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67" autoAdjust="0"/>
    <p:restoredTop sz="94456" autoAdjust="0"/>
  </p:normalViewPr>
  <p:slideViewPr>
    <p:cSldViewPr>
      <p:cViewPr varScale="1">
        <p:scale>
          <a:sx n="102" d="100"/>
          <a:sy n="102" d="100"/>
        </p:scale>
        <p:origin x="9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C90A1E-3A74-4F06-BE73-F14D08CD518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BCBB4E5C-0E49-417E-B8EA-C7C7A04925BA}">
      <dgm:prSet/>
      <dgm:spPr/>
      <dgm:t>
        <a:bodyPr/>
        <a:lstStyle/>
        <a:p>
          <a:r>
            <a:rPr lang="uk-UA"/>
            <a:t>Якщо немає можливості виконати математичне дослідження, то робоча гіпотеза формулюється в словесній формі з використанням графіків, таблиць тощо. </a:t>
          </a:r>
          <a:br>
            <a:rPr lang="uk-UA"/>
          </a:br>
          <a:r>
            <a:rPr lang="uk-UA"/>
            <a:t>У технічних науках необхідно прагнути до використання математичної формалізації висунутих гіпотез і висновків.</a:t>
          </a:r>
          <a:br>
            <a:rPr lang="uk-UA"/>
          </a:br>
          <a:r>
            <a:rPr lang="uk-UA"/>
            <a:t>У процесі теоретичного дослідження необхідно безперервно ставити і вирішувати проблеми різного типу і складності у вигляді протиріч теоретичних моделей, які потребують вирішення</a:t>
          </a:r>
          <a:r>
            <a:rPr lang="uk-UA" b="0" i="0" baseline="0"/>
            <a:t>.</a:t>
          </a:r>
          <a:endParaRPr lang="ru-RU"/>
        </a:p>
      </dgm:t>
    </dgm:pt>
    <dgm:pt modelId="{E2A76FAB-D92D-4DAE-8FE2-B7E136B57204}" type="parTrans" cxnId="{563B6E53-7037-457F-B62B-91C8D0F617CE}">
      <dgm:prSet/>
      <dgm:spPr/>
      <dgm:t>
        <a:bodyPr/>
        <a:lstStyle/>
        <a:p>
          <a:endParaRPr lang="ru-RU"/>
        </a:p>
      </dgm:t>
    </dgm:pt>
    <dgm:pt modelId="{A9C0A20B-3E7E-40FC-8AC7-9C83740FDCDC}" type="sibTrans" cxnId="{563B6E53-7037-457F-B62B-91C8D0F617CE}">
      <dgm:prSet/>
      <dgm:spPr/>
      <dgm:t>
        <a:bodyPr/>
        <a:lstStyle/>
        <a:p>
          <a:endParaRPr lang="ru-RU"/>
        </a:p>
      </dgm:t>
    </dgm:pt>
    <dgm:pt modelId="{293F313A-661B-4F0C-A3B6-749CD48CF89D}" type="pres">
      <dgm:prSet presAssocID="{E2C90A1E-3A74-4F06-BE73-F14D08CD518C}" presName="linear" presStyleCnt="0">
        <dgm:presLayoutVars>
          <dgm:animLvl val="lvl"/>
          <dgm:resizeHandles val="exact"/>
        </dgm:presLayoutVars>
      </dgm:prSet>
      <dgm:spPr/>
    </dgm:pt>
    <dgm:pt modelId="{FE5B58C4-BF1E-42B9-9685-2C84385283BE}" type="pres">
      <dgm:prSet presAssocID="{BCBB4E5C-0E49-417E-B8EA-C7C7A04925BA}" presName="parentText" presStyleLbl="node1" presStyleIdx="0" presStyleCnt="1">
        <dgm:presLayoutVars>
          <dgm:chMax val="0"/>
          <dgm:bulletEnabled val="1"/>
        </dgm:presLayoutVars>
      </dgm:prSet>
      <dgm:spPr/>
    </dgm:pt>
  </dgm:ptLst>
  <dgm:cxnLst>
    <dgm:cxn modelId="{563B6E53-7037-457F-B62B-91C8D0F617CE}" srcId="{E2C90A1E-3A74-4F06-BE73-F14D08CD518C}" destId="{BCBB4E5C-0E49-417E-B8EA-C7C7A04925BA}" srcOrd="0" destOrd="0" parTransId="{E2A76FAB-D92D-4DAE-8FE2-B7E136B57204}" sibTransId="{A9C0A20B-3E7E-40FC-8AC7-9C83740FDCDC}"/>
    <dgm:cxn modelId="{6A930DBF-6233-45F1-A74F-280443985C67}" type="presOf" srcId="{BCBB4E5C-0E49-417E-B8EA-C7C7A04925BA}" destId="{FE5B58C4-BF1E-42B9-9685-2C84385283BE}" srcOrd="0" destOrd="0" presId="urn:microsoft.com/office/officeart/2005/8/layout/vList2"/>
    <dgm:cxn modelId="{B07939FE-C3CB-4514-8F09-98AEE26635BD}" type="presOf" srcId="{E2C90A1E-3A74-4F06-BE73-F14D08CD518C}" destId="{293F313A-661B-4F0C-A3B6-749CD48CF89D}" srcOrd="0" destOrd="0" presId="urn:microsoft.com/office/officeart/2005/8/layout/vList2"/>
    <dgm:cxn modelId="{E4B64177-E66C-42AF-B6A9-089085391495}" type="presParOf" srcId="{293F313A-661B-4F0C-A3B6-749CD48CF89D}" destId="{FE5B58C4-BF1E-42B9-9685-2C84385283B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8192DD-7096-45FA-9177-4848DC0EDDA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0C40060D-F004-4AC1-9E27-8AF0900520AF}">
      <dgm:prSet/>
      <dgm:spPr/>
      <dgm:t>
        <a:bodyPr/>
        <a:lstStyle/>
        <a:p>
          <a:pPr algn="just"/>
          <a:r>
            <a:rPr lang="uk-UA" dirty="0"/>
            <a:t>Теоретичне дослідження закінчується формуванням теорії, яка не обов'язково пов'язана з побудовою її математичного апарату. Теорія проходить у своєму розвитку різні етапи від якісного пояснення і кількісного вимірювання процесів до їх формалізації і в залежності від етапу може бути представлена як у вигляді якісних правил, так і у вигляді математичних рівнянь (відношень).</a:t>
          </a:r>
          <a:endParaRPr lang="ru-RU" dirty="0"/>
        </a:p>
      </dgm:t>
    </dgm:pt>
    <dgm:pt modelId="{45B6FAE1-70BF-4CB9-9894-E70668A99DFE}" type="parTrans" cxnId="{0BA182A1-79CD-4CF1-899C-27EF18857CA4}">
      <dgm:prSet/>
      <dgm:spPr/>
      <dgm:t>
        <a:bodyPr/>
        <a:lstStyle/>
        <a:p>
          <a:endParaRPr lang="ru-RU"/>
        </a:p>
      </dgm:t>
    </dgm:pt>
    <dgm:pt modelId="{1172F433-4D58-4BCB-A2A0-35F3D63CEA91}" type="sibTrans" cxnId="{0BA182A1-79CD-4CF1-899C-27EF18857CA4}">
      <dgm:prSet/>
      <dgm:spPr/>
      <dgm:t>
        <a:bodyPr/>
        <a:lstStyle/>
        <a:p>
          <a:endParaRPr lang="ru-RU"/>
        </a:p>
      </dgm:t>
    </dgm:pt>
    <dgm:pt modelId="{80DF2FFB-CC2B-44C0-8395-3EAF9863B35A}" type="pres">
      <dgm:prSet presAssocID="{4D8192DD-7096-45FA-9177-4848DC0EDDAC}" presName="linear" presStyleCnt="0">
        <dgm:presLayoutVars>
          <dgm:animLvl val="lvl"/>
          <dgm:resizeHandles val="exact"/>
        </dgm:presLayoutVars>
      </dgm:prSet>
      <dgm:spPr/>
    </dgm:pt>
    <dgm:pt modelId="{66C1B735-C1E1-4F45-AEF5-4A052FB4538D}" type="pres">
      <dgm:prSet presAssocID="{0C40060D-F004-4AC1-9E27-8AF0900520AF}" presName="parentText" presStyleLbl="node1" presStyleIdx="0" presStyleCnt="1">
        <dgm:presLayoutVars>
          <dgm:chMax val="0"/>
          <dgm:bulletEnabled val="1"/>
        </dgm:presLayoutVars>
      </dgm:prSet>
      <dgm:spPr/>
    </dgm:pt>
  </dgm:ptLst>
  <dgm:cxnLst>
    <dgm:cxn modelId="{0BA182A1-79CD-4CF1-899C-27EF18857CA4}" srcId="{4D8192DD-7096-45FA-9177-4848DC0EDDAC}" destId="{0C40060D-F004-4AC1-9E27-8AF0900520AF}" srcOrd="0" destOrd="0" parTransId="{45B6FAE1-70BF-4CB9-9894-E70668A99DFE}" sibTransId="{1172F433-4D58-4BCB-A2A0-35F3D63CEA91}"/>
    <dgm:cxn modelId="{00F84BA3-CB11-457D-B7A4-EEA144B4EA12}" type="presOf" srcId="{0C40060D-F004-4AC1-9E27-8AF0900520AF}" destId="{66C1B735-C1E1-4F45-AEF5-4A052FB4538D}" srcOrd="0" destOrd="0" presId="urn:microsoft.com/office/officeart/2005/8/layout/vList2"/>
    <dgm:cxn modelId="{ADB766EE-444A-4F18-A8DB-60939F74FFD4}" type="presOf" srcId="{4D8192DD-7096-45FA-9177-4848DC0EDDAC}" destId="{80DF2FFB-CC2B-44C0-8395-3EAF9863B35A}" srcOrd="0" destOrd="0" presId="urn:microsoft.com/office/officeart/2005/8/layout/vList2"/>
    <dgm:cxn modelId="{2321624D-EBAA-4FDC-8B30-7AA16299D804}" type="presParOf" srcId="{80DF2FFB-CC2B-44C0-8395-3EAF9863B35A}" destId="{66C1B735-C1E1-4F45-AEF5-4A052FB4538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53163E5-A992-4BB7-9A83-3A6BDE7C1C3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66FC6196-0D4A-4C03-8DF6-5BC62D8FE0A5}">
      <dgm:prSet/>
      <dgm:spPr/>
      <dgm:t>
        <a:bodyPr/>
        <a:lstStyle/>
        <a:p>
          <a:r>
            <a:rPr lang="uk-UA"/>
            <a:t>Розв'язання практичних задач математичними методами послідовно здійснюється шляхом математичної постановки задачі (розробки математичної моделі), вибору методу проведення досліджень за отриманою математичною моделлю, аналізу, отриманих результатів.</a:t>
          </a:r>
          <a:br>
            <a:rPr lang="uk-UA"/>
          </a:br>
          <a:r>
            <a:rPr lang="uk-UA"/>
            <a:t>	Математична постановка задачі зазвичай представляється у вигляді чисел, геометричних зображень, функцій, систем рівнянь тощо.</a:t>
          </a:r>
          <a:endParaRPr lang="ru-RU"/>
        </a:p>
      </dgm:t>
    </dgm:pt>
    <dgm:pt modelId="{84B58D77-FBBD-4EB2-85AC-ADABB536377B}" type="parTrans" cxnId="{E4AD765E-06EB-4B5A-8865-A3C51744654D}">
      <dgm:prSet/>
      <dgm:spPr/>
      <dgm:t>
        <a:bodyPr/>
        <a:lstStyle/>
        <a:p>
          <a:endParaRPr lang="ru-RU"/>
        </a:p>
      </dgm:t>
    </dgm:pt>
    <dgm:pt modelId="{2972B02A-F7D1-4426-9AB2-7061B5339E4D}" type="sibTrans" cxnId="{E4AD765E-06EB-4B5A-8865-A3C51744654D}">
      <dgm:prSet/>
      <dgm:spPr/>
      <dgm:t>
        <a:bodyPr/>
        <a:lstStyle/>
        <a:p>
          <a:endParaRPr lang="ru-RU"/>
        </a:p>
      </dgm:t>
    </dgm:pt>
    <dgm:pt modelId="{6481BF0E-A57D-4D6C-9A14-BA68292FFA2F}" type="pres">
      <dgm:prSet presAssocID="{553163E5-A992-4BB7-9A83-3A6BDE7C1C3D}" presName="linear" presStyleCnt="0">
        <dgm:presLayoutVars>
          <dgm:animLvl val="lvl"/>
          <dgm:resizeHandles val="exact"/>
        </dgm:presLayoutVars>
      </dgm:prSet>
      <dgm:spPr/>
    </dgm:pt>
    <dgm:pt modelId="{988FBD0C-A854-4DF4-8559-721915B5C783}" type="pres">
      <dgm:prSet presAssocID="{66FC6196-0D4A-4C03-8DF6-5BC62D8FE0A5}" presName="parentText" presStyleLbl="node1" presStyleIdx="0" presStyleCnt="1">
        <dgm:presLayoutVars>
          <dgm:chMax val="0"/>
          <dgm:bulletEnabled val="1"/>
        </dgm:presLayoutVars>
      </dgm:prSet>
      <dgm:spPr/>
    </dgm:pt>
  </dgm:ptLst>
  <dgm:cxnLst>
    <dgm:cxn modelId="{C8B8F534-FC29-4222-8B0F-5A9B34950B20}" type="presOf" srcId="{66FC6196-0D4A-4C03-8DF6-5BC62D8FE0A5}" destId="{988FBD0C-A854-4DF4-8559-721915B5C783}" srcOrd="0" destOrd="0" presId="urn:microsoft.com/office/officeart/2005/8/layout/vList2"/>
    <dgm:cxn modelId="{E4AD765E-06EB-4B5A-8865-A3C51744654D}" srcId="{553163E5-A992-4BB7-9A83-3A6BDE7C1C3D}" destId="{66FC6196-0D4A-4C03-8DF6-5BC62D8FE0A5}" srcOrd="0" destOrd="0" parTransId="{84B58D77-FBBD-4EB2-85AC-ADABB536377B}" sibTransId="{2972B02A-F7D1-4426-9AB2-7061B5339E4D}"/>
    <dgm:cxn modelId="{6690AE72-D7BD-4F4A-A4BE-876118147E61}" type="presOf" srcId="{553163E5-A992-4BB7-9A83-3A6BDE7C1C3D}" destId="{6481BF0E-A57D-4D6C-9A14-BA68292FFA2F}" srcOrd="0" destOrd="0" presId="urn:microsoft.com/office/officeart/2005/8/layout/vList2"/>
    <dgm:cxn modelId="{0F1DC827-3D06-4E7A-B3E1-D5119753DD62}" type="presParOf" srcId="{6481BF0E-A57D-4D6C-9A14-BA68292FFA2F}" destId="{988FBD0C-A854-4DF4-8559-721915B5C78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FD14A5C-AD59-4BF7-B5AF-296FD8AAB33C}"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ru-RU"/>
        </a:p>
      </dgm:t>
    </dgm:pt>
    <dgm:pt modelId="{257F77E7-37E7-4044-BB9B-2BEFBAF7B608}">
      <dgm:prSet/>
      <dgm:spPr/>
      <dgm:t>
        <a:bodyPr/>
        <a:lstStyle/>
        <a:p>
          <a:r>
            <a:rPr lang="uk-UA" b="1" i="1"/>
            <a:t>Математична модель - </a:t>
          </a:r>
          <a:r>
            <a:rPr lang="uk-UA" i="1"/>
            <a:t>це система математичних співвідношень - формул, функцій, рівнянь, систем рівнянь, які описують певні аспекти досліджуваного об'єкта, явища, процесу.</a:t>
          </a:r>
          <a:br>
            <a:rPr lang="uk-UA" i="1"/>
          </a:br>
          <a:r>
            <a:rPr lang="uk-UA" i="1"/>
            <a:t>На етапі вибору типу математичної моделі шляхом аналізу даних дослідницького експерименту встановлюються: лінійність або нелінійність, динамічність або статичність, стаціонарність або нестаціонарність, а також ступінь детермінованості досліджуваного об'єкта або процесу.</a:t>
          </a:r>
          <a:endParaRPr lang="ru-RU"/>
        </a:p>
      </dgm:t>
    </dgm:pt>
    <dgm:pt modelId="{99178F66-6B15-4BF6-B4E7-A70B4E5ED812}" type="parTrans" cxnId="{DDD47989-31F6-4A2C-B2B1-FB19841EAD03}">
      <dgm:prSet/>
      <dgm:spPr/>
      <dgm:t>
        <a:bodyPr/>
        <a:lstStyle/>
        <a:p>
          <a:endParaRPr lang="ru-RU"/>
        </a:p>
      </dgm:t>
    </dgm:pt>
    <dgm:pt modelId="{1F2725CC-334C-4DF1-A2FB-37BC4290D4E4}" type="sibTrans" cxnId="{DDD47989-31F6-4A2C-B2B1-FB19841EAD03}">
      <dgm:prSet/>
      <dgm:spPr/>
      <dgm:t>
        <a:bodyPr/>
        <a:lstStyle/>
        <a:p>
          <a:endParaRPr lang="ru-RU"/>
        </a:p>
      </dgm:t>
    </dgm:pt>
    <dgm:pt modelId="{B2C04101-A3ED-493D-BD52-CAA1A7B8B930}" type="pres">
      <dgm:prSet presAssocID="{8FD14A5C-AD59-4BF7-B5AF-296FD8AAB33C}" presName="Name0" presStyleCnt="0">
        <dgm:presLayoutVars>
          <dgm:chMax val="7"/>
          <dgm:dir/>
          <dgm:animLvl val="lvl"/>
          <dgm:resizeHandles val="exact"/>
        </dgm:presLayoutVars>
      </dgm:prSet>
      <dgm:spPr/>
    </dgm:pt>
    <dgm:pt modelId="{031853C4-4AF9-46DE-BF44-7F95836AB2A5}" type="pres">
      <dgm:prSet presAssocID="{257F77E7-37E7-4044-BB9B-2BEFBAF7B608}" presName="circle1" presStyleLbl="node1" presStyleIdx="0" presStyleCnt="1"/>
      <dgm:spPr/>
    </dgm:pt>
    <dgm:pt modelId="{2CF58361-D9D6-47B7-883A-2A86591D2E39}" type="pres">
      <dgm:prSet presAssocID="{257F77E7-37E7-4044-BB9B-2BEFBAF7B608}" presName="space" presStyleCnt="0"/>
      <dgm:spPr/>
    </dgm:pt>
    <dgm:pt modelId="{8D6FD335-E395-4520-A74A-0AB510CA4D53}" type="pres">
      <dgm:prSet presAssocID="{257F77E7-37E7-4044-BB9B-2BEFBAF7B608}" presName="rect1" presStyleLbl="alignAcc1" presStyleIdx="0" presStyleCnt="1"/>
      <dgm:spPr/>
    </dgm:pt>
    <dgm:pt modelId="{C26EF857-0836-4DCD-81B9-38B7D17CB1D5}" type="pres">
      <dgm:prSet presAssocID="{257F77E7-37E7-4044-BB9B-2BEFBAF7B608}" presName="rect1ParTxNoCh" presStyleLbl="alignAcc1" presStyleIdx="0" presStyleCnt="1">
        <dgm:presLayoutVars>
          <dgm:chMax val="1"/>
          <dgm:bulletEnabled val="1"/>
        </dgm:presLayoutVars>
      </dgm:prSet>
      <dgm:spPr/>
    </dgm:pt>
  </dgm:ptLst>
  <dgm:cxnLst>
    <dgm:cxn modelId="{B5B92453-0DFD-4FD4-B04B-D96A4FF9C0E1}" type="presOf" srcId="{257F77E7-37E7-4044-BB9B-2BEFBAF7B608}" destId="{8D6FD335-E395-4520-A74A-0AB510CA4D53}" srcOrd="0" destOrd="0" presId="urn:microsoft.com/office/officeart/2005/8/layout/target3"/>
    <dgm:cxn modelId="{DDD47989-31F6-4A2C-B2B1-FB19841EAD03}" srcId="{8FD14A5C-AD59-4BF7-B5AF-296FD8AAB33C}" destId="{257F77E7-37E7-4044-BB9B-2BEFBAF7B608}" srcOrd="0" destOrd="0" parTransId="{99178F66-6B15-4BF6-B4E7-A70B4E5ED812}" sibTransId="{1F2725CC-334C-4DF1-A2FB-37BC4290D4E4}"/>
    <dgm:cxn modelId="{322964AD-EE69-4632-A21E-52BEA3C30F2C}" type="presOf" srcId="{257F77E7-37E7-4044-BB9B-2BEFBAF7B608}" destId="{C26EF857-0836-4DCD-81B9-38B7D17CB1D5}" srcOrd="1" destOrd="0" presId="urn:microsoft.com/office/officeart/2005/8/layout/target3"/>
    <dgm:cxn modelId="{55C778FC-6266-4195-BE51-72EC9B27AB63}" type="presOf" srcId="{8FD14A5C-AD59-4BF7-B5AF-296FD8AAB33C}" destId="{B2C04101-A3ED-493D-BD52-CAA1A7B8B930}" srcOrd="0" destOrd="0" presId="urn:microsoft.com/office/officeart/2005/8/layout/target3"/>
    <dgm:cxn modelId="{6F5DA20B-1B82-46EE-AC34-6B9F3B8D7631}" type="presParOf" srcId="{B2C04101-A3ED-493D-BD52-CAA1A7B8B930}" destId="{031853C4-4AF9-46DE-BF44-7F95836AB2A5}" srcOrd="0" destOrd="0" presId="urn:microsoft.com/office/officeart/2005/8/layout/target3"/>
    <dgm:cxn modelId="{5292DB51-DCC0-4B02-85DE-9ED8447A01AB}" type="presParOf" srcId="{B2C04101-A3ED-493D-BD52-CAA1A7B8B930}" destId="{2CF58361-D9D6-47B7-883A-2A86591D2E39}" srcOrd="1" destOrd="0" presId="urn:microsoft.com/office/officeart/2005/8/layout/target3"/>
    <dgm:cxn modelId="{C9100EC5-B51F-4DC8-BF13-F9CC9EB50EE7}" type="presParOf" srcId="{B2C04101-A3ED-493D-BD52-CAA1A7B8B930}" destId="{8D6FD335-E395-4520-A74A-0AB510CA4D53}" srcOrd="2" destOrd="0" presId="urn:microsoft.com/office/officeart/2005/8/layout/target3"/>
    <dgm:cxn modelId="{614D7E77-6358-4E5C-A9BE-6B978800FF6B}" type="presParOf" srcId="{B2C04101-A3ED-493D-BD52-CAA1A7B8B930}" destId="{C26EF857-0836-4DCD-81B9-38B7D17CB1D5}" srcOrd="3"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9C855C8-1DF6-4923-AE0D-5D9C64758B7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639035DC-C529-4193-8EC2-9F6D4F515B59}">
      <dgm:prSet/>
      <dgm:spPr/>
      <dgm:t>
        <a:bodyPr/>
        <a:lstStyle/>
        <a:p>
          <a:r>
            <a:rPr lang="uk-UA"/>
            <a:t>Як видно з цієї схеми, вибір математичного апарату не є однозначним і жорстким.</a:t>
          </a:r>
          <a:br>
            <a:rPr lang="uk-UA"/>
          </a:br>
          <a:r>
            <a:rPr lang="uk-UA"/>
            <a:t>Для опису складних об'єктів з великою кількістю параметрів можливий поділ об'єкта на елементи (підсистеми), встановлення ієрархії елементів і опис зв'язків між ними на різних рівнях ієрархії.</a:t>
          </a:r>
          <a:br>
            <a:rPr lang="uk-UA"/>
          </a:br>
          <a:r>
            <a:rPr lang="uk-UA"/>
            <a:t>Особливе місце на етапі вибору типу математичної моделі займає опис перетворення вхідних сигналів у вихідні характеристики об'єкта.</a:t>
          </a:r>
          <a:br>
            <a:rPr lang="uk-UA"/>
          </a:br>
          <a:r>
            <a:rPr lang="uk-UA"/>
            <a:t>Якщо на попередньому етапі було встановлено, що об'єкт є статичним, то побудова функціональної моделі здійснюється за допомогою алгебраїчних рівнянь. Крім найпростіших алгебраїчних залежностей використовуються регресійні моделі і системи алгебраїчних рівнянь.</a:t>
          </a:r>
          <a:endParaRPr lang="ru-RU"/>
        </a:p>
      </dgm:t>
    </dgm:pt>
    <dgm:pt modelId="{BD091038-AF34-40A9-914D-994F9F06F796}" type="parTrans" cxnId="{B5CA0342-C014-41B7-B782-AE4D45EB58FB}">
      <dgm:prSet/>
      <dgm:spPr/>
      <dgm:t>
        <a:bodyPr/>
        <a:lstStyle/>
        <a:p>
          <a:endParaRPr lang="ru-RU"/>
        </a:p>
      </dgm:t>
    </dgm:pt>
    <dgm:pt modelId="{EB4EDC5B-B2F2-4571-9381-9FB3DC7C74DB}" type="sibTrans" cxnId="{B5CA0342-C014-41B7-B782-AE4D45EB58FB}">
      <dgm:prSet/>
      <dgm:spPr/>
      <dgm:t>
        <a:bodyPr/>
        <a:lstStyle/>
        <a:p>
          <a:endParaRPr lang="ru-RU"/>
        </a:p>
      </dgm:t>
    </dgm:pt>
    <dgm:pt modelId="{D0936217-C19A-49AB-ABC5-7659875F8C39}" type="pres">
      <dgm:prSet presAssocID="{09C855C8-1DF6-4923-AE0D-5D9C64758B7D}" presName="linear" presStyleCnt="0">
        <dgm:presLayoutVars>
          <dgm:animLvl val="lvl"/>
          <dgm:resizeHandles val="exact"/>
        </dgm:presLayoutVars>
      </dgm:prSet>
      <dgm:spPr/>
    </dgm:pt>
    <dgm:pt modelId="{88F3D896-2A6C-4D7F-9B16-6BDA11EE8FBC}" type="pres">
      <dgm:prSet presAssocID="{639035DC-C529-4193-8EC2-9F6D4F515B59}" presName="parentText" presStyleLbl="node1" presStyleIdx="0" presStyleCnt="1">
        <dgm:presLayoutVars>
          <dgm:chMax val="0"/>
          <dgm:bulletEnabled val="1"/>
        </dgm:presLayoutVars>
      </dgm:prSet>
      <dgm:spPr/>
    </dgm:pt>
  </dgm:ptLst>
  <dgm:cxnLst>
    <dgm:cxn modelId="{B5CA0342-C014-41B7-B782-AE4D45EB58FB}" srcId="{09C855C8-1DF6-4923-AE0D-5D9C64758B7D}" destId="{639035DC-C529-4193-8EC2-9F6D4F515B59}" srcOrd="0" destOrd="0" parTransId="{BD091038-AF34-40A9-914D-994F9F06F796}" sibTransId="{EB4EDC5B-B2F2-4571-9381-9FB3DC7C74DB}"/>
    <dgm:cxn modelId="{236E4F71-F375-472C-90DE-89DC09916ED3}" type="presOf" srcId="{639035DC-C529-4193-8EC2-9F6D4F515B59}" destId="{88F3D896-2A6C-4D7F-9B16-6BDA11EE8FBC}" srcOrd="0" destOrd="0" presId="urn:microsoft.com/office/officeart/2005/8/layout/vList2"/>
    <dgm:cxn modelId="{F26F7BD7-36D9-4F8A-9107-E95655707D92}" type="presOf" srcId="{09C855C8-1DF6-4923-AE0D-5D9C64758B7D}" destId="{D0936217-C19A-49AB-ABC5-7659875F8C39}" srcOrd="0" destOrd="0" presId="urn:microsoft.com/office/officeart/2005/8/layout/vList2"/>
    <dgm:cxn modelId="{EE60DA7A-2C60-481D-99DE-BED08FF7B09A}" type="presParOf" srcId="{D0936217-C19A-49AB-ABC5-7659875F8C39}" destId="{88F3D896-2A6C-4D7F-9B16-6BDA11EE8FB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5B58C4-BF1E-42B9-9685-2C84385283BE}">
      <dsp:nvSpPr>
        <dsp:cNvPr id="0" name=""/>
        <dsp:cNvSpPr/>
      </dsp:nvSpPr>
      <dsp:spPr>
        <a:xfrm>
          <a:off x="0" y="198045"/>
          <a:ext cx="9144000" cy="320111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uk-UA" sz="2400" kern="1200"/>
            <a:t>Якщо немає можливості виконати математичне дослідження, то робоча гіпотеза формулюється в словесній формі з використанням графіків, таблиць тощо. </a:t>
          </a:r>
          <a:br>
            <a:rPr lang="uk-UA" sz="2400" kern="1200"/>
          </a:br>
          <a:r>
            <a:rPr lang="uk-UA" sz="2400" kern="1200"/>
            <a:t>У технічних науках необхідно прагнути до використання математичної формалізації висунутих гіпотез і висновків.</a:t>
          </a:r>
          <a:br>
            <a:rPr lang="uk-UA" sz="2400" kern="1200"/>
          </a:br>
          <a:r>
            <a:rPr lang="uk-UA" sz="2400" kern="1200"/>
            <a:t>У процесі теоретичного дослідження необхідно безперервно ставити і вирішувати проблеми різного типу і складності у вигляді протиріч теоретичних моделей, які потребують вирішення</a:t>
          </a:r>
          <a:r>
            <a:rPr lang="uk-UA" sz="2400" b="0" i="0" kern="1200" baseline="0"/>
            <a:t>.</a:t>
          </a:r>
          <a:endParaRPr lang="ru-RU" sz="2400" kern="1200"/>
        </a:p>
      </dsp:txBody>
      <dsp:txXfrm>
        <a:off x="156266" y="354311"/>
        <a:ext cx="8831468" cy="28885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C1B735-C1E1-4F45-AEF5-4A052FB4538D}">
      <dsp:nvSpPr>
        <dsp:cNvPr id="0" name=""/>
        <dsp:cNvSpPr/>
      </dsp:nvSpPr>
      <dsp:spPr>
        <a:xfrm>
          <a:off x="0" y="98995"/>
          <a:ext cx="9144000" cy="3159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just" defTabSz="1200150">
            <a:lnSpc>
              <a:spcPct val="90000"/>
            </a:lnSpc>
            <a:spcBef>
              <a:spcPct val="0"/>
            </a:spcBef>
            <a:spcAft>
              <a:spcPct val="35000"/>
            </a:spcAft>
            <a:buNone/>
          </a:pPr>
          <a:r>
            <a:rPr lang="uk-UA" sz="2700" kern="1200" dirty="0"/>
            <a:t>Теоретичне дослідження закінчується формуванням теорії, яка не обов'язково пов'язана з побудовою її математичного апарату. Теорія проходить у своєму розвитку різні етапи від якісного пояснення і кількісного вимірювання процесів до їх формалізації і в залежності від етапу може бути представлена як у вигляді якісних правил, так і у вигляді математичних рівнянь (відношень).</a:t>
          </a:r>
          <a:endParaRPr lang="ru-RU" sz="2700" kern="1200" dirty="0"/>
        </a:p>
      </dsp:txBody>
      <dsp:txXfrm>
        <a:off x="154210" y="253205"/>
        <a:ext cx="8835580" cy="28505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8FBD0C-A854-4DF4-8559-721915B5C783}">
      <dsp:nvSpPr>
        <dsp:cNvPr id="0" name=""/>
        <dsp:cNvSpPr/>
      </dsp:nvSpPr>
      <dsp:spPr>
        <a:xfrm>
          <a:off x="0" y="32228"/>
          <a:ext cx="9144000" cy="2059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uk-UA" sz="2000" kern="1200"/>
            <a:t>Розв'язання практичних задач математичними методами послідовно здійснюється шляхом математичної постановки задачі (розробки математичної моделі), вибору методу проведення досліджень за отриманою математичною моделлю, аналізу, отриманих результатів.</a:t>
          </a:r>
          <a:br>
            <a:rPr lang="uk-UA" sz="2000" kern="1200"/>
          </a:br>
          <a:r>
            <a:rPr lang="uk-UA" sz="2000" kern="1200"/>
            <a:t>	Математична постановка задачі зазвичай представляється у вигляді чисел, геометричних зображень, функцій, систем рівнянь тощо.</a:t>
          </a:r>
          <a:endParaRPr lang="ru-RU" sz="2000" kern="1200"/>
        </a:p>
      </dsp:txBody>
      <dsp:txXfrm>
        <a:off x="100522" y="132750"/>
        <a:ext cx="8942956" cy="185815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1853C4-4AF9-46DE-BF44-7F95836AB2A5}">
      <dsp:nvSpPr>
        <dsp:cNvPr id="0" name=""/>
        <dsp:cNvSpPr/>
      </dsp:nvSpPr>
      <dsp:spPr>
        <a:xfrm>
          <a:off x="0" y="0"/>
          <a:ext cx="2800766" cy="2800766"/>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6FD335-E395-4520-A74A-0AB510CA4D53}">
      <dsp:nvSpPr>
        <dsp:cNvPr id="0" name=""/>
        <dsp:cNvSpPr/>
      </dsp:nvSpPr>
      <dsp:spPr>
        <a:xfrm>
          <a:off x="1400383" y="0"/>
          <a:ext cx="7743616" cy="2800766"/>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uk-UA" sz="2100" b="1" i="1" kern="1200"/>
            <a:t>Математична модель - </a:t>
          </a:r>
          <a:r>
            <a:rPr lang="uk-UA" sz="2100" i="1" kern="1200"/>
            <a:t>це система математичних співвідношень - формул, функцій, рівнянь, систем рівнянь, які описують певні аспекти досліджуваного об'єкта, явища, процесу.</a:t>
          </a:r>
          <a:br>
            <a:rPr lang="uk-UA" sz="2100" i="1" kern="1200"/>
          </a:br>
          <a:r>
            <a:rPr lang="uk-UA" sz="2100" i="1" kern="1200"/>
            <a:t>На етапі вибору типу математичної моделі шляхом аналізу даних дослідницького експерименту встановлюються: лінійність або нелінійність, динамічність або статичність, стаціонарність або нестаціонарність, а також ступінь детермінованості досліджуваного об'єкта або процесу.</a:t>
          </a:r>
          <a:endParaRPr lang="ru-RU" sz="2100" kern="1200"/>
        </a:p>
      </dsp:txBody>
      <dsp:txXfrm>
        <a:off x="1400383" y="0"/>
        <a:ext cx="7743616" cy="28007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F3D896-2A6C-4D7F-9B16-6BDA11EE8FBC}">
      <dsp:nvSpPr>
        <dsp:cNvPr id="0" name=""/>
        <dsp:cNvSpPr/>
      </dsp:nvSpPr>
      <dsp:spPr>
        <a:xfrm>
          <a:off x="0" y="190414"/>
          <a:ext cx="9144000" cy="4015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uk-UA" sz="2200" kern="1200"/>
            <a:t>Як видно з цієї схеми, вибір математичного апарату не є однозначним і жорстким.</a:t>
          </a:r>
          <a:br>
            <a:rPr lang="uk-UA" sz="2200" kern="1200"/>
          </a:br>
          <a:r>
            <a:rPr lang="uk-UA" sz="2200" kern="1200"/>
            <a:t>Для опису складних об'єктів з великою кількістю параметрів можливий поділ об'єкта на елементи (підсистеми), встановлення ієрархії елементів і опис зв'язків між ними на різних рівнях ієрархії.</a:t>
          </a:r>
          <a:br>
            <a:rPr lang="uk-UA" sz="2200" kern="1200"/>
          </a:br>
          <a:r>
            <a:rPr lang="uk-UA" sz="2200" kern="1200"/>
            <a:t>Особливе місце на етапі вибору типу математичної моделі займає опис перетворення вхідних сигналів у вихідні характеристики об'єкта.</a:t>
          </a:r>
          <a:br>
            <a:rPr lang="uk-UA" sz="2200" kern="1200"/>
          </a:br>
          <a:r>
            <a:rPr lang="uk-UA" sz="2200" kern="1200"/>
            <a:t>Якщо на попередньому етапі було встановлено, що об'єкт є статичним, то побудова функціональної моделі здійснюється за допомогою алгебраїчних рівнянь. Крім найпростіших алгебраїчних залежностей використовуються регресійні моделі і системи алгебраїчних рівнянь.</a:t>
          </a:r>
          <a:endParaRPr lang="ru-RU" sz="2200" kern="1200"/>
        </a:p>
      </dsp:txBody>
      <dsp:txXfrm>
        <a:off x="196018" y="386432"/>
        <a:ext cx="8751964" cy="362340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6"/>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1"/>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alpha val="43000"/>
              </a:srgbClr>
            </a:gs>
            <a:gs pos="39999">
              <a:srgbClr val="85C2FF"/>
            </a:gs>
            <a:gs pos="70000">
              <a:srgbClr val="FFFF00">
                <a:alpha val="59000"/>
              </a:srgbClr>
            </a:gs>
            <a:gs pos="100000">
              <a:srgbClr val="FFFF00">
                <a:alpha val="60000"/>
              </a:srgbClr>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B18628-DAC8-4F48-B339-AB77FA7643F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3.bin"/><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png"/><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2.bin"/><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0" y="722893"/>
            <a:ext cx="90713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uk-UA" sz="3200" b="1" cap="all" dirty="0">
                <a:latin typeface="Arial Black" pitchFamily="34" charset="0"/>
              </a:rPr>
              <a:t>Методи теоретичного дослідження</a:t>
            </a:r>
            <a:endParaRPr lang="uk-UA" sz="3200" b="1" dirty="0">
              <a:latin typeface="Arial Black" pitchFamily="34" charset="0"/>
            </a:endParaRPr>
          </a:p>
        </p:txBody>
      </p:sp>
      <p:sp>
        <p:nvSpPr>
          <p:cNvPr id="31745" name="Rectangle 1"/>
          <p:cNvSpPr>
            <a:spLocks noChangeArrowheads="1"/>
          </p:cNvSpPr>
          <p:nvPr/>
        </p:nvSpPr>
        <p:spPr bwMode="auto">
          <a:xfrm>
            <a:off x="0" y="2492896"/>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fontAlgn="base">
              <a:spcBef>
                <a:spcPct val="0"/>
              </a:spcBef>
              <a:spcAft>
                <a:spcPct val="0"/>
              </a:spcAft>
            </a:pPr>
            <a:r>
              <a:rPr lang="uk-UA" sz="2400" u="sng" dirty="0">
                <a:latin typeface="Arial" pitchFamily="34" charset="0"/>
                <a:ea typeface="Calibri" pitchFamily="34" charset="0"/>
                <a:cs typeface="Times New Roman" pitchFamily="18" charset="0"/>
              </a:rPr>
              <a:t>План лекції:</a:t>
            </a:r>
            <a:endParaRPr kumimoji="0" lang="uk-UA" sz="2400" b="0" i="0" u="none" strike="noStrike" cap="none" normalizeH="0" baseline="0" dirty="0">
              <a:ln>
                <a:noFill/>
              </a:ln>
              <a:solidFill>
                <a:schemeClr val="tx1"/>
              </a:solidFill>
              <a:effectLst/>
              <a:latin typeface="Arial" pitchFamily="34" charset="0"/>
            </a:endParaRPr>
          </a:p>
        </p:txBody>
      </p:sp>
      <p:sp>
        <p:nvSpPr>
          <p:cNvPr id="81921" name="Rectangle 1"/>
          <p:cNvSpPr>
            <a:spLocks noChangeArrowheads="1"/>
          </p:cNvSpPr>
          <p:nvPr/>
        </p:nvSpPr>
        <p:spPr bwMode="auto">
          <a:xfrm>
            <a:off x="0" y="3078252"/>
            <a:ext cx="6804248"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a:ln>
                <a:noFill/>
              </a:ln>
              <a:solidFill>
                <a:schemeClr val="tx1"/>
              </a:solidFill>
              <a:effectLst/>
              <a:latin typeface="Arial" pitchFamily="34" charset="0"/>
            </a:endParaRPr>
          </a:p>
          <a:p>
            <a:pPr lvl="0" algn="just"/>
            <a:r>
              <a:rPr lang="uk-UA" sz="2400" dirty="0"/>
              <a:t>2.1 Мета, задачі та етапи теоретичного дослідження
2.2 Загальна характеристика математичних методів у наукових дослідженнях</a:t>
            </a:r>
            <a:endParaRPr kumimoji="0" lang="uk-UA" sz="2400" b="0" i="0" u="none" strike="noStrike" cap="none" normalizeH="0" baseline="0" dirty="0">
              <a:ln>
                <a:noFill/>
              </a:ln>
              <a:solidFill>
                <a:schemeClr val="tx1"/>
              </a:solidFill>
              <a:effectLst/>
              <a:latin typeface="Arial" pitchFamily="34" charset="0"/>
            </a:endParaRPr>
          </a:p>
        </p:txBody>
      </p:sp>
      <p:pic>
        <p:nvPicPr>
          <p:cNvPr id="194561" name="Picture 1" descr="C:\Documents and Settings\ал\Рабочий стол\29387279a5d4f9a77d5c5da78ece8369.png"/>
          <p:cNvPicPr>
            <a:picLocks noChangeAspect="1" noChangeArrowheads="1"/>
          </p:cNvPicPr>
          <p:nvPr/>
        </p:nvPicPr>
        <p:blipFill>
          <a:blip r:embed="rId2" cstate="print"/>
          <a:srcRect/>
          <a:stretch>
            <a:fillRect/>
          </a:stretch>
        </p:blipFill>
        <p:spPr bwMode="auto">
          <a:xfrm>
            <a:off x="2051720" y="4076700"/>
            <a:ext cx="7200900" cy="2781300"/>
          </a:xfrm>
          <a:prstGeom prst="rect">
            <a:avLst/>
          </a:prstGeom>
          <a:noFill/>
        </p:spPr>
      </p:pic>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0" y="110242"/>
            <a:ext cx="9144000"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algn="just" fontAlgn="base">
              <a:spcBef>
                <a:spcPct val="0"/>
              </a:spcBef>
              <a:spcAft>
                <a:spcPct val="0"/>
              </a:spcAft>
            </a:pPr>
            <a:r>
              <a:rPr lang="uk-UA" sz="2200" dirty="0">
                <a:latin typeface="ISOCPEUR" pitchFamily="34" charset="0"/>
                <a:ea typeface="Times New Roman" pitchFamily="18" charset="0"/>
              </a:rPr>
              <a:t>Встановлення загальної характеристики об'єкта дає можливість вибрати математичний апарат, на основі якого будується математична модель. Вибір математичного апарату можна зробити відповідно до схеми, представленої на рис.1.2.</a:t>
            </a:r>
            <a:endParaRPr kumimoji="0" lang="uk-UA" sz="2200" b="0" i="0" u="none" strike="noStrike" cap="none" normalizeH="0" baseline="0" dirty="0">
              <a:ln>
                <a:noFill/>
              </a:ln>
              <a:solidFill>
                <a:schemeClr val="tx1"/>
              </a:solidFill>
              <a:effectLst/>
              <a:latin typeface="ISOCPEUR" pitchFamily="34" charset="0"/>
            </a:endParaRPr>
          </a:p>
        </p:txBody>
      </p:sp>
      <p:graphicFrame>
        <p:nvGraphicFramePr>
          <p:cNvPr id="3" name="Схема 2">
            <a:extLst>
              <a:ext uri="{FF2B5EF4-FFF2-40B4-BE49-F238E27FC236}">
                <a16:creationId xmlns:a16="http://schemas.microsoft.com/office/drawing/2014/main" id="{1B71E2BF-E92F-B9CD-5640-A9494E701E80}"/>
              </a:ext>
            </a:extLst>
          </p:cNvPr>
          <p:cNvGraphicFramePr/>
          <p:nvPr>
            <p:extLst>
              <p:ext uri="{D42A27DB-BD31-4B8C-83A1-F6EECF244321}">
                <p14:modId xmlns:p14="http://schemas.microsoft.com/office/powerpoint/2010/main" val="1314856329"/>
              </p:ext>
            </p:extLst>
          </p:nvPr>
        </p:nvGraphicFramePr>
        <p:xfrm>
          <a:off x="0" y="2129075"/>
          <a:ext cx="9144000" cy="43962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3" name="Rectangle 1"/>
          <p:cNvSpPr>
            <a:spLocks noChangeArrowheads="1"/>
          </p:cNvSpPr>
          <p:nvPr/>
        </p:nvSpPr>
        <p:spPr bwMode="auto">
          <a:xfrm>
            <a:off x="0" y="141893"/>
            <a:ext cx="9144000"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algn="just" fontAlgn="base">
              <a:spcBef>
                <a:spcPct val="0"/>
              </a:spcBef>
              <a:spcAft>
                <a:spcPct val="0"/>
              </a:spcAft>
            </a:pPr>
            <a:r>
              <a:rPr lang="uk-UA" sz="2200" dirty="0">
                <a:latin typeface="ISOCPEUR" pitchFamily="34" charset="0"/>
                <a:ea typeface="Times New Roman" pitchFamily="18" charset="0"/>
              </a:rPr>
              <a:t>Якщо характер зміни досліджуваного показника відомий заздалегідь, то число можливих структур алгебраїчних моделей різко скорочується і перевага віддається тій структурі, яка виражає найбільш загальну закономірність або відомий закон. 
Якщо характер зміни досліджуваного показника заздалегідь не відомий, то проводиться пошуковий експеримент. Перевага віддається математичній формулі, яка дає найкращий збіг з даними пошукового експерименту.</a:t>
            </a:r>
            <a:endParaRPr kumimoji="0" lang="uk-UA" sz="2200" b="0" i="0" u="none" strike="noStrike" cap="none" normalizeH="0" baseline="0" dirty="0">
              <a:ln>
                <a:noFill/>
              </a:ln>
              <a:solidFill>
                <a:schemeClr val="tx1"/>
              </a:solidFill>
              <a:effectLst/>
              <a:latin typeface="ISOCPEUR" pitchFamily="34" charset="0"/>
            </a:endParaRPr>
          </a:p>
        </p:txBody>
      </p:sp>
      <p:sp>
        <p:nvSpPr>
          <p:cNvPr id="212994" name="Rectangle 2"/>
          <p:cNvSpPr>
            <a:spLocks noChangeArrowheads="1"/>
          </p:cNvSpPr>
          <p:nvPr/>
        </p:nvSpPr>
        <p:spPr bwMode="auto">
          <a:xfrm>
            <a:off x="0" y="2872293"/>
            <a:ext cx="9144000" cy="38164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algn="just" fontAlgn="base">
              <a:spcBef>
                <a:spcPct val="0"/>
              </a:spcBef>
              <a:spcAft>
                <a:spcPct val="0"/>
              </a:spcAft>
            </a:pPr>
            <a:r>
              <a:rPr lang="uk-UA" sz="2200" i="1" dirty="0">
                <a:latin typeface="Arial" pitchFamily="34" charset="0"/>
                <a:ea typeface="Times New Roman" pitchFamily="18" charset="0"/>
              </a:rPr>
              <a:t>Результати пошукового експерименту і апріорний інформаційний масив дозволяють встановити схему взаємодії об'єкта і зовнішнього середовища за співвідношенням вхідних і вихідних значень. </a:t>
            </a:r>
            <a:r>
              <a:rPr lang="uk-UA" sz="2200" b="1" i="1" dirty="0">
                <a:latin typeface="Arial" pitchFamily="34" charset="0"/>
                <a:ea typeface="Times New Roman" pitchFamily="18" charset="0"/>
              </a:rPr>
              <a:t>
</a:t>
            </a:r>
            <a:r>
              <a:rPr lang="uk-UA" sz="2200" i="1" dirty="0">
                <a:latin typeface="Arial" pitchFamily="34" charset="0"/>
                <a:ea typeface="Times New Roman" pitchFamily="18" charset="0"/>
              </a:rPr>
              <a:t>В принципі, можна встановити чотири схеми взаємодії:</a:t>
            </a:r>
          </a:p>
          <a:p>
            <a:pPr marL="342900" lvl="0" indent="-342900" algn="just" fontAlgn="base">
              <a:spcBef>
                <a:spcPct val="0"/>
              </a:spcBef>
              <a:spcAft>
                <a:spcPct val="0"/>
              </a:spcAft>
              <a:buFont typeface="Wingdings" panose="05000000000000000000" pitchFamily="2" charset="2"/>
              <a:buChar char="Ø"/>
            </a:pPr>
            <a:r>
              <a:rPr lang="uk-UA" sz="2200" i="1" dirty="0" err="1">
                <a:latin typeface="Arial" pitchFamily="34" charset="0"/>
                <a:ea typeface="Times New Roman" pitchFamily="18" charset="0"/>
              </a:rPr>
              <a:t>одновимірно</a:t>
            </a:r>
            <a:r>
              <a:rPr lang="uk-UA" sz="2200" i="1" dirty="0">
                <a:latin typeface="Arial" pitchFamily="34" charset="0"/>
                <a:ea typeface="Times New Roman" pitchFamily="18" charset="0"/>
              </a:rPr>
              <a:t>-одновимірна схема (рис. 1.3, а) - на об'єкт впливає тільки один фактор, а його поведінка розглядається одним показником (одним вихідним сигналом);
</a:t>
            </a:r>
            <a:r>
              <a:rPr lang="uk-UA" sz="2200" i="1" dirty="0" err="1">
                <a:latin typeface="Arial" pitchFamily="34" charset="0"/>
                <a:ea typeface="Times New Roman" pitchFamily="18" charset="0"/>
              </a:rPr>
              <a:t>одновимірно</a:t>
            </a:r>
            <a:r>
              <a:rPr lang="uk-UA" sz="2200" i="1" dirty="0">
                <a:latin typeface="Arial" pitchFamily="34" charset="0"/>
                <a:ea typeface="Times New Roman" pitchFamily="18" charset="0"/>
              </a:rPr>
              <a:t>-багатовимірна схема (рис. 1.3 б) - на об'єкт впливає один фактор, а його поведінка оцінюється за кількома показниками;</a:t>
            </a:r>
            <a:endParaRPr kumimoji="0" lang="uk-UA" sz="2200" i="0" u="none" strike="noStrike" cap="none" normalizeH="0" baseline="0" dirty="0">
              <a:ln>
                <a:noFill/>
              </a:ln>
              <a:solidFill>
                <a:schemeClr val="tx1"/>
              </a:solidFill>
              <a:effectLst/>
              <a:latin typeface="Arial" pitchFamily="34" charset="0"/>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69" name="Rectangle 1"/>
          <p:cNvSpPr>
            <a:spLocks noChangeArrowheads="1"/>
          </p:cNvSpPr>
          <p:nvPr/>
        </p:nvSpPr>
        <p:spPr bwMode="auto">
          <a:xfrm>
            <a:off x="0" y="9198"/>
            <a:ext cx="9144000"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algn="just" fontAlgn="base">
              <a:spcBef>
                <a:spcPct val="0"/>
              </a:spcBef>
              <a:spcAft>
                <a:spcPct val="0"/>
              </a:spcAft>
              <a:buFont typeface="+mj-lt"/>
              <a:buAutoNum type="arabicPeriod" startAt="3"/>
            </a:pPr>
            <a:r>
              <a:rPr lang="uk-UA" sz="2200" dirty="0" err="1">
                <a:latin typeface="Arial" pitchFamily="34" charset="0"/>
                <a:ea typeface="Times New Roman" pitchFamily="18" charset="0"/>
              </a:rPr>
              <a:t>багатовимірно</a:t>
            </a:r>
            <a:r>
              <a:rPr lang="uk-UA" sz="2200" dirty="0">
                <a:latin typeface="Arial" pitchFamily="34" charset="0"/>
                <a:ea typeface="Times New Roman" pitchFamily="18" charset="0"/>
              </a:rPr>
              <a:t>-одновимірна схема (рис. 1.3, в) - на об'єкт впливають кілька факторів, а його поведінка оцінюється за одним показником;
</a:t>
            </a:r>
            <a:r>
              <a:rPr lang="uk-UA" sz="2200" dirty="0" err="1">
                <a:latin typeface="Arial" pitchFamily="34" charset="0"/>
                <a:ea typeface="Times New Roman" pitchFamily="18" charset="0"/>
              </a:rPr>
              <a:t>багатовимірно</a:t>
            </a:r>
            <a:r>
              <a:rPr lang="uk-UA" sz="2200" dirty="0">
                <a:latin typeface="Arial" pitchFamily="34" charset="0"/>
                <a:ea typeface="Times New Roman" pitchFamily="18" charset="0"/>
              </a:rPr>
              <a:t>-багатовимірна схема (рис. 1.3, г) - на об'єкт впливає безліч факторів і його поведінка оцінюється за різноманітними показниками.</a:t>
            </a:r>
            <a:endParaRPr kumimoji="0" lang="uk-UA" sz="2200" b="0" i="0" u="none" strike="noStrike" cap="none" normalizeH="0" baseline="0" dirty="0">
              <a:ln>
                <a:noFill/>
              </a:ln>
              <a:solidFill>
                <a:schemeClr val="tx1"/>
              </a:solidFill>
              <a:effectLst/>
              <a:latin typeface="Arial" pitchFamily="34" charset="0"/>
            </a:endParaRPr>
          </a:p>
        </p:txBody>
      </p:sp>
      <p:sp>
        <p:nvSpPr>
          <p:cNvPr id="21197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11970" name="Object 2"/>
          <p:cNvGraphicFramePr>
            <a:graphicFrameLocks noChangeAspect="1"/>
          </p:cNvGraphicFramePr>
          <p:nvPr/>
        </p:nvGraphicFramePr>
        <p:xfrm>
          <a:off x="643211" y="2592288"/>
          <a:ext cx="7169149" cy="4221088"/>
        </p:xfrm>
        <a:graphic>
          <a:graphicData uri="http://schemas.openxmlformats.org/presentationml/2006/ole">
            <mc:AlternateContent xmlns:mc="http://schemas.openxmlformats.org/markup-compatibility/2006">
              <mc:Choice xmlns:v="urn:schemas-microsoft-com:vml" Requires="v">
                <p:oleObj spid="_x0000_s211970" name="Picture" r:id="rId2" imgW="3733800" imgH="2176272" progId="Word.Picture.8">
                  <p:embed/>
                </p:oleObj>
              </mc:Choice>
              <mc:Fallback>
                <p:oleObj name="Picture" r:id="rId2" imgW="3733800" imgH="2176272" progId="Word.Picture.8">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211" y="2592288"/>
                        <a:ext cx="7169149" cy="4221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Прямоугольник 4"/>
          <p:cNvSpPr/>
          <p:nvPr/>
        </p:nvSpPr>
        <p:spPr>
          <a:xfrm>
            <a:off x="395536" y="2060848"/>
            <a:ext cx="8712968" cy="430887"/>
          </a:xfrm>
          <a:prstGeom prst="rect">
            <a:avLst/>
          </a:prstGeom>
        </p:spPr>
        <p:txBody>
          <a:bodyPr wrap="square">
            <a:spAutoFit/>
          </a:bodyPr>
          <a:lstStyle/>
          <a:p>
            <a:r>
              <a:rPr lang="ru-RU" sz="2200" dirty="0">
                <a:latin typeface="Arial" pitchFamily="34" charset="0"/>
                <a:cs typeface="Arial" pitchFamily="34" charset="0"/>
              </a:rPr>
              <a:t>Рис.1.3. </a:t>
            </a:r>
            <a:r>
              <a:rPr lang="ru-RU" sz="2200" dirty="0" err="1">
                <a:latin typeface="Arial" pitchFamily="34" charset="0"/>
                <a:cs typeface="Arial" pitchFamily="34" charset="0"/>
              </a:rPr>
              <a:t>Схеми</a:t>
            </a:r>
            <a:r>
              <a:rPr lang="ru-RU" sz="2200" dirty="0">
                <a:latin typeface="Arial" pitchFamily="34" charset="0"/>
                <a:cs typeface="Arial" pitchFamily="34" charset="0"/>
              </a:rPr>
              <a:t> </a:t>
            </a:r>
            <a:r>
              <a:rPr lang="ru-RU" sz="2200" dirty="0" err="1">
                <a:latin typeface="Arial" pitchFamily="34" charset="0"/>
                <a:cs typeface="Arial" pitchFamily="34" charset="0"/>
              </a:rPr>
              <a:t>взаємодії</a:t>
            </a:r>
            <a:r>
              <a:rPr lang="ru-RU" sz="2200" dirty="0">
                <a:latin typeface="Arial" pitchFamily="34" charset="0"/>
                <a:cs typeface="Arial" pitchFamily="34" charset="0"/>
              </a:rPr>
              <a:t> </a:t>
            </a:r>
            <a:r>
              <a:rPr lang="ru-RU" sz="2200" dirty="0" err="1">
                <a:latin typeface="Arial" pitchFamily="34" charset="0"/>
                <a:cs typeface="Arial" pitchFamily="34" charset="0"/>
              </a:rPr>
              <a:t>об'єкта</a:t>
            </a:r>
            <a:r>
              <a:rPr lang="ru-RU" sz="2200" dirty="0">
                <a:latin typeface="Arial" pitchFamily="34" charset="0"/>
                <a:cs typeface="Arial" pitchFamily="34" charset="0"/>
              </a:rPr>
              <a:t> </a:t>
            </a:r>
            <a:r>
              <a:rPr lang="ru-RU" sz="2200" dirty="0" err="1">
                <a:latin typeface="Arial" pitchFamily="34" charset="0"/>
                <a:cs typeface="Arial" pitchFamily="34" charset="0"/>
              </a:rPr>
              <a:t>із</a:t>
            </a:r>
            <a:r>
              <a:rPr lang="ru-RU" sz="2200" dirty="0">
                <a:latin typeface="Arial" pitchFamily="34" charset="0"/>
                <a:cs typeface="Arial" pitchFamily="34" charset="0"/>
              </a:rPr>
              <a:t> </a:t>
            </a:r>
            <a:r>
              <a:rPr lang="ru-RU" sz="2200" dirty="0" err="1">
                <a:latin typeface="Arial" pitchFamily="34" charset="0"/>
                <a:cs typeface="Arial" pitchFamily="34" charset="0"/>
              </a:rPr>
              <a:t>зовнішнім</a:t>
            </a:r>
            <a:r>
              <a:rPr lang="ru-RU" sz="2200" dirty="0">
                <a:latin typeface="Arial" pitchFamily="34" charset="0"/>
                <a:cs typeface="Arial" pitchFamily="34" charset="0"/>
              </a:rPr>
              <a:t> </a:t>
            </a:r>
            <a:r>
              <a:rPr lang="ru-RU" sz="2200" dirty="0" err="1">
                <a:latin typeface="Arial" pitchFamily="34" charset="0"/>
                <a:cs typeface="Arial" pitchFamily="34" charset="0"/>
              </a:rPr>
              <a:t>середовищем</a:t>
            </a:r>
            <a:endParaRPr lang="ru-RU" sz="2200" dirty="0">
              <a:latin typeface="Arial" pitchFamily="34" charset="0"/>
              <a:cs typeface="Arial" pitchFamily="34" charset="0"/>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ChangeArrowheads="1"/>
          </p:cNvSpPr>
          <p:nvPr/>
        </p:nvSpPr>
        <p:spPr bwMode="auto">
          <a:xfrm>
            <a:off x="0" y="508312"/>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algn="just" fontAlgn="base">
              <a:spcBef>
                <a:spcPct val="0"/>
              </a:spcBef>
              <a:spcAft>
                <a:spcPct val="0"/>
              </a:spcAft>
            </a:pPr>
            <a:r>
              <a:rPr lang="uk-UA" sz="2200" dirty="0">
                <a:latin typeface="ISOCPEUR" pitchFamily="34" charset="0"/>
                <a:ea typeface="Times New Roman" pitchFamily="18" charset="0"/>
              </a:rPr>
              <a:t>Процес підбору математичної моделі об'єкта закінчується його попереднім контролем. 
При цьому проводяться такі види контролю: габарити; замовлення; характер </a:t>
            </a:r>
            <a:r>
              <a:rPr lang="uk-UA" sz="2200" dirty="0" err="1">
                <a:latin typeface="ISOCPEUR" pitchFamily="34" charset="0"/>
                <a:ea typeface="Times New Roman" pitchFamily="18" charset="0"/>
              </a:rPr>
              <a:t>залежностей</a:t>
            </a:r>
            <a:r>
              <a:rPr lang="uk-UA" sz="2200" dirty="0">
                <a:latin typeface="ISOCPEUR" pitchFamily="34" charset="0"/>
                <a:ea typeface="Times New Roman" pitchFamily="18" charset="0"/>
              </a:rPr>
              <a:t>; екстремальні ситуації; граничні умови; математичне замикання; фізичне чуття; стійкість моделі.
</a:t>
            </a:r>
            <a:r>
              <a:rPr lang="uk-UA" sz="2200" b="1" dirty="0">
                <a:latin typeface="ISOCPEUR" pitchFamily="34" charset="0"/>
                <a:ea typeface="Times New Roman" pitchFamily="18" charset="0"/>
              </a:rPr>
              <a:t>Контроль розмірів</a:t>
            </a:r>
            <a:r>
              <a:rPr lang="uk-UA" sz="2200" dirty="0">
                <a:latin typeface="ISOCPEUR" pitchFamily="34" charset="0"/>
                <a:ea typeface="Times New Roman" pitchFamily="18" charset="0"/>
              </a:rPr>
              <a:t> зводиться до перевірки виконання правила, згідно з яким можна прирівнювати і додавати тільки величини однакової розмірності.
</a:t>
            </a:r>
            <a:r>
              <a:rPr lang="uk-UA" sz="2200" b="1" dirty="0">
                <a:latin typeface="ISOCPEUR" pitchFamily="34" charset="0"/>
                <a:ea typeface="Times New Roman" pitchFamily="18" charset="0"/>
              </a:rPr>
              <a:t>Контроль замовлень </a:t>
            </a:r>
            <a:r>
              <a:rPr lang="uk-UA" sz="2200" dirty="0">
                <a:latin typeface="ISOCPEUR" pitchFamily="34" charset="0"/>
                <a:ea typeface="Times New Roman" pitchFamily="18" charset="0"/>
              </a:rPr>
              <a:t>спрямований на спрощення моделі. При цьому визначаються порядки доданих величин і відкидаються явно незначні складові.
</a:t>
            </a:r>
            <a:r>
              <a:rPr lang="uk-UA" sz="2200" b="1" dirty="0">
                <a:latin typeface="ISOCPEUR" pitchFamily="34" charset="0"/>
                <a:ea typeface="Times New Roman" pitchFamily="18" charset="0"/>
              </a:rPr>
              <a:t>Контроль за природою </a:t>
            </a:r>
            <a:r>
              <a:rPr lang="uk-UA" sz="2200" dirty="0" err="1">
                <a:latin typeface="ISOCPEUR" pitchFamily="34" charset="0"/>
                <a:ea typeface="Times New Roman" pitchFamily="18" charset="0"/>
              </a:rPr>
              <a:t>залежностей</a:t>
            </a:r>
            <a:r>
              <a:rPr lang="uk-UA" sz="2200" dirty="0">
                <a:latin typeface="ISOCPEUR" pitchFamily="34" charset="0"/>
                <a:ea typeface="Times New Roman" pitchFamily="18" charset="0"/>
              </a:rPr>
              <a:t> зводиться до перевірки напрямку і швидкості зміни одних значень зі зміною інших. Напрямки і швидкість, що випливають з математичної моделі, повинні відповідати фізичному змісту задачі.
</a:t>
            </a:r>
            <a:r>
              <a:rPr lang="uk-UA" sz="2200" b="1" dirty="0">
                <a:latin typeface="ISOCPEUR" pitchFamily="34" charset="0"/>
                <a:ea typeface="Times New Roman" pitchFamily="18" charset="0"/>
              </a:rPr>
              <a:t>Контроль екстремальних ситуацій </a:t>
            </a:r>
            <a:r>
              <a:rPr lang="uk-UA" sz="2200" dirty="0">
                <a:latin typeface="ISOCPEUR" pitchFamily="34" charset="0"/>
                <a:ea typeface="Times New Roman" pitchFamily="18" charset="0"/>
              </a:rPr>
              <a:t>зводиться до перевірки візуального сенсу рішення при наближенні параметрів моделі до нуля або </a:t>
            </a:r>
            <a:r>
              <a:rPr lang="uk-UA" sz="2200" dirty="0" err="1">
                <a:latin typeface="ISOCPEUR" pitchFamily="34" charset="0"/>
                <a:ea typeface="Times New Roman" pitchFamily="18" charset="0"/>
              </a:rPr>
              <a:t>нескінченнос</a:t>
            </a:r>
            <a:r>
              <a:rPr lang="ru-RU" sz="2200" dirty="0" err="1">
                <a:latin typeface="ISOCPEUR" pitchFamily="34" charset="0"/>
                <a:ea typeface="Times New Roman" pitchFamily="18" charset="0"/>
              </a:rPr>
              <a:t>ті</a:t>
            </a:r>
            <a:r>
              <a:rPr lang="ru-RU" sz="2200" dirty="0">
                <a:latin typeface="ISOCPEUR" pitchFamily="34" charset="0"/>
                <a:ea typeface="Times New Roman" pitchFamily="18" charset="0"/>
              </a:rPr>
              <a:t>.</a:t>
            </a:r>
            <a:endParaRPr kumimoji="0" lang="ru-RU" sz="2200" b="0" i="0" u="none" strike="noStrike" cap="none" normalizeH="0" baseline="0" dirty="0">
              <a:ln>
                <a:noFill/>
              </a:ln>
              <a:solidFill>
                <a:schemeClr val="tx1"/>
              </a:solidFill>
              <a:effectLst/>
              <a:latin typeface="Arial" pitchFamily="34" charset="0"/>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1" name="Rectangle 1"/>
          <p:cNvSpPr>
            <a:spLocks noChangeArrowheads="1"/>
          </p:cNvSpPr>
          <p:nvPr/>
        </p:nvSpPr>
        <p:spPr bwMode="auto">
          <a:xfrm>
            <a:off x="0" y="8032"/>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algn="just" fontAlgn="base">
              <a:spcBef>
                <a:spcPct val="0"/>
              </a:spcBef>
              <a:spcAft>
                <a:spcPct val="0"/>
              </a:spcAft>
            </a:pPr>
            <a:r>
              <a:rPr lang="uk-UA" sz="2200" b="1" i="1" dirty="0">
                <a:latin typeface="Arial" pitchFamily="34" charset="0"/>
                <a:ea typeface="Times New Roman" pitchFamily="18" charset="0"/>
              </a:rPr>
              <a:t>Контроль граничних умо</a:t>
            </a:r>
            <a:r>
              <a:rPr lang="uk-UA" sz="2200" i="1" dirty="0">
                <a:latin typeface="Arial" pitchFamily="34" charset="0"/>
                <a:ea typeface="Times New Roman" pitchFamily="18" charset="0"/>
              </a:rPr>
              <a:t>в полягає в перевірці відповідності математичної моделі граничним умовам, що випливають зі змісту задачі. При цьому перевіряється, чи дійсно задані і враховані граничні умови при побудові шуканої функції і чи дійсно ця функція задовольняє таким умовам.
</a:t>
            </a:r>
          </a:p>
          <a:p>
            <a:pPr lvl="0" indent="457200" algn="just" fontAlgn="base">
              <a:spcBef>
                <a:spcPct val="0"/>
              </a:spcBef>
              <a:spcAft>
                <a:spcPct val="0"/>
              </a:spcAft>
            </a:pPr>
            <a:r>
              <a:rPr lang="uk-UA" sz="2200" b="1" i="1" dirty="0">
                <a:latin typeface="Arial" pitchFamily="34" charset="0"/>
                <a:ea typeface="Times New Roman" pitchFamily="18" charset="0"/>
              </a:rPr>
              <a:t>Управління математичним замиканням </a:t>
            </a:r>
            <a:r>
              <a:rPr lang="uk-UA" sz="2200" i="1" dirty="0">
                <a:latin typeface="Arial" pitchFamily="34" charset="0"/>
                <a:ea typeface="Times New Roman" pitchFamily="18" charset="0"/>
              </a:rPr>
              <a:t>зводиться до перевірки того, що математична модель дає однозначне рішення.
</a:t>
            </a:r>
          </a:p>
          <a:p>
            <a:pPr lvl="0" indent="457200" algn="just" fontAlgn="base">
              <a:spcBef>
                <a:spcPct val="0"/>
              </a:spcBef>
              <a:spcAft>
                <a:spcPct val="0"/>
              </a:spcAft>
            </a:pPr>
            <a:r>
              <a:rPr lang="uk-UA" sz="2200" b="1" i="1" dirty="0">
                <a:latin typeface="Arial" pitchFamily="34" charset="0"/>
                <a:ea typeface="Times New Roman" pitchFamily="18" charset="0"/>
              </a:rPr>
              <a:t>Контроль фізичного сенсу </a:t>
            </a:r>
            <a:r>
              <a:rPr lang="uk-UA" sz="2200" i="1" dirty="0">
                <a:latin typeface="Arial" pitchFamily="34" charset="0"/>
                <a:ea typeface="Times New Roman" pitchFamily="18" charset="0"/>
              </a:rPr>
              <a:t>зводиться до перевірки фізичного змісту проміжних відношень, що використовуються при побудові математичної моделі.
</a:t>
            </a:r>
          </a:p>
          <a:p>
            <a:pPr lvl="0" indent="457200" algn="just" fontAlgn="base">
              <a:spcBef>
                <a:spcPct val="0"/>
              </a:spcBef>
              <a:spcAft>
                <a:spcPct val="0"/>
              </a:spcAft>
            </a:pPr>
            <a:r>
              <a:rPr lang="uk-UA" sz="2200" b="1" i="1" dirty="0">
                <a:latin typeface="Arial" pitchFamily="34" charset="0"/>
                <a:ea typeface="Times New Roman" pitchFamily="18" charset="0"/>
              </a:rPr>
              <a:t>Контроль стійкості моделі </a:t>
            </a:r>
            <a:r>
              <a:rPr lang="uk-UA" sz="2200" i="1" dirty="0">
                <a:latin typeface="Arial" pitchFamily="34" charset="0"/>
                <a:ea typeface="Times New Roman" pitchFamily="18" charset="0"/>
              </a:rPr>
              <a:t>полягає в перевірці того, що варіація вихідних даних в рамках наявних даних по реальному об'єкту не призведе до істотної зміни рішення.</a:t>
            </a:r>
            <a:endParaRPr kumimoji="0" lang="uk-UA" sz="2200" i="0" u="none" strike="noStrike" cap="none" normalizeH="0" baseline="0" dirty="0">
              <a:ln>
                <a:noFill/>
              </a:ln>
              <a:solidFill>
                <a:schemeClr val="tx1"/>
              </a:solidFill>
              <a:effectLst/>
              <a:latin typeface="Arial" pitchFamily="34" charset="0"/>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09" name="Rectangle 1"/>
          <p:cNvSpPr>
            <a:spLocks noChangeArrowheads="1"/>
          </p:cNvSpPr>
          <p:nvPr/>
        </p:nvSpPr>
        <p:spPr bwMode="auto">
          <a:xfrm>
            <a:off x="0" y="-27384"/>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algn="ctr" fontAlgn="base">
              <a:spcBef>
                <a:spcPct val="0"/>
              </a:spcBef>
              <a:spcAft>
                <a:spcPct val="0"/>
              </a:spcAft>
            </a:pPr>
            <a:r>
              <a:rPr lang="ru-RU" sz="2400" b="1" u="sng" dirty="0">
                <a:latin typeface="Arial" pitchFamily="34" charset="0"/>
                <a:ea typeface="Times New Roman" pitchFamily="18" charset="0"/>
              </a:rPr>
              <a:t>1. ЦІЛІ, ЗАДАЧІ ТА ЕТАПИ ТЕОРЕТИЧНОГО ДОСЛІДЖЕННЯ</a:t>
            </a:r>
            <a:endParaRPr kumimoji="0" lang="ru-RU" sz="2400" b="0" i="0" u="sng" strike="noStrike" cap="none" normalizeH="0" baseline="0" dirty="0">
              <a:ln>
                <a:noFill/>
              </a:ln>
              <a:solidFill>
                <a:schemeClr val="tx1"/>
              </a:solidFill>
              <a:effectLst/>
              <a:latin typeface="Arial" pitchFamily="34" charset="0"/>
            </a:endParaRPr>
          </a:p>
        </p:txBody>
      </p:sp>
      <p:sp>
        <p:nvSpPr>
          <p:cNvPr id="222210" name="Rectangle 2"/>
          <p:cNvSpPr>
            <a:spLocks noChangeArrowheads="1"/>
          </p:cNvSpPr>
          <p:nvPr/>
        </p:nvSpPr>
        <p:spPr bwMode="auto">
          <a:xfrm>
            <a:off x="-8315" y="873163"/>
            <a:ext cx="9144000" cy="18081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algn="just" fontAlgn="base">
              <a:spcBef>
                <a:spcPct val="0"/>
              </a:spcBef>
              <a:spcAft>
                <a:spcPct val="0"/>
              </a:spcAft>
            </a:pPr>
            <a:r>
              <a:rPr lang="uk-UA" sz="2230" b="1" i="1" dirty="0">
                <a:latin typeface="Arial" pitchFamily="34" charset="0"/>
                <a:ea typeface="Times New Roman" pitchFamily="18" charset="0"/>
              </a:rPr>
              <a:t>Метою теоретичного дослідження </a:t>
            </a:r>
            <a:r>
              <a:rPr lang="uk-UA" sz="2230" i="1" dirty="0">
                <a:latin typeface="Arial" pitchFamily="34" charset="0"/>
                <a:ea typeface="Times New Roman" pitchFamily="18" charset="0"/>
              </a:rPr>
              <a:t>є виявлення істотних </a:t>
            </a:r>
            <a:r>
              <a:rPr lang="uk-UA" sz="2230" i="1" dirty="0" err="1">
                <a:latin typeface="Arial" pitchFamily="34" charset="0"/>
                <a:ea typeface="Times New Roman" pitchFamily="18" charset="0"/>
              </a:rPr>
              <a:t>зв'язків</a:t>
            </a:r>
            <a:r>
              <a:rPr lang="uk-UA" sz="2230" i="1" dirty="0">
                <a:latin typeface="Arial" pitchFamily="34" charset="0"/>
                <a:ea typeface="Times New Roman" pitchFamily="18" charset="0"/>
              </a:rPr>
              <a:t> між досліджуваним об'єктом і навколишнім середовищем в процесі синтезу знань, пояснення і узагальнення результатів емпіричного дослідження, виявлення загальних закономірностей і їх формалізація.</a:t>
            </a:r>
            <a:endParaRPr kumimoji="0" lang="uk-UA" sz="2230" i="0" u="none" strike="noStrike" cap="none" normalizeH="0" baseline="0" dirty="0">
              <a:ln>
                <a:noFill/>
              </a:ln>
              <a:solidFill>
                <a:schemeClr val="tx1"/>
              </a:solidFill>
              <a:effectLst/>
              <a:latin typeface="Arial" pitchFamily="34" charset="0"/>
            </a:endParaRPr>
          </a:p>
        </p:txBody>
      </p:sp>
      <p:sp>
        <p:nvSpPr>
          <p:cNvPr id="222211" name="Rectangle 3"/>
          <p:cNvSpPr>
            <a:spLocks noChangeArrowheads="1"/>
          </p:cNvSpPr>
          <p:nvPr/>
        </p:nvSpPr>
        <p:spPr bwMode="auto">
          <a:xfrm>
            <a:off x="16796" y="2852936"/>
            <a:ext cx="9144000" cy="38164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uk-UA" sz="2200" b="1" i="1" dirty="0">
                <a:latin typeface="Arial" pitchFamily="34" charset="0"/>
                <a:ea typeface="Times New Roman" pitchFamily="18" charset="0"/>
              </a:rPr>
              <a:t>Завданнями теоретичного дослідження є:</a:t>
            </a:r>
          </a:p>
          <a:p>
            <a:pPr marL="342900" lvl="0" indent="-342900" algn="just" fontAlgn="base">
              <a:spcBef>
                <a:spcPct val="0"/>
              </a:spcBef>
              <a:spcAft>
                <a:spcPct val="0"/>
              </a:spcAft>
              <a:buFont typeface="Wingdings" panose="05000000000000000000" pitchFamily="2" charset="2"/>
              <a:buChar char="Ø"/>
            </a:pPr>
            <a:r>
              <a:rPr lang="uk-UA" sz="2200" i="1" dirty="0">
                <a:latin typeface="Arial" pitchFamily="34" charset="0"/>
                <a:ea typeface="Times New Roman" pitchFamily="18" charset="0"/>
              </a:rPr>
              <a:t>узагальнення результатів дослідження, знаходження загальних закономірностей шляхом обробки та інтерпретації експериментальних даних; 
поширення результатів досліджень на ряд аналогічних об'єктів без повторення всього обсягу досліджень; 
вивчення об'єкта, недоступного для безпосереднього дослідження; 
підвищення достовірності експериментального дослідження об'єкта (обґрунтування параметрів і умов спостереження, точності вимірювань).</a:t>
            </a:r>
            <a:endParaRPr kumimoji="0" lang="uk-UA" sz="2200" i="0" u="none" strike="noStrike" cap="none" normalizeH="0" baseline="0" dirty="0">
              <a:ln>
                <a:noFill/>
              </a:ln>
              <a:solidFill>
                <a:schemeClr val="tx1"/>
              </a:solidFill>
              <a:effectLst/>
              <a:latin typeface="Arial"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22211">
                                            <p:txEl>
                                              <p:pRg st="0" end="0"/>
                                            </p:txEl>
                                          </p:spTgt>
                                        </p:tgtEl>
                                        <p:attrNameLst>
                                          <p:attrName>style.visibility</p:attrName>
                                        </p:attrNameLst>
                                      </p:cBhvr>
                                      <p:to>
                                        <p:strVal val="visible"/>
                                      </p:to>
                                    </p:set>
                                    <p:animEffect transition="in" filter="wipe(down)">
                                      <p:cBhvr>
                                        <p:cTn id="7" dur="500"/>
                                        <p:tgtEl>
                                          <p:spTgt spid="2222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22211">
                                            <p:txEl>
                                              <p:pRg st="1" end="1"/>
                                            </p:txEl>
                                          </p:spTgt>
                                        </p:tgtEl>
                                        <p:attrNameLst>
                                          <p:attrName>style.visibility</p:attrName>
                                        </p:attrNameLst>
                                      </p:cBhvr>
                                      <p:to>
                                        <p:strVal val="visible"/>
                                      </p:to>
                                    </p:set>
                                    <p:animEffect transition="in" filter="wipe(down)">
                                      <p:cBhvr>
                                        <p:cTn id="12" dur="500"/>
                                        <p:tgtEl>
                                          <p:spTgt spid="2222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5" name="Rectangle 1"/>
          <p:cNvSpPr>
            <a:spLocks noChangeArrowheads="1"/>
          </p:cNvSpPr>
          <p:nvPr/>
        </p:nvSpPr>
        <p:spPr bwMode="auto">
          <a:xfrm>
            <a:off x="0" y="31264"/>
            <a:ext cx="9144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uk-UA" sz="2400" b="1" i="1" dirty="0">
                <a:latin typeface="Arial" pitchFamily="34" charset="0"/>
                <a:ea typeface="Times New Roman" pitchFamily="18" charset="0"/>
              </a:rPr>
              <a:t>Теоретичні дослідження включають: </a:t>
            </a:r>
          </a:p>
          <a:p>
            <a:pPr marL="342900" lvl="0" indent="-342900" algn="just" fontAlgn="base">
              <a:spcBef>
                <a:spcPct val="0"/>
              </a:spcBef>
              <a:spcAft>
                <a:spcPct val="0"/>
              </a:spcAft>
              <a:buFont typeface="Wingdings" panose="05000000000000000000" pitchFamily="2" charset="2"/>
              <a:buChar char="Ø"/>
            </a:pPr>
            <a:r>
              <a:rPr lang="uk-UA" sz="2400" i="1" dirty="0">
                <a:latin typeface="Arial" pitchFamily="34" charset="0"/>
                <a:ea typeface="Times New Roman" pitchFamily="18" charset="0"/>
              </a:rPr>
              <a:t>аналіз фізичної сутності процесів і явищ; 
формулювання гіпотези дослідження; 
побудова (розробка) фізичної моделі; 
проведення математичних досліджень; 
аналіз теоретичних рішень; 
формулювання висновків.</a:t>
            </a:r>
            <a:endParaRPr kumimoji="0" lang="uk-UA" sz="2400" i="0" u="none" strike="noStrike" cap="none" normalizeH="0" baseline="0" dirty="0">
              <a:ln>
                <a:noFill/>
              </a:ln>
              <a:solidFill>
                <a:schemeClr val="tx1"/>
              </a:solidFill>
              <a:effectLst/>
              <a:latin typeface="Arial" pitchFamily="34" charset="0"/>
            </a:endParaRPr>
          </a:p>
        </p:txBody>
      </p:sp>
      <p:graphicFrame>
        <p:nvGraphicFramePr>
          <p:cNvPr id="2" name="Схема 1">
            <a:extLst>
              <a:ext uri="{FF2B5EF4-FFF2-40B4-BE49-F238E27FC236}">
                <a16:creationId xmlns:a16="http://schemas.microsoft.com/office/drawing/2014/main" id="{923B6064-8733-11C5-D317-091F24E74EAC}"/>
              </a:ext>
            </a:extLst>
          </p:cNvPr>
          <p:cNvGraphicFramePr/>
          <p:nvPr>
            <p:extLst>
              <p:ext uri="{D42A27DB-BD31-4B8C-83A1-F6EECF244321}">
                <p14:modId xmlns:p14="http://schemas.microsoft.com/office/powerpoint/2010/main" val="1358796933"/>
              </p:ext>
            </p:extLst>
          </p:nvPr>
        </p:nvGraphicFramePr>
        <p:xfrm>
          <a:off x="0" y="3072150"/>
          <a:ext cx="9144000" cy="35972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1185">
                                            <p:txEl>
                                              <p:pRg st="0" end="0"/>
                                            </p:txEl>
                                          </p:spTgt>
                                        </p:tgtEl>
                                        <p:attrNameLst>
                                          <p:attrName>style.visibility</p:attrName>
                                        </p:attrNameLst>
                                      </p:cBhvr>
                                      <p:to>
                                        <p:strVal val="visible"/>
                                      </p:to>
                                    </p:set>
                                    <p:animEffect transition="in" filter="fade">
                                      <p:cBhvr>
                                        <p:cTn id="7" dur="2000"/>
                                        <p:tgtEl>
                                          <p:spTgt spid="2211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1185">
                                            <p:txEl>
                                              <p:pRg st="1" end="1"/>
                                            </p:txEl>
                                          </p:spTgt>
                                        </p:tgtEl>
                                        <p:attrNameLst>
                                          <p:attrName>style.visibility</p:attrName>
                                        </p:attrNameLst>
                                      </p:cBhvr>
                                      <p:to>
                                        <p:strVal val="visible"/>
                                      </p:to>
                                    </p:set>
                                    <p:animEffect transition="in" filter="fade">
                                      <p:cBhvr>
                                        <p:cTn id="12" dur="2000"/>
                                        <p:tgtEl>
                                          <p:spTgt spid="22118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20161" name="Object 1"/>
          <p:cNvGraphicFramePr>
            <a:graphicFrameLocks noChangeAspect="1"/>
          </p:cNvGraphicFramePr>
          <p:nvPr>
            <p:extLst>
              <p:ext uri="{D42A27DB-BD31-4B8C-83A1-F6EECF244321}">
                <p14:modId xmlns:p14="http://schemas.microsoft.com/office/powerpoint/2010/main" val="3026933246"/>
              </p:ext>
            </p:extLst>
          </p:nvPr>
        </p:nvGraphicFramePr>
        <p:xfrm>
          <a:off x="0" y="477838"/>
          <a:ext cx="8964613" cy="6378575"/>
        </p:xfrm>
        <a:graphic>
          <a:graphicData uri="http://schemas.openxmlformats.org/presentationml/2006/ole">
            <mc:AlternateContent xmlns:mc="http://schemas.openxmlformats.org/markup-compatibility/2006">
              <mc:Choice xmlns:v="urn:schemas-microsoft-com:vml" Requires="v">
                <p:oleObj spid="_x0000_s220161" name="Picture" r:id="rId2" imgW="5595120" imgH="3976920" progId="Word.Picture.8">
                  <p:embed/>
                </p:oleObj>
              </mc:Choice>
              <mc:Fallback>
                <p:oleObj name="Picture" r:id="rId2" imgW="5595120" imgH="3976920" progId="Word.Picture.8">
                  <p:embed/>
                  <p:pic>
                    <p:nvPicPr>
                      <p:cNvPr id="0" name="Picture 1"/>
                      <p:cNvPicPr>
                        <a:picLocks noChangeAspect="1" noChangeArrowheads="1"/>
                      </p:cNvPicPr>
                      <p:nvPr/>
                    </p:nvPicPr>
                    <p:blipFill>
                      <a:blip r:embed="rId3"/>
                      <a:srcRect/>
                      <a:stretch>
                        <a:fillRect/>
                      </a:stretch>
                    </p:blipFill>
                    <p:spPr bwMode="auto">
                      <a:xfrm>
                        <a:off x="0" y="477838"/>
                        <a:ext cx="8964613" cy="6378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Прямоугольник 3"/>
          <p:cNvSpPr/>
          <p:nvPr/>
        </p:nvSpPr>
        <p:spPr>
          <a:xfrm>
            <a:off x="971600" y="0"/>
            <a:ext cx="7776864" cy="430887"/>
          </a:xfrm>
          <a:prstGeom prst="rect">
            <a:avLst/>
          </a:prstGeom>
        </p:spPr>
        <p:txBody>
          <a:bodyPr wrap="square">
            <a:spAutoFit/>
          </a:bodyPr>
          <a:lstStyle/>
          <a:p>
            <a:r>
              <a:rPr lang="ru-RU" sz="2200" dirty="0">
                <a:latin typeface="Arial" pitchFamily="34" charset="0"/>
                <a:cs typeface="Arial" pitchFamily="34" charset="0"/>
              </a:rPr>
              <a:t>Рис.1.1. </a:t>
            </a:r>
            <a:r>
              <a:rPr lang="ru-RU" sz="2200" dirty="0" err="1">
                <a:latin typeface="Arial" pitchFamily="34" charset="0"/>
                <a:cs typeface="Arial" pitchFamily="34" charset="0"/>
              </a:rPr>
              <a:t>Структурні</a:t>
            </a:r>
            <a:r>
              <a:rPr lang="ru-RU" sz="2200" dirty="0">
                <a:latin typeface="Arial" pitchFamily="34" charset="0"/>
                <a:cs typeface="Arial" pitchFamily="34" charset="0"/>
              </a:rPr>
              <a:t> </a:t>
            </a:r>
            <a:r>
              <a:rPr lang="ru-RU" sz="2200" dirty="0" err="1">
                <a:latin typeface="Arial" pitchFamily="34" charset="0"/>
                <a:cs typeface="Arial" pitchFamily="34" charset="0"/>
              </a:rPr>
              <a:t>складові</a:t>
            </a:r>
            <a:r>
              <a:rPr lang="ru-RU" sz="2200" dirty="0">
                <a:latin typeface="Arial" pitchFamily="34" charset="0"/>
                <a:cs typeface="Arial" pitchFamily="34" charset="0"/>
              </a:rPr>
              <a:t> </a:t>
            </a:r>
            <a:r>
              <a:rPr lang="ru-RU" sz="2200" dirty="0" err="1">
                <a:latin typeface="Arial" pitchFamily="34" charset="0"/>
                <a:cs typeface="Arial" pitchFamily="34" charset="0"/>
              </a:rPr>
              <a:t>розв'язання</a:t>
            </a:r>
            <a:r>
              <a:rPr lang="ru-RU" sz="2200" dirty="0">
                <a:latin typeface="Arial" pitchFamily="34" charset="0"/>
                <a:cs typeface="Arial" pitchFamily="34" charset="0"/>
              </a:rPr>
              <a:t> задач</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7" name="Rectangle 1"/>
          <p:cNvSpPr>
            <a:spLocks noChangeArrowheads="1"/>
          </p:cNvSpPr>
          <p:nvPr/>
        </p:nvSpPr>
        <p:spPr bwMode="auto">
          <a:xfrm>
            <a:off x="0" y="-5904"/>
            <a:ext cx="91440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algn="just" fontAlgn="base">
              <a:spcBef>
                <a:spcPct val="0"/>
              </a:spcBef>
              <a:spcAft>
                <a:spcPct val="0"/>
              </a:spcAft>
            </a:pPr>
            <a:r>
              <a:rPr lang="uk-UA" sz="2200" b="1" i="1" dirty="0">
                <a:latin typeface="Arial" pitchFamily="34" charset="0"/>
                <a:ea typeface="Times New Roman" pitchFamily="18" charset="0"/>
              </a:rPr>
              <a:t>Умови - </a:t>
            </a:r>
            <a:r>
              <a:rPr lang="uk-UA" sz="2200" i="1" dirty="0">
                <a:latin typeface="Arial" pitchFamily="34" charset="0"/>
                <a:ea typeface="Times New Roman" pitchFamily="18" charset="0"/>
              </a:rPr>
              <a:t>це визначення інформаційної системи, на основі якої повинна ґрунтуватися задача. </a:t>
            </a:r>
            <a:r>
              <a:rPr lang="uk-UA" sz="2200" b="1" i="1" dirty="0">
                <a:latin typeface="Arial" pitchFamily="34" charset="0"/>
                <a:ea typeface="Times New Roman" pitchFamily="18" charset="0"/>
              </a:rPr>
              <a:t>
Вимоги - </a:t>
            </a:r>
            <a:r>
              <a:rPr lang="uk-UA" sz="2200" i="1" dirty="0">
                <a:latin typeface="Arial" pitchFamily="34" charset="0"/>
                <a:ea typeface="Times New Roman" pitchFamily="18" charset="0"/>
              </a:rPr>
              <a:t>це мета, до якої слід прагнути в результаті прийнятого рішення. </a:t>
            </a:r>
            <a:r>
              <a:rPr lang="uk-UA" sz="2200" b="1" i="1" dirty="0">
                <a:latin typeface="Arial" pitchFamily="34" charset="0"/>
                <a:ea typeface="Times New Roman" pitchFamily="18" charset="0"/>
              </a:rPr>
              <a:t>
</a:t>
            </a:r>
            <a:r>
              <a:rPr lang="uk-UA" sz="2200" i="1" dirty="0">
                <a:latin typeface="Arial" pitchFamily="34" charset="0"/>
                <a:ea typeface="Times New Roman" pitchFamily="18" charset="0"/>
              </a:rPr>
              <a:t>Умови та вимоги можуть бути початковими, </a:t>
            </a:r>
            <a:r>
              <a:rPr lang="uk-UA" sz="2200" b="1" i="1" dirty="0">
                <a:latin typeface="Arial" pitchFamily="34" charset="0"/>
                <a:ea typeface="Times New Roman" pitchFamily="18" charset="0"/>
              </a:rPr>
              <a:t>передбачуваними та заявленими. 
Початкові умови </a:t>
            </a:r>
            <a:r>
              <a:rPr lang="uk-UA" sz="2200" i="1" dirty="0">
                <a:latin typeface="Arial" pitchFamily="34" charset="0"/>
                <a:ea typeface="Times New Roman" pitchFamily="18" charset="0"/>
              </a:rPr>
              <a:t>задаються в початковій постановці задачі (вихідні дані). Якщо їх недостатньо для вирішення проблеми, то дослідник змушений залучати нові дані, які називаються залученими. </a:t>
            </a:r>
            <a:r>
              <a:rPr lang="uk-UA" sz="2200" b="1" i="1" dirty="0">
                <a:latin typeface="Arial" pitchFamily="34" charset="0"/>
                <a:ea typeface="Times New Roman" pitchFamily="18" charset="0"/>
              </a:rPr>
              <a:t>
Шукані дані або шукані умови - </a:t>
            </a:r>
            <a:r>
              <a:rPr lang="uk-UA" sz="2200" i="1" dirty="0">
                <a:latin typeface="Arial" pitchFamily="34" charset="0"/>
                <a:ea typeface="Times New Roman" pitchFamily="18" charset="0"/>
              </a:rPr>
              <a:t>це притягуються умови, які необхідно знайти в процесі вирішення проблеми.</a:t>
            </a:r>
            <a:endParaRPr kumimoji="0" lang="uk-UA" sz="2200" i="0" u="none" strike="noStrike" cap="none" normalizeH="0" baseline="0" dirty="0">
              <a:ln>
                <a:noFill/>
              </a:ln>
              <a:solidFill>
                <a:schemeClr val="tx1"/>
              </a:solidFill>
              <a:effectLst/>
              <a:latin typeface="Arial" pitchFamily="34" charset="0"/>
            </a:endParaRPr>
          </a:p>
        </p:txBody>
      </p:sp>
      <p:sp>
        <p:nvSpPr>
          <p:cNvPr id="3" name="Rectangle 1"/>
          <p:cNvSpPr>
            <a:spLocks noChangeArrowheads="1"/>
          </p:cNvSpPr>
          <p:nvPr/>
        </p:nvSpPr>
        <p:spPr bwMode="auto">
          <a:xfrm>
            <a:off x="0" y="4243735"/>
            <a:ext cx="9144000"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algn="just" fontAlgn="base">
              <a:spcBef>
                <a:spcPct val="0"/>
              </a:spcBef>
              <a:spcAft>
                <a:spcPct val="0"/>
              </a:spcAft>
            </a:pPr>
            <a:r>
              <a:rPr lang="uk-UA" sz="2200" b="1" dirty="0">
                <a:ln w="10541" cmpd="sng">
                  <a:solidFill>
                    <a:sysClr val="windowText" lastClr="000000"/>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ea typeface="Times New Roman" pitchFamily="18" charset="0"/>
              </a:rPr>
              <a:t>Процес проведення теоретичного дослідження зазвичай складається з декількох етапів:</a:t>
            </a:r>
            <a:endParaRPr kumimoji="0" lang="uk-UA" sz="2200" b="1" i="0" u="none" strike="noStrike" normalizeH="0" baseline="0" dirty="0">
              <a:ln w="10541" cmpd="sng">
                <a:solidFill>
                  <a:sysClr val="windowText" lastClr="000000"/>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endParaRPr>
          </a:p>
        </p:txBody>
      </p:sp>
      <p:sp>
        <p:nvSpPr>
          <p:cNvPr id="4" name="Прямоугольник 3"/>
          <p:cNvSpPr/>
          <p:nvPr/>
        </p:nvSpPr>
        <p:spPr>
          <a:xfrm>
            <a:off x="0" y="5028272"/>
            <a:ext cx="9144000" cy="1785104"/>
          </a:xfrm>
          <a:prstGeom prst="rect">
            <a:avLst/>
          </a:prstGeom>
        </p:spPr>
        <p:txBody>
          <a:bodyPr wrap="square">
            <a:spAutoFit/>
          </a:bodyPr>
          <a:lstStyle/>
          <a:p>
            <a:pPr lvl="0" indent="457200" algn="just" fontAlgn="base">
              <a:spcBef>
                <a:spcPct val="0"/>
              </a:spcBef>
              <a:spcAft>
                <a:spcPct val="0"/>
              </a:spcAft>
            </a:pPr>
            <a:r>
              <a:rPr lang="ru-RU" sz="2200" i="1" dirty="0">
                <a:latin typeface="Arial" pitchFamily="34" charset="0"/>
                <a:ea typeface="Times New Roman" pitchFamily="18" charset="0"/>
              </a:rPr>
              <a:t>1. </a:t>
            </a:r>
            <a:r>
              <a:rPr lang="uk-UA" sz="2200" i="1" dirty="0">
                <a:latin typeface="Arial" pitchFamily="34" charset="0"/>
                <a:ea typeface="Times New Roman" pitchFamily="18" charset="0"/>
              </a:rPr>
              <a:t>Операційний етап включає перевірку можливості усунення технічного протиріччя, оцінку можливих змін в навколишньому середовищі, навколишньому об'єкті, аналіз можливості перенесення рішення проблеми з інших галузей знань або з використанням "прототипів" природи.</a:t>
            </a:r>
            <a:endParaRPr lang="uk-UA" sz="2200" dirty="0">
              <a:latin typeface="Arial" pitchFamily="34" charset="0"/>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ChangeArrowheads="1"/>
          </p:cNvSpPr>
          <p:nvPr/>
        </p:nvSpPr>
        <p:spPr bwMode="auto">
          <a:xfrm>
            <a:off x="0" y="191244"/>
            <a:ext cx="9144000" cy="65248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algn="just" eaLnBrk="0" fontAlgn="base" hangingPunct="0">
              <a:spcBef>
                <a:spcPct val="0"/>
              </a:spcBef>
              <a:spcAft>
                <a:spcPct val="0"/>
              </a:spcAft>
            </a:pPr>
            <a:r>
              <a:rPr lang="uk-UA" sz="2200" b="1" i="1" dirty="0">
                <a:latin typeface="Arial" pitchFamily="34" charset="0"/>
                <a:ea typeface="Times New Roman" pitchFamily="18" charset="0"/>
              </a:rPr>
              <a:t>2. Другий етап дослідження - </a:t>
            </a:r>
            <a:r>
              <a:rPr lang="uk-UA" sz="2200" i="1" dirty="0">
                <a:latin typeface="Arial" pitchFamily="34" charset="0"/>
                <a:ea typeface="Times New Roman" pitchFamily="18" charset="0"/>
              </a:rPr>
              <a:t>синтетичний, в процесі якого визначається вплив зміни однієї частини об'єкта на побудову інших його частин, визначаються необхідні зміни інших об'єктів, що працюють спільно з даним, оцінюється можливість застосування знайденої технічної ідеї при вирішенні інших завдань.</a:t>
            </a:r>
            <a:r>
              <a:rPr lang="uk-UA" sz="2200" b="1" i="1" dirty="0">
                <a:latin typeface="Arial" pitchFamily="34" charset="0"/>
                <a:ea typeface="Times New Roman" pitchFamily="18" charset="0"/>
              </a:rPr>
              <a:t>
3. Виконання цих попередніх етапів дає можливість </a:t>
            </a:r>
            <a:r>
              <a:rPr lang="uk-UA" sz="2200" i="1" dirty="0">
                <a:latin typeface="Arial" pitchFamily="34" charset="0"/>
                <a:ea typeface="Times New Roman" pitchFamily="18" charset="0"/>
              </a:rPr>
              <a:t>перейти до етапу постановки завдання, в ході якого визначається кінцева мета вирішення проблеми, вибирається найбільш ефективний спосіб її вирішення і визначаються необхідні кількісні показники</a:t>
            </a:r>
            <a:r>
              <a:rPr lang="uk-UA" sz="2200" b="1" i="1" dirty="0">
                <a:latin typeface="Arial" pitchFamily="34" charset="0"/>
                <a:ea typeface="Times New Roman" pitchFamily="18" charset="0"/>
              </a:rPr>
              <a:t>. 
Постановка проблеми - </a:t>
            </a:r>
            <a:r>
              <a:rPr lang="uk-UA" sz="2200" i="1" dirty="0">
                <a:latin typeface="Arial" pitchFamily="34" charset="0"/>
                <a:ea typeface="Times New Roman" pitchFamily="18" charset="0"/>
              </a:rPr>
              <a:t>найскладніша частина її вирішення. Перетворення розпливчастого формулювання проблеми в чітке, визначене на початку часто сприяє вирішенню проблем.</a:t>
            </a:r>
            <a:r>
              <a:rPr lang="uk-UA" sz="2200" b="1" i="1" dirty="0">
                <a:latin typeface="Arial" pitchFamily="34" charset="0"/>
                <a:ea typeface="Times New Roman" pitchFamily="18" charset="0"/>
              </a:rPr>
              <a:t>
4. Аналітичний етап включає </a:t>
            </a:r>
            <a:r>
              <a:rPr lang="uk-UA" sz="2200" i="1" dirty="0">
                <a:latin typeface="Arial" pitchFamily="34" charset="0"/>
                <a:ea typeface="Times New Roman" pitchFamily="18" charset="0"/>
              </a:rPr>
              <a:t>визначення ідеального кінцевого результату, виявляються перешкоди, що перешкоджають ідеальному результату, і їх причини, визначаються умови, що забезпечують досягнення ідеального результату з метою з'ясування, за яких умов «перешкода» зникне.</a:t>
            </a:r>
            <a:endParaRPr kumimoji="0" lang="uk-UA" sz="2200" i="0" u="none" strike="noStrike" cap="none" normalizeH="0" baseline="0" dirty="0">
              <a:ln>
                <a:noFill/>
              </a:ln>
              <a:solidFill>
                <a:schemeClr val="tx1"/>
              </a:solidFill>
              <a:effectLst/>
              <a:latin typeface="Arial" pitchFamily="34" charset="0"/>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a:extLst>
              <a:ext uri="{FF2B5EF4-FFF2-40B4-BE49-F238E27FC236}">
                <a16:creationId xmlns:a16="http://schemas.microsoft.com/office/drawing/2014/main" id="{F715A8FA-4165-CBAA-5D76-17C46EEF9B02}"/>
              </a:ext>
            </a:extLst>
          </p:cNvPr>
          <p:cNvGraphicFramePr/>
          <p:nvPr>
            <p:extLst>
              <p:ext uri="{D42A27DB-BD31-4B8C-83A1-F6EECF244321}">
                <p14:modId xmlns:p14="http://schemas.microsoft.com/office/powerpoint/2010/main" val="2126926449"/>
              </p:ext>
            </p:extLst>
          </p:nvPr>
        </p:nvGraphicFramePr>
        <p:xfrm>
          <a:off x="0" y="0"/>
          <a:ext cx="9144000" cy="33569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17089" name="Picture 1"/>
          <p:cNvPicPr>
            <a:picLocks noChangeAspect="1" noChangeArrowheads="1"/>
          </p:cNvPicPr>
          <p:nvPr/>
        </p:nvPicPr>
        <p:blipFill>
          <a:blip r:embed="rId7" cstate="print"/>
          <a:srcRect/>
          <a:stretch>
            <a:fillRect/>
          </a:stretch>
        </p:blipFill>
        <p:spPr bwMode="auto">
          <a:xfrm>
            <a:off x="1259632" y="3501008"/>
            <a:ext cx="5472608" cy="3127205"/>
          </a:xfrm>
          <a:prstGeom prst="rect">
            <a:avLst/>
          </a:prstGeom>
          <a:noFill/>
          <a:ln w="9525">
            <a:noFill/>
            <a:miter lim="800000"/>
            <a:headEnd/>
            <a:tailEnd/>
          </a:ln>
        </p:spPr>
      </p:pic>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5" name="Rectangle 1"/>
          <p:cNvSpPr>
            <a:spLocks noChangeArrowheads="1"/>
          </p:cNvSpPr>
          <p:nvPr/>
        </p:nvSpPr>
        <p:spPr bwMode="auto">
          <a:xfrm>
            <a:off x="0" y="585"/>
            <a:ext cx="9144000" cy="78483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lvl="0" indent="457200" algn="ctr" fontAlgn="base">
              <a:spcBef>
                <a:spcPct val="0"/>
              </a:spcBef>
              <a:spcAft>
                <a:spcPct val="0"/>
              </a:spcAft>
            </a:pPr>
            <a:r>
              <a:rPr kumimoji="0" lang="ru-RU" sz="2400" b="1" i="0" u="sng" strike="noStrike" cap="none" normalizeH="0" baseline="0" dirty="0">
                <a:ln>
                  <a:noFill/>
                </a:ln>
                <a:solidFill>
                  <a:schemeClr val="tx1"/>
                </a:solidFill>
                <a:effectLst/>
                <a:latin typeface="Arial" pitchFamily="34" charset="0"/>
                <a:ea typeface="Times New Roman" pitchFamily="18" charset="0"/>
                <a:cs typeface="Arial" pitchFamily="34" charset="0"/>
              </a:rPr>
              <a:t>2.2 </a:t>
            </a:r>
            <a:r>
              <a:rPr lang="uk-UA" sz="2400" b="1" u="sng" dirty="0">
                <a:latin typeface="Arial" pitchFamily="34" charset="0"/>
                <a:ea typeface="Times New Roman" pitchFamily="18" charset="0"/>
                <a:cs typeface="Arial" pitchFamily="34" charset="0"/>
              </a:rPr>
              <a:t>ЗАГАЛЬНА ХАРАКТЕРИСТИКА МАТЕМАТИЧНИХ МЕТОДІВ У НАУКОВИХ ДОСЛІДЖЕННЯХ</a:t>
            </a:r>
            <a:endParaRPr kumimoji="0" lang="uk-UA" sz="2400" b="1" i="0" u="sng" strike="noStrike" cap="none" normalizeH="0" baseline="0" dirty="0">
              <a:ln>
                <a:noFill/>
              </a:ln>
              <a:solidFill>
                <a:schemeClr val="tx1"/>
              </a:solidFill>
              <a:effectLst/>
              <a:latin typeface="Arial" pitchFamily="34" charset="0"/>
              <a:cs typeface="Arial" pitchFamily="34" charset="0"/>
            </a:endParaRPr>
          </a:p>
        </p:txBody>
      </p:sp>
      <p:graphicFrame>
        <p:nvGraphicFramePr>
          <p:cNvPr id="2" name="Схема 1">
            <a:extLst>
              <a:ext uri="{FF2B5EF4-FFF2-40B4-BE49-F238E27FC236}">
                <a16:creationId xmlns:a16="http://schemas.microsoft.com/office/drawing/2014/main" id="{71E1FC58-B463-0D97-48CA-207D2950EE75}"/>
              </a:ext>
            </a:extLst>
          </p:cNvPr>
          <p:cNvGraphicFramePr/>
          <p:nvPr/>
        </p:nvGraphicFramePr>
        <p:xfrm>
          <a:off x="0" y="862985"/>
          <a:ext cx="9144000" cy="21236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Схема 3">
            <a:extLst>
              <a:ext uri="{FF2B5EF4-FFF2-40B4-BE49-F238E27FC236}">
                <a16:creationId xmlns:a16="http://schemas.microsoft.com/office/drawing/2014/main" id="{33C4B88D-D40A-2A8F-D021-CDF0CD5454E5}"/>
              </a:ext>
            </a:extLst>
          </p:cNvPr>
          <p:cNvGraphicFramePr/>
          <p:nvPr/>
        </p:nvGraphicFramePr>
        <p:xfrm>
          <a:off x="0" y="3555300"/>
          <a:ext cx="9144000" cy="28007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15041" name="Object 1"/>
          <p:cNvGraphicFramePr>
            <a:graphicFrameLocks noChangeAspect="1"/>
          </p:cNvGraphicFramePr>
          <p:nvPr>
            <p:extLst>
              <p:ext uri="{D42A27DB-BD31-4B8C-83A1-F6EECF244321}">
                <p14:modId xmlns:p14="http://schemas.microsoft.com/office/powerpoint/2010/main" val="3392496745"/>
              </p:ext>
            </p:extLst>
          </p:nvPr>
        </p:nvGraphicFramePr>
        <p:xfrm>
          <a:off x="0" y="0"/>
          <a:ext cx="7269163" cy="7100888"/>
        </p:xfrm>
        <a:graphic>
          <a:graphicData uri="http://schemas.openxmlformats.org/presentationml/2006/ole">
            <mc:AlternateContent xmlns:mc="http://schemas.openxmlformats.org/markup-compatibility/2006">
              <mc:Choice xmlns:v="urn:schemas-microsoft-com:vml" Requires="v">
                <p:oleObj spid="_x0000_s215041" name="Picture" r:id="rId2" imgW="5407560" imgH="5407560" progId="Word.Picture.8">
                  <p:embed/>
                </p:oleObj>
              </mc:Choice>
              <mc:Fallback>
                <p:oleObj name="Picture" r:id="rId2" imgW="5407560" imgH="5407560" progId="Word.Picture.8">
                  <p:embed/>
                  <p:pic>
                    <p:nvPicPr>
                      <p:cNvPr id="0" name="Picture 1"/>
                      <p:cNvPicPr>
                        <a:picLocks noChangeAspect="1" noChangeArrowheads="1"/>
                      </p:cNvPicPr>
                      <p:nvPr/>
                    </p:nvPicPr>
                    <p:blipFill>
                      <a:blip r:embed="rId3"/>
                      <a:srcRect/>
                      <a:stretch>
                        <a:fillRect/>
                      </a:stretch>
                    </p:blipFill>
                    <p:spPr bwMode="auto">
                      <a:xfrm>
                        <a:off x="0" y="0"/>
                        <a:ext cx="7269163" cy="7100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5044" name="Rectangle 4"/>
          <p:cNvSpPr>
            <a:spLocks noChangeArrowheads="1"/>
          </p:cNvSpPr>
          <p:nvPr/>
        </p:nvSpPr>
        <p:spPr bwMode="auto">
          <a:xfrm>
            <a:off x="6660232" y="-27384"/>
            <a:ext cx="2483768"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algn="ctr" fontAlgn="base">
              <a:spcBef>
                <a:spcPct val="0"/>
              </a:spcBef>
              <a:spcAft>
                <a:spcPct val="0"/>
              </a:spcAft>
            </a:pPr>
            <a:r>
              <a:rPr kumimoji="0" lang="ru-RU" sz="2200" b="0" i="0" u="none" strike="noStrike" cap="none" normalizeH="0" baseline="0" dirty="0">
                <a:ln>
                  <a:noFill/>
                </a:ln>
                <a:solidFill>
                  <a:schemeClr val="tx1"/>
                </a:solidFill>
                <a:effectLst/>
                <a:latin typeface="Arial" pitchFamily="34" charset="0"/>
                <a:ea typeface="Times New Roman" pitchFamily="18" charset="0"/>
              </a:rPr>
              <a:t>Рис.1.2. </a:t>
            </a:r>
            <a:r>
              <a:rPr lang="uk-UA" sz="2200" dirty="0">
                <a:latin typeface="Arial" pitchFamily="34" charset="0"/>
                <a:ea typeface="Times New Roman" pitchFamily="18" charset="0"/>
              </a:rPr>
              <a:t>Математичний апарат для побудови математичної моделі</a:t>
            </a:r>
            <a:endParaRPr kumimoji="0" lang="uk-UA" sz="2200" b="0" i="0" u="none" strike="noStrike" cap="none" normalizeH="0" baseline="0" dirty="0">
              <a:ln>
                <a:noFill/>
              </a:ln>
              <a:solidFill>
                <a:schemeClr val="tx1"/>
              </a:solidFill>
              <a:effectLst/>
              <a:latin typeface="Arial" pitchFamily="34" charset="0"/>
            </a:endParaRPr>
          </a:p>
        </p:txBody>
      </p:sp>
    </p:spTree>
  </p:cSld>
  <p:clrMapOvr>
    <a:masterClrMapping/>
  </p:clrMapOvr>
  <p:transition spd="slow"/>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543</TotalTime>
  <Words>1275</Words>
  <Application>Microsoft Office PowerPoint</Application>
  <PresentationFormat>Экран (4:3)</PresentationFormat>
  <Paragraphs>33</Paragraphs>
  <Slides>14</Slides>
  <Notes>0</Notes>
  <HiddenSlides>0</HiddenSlides>
  <MMClips>0</MMClips>
  <ScaleCrop>false</ScaleCrop>
  <HeadingPairs>
    <vt:vector size="8" baseType="variant">
      <vt:variant>
        <vt:lpstr>Использованные шрифты</vt:lpstr>
      </vt:variant>
      <vt:variant>
        <vt:i4>5</vt:i4>
      </vt:variant>
      <vt:variant>
        <vt:lpstr>Тема</vt:lpstr>
      </vt:variant>
      <vt:variant>
        <vt:i4>1</vt:i4>
      </vt:variant>
      <vt:variant>
        <vt:lpstr>Внедренные серверы OLE</vt:lpstr>
      </vt:variant>
      <vt:variant>
        <vt:i4>2</vt:i4>
      </vt:variant>
      <vt:variant>
        <vt:lpstr>Заголовки слайдов</vt:lpstr>
      </vt:variant>
      <vt:variant>
        <vt:i4>14</vt:i4>
      </vt:variant>
    </vt:vector>
  </HeadingPairs>
  <TitlesOfParts>
    <vt:vector size="22" baseType="lpstr">
      <vt:lpstr>Arial</vt:lpstr>
      <vt:lpstr>Arial Black</vt:lpstr>
      <vt:lpstr>Calibri</vt:lpstr>
      <vt:lpstr>ISOCPEUR</vt:lpstr>
      <vt:lpstr>Wingdings</vt:lpstr>
      <vt:lpstr>Тема Office</vt:lpstr>
      <vt:lpstr>Microsoft Word Picture</vt:lpstr>
      <vt:lpstr>Picture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Ирина</cp:lastModifiedBy>
  <cp:revision>266</cp:revision>
  <dcterms:created xsi:type="dcterms:W3CDTF">2014-08-31T10:25:42Z</dcterms:created>
  <dcterms:modified xsi:type="dcterms:W3CDTF">2024-11-04T12:53:50Z</dcterms:modified>
</cp:coreProperties>
</file>