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3" r:id="rId4"/>
    <p:sldId id="264" r:id="rId5"/>
    <p:sldId id="265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0AFE2B9-CCD5-46A4-82EC-B710F11A6638}">
          <p14:sldIdLst>
            <p14:sldId id="256"/>
            <p14:sldId id="257"/>
            <p14:sldId id="263"/>
            <p14:sldId id="264"/>
            <p14:sldId id="265"/>
            <p14:sldId id="258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04935DE-425A-4827-AF5C-0AA51F1DDD2D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757535-39DD-4EFA-9008-9479A3AE744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4935DE-425A-4827-AF5C-0AA51F1DDD2D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57535-39DD-4EFA-9008-9479A3AE744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4935DE-425A-4827-AF5C-0AA51F1DDD2D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57535-39DD-4EFA-9008-9479A3AE744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4935DE-425A-4827-AF5C-0AA51F1DDD2D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57535-39DD-4EFA-9008-9479A3AE744C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4935DE-425A-4827-AF5C-0AA51F1DDD2D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57535-39DD-4EFA-9008-9479A3AE744C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4935DE-425A-4827-AF5C-0AA51F1DDD2D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57535-39DD-4EFA-9008-9479A3AE744C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4935DE-425A-4827-AF5C-0AA51F1DDD2D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57535-39DD-4EFA-9008-9479A3AE744C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4935DE-425A-4827-AF5C-0AA51F1DDD2D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57535-39DD-4EFA-9008-9479A3AE744C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4935DE-425A-4827-AF5C-0AA51F1DDD2D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57535-39DD-4EFA-9008-9479A3AE744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04935DE-425A-4827-AF5C-0AA51F1DDD2D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757535-39DD-4EFA-9008-9479A3AE744C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04935DE-425A-4827-AF5C-0AA51F1DDD2D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757535-39DD-4EFA-9008-9479A3AE744C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04935DE-425A-4827-AF5C-0AA51F1DDD2D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4757535-39DD-4EFA-9008-9479A3AE744C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/>
          </a:bodyPr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Сутність, роль та методологічні основи менеджменту бізнесу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Чкан </a:t>
            </a:r>
            <a:r>
              <a:rPr lang="ru-RU" dirty="0" err="1" smtClean="0"/>
              <a:t>А.С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652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Выноска 1 7"/>
          <p:cNvSpPr/>
          <p:nvPr/>
        </p:nvSpPr>
        <p:spPr>
          <a:xfrm>
            <a:off x="285651" y="4725217"/>
            <a:ext cx="2520280" cy="1440087"/>
          </a:xfrm>
          <a:prstGeom prst="borderCallout1">
            <a:avLst>
              <a:gd name="adj1" fmla="val -9226"/>
              <a:gd name="adj2" fmla="val 52527"/>
              <a:gd name="adj3" fmla="val -115974"/>
              <a:gd name="adj4" fmla="val 517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Конкурентна </a:t>
            </a:r>
            <a:r>
              <a:rPr lang="uk-UA" dirty="0" smtClean="0"/>
              <a:t>боротьба</a:t>
            </a:r>
          </a:p>
          <a:p>
            <a:pPr algn="ctr"/>
            <a:r>
              <a:rPr lang="uk-UA" dirty="0" smtClean="0"/>
              <a:t>Постачальники</a:t>
            </a:r>
          </a:p>
          <a:p>
            <a:pPr algn="ctr"/>
            <a:r>
              <a:rPr lang="uk-UA" dirty="0" smtClean="0"/>
              <a:t>Посередники</a:t>
            </a:r>
            <a:endParaRPr lang="uk-UA" dirty="0"/>
          </a:p>
        </p:txBody>
      </p:sp>
      <p:sp>
        <p:nvSpPr>
          <p:cNvPr id="4" name="Овал 3"/>
          <p:cNvSpPr/>
          <p:nvPr/>
        </p:nvSpPr>
        <p:spPr>
          <a:xfrm>
            <a:off x="899592" y="1808820"/>
            <a:ext cx="4464496" cy="25202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Підприємство</a:t>
            </a:r>
            <a:endParaRPr lang="uk-UA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308304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Ринок</a:t>
            </a:r>
            <a:endParaRPr lang="uk-UA" dirty="0"/>
          </a:p>
        </p:txBody>
      </p:sp>
      <p:sp>
        <p:nvSpPr>
          <p:cNvPr id="6" name="Выноска 1 5"/>
          <p:cNvSpPr/>
          <p:nvPr/>
        </p:nvSpPr>
        <p:spPr>
          <a:xfrm>
            <a:off x="3530027" y="5354939"/>
            <a:ext cx="2520280" cy="632605"/>
          </a:xfrm>
          <a:prstGeom prst="borderCallout1">
            <a:avLst>
              <a:gd name="adj1" fmla="val 49058"/>
              <a:gd name="adj2" fmla="val -140"/>
              <a:gd name="adj3" fmla="val -160271"/>
              <a:gd name="adj4" fmla="val 2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Маркетинг</a:t>
            </a:r>
            <a:endParaRPr lang="uk-UA" dirty="0"/>
          </a:p>
        </p:txBody>
      </p:sp>
      <p:sp>
        <p:nvSpPr>
          <p:cNvPr id="7" name="Выноска 1 6"/>
          <p:cNvSpPr/>
          <p:nvPr/>
        </p:nvSpPr>
        <p:spPr>
          <a:xfrm>
            <a:off x="285651" y="737846"/>
            <a:ext cx="2520280" cy="632605"/>
          </a:xfrm>
          <a:prstGeom prst="borderCallout1">
            <a:avLst>
              <a:gd name="adj1" fmla="val 105011"/>
              <a:gd name="adj2" fmla="val 48431"/>
              <a:gd name="adj3" fmla="val 212750"/>
              <a:gd name="adj4" fmla="val 634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Інвестиції</a:t>
            </a:r>
            <a:endParaRPr lang="uk-UA" dirty="0"/>
          </a:p>
        </p:txBody>
      </p:sp>
      <p:sp>
        <p:nvSpPr>
          <p:cNvPr id="9" name="Выноска 1 8"/>
          <p:cNvSpPr/>
          <p:nvPr/>
        </p:nvSpPr>
        <p:spPr>
          <a:xfrm>
            <a:off x="4461865" y="1037269"/>
            <a:ext cx="2520280" cy="632605"/>
          </a:xfrm>
          <a:prstGeom prst="borderCallout1">
            <a:avLst>
              <a:gd name="adj1" fmla="val 100349"/>
              <a:gd name="adj2" fmla="val 50771"/>
              <a:gd name="adj3" fmla="val 196430"/>
              <a:gd name="adj4" fmla="val 14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Інформаційна діяльність</a:t>
            </a:r>
            <a:endParaRPr lang="uk-UA" dirty="0"/>
          </a:p>
        </p:txBody>
      </p:sp>
      <p:sp>
        <p:nvSpPr>
          <p:cNvPr id="11" name="Выноска 1 (с границей) 10"/>
          <p:cNvSpPr/>
          <p:nvPr/>
        </p:nvSpPr>
        <p:spPr>
          <a:xfrm>
            <a:off x="6707108" y="3068960"/>
            <a:ext cx="2185371" cy="3381288"/>
          </a:xfrm>
          <a:prstGeom prst="accentCallout1">
            <a:avLst>
              <a:gd name="adj1" fmla="val 18750"/>
              <a:gd name="adj2" fmla="val -8333"/>
              <a:gd name="adj3" fmla="val 69066"/>
              <a:gd name="adj4" fmla="val -915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arenR"/>
            </a:pPr>
            <a:r>
              <a:rPr lang="uk-UA" dirty="0" smtClean="0"/>
              <a:t>Робота зі споживачами</a:t>
            </a:r>
          </a:p>
          <a:p>
            <a:pPr marL="342900" indent="-342900" algn="ctr">
              <a:buAutoNum type="arabicParenR"/>
            </a:pPr>
            <a:r>
              <a:rPr lang="uk-UA" dirty="0" smtClean="0"/>
              <a:t>Збут</a:t>
            </a:r>
          </a:p>
          <a:p>
            <a:pPr marL="342900" indent="-342900" algn="ctr">
              <a:buAutoNum type="arabicParenR"/>
            </a:pPr>
            <a:r>
              <a:rPr lang="uk-UA" dirty="0"/>
              <a:t>П</a:t>
            </a:r>
            <a:r>
              <a:rPr lang="uk-UA" dirty="0" smtClean="0"/>
              <a:t>росування</a:t>
            </a:r>
            <a:endParaRPr lang="uk-UA" dirty="0"/>
          </a:p>
        </p:txBody>
      </p:sp>
      <p:sp>
        <p:nvSpPr>
          <p:cNvPr id="12" name="TextBox 11"/>
          <p:cNvSpPr txBox="1"/>
          <p:nvPr/>
        </p:nvSpPr>
        <p:spPr>
          <a:xfrm>
            <a:off x="1509652" y="3460358"/>
            <a:ext cx="324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МЕНЕДЖМЕНТ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4027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6" grpId="0" animBg="1"/>
      <p:bldP spid="7" grpId="0" animBg="1"/>
      <p:bldP spid="9" grpId="0" animBg="1"/>
      <p:bldP spid="11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29" y="1124744"/>
            <a:ext cx="207931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933" y="404664"/>
            <a:ext cx="8229600" cy="74868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Б</a:t>
            </a:r>
            <a:r>
              <a:rPr lang="uk-UA" dirty="0" err="1" smtClean="0"/>
              <a:t>ізнес</a:t>
            </a:r>
            <a:r>
              <a:rPr lang="uk-UA" dirty="0"/>
              <a:t> </a:t>
            </a:r>
            <a:r>
              <a:rPr lang="uk-UA" dirty="0" smtClean="0"/>
              <a:t>= Підприємництво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483768" y="1124744"/>
            <a:ext cx="6069360" cy="2520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Підприємництво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систематична,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 ризик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виробництву продукції, виконанню робіт, наданню послуг з метою </a:t>
            </a:r>
            <a:r>
              <a:rPr lang="uk-UA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прибутку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здійснюється фізичними та юридичними особами, зареєстрованими як суб’єкти підприємницької діяльності у порядку, встановленому законодавством 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Господарський кодекс, ст. 42)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31640" y="4067780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err="1" smtClean="0"/>
              <a:t>ініціативно</a:t>
            </a: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1331640" y="464384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систематично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1331640" y="536392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 власний ризик</a:t>
            </a:r>
            <a:endParaRPr lang="uk-UA" dirty="0"/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4061506" y="3995772"/>
            <a:ext cx="514400" cy="16654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4788024" y="4459178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Отримання прибутку</a:t>
            </a:r>
            <a:endParaRPr lang="uk-UA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693" y="4956355"/>
            <a:ext cx="2733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73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1954560" cy="651528"/>
          </a:xfrm>
        </p:spPr>
        <p:txBody>
          <a:bodyPr/>
          <a:lstStyle/>
          <a:p>
            <a:r>
              <a:rPr lang="uk-UA" dirty="0" smtClean="0"/>
              <a:t>Труд 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Ресурси </a:t>
            </a:r>
            <a:endParaRPr lang="uk-UA" dirty="0"/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467544" y="2420888"/>
            <a:ext cx="1954560" cy="6515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uk-UA" dirty="0" smtClean="0"/>
              <a:t>Земля</a:t>
            </a:r>
            <a:endParaRPr lang="uk-UA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395536" y="3140968"/>
            <a:ext cx="1954560" cy="6515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uk-UA" dirty="0" smtClean="0"/>
              <a:t>Капітал</a:t>
            </a:r>
            <a:endParaRPr lang="uk-UA" dirty="0"/>
          </a:p>
        </p:txBody>
      </p:sp>
      <p:sp>
        <p:nvSpPr>
          <p:cNvPr id="6" name="Объект 1"/>
          <p:cNvSpPr txBox="1">
            <a:spLocks/>
          </p:cNvSpPr>
          <p:nvPr/>
        </p:nvSpPr>
        <p:spPr>
          <a:xfrm>
            <a:off x="2915816" y="1484784"/>
            <a:ext cx="2448272" cy="6515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uk-UA" dirty="0" smtClean="0"/>
              <a:t>Трудові</a:t>
            </a:r>
            <a:endParaRPr lang="uk-UA" dirty="0"/>
          </a:p>
        </p:txBody>
      </p:sp>
      <p:sp>
        <p:nvSpPr>
          <p:cNvPr id="7" name="Объект 1"/>
          <p:cNvSpPr txBox="1">
            <a:spLocks/>
          </p:cNvSpPr>
          <p:nvPr/>
        </p:nvSpPr>
        <p:spPr>
          <a:xfrm>
            <a:off x="2915816" y="2420888"/>
            <a:ext cx="2448272" cy="6515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uk-UA" dirty="0" smtClean="0"/>
              <a:t>Матеріальні</a:t>
            </a:r>
            <a:endParaRPr lang="uk-UA" dirty="0"/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2936623" y="3140968"/>
            <a:ext cx="2448272" cy="6515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uk-UA" dirty="0" smtClean="0"/>
              <a:t>Фінансові</a:t>
            </a:r>
            <a:endParaRPr lang="uk-UA" dirty="0"/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6821228" y="1342666"/>
            <a:ext cx="1759383" cy="935764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uk-UA" dirty="0" smtClean="0"/>
              <a:t>Заробітна </a:t>
            </a:r>
          </a:p>
          <a:p>
            <a:pPr marL="109728" indent="0" algn="ctr">
              <a:buNone/>
            </a:pPr>
            <a:r>
              <a:rPr lang="uk-UA" dirty="0" smtClean="0"/>
              <a:t>плата</a:t>
            </a:r>
            <a:endParaRPr lang="uk-UA" dirty="0"/>
          </a:p>
        </p:txBody>
      </p:sp>
      <p:sp>
        <p:nvSpPr>
          <p:cNvPr id="10" name="Объект 1"/>
          <p:cNvSpPr txBox="1">
            <a:spLocks/>
          </p:cNvSpPr>
          <p:nvPr/>
        </p:nvSpPr>
        <p:spPr>
          <a:xfrm>
            <a:off x="6084168" y="2420888"/>
            <a:ext cx="2808312" cy="6515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uk-UA" dirty="0" smtClean="0"/>
              <a:t>Рента</a:t>
            </a:r>
            <a:endParaRPr lang="uk-UA" dirty="0"/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6111971" y="3140968"/>
            <a:ext cx="2808312" cy="6515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uk-UA" dirty="0" smtClean="0"/>
              <a:t>Відсоток</a:t>
            </a:r>
            <a:endParaRPr lang="uk-UA" dirty="0"/>
          </a:p>
        </p:txBody>
      </p:sp>
      <p:sp>
        <p:nvSpPr>
          <p:cNvPr id="12" name="Объект 1"/>
          <p:cNvSpPr txBox="1">
            <a:spLocks/>
          </p:cNvSpPr>
          <p:nvPr/>
        </p:nvSpPr>
        <p:spPr>
          <a:xfrm>
            <a:off x="1" y="4293096"/>
            <a:ext cx="5384894" cy="1477892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uk-UA" sz="4000" b="1" i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Підприємницький хист</a:t>
            </a:r>
            <a:endParaRPr lang="uk-UA" sz="4000" b="1" i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3" name="Объект 1"/>
          <p:cNvSpPr txBox="1">
            <a:spLocks/>
          </p:cNvSpPr>
          <p:nvPr/>
        </p:nvSpPr>
        <p:spPr>
          <a:xfrm>
            <a:off x="6296764" y="5445224"/>
            <a:ext cx="2808312" cy="6515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uk-UA" b="1" i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Прибуток</a:t>
            </a:r>
            <a:endParaRPr lang="uk-UA" b="1" i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4" name="Объект 1"/>
          <p:cNvSpPr txBox="1">
            <a:spLocks/>
          </p:cNvSpPr>
          <p:nvPr/>
        </p:nvSpPr>
        <p:spPr>
          <a:xfrm>
            <a:off x="6296764" y="4410684"/>
            <a:ext cx="2808312" cy="6515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uk-UA" dirty="0" smtClean="0"/>
              <a:t>Дохід</a:t>
            </a:r>
            <a:endParaRPr lang="uk-UA" dirty="0"/>
          </a:p>
        </p:txBody>
      </p:sp>
      <p:sp>
        <p:nvSpPr>
          <p:cNvPr id="15" name="Стрелка вправо 14"/>
          <p:cNvSpPr/>
          <p:nvPr/>
        </p:nvSpPr>
        <p:spPr>
          <a:xfrm>
            <a:off x="2051720" y="1628800"/>
            <a:ext cx="1008112" cy="1621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елка вправо 15"/>
          <p:cNvSpPr/>
          <p:nvPr/>
        </p:nvSpPr>
        <p:spPr>
          <a:xfrm>
            <a:off x="5607915" y="1669576"/>
            <a:ext cx="1008112" cy="1621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Стрелка вправо 16"/>
          <p:cNvSpPr/>
          <p:nvPr/>
        </p:nvSpPr>
        <p:spPr>
          <a:xfrm>
            <a:off x="2006578" y="2568792"/>
            <a:ext cx="1008112" cy="1621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Стрелка вправо 17"/>
          <p:cNvSpPr/>
          <p:nvPr/>
        </p:nvSpPr>
        <p:spPr>
          <a:xfrm>
            <a:off x="5548921" y="2584455"/>
            <a:ext cx="1008112" cy="1621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Стрелка вправо 18"/>
          <p:cNvSpPr/>
          <p:nvPr/>
        </p:nvSpPr>
        <p:spPr>
          <a:xfrm>
            <a:off x="2195736" y="3304535"/>
            <a:ext cx="1008112" cy="1621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Стрелка вправо 19"/>
          <p:cNvSpPr/>
          <p:nvPr/>
        </p:nvSpPr>
        <p:spPr>
          <a:xfrm>
            <a:off x="5607915" y="3304534"/>
            <a:ext cx="1008112" cy="1621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1" name="Стрелка вправо 20"/>
          <p:cNvSpPr/>
          <p:nvPr/>
        </p:nvSpPr>
        <p:spPr>
          <a:xfrm>
            <a:off x="5724128" y="4475896"/>
            <a:ext cx="1357669" cy="3838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2" name="Стрелка вниз 21"/>
          <p:cNvSpPr/>
          <p:nvPr/>
        </p:nvSpPr>
        <p:spPr>
          <a:xfrm>
            <a:off x="7516127" y="4944624"/>
            <a:ext cx="584265" cy="50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Объект 1"/>
          <p:cNvSpPr txBox="1">
            <a:spLocks/>
          </p:cNvSpPr>
          <p:nvPr/>
        </p:nvSpPr>
        <p:spPr>
          <a:xfrm>
            <a:off x="2915816" y="3789040"/>
            <a:ext cx="2448272" cy="651528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uk-UA" dirty="0" smtClean="0"/>
              <a:t>Інформаційні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3343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083576"/>
          </a:xfrm>
        </p:spPr>
        <p:txBody>
          <a:bodyPr/>
          <a:lstStyle/>
          <a:p>
            <a:pPr marL="109728" indent="0" algn="ctr">
              <a:buNone/>
            </a:pPr>
            <a:r>
              <a:rPr lang="uk-UA" dirty="0" smtClean="0"/>
              <a:t>сума, на яку доходи перевищують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язані</a:t>
            </a:r>
            <a:r>
              <a:rPr lang="uk-UA" dirty="0" smtClean="0"/>
              <a:t> з ними витрати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Прибуток</a:t>
            </a:r>
            <a:endParaRPr lang="uk-UA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457200" y="4653136"/>
            <a:ext cx="8229600" cy="12996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uk-UA" dirty="0" smtClean="0"/>
              <a:t>це та частина виручки, яка залишається після відшкодування всіх витрат на виробничу і комерційну діяльність підприємства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2348880"/>
            <a:ext cx="37497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</a:t>
            </a:r>
            <a:r>
              <a:rPr lang="en-US" sz="5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=</a:t>
            </a:r>
            <a:r>
              <a:rPr lang="en-US" sz="54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tr-tc</a:t>
            </a:r>
            <a:endParaRPr lang="ru-RU" sz="54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66996" y="3429000"/>
            <a:ext cx="37273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nPR</a:t>
            </a:r>
            <a:r>
              <a:rPr lang="en-US" sz="5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=</a:t>
            </a:r>
            <a:r>
              <a:rPr lang="en-US" sz="54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pr</a:t>
            </a:r>
            <a:r>
              <a:rPr lang="en-US" sz="5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-t</a:t>
            </a:r>
            <a:endParaRPr lang="ru-RU" sz="54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956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875664"/>
          </a:xfrm>
        </p:spPr>
        <p:txBody>
          <a:bodyPr/>
          <a:lstStyle/>
          <a:p>
            <a:pPr marL="109728" indent="0" algn="ctr">
              <a:buNone/>
            </a:pPr>
            <a:r>
              <a:rPr lang="uk-UA" sz="3200" b="1" i="1" dirty="0" smtClean="0">
                <a:solidFill>
                  <a:srgbClr val="FF0000"/>
                </a:solidFill>
              </a:rPr>
              <a:t>Бізнес-ідея –</a:t>
            </a:r>
            <a:r>
              <a:rPr lang="uk-UA" dirty="0" smtClean="0"/>
              <a:t> </a:t>
            </a:r>
          </a:p>
          <a:p>
            <a:pPr marL="109728" indent="0" algn="ctr">
              <a:buNone/>
            </a:pPr>
            <a:r>
              <a:rPr lang="uk-UA" dirty="0" smtClean="0"/>
              <a:t>ідея, що може бути використана для побудови нової компанії чи нового напрямку в уже працюючій компанії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Початок </a:t>
            </a:r>
            <a:r>
              <a:rPr lang="ru-RU" dirty="0" err="1" smtClean="0"/>
              <a:t>бізнесу</a:t>
            </a:r>
            <a:endParaRPr lang="uk-UA" dirty="0"/>
          </a:p>
        </p:txBody>
      </p:sp>
      <p:pic>
        <p:nvPicPr>
          <p:cNvPr id="1026" name="Picture 2" descr="H:\Бизнес-иде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7" y="3573015"/>
            <a:ext cx="4133379" cy="2599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573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71142"/>
            <a:ext cx="4536504" cy="230425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000" b="1" dirty="0" err="1"/>
              <a:t>Ринкова</a:t>
            </a:r>
            <a:r>
              <a:rPr lang="ru-RU" sz="2000" b="1" dirty="0"/>
              <a:t> </a:t>
            </a:r>
            <a:r>
              <a:rPr lang="ru-RU" sz="2000" b="1" dirty="0" err="1"/>
              <a:t>ніша</a:t>
            </a:r>
            <a:r>
              <a:rPr lang="ru-RU" sz="2000" b="1" dirty="0"/>
              <a:t> </a:t>
            </a:r>
            <a:r>
              <a:rPr lang="ru-RU" sz="2000" dirty="0"/>
              <a:t>— </a:t>
            </a:r>
            <a:r>
              <a:rPr lang="ru-RU" sz="2000" dirty="0" err="1"/>
              <a:t>обмежена</a:t>
            </a:r>
            <a:r>
              <a:rPr lang="ru-RU" sz="2000" dirty="0"/>
              <a:t> за масштабами, з </a:t>
            </a:r>
            <a:r>
              <a:rPr lang="ru-RU" sz="2000" dirty="0" err="1"/>
              <a:t>чітко</a:t>
            </a:r>
            <a:r>
              <a:rPr lang="ru-RU" sz="2000" dirty="0"/>
              <a:t> </a:t>
            </a:r>
            <a:r>
              <a:rPr lang="ru-RU" sz="2000" dirty="0" err="1"/>
              <a:t>визначеною</a:t>
            </a:r>
            <a:r>
              <a:rPr lang="ru-RU" sz="2000" dirty="0"/>
              <a:t> </a:t>
            </a:r>
            <a:r>
              <a:rPr lang="ru-RU" sz="2000" dirty="0" err="1"/>
              <a:t>кількістю</a:t>
            </a:r>
            <a:r>
              <a:rPr lang="ru-RU" sz="2000" dirty="0"/>
              <a:t> </a:t>
            </a:r>
            <a:r>
              <a:rPr lang="ru-RU" sz="2000" dirty="0" err="1"/>
              <a:t>споживачів</a:t>
            </a:r>
            <a:r>
              <a:rPr lang="ru-RU" sz="2000" dirty="0"/>
              <a:t> сфера </a:t>
            </a:r>
            <a:r>
              <a:rPr lang="ru-RU" sz="2000" dirty="0" err="1"/>
              <a:t>діяльності</a:t>
            </a:r>
            <a:r>
              <a:rPr lang="ru-RU" sz="2000" dirty="0"/>
              <a:t>, яка </a:t>
            </a:r>
            <a:r>
              <a:rPr lang="ru-RU" sz="2000" dirty="0" err="1"/>
              <a:t>дозволяє</a:t>
            </a:r>
            <a:r>
              <a:rPr lang="ru-RU" sz="2000" dirty="0"/>
              <a:t> </a:t>
            </a:r>
            <a:r>
              <a:rPr lang="ru-RU" sz="2000" dirty="0" err="1"/>
              <a:t>підприємству</a:t>
            </a:r>
            <a:r>
              <a:rPr lang="ru-RU" sz="2000" dirty="0"/>
              <a:t> </a:t>
            </a:r>
            <a:r>
              <a:rPr lang="ru-RU" sz="2000" dirty="0" err="1"/>
              <a:t>виявити</a:t>
            </a:r>
            <a:r>
              <a:rPr lang="ru-RU" sz="2000" dirty="0"/>
              <a:t> </a:t>
            </a:r>
            <a:r>
              <a:rPr lang="ru-RU" sz="2000" dirty="0" err="1"/>
              <a:t>переваги</a:t>
            </a:r>
            <a:r>
              <a:rPr lang="ru-RU" sz="2000" dirty="0"/>
              <a:t> і перед конкурентами</a:t>
            </a:r>
            <a:endParaRPr lang="uk-UA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60648"/>
            <a:ext cx="4878288" cy="922114"/>
          </a:xfrm>
        </p:spPr>
        <p:txBody>
          <a:bodyPr/>
          <a:lstStyle/>
          <a:p>
            <a:pPr algn="ctr"/>
            <a:r>
              <a:rPr lang="uk-UA" dirty="0" smtClean="0"/>
              <a:t>Початок бізнесу</a:t>
            </a:r>
            <a:endParaRPr lang="uk-UA" dirty="0"/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539552" y="4497392"/>
            <a:ext cx="8424936" cy="684076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uk-UA" b="1" dirty="0" smtClean="0"/>
              <a:t>Відмінності</a:t>
            </a:r>
          </a:p>
          <a:p>
            <a:pPr marL="109728" indent="0">
              <a:buNone/>
            </a:pPr>
            <a:r>
              <a:rPr lang="uk-UA" sz="2300" dirty="0" smtClean="0"/>
              <a:t>1. сегмент </a:t>
            </a:r>
            <a:r>
              <a:rPr lang="uk-UA" sz="2300" dirty="0"/>
              <a:t>має порівняно великий розмір, ніж </a:t>
            </a:r>
            <a:r>
              <a:rPr lang="uk-UA" sz="2300" dirty="0" smtClean="0"/>
              <a:t>ніша</a:t>
            </a:r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395536" y="3158747"/>
            <a:ext cx="4662264" cy="13681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None/>
            </a:pPr>
            <a:r>
              <a:rPr lang="ru-RU" sz="2000" b="1" dirty="0" err="1" smtClean="0">
                <a:solidFill>
                  <a:srgbClr val="002060"/>
                </a:solidFill>
              </a:rPr>
              <a:t>Ринкове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вікно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rgbClr val="002060"/>
                </a:solidFill>
              </a:rPr>
              <a:t>- </a:t>
            </a:r>
            <a:r>
              <a:rPr lang="ru-RU" sz="2000" dirty="0" err="1">
                <a:solidFill>
                  <a:srgbClr val="002060"/>
                </a:solidFill>
              </a:rPr>
              <a:t>це</a:t>
            </a:r>
            <a:r>
              <a:rPr lang="ru-RU" sz="2000" dirty="0">
                <a:solidFill>
                  <a:srgbClr val="002060"/>
                </a:solidFill>
              </a:rPr>
              <a:t> сегмент ринку, </a:t>
            </a:r>
            <a:r>
              <a:rPr lang="ru-RU" sz="2000" dirty="0" err="1">
                <a:solidFill>
                  <a:srgbClr val="002060"/>
                </a:solidFill>
              </a:rPr>
              <a:t>яким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нехтували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виробники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відповідної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продукції</a:t>
            </a:r>
            <a:r>
              <a:rPr lang="ru-RU" sz="2000" dirty="0">
                <a:solidFill>
                  <a:srgbClr val="002060"/>
                </a:solidFill>
              </a:rPr>
              <a:t>. </a:t>
            </a:r>
            <a:endParaRPr lang="uk-UA" sz="2000" dirty="0">
              <a:solidFill>
                <a:srgbClr val="00206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800" y="116632"/>
            <a:ext cx="3474640" cy="2594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1"/>
          <p:cNvSpPr txBox="1">
            <a:spLocks/>
          </p:cNvSpPr>
          <p:nvPr/>
        </p:nvSpPr>
        <p:spPr>
          <a:xfrm>
            <a:off x="5057800" y="2852936"/>
            <a:ext cx="4086200" cy="1644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</a:pPr>
            <a:r>
              <a:rPr lang="ru-RU" sz="2000" b="1" dirty="0" err="1" smtClean="0"/>
              <a:t>Ринковий</a:t>
            </a:r>
            <a:r>
              <a:rPr lang="ru-RU" sz="2000" b="1" dirty="0" smtClean="0"/>
              <a:t> сегмент </a:t>
            </a:r>
            <a:r>
              <a:rPr lang="ru-RU" sz="2000" dirty="0" smtClean="0"/>
              <a:t>— </a:t>
            </a:r>
            <a:r>
              <a:rPr lang="ru-RU" sz="2000" dirty="0" err="1" smtClean="0"/>
              <a:t>обмежена</a:t>
            </a:r>
            <a:r>
              <a:rPr lang="ru-RU" sz="2000" dirty="0" smtClean="0"/>
              <a:t> </a:t>
            </a:r>
            <a:r>
              <a:rPr lang="ru-RU" sz="2000" dirty="0" err="1" smtClean="0"/>
              <a:t>кількість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споживачів</a:t>
            </a:r>
            <a:r>
              <a:rPr lang="ru-RU" sz="2000" dirty="0" smtClean="0"/>
              <a:t>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однаково</a:t>
            </a:r>
            <a:r>
              <a:rPr lang="ru-RU" sz="2000" dirty="0" smtClean="0"/>
              <a:t> </a:t>
            </a:r>
            <a:r>
              <a:rPr lang="ru-RU" sz="2000" dirty="0" err="1" smtClean="0"/>
              <a:t>реагують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певні</a:t>
            </a:r>
            <a:r>
              <a:rPr lang="ru-RU" sz="2000" dirty="0" smtClean="0"/>
              <a:t> </a:t>
            </a:r>
            <a:r>
              <a:rPr lang="ru-RU" sz="2000" dirty="0" err="1" smtClean="0"/>
              <a:t>дії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підприємців</a:t>
            </a:r>
            <a:endParaRPr lang="uk-UA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5181468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2. сегмент є ареною сильнішої конкурентної боротьби порівняно з нішею; 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5733256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3. якщо </a:t>
            </a:r>
            <a:r>
              <a:rPr lang="uk-UA" dirty="0"/>
              <a:t>сегмент у подальшому може бути розширений, він може перетвориться на сукупність ніш.</a:t>
            </a:r>
          </a:p>
        </p:txBody>
      </p:sp>
    </p:spTree>
    <p:extLst>
      <p:ext uri="{BB962C8B-B14F-4D97-AF65-F5344CB8AC3E}">
        <p14:creationId xmlns:p14="http://schemas.microsoft.com/office/powerpoint/2010/main" val="429271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7" grpId="0" build="p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1) вільний вибір діяльності; </a:t>
            </a:r>
          </a:p>
          <a:p>
            <a:r>
              <a:rPr lang="uk-UA" dirty="0"/>
              <a:t>2) залучення матеріальних, фінансових та інших видів ресурсів, використання яких не обмежено законом; </a:t>
            </a:r>
          </a:p>
          <a:p>
            <a:r>
              <a:rPr lang="uk-UA" dirty="0"/>
              <a:t>3) самостійне формування програми діяльності, вибір постачальників ресурсів і споживачів продукції, установлення цін на товари та послуги; </a:t>
            </a:r>
          </a:p>
          <a:p>
            <a:r>
              <a:rPr lang="uk-UA" dirty="0"/>
              <a:t>4) вільне наймання працівників;</a:t>
            </a:r>
          </a:p>
          <a:p>
            <a:r>
              <a:rPr lang="uk-UA" dirty="0"/>
              <a:t>5) самостійне розпоряджання прибутком, що залишається після внесення обов’язкових платежів до відповідних бюджетів; </a:t>
            </a:r>
          </a:p>
          <a:p>
            <a:r>
              <a:rPr lang="uk-UA" dirty="0"/>
              <a:t>6) здійснення підприємцями-юридичними особами зовнішньоекономічної діяльності.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Принципи</a:t>
            </a:r>
            <a:r>
              <a:rPr lang="ru-RU" dirty="0" smtClean="0"/>
              <a:t> б</a:t>
            </a:r>
            <a:r>
              <a:rPr lang="uk-UA" dirty="0" smtClean="0"/>
              <a:t>і</a:t>
            </a:r>
            <a:r>
              <a:rPr lang="ru-RU" dirty="0" err="1" smtClean="0"/>
              <a:t>знесу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834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523736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 </a:t>
            </a:r>
            <a:r>
              <a:rPr lang="uk-UA" u="sng" dirty="0"/>
              <a:t>фізична особа</a:t>
            </a:r>
            <a:r>
              <a:rPr lang="uk-UA" dirty="0"/>
              <a:t> – підприємець без створення юридичної особи (громадяни України, іноземці та особи без громадянства, які здійснюють підприємницьку діяльність та зареєстровані відповідно до закону як підприємці)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err="1" smtClean="0"/>
              <a:t>Суб</a:t>
            </a:r>
            <a:r>
              <a:rPr lang="en-US" dirty="0" smtClean="0"/>
              <a:t>’</a:t>
            </a:r>
            <a:r>
              <a:rPr lang="uk-UA" dirty="0" err="1" smtClean="0"/>
              <a:t>єкти</a:t>
            </a:r>
            <a:r>
              <a:rPr lang="uk-UA" dirty="0" smtClean="0"/>
              <a:t> бізнесу</a:t>
            </a:r>
            <a:endParaRPr lang="uk-UA" dirty="0"/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395536" y="4221088"/>
            <a:ext cx="8229600" cy="25237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uk-UA" u="sng" dirty="0" smtClean="0"/>
              <a:t>юридична особа</a:t>
            </a:r>
            <a:r>
              <a:rPr lang="uk-UA" dirty="0" smtClean="0"/>
              <a:t> </a:t>
            </a:r>
            <a:r>
              <a:rPr lang="uk-UA" dirty="0"/>
              <a:t>– суб’єкти підприємництва, що можуть діяти в різних організаційно-правових </a:t>
            </a:r>
            <a:r>
              <a:rPr lang="uk-UA" dirty="0" smtClean="0"/>
              <a:t>формах: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564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tx1"/>
                </a:solidFill>
              </a:rPr>
              <a:t>Менеджмент </a:t>
            </a:r>
            <a:r>
              <a:rPr lang="uk-UA" sz="2000" b="0" dirty="0" smtClean="0">
                <a:solidFill>
                  <a:schemeClr val="tx1"/>
                </a:solidFill>
              </a:rPr>
              <a:t>- ц</a:t>
            </a:r>
            <a:r>
              <a:rPr lang="uk-UA" sz="2000" b="0" dirty="0" smtClean="0">
                <a:solidFill>
                  <a:schemeClr val="tx1"/>
                </a:solidFill>
                <a:effectLst/>
              </a:rPr>
              <a:t>е </a:t>
            </a:r>
            <a:r>
              <a:rPr lang="uk-UA" sz="2000" b="0" dirty="0">
                <a:solidFill>
                  <a:schemeClr val="tx1"/>
                </a:solidFill>
                <a:effectLst/>
              </a:rPr>
              <a:t>процес планування, організації, приведення в дію та контроль організації з метою досягнення координації людських і матеріальних ресурсів, необхідних для ефективного виконання завдань. Менеджмент пронизує всю організацію, торкається практично всіх сфер її діяльності.</a:t>
            </a:r>
            <a:endParaRPr lang="uk-UA" sz="20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636912"/>
            <a:ext cx="4968552" cy="3721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0319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232</TotalTime>
  <Words>416</Words>
  <Application>Microsoft Office PowerPoint</Application>
  <PresentationFormat>Экран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Сутність, роль та методологічні основи менеджменту бізнесу</vt:lpstr>
      <vt:lpstr>Презентация PowerPoint</vt:lpstr>
      <vt:lpstr>Ресурси </vt:lpstr>
      <vt:lpstr>Прибуток</vt:lpstr>
      <vt:lpstr>Початок бізнесу</vt:lpstr>
      <vt:lpstr>Початок бізнесу</vt:lpstr>
      <vt:lpstr>Принципи бізнесу</vt:lpstr>
      <vt:lpstr>Суб’єкти бізнесу</vt:lpstr>
      <vt:lpstr>Менеджмент - це процес планування, організації, приведення в дію та контроль організації з метою досягнення координації людських і матеріальних ресурсів, необхідних для ефективного виконання завдань. Менеджмент пронизує всю організацію, торкається практично всіх сфер її діяльності.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Сутність, роль та методологічні основи менеджменту бізнесу</dc:title>
  <dc:creator>Anna</dc:creator>
  <cp:lastModifiedBy>Anna</cp:lastModifiedBy>
  <cp:revision>12</cp:revision>
  <dcterms:created xsi:type="dcterms:W3CDTF">2016-09-06T20:28:31Z</dcterms:created>
  <dcterms:modified xsi:type="dcterms:W3CDTF">2020-09-01T05:15:19Z</dcterms:modified>
</cp:coreProperties>
</file>