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AFE2B9-CCD5-46A4-82EC-B710F11A6638}">
          <p14:sldIdLst>
            <p14:sldId id="256"/>
            <p14:sldId id="257"/>
            <p14:sldId id="263"/>
            <p14:sldId id="264"/>
            <p14:sldId id="265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4935DE-425A-4827-AF5C-0AA51F1DDD2D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757535-39DD-4EFA-9008-9479A3AE744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Сутність, роль та методологічні основи менеджменту бізнесу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Чкан </a:t>
            </a:r>
            <a:r>
              <a:rPr lang="ru-RU" dirty="0" err="1" smtClean="0"/>
              <a:t>А.С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65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 1 7"/>
          <p:cNvSpPr/>
          <p:nvPr/>
        </p:nvSpPr>
        <p:spPr>
          <a:xfrm>
            <a:off x="285651" y="4725217"/>
            <a:ext cx="2520280" cy="1440087"/>
          </a:xfrm>
          <a:prstGeom prst="borderCallout1">
            <a:avLst>
              <a:gd name="adj1" fmla="val -9226"/>
              <a:gd name="adj2" fmla="val 52527"/>
              <a:gd name="adj3" fmla="val -115974"/>
              <a:gd name="adj4" fmla="val 51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Конкурентна </a:t>
            </a:r>
            <a:r>
              <a:rPr lang="uk-UA" dirty="0" smtClean="0"/>
              <a:t>боротьба</a:t>
            </a:r>
          </a:p>
          <a:p>
            <a:pPr algn="ctr"/>
            <a:r>
              <a:rPr lang="uk-UA" dirty="0" smtClean="0"/>
              <a:t>Постачальники</a:t>
            </a:r>
          </a:p>
          <a:p>
            <a:pPr algn="ctr"/>
            <a:r>
              <a:rPr lang="uk-UA" dirty="0" smtClean="0"/>
              <a:t>Посередники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899592" y="1808820"/>
            <a:ext cx="446449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Підприємство</a:t>
            </a:r>
            <a:endParaRPr lang="uk-U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4046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Ринок</a:t>
            </a:r>
            <a:endParaRPr lang="uk-UA" dirty="0"/>
          </a:p>
        </p:txBody>
      </p:sp>
      <p:sp>
        <p:nvSpPr>
          <p:cNvPr id="6" name="Выноска 1 5"/>
          <p:cNvSpPr/>
          <p:nvPr/>
        </p:nvSpPr>
        <p:spPr>
          <a:xfrm>
            <a:off x="3530027" y="5354939"/>
            <a:ext cx="2520280" cy="632605"/>
          </a:xfrm>
          <a:prstGeom prst="borderCallout1">
            <a:avLst>
              <a:gd name="adj1" fmla="val 49058"/>
              <a:gd name="adj2" fmla="val -140"/>
              <a:gd name="adj3" fmla="val -160271"/>
              <a:gd name="adj4" fmla="val 2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Маркетинг</a:t>
            </a:r>
            <a:endParaRPr lang="uk-UA" dirty="0"/>
          </a:p>
        </p:txBody>
      </p:sp>
      <p:sp>
        <p:nvSpPr>
          <p:cNvPr id="7" name="Выноска 1 6"/>
          <p:cNvSpPr/>
          <p:nvPr/>
        </p:nvSpPr>
        <p:spPr>
          <a:xfrm>
            <a:off x="285651" y="737846"/>
            <a:ext cx="2520280" cy="632605"/>
          </a:xfrm>
          <a:prstGeom prst="borderCallout1">
            <a:avLst>
              <a:gd name="adj1" fmla="val 105011"/>
              <a:gd name="adj2" fmla="val 48431"/>
              <a:gd name="adj3" fmla="val 212750"/>
              <a:gd name="adj4" fmla="val 63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Інвестиції</a:t>
            </a:r>
            <a:endParaRPr lang="uk-UA" dirty="0"/>
          </a:p>
        </p:txBody>
      </p:sp>
      <p:sp>
        <p:nvSpPr>
          <p:cNvPr id="9" name="Выноска 1 8"/>
          <p:cNvSpPr/>
          <p:nvPr/>
        </p:nvSpPr>
        <p:spPr>
          <a:xfrm>
            <a:off x="4461865" y="1037269"/>
            <a:ext cx="2520280" cy="632605"/>
          </a:xfrm>
          <a:prstGeom prst="borderCallout1">
            <a:avLst>
              <a:gd name="adj1" fmla="val 100349"/>
              <a:gd name="adj2" fmla="val 50771"/>
              <a:gd name="adj3" fmla="val 196430"/>
              <a:gd name="adj4" fmla="val 14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Інформаційна діяльність</a:t>
            </a:r>
            <a:endParaRPr lang="uk-UA" dirty="0"/>
          </a:p>
        </p:txBody>
      </p:sp>
      <p:sp>
        <p:nvSpPr>
          <p:cNvPr id="11" name="Выноска 1 (с границей) 10"/>
          <p:cNvSpPr/>
          <p:nvPr/>
        </p:nvSpPr>
        <p:spPr>
          <a:xfrm>
            <a:off x="6707108" y="3068960"/>
            <a:ext cx="2185371" cy="3381288"/>
          </a:xfrm>
          <a:prstGeom prst="accentCallout1">
            <a:avLst>
              <a:gd name="adj1" fmla="val 18750"/>
              <a:gd name="adj2" fmla="val -8333"/>
              <a:gd name="adj3" fmla="val 69066"/>
              <a:gd name="adj4" fmla="val -9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uk-UA" dirty="0" smtClean="0"/>
              <a:t>Робота зі споживачами</a:t>
            </a:r>
          </a:p>
          <a:p>
            <a:pPr marL="342900" indent="-342900" algn="ctr">
              <a:buAutoNum type="arabicParenR"/>
            </a:pPr>
            <a:r>
              <a:rPr lang="uk-UA" dirty="0" smtClean="0"/>
              <a:t>Збут</a:t>
            </a:r>
          </a:p>
          <a:p>
            <a:pPr marL="342900" indent="-342900" algn="ctr">
              <a:buAutoNum type="arabicParenR"/>
            </a:pPr>
            <a:r>
              <a:rPr lang="uk-UA" dirty="0"/>
              <a:t>П</a:t>
            </a:r>
            <a:r>
              <a:rPr lang="uk-UA" dirty="0" smtClean="0"/>
              <a:t>росування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1509652" y="3460358"/>
            <a:ext cx="324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МЕНЕДЖМЕНТ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402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6" grpId="0" animBg="1"/>
      <p:bldP spid="7" grpId="0" animBg="1"/>
      <p:bldP spid="9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9" y="1124744"/>
            <a:ext cx="207931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933" y="404664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</a:t>
            </a:r>
            <a:r>
              <a:rPr lang="uk-UA" dirty="0" err="1" smtClean="0"/>
              <a:t>ізнес</a:t>
            </a:r>
            <a:r>
              <a:rPr lang="uk-UA" dirty="0"/>
              <a:t> </a:t>
            </a:r>
            <a:r>
              <a:rPr lang="uk-UA" dirty="0" smtClean="0"/>
              <a:t>= Підприємництво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483768" y="1124744"/>
            <a:ext cx="606936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систематична,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 ризик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виробництву продукції, виконанню робіт, наданню послуг з метою 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прибутку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здійснюється фізичними та юридичними особами, зареєстрованими як суб’єкти підприємницької діяльності у порядку, встановленому законодавством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кодекс, ст. 42)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0677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ініціативно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46438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систематично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53639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власний ризик</a:t>
            </a:r>
            <a:endParaRPr lang="uk-UA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061506" y="3995772"/>
            <a:ext cx="514400" cy="1665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88024" y="445917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Отримання прибутку</a:t>
            </a:r>
            <a:endParaRPr lang="uk-UA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693" y="4956355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1954560" cy="651528"/>
          </a:xfrm>
        </p:spPr>
        <p:txBody>
          <a:bodyPr/>
          <a:lstStyle/>
          <a:p>
            <a:r>
              <a:rPr lang="uk-UA" dirty="0" smtClean="0"/>
              <a:t>Труд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Ресурси </a:t>
            </a:r>
            <a:endParaRPr lang="uk-UA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67544" y="2420888"/>
            <a:ext cx="1954560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dirty="0" smtClean="0"/>
              <a:t>Земля</a:t>
            </a:r>
            <a:endParaRPr lang="uk-UA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395536" y="3140968"/>
            <a:ext cx="1954560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dirty="0" smtClean="0"/>
              <a:t>Капітал</a:t>
            </a:r>
            <a:endParaRPr lang="uk-UA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2915816" y="1484784"/>
            <a:ext cx="244827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Трудові</a:t>
            </a:r>
            <a:endParaRPr lang="uk-UA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2915816" y="2420888"/>
            <a:ext cx="244827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Матеріальні</a:t>
            </a:r>
            <a:endParaRPr lang="uk-UA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936623" y="3140968"/>
            <a:ext cx="244827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Фінансові</a:t>
            </a:r>
            <a:endParaRPr lang="uk-UA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821228" y="1342666"/>
            <a:ext cx="1759383" cy="9357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Заробітна </a:t>
            </a:r>
          </a:p>
          <a:p>
            <a:pPr marL="109728" indent="0" algn="ctr">
              <a:buNone/>
            </a:pPr>
            <a:r>
              <a:rPr lang="uk-UA" dirty="0" smtClean="0"/>
              <a:t>плата</a:t>
            </a:r>
            <a:endParaRPr lang="uk-UA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6084168" y="2420888"/>
            <a:ext cx="280831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Рента</a:t>
            </a:r>
            <a:endParaRPr lang="uk-UA" dirty="0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111971" y="3140968"/>
            <a:ext cx="280831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Відсоток</a:t>
            </a:r>
            <a:endParaRPr lang="uk-UA" dirty="0"/>
          </a:p>
        </p:txBody>
      </p:sp>
      <p:sp>
        <p:nvSpPr>
          <p:cNvPr id="12" name="Объект 1"/>
          <p:cNvSpPr txBox="1">
            <a:spLocks/>
          </p:cNvSpPr>
          <p:nvPr/>
        </p:nvSpPr>
        <p:spPr>
          <a:xfrm>
            <a:off x="1" y="4293096"/>
            <a:ext cx="5384894" cy="14778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sz="4000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Підприємницький хист</a:t>
            </a:r>
            <a:endParaRPr lang="uk-UA" sz="4000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6296764" y="5445224"/>
            <a:ext cx="280831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Прибуток</a:t>
            </a:r>
            <a:endParaRPr lang="uk-UA" b="1" i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6296764" y="4410684"/>
            <a:ext cx="2808312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Дохід</a:t>
            </a:r>
            <a:endParaRPr lang="uk-UA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2051720" y="1628800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>
            <a:off x="5607915" y="1669576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право 16"/>
          <p:cNvSpPr/>
          <p:nvPr/>
        </p:nvSpPr>
        <p:spPr>
          <a:xfrm>
            <a:off x="2006578" y="2568792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право 17"/>
          <p:cNvSpPr/>
          <p:nvPr/>
        </p:nvSpPr>
        <p:spPr>
          <a:xfrm>
            <a:off x="5548921" y="2584455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право 18"/>
          <p:cNvSpPr/>
          <p:nvPr/>
        </p:nvSpPr>
        <p:spPr>
          <a:xfrm>
            <a:off x="2195736" y="3304535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право 19"/>
          <p:cNvSpPr/>
          <p:nvPr/>
        </p:nvSpPr>
        <p:spPr>
          <a:xfrm>
            <a:off x="5607915" y="3304534"/>
            <a:ext cx="1008112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право 20"/>
          <p:cNvSpPr/>
          <p:nvPr/>
        </p:nvSpPr>
        <p:spPr>
          <a:xfrm>
            <a:off x="5724128" y="4475896"/>
            <a:ext cx="1357669" cy="383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низ 21"/>
          <p:cNvSpPr/>
          <p:nvPr/>
        </p:nvSpPr>
        <p:spPr>
          <a:xfrm>
            <a:off x="7516127" y="4944624"/>
            <a:ext cx="584265" cy="50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бъект 1"/>
          <p:cNvSpPr txBox="1">
            <a:spLocks/>
          </p:cNvSpPr>
          <p:nvPr/>
        </p:nvSpPr>
        <p:spPr>
          <a:xfrm>
            <a:off x="2915816" y="3789040"/>
            <a:ext cx="2448272" cy="651528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uk-UA" dirty="0" smtClean="0"/>
              <a:t>Інформаційні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343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83576"/>
          </a:xfrm>
        </p:spPr>
        <p:txBody>
          <a:bodyPr/>
          <a:lstStyle/>
          <a:p>
            <a:pPr marL="109728" indent="0" algn="ctr">
              <a:buNone/>
            </a:pPr>
            <a:r>
              <a:rPr lang="uk-UA" dirty="0" smtClean="0"/>
              <a:t>сума, на яку доходи перевищують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 ними витрати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Прибуток</a:t>
            </a:r>
            <a:endParaRPr lang="uk-UA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57200" y="4653136"/>
            <a:ext cx="8229600" cy="12996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uk-UA" dirty="0" smtClean="0"/>
              <a:t>це та частина виручки, яка залишається після відшкодування всіх витрат на виробничу і комерційну діяльність підприємства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348880"/>
            <a:ext cx="3749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</a:t>
            </a:r>
            <a:r>
              <a:rPr lang="en-US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5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tr-tc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66996" y="3429000"/>
            <a:ext cx="3727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nPR</a:t>
            </a:r>
            <a:r>
              <a:rPr lang="en-US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5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pr</a:t>
            </a:r>
            <a:r>
              <a:rPr lang="en-US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-t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5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5664"/>
          </a:xfrm>
        </p:spPr>
        <p:txBody>
          <a:bodyPr/>
          <a:lstStyle/>
          <a:p>
            <a:pPr marL="109728" indent="0" algn="ctr">
              <a:buNone/>
            </a:pPr>
            <a:r>
              <a:rPr lang="uk-UA" sz="3200" b="1" i="1" dirty="0" smtClean="0">
                <a:solidFill>
                  <a:srgbClr val="FF0000"/>
                </a:solidFill>
              </a:rPr>
              <a:t>Бізнес-ідея –</a:t>
            </a:r>
            <a:r>
              <a:rPr lang="uk-UA" dirty="0" smtClean="0"/>
              <a:t> </a:t>
            </a:r>
          </a:p>
          <a:p>
            <a:pPr marL="109728" indent="0" algn="ctr">
              <a:buNone/>
            </a:pPr>
            <a:r>
              <a:rPr lang="uk-UA" dirty="0" smtClean="0"/>
              <a:t>ідея, що може бути використана для побудови нової компанії чи нового напрямку в уже працюючій компанії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Початок </a:t>
            </a:r>
            <a:r>
              <a:rPr lang="ru-RU" dirty="0" err="1" smtClean="0"/>
              <a:t>бізнесу</a:t>
            </a:r>
            <a:endParaRPr lang="uk-UA" dirty="0"/>
          </a:p>
        </p:txBody>
      </p:sp>
      <p:pic>
        <p:nvPicPr>
          <p:cNvPr id="1026" name="Picture 2" descr="H:\Бизнес-иде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7" y="3573015"/>
            <a:ext cx="4133379" cy="25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3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71142"/>
            <a:ext cx="4536504" cy="23042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 err="1"/>
              <a:t>Ринкова</a:t>
            </a:r>
            <a:r>
              <a:rPr lang="ru-RU" sz="2000" b="1" dirty="0"/>
              <a:t> </a:t>
            </a:r>
            <a:r>
              <a:rPr lang="ru-RU" sz="2000" b="1" dirty="0" err="1"/>
              <a:t>ніша</a:t>
            </a:r>
            <a:r>
              <a:rPr lang="ru-RU" sz="20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обмежена</a:t>
            </a:r>
            <a:r>
              <a:rPr lang="ru-RU" sz="2000" dirty="0"/>
              <a:t> за масштабами, з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визначеною</a:t>
            </a:r>
            <a:r>
              <a:rPr lang="ru-RU" sz="2000" dirty="0"/>
              <a:t> </a:t>
            </a:r>
            <a:r>
              <a:rPr lang="ru-RU" sz="2000" dirty="0" err="1"/>
              <a:t>кількістю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 сфера </a:t>
            </a:r>
            <a:r>
              <a:rPr lang="ru-RU" sz="2000" dirty="0" err="1"/>
              <a:t>діяльності</a:t>
            </a:r>
            <a:r>
              <a:rPr lang="ru-RU" sz="2000" dirty="0"/>
              <a:t>, яка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підприємству</a:t>
            </a:r>
            <a:r>
              <a:rPr lang="ru-RU" sz="2000" dirty="0"/>
              <a:t> </a:t>
            </a:r>
            <a:r>
              <a:rPr lang="ru-RU" sz="2000" dirty="0" err="1"/>
              <a:t>виявити</a:t>
            </a:r>
            <a:r>
              <a:rPr lang="ru-RU" sz="2000" dirty="0"/>
              <a:t> </a:t>
            </a:r>
            <a:r>
              <a:rPr lang="ru-RU" sz="2000" dirty="0" err="1"/>
              <a:t>переваги</a:t>
            </a:r>
            <a:r>
              <a:rPr lang="ru-RU" sz="2000" dirty="0"/>
              <a:t> і перед конкурентами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4878288" cy="922114"/>
          </a:xfrm>
        </p:spPr>
        <p:txBody>
          <a:bodyPr/>
          <a:lstStyle/>
          <a:p>
            <a:pPr algn="ctr"/>
            <a:r>
              <a:rPr lang="uk-UA" dirty="0" smtClean="0"/>
              <a:t>Початок бізнесу</a:t>
            </a:r>
            <a:endParaRPr lang="uk-UA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539552" y="4497392"/>
            <a:ext cx="8424936" cy="68407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uk-UA" b="1" dirty="0" smtClean="0"/>
              <a:t>Відмінності</a:t>
            </a:r>
          </a:p>
          <a:p>
            <a:pPr marL="109728" indent="0">
              <a:buNone/>
            </a:pPr>
            <a:r>
              <a:rPr lang="uk-UA" sz="2300" dirty="0" smtClean="0"/>
              <a:t>1. сегмент </a:t>
            </a:r>
            <a:r>
              <a:rPr lang="uk-UA" sz="2300" dirty="0"/>
              <a:t>має порівняно великий розмір, ніж </a:t>
            </a:r>
            <a:r>
              <a:rPr lang="uk-UA" sz="2300" dirty="0" smtClean="0"/>
              <a:t>ніша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395536" y="3158747"/>
            <a:ext cx="4662264" cy="1368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sz="2000" b="1" dirty="0" err="1" smtClean="0">
                <a:solidFill>
                  <a:srgbClr val="002060"/>
                </a:solidFill>
              </a:rPr>
              <a:t>Ринкове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вікно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- </a:t>
            </a:r>
            <a:r>
              <a:rPr lang="ru-RU" sz="2000" dirty="0" err="1">
                <a:solidFill>
                  <a:srgbClr val="002060"/>
                </a:solidFill>
              </a:rPr>
              <a:t>це</a:t>
            </a:r>
            <a:r>
              <a:rPr lang="ru-RU" sz="2000" dirty="0">
                <a:solidFill>
                  <a:srgbClr val="002060"/>
                </a:solidFill>
              </a:rPr>
              <a:t> сегмент ринку, </a:t>
            </a:r>
            <a:r>
              <a:rPr lang="ru-RU" sz="2000" dirty="0" err="1">
                <a:solidFill>
                  <a:srgbClr val="002060"/>
                </a:solidFill>
              </a:rPr>
              <a:t>яким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нехтували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виробники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відповідної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продукції</a:t>
            </a:r>
            <a:r>
              <a:rPr lang="ru-RU" sz="2000" dirty="0">
                <a:solidFill>
                  <a:srgbClr val="002060"/>
                </a:solidFill>
              </a:rPr>
              <a:t>. </a:t>
            </a:r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800" y="116632"/>
            <a:ext cx="3474640" cy="259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1"/>
          <p:cNvSpPr txBox="1">
            <a:spLocks/>
          </p:cNvSpPr>
          <p:nvPr/>
        </p:nvSpPr>
        <p:spPr>
          <a:xfrm>
            <a:off x="5057800" y="2852936"/>
            <a:ext cx="4086200" cy="1644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ru-RU" sz="2000" b="1" dirty="0" err="1" smtClean="0"/>
              <a:t>Ринковий</a:t>
            </a:r>
            <a:r>
              <a:rPr lang="ru-RU" sz="2000" b="1" dirty="0" smtClean="0"/>
              <a:t> сегмент </a:t>
            </a:r>
            <a:r>
              <a:rPr lang="ru-RU" sz="2000" dirty="0" smtClean="0"/>
              <a:t>— </a:t>
            </a:r>
            <a:r>
              <a:rPr lang="ru-RU" sz="2000" dirty="0" err="1" smtClean="0"/>
              <a:t>обмежена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споживачів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однаково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реагують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підприємців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1814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2. сегмент є ареною сильнішої конкурентної боротьби порівняно з нішею; 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7332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3. якщо </a:t>
            </a:r>
            <a:r>
              <a:rPr lang="uk-UA" dirty="0"/>
              <a:t>сегмент у подальшому може бути розширений, він може перетвориться на сукупність ніш.</a:t>
            </a:r>
          </a:p>
        </p:txBody>
      </p:sp>
    </p:spTree>
    <p:extLst>
      <p:ext uri="{BB962C8B-B14F-4D97-AF65-F5344CB8AC3E}">
        <p14:creationId xmlns:p14="http://schemas.microsoft.com/office/powerpoint/2010/main" val="42927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7" grpId="0" build="p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1) вільний вибір діяльності; </a:t>
            </a:r>
          </a:p>
          <a:p>
            <a:r>
              <a:rPr lang="uk-UA" dirty="0"/>
              <a:t>2) залучення матеріальних, фінансових та інших видів ресурсів, використання яких не обмежено законом; </a:t>
            </a:r>
          </a:p>
          <a:p>
            <a:r>
              <a:rPr lang="uk-UA" dirty="0"/>
              <a:t>3) самостійне формування програми діяльності, вибір постачальників ресурсів і споживачів продукції, установлення цін на товари та послуги; </a:t>
            </a:r>
          </a:p>
          <a:p>
            <a:r>
              <a:rPr lang="uk-UA" dirty="0"/>
              <a:t>4) вільне наймання працівників;</a:t>
            </a:r>
          </a:p>
          <a:p>
            <a:r>
              <a:rPr lang="uk-UA" dirty="0"/>
              <a:t>5) самостійне розпоряджання прибутком, що залишається після внесення обов’язкових платежів до відповідних бюджетів; </a:t>
            </a:r>
          </a:p>
          <a:p>
            <a:r>
              <a:rPr lang="uk-UA" dirty="0"/>
              <a:t>6) здійснення підприємцями-юридичними особами зовнішньоекономічної діяльності.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Принципи</a:t>
            </a:r>
            <a:r>
              <a:rPr lang="ru-RU" dirty="0" smtClean="0"/>
              <a:t> б</a:t>
            </a:r>
            <a:r>
              <a:rPr lang="uk-UA" dirty="0" smtClean="0"/>
              <a:t>і</a:t>
            </a:r>
            <a:r>
              <a:rPr lang="ru-RU" dirty="0" err="1" smtClean="0"/>
              <a:t>знесу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2373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</a:t>
            </a:r>
            <a:r>
              <a:rPr lang="uk-UA" u="sng" dirty="0"/>
              <a:t>фізична особа</a:t>
            </a:r>
            <a:r>
              <a:rPr lang="uk-UA" dirty="0"/>
              <a:t> – підприємець без створення юридичної особи (громадяни України, іноземці та особи без громадянства, які здійснюють підприємницьку діяльність та зареєстровані відповідно до закону як підприємці)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бізнесу</a:t>
            </a:r>
            <a:endParaRPr lang="uk-UA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395536" y="4221088"/>
            <a:ext cx="8229600" cy="25237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u="sng" dirty="0" smtClean="0"/>
              <a:t>юридична особа</a:t>
            </a:r>
            <a:r>
              <a:rPr lang="uk-UA" dirty="0" smtClean="0"/>
              <a:t> </a:t>
            </a:r>
            <a:r>
              <a:rPr lang="uk-UA" dirty="0"/>
              <a:t>– суб’єкти підприємництва, що можуть діяти в різних організаційно-правових </a:t>
            </a:r>
            <a:r>
              <a:rPr lang="uk-UA" dirty="0" smtClean="0"/>
              <a:t>формах: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56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Менеджмент </a:t>
            </a:r>
            <a:r>
              <a:rPr lang="uk-UA" sz="2000" b="0" dirty="0" smtClean="0">
                <a:solidFill>
                  <a:schemeClr val="tx1"/>
                </a:solidFill>
              </a:rPr>
              <a:t>- ц</a:t>
            </a:r>
            <a:r>
              <a:rPr lang="uk-UA" sz="2000" b="0" dirty="0" smtClean="0">
                <a:solidFill>
                  <a:schemeClr val="tx1"/>
                </a:solidFill>
                <a:effectLst/>
              </a:rPr>
              <a:t>е </a:t>
            </a:r>
            <a:r>
              <a:rPr lang="uk-UA" sz="2000" b="0" dirty="0">
                <a:solidFill>
                  <a:schemeClr val="tx1"/>
                </a:solidFill>
                <a:effectLst/>
              </a:rPr>
              <a:t>процес планування, організації, приведення в дію та контроль організації з метою досягнення координації людських і матеріальних ресурсів, необхідних для ефективного виконання завдань. Менеджмент пронизує всю організацію, торкається практично всіх сфер її діяльності.</a:t>
            </a:r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36912"/>
            <a:ext cx="4968552" cy="372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3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416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Сутність, роль та методологічні основи менеджменту бізнесу</vt:lpstr>
      <vt:lpstr>Презентация PowerPoint</vt:lpstr>
      <vt:lpstr>Ресурси </vt:lpstr>
      <vt:lpstr>Прибуток</vt:lpstr>
      <vt:lpstr>Початок бізнесу</vt:lpstr>
      <vt:lpstr>Початок бізнесу</vt:lpstr>
      <vt:lpstr>Принципи бізнесу</vt:lpstr>
      <vt:lpstr>Суб’єкти бізнесу</vt:lpstr>
      <vt:lpstr>Менеджмент - це процес планування, організації, приведення в дію та контроль організації з метою досягнення координації людських і матеріальних ресурсів, необхідних для ефективного виконання завдань. Менеджмент пронизує всю організацію, торкається практично всіх сфер її діяльності.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роль та методологічні основи менеджменту бізнесу</dc:title>
  <dc:creator>Anna</dc:creator>
  <cp:lastModifiedBy>Anna</cp:lastModifiedBy>
  <cp:revision>12</cp:revision>
  <dcterms:created xsi:type="dcterms:W3CDTF">2016-09-06T20:28:31Z</dcterms:created>
  <dcterms:modified xsi:type="dcterms:W3CDTF">2020-09-01T05:15:19Z</dcterms:modified>
</cp:coreProperties>
</file>