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8" autoAdjust="0"/>
    <p:restoredTop sz="94660"/>
  </p:normalViewPr>
  <p:slideViewPr>
    <p:cSldViewPr snapToGrid="0">
      <p:cViewPr varScale="1">
        <p:scale>
          <a:sx n="73" d="100"/>
          <a:sy n="73"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1FA4A-C346-455E-8A5C-DAF8F4B269FD}"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ru-RU"/>
        </a:p>
      </dgm:t>
    </dgm:pt>
    <dgm:pt modelId="{4DB96BC3-5500-44C8-99C9-E09F8ACCD032}">
      <dgm:prSet phldrT="[Текст]"/>
      <dgm:spPr/>
      <dgm:t>
        <a:bodyPr/>
        <a:lstStyle/>
        <a:p>
          <a:r>
            <a:rPr lang="uk-UA" dirty="0" smtClean="0"/>
            <a:t>Визначення періоду формування інвестиційної стратегій</a:t>
          </a:r>
          <a:endParaRPr lang="ru-RU" dirty="0"/>
        </a:p>
      </dgm:t>
    </dgm:pt>
    <dgm:pt modelId="{D95E014D-AAFA-4EB1-BD68-46E2B31BE2E7}" type="parTrans" cxnId="{48C4E4D2-BBA2-4122-AF85-F818C8E6A92B}">
      <dgm:prSet/>
      <dgm:spPr/>
      <dgm:t>
        <a:bodyPr/>
        <a:lstStyle/>
        <a:p>
          <a:endParaRPr lang="ru-RU"/>
        </a:p>
      </dgm:t>
    </dgm:pt>
    <dgm:pt modelId="{464292E6-C50B-4B2F-AFA9-85574965C219}" type="sibTrans" cxnId="{48C4E4D2-BBA2-4122-AF85-F818C8E6A92B}">
      <dgm:prSet/>
      <dgm:spPr/>
      <dgm:t>
        <a:bodyPr/>
        <a:lstStyle/>
        <a:p>
          <a:endParaRPr lang="ru-RU"/>
        </a:p>
      </dgm:t>
    </dgm:pt>
    <dgm:pt modelId="{A38FEE92-64D6-42A4-B584-B1A69C5C45C6}">
      <dgm:prSet phldrT="[Текст]"/>
      <dgm:spPr/>
      <dgm:t>
        <a:bodyPr/>
        <a:lstStyle/>
        <a:p>
          <a:r>
            <a:rPr lang="uk-UA" dirty="0" smtClean="0"/>
            <a:t>Розробка найбільш ефективних шляхів реалізації стратегічних цілей</a:t>
          </a:r>
          <a:endParaRPr lang="ru-RU" dirty="0"/>
        </a:p>
      </dgm:t>
    </dgm:pt>
    <dgm:pt modelId="{FE9A6AAB-0102-41B5-B247-895A85F2D020}" type="parTrans" cxnId="{3A25724B-EE56-4E16-A15A-7A782B7A727B}">
      <dgm:prSet/>
      <dgm:spPr/>
      <dgm:t>
        <a:bodyPr/>
        <a:lstStyle/>
        <a:p>
          <a:endParaRPr lang="ru-RU"/>
        </a:p>
      </dgm:t>
    </dgm:pt>
    <dgm:pt modelId="{7976C41B-995D-4085-8173-91CF419D04B5}" type="sibTrans" cxnId="{3A25724B-EE56-4E16-A15A-7A782B7A727B}">
      <dgm:prSet/>
      <dgm:spPr/>
      <dgm:t>
        <a:bodyPr/>
        <a:lstStyle/>
        <a:p>
          <a:endParaRPr lang="ru-RU"/>
        </a:p>
      </dgm:t>
    </dgm:pt>
    <dgm:pt modelId="{207201A6-6E77-4E0A-86C5-26C9D2BAF4D2}">
      <dgm:prSet phldrT="[Текст]"/>
      <dgm:spPr/>
      <dgm:t>
        <a:bodyPr/>
        <a:lstStyle/>
        <a:p>
          <a:r>
            <a:rPr lang="uk-UA" dirty="0" smtClean="0"/>
            <a:t>Розробка стратегічних напрямів інвестиційної діяльності </a:t>
          </a:r>
          <a:endParaRPr lang="ru-RU" dirty="0"/>
        </a:p>
      </dgm:t>
    </dgm:pt>
    <dgm:pt modelId="{7CF36AE2-4319-4BE5-A91B-F0E1C42C079A}" type="parTrans" cxnId="{9B9BEE4F-A4D6-47B1-86E6-CD8D2A98C3CA}">
      <dgm:prSet/>
      <dgm:spPr/>
      <dgm:t>
        <a:bodyPr/>
        <a:lstStyle/>
        <a:p>
          <a:endParaRPr lang="ru-RU"/>
        </a:p>
      </dgm:t>
    </dgm:pt>
    <dgm:pt modelId="{8A1C195A-02B8-4A28-A842-C80CAA9B5BCA}" type="sibTrans" cxnId="{9B9BEE4F-A4D6-47B1-86E6-CD8D2A98C3CA}">
      <dgm:prSet/>
      <dgm:spPr/>
      <dgm:t>
        <a:bodyPr/>
        <a:lstStyle/>
        <a:p>
          <a:endParaRPr lang="ru-RU"/>
        </a:p>
      </dgm:t>
    </dgm:pt>
    <dgm:pt modelId="{9F9D946A-4D4B-48A2-BD8D-4DA5DC1182A6}">
      <dgm:prSet phldrT="[Текст]"/>
      <dgm:spPr/>
      <dgm:t>
        <a:bodyPr/>
        <a:lstStyle/>
        <a:p>
          <a:r>
            <a:rPr lang="uk-UA" dirty="0" smtClean="0"/>
            <a:t>Розробка стратегії формування інвестиційних ресурсів</a:t>
          </a:r>
          <a:endParaRPr lang="ru-RU" dirty="0"/>
        </a:p>
      </dgm:t>
    </dgm:pt>
    <dgm:pt modelId="{940CAA52-C7CE-4730-9EC7-B726469F20C3}" type="parTrans" cxnId="{BE5111A7-51B9-4E90-B37C-26B3DDB674AD}">
      <dgm:prSet/>
      <dgm:spPr/>
      <dgm:t>
        <a:bodyPr/>
        <a:lstStyle/>
        <a:p>
          <a:endParaRPr lang="ru-RU"/>
        </a:p>
      </dgm:t>
    </dgm:pt>
    <dgm:pt modelId="{A82C31CA-E339-4B60-9791-C4337AE0AB9E}" type="sibTrans" cxnId="{BE5111A7-51B9-4E90-B37C-26B3DDB674AD}">
      <dgm:prSet/>
      <dgm:spPr/>
      <dgm:t>
        <a:bodyPr/>
        <a:lstStyle/>
        <a:p>
          <a:endParaRPr lang="ru-RU"/>
        </a:p>
      </dgm:t>
    </dgm:pt>
    <dgm:pt modelId="{0A7BE65C-6D16-45A8-8AB4-3CF0BFE548BA}">
      <dgm:prSet phldrT="[Текст]"/>
      <dgm:spPr/>
      <dgm:t>
        <a:bodyPr/>
        <a:lstStyle/>
        <a:p>
          <a:r>
            <a:rPr lang="uk-UA" dirty="0" smtClean="0"/>
            <a:t>Конкретизація інвестиційної стратегії за періодами її реалізації </a:t>
          </a:r>
          <a:endParaRPr lang="ru-RU" dirty="0"/>
        </a:p>
      </dgm:t>
    </dgm:pt>
    <dgm:pt modelId="{FE3305F6-D66F-4CB5-AF5A-27313D223086}" type="parTrans" cxnId="{11443604-719F-484A-BBDF-604622DC8C6F}">
      <dgm:prSet/>
      <dgm:spPr/>
      <dgm:t>
        <a:bodyPr/>
        <a:lstStyle/>
        <a:p>
          <a:endParaRPr lang="ru-RU"/>
        </a:p>
      </dgm:t>
    </dgm:pt>
    <dgm:pt modelId="{EDD9A24E-1183-416F-9601-8935983F6E14}" type="sibTrans" cxnId="{11443604-719F-484A-BBDF-604622DC8C6F}">
      <dgm:prSet/>
      <dgm:spPr/>
      <dgm:t>
        <a:bodyPr/>
        <a:lstStyle/>
        <a:p>
          <a:endParaRPr lang="ru-RU"/>
        </a:p>
      </dgm:t>
    </dgm:pt>
    <dgm:pt modelId="{FAC7F855-F1C3-4373-88B3-BDE93E8F7420}">
      <dgm:prSet/>
      <dgm:spPr/>
      <dgm:t>
        <a:bodyPr/>
        <a:lstStyle/>
        <a:p>
          <a:r>
            <a:rPr lang="uk-UA" dirty="0" smtClean="0"/>
            <a:t>Формування стратегічних цілей інвестиційної діяльності</a:t>
          </a:r>
          <a:endParaRPr lang="ru-RU" dirty="0"/>
        </a:p>
      </dgm:t>
    </dgm:pt>
    <dgm:pt modelId="{B716B9CD-5CC8-4A71-B367-5C0FB69AF8E7}" type="parTrans" cxnId="{6A945326-7692-4AA2-B24D-B48196F632A3}">
      <dgm:prSet/>
      <dgm:spPr/>
      <dgm:t>
        <a:bodyPr/>
        <a:lstStyle/>
        <a:p>
          <a:endParaRPr lang="ru-RU"/>
        </a:p>
      </dgm:t>
    </dgm:pt>
    <dgm:pt modelId="{45B25F09-B86A-47AC-B972-B8DC37785DF6}" type="sibTrans" cxnId="{6A945326-7692-4AA2-B24D-B48196F632A3}">
      <dgm:prSet/>
      <dgm:spPr/>
      <dgm:t>
        <a:bodyPr/>
        <a:lstStyle/>
        <a:p>
          <a:endParaRPr lang="ru-RU"/>
        </a:p>
      </dgm:t>
    </dgm:pt>
    <dgm:pt modelId="{49DAD771-3AE0-4446-B16E-3C83D64AA194}">
      <dgm:prSet/>
      <dgm:spPr/>
      <dgm:t>
        <a:bodyPr/>
        <a:lstStyle/>
        <a:p>
          <a:r>
            <a:rPr lang="uk-UA" dirty="0" smtClean="0"/>
            <a:t>Оцінка розробленої інвестиційної стратегії </a:t>
          </a:r>
          <a:endParaRPr lang="ru-RU" dirty="0"/>
        </a:p>
      </dgm:t>
    </dgm:pt>
    <dgm:pt modelId="{6C4F28E4-CECF-4D67-AE0A-9B236FF033AE}" type="parTrans" cxnId="{711DB750-83BD-4D3B-855B-E945C5BBD092}">
      <dgm:prSet/>
      <dgm:spPr/>
      <dgm:t>
        <a:bodyPr/>
        <a:lstStyle/>
        <a:p>
          <a:endParaRPr lang="ru-RU"/>
        </a:p>
      </dgm:t>
    </dgm:pt>
    <dgm:pt modelId="{22EFB059-8E24-4770-B574-DC806C3F0AF9}" type="sibTrans" cxnId="{711DB750-83BD-4D3B-855B-E945C5BBD092}">
      <dgm:prSet/>
      <dgm:spPr/>
      <dgm:t>
        <a:bodyPr/>
        <a:lstStyle/>
        <a:p>
          <a:endParaRPr lang="ru-RU"/>
        </a:p>
      </dgm:t>
    </dgm:pt>
    <dgm:pt modelId="{4CFE4770-A5B4-43E6-A518-D8078A5DBBA9}" type="pres">
      <dgm:prSet presAssocID="{DDB1FA4A-C346-455E-8A5C-DAF8F4B269FD}" presName="Name0" presStyleCnt="0">
        <dgm:presLayoutVars>
          <dgm:dir/>
          <dgm:animLvl val="lvl"/>
          <dgm:resizeHandles val="exact"/>
        </dgm:presLayoutVars>
      </dgm:prSet>
      <dgm:spPr/>
      <dgm:t>
        <a:bodyPr/>
        <a:lstStyle/>
        <a:p>
          <a:endParaRPr lang="ru-RU"/>
        </a:p>
      </dgm:t>
    </dgm:pt>
    <dgm:pt modelId="{C67D97E9-EC98-4537-92A6-75EA6E18ED12}" type="pres">
      <dgm:prSet presAssocID="{49DAD771-3AE0-4446-B16E-3C83D64AA194}" presName="boxAndChildren" presStyleCnt="0"/>
      <dgm:spPr/>
    </dgm:pt>
    <dgm:pt modelId="{C14A6807-006C-4AF6-A87B-AFE86233F503}" type="pres">
      <dgm:prSet presAssocID="{49DAD771-3AE0-4446-B16E-3C83D64AA194}" presName="parentTextBox" presStyleLbl="node1" presStyleIdx="0" presStyleCnt="5"/>
      <dgm:spPr/>
      <dgm:t>
        <a:bodyPr/>
        <a:lstStyle/>
        <a:p>
          <a:endParaRPr lang="ru-RU"/>
        </a:p>
      </dgm:t>
    </dgm:pt>
    <dgm:pt modelId="{207D0121-8F90-49F1-BAF7-20BB698D61DD}" type="pres">
      <dgm:prSet presAssocID="{EDD9A24E-1183-416F-9601-8935983F6E14}" presName="sp" presStyleCnt="0"/>
      <dgm:spPr/>
    </dgm:pt>
    <dgm:pt modelId="{071EAC36-2D5F-4A0B-AE3D-15C74A4D2A5F}" type="pres">
      <dgm:prSet presAssocID="{0A7BE65C-6D16-45A8-8AB4-3CF0BFE548BA}" presName="arrowAndChildren" presStyleCnt="0"/>
      <dgm:spPr/>
    </dgm:pt>
    <dgm:pt modelId="{44D835A1-4D81-403A-9DDC-D350E304D392}" type="pres">
      <dgm:prSet presAssocID="{0A7BE65C-6D16-45A8-8AB4-3CF0BFE548BA}" presName="parentTextArrow" presStyleLbl="node1" presStyleIdx="1" presStyleCnt="5"/>
      <dgm:spPr/>
      <dgm:t>
        <a:bodyPr/>
        <a:lstStyle/>
        <a:p>
          <a:endParaRPr lang="ru-RU"/>
        </a:p>
      </dgm:t>
    </dgm:pt>
    <dgm:pt modelId="{682582AB-C911-4374-93E5-6436615B6B1E}" type="pres">
      <dgm:prSet presAssocID="{7976C41B-995D-4085-8173-91CF419D04B5}" presName="sp" presStyleCnt="0"/>
      <dgm:spPr/>
    </dgm:pt>
    <dgm:pt modelId="{A6C6A027-9C15-4368-9ECF-E1579540AA63}" type="pres">
      <dgm:prSet presAssocID="{A38FEE92-64D6-42A4-B584-B1A69C5C45C6}" presName="arrowAndChildren" presStyleCnt="0"/>
      <dgm:spPr/>
    </dgm:pt>
    <dgm:pt modelId="{544B058F-3084-44AA-8FB4-A9BEBE4096EB}" type="pres">
      <dgm:prSet presAssocID="{A38FEE92-64D6-42A4-B584-B1A69C5C45C6}" presName="parentTextArrow" presStyleLbl="node1" presStyleIdx="1" presStyleCnt="5"/>
      <dgm:spPr/>
      <dgm:t>
        <a:bodyPr/>
        <a:lstStyle/>
        <a:p>
          <a:endParaRPr lang="ru-RU"/>
        </a:p>
      </dgm:t>
    </dgm:pt>
    <dgm:pt modelId="{0AA09BFD-5E2D-47A4-8F5B-2414CEB3A206}" type="pres">
      <dgm:prSet presAssocID="{A38FEE92-64D6-42A4-B584-B1A69C5C45C6}" presName="arrow" presStyleLbl="node1" presStyleIdx="2" presStyleCnt="5" custScaleX="99348" custScaleY="119151"/>
      <dgm:spPr/>
      <dgm:t>
        <a:bodyPr/>
        <a:lstStyle/>
        <a:p>
          <a:endParaRPr lang="ru-RU"/>
        </a:p>
      </dgm:t>
    </dgm:pt>
    <dgm:pt modelId="{F2300E26-C06F-4C73-A24E-4F0A8D7CC2E0}" type="pres">
      <dgm:prSet presAssocID="{A38FEE92-64D6-42A4-B584-B1A69C5C45C6}" presName="descendantArrow" presStyleCnt="0"/>
      <dgm:spPr/>
    </dgm:pt>
    <dgm:pt modelId="{955CDCA4-D582-4578-97F7-246312A9F3CA}" type="pres">
      <dgm:prSet presAssocID="{207201A6-6E77-4E0A-86C5-26C9D2BAF4D2}" presName="childTextArrow" presStyleLbl="fgAccFollowNode1" presStyleIdx="0" presStyleCnt="2" custLinFactNeighborX="760" custLinFactNeighborY="0">
        <dgm:presLayoutVars>
          <dgm:bulletEnabled val="1"/>
        </dgm:presLayoutVars>
      </dgm:prSet>
      <dgm:spPr/>
      <dgm:t>
        <a:bodyPr/>
        <a:lstStyle/>
        <a:p>
          <a:endParaRPr lang="ru-RU"/>
        </a:p>
      </dgm:t>
    </dgm:pt>
    <dgm:pt modelId="{FD9A629D-1633-44E4-8728-3FDCBFE86C88}" type="pres">
      <dgm:prSet presAssocID="{9F9D946A-4D4B-48A2-BD8D-4DA5DC1182A6}" presName="childTextArrow" presStyleLbl="fgAccFollowNode1" presStyleIdx="1" presStyleCnt="2">
        <dgm:presLayoutVars>
          <dgm:bulletEnabled val="1"/>
        </dgm:presLayoutVars>
      </dgm:prSet>
      <dgm:spPr/>
      <dgm:t>
        <a:bodyPr/>
        <a:lstStyle/>
        <a:p>
          <a:endParaRPr lang="ru-RU"/>
        </a:p>
      </dgm:t>
    </dgm:pt>
    <dgm:pt modelId="{0278A8DE-DD8B-4C5F-8D98-9C0C414F6422}" type="pres">
      <dgm:prSet presAssocID="{45B25F09-B86A-47AC-B972-B8DC37785DF6}" presName="sp" presStyleCnt="0"/>
      <dgm:spPr/>
    </dgm:pt>
    <dgm:pt modelId="{BA0ED064-723D-460A-A79D-68328A555847}" type="pres">
      <dgm:prSet presAssocID="{FAC7F855-F1C3-4373-88B3-BDE93E8F7420}" presName="arrowAndChildren" presStyleCnt="0"/>
      <dgm:spPr/>
    </dgm:pt>
    <dgm:pt modelId="{49CF1473-6FB8-4A2B-AE7F-79B85FBB10EC}" type="pres">
      <dgm:prSet presAssocID="{FAC7F855-F1C3-4373-88B3-BDE93E8F7420}" presName="parentTextArrow" presStyleLbl="node1" presStyleIdx="3" presStyleCnt="5"/>
      <dgm:spPr/>
      <dgm:t>
        <a:bodyPr/>
        <a:lstStyle/>
        <a:p>
          <a:endParaRPr lang="ru-RU"/>
        </a:p>
      </dgm:t>
    </dgm:pt>
    <dgm:pt modelId="{7DEF06C4-3F12-4CE4-9695-68F0CEF9EB50}" type="pres">
      <dgm:prSet presAssocID="{464292E6-C50B-4B2F-AFA9-85574965C219}" presName="sp" presStyleCnt="0"/>
      <dgm:spPr/>
    </dgm:pt>
    <dgm:pt modelId="{2B359D3A-262B-46C8-932F-5D4FCA507EB0}" type="pres">
      <dgm:prSet presAssocID="{4DB96BC3-5500-44C8-99C9-E09F8ACCD032}" presName="arrowAndChildren" presStyleCnt="0"/>
      <dgm:spPr/>
    </dgm:pt>
    <dgm:pt modelId="{3E90B535-02C7-41F8-BA00-1C3423C2AECC}" type="pres">
      <dgm:prSet presAssocID="{4DB96BC3-5500-44C8-99C9-E09F8ACCD032}" presName="parentTextArrow" presStyleLbl="node1" presStyleIdx="4" presStyleCnt="5" custLinFactNeighborY="4146"/>
      <dgm:spPr/>
      <dgm:t>
        <a:bodyPr/>
        <a:lstStyle/>
        <a:p>
          <a:endParaRPr lang="ru-RU"/>
        </a:p>
      </dgm:t>
    </dgm:pt>
  </dgm:ptLst>
  <dgm:cxnLst>
    <dgm:cxn modelId="{711DB750-83BD-4D3B-855B-E945C5BBD092}" srcId="{DDB1FA4A-C346-455E-8A5C-DAF8F4B269FD}" destId="{49DAD771-3AE0-4446-B16E-3C83D64AA194}" srcOrd="4" destOrd="0" parTransId="{6C4F28E4-CECF-4D67-AE0A-9B236FF033AE}" sibTransId="{22EFB059-8E24-4770-B574-DC806C3F0AF9}"/>
    <dgm:cxn modelId="{6A945326-7692-4AA2-B24D-B48196F632A3}" srcId="{DDB1FA4A-C346-455E-8A5C-DAF8F4B269FD}" destId="{FAC7F855-F1C3-4373-88B3-BDE93E8F7420}" srcOrd="1" destOrd="0" parTransId="{B716B9CD-5CC8-4A71-B367-5C0FB69AF8E7}" sibTransId="{45B25F09-B86A-47AC-B972-B8DC37785DF6}"/>
    <dgm:cxn modelId="{3A25724B-EE56-4E16-A15A-7A782B7A727B}" srcId="{DDB1FA4A-C346-455E-8A5C-DAF8F4B269FD}" destId="{A38FEE92-64D6-42A4-B584-B1A69C5C45C6}" srcOrd="2" destOrd="0" parTransId="{FE9A6AAB-0102-41B5-B247-895A85F2D020}" sibTransId="{7976C41B-995D-4085-8173-91CF419D04B5}"/>
    <dgm:cxn modelId="{48C4E4D2-BBA2-4122-AF85-F818C8E6A92B}" srcId="{DDB1FA4A-C346-455E-8A5C-DAF8F4B269FD}" destId="{4DB96BC3-5500-44C8-99C9-E09F8ACCD032}" srcOrd="0" destOrd="0" parTransId="{D95E014D-AAFA-4EB1-BD68-46E2B31BE2E7}" sibTransId="{464292E6-C50B-4B2F-AFA9-85574965C219}"/>
    <dgm:cxn modelId="{71B9DE3C-5DED-4CA8-8AF7-B80C73C47B64}" type="presOf" srcId="{DDB1FA4A-C346-455E-8A5C-DAF8F4B269FD}" destId="{4CFE4770-A5B4-43E6-A518-D8078A5DBBA9}" srcOrd="0" destOrd="0" presId="urn:microsoft.com/office/officeart/2005/8/layout/process4"/>
    <dgm:cxn modelId="{BE5111A7-51B9-4E90-B37C-26B3DDB674AD}" srcId="{A38FEE92-64D6-42A4-B584-B1A69C5C45C6}" destId="{9F9D946A-4D4B-48A2-BD8D-4DA5DC1182A6}" srcOrd="1" destOrd="0" parTransId="{940CAA52-C7CE-4730-9EC7-B726469F20C3}" sibTransId="{A82C31CA-E339-4B60-9791-C4337AE0AB9E}"/>
    <dgm:cxn modelId="{22A5AEE7-5EC4-4542-9831-86590F816AC2}" type="presOf" srcId="{0A7BE65C-6D16-45A8-8AB4-3CF0BFE548BA}" destId="{44D835A1-4D81-403A-9DDC-D350E304D392}" srcOrd="0" destOrd="0" presId="urn:microsoft.com/office/officeart/2005/8/layout/process4"/>
    <dgm:cxn modelId="{9B9BEE4F-A4D6-47B1-86E6-CD8D2A98C3CA}" srcId="{A38FEE92-64D6-42A4-B584-B1A69C5C45C6}" destId="{207201A6-6E77-4E0A-86C5-26C9D2BAF4D2}" srcOrd="0" destOrd="0" parTransId="{7CF36AE2-4319-4BE5-A91B-F0E1C42C079A}" sibTransId="{8A1C195A-02B8-4A28-A842-C80CAA9B5BCA}"/>
    <dgm:cxn modelId="{E8507748-7BCB-4899-8490-45E57B1CDCD6}" type="presOf" srcId="{FAC7F855-F1C3-4373-88B3-BDE93E8F7420}" destId="{49CF1473-6FB8-4A2B-AE7F-79B85FBB10EC}" srcOrd="0" destOrd="0" presId="urn:microsoft.com/office/officeart/2005/8/layout/process4"/>
    <dgm:cxn modelId="{EF0B09E7-D2EA-4BDF-9055-6CA9771A2DA6}" type="presOf" srcId="{A38FEE92-64D6-42A4-B584-B1A69C5C45C6}" destId="{0AA09BFD-5E2D-47A4-8F5B-2414CEB3A206}" srcOrd="1" destOrd="0" presId="urn:microsoft.com/office/officeart/2005/8/layout/process4"/>
    <dgm:cxn modelId="{0B9CA901-B0EA-4842-81CE-4A6D017EB110}" type="presOf" srcId="{207201A6-6E77-4E0A-86C5-26C9D2BAF4D2}" destId="{955CDCA4-D582-4578-97F7-246312A9F3CA}" srcOrd="0" destOrd="0" presId="urn:microsoft.com/office/officeart/2005/8/layout/process4"/>
    <dgm:cxn modelId="{5EA98B51-CA88-4CDD-B6B1-210C91B62E8B}" type="presOf" srcId="{49DAD771-3AE0-4446-B16E-3C83D64AA194}" destId="{C14A6807-006C-4AF6-A87B-AFE86233F503}" srcOrd="0" destOrd="0" presId="urn:microsoft.com/office/officeart/2005/8/layout/process4"/>
    <dgm:cxn modelId="{FC88649B-54A4-45AE-9AE7-4708B719C212}" type="presOf" srcId="{4DB96BC3-5500-44C8-99C9-E09F8ACCD032}" destId="{3E90B535-02C7-41F8-BA00-1C3423C2AECC}" srcOrd="0" destOrd="0" presId="urn:microsoft.com/office/officeart/2005/8/layout/process4"/>
    <dgm:cxn modelId="{11443604-719F-484A-BBDF-604622DC8C6F}" srcId="{DDB1FA4A-C346-455E-8A5C-DAF8F4B269FD}" destId="{0A7BE65C-6D16-45A8-8AB4-3CF0BFE548BA}" srcOrd="3" destOrd="0" parTransId="{FE3305F6-D66F-4CB5-AF5A-27313D223086}" sibTransId="{EDD9A24E-1183-416F-9601-8935983F6E14}"/>
    <dgm:cxn modelId="{DF1D5A75-1F8A-428D-829F-92FDEFF91FE2}" type="presOf" srcId="{9F9D946A-4D4B-48A2-BD8D-4DA5DC1182A6}" destId="{FD9A629D-1633-44E4-8728-3FDCBFE86C88}" srcOrd="0" destOrd="0" presId="urn:microsoft.com/office/officeart/2005/8/layout/process4"/>
    <dgm:cxn modelId="{4B16FB14-6EE6-427C-9062-C26FF73E2B5B}" type="presOf" srcId="{A38FEE92-64D6-42A4-B584-B1A69C5C45C6}" destId="{544B058F-3084-44AA-8FB4-A9BEBE4096EB}" srcOrd="0" destOrd="0" presId="urn:microsoft.com/office/officeart/2005/8/layout/process4"/>
    <dgm:cxn modelId="{F2F64232-7D92-44E7-8C8C-B8360D23D3A9}" type="presParOf" srcId="{4CFE4770-A5B4-43E6-A518-D8078A5DBBA9}" destId="{C67D97E9-EC98-4537-92A6-75EA6E18ED12}" srcOrd="0" destOrd="0" presId="urn:microsoft.com/office/officeart/2005/8/layout/process4"/>
    <dgm:cxn modelId="{42753710-C69B-4D37-B2DE-647654081FD5}" type="presParOf" srcId="{C67D97E9-EC98-4537-92A6-75EA6E18ED12}" destId="{C14A6807-006C-4AF6-A87B-AFE86233F503}" srcOrd="0" destOrd="0" presId="urn:microsoft.com/office/officeart/2005/8/layout/process4"/>
    <dgm:cxn modelId="{A897585D-2D2F-47CC-B3AA-AA3162FFCB07}" type="presParOf" srcId="{4CFE4770-A5B4-43E6-A518-D8078A5DBBA9}" destId="{207D0121-8F90-49F1-BAF7-20BB698D61DD}" srcOrd="1" destOrd="0" presId="urn:microsoft.com/office/officeart/2005/8/layout/process4"/>
    <dgm:cxn modelId="{F093106E-0B7E-4B3D-885B-5AC203AB9776}" type="presParOf" srcId="{4CFE4770-A5B4-43E6-A518-D8078A5DBBA9}" destId="{071EAC36-2D5F-4A0B-AE3D-15C74A4D2A5F}" srcOrd="2" destOrd="0" presId="urn:microsoft.com/office/officeart/2005/8/layout/process4"/>
    <dgm:cxn modelId="{17DEB99B-B6EE-498B-8A16-B4A6516019A1}" type="presParOf" srcId="{071EAC36-2D5F-4A0B-AE3D-15C74A4D2A5F}" destId="{44D835A1-4D81-403A-9DDC-D350E304D392}" srcOrd="0" destOrd="0" presId="urn:microsoft.com/office/officeart/2005/8/layout/process4"/>
    <dgm:cxn modelId="{E5FF0CB6-FAB8-48DB-97DB-A749852C9AE0}" type="presParOf" srcId="{4CFE4770-A5B4-43E6-A518-D8078A5DBBA9}" destId="{682582AB-C911-4374-93E5-6436615B6B1E}" srcOrd="3" destOrd="0" presId="urn:microsoft.com/office/officeart/2005/8/layout/process4"/>
    <dgm:cxn modelId="{EB120E39-ECD3-47FC-B93F-EE0F522D6973}" type="presParOf" srcId="{4CFE4770-A5B4-43E6-A518-D8078A5DBBA9}" destId="{A6C6A027-9C15-4368-9ECF-E1579540AA63}" srcOrd="4" destOrd="0" presId="urn:microsoft.com/office/officeart/2005/8/layout/process4"/>
    <dgm:cxn modelId="{52812578-7936-4294-B4C8-0D444783DCDC}" type="presParOf" srcId="{A6C6A027-9C15-4368-9ECF-E1579540AA63}" destId="{544B058F-3084-44AA-8FB4-A9BEBE4096EB}" srcOrd="0" destOrd="0" presId="urn:microsoft.com/office/officeart/2005/8/layout/process4"/>
    <dgm:cxn modelId="{D236F6D0-4139-4C1E-A00E-1F990404CD5F}" type="presParOf" srcId="{A6C6A027-9C15-4368-9ECF-E1579540AA63}" destId="{0AA09BFD-5E2D-47A4-8F5B-2414CEB3A206}" srcOrd="1" destOrd="0" presId="urn:microsoft.com/office/officeart/2005/8/layout/process4"/>
    <dgm:cxn modelId="{158A6442-C6E1-4E54-8654-3F70185A2C0B}" type="presParOf" srcId="{A6C6A027-9C15-4368-9ECF-E1579540AA63}" destId="{F2300E26-C06F-4C73-A24E-4F0A8D7CC2E0}" srcOrd="2" destOrd="0" presId="urn:microsoft.com/office/officeart/2005/8/layout/process4"/>
    <dgm:cxn modelId="{EDDC548E-65D7-45CA-BD60-FB9058F9B644}" type="presParOf" srcId="{F2300E26-C06F-4C73-A24E-4F0A8D7CC2E0}" destId="{955CDCA4-D582-4578-97F7-246312A9F3CA}" srcOrd="0" destOrd="0" presId="urn:microsoft.com/office/officeart/2005/8/layout/process4"/>
    <dgm:cxn modelId="{40ED1BC4-A44E-4F2B-8397-E8CE12B8DB80}" type="presParOf" srcId="{F2300E26-C06F-4C73-A24E-4F0A8D7CC2E0}" destId="{FD9A629D-1633-44E4-8728-3FDCBFE86C88}" srcOrd="1" destOrd="0" presId="urn:microsoft.com/office/officeart/2005/8/layout/process4"/>
    <dgm:cxn modelId="{A7219BC8-847A-4177-9987-7686AE6DCBA3}" type="presParOf" srcId="{4CFE4770-A5B4-43E6-A518-D8078A5DBBA9}" destId="{0278A8DE-DD8B-4C5F-8D98-9C0C414F6422}" srcOrd="5" destOrd="0" presId="urn:microsoft.com/office/officeart/2005/8/layout/process4"/>
    <dgm:cxn modelId="{85B0D099-F802-4CCF-B994-BD6AA18BDD74}" type="presParOf" srcId="{4CFE4770-A5B4-43E6-A518-D8078A5DBBA9}" destId="{BA0ED064-723D-460A-A79D-68328A555847}" srcOrd="6" destOrd="0" presId="urn:microsoft.com/office/officeart/2005/8/layout/process4"/>
    <dgm:cxn modelId="{A643335F-195D-4693-BE26-24D77629BEF3}" type="presParOf" srcId="{BA0ED064-723D-460A-A79D-68328A555847}" destId="{49CF1473-6FB8-4A2B-AE7F-79B85FBB10EC}" srcOrd="0" destOrd="0" presId="urn:microsoft.com/office/officeart/2005/8/layout/process4"/>
    <dgm:cxn modelId="{3FE8ECA3-4522-45B5-966B-F10543337193}" type="presParOf" srcId="{4CFE4770-A5B4-43E6-A518-D8078A5DBBA9}" destId="{7DEF06C4-3F12-4CE4-9695-68F0CEF9EB50}" srcOrd="7" destOrd="0" presId="urn:microsoft.com/office/officeart/2005/8/layout/process4"/>
    <dgm:cxn modelId="{605B215F-315E-46B4-B283-814FCE1441C6}" type="presParOf" srcId="{4CFE4770-A5B4-43E6-A518-D8078A5DBBA9}" destId="{2B359D3A-262B-46C8-932F-5D4FCA507EB0}" srcOrd="8" destOrd="0" presId="urn:microsoft.com/office/officeart/2005/8/layout/process4"/>
    <dgm:cxn modelId="{00D61B53-FC8A-46C2-AFFC-11B9F309E41A}" type="presParOf" srcId="{2B359D3A-262B-46C8-932F-5D4FCA507EB0}" destId="{3E90B535-02C7-41F8-BA00-1C3423C2AEC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F44A7-FC2B-44E5-9C3A-4F402FD737E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BB4380F-A7E5-4D79-B6C2-822B03C87843}">
      <dgm:prSet phldrT="[Текст]" custT="1"/>
      <dgm:spPr/>
      <dgm:t>
        <a:bodyPr/>
        <a:lstStyle/>
        <a:p>
          <a:r>
            <a:rPr lang="uk-UA" sz="1400" dirty="0" smtClean="0"/>
            <a:t>Власні</a:t>
          </a:r>
          <a:endParaRPr lang="ru-RU" sz="1400" dirty="0"/>
        </a:p>
      </dgm:t>
    </dgm:pt>
    <dgm:pt modelId="{CFA4F027-C3E3-463E-BA34-3E5CA6AF3B1F}" type="parTrans" cxnId="{1C20909B-BAF9-4F92-BE99-2E733AC38FE1}">
      <dgm:prSet/>
      <dgm:spPr/>
      <dgm:t>
        <a:bodyPr/>
        <a:lstStyle/>
        <a:p>
          <a:endParaRPr lang="ru-RU" sz="1400"/>
        </a:p>
      </dgm:t>
    </dgm:pt>
    <dgm:pt modelId="{F68401FC-C7F7-40F6-BACA-38FD6BE02DD9}" type="sibTrans" cxnId="{1C20909B-BAF9-4F92-BE99-2E733AC38FE1}">
      <dgm:prSet/>
      <dgm:spPr/>
      <dgm:t>
        <a:bodyPr/>
        <a:lstStyle/>
        <a:p>
          <a:endParaRPr lang="ru-RU" sz="1400"/>
        </a:p>
      </dgm:t>
    </dgm:pt>
    <dgm:pt modelId="{72950088-8841-4563-81CC-D7858BB8A1FE}">
      <dgm:prSet phldrT="[Текст]" custT="1"/>
      <dgm:spPr/>
      <dgm:t>
        <a:bodyPr/>
        <a:lstStyle/>
        <a:p>
          <a:r>
            <a:rPr lang="uk-UA" sz="1400" dirty="0" smtClean="0"/>
            <a:t>прибуток</a:t>
          </a:r>
          <a:endParaRPr lang="ru-RU" sz="1400" dirty="0"/>
        </a:p>
      </dgm:t>
    </dgm:pt>
    <dgm:pt modelId="{8E7FC936-71D7-45B7-962D-5E8DFFD7497F}" type="parTrans" cxnId="{4002A83C-49D3-4190-8101-CFD7D33A6F2A}">
      <dgm:prSet custT="1"/>
      <dgm:spPr/>
      <dgm:t>
        <a:bodyPr/>
        <a:lstStyle/>
        <a:p>
          <a:endParaRPr lang="ru-RU" sz="1400"/>
        </a:p>
      </dgm:t>
    </dgm:pt>
    <dgm:pt modelId="{32CBA62E-D52E-41CC-9479-7BA0531C7B70}" type="sibTrans" cxnId="{4002A83C-49D3-4190-8101-CFD7D33A6F2A}">
      <dgm:prSet/>
      <dgm:spPr/>
      <dgm:t>
        <a:bodyPr/>
        <a:lstStyle/>
        <a:p>
          <a:endParaRPr lang="ru-RU" sz="1400"/>
        </a:p>
      </dgm:t>
    </dgm:pt>
    <dgm:pt modelId="{3200DA44-6676-41FA-892A-B79E4C670AFB}">
      <dgm:prSet phldrT="[Текст]" custT="1"/>
      <dgm:spPr/>
      <dgm:t>
        <a:bodyPr/>
        <a:lstStyle/>
        <a:p>
          <a:r>
            <a:rPr lang="uk-UA" sz="1400" dirty="0" smtClean="0"/>
            <a:t>Амортизаційні відрахування </a:t>
          </a:r>
          <a:endParaRPr lang="ru-RU" sz="1400" dirty="0"/>
        </a:p>
      </dgm:t>
    </dgm:pt>
    <dgm:pt modelId="{D62CE867-7A9E-49FF-8869-00E16E1C1AB7}" type="parTrans" cxnId="{4258BE2D-4C4B-4E52-A6D0-99B03A0F47C8}">
      <dgm:prSet custT="1"/>
      <dgm:spPr/>
      <dgm:t>
        <a:bodyPr/>
        <a:lstStyle/>
        <a:p>
          <a:endParaRPr lang="ru-RU" sz="1400"/>
        </a:p>
      </dgm:t>
    </dgm:pt>
    <dgm:pt modelId="{B4D07138-ECFF-45A5-BBC7-A2ED9B76CD65}" type="sibTrans" cxnId="{4258BE2D-4C4B-4E52-A6D0-99B03A0F47C8}">
      <dgm:prSet/>
      <dgm:spPr/>
      <dgm:t>
        <a:bodyPr/>
        <a:lstStyle/>
        <a:p>
          <a:endParaRPr lang="ru-RU" sz="1400"/>
        </a:p>
      </dgm:t>
    </dgm:pt>
    <dgm:pt modelId="{CBD9BD03-BAC8-47C3-915D-C266C252F68E}">
      <dgm:prSet custT="1"/>
      <dgm:spPr/>
      <dgm:t>
        <a:bodyPr/>
        <a:lstStyle/>
        <a:p>
          <a:r>
            <a:rPr lang="uk-UA" sz="1400" dirty="0" smtClean="0"/>
            <a:t>Запозичені </a:t>
          </a:r>
          <a:endParaRPr lang="ru-RU" sz="1400" dirty="0"/>
        </a:p>
      </dgm:t>
    </dgm:pt>
    <dgm:pt modelId="{9D0E974D-DD4D-4A7E-B3C2-B7207E63AA51}" type="parTrans" cxnId="{04434AF2-9B29-4FC9-801C-5C93663000ED}">
      <dgm:prSet/>
      <dgm:spPr/>
      <dgm:t>
        <a:bodyPr/>
        <a:lstStyle/>
        <a:p>
          <a:endParaRPr lang="ru-RU" sz="1400"/>
        </a:p>
      </dgm:t>
    </dgm:pt>
    <dgm:pt modelId="{FE47A71C-0634-4E15-8651-D5F2DA6DC200}" type="sibTrans" cxnId="{04434AF2-9B29-4FC9-801C-5C93663000ED}">
      <dgm:prSet/>
      <dgm:spPr/>
      <dgm:t>
        <a:bodyPr/>
        <a:lstStyle/>
        <a:p>
          <a:endParaRPr lang="ru-RU" sz="1400"/>
        </a:p>
      </dgm:t>
    </dgm:pt>
    <dgm:pt modelId="{8D2CC2FF-9A08-4321-ADC6-09FAE0766C4B}">
      <dgm:prSet custT="1"/>
      <dgm:spPr/>
      <dgm:t>
        <a:bodyPr/>
        <a:lstStyle/>
        <a:p>
          <a:r>
            <a:rPr lang="uk-UA" sz="1400" dirty="0" smtClean="0"/>
            <a:t>Залучені</a:t>
          </a:r>
          <a:endParaRPr lang="ru-RU" sz="1400" dirty="0"/>
        </a:p>
      </dgm:t>
    </dgm:pt>
    <dgm:pt modelId="{09201AB0-6195-4056-8039-9BDEB2FB2997}" type="parTrans" cxnId="{C59B0FFC-49AB-415A-8C71-A1110A6660BF}">
      <dgm:prSet/>
      <dgm:spPr/>
      <dgm:t>
        <a:bodyPr/>
        <a:lstStyle/>
        <a:p>
          <a:endParaRPr lang="ru-RU" sz="1400"/>
        </a:p>
      </dgm:t>
    </dgm:pt>
    <dgm:pt modelId="{41398B58-24F0-4B60-BDE1-D478DD8903C4}" type="sibTrans" cxnId="{C59B0FFC-49AB-415A-8C71-A1110A6660BF}">
      <dgm:prSet/>
      <dgm:spPr/>
      <dgm:t>
        <a:bodyPr/>
        <a:lstStyle/>
        <a:p>
          <a:endParaRPr lang="ru-RU" sz="1400"/>
        </a:p>
      </dgm:t>
    </dgm:pt>
    <dgm:pt modelId="{950562B1-4CCF-4BAA-A74A-D64B7ED60433}">
      <dgm:prSet custT="1"/>
      <dgm:spPr/>
      <dgm:t>
        <a:bodyPr/>
        <a:lstStyle/>
        <a:p>
          <a:r>
            <a:rPr lang="uk-UA" sz="1400" dirty="0" smtClean="0"/>
            <a:t>Інші </a:t>
          </a:r>
          <a:endParaRPr lang="ru-RU" sz="1400" dirty="0"/>
        </a:p>
      </dgm:t>
    </dgm:pt>
    <dgm:pt modelId="{09E87E45-860F-4009-B109-2D2DFC593295}" type="parTrans" cxnId="{6C9E28A7-7421-4B71-8A39-D4F653330B6D}">
      <dgm:prSet/>
      <dgm:spPr/>
      <dgm:t>
        <a:bodyPr/>
        <a:lstStyle/>
        <a:p>
          <a:endParaRPr lang="ru-RU" sz="1400"/>
        </a:p>
      </dgm:t>
    </dgm:pt>
    <dgm:pt modelId="{CE6416EF-AE51-4010-B983-4472E80DC9BA}" type="sibTrans" cxnId="{6C9E28A7-7421-4B71-8A39-D4F653330B6D}">
      <dgm:prSet/>
      <dgm:spPr/>
      <dgm:t>
        <a:bodyPr/>
        <a:lstStyle/>
        <a:p>
          <a:endParaRPr lang="ru-RU" sz="1400"/>
        </a:p>
      </dgm:t>
    </dgm:pt>
    <dgm:pt modelId="{FC91DCB7-B3FE-43D1-B94B-958E793F49F2}">
      <dgm:prSet custT="1"/>
      <dgm:spPr/>
      <dgm:t>
        <a:bodyPr/>
        <a:lstStyle/>
        <a:p>
          <a:r>
            <a:rPr lang="uk-UA" sz="1400" dirty="0" smtClean="0"/>
            <a:t>Банківські кредити </a:t>
          </a:r>
          <a:endParaRPr lang="ru-RU" sz="1400" dirty="0"/>
        </a:p>
      </dgm:t>
    </dgm:pt>
    <dgm:pt modelId="{04D43049-BABA-4875-9D29-A89F111C761D}" type="parTrans" cxnId="{79130C49-DA99-4F83-94A4-E3BB88285D02}">
      <dgm:prSet custT="1"/>
      <dgm:spPr/>
      <dgm:t>
        <a:bodyPr/>
        <a:lstStyle/>
        <a:p>
          <a:endParaRPr lang="ru-RU" sz="1400"/>
        </a:p>
      </dgm:t>
    </dgm:pt>
    <dgm:pt modelId="{4EB37CFF-E09D-4F25-AB63-5A0851B1E6E5}" type="sibTrans" cxnId="{79130C49-DA99-4F83-94A4-E3BB88285D02}">
      <dgm:prSet/>
      <dgm:spPr/>
      <dgm:t>
        <a:bodyPr/>
        <a:lstStyle/>
        <a:p>
          <a:endParaRPr lang="ru-RU" sz="1400"/>
        </a:p>
      </dgm:t>
    </dgm:pt>
    <dgm:pt modelId="{3C4BA867-B06E-46DB-A680-BA67D1740202}">
      <dgm:prSet custT="1"/>
      <dgm:spPr/>
      <dgm:t>
        <a:bodyPr/>
        <a:lstStyle/>
        <a:p>
          <a:r>
            <a:rPr lang="uk-UA" sz="1400" dirty="0" smtClean="0"/>
            <a:t>Комерційні кредити </a:t>
          </a:r>
          <a:endParaRPr lang="ru-RU" sz="1400" dirty="0"/>
        </a:p>
      </dgm:t>
    </dgm:pt>
    <dgm:pt modelId="{73333877-5377-4149-9612-2AC352E845DB}" type="parTrans" cxnId="{548C28A1-6509-4350-87A3-02E5405CE095}">
      <dgm:prSet custT="1"/>
      <dgm:spPr/>
      <dgm:t>
        <a:bodyPr/>
        <a:lstStyle/>
        <a:p>
          <a:endParaRPr lang="ru-RU" sz="1400"/>
        </a:p>
      </dgm:t>
    </dgm:pt>
    <dgm:pt modelId="{AAE8CB8C-4945-48E5-AFB4-E8B858BCA6C4}" type="sibTrans" cxnId="{548C28A1-6509-4350-87A3-02E5405CE095}">
      <dgm:prSet/>
      <dgm:spPr/>
      <dgm:t>
        <a:bodyPr/>
        <a:lstStyle/>
        <a:p>
          <a:endParaRPr lang="ru-RU" sz="1400"/>
        </a:p>
      </dgm:t>
    </dgm:pt>
    <dgm:pt modelId="{C44C5460-7239-4E84-BD2E-F9A7233B3CD7}">
      <dgm:prSet custT="1"/>
      <dgm:spPr/>
      <dgm:t>
        <a:bodyPr/>
        <a:lstStyle/>
        <a:p>
          <a:r>
            <a:rPr lang="uk-UA" sz="1400" dirty="0" smtClean="0"/>
            <a:t>Емісія цінних паперів та боргових зобов’язань</a:t>
          </a:r>
          <a:endParaRPr lang="ru-RU" sz="1400" dirty="0"/>
        </a:p>
      </dgm:t>
    </dgm:pt>
    <dgm:pt modelId="{54C0B72B-0F7D-44AF-8600-49412D71B1E1}" type="parTrans" cxnId="{21E39698-B2CA-49AE-97AB-E1F258156A4F}">
      <dgm:prSet custT="1"/>
      <dgm:spPr/>
      <dgm:t>
        <a:bodyPr/>
        <a:lstStyle/>
        <a:p>
          <a:endParaRPr lang="ru-RU" sz="1400"/>
        </a:p>
      </dgm:t>
    </dgm:pt>
    <dgm:pt modelId="{DE643C39-C05C-45A7-B98D-83F80007FBDE}" type="sibTrans" cxnId="{21E39698-B2CA-49AE-97AB-E1F258156A4F}">
      <dgm:prSet/>
      <dgm:spPr/>
      <dgm:t>
        <a:bodyPr/>
        <a:lstStyle/>
        <a:p>
          <a:endParaRPr lang="ru-RU" sz="1400"/>
        </a:p>
      </dgm:t>
    </dgm:pt>
    <dgm:pt modelId="{4D2CAABF-2970-4427-86E1-606B8FC15AEF}">
      <dgm:prSet custT="1"/>
      <dgm:spPr/>
      <dgm:t>
        <a:bodyPr/>
        <a:lstStyle/>
        <a:p>
          <a:r>
            <a:rPr lang="uk-UA" sz="1400" dirty="0" smtClean="0"/>
            <a:t>Пайові та інші внески членів трудового колективу</a:t>
          </a:r>
          <a:endParaRPr lang="ru-RU" sz="1400" dirty="0"/>
        </a:p>
      </dgm:t>
    </dgm:pt>
    <dgm:pt modelId="{2CEA788C-3162-47C2-8747-FEF071BA057A}" type="parTrans" cxnId="{13126E9A-1FDA-47C3-B10A-78858921AC20}">
      <dgm:prSet custT="1"/>
      <dgm:spPr/>
      <dgm:t>
        <a:bodyPr/>
        <a:lstStyle/>
        <a:p>
          <a:endParaRPr lang="ru-RU" sz="1400"/>
        </a:p>
      </dgm:t>
    </dgm:pt>
    <dgm:pt modelId="{05E87BA5-E3DA-4566-A217-02A5117E1E0F}" type="sibTrans" cxnId="{13126E9A-1FDA-47C3-B10A-78858921AC20}">
      <dgm:prSet/>
      <dgm:spPr/>
      <dgm:t>
        <a:bodyPr/>
        <a:lstStyle/>
        <a:p>
          <a:endParaRPr lang="ru-RU" sz="1400"/>
        </a:p>
      </dgm:t>
    </dgm:pt>
    <dgm:pt modelId="{A66BD7EB-3794-4676-8B7F-3C3705059A4F}">
      <dgm:prSet custT="1"/>
      <dgm:spPr/>
      <dgm:t>
        <a:bodyPr/>
        <a:lstStyle/>
        <a:p>
          <a:r>
            <a:rPr lang="uk-UA" sz="1400" dirty="0" smtClean="0"/>
            <a:t>Державне асигнування</a:t>
          </a:r>
          <a:endParaRPr lang="ru-RU" sz="1400" dirty="0"/>
        </a:p>
      </dgm:t>
    </dgm:pt>
    <dgm:pt modelId="{52928957-CDAA-4BD3-A95A-E41FED5075D4}" type="parTrans" cxnId="{3C709B07-102F-4B4E-BCAA-AC88D340531D}">
      <dgm:prSet custT="1"/>
      <dgm:spPr/>
      <dgm:t>
        <a:bodyPr/>
        <a:lstStyle/>
        <a:p>
          <a:endParaRPr lang="ru-RU" sz="1400"/>
        </a:p>
      </dgm:t>
    </dgm:pt>
    <dgm:pt modelId="{42AD875D-1761-4FDF-BED8-2D99502C2AB1}" type="sibTrans" cxnId="{3C709B07-102F-4B4E-BCAA-AC88D340531D}">
      <dgm:prSet/>
      <dgm:spPr/>
      <dgm:t>
        <a:bodyPr/>
        <a:lstStyle/>
        <a:p>
          <a:endParaRPr lang="ru-RU" sz="1400"/>
        </a:p>
      </dgm:t>
    </dgm:pt>
    <dgm:pt modelId="{BE41FBA4-6439-4E4E-8E6F-6B9B00760602}">
      <dgm:prSet custT="1"/>
      <dgm:spPr/>
      <dgm:t>
        <a:bodyPr/>
        <a:lstStyle/>
        <a:p>
          <a:r>
            <a:rPr lang="uk-UA" sz="1400" dirty="0" smtClean="0"/>
            <a:t>Іноземні інвестиції </a:t>
          </a:r>
          <a:endParaRPr lang="ru-RU" sz="1400" dirty="0"/>
        </a:p>
      </dgm:t>
    </dgm:pt>
    <dgm:pt modelId="{E7A6E8F4-388A-4EA8-A4A9-30291209842C}" type="parTrans" cxnId="{19DA9104-98C2-4765-8604-81EBE1744733}">
      <dgm:prSet custT="1"/>
      <dgm:spPr/>
      <dgm:t>
        <a:bodyPr/>
        <a:lstStyle/>
        <a:p>
          <a:endParaRPr lang="ru-RU" sz="1400"/>
        </a:p>
      </dgm:t>
    </dgm:pt>
    <dgm:pt modelId="{9427E485-7489-42D3-A028-BB119CBD4E18}" type="sibTrans" cxnId="{19DA9104-98C2-4765-8604-81EBE1744733}">
      <dgm:prSet/>
      <dgm:spPr/>
      <dgm:t>
        <a:bodyPr/>
        <a:lstStyle/>
        <a:p>
          <a:endParaRPr lang="ru-RU" sz="1400"/>
        </a:p>
      </dgm:t>
    </dgm:pt>
    <dgm:pt modelId="{4639B65F-7608-47F3-9CF3-DB305F1210EA}">
      <dgm:prSet custT="1"/>
      <dgm:spPr/>
      <dgm:t>
        <a:bodyPr/>
        <a:lstStyle/>
        <a:p>
          <a:r>
            <a:rPr lang="uk-UA" sz="1400" dirty="0" smtClean="0"/>
            <a:t>інші</a:t>
          </a:r>
          <a:endParaRPr lang="ru-RU" sz="1400" dirty="0"/>
        </a:p>
      </dgm:t>
    </dgm:pt>
    <dgm:pt modelId="{761F7E73-A91F-4E7D-AB2E-EE8B70F9FEE1}" type="parTrans" cxnId="{31B12C60-3B23-4308-93F7-03E8A3CAB5D9}">
      <dgm:prSet custT="1"/>
      <dgm:spPr/>
      <dgm:t>
        <a:bodyPr/>
        <a:lstStyle/>
        <a:p>
          <a:endParaRPr lang="ru-RU" sz="1400"/>
        </a:p>
      </dgm:t>
    </dgm:pt>
    <dgm:pt modelId="{52BA5852-FD2C-4590-8058-030D60325239}" type="sibTrans" cxnId="{31B12C60-3B23-4308-93F7-03E8A3CAB5D9}">
      <dgm:prSet/>
      <dgm:spPr/>
      <dgm:t>
        <a:bodyPr/>
        <a:lstStyle/>
        <a:p>
          <a:endParaRPr lang="ru-RU" sz="1400"/>
        </a:p>
      </dgm:t>
    </dgm:pt>
    <dgm:pt modelId="{C2D16119-690B-4423-8617-967CDCCB2110}" type="pres">
      <dgm:prSet presAssocID="{577F44A7-FC2B-44E5-9C3A-4F402FD737EB}" presName="diagram" presStyleCnt="0">
        <dgm:presLayoutVars>
          <dgm:chPref val="1"/>
          <dgm:dir/>
          <dgm:animOne val="branch"/>
          <dgm:animLvl val="lvl"/>
          <dgm:resizeHandles val="exact"/>
        </dgm:presLayoutVars>
      </dgm:prSet>
      <dgm:spPr/>
      <dgm:t>
        <a:bodyPr/>
        <a:lstStyle/>
        <a:p>
          <a:endParaRPr lang="ru-RU"/>
        </a:p>
      </dgm:t>
    </dgm:pt>
    <dgm:pt modelId="{BFE397A9-9E90-429F-8FCC-2D82BF039104}" type="pres">
      <dgm:prSet presAssocID="{9BB4380F-A7E5-4D79-B6C2-822B03C87843}" presName="root1" presStyleCnt="0"/>
      <dgm:spPr/>
    </dgm:pt>
    <dgm:pt modelId="{229F2C3E-1B9E-4D13-A40A-C6408A62D89B}" type="pres">
      <dgm:prSet presAssocID="{9BB4380F-A7E5-4D79-B6C2-822B03C87843}" presName="LevelOneTextNode" presStyleLbl="node0" presStyleIdx="0" presStyleCnt="4" custScaleX="278827" custScaleY="96201" custLinFactX="-113645" custLinFactNeighborX="-200000" custLinFactNeighborY="-48375">
        <dgm:presLayoutVars>
          <dgm:chPref val="3"/>
        </dgm:presLayoutVars>
      </dgm:prSet>
      <dgm:spPr/>
      <dgm:t>
        <a:bodyPr/>
        <a:lstStyle/>
        <a:p>
          <a:endParaRPr lang="ru-RU"/>
        </a:p>
      </dgm:t>
    </dgm:pt>
    <dgm:pt modelId="{166E56D0-9450-4EE2-9BB8-5A260D2BB398}" type="pres">
      <dgm:prSet presAssocID="{9BB4380F-A7E5-4D79-B6C2-822B03C87843}" presName="level2hierChild" presStyleCnt="0"/>
      <dgm:spPr/>
    </dgm:pt>
    <dgm:pt modelId="{C0229D50-1167-4B8E-9370-2A687C6300EF}" type="pres">
      <dgm:prSet presAssocID="{8E7FC936-71D7-45B7-962D-5E8DFFD7497F}" presName="conn2-1" presStyleLbl="parChTrans1D2" presStyleIdx="0" presStyleCnt="9"/>
      <dgm:spPr/>
      <dgm:t>
        <a:bodyPr/>
        <a:lstStyle/>
        <a:p>
          <a:endParaRPr lang="ru-RU"/>
        </a:p>
      </dgm:t>
    </dgm:pt>
    <dgm:pt modelId="{62069E19-636C-479A-A1CC-E96C1FFB4616}" type="pres">
      <dgm:prSet presAssocID="{8E7FC936-71D7-45B7-962D-5E8DFFD7497F}" presName="connTx" presStyleLbl="parChTrans1D2" presStyleIdx="0" presStyleCnt="9"/>
      <dgm:spPr/>
      <dgm:t>
        <a:bodyPr/>
        <a:lstStyle/>
        <a:p>
          <a:endParaRPr lang="ru-RU"/>
        </a:p>
      </dgm:t>
    </dgm:pt>
    <dgm:pt modelId="{15767824-495D-4BF6-8A22-8A9A6547F9D7}" type="pres">
      <dgm:prSet presAssocID="{72950088-8841-4563-81CC-D7858BB8A1FE}" presName="root2" presStyleCnt="0"/>
      <dgm:spPr/>
    </dgm:pt>
    <dgm:pt modelId="{5BF319A1-F773-45C2-8B63-095F01A06899}" type="pres">
      <dgm:prSet presAssocID="{72950088-8841-4563-81CC-D7858BB8A1FE}" presName="LevelTwoTextNode" presStyleLbl="node2" presStyleIdx="0" presStyleCnt="9" custScaleX="307671" custScaleY="95016" custLinFactX="-100000" custLinFactNeighborX="-182187" custLinFactNeighborY="16125">
        <dgm:presLayoutVars>
          <dgm:chPref val="3"/>
        </dgm:presLayoutVars>
      </dgm:prSet>
      <dgm:spPr/>
      <dgm:t>
        <a:bodyPr/>
        <a:lstStyle/>
        <a:p>
          <a:endParaRPr lang="ru-RU"/>
        </a:p>
      </dgm:t>
    </dgm:pt>
    <dgm:pt modelId="{77CCE5C9-C2CD-40E9-B918-2D137F6F9788}" type="pres">
      <dgm:prSet presAssocID="{72950088-8841-4563-81CC-D7858BB8A1FE}" presName="level3hierChild" presStyleCnt="0"/>
      <dgm:spPr/>
    </dgm:pt>
    <dgm:pt modelId="{67591CB3-085B-4A95-B7C4-42110B97480F}" type="pres">
      <dgm:prSet presAssocID="{D62CE867-7A9E-49FF-8869-00E16E1C1AB7}" presName="conn2-1" presStyleLbl="parChTrans1D2" presStyleIdx="1" presStyleCnt="9"/>
      <dgm:spPr/>
      <dgm:t>
        <a:bodyPr/>
        <a:lstStyle/>
        <a:p>
          <a:endParaRPr lang="ru-RU"/>
        </a:p>
      </dgm:t>
    </dgm:pt>
    <dgm:pt modelId="{FB7052B1-EDB3-47F8-B1EF-BE6E439508B3}" type="pres">
      <dgm:prSet presAssocID="{D62CE867-7A9E-49FF-8869-00E16E1C1AB7}" presName="connTx" presStyleLbl="parChTrans1D2" presStyleIdx="1" presStyleCnt="9"/>
      <dgm:spPr/>
      <dgm:t>
        <a:bodyPr/>
        <a:lstStyle/>
        <a:p>
          <a:endParaRPr lang="ru-RU"/>
        </a:p>
      </dgm:t>
    </dgm:pt>
    <dgm:pt modelId="{FD26C8EC-CD2C-459D-8081-BB2BBD1D6B37}" type="pres">
      <dgm:prSet presAssocID="{3200DA44-6676-41FA-892A-B79E4C670AFB}" presName="root2" presStyleCnt="0"/>
      <dgm:spPr/>
    </dgm:pt>
    <dgm:pt modelId="{7CD63D64-A64E-4CEC-B6EC-9C32287A0E2F}" type="pres">
      <dgm:prSet presAssocID="{3200DA44-6676-41FA-892A-B79E4C670AFB}" presName="LevelTwoTextNode" presStyleLbl="node2" presStyleIdx="1" presStyleCnt="9" custScaleX="310300" custScaleY="108464" custLinFactX="-100000" custLinFactNeighborX="-176233" custLinFactNeighborY="23472">
        <dgm:presLayoutVars>
          <dgm:chPref val="3"/>
        </dgm:presLayoutVars>
      </dgm:prSet>
      <dgm:spPr/>
      <dgm:t>
        <a:bodyPr/>
        <a:lstStyle/>
        <a:p>
          <a:endParaRPr lang="ru-RU"/>
        </a:p>
      </dgm:t>
    </dgm:pt>
    <dgm:pt modelId="{B8994AC5-1A07-422C-A45A-5B9D2853CA9D}" type="pres">
      <dgm:prSet presAssocID="{3200DA44-6676-41FA-892A-B79E4C670AFB}" presName="level3hierChild" presStyleCnt="0"/>
      <dgm:spPr/>
    </dgm:pt>
    <dgm:pt modelId="{70B5FF9A-912C-430C-8D24-AD0DCD47EA9E}" type="pres">
      <dgm:prSet presAssocID="{761F7E73-A91F-4E7D-AB2E-EE8B70F9FEE1}" presName="conn2-1" presStyleLbl="parChTrans1D2" presStyleIdx="2" presStyleCnt="9"/>
      <dgm:spPr/>
      <dgm:t>
        <a:bodyPr/>
        <a:lstStyle/>
        <a:p>
          <a:endParaRPr lang="ru-RU"/>
        </a:p>
      </dgm:t>
    </dgm:pt>
    <dgm:pt modelId="{9B307025-634A-4B9B-84CB-3743D6B1BFCF}" type="pres">
      <dgm:prSet presAssocID="{761F7E73-A91F-4E7D-AB2E-EE8B70F9FEE1}" presName="connTx" presStyleLbl="parChTrans1D2" presStyleIdx="2" presStyleCnt="9"/>
      <dgm:spPr/>
      <dgm:t>
        <a:bodyPr/>
        <a:lstStyle/>
        <a:p>
          <a:endParaRPr lang="ru-RU"/>
        </a:p>
      </dgm:t>
    </dgm:pt>
    <dgm:pt modelId="{41EA5FD8-A206-4AAC-92A9-F1802F0654CB}" type="pres">
      <dgm:prSet presAssocID="{4639B65F-7608-47F3-9CF3-DB305F1210EA}" presName="root2" presStyleCnt="0"/>
      <dgm:spPr/>
    </dgm:pt>
    <dgm:pt modelId="{8F7F58D1-BFEA-41A1-9C2C-DD4430069D36}" type="pres">
      <dgm:prSet presAssocID="{4639B65F-7608-47F3-9CF3-DB305F1210EA}" presName="LevelTwoTextNode" presStyleLbl="node2" presStyleIdx="2" presStyleCnt="9" custScaleX="299247" custScaleY="100318" custLinFactX="-100000" custLinFactNeighborX="-175050" custLinFactNeighborY="35867">
        <dgm:presLayoutVars>
          <dgm:chPref val="3"/>
        </dgm:presLayoutVars>
      </dgm:prSet>
      <dgm:spPr/>
      <dgm:t>
        <a:bodyPr/>
        <a:lstStyle/>
        <a:p>
          <a:endParaRPr lang="ru-RU"/>
        </a:p>
      </dgm:t>
    </dgm:pt>
    <dgm:pt modelId="{C0D536B9-3E56-454C-A2A0-5C53D2CD7CA3}" type="pres">
      <dgm:prSet presAssocID="{4639B65F-7608-47F3-9CF3-DB305F1210EA}" presName="level3hierChild" presStyleCnt="0"/>
      <dgm:spPr/>
    </dgm:pt>
    <dgm:pt modelId="{8BEC3FA8-4F39-45B1-8A32-67DD235E318A}" type="pres">
      <dgm:prSet presAssocID="{CBD9BD03-BAC8-47C3-915D-C266C252F68E}" presName="root1" presStyleCnt="0"/>
      <dgm:spPr/>
    </dgm:pt>
    <dgm:pt modelId="{8FA3D677-BE55-4065-9985-ACDE0E9BD080}" type="pres">
      <dgm:prSet presAssocID="{CBD9BD03-BAC8-47C3-915D-C266C252F68E}" presName="LevelOneTextNode" presStyleLbl="node0" presStyleIdx="1" presStyleCnt="4" custScaleX="158731" custScaleY="125632" custLinFactX="200000" custLinFactY="-97022" custLinFactNeighborX="266846" custLinFactNeighborY="-100000">
        <dgm:presLayoutVars>
          <dgm:chPref val="3"/>
        </dgm:presLayoutVars>
      </dgm:prSet>
      <dgm:spPr/>
      <dgm:t>
        <a:bodyPr/>
        <a:lstStyle/>
        <a:p>
          <a:endParaRPr lang="ru-RU"/>
        </a:p>
      </dgm:t>
    </dgm:pt>
    <dgm:pt modelId="{743972C7-63BD-44E4-B0E9-5314052027AD}" type="pres">
      <dgm:prSet presAssocID="{CBD9BD03-BAC8-47C3-915D-C266C252F68E}" presName="level2hierChild" presStyleCnt="0"/>
      <dgm:spPr/>
    </dgm:pt>
    <dgm:pt modelId="{002CC698-1E8E-411F-8669-1466F28D304D}" type="pres">
      <dgm:prSet presAssocID="{04D43049-BABA-4875-9D29-A89F111C761D}" presName="conn2-1" presStyleLbl="parChTrans1D2" presStyleIdx="3" presStyleCnt="9"/>
      <dgm:spPr/>
      <dgm:t>
        <a:bodyPr/>
        <a:lstStyle/>
        <a:p>
          <a:endParaRPr lang="ru-RU"/>
        </a:p>
      </dgm:t>
    </dgm:pt>
    <dgm:pt modelId="{463AB662-0722-46B5-BF72-7082B4E0ABCB}" type="pres">
      <dgm:prSet presAssocID="{04D43049-BABA-4875-9D29-A89F111C761D}" presName="connTx" presStyleLbl="parChTrans1D2" presStyleIdx="3" presStyleCnt="9"/>
      <dgm:spPr/>
      <dgm:t>
        <a:bodyPr/>
        <a:lstStyle/>
        <a:p>
          <a:endParaRPr lang="ru-RU"/>
        </a:p>
      </dgm:t>
    </dgm:pt>
    <dgm:pt modelId="{912A518B-BFC2-44F7-A63A-2F6FA79E6F7E}" type="pres">
      <dgm:prSet presAssocID="{FC91DCB7-B3FE-43D1-B94B-958E793F49F2}" presName="root2" presStyleCnt="0"/>
      <dgm:spPr/>
    </dgm:pt>
    <dgm:pt modelId="{406FE6F5-35AF-41E9-BAB2-B031533774D0}" type="pres">
      <dgm:prSet presAssocID="{FC91DCB7-B3FE-43D1-B94B-958E793F49F2}" presName="LevelTwoTextNode" presStyleLbl="node2" presStyleIdx="3" presStyleCnt="9" custScaleX="309794" custLinFactX="200000" custLinFactY="-100000" custLinFactNeighborX="266422" custLinFactNeighborY="-155990">
        <dgm:presLayoutVars>
          <dgm:chPref val="3"/>
        </dgm:presLayoutVars>
      </dgm:prSet>
      <dgm:spPr/>
      <dgm:t>
        <a:bodyPr/>
        <a:lstStyle/>
        <a:p>
          <a:endParaRPr lang="ru-RU"/>
        </a:p>
      </dgm:t>
    </dgm:pt>
    <dgm:pt modelId="{B0F9FBD2-7C84-4666-979A-498B63D10033}" type="pres">
      <dgm:prSet presAssocID="{FC91DCB7-B3FE-43D1-B94B-958E793F49F2}" presName="level3hierChild" presStyleCnt="0"/>
      <dgm:spPr/>
    </dgm:pt>
    <dgm:pt modelId="{57C723FD-666A-4510-BE6C-8B28E231B47D}" type="pres">
      <dgm:prSet presAssocID="{73333877-5377-4149-9612-2AC352E845DB}" presName="conn2-1" presStyleLbl="parChTrans1D2" presStyleIdx="4" presStyleCnt="9"/>
      <dgm:spPr/>
      <dgm:t>
        <a:bodyPr/>
        <a:lstStyle/>
        <a:p>
          <a:endParaRPr lang="ru-RU"/>
        </a:p>
      </dgm:t>
    </dgm:pt>
    <dgm:pt modelId="{CA5A5C84-66CC-46CE-BDA6-15FA28237942}" type="pres">
      <dgm:prSet presAssocID="{73333877-5377-4149-9612-2AC352E845DB}" presName="connTx" presStyleLbl="parChTrans1D2" presStyleIdx="4" presStyleCnt="9"/>
      <dgm:spPr/>
      <dgm:t>
        <a:bodyPr/>
        <a:lstStyle/>
        <a:p>
          <a:endParaRPr lang="ru-RU"/>
        </a:p>
      </dgm:t>
    </dgm:pt>
    <dgm:pt modelId="{D6632874-4B03-4FA6-A946-AA9A4D0C1D18}" type="pres">
      <dgm:prSet presAssocID="{3C4BA867-B06E-46DB-A680-BA67D1740202}" presName="root2" presStyleCnt="0"/>
      <dgm:spPr/>
    </dgm:pt>
    <dgm:pt modelId="{7537E8DA-4350-4E39-AB9B-A3DF0AE156F0}" type="pres">
      <dgm:prSet presAssocID="{3C4BA867-B06E-46DB-A680-BA67D1740202}" presName="LevelTwoTextNode" presStyleLbl="node2" presStyleIdx="4" presStyleCnt="9" custScaleX="303111" custLinFactX="200000" custLinFactY="-89008" custLinFactNeighborX="275231" custLinFactNeighborY="-100000">
        <dgm:presLayoutVars>
          <dgm:chPref val="3"/>
        </dgm:presLayoutVars>
      </dgm:prSet>
      <dgm:spPr/>
      <dgm:t>
        <a:bodyPr/>
        <a:lstStyle/>
        <a:p>
          <a:endParaRPr lang="ru-RU"/>
        </a:p>
      </dgm:t>
    </dgm:pt>
    <dgm:pt modelId="{24058FB1-33A7-4099-9DFC-F00438351CE3}" type="pres">
      <dgm:prSet presAssocID="{3C4BA867-B06E-46DB-A680-BA67D1740202}" presName="level3hierChild" presStyleCnt="0"/>
      <dgm:spPr/>
    </dgm:pt>
    <dgm:pt modelId="{5CBE42D9-DCB8-4B9B-97DA-69BC320066BB}" type="pres">
      <dgm:prSet presAssocID="{8D2CC2FF-9A08-4321-ADC6-09FAE0766C4B}" presName="root1" presStyleCnt="0"/>
      <dgm:spPr/>
    </dgm:pt>
    <dgm:pt modelId="{0A1F042F-FF15-45DF-803A-20C47E6223AF}" type="pres">
      <dgm:prSet presAssocID="{8D2CC2FF-9A08-4321-ADC6-09FAE0766C4B}" presName="LevelOneTextNode" presStyleLbl="node0" presStyleIdx="2" presStyleCnt="4" custScaleX="255585" custScaleY="108129" custLinFactX="-100000" custLinFactY="-6425" custLinFactNeighborX="-198298" custLinFactNeighborY="-100000">
        <dgm:presLayoutVars>
          <dgm:chPref val="3"/>
        </dgm:presLayoutVars>
      </dgm:prSet>
      <dgm:spPr/>
      <dgm:t>
        <a:bodyPr/>
        <a:lstStyle/>
        <a:p>
          <a:endParaRPr lang="ru-RU"/>
        </a:p>
      </dgm:t>
    </dgm:pt>
    <dgm:pt modelId="{793ADE41-D21F-41E8-AB6E-AB5867D0D71D}" type="pres">
      <dgm:prSet presAssocID="{8D2CC2FF-9A08-4321-ADC6-09FAE0766C4B}" presName="level2hierChild" presStyleCnt="0"/>
      <dgm:spPr/>
    </dgm:pt>
    <dgm:pt modelId="{2381345C-FBD2-4CEF-ACE4-B8BA8BD0E22F}" type="pres">
      <dgm:prSet presAssocID="{54C0B72B-0F7D-44AF-8600-49412D71B1E1}" presName="conn2-1" presStyleLbl="parChTrans1D2" presStyleIdx="5" presStyleCnt="9"/>
      <dgm:spPr/>
      <dgm:t>
        <a:bodyPr/>
        <a:lstStyle/>
        <a:p>
          <a:endParaRPr lang="ru-RU"/>
        </a:p>
      </dgm:t>
    </dgm:pt>
    <dgm:pt modelId="{292F398B-EEBD-47ED-8333-269407D953FD}" type="pres">
      <dgm:prSet presAssocID="{54C0B72B-0F7D-44AF-8600-49412D71B1E1}" presName="connTx" presStyleLbl="parChTrans1D2" presStyleIdx="5" presStyleCnt="9"/>
      <dgm:spPr/>
      <dgm:t>
        <a:bodyPr/>
        <a:lstStyle/>
        <a:p>
          <a:endParaRPr lang="ru-RU"/>
        </a:p>
      </dgm:t>
    </dgm:pt>
    <dgm:pt modelId="{909DC987-5721-4605-8452-D92E47D92941}" type="pres">
      <dgm:prSet presAssocID="{C44C5460-7239-4E84-BD2E-F9A7233B3CD7}" presName="root2" presStyleCnt="0"/>
      <dgm:spPr/>
    </dgm:pt>
    <dgm:pt modelId="{FFB86E80-7684-4F4A-AAAE-954A3AD117F3}" type="pres">
      <dgm:prSet presAssocID="{C44C5460-7239-4E84-BD2E-F9A7233B3CD7}" presName="LevelTwoTextNode" presStyleLbl="node2" presStyleIdx="5" presStyleCnt="9" custScaleX="397989" custScaleY="127397" custLinFactX="-100000" custLinFactY="-13600" custLinFactNeighborX="-165328" custLinFactNeighborY="-100000">
        <dgm:presLayoutVars>
          <dgm:chPref val="3"/>
        </dgm:presLayoutVars>
      </dgm:prSet>
      <dgm:spPr/>
      <dgm:t>
        <a:bodyPr/>
        <a:lstStyle/>
        <a:p>
          <a:endParaRPr lang="ru-RU"/>
        </a:p>
      </dgm:t>
    </dgm:pt>
    <dgm:pt modelId="{A47656E5-E744-4ACE-A9D2-92747038C174}" type="pres">
      <dgm:prSet presAssocID="{C44C5460-7239-4E84-BD2E-F9A7233B3CD7}" presName="level3hierChild" presStyleCnt="0"/>
      <dgm:spPr/>
    </dgm:pt>
    <dgm:pt modelId="{632390C2-9ED1-4307-9BC0-7C4C116F17E4}" type="pres">
      <dgm:prSet presAssocID="{2CEA788C-3162-47C2-8747-FEF071BA057A}" presName="conn2-1" presStyleLbl="parChTrans1D2" presStyleIdx="6" presStyleCnt="9"/>
      <dgm:spPr/>
      <dgm:t>
        <a:bodyPr/>
        <a:lstStyle/>
        <a:p>
          <a:endParaRPr lang="ru-RU"/>
        </a:p>
      </dgm:t>
    </dgm:pt>
    <dgm:pt modelId="{63963599-0BBD-430F-B5EF-8248E7827256}" type="pres">
      <dgm:prSet presAssocID="{2CEA788C-3162-47C2-8747-FEF071BA057A}" presName="connTx" presStyleLbl="parChTrans1D2" presStyleIdx="6" presStyleCnt="9"/>
      <dgm:spPr/>
      <dgm:t>
        <a:bodyPr/>
        <a:lstStyle/>
        <a:p>
          <a:endParaRPr lang="ru-RU"/>
        </a:p>
      </dgm:t>
    </dgm:pt>
    <dgm:pt modelId="{0513A691-2D81-43F5-942C-2DE8C4FA031A}" type="pres">
      <dgm:prSet presAssocID="{4D2CAABF-2970-4427-86E1-606B8FC15AEF}" presName="root2" presStyleCnt="0"/>
      <dgm:spPr/>
    </dgm:pt>
    <dgm:pt modelId="{A4511FD4-F8E9-4B56-A2A5-A34D4C5A32A6}" type="pres">
      <dgm:prSet presAssocID="{4D2CAABF-2970-4427-86E1-606B8FC15AEF}" presName="LevelTwoTextNode" presStyleLbl="node2" presStyleIdx="6" presStyleCnt="9" custScaleX="357266" custScaleY="173116" custLinFactX="-100000" custLinFactNeighborX="-164164" custLinFactNeighborY="-42116">
        <dgm:presLayoutVars>
          <dgm:chPref val="3"/>
        </dgm:presLayoutVars>
      </dgm:prSet>
      <dgm:spPr/>
      <dgm:t>
        <a:bodyPr/>
        <a:lstStyle/>
        <a:p>
          <a:endParaRPr lang="ru-RU"/>
        </a:p>
      </dgm:t>
    </dgm:pt>
    <dgm:pt modelId="{1F82FE0D-0037-49E0-9BE3-5E872299C6BD}" type="pres">
      <dgm:prSet presAssocID="{4D2CAABF-2970-4427-86E1-606B8FC15AEF}" presName="level3hierChild" presStyleCnt="0"/>
      <dgm:spPr/>
    </dgm:pt>
    <dgm:pt modelId="{A0A671F7-3212-4569-970F-BE31E548DFA5}" type="pres">
      <dgm:prSet presAssocID="{950562B1-4CCF-4BAA-A74A-D64B7ED60433}" presName="root1" presStyleCnt="0"/>
      <dgm:spPr/>
    </dgm:pt>
    <dgm:pt modelId="{7FD70FD3-A3A0-4B75-A41C-D41E36412530}" type="pres">
      <dgm:prSet presAssocID="{950562B1-4CCF-4BAA-A74A-D64B7ED60433}" presName="LevelOneTextNode" presStyleLbl="node0" presStyleIdx="3" presStyleCnt="4" custScaleX="178923" custScaleY="97700" custLinFactX="200000" custLinFactY="-100000" custLinFactNeighborX="256041" custLinFactNeighborY="-147427">
        <dgm:presLayoutVars>
          <dgm:chPref val="3"/>
        </dgm:presLayoutVars>
      </dgm:prSet>
      <dgm:spPr/>
      <dgm:t>
        <a:bodyPr/>
        <a:lstStyle/>
        <a:p>
          <a:endParaRPr lang="ru-RU"/>
        </a:p>
      </dgm:t>
    </dgm:pt>
    <dgm:pt modelId="{CEDF0B59-1DB7-402A-A453-AC599AA534DF}" type="pres">
      <dgm:prSet presAssocID="{950562B1-4CCF-4BAA-A74A-D64B7ED60433}" presName="level2hierChild" presStyleCnt="0"/>
      <dgm:spPr/>
    </dgm:pt>
    <dgm:pt modelId="{3AC0BE9B-2FD9-4038-9F45-53E036A37D57}" type="pres">
      <dgm:prSet presAssocID="{52928957-CDAA-4BD3-A95A-E41FED5075D4}" presName="conn2-1" presStyleLbl="parChTrans1D2" presStyleIdx="7" presStyleCnt="9"/>
      <dgm:spPr/>
      <dgm:t>
        <a:bodyPr/>
        <a:lstStyle/>
        <a:p>
          <a:endParaRPr lang="ru-RU"/>
        </a:p>
      </dgm:t>
    </dgm:pt>
    <dgm:pt modelId="{8CFD93F5-23A0-4201-9232-B1927F3BAF3D}" type="pres">
      <dgm:prSet presAssocID="{52928957-CDAA-4BD3-A95A-E41FED5075D4}" presName="connTx" presStyleLbl="parChTrans1D2" presStyleIdx="7" presStyleCnt="9"/>
      <dgm:spPr/>
      <dgm:t>
        <a:bodyPr/>
        <a:lstStyle/>
        <a:p>
          <a:endParaRPr lang="ru-RU"/>
        </a:p>
      </dgm:t>
    </dgm:pt>
    <dgm:pt modelId="{BF201568-2FA4-4F65-B0A7-09C6C3CD2EF8}" type="pres">
      <dgm:prSet presAssocID="{A66BD7EB-3794-4676-8B7F-3C3705059A4F}" presName="root2" presStyleCnt="0"/>
      <dgm:spPr/>
    </dgm:pt>
    <dgm:pt modelId="{C6E9050D-A637-4EC8-8825-DCBAD897F47E}" type="pres">
      <dgm:prSet presAssocID="{A66BD7EB-3794-4676-8B7F-3C3705059A4F}" presName="LevelTwoTextNode" presStyleLbl="node2" presStyleIdx="7" presStyleCnt="9" custScaleX="273170" custScaleY="100036" custLinFactX="200000" custLinFactY="-130829" custLinFactNeighborX="296479" custLinFactNeighborY="-200000">
        <dgm:presLayoutVars>
          <dgm:chPref val="3"/>
        </dgm:presLayoutVars>
      </dgm:prSet>
      <dgm:spPr/>
      <dgm:t>
        <a:bodyPr/>
        <a:lstStyle/>
        <a:p>
          <a:endParaRPr lang="ru-RU"/>
        </a:p>
      </dgm:t>
    </dgm:pt>
    <dgm:pt modelId="{B2E82169-8B95-48A2-8D53-6DB86B62865E}" type="pres">
      <dgm:prSet presAssocID="{A66BD7EB-3794-4676-8B7F-3C3705059A4F}" presName="level3hierChild" presStyleCnt="0"/>
      <dgm:spPr/>
    </dgm:pt>
    <dgm:pt modelId="{76D3C8CB-64E5-4024-BB45-51E337F2F30B}" type="pres">
      <dgm:prSet presAssocID="{E7A6E8F4-388A-4EA8-A4A9-30291209842C}" presName="conn2-1" presStyleLbl="parChTrans1D2" presStyleIdx="8" presStyleCnt="9"/>
      <dgm:spPr/>
      <dgm:t>
        <a:bodyPr/>
        <a:lstStyle/>
        <a:p>
          <a:endParaRPr lang="ru-RU"/>
        </a:p>
      </dgm:t>
    </dgm:pt>
    <dgm:pt modelId="{1B1E3360-B7D3-4A62-9361-86870FCA5A79}" type="pres">
      <dgm:prSet presAssocID="{E7A6E8F4-388A-4EA8-A4A9-30291209842C}" presName="connTx" presStyleLbl="parChTrans1D2" presStyleIdx="8" presStyleCnt="9"/>
      <dgm:spPr/>
      <dgm:t>
        <a:bodyPr/>
        <a:lstStyle/>
        <a:p>
          <a:endParaRPr lang="ru-RU"/>
        </a:p>
      </dgm:t>
    </dgm:pt>
    <dgm:pt modelId="{BAF48778-81C6-4B79-8FF3-4B2BB0E52ED3}" type="pres">
      <dgm:prSet presAssocID="{BE41FBA4-6439-4E4E-8E6F-6B9B00760602}" presName="root2" presStyleCnt="0"/>
      <dgm:spPr/>
    </dgm:pt>
    <dgm:pt modelId="{B50D4A37-9424-4C85-82AD-FE9A75E7582F}" type="pres">
      <dgm:prSet presAssocID="{BE41FBA4-6439-4E4E-8E6F-6B9B00760602}" presName="LevelTwoTextNode" presStyleLbl="node2" presStyleIdx="8" presStyleCnt="9" custScaleX="278597" custScaleY="106681" custLinFactX="200000" custLinFactY="-95810" custLinFactNeighborX="289011" custLinFactNeighborY="-100000">
        <dgm:presLayoutVars>
          <dgm:chPref val="3"/>
        </dgm:presLayoutVars>
      </dgm:prSet>
      <dgm:spPr/>
      <dgm:t>
        <a:bodyPr/>
        <a:lstStyle/>
        <a:p>
          <a:endParaRPr lang="ru-RU"/>
        </a:p>
      </dgm:t>
    </dgm:pt>
    <dgm:pt modelId="{87F8D5C5-E16A-4C82-A335-0C0E7765DB03}" type="pres">
      <dgm:prSet presAssocID="{BE41FBA4-6439-4E4E-8E6F-6B9B00760602}" presName="level3hierChild" presStyleCnt="0"/>
      <dgm:spPr/>
    </dgm:pt>
  </dgm:ptLst>
  <dgm:cxnLst>
    <dgm:cxn modelId="{628DA05E-9D55-49DF-9A0A-C6DBBAE156AB}" type="presOf" srcId="{73333877-5377-4149-9612-2AC352E845DB}" destId="{CA5A5C84-66CC-46CE-BDA6-15FA28237942}" srcOrd="1" destOrd="0" presId="urn:microsoft.com/office/officeart/2005/8/layout/hierarchy2"/>
    <dgm:cxn modelId="{3B69D717-CEEA-41FB-996D-1E5D0033E0E7}" type="presOf" srcId="{3C4BA867-B06E-46DB-A680-BA67D1740202}" destId="{7537E8DA-4350-4E39-AB9B-A3DF0AE156F0}" srcOrd="0" destOrd="0" presId="urn:microsoft.com/office/officeart/2005/8/layout/hierarchy2"/>
    <dgm:cxn modelId="{EDE03148-5203-42A9-934E-44F05C9DE807}" type="presOf" srcId="{761F7E73-A91F-4E7D-AB2E-EE8B70F9FEE1}" destId="{9B307025-634A-4B9B-84CB-3743D6B1BFCF}" srcOrd="1" destOrd="0" presId="urn:microsoft.com/office/officeart/2005/8/layout/hierarchy2"/>
    <dgm:cxn modelId="{C59B0FFC-49AB-415A-8C71-A1110A6660BF}" srcId="{577F44A7-FC2B-44E5-9C3A-4F402FD737EB}" destId="{8D2CC2FF-9A08-4321-ADC6-09FAE0766C4B}" srcOrd="2" destOrd="0" parTransId="{09201AB0-6195-4056-8039-9BDEB2FB2997}" sibTransId="{41398B58-24F0-4B60-BDE1-D478DD8903C4}"/>
    <dgm:cxn modelId="{13126E9A-1FDA-47C3-B10A-78858921AC20}" srcId="{8D2CC2FF-9A08-4321-ADC6-09FAE0766C4B}" destId="{4D2CAABF-2970-4427-86E1-606B8FC15AEF}" srcOrd="1" destOrd="0" parTransId="{2CEA788C-3162-47C2-8747-FEF071BA057A}" sibTransId="{05E87BA5-E3DA-4566-A217-02A5117E1E0F}"/>
    <dgm:cxn modelId="{570243ED-9246-4968-A920-90EDE1D0E753}" type="presOf" srcId="{54C0B72B-0F7D-44AF-8600-49412D71B1E1}" destId="{292F398B-EEBD-47ED-8333-269407D953FD}" srcOrd="1" destOrd="0" presId="urn:microsoft.com/office/officeart/2005/8/layout/hierarchy2"/>
    <dgm:cxn modelId="{8984BD4B-8083-44DC-828C-1D5B6F160682}" type="presOf" srcId="{04D43049-BABA-4875-9D29-A89F111C761D}" destId="{002CC698-1E8E-411F-8669-1466F28D304D}" srcOrd="0" destOrd="0" presId="urn:microsoft.com/office/officeart/2005/8/layout/hierarchy2"/>
    <dgm:cxn modelId="{21E39698-B2CA-49AE-97AB-E1F258156A4F}" srcId="{8D2CC2FF-9A08-4321-ADC6-09FAE0766C4B}" destId="{C44C5460-7239-4E84-BD2E-F9A7233B3CD7}" srcOrd="0" destOrd="0" parTransId="{54C0B72B-0F7D-44AF-8600-49412D71B1E1}" sibTransId="{DE643C39-C05C-45A7-B98D-83F80007FBDE}"/>
    <dgm:cxn modelId="{6C9E28A7-7421-4B71-8A39-D4F653330B6D}" srcId="{577F44A7-FC2B-44E5-9C3A-4F402FD737EB}" destId="{950562B1-4CCF-4BAA-A74A-D64B7ED60433}" srcOrd="3" destOrd="0" parTransId="{09E87E45-860F-4009-B109-2D2DFC593295}" sibTransId="{CE6416EF-AE51-4010-B983-4472E80DC9BA}"/>
    <dgm:cxn modelId="{A20AFA90-F925-4BB0-B4B8-27763AF7E511}" type="presOf" srcId="{9BB4380F-A7E5-4D79-B6C2-822B03C87843}" destId="{229F2C3E-1B9E-4D13-A40A-C6408A62D89B}" srcOrd="0" destOrd="0" presId="urn:microsoft.com/office/officeart/2005/8/layout/hierarchy2"/>
    <dgm:cxn modelId="{4002A83C-49D3-4190-8101-CFD7D33A6F2A}" srcId="{9BB4380F-A7E5-4D79-B6C2-822B03C87843}" destId="{72950088-8841-4563-81CC-D7858BB8A1FE}" srcOrd="0" destOrd="0" parTransId="{8E7FC936-71D7-45B7-962D-5E8DFFD7497F}" sibTransId="{32CBA62E-D52E-41CC-9479-7BA0531C7B70}"/>
    <dgm:cxn modelId="{F2373A60-1E79-4A57-85B0-887C175946DB}" type="presOf" srcId="{54C0B72B-0F7D-44AF-8600-49412D71B1E1}" destId="{2381345C-FBD2-4CEF-ACE4-B8BA8BD0E22F}" srcOrd="0" destOrd="0" presId="urn:microsoft.com/office/officeart/2005/8/layout/hierarchy2"/>
    <dgm:cxn modelId="{C7F4002C-88C5-4CFC-A381-3755F9A03C1C}" type="presOf" srcId="{CBD9BD03-BAC8-47C3-915D-C266C252F68E}" destId="{8FA3D677-BE55-4065-9985-ACDE0E9BD080}" srcOrd="0" destOrd="0" presId="urn:microsoft.com/office/officeart/2005/8/layout/hierarchy2"/>
    <dgm:cxn modelId="{37BD28DF-9F5B-47F0-BD2E-ABE21CDD79BC}" type="presOf" srcId="{52928957-CDAA-4BD3-A95A-E41FED5075D4}" destId="{8CFD93F5-23A0-4201-9232-B1927F3BAF3D}" srcOrd="1" destOrd="0" presId="urn:microsoft.com/office/officeart/2005/8/layout/hierarchy2"/>
    <dgm:cxn modelId="{BC60B3A9-EED2-415C-88CB-DCB105C091E7}" type="presOf" srcId="{8D2CC2FF-9A08-4321-ADC6-09FAE0766C4B}" destId="{0A1F042F-FF15-45DF-803A-20C47E6223AF}" srcOrd="0" destOrd="0" presId="urn:microsoft.com/office/officeart/2005/8/layout/hierarchy2"/>
    <dgm:cxn modelId="{79130C49-DA99-4F83-94A4-E3BB88285D02}" srcId="{CBD9BD03-BAC8-47C3-915D-C266C252F68E}" destId="{FC91DCB7-B3FE-43D1-B94B-958E793F49F2}" srcOrd="0" destOrd="0" parTransId="{04D43049-BABA-4875-9D29-A89F111C761D}" sibTransId="{4EB37CFF-E09D-4F25-AB63-5A0851B1E6E5}"/>
    <dgm:cxn modelId="{4B8D6042-E373-480D-A0B0-3D5AEFA4D82A}" type="presOf" srcId="{D62CE867-7A9E-49FF-8869-00E16E1C1AB7}" destId="{FB7052B1-EDB3-47F8-B1EF-BE6E439508B3}" srcOrd="1" destOrd="0" presId="urn:microsoft.com/office/officeart/2005/8/layout/hierarchy2"/>
    <dgm:cxn modelId="{3E3093C3-CE0E-4895-A892-E4D35016447D}" type="presOf" srcId="{761F7E73-A91F-4E7D-AB2E-EE8B70F9FEE1}" destId="{70B5FF9A-912C-430C-8D24-AD0DCD47EA9E}" srcOrd="0" destOrd="0" presId="urn:microsoft.com/office/officeart/2005/8/layout/hierarchy2"/>
    <dgm:cxn modelId="{4258BE2D-4C4B-4E52-A6D0-99B03A0F47C8}" srcId="{9BB4380F-A7E5-4D79-B6C2-822B03C87843}" destId="{3200DA44-6676-41FA-892A-B79E4C670AFB}" srcOrd="1" destOrd="0" parTransId="{D62CE867-7A9E-49FF-8869-00E16E1C1AB7}" sibTransId="{B4D07138-ECFF-45A5-BBC7-A2ED9B76CD65}"/>
    <dgm:cxn modelId="{0B7C5FD2-C617-4020-8841-740813B2056D}" type="presOf" srcId="{3200DA44-6676-41FA-892A-B79E4C670AFB}" destId="{7CD63D64-A64E-4CEC-B6EC-9C32287A0E2F}" srcOrd="0" destOrd="0" presId="urn:microsoft.com/office/officeart/2005/8/layout/hierarchy2"/>
    <dgm:cxn modelId="{057616EE-7B13-485F-8C09-A83A95FC1B8C}" type="presOf" srcId="{BE41FBA4-6439-4E4E-8E6F-6B9B00760602}" destId="{B50D4A37-9424-4C85-82AD-FE9A75E7582F}" srcOrd="0" destOrd="0" presId="urn:microsoft.com/office/officeart/2005/8/layout/hierarchy2"/>
    <dgm:cxn modelId="{ED6BEB09-293E-4A98-A9A1-D5889649F37E}" type="presOf" srcId="{E7A6E8F4-388A-4EA8-A4A9-30291209842C}" destId="{76D3C8CB-64E5-4024-BB45-51E337F2F30B}" srcOrd="0" destOrd="0" presId="urn:microsoft.com/office/officeart/2005/8/layout/hierarchy2"/>
    <dgm:cxn modelId="{7977E832-7460-4294-A13C-230D657C3E4E}" type="presOf" srcId="{2CEA788C-3162-47C2-8747-FEF071BA057A}" destId="{632390C2-9ED1-4307-9BC0-7C4C116F17E4}" srcOrd="0" destOrd="0" presId="urn:microsoft.com/office/officeart/2005/8/layout/hierarchy2"/>
    <dgm:cxn modelId="{04434AF2-9B29-4FC9-801C-5C93663000ED}" srcId="{577F44A7-FC2B-44E5-9C3A-4F402FD737EB}" destId="{CBD9BD03-BAC8-47C3-915D-C266C252F68E}" srcOrd="1" destOrd="0" parTransId="{9D0E974D-DD4D-4A7E-B3C2-B7207E63AA51}" sibTransId="{FE47A71C-0634-4E15-8651-D5F2DA6DC200}"/>
    <dgm:cxn modelId="{19DA9104-98C2-4765-8604-81EBE1744733}" srcId="{950562B1-4CCF-4BAA-A74A-D64B7ED60433}" destId="{BE41FBA4-6439-4E4E-8E6F-6B9B00760602}" srcOrd="1" destOrd="0" parTransId="{E7A6E8F4-388A-4EA8-A4A9-30291209842C}" sibTransId="{9427E485-7489-42D3-A028-BB119CBD4E18}"/>
    <dgm:cxn modelId="{8A3E3622-1C55-4755-8946-7D4138A98C17}" type="presOf" srcId="{C44C5460-7239-4E84-BD2E-F9A7233B3CD7}" destId="{FFB86E80-7684-4F4A-AAAE-954A3AD117F3}" srcOrd="0" destOrd="0" presId="urn:microsoft.com/office/officeart/2005/8/layout/hierarchy2"/>
    <dgm:cxn modelId="{1C20909B-BAF9-4F92-BE99-2E733AC38FE1}" srcId="{577F44A7-FC2B-44E5-9C3A-4F402FD737EB}" destId="{9BB4380F-A7E5-4D79-B6C2-822B03C87843}" srcOrd="0" destOrd="0" parTransId="{CFA4F027-C3E3-463E-BA34-3E5CA6AF3B1F}" sibTransId="{F68401FC-C7F7-40F6-BACA-38FD6BE02DD9}"/>
    <dgm:cxn modelId="{548C28A1-6509-4350-87A3-02E5405CE095}" srcId="{CBD9BD03-BAC8-47C3-915D-C266C252F68E}" destId="{3C4BA867-B06E-46DB-A680-BA67D1740202}" srcOrd="1" destOrd="0" parTransId="{73333877-5377-4149-9612-2AC352E845DB}" sibTransId="{AAE8CB8C-4945-48E5-AFB4-E8B858BCA6C4}"/>
    <dgm:cxn modelId="{14409401-3917-4CF0-B30A-638AC626981A}" type="presOf" srcId="{8E7FC936-71D7-45B7-962D-5E8DFFD7497F}" destId="{62069E19-636C-479A-A1CC-E96C1FFB4616}" srcOrd="1" destOrd="0" presId="urn:microsoft.com/office/officeart/2005/8/layout/hierarchy2"/>
    <dgm:cxn modelId="{180460D4-C602-464F-AB93-0AD1517C81F6}" type="presOf" srcId="{E7A6E8F4-388A-4EA8-A4A9-30291209842C}" destId="{1B1E3360-B7D3-4A62-9361-86870FCA5A79}" srcOrd="1" destOrd="0" presId="urn:microsoft.com/office/officeart/2005/8/layout/hierarchy2"/>
    <dgm:cxn modelId="{4D0A173B-7B44-4035-B5EC-D60580B23830}" type="presOf" srcId="{72950088-8841-4563-81CC-D7858BB8A1FE}" destId="{5BF319A1-F773-45C2-8B63-095F01A06899}" srcOrd="0" destOrd="0" presId="urn:microsoft.com/office/officeart/2005/8/layout/hierarchy2"/>
    <dgm:cxn modelId="{9FBFFE33-9337-4CC4-A565-29659502D36E}" type="presOf" srcId="{04D43049-BABA-4875-9D29-A89F111C761D}" destId="{463AB662-0722-46B5-BF72-7082B4E0ABCB}" srcOrd="1" destOrd="0" presId="urn:microsoft.com/office/officeart/2005/8/layout/hierarchy2"/>
    <dgm:cxn modelId="{2591901D-9B7E-4FA8-9461-F8E61A719E85}" type="presOf" srcId="{577F44A7-FC2B-44E5-9C3A-4F402FD737EB}" destId="{C2D16119-690B-4423-8617-967CDCCB2110}" srcOrd="0" destOrd="0" presId="urn:microsoft.com/office/officeart/2005/8/layout/hierarchy2"/>
    <dgm:cxn modelId="{82CDA418-9033-4226-BF9B-4F8B280C788B}" type="presOf" srcId="{52928957-CDAA-4BD3-A95A-E41FED5075D4}" destId="{3AC0BE9B-2FD9-4038-9F45-53E036A37D57}" srcOrd="0" destOrd="0" presId="urn:microsoft.com/office/officeart/2005/8/layout/hierarchy2"/>
    <dgm:cxn modelId="{31B12C60-3B23-4308-93F7-03E8A3CAB5D9}" srcId="{9BB4380F-A7E5-4D79-B6C2-822B03C87843}" destId="{4639B65F-7608-47F3-9CF3-DB305F1210EA}" srcOrd="2" destOrd="0" parTransId="{761F7E73-A91F-4E7D-AB2E-EE8B70F9FEE1}" sibTransId="{52BA5852-FD2C-4590-8058-030D60325239}"/>
    <dgm:cxn modelId="{3C709B07-102F-4B4E-BCAA-AC88D340531D}" srcId="{950562B1-4CCF-4BAA-A74A-D64B7ED60433}" destId="{A66BD7EB-3794-4676-8B7F-3C3705059A4F}" srcOrd="0" destOrd="0" parTransId="{52928957-CDAA-4BD3-A95A-E41FED5075D4}" sibTransId="{42AD875D-1761-4FDF-BED8-2D99502C2AB1}"/>
    <dgm:cxn modelId="{1D8DADBE-FEA0-4BA3-A2B4-C4F122A0511A}" type="presOf" srcId="{FC91DCB7-B3FE-43D1-B94B-958E793F49F2}" destId="{406FE6F5-35AF-41E9-BAB2-B031533774D0}" srcOrd="0" destOrd="0" presId="urn:microsoft.com/office/officeart/2005/8/layout/hierarchy2"/>
    <dgm:cxn modelId="{837D429C-C290-44CA-9CED-7846630D2962}" type="presOf" srcId="{73333877-5377-4149-9612-2AC352E845DB}" destId="{57C723FD-666A-4510-BE6C-8B28E231B47D}" srcOrd="0" destOrd="0" presId="urn:microsoft.com/office/officeart/2005/8/layout/hierarchy2"/>
    <dgm:cxn modelId="{DCDC7261-2E5E-4B54-9450-DFF68099D58B}" type="presOf" srcId="{4D2CAABF-2970-4427-86E1-606B8FC15AEF}" destId="{A4511FD4-F8E9-4B56-A2A5-A34D4C5A32A6}" srcOrd="0" destOrd="0" presId="urn:microsoft.com/office/officeart/2005/8/layout/hierarchy2"/>
    <dgm:cxn modelId="{56C8D706-58E3-40AC-A20B-3D3B6DCE489E}" type="presOf" srcId="{D62CE867-7A9E-49FF-8869-00E16E1C1AB7}" destId="{67591CB3-085B-4A95-B7C4-42110B97480F}" srcOrd="0" destOrd="0" presId="urn:microsoft.com/office/officeart/2005/8/layout/hierarchy2"/>
    <dgm:cxn modelId="{50377FE4-5014-427E-878D-D2FB9588E5F3}" type="presOf" srcId="{950562B1-4CCF-4BAA-A74A-D64B7ED60433}" destId="{7FD70FD3-A3A0-4B75-A41C-D41E36412530}" srcOrd="0" destOrd="0" presId="urn:microsoft.com/office/officeart/2005/8/layout/hierarchy2"/>
    <dgm:cxn modelId="{BA2FA869-DAA1-4A0C-8965-215C2D32F9FB}" type="presOf" srcId="{8E7FC936-71D7-45B7-962D-5E8DFFD7497F}" destId="{C0229D50-1167-4B8E-9370-2A687C6300EF}" srcOrd="0" destOrd="0" presId="urn:microsoft.com/office/officeart/2005/8/layout/hierarchy2"/>
    <dgm:cxn modelId="{83E1F402-39C8-48FE-9419-00F899DE6351}" type="presOf" srcId="{4639B65F-7608-47F3-9CF3-DB305F1210EA}" destId="{8F7F58D1-BFEA-41A1-9C2C-DD4430069D36}" srcOrd="0" destOrd="0" presId="urn:microsoft.com/office/officeart/2005/8/layout/hierarchy2"/>
    <dgm:cxn modelId="{75E773AA-0C58-42B8-8634-70781CDFA65D}" type="presOf" srcId="{2CEA788C-3162-47C2-8747-FEF071BA057A}" destId="{63963599-0BBD-430F-B5EF-8248E7827256}" srcOrd="1" destOrd="0" presId="urn:microsoft.com/office/officeart/2005/8/layout/hierarchy2"/>
    <dgm:cxn modelId="{94D4139C-BEB7-4DBC-8D0E-11FBA3741BB4}" type="presOf" srcId="{A66BD7EB-3794-4676-8B7F-3C3705059A4F}" destId="{C6E9050D-A637-4EC8-8825-DCBAD897F47E}" srcOrd="0" destOrd="0" presId="urn:microsoft.com/office/officeart/2005/8/layout/hierarchy2"/>
    <dgm:cxn modelId="{E8CBD4E9-3966-451E-97B8-16CD0DA5E665}" type="presParOf" srcId="{C2D16119-690B-4423-8617-967CDCCB2110}" destId="{BFE397A9-9E90-429F-8FCC-2D82BF039104}" srcOrd="0" destOrd="0" presId="urn:microsoft.com/office/officeart/2005/8/layout/hierarchy2"/>
    <dgm:cxn modelId="{AD2454BB-56E0-4C29-8B6C-4A4AC06FAD62}" type="presParOf" srcId="{BFE397A9-9E90-429F-8FCC-2D82BF039104}" destId="{229F2C3E-1B9E-4D13-A40A-C6408A62D89B}" srcOrd="0" destOrd="0" presId="urn:microsoft.com/office/officeart/2005/8/layout/hierarchy2"/>
    <dgm:cxn modelId="{7231ADE0-21BD-4AB9-86EF-12D5643F5903}" type="presParOf" srcId="{BFE397A9-9E90-429F-8FCC-2D82BF039104}" destId="{166E56D0-9450-4EE2-9BB8-5A260D2BB398}" srcOrd="1" destOrd="0" presId="urn:microsoft.com/office/officeart/2005/8/layout/hierarchy2"/>
    <dgm:cxn modelId="{3D0AF7FE-93FE-40F8-91A7-B9EB42EE9707}" type="presParOf" srcId="{166E56D0-9450-4EE2-9BB8-5A260D2BB398}" destId="{C0229D50-1167-4B8E-9370-2A687C6300EF}" srcOrd="0" destOrd="0" presId="urn:microsoft.com/office/officeart/2005/8/layout/hierarchy2"/>
    <dgm:cxn modelId="{2F3B06BF-FB56-418A-9DDF-A7EB5FAEB750}" type="presParOf" srcId="{C0229D50-1167-4B8E-9370-2A687C6300EF}" destId="{62069E19-636C-479A-A1CC-E96C1FFB4616}" srcOrd="0" destOrd="0" presId="urn:microsoft.com/office/officeart/2005/8/layout/hierarchy2"/>
    <dgm:cxn modelId="{904676A0-90B3-4737-9388-D00E80865BE8}" type="presParOf" srcId="{166E56D0-9450-4EE2-9BB8-5A260D2BB398}" destId="{15767824-495D-4BF6-8A22-8A9A6547F9D7}" srcOrd="1" destOrd="0" presId="urn:microsoft.com/office/officeart/2005/8/layout/hierarchy2"/>
    <dgm:cxn modelId="{577C6A31-32D0-4AA6-9608-10D5BC3468E6}" type="presParOf" srcId="{15767824-495D-4BF6-8A22-8A9A6547F9D7}" destId="{5BF319A1-F773-45C2-8B63-095F01A06899}" srcOrd="0" destOrd="0" presId="urn:microsoft.com/office/officeart/2005/8/layout/hierarchy2"/>
    <dgm:cxn modelId="{BA06ECD9-807E-4115-8C1B-EECFDEAAFE5F}" type="presParOf" srcId="{15767824-495D-4BF6-8A22-8A9A6547F9D7}" destId="{77CCE5C9-C2CD-40E9-B918-2D137F6F9788}" srcOrd="1" destOrd="0" presId="urn:microsoft.com/office/officeart/2005/8/layout/hierarchy2"/>
    <dgm:cxn modelId="{575CDE15-34E1-46D1-83BC-3817C5E69303}" type="presParOf" srcId="{166E56D0-9450-4EE2-9BB8-5A260D2BB398}" destId="{67591CB3-085B-4A95-B7C4-42110B97480F}" srcOrd="2" destOrd="0" presId="urn:microsoft.com/office/officeart/2005/8/layout/hierarchy2"/>
    <dgm:cxn modelId="{4CC2B860-56AD-490A-AC73-756AFA9F1E03}" type="presParOf" srcId="{67591CB3-085B-4A95-B7C4-42110B97480F}" destId="{FB7052B1-EDB3-47F8-B1EF-BE6E439508B3}" srcOrd="0" destOrd="0" presId="urn:microsoft.com/office/officeart/2005/8/layout/hierarchy2"/>
    <dgm:cxn modelId="{A2952AC0-1BF6-43D2-9BE7-71258E47D74F}" type="presParOf" srcId="{166E56D0-9450-4EE2-9BB8-5A260D2BB398}" destId="{FD26C8EC-CD2C-459D-8081-BB2BBD1D6B37}" srcOrd="3" destOrd="0" presId="urn:microsoft.com/office/officeart/2005/8/layout/hierarchy2"/>
    <dgm:cxn modelId="{052EB5BF-8178-48C2-BC5A-74497B60BBD5}" type="presParOf" srcId="{FD26C8EC-CD2C-459D-8081-BB2BBD1D6B37}" destId="{7CD63D64-A64E-4CEC-B6EC-9C32287A0E2F}" srcOrd="0" destOrd="0" presId="urn:microsoft.com/office/officeart/2005/8/layout/hierarchy2"/>
    <dgm:cxn modelId="{ED5C497E-78C8-44EA-82E8-99D0790CC352}" type="presParOf" srcId="{FD26C8EC-CD2C-459D-8081-BB2BBD1D6B37}" destId="{B8994AC5-1A07-422C-A45A-5B9D2853CA9D}" srcOrd="1" destOrd="0" presId="urn:microsoft.com/office/officeart/2005/8/layout/hierarchy2"/>
    <dgm:cxn modelId="{391FCF12-43FB-4F4A-9EF1-065527048A56}" type="presParOf" srcId="{166E56D0-9450-4EE2-9BB8-5A260D2BB398}" destId="{70B5FF9A-912C-430C-8D24-AD0DCD47EA9E}" srcOrd="4" destOrd="0" presId="urn:microsoft.com/office/officeart/2005/8/layout/hierarchy2"/>
    <dgm:cxn modelId="{98F85FE7-060F-4D81-AED1-2E822B745BE6}" type="presParOf" srcId="{70B5FF9A-912C-430C-8D24-AD0DCD47EA9E}" destId="{9B307025-634A-4B9B-84CB-3743D6B1BFCF}" srcOrd="0" destOrd="0" presId="urn:microsoft.com/office/officeart/2005/8/layout/hierarchy2"/>
    <dgm:cxn modelId="{F7647C32-DE8A-48A4-9450-FEC06CD02772}" type="presParOf" srcId="{166E56D0-9450-4EE2-9BB8-5A260D2BB398}" destId="{41EA5FD8-A206-4AAC-92A9-F1802F0654CB}" srcOrd="5" destOrd="0" presId="urn:microsoft.com/office/officeart/2005/8/layout/hierarchy2"/>
    <dgm:cxn modelId="{B07D1375-E824-4C2C-8E67-299562B417E1}" type="presParOf" srcId="{41EA5FD8-A206-4AAC-92A9-F1802F0654CB}" destId="{8F7F58D1-BFEA-41A1-9C2C-DD4430069D36}" srcOrd="0" destOrd="0" presId="urn:microsoft.com/office/officeart/2005/8/layout/hierarchy2"/>
    <dgm:cxn modelId="{E50D9F8B-5BBB-46AE-BE54-D1812C4B3355}" type="presParOf" srcId="{41EA5FD8-A206-4AAC-92A9-F1802F0654CB}" destId="{C0D536B9-3E56-454C-A2A0-5C53D2CD7CA3}" srcOrd="1" destOrd="0" presId="urn:microsoft.com/office/officeart/2005/8/layout/hierarchy2"/>
    <dgm:cxn modelId="{BEB7EBD8-FF99-46FA-8A0A-79AB3EA15C50}" type="presParOf" srcId="{C2D16119-690B-4423-8617-967CDCCB2110}" destId="{8BEC3FA8-4F39-45B1-8A32-67DD235E318A}" srcOrd="1" destOrd="0" presId="urn:microsoft.com/office/officeart/2005/8/layout/hierarchy2"/>
    <dgm:cxn modelId="{1A9B4C30-73A8-4FEF-83CE-5ACCEAEC6F89}" type="presParOf" srcId="{8BEC3FA8-4F39-45B1-8A32-67DD235E318A}" destId="{8FA3D677-BE55-4065-9985-ACDE0E9BD080}" srcOrd="0" destOrd="0" presId="urn:microsoft.com/office/officeart/2005/8/layout/hierarchy2"/>
    <dgm:cxn modelId="{80DB780B-79CD-4EAC-8767-48388D032333}" type="presParOf" srcId="{8BEC3FA8-4F39-45B1-8A32-67DD235E318A}" destId="{743972C7-63BD-44E4-B0E9-5314052027AD}" srcOrd="1" destOrd="0" presId="urn:microsoft.com/office/officeart/2005/8/layout/hierarchy2"/>
    <dgm:cxn modelId="{EF6ACB3C-A4E3-4385-A0AC-B845A7F2321E}" type="presParOf" srcId="{743972C7-63BD-44E4-B0E9-5314052027AD}" destId="{002CC698-1E8E-411F-8669-1466F28D304D}" srcOrd="0" destOrd="0" presId="urn:microsoft.com/office/officeart/2005/8/layout/hierarchy2"/>
    <dgm:cxn modelId="{F9F6BEAE-11D0-4FEE-8646-52F1E3980596}" type="presParOf" srcId="{002CC698-1E8E-411F-8669-1466F28D304D}" destId="{463AB662-0722-46B5-BF72-7082B4E0ABCB}" srcOrd="0" destOrd="0" presId="urn:microsoft.com/office/officeart/2005/8/layout/hierarchy2"/>
    <dgm:cxn modelId="{E0396EBB-950B-410D-B7FC-A891A18139ED}" type="presParOf" srcId="{743972C7-63BD-44E4-B0E9-5314052027AD}" destId="{912A518B-BFC2-44F7-A63A-2F6FA79E6F7E}" srcOrd="1" destOrd="0" presId="urn:microsoft.com/office/officeart/2005/8/layout/hierarchy2"/>
    <dgm:cxn modelId="{27202691-3DA4-42AA-944B-69FE27B74A93}" type="presParOf" srcId="{912A518B-BFC2-44F7-A63A-2F6FA79E6F7E}" destId="{406FE6F5-35AF-41E9-BAB2-B031533774D0}" srcOrd="0" destOrd="0" presId="urn:microsoft.com/office/officeart/2005/8/layout/hierarchy2"/>
    <dgm:cxn modelId="{B0CAEFD5-C9C2-407A-8E0B-CA51D57D7C0E}" type="presParOf" srcId="{912A518B-BFC2-44F7-A63A-2F6FA79E6F7E}" destId="{B0F9FBD2-7C84-4666-979A-498B63D10033}" srcOrd="1" destOrd="0" presId="urn:microsoft.com/office/officeart/2005/8/layout/hierarchy2"/>
    <dgm:cxn modelId="{EB21E113-E009-4269-81B8-92B43C063642}" type="presParOf" srcId="{743972C7-63BD-44E4-B0E9-5314052027AD}" destId="{57C723FD-666A-4510-BE6C-8B28E231B47D}" srcOrd="2" destOrd="0" presId="urn:microsoft.com/office/officeart/2005/8/layout/hierarchy2"/>
    <dgm:cxn modelId="{9C2A5740-0503-4167-BD7F-107E85FB3334}" type="presParOf" srcId="{57C723FD-666A-4510-BE6C-8B28E231B47D}" destId="{CA5A5C84-66CC-46CE-BDA6-15FA28237942}" srcOrd="0" destOrd="0" presId="urn:microsoft.com/office/officeart/2005/8/layout/hierarchy2"/>
    <dgm:cxn modelId="{B1EA9600-1BBF-491B-B955-F21CABBB44F3}" type="presParOf" srcId="{743972C7-63BD-44E4-B0E9-5314052027AD}" destId="{D6632874-4B03-4FA6-A946-AA9A4D0C1D18}" srcOrd="3" destOrd="0" presId="urn:microsoft.com/office/officeart/2005/8/layout/hierarchy2"/>
    <dgm:cxn modelId="{576D63D6-1158-4C76-A19B-A96BD6EC29C3}" type="presParOf" srcId="{D6632874-4B03-4FA6-A946-AA9A4D0C1D18}" destId="{7537E8DA-4350-4E39-AB9B-A3DF0AE156F0}" srcOrd="0" destOrd="0" presId="urn:microsoft.com/office/officeart/2005/8/layout/hierarchy2"/>
    <dgm:cxn modelId="{953DC85E-7DC8-4028-A3F0-7C2CC692CA21}" type="presParOf" srcId="{D6632874-4B03-4FA6-A946-AA9A4D0C1D18}" destId="{24058FB1-33A7-4099-9DFC-F00438351CE3}" srcOrd="1" destOrd="0" presId="urn:microsoft.com/office/officeart/2005/8/layout/hierarchy2"/>
    <dgm:cxn modelId="{10972C46-FEE8-4BA6-82C4-6E27635137F2}" type="presParOf" srcId="{C2D16119-690B-4423-8617-967CDCCB2110}" destId="{5CBE42D9-DCB8-4B9B-97DA-69BC320066BB}" srcOrd="2" destOrd="0" presId="urn:microsoft.com/office/officeart/2005/8/layout/hierarchy2"/>
    <dgm:cxn modelId="{17B9D9B8-1FCE-499C-AB47-50942FB3F98A}" type="presParOf" srcId="{5CBE42D9-DCB8-4B9B-97DA-69BC320066BB}" destId="{0A1F042F-FF15-45DF-803A-20C47E6223AF}" srcOrd="0" destOrd="0" presId="urn:microsoft.com/office/officeart/2005/8/layout/hierarchy2"/>
    <dgm:cxn modelId="{B32F5580-E04A-4F8A-B44D-1B4F6E2C7908}" type="presParOf" srcId="{5CBE42D9-DCB8-4B9B-97DA-69BC320066BB}" destId="{793ADE41-D21F-41E8-AB6E-AB5867D0D71D}" srcOrd="1" destOrd="0" presId="urn:microsoft.com/office/officeart/2005/8/layout/hierarchy2"/>
    <dgm:cxn modelId="{17A66160-4659-4C65-BD38-B610F291A5FF}" type="presParOf" srcId="{793ADE41-D21F-41E8-AB6E-AB5867D0D71D}" destId="{2381345C-FBD2-4CEF-ACE4-B8BA8BD0E22F}" srcOrd="0" destOrd="0" presId="urn:microsoft.com/office/officeart/2005/8/layout/hierarchy2"/>
    <dgm:cxn modelId="{E5CDD949-7859-41EF-A764-C8E517C66F0B}" type="presParOf" srcId="{2381345C-FBD2-4CEF-ACE4-B8BA8BD0E22F}" destId="{292F398B-EEBD-47ED-8333-269407D953FD}" srcOrd="0" destOrd="0" presId="urn:microsoft.com/office/officeart/2005/8/layout/hierarchy2"/>
    <dgm:cxn modelId="{75128B00-9810-45BB-B039-80EBBFED5BE3}" type="presParOf" srcId="{793ADE41-D21F-41E8-AB6E-AB5867D0D71D}" destId="{909DC987-5721-4605-8452-D92E47D92941}" srcOrd="1" destOrd="0" presId="urn:microsoft.com/office/officeart/2005/8/layout/hierarchy2"/>
    <dgm:cxn modelId="{0F0791A9-31BC-49C5-AEC2-87CA7C03C7D8}" type="presParOf" srcId="{909DC987-5721-4605-8452-D92E47D92941}" destId="{FFB86E80-7684-4F4A-AAAE-954A3AD117F3}" srcOrd="0" destOrd="0" presId="urn:microsoft.com/office/officeart/2005/8/layout/hierarchy2"/>
    <dgm:cxn modelId="{A43EF367-E44B-4154-B929-119FED3DC63E}" type="presParOf" srcId="{909DC987-5721-4605-8452-D92E47D92941}" destId="{A47656E5-E744-4ACE-A9D2-92747038C174}" srcOrd="1" destOrd="0" presId="urn:microsoft.com/office/officeart/2005/8/layout/hierarchy2"/>
    <dgm:cxn modelId="{54338C36-65B0-46EB-9F08-75C3A3B37843}" type="presParOf" srcId="{793ADE41-D21F-41E8-AB6E-AB5867D0D71D}" destId="{632390C2-9ED1-4307-9BC0-7C4C116F17E4}" srcOrd="2" destOrd="0" presId="urn:microsoft.com/office/officeart/2005/8/layout/hierarchy2"/>
    <dgm:cxn modelId="{A59C7B99-0716-4258-A3D1-4E7E0E0E113C}" type="presParOf" srcId="{632390C2-9ED1-4307-9BC0-7C4C116F17E4}" destId="{63963599-0BBD-430F-B5EF-8248E7827256}" srcOrd="0" destOrd="0" presId="urn:microsoft.com/office/officeart/2005/8/layout/hierarchy2"/>
    <dgm:cxn modelId="{2101DD10-9045-4DF6-8ABC-7A050A5F31B7}" type="presParOf" srcId="{793ADE41-D21F-41E8-AB6E-AB5867D0D71D}" destId="{0513A691-2D81-43F5-942C-2DE8C4FA031A}" srcOrd="3" destOrd="0" presId="urn:microsoft.com/office/officeart/2005/8/layout/hierarchy2"/>
    <dgm:cxn modelId="{9CC1BFB4-FA07-41DC-9EFB-E0C377817083}" type="presParOf" srcId="{0513A691-2D81-43F5-942C-2DE8C4FA031A}" destId="{A4511FD4-F8E9-4B56-A2A5-A34D4C5A32A6}" srcOrd="0" destOrd="0" presId="urn:microsoft.com/office/officeart/2005/8/layout/hierarchy2"/>
    <dgm:cxn modelId="{CFE5DC00-BDE0-479E-8264-83D4E05DE56C}" type="presParOf" srcId="{0513A691-2D81-43F5-942C-2DE8C4FA031A}" destId="{1F82FE0D-0037-49E0-9BE3-5E872299C6BD}" srcOrd="1" destOrd="0" presId="urn:microsoft.com/office/officeart/2005/8/layout/hierarchy2"/>
    <dgm:cxn modelId="{5B410DA9-71FA-4F25-9358-83659163D91F}" type="presParOf" srcId="{C2D16119-690B-4423-8617-967CDCCB2110}" destId="{A0A671F7-3212-4569-970F-BE31E548DFA5}" srcOrd="3" destOrd="0" presId="urn:microsoft.com/office/officeart/2005/8/layout/hierarchy2"/>
    <dgm:cxn modelId="{506BC1C8-0EE4-45F6-A2FA-EC4C0E6BCD75}" type="presParOf" srcId="{A0A671F7-3212-4569-970F-BE31E548DFA5}" destId="{7FD70FD3-A3A0-4B75-A41C-D41E36412530}" srcOrd="0" destOrd="0" presId="urn:microsoft.com/office/officeart/2005/8/layout/hierarchy2"/>
    <dgm:cxn modelId="{1116E10B-48D8-4259-B46D-CEC2EE58E58C}" type="presParOf" srcId="{A0A671F7-3212-4569-970F-BE31E548DFA5}" destId="{CEDF0B59-1DB7-402A-A453-AC599AA534DF}" srcOrd="1" destOrd="0" presId="urn:microsoft.com/office/officeart/2005/8/layout/hierarchy2"/>
    <dgm:cxn modelId="{1E4EF267-65A6-46BB-A458-FB4F9D5B717F}" type="presParOf" srcId="{CEDF0B59-1DB7-402A-A453-AC599AA534DF}" destId="{3AC0BE9B-2FD9-4038-9F45-53E036A37D57}" srcOrd="0" destOrd="0" presId="urn:microsoft.com/office/officeart/2005/8/layout/hierarchy2"/>
    <dgm:cxn modelId="{45940ED5-840E-4291-9C3E-25FBFCB353C1}" type="presParOf" srcId="{3AC0BE9B-2FD9-4038-9F45-53E036A37D57}" destId="{8CFD93F5-23A0-4201-9232-B1927F3BAF3D}" srcOrd="0" destOrd="0" presId="urn:microsoft.com/office/officeart/2005/8/layout/hierarchy2"/>
    <dgm:cxn modelId="{8208E60D-26EC-4087-B140-4E730D0E7C27}" type="presParOf" srcId="{CEDF0B59-1DB7-402A-A453-AC599AA534DF}" destId="{BF201568-2FA4-4F65-B0A7-09C6C3CD2EF8}" srcOrd="1" destOrd="0" presId="urn:microsoft.com/office/officeart/2005/8/layout/hierarchy2"/>
    <dgm:cxn modelId="{AAA20B39-E398-451A-9637-41BCCA7FF32F}" type="presParOf" srcId="{BF201568-2FA4-4F65-B0A7-09C6C3CD2EF8}" destId="{C6E9050D-A637-4EC8-8825-DCBAD897F47E}" srcOrd="0" destOrd="0" presId="urn:microsoft.com/office/officeart/2005/8/layout/hierarchy2"/>
    <dgm:cxn modelId="{41D39AA0-BC81-4C8B-8C3E-667FA94104C7}" type="presParOf" srcId="{BF201568-2FA4-4F65-B0A7-09C6C3CD2EF8}" destId="{B2E82169-8B95-48A2-8D53-6DB86B62865E}" srcOrd="1" destOrd="0" presId="urn:microsoft.com/office/officeart/2005/8/layout/hierarchy2"/>
    <dgm:cxn modelId="{8A9DFBC1-7D92-421E-810E-12E24CF47FC8}" type="presParOf" srcId="{CEDF0B59-1DB7-402A-A453-AC599AA534DF}" destId="{76D3C8CB-64E5-4024-BB45-51E337F2F30B}" srcOrd="2" destOrd="0" presId="urn:microsoft.com/office/officeart/2005/8/layout/hierarchy2"/>
    <dgm:cxn modelId="{D5EB7CD8-F0E7-405E-9A18-49BACBC04017}" type="presParOf" srcId="{76D3C8CB-64E5-4024-BB45-51E337F2F30B}" destId="{1B1E3360-B7D3-4A62-9361-86870FCA5A79}" srcOrd="0" destOrd="0" presId="urn:microsoft.com/office/officeart/2005/8/layout/hierarchy2"/>
    <dgm:cxn modelId="{58F2774A-9885-4008-A254-322477F0DD5F}" type="presParOf" srcId="{CEDF0B59-1DB7-402A-A453-AC599AA534DF}" destId="{BAF48778-81C6-4B79-8FF3-4B2BB0E52ED3}" srcOrd="3" destOrd="0" presId="urn:microsoft.com/office/officeart/2005/8/layout/hierarchy2"/>
    <dgm:cxn modelId="{7B7A6666-0A8F-4DD2-84B9-EB24EA98F47D}" type="presParOf" srcId="{BAF48778-81C6-4B79-8FF3-4B2BB0E52ED3}" destId="{B50D4A37-9424-4C85-82AD-FE9A75E7582F}" srcOrd="0" destOrd="0" presId="urn:microsoft.com/office/officeart/2005/8/layout/hierarchy2"/>
    <dgm:cxn modelId="{D9472559-C05A-497D-992B-D2AC833BB45D}" type="presParOf" srcId="{BAF48778-81C6-4B79-8FF3-4B2BB0E52ED3}" destId="{87F8D5C5-E16A-4C82-A335-0C0E7765DB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A6807-006C-4AF6-A87B-AFE86233F503}">
      <dsp:nvSpPr>
        <dsp:cNvPr id="0" name=""/>
        <dsp:cNvSpPr/>
      </dsp:nvSpPr>
      <dsp:spPr>
        <a:xfrm>
          <a:off x="0" y="4079309"/>
          <a:ext cx="10983070" cy="638387"/>
        </a:xfrm>
        <a:prstGeom prst="rect">
          <a:avLst/>
        </a:prstGeom>
        <a:gradFill rotWithShape="0">
          <a:gsLst>
            <a:gs pos="0">
              <a:schemeClr val="accent1">
                <a:hueOff val="0"/>
                <a:satOff val="0"/>
                <a:lumOff val="0"/>
                <a:alphaOff val="0"/>
                <a:tint val="80000"/>
                <a:lumMod val="105000"/>
              </a:schemeClr>
            </a:gs>
            <a:gs pos="100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t>Оцінка розробленої інвестиційної стратегії </a:t>
          </a:r>
          <a:endParaRPr lang="ru-RU" sz="1400" kern="1200" dirty="0"/>
        </a:p>
      </dsp:txBody>
      <dsp:txXfrm>
        <a:off x="0" y="4079309"/>
        <a:ext cx="10983070" cy="638387"/>
      </dsp:txXfrm>
    </dsp:sp>
    <dsp:sp modelId="{44D835A1-4D81-403A-9DDC-D350E304D392}">
      <dsp:nvSpPr>
        <dsp:cNvPr id="0" name=""/>
        <dsp:cNvSpPr/>
      </dsp:nvSpPr>
      <dsp:spPr>
        <a:xfrm rot="10800000">
          <a:off x="0" y="3107045"/>
          <a:ext cx="10983070" cy="981839"/>
        </a:xfrm>
        <a:prstGeom prst="upArrowCallout">
          <a:avLst/>
        </a:prstGeom>
        <a:gradFill rotWithShape="0">
          <a:gsLst>
            <a:gs pos="0">
              <a:schemeClr val="accent1">
                <a:hueOff val="0"/>
                <a:satOff val="0"/>
                <a:lumOff val="0"/>
                <a:alphaOff val="0"/>
                <a:tint val="80000"/>
                <a:lumMod val="105000"/>
              </a:schemeClr>
            </a:gs>
            <a:gs pos="100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t>Конкретизація інвестиційної стратегії за періодами її реалізації </a:t>
          </a:r>
          <a:endParaRPr lang="ru-RU" sz="1400" kern="1200" dirty="0"/>
        </a:p>
      </dsp:txBody>
      <dsp:txXfrm rot="10800000">
        <a:off x="0" y="3107045"/>
        <a:ext cx="10983070" cy="637970"/>
      </dsp:txXfrm>
    </dsp:sp>
    <dsp:sp modelId="{0AA09BFD-5E2D-47A4-8F5B-2414CEB3A206}">
      <dsp:nvSpPr>
        <dsp:cNvPr id="0" name=""/>
        <dsp:cNvSpPr/>
      </dsp:nvSpPr>
      <dsp:spPr>
        <a:xfrm rot="10800000">
          <a:off x="35804" y="1946749"/>
          <a:ext cx="10911460" cy="1169871"/>
        </a:xfrm>
        <a:prstGeom prst="upArrowCallout">
          <a:avLst/>
        </a:prstGeom>
        <a:gradFill rotWithShape="0">
          <a:gsLst>
            <a:gs pos="0">
              <a:schemeClr val="accent1">
                <a:hueOff val="0"/>
                <a:satOff val="0"/>
                <a:lumOff val="0"/>
                <a:alphaOff val="0"/>
                <a:tint val="80000"/>
                <a:lumMod val="105000"/>
              </a:schemeClr>
            </a:gs>
            <a:gs pos="100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t>Розробка найбільш ефективних шляхів реалізації стратегічних цілей</a:t>
          </a:r>
          <a:endParaRPr lang="ru-RU" sz="1400" kern="1200" dirty="0"/>
        </a:p>
      </dsp:txBody>
      <dsp:txXfrm rot="-10800000">
        <a:off x="35804" y="1946749"/>
        <a:ext cx="10911460" cy="410625"/>
      </dsp:txXfrm>
    </dsp:sp>
    <dsp:sp modelId="{955CDCA4-D582-4578-97F7-246312A9F3CA}">
      <dsp:nvSpPr>
        <dsp:cNvPr id="0" name=""/>
        <dsp:cNvSpPr/>
      </dsp:nvSpPr>
      <dsp:spPr>
        <a:xfrm>
          <a:off x="41735" y="2385391"/>
          <a:ext cx="5491535" cy="29357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uk-UA" sz="1400" kern="1200" dirty="0" smtClean="0"/>
            <a:t>Розробка стратегічних напрямів інвестиційної діяльності </a:t>
          </a:r>
          <a:endParaRPr lang="ru-RU" sz="1400" kern="1200" dirty="0"/>
        </a:p>
      </dsp:txBody>
      <dsp:txXfrm>
        <a:off x="41735" y="2385391"/>
        <a:ext cx="5491535" cy="293570"/>
      </dsp:txXfrm>
    </dsp:sp>
    <dsp:sp modelId="{FD9A629D-1633-44E4-8728-3FDCBFE86C88}">
      <dsp:nvSpPr>
        <dsp:cNvPr id="0" name=""/>
        <dsp:cNvSpPr/>
      </dsp:nvSpPr>
      <dsp:spPr>
        <a:xfrm>
          <a:off x="5491535" y="2385391"/>
          <a:ext cx="5491535" cy="293570"/>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uk-UA" sz="1400" kern="1200" dirty="0" smtClean="0"/>
            <a:t>Розробка стратегії формування інвестиційних ресурсів</a:t>
          </a:r>
          <a:endParaRPr lang="ru-RU" sz="1400" kern="1200" dirty="0"/>
        </a:p>
      </dsp:txBody>
      <dsp:txXfrm>
        <a:off x="5491535" y="2385391"/>
        <a:ext cx="5491535" cy="293570"/>
      </dsp:txXfrm>
    </dsp:sp>
    <dsp:sp modelId="{49CF1473-6FB8-4A2B-AE7F-79B85FBB10EC}">
      <dsp:nvSpPr>
        <dsp:cNvPr id="0" name=""/>
        <dsp:cNvSpPr/>
      </dsp:nvSpPr>
      <dsp:spPr>
        <a:xfrm rot="10800000">
          <a:off x="0" y="974485"/>
          <a:ext cx="10983070" cy="981839"/>
        </a:xfrm>
        <a:prstGeom prst="upArrowCallout">
          <a:avLst/>
        </a:prstGeom>
        <a:gradFill rotWithShape="0">
          <a:gsLst>
            <a:gs pos="0">
              <a:schemeClr val="accent1">
                <a:hueOff val="0"/>
                <a:satOff val="0"/>
                <a:lumOff val="0"/>
                <a:alphaOff val="0"/>
                <a:tint val="80000"/>
                <a:lumMod val="105000"/>
              </a:schemeClr>
            </a:gs>
            <a:gs pos="100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t>Формування стратегічних цілей інвестиційної діяльності</a:t>
          </a:r>
          <a:endParaRPr lang="ru-RU" sz="1400" kern="1200" dirty="0"/>
        </a:p>
      </dsp:txBody>
      <dsp:txXfrm rot="10800000">
        <a:off x="0" y="974485"/>
        <a:ext cx="10983070" cy="637970"/>
      </dsp:txXfrm>
    </dsp:sp>
    <dsp:sp modelId="{3E90B535-02C7-41F8-BA00-1C3423C2AECC}">
      <dsp:nvSpPr>
        <dsp:cNvPr id="0" name=""/>
        <dsp:cNvSpPr/>
      </dsp:nvSpPr>
      <dsp:spPr>
        <a:xfrm rot="10800000">
          <a:off x="0" y="42928"/>
          <a:ext cx="10983070" cy="981839"/>
        </a:xfrm>
        <a:prstGeom prst="upArrowCallout">
          <a:avLst/>
        </a:prstGeom>
        <a:gradFill rotWithShape="0">
          <a:gsLst>
            <a:gs pos="0">
              <a:schemeClr val="accent1">
                <a:hueOff val="0"/>
                <a:satOff val="0"/>
                <a:lumOff val="0"/>
                <a:alphaOff val="0"/>
                <a:tint val="80000"/>
                <a:lumMod val="105000"/>
              </a:schemeClr>
            </a:gs>
            <a:gs pos="100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uk-UA" sz="1400" kern="1200" dirty="0" smtClean="0"/>
            <a:t>Визначення періоду формування інвестиційної стратегій</a:t>
          </a:r>
          <a:endParaRPr lang="ru-RU" sz="1400" kern="1200" dirty="0"/>
        </a:p>
      </dsp:txBody>
      <dsp:txXfrm rot="10800000">
        <a:off x="0" y="42928"/>
        <a:ext cx="10983070" cy="637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F2C3E-1B9E-4D13-A40A-C6408A62D89B}">
      <dsp:nvSpPr>
        <dsp:cNvPr id="0" name=""/>
        <dsp:cNvSpPr/>
      </dsp:nvSpPr>
      <dsp:spPr>
        <a:xfrm>
          <a:off x="690591" y="249715"/>
          <a:ext cx="1955595" cy="33736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Власні</a:t>
          </a:r>
          <a:endParaRPr lang="ru-RU" sz="1400" kern="1200" dirty="0"/>
        </a:p>
      </dsp:txBody>
      <dsp:txXfrm>
        <a:off x="700472" y="259596"/>
        <a:ext cx="1935833" cy="317598"/>
      </dsp:txXfrm>
    </dsp:sp>
    <dsp:sp modelId="{C0229D50-1167-4B8E-9370-2A687C6300EF}">
      <dsp:nvSpPr>
        <dsp:cNvPr id="0" name=""/>
        <dsp:cNvSpPr/>
      </dsp:nvSpPr>
      <dsp:spPr>
        <a:xfrm rot="20339357">
          <a:off x="2628339" y="314202"/>
          <a:ext cx="536876" cy="15892"/>
        </a:xfrm>
        <a:custGeom>
          <a:avLst/>
          <a:gdLst/>
          <a:ahLst/>
          <a:cxnLst/>
          <a:rect l="0" t="0" r="0" b="0"/>
          <a:pathLst>
            <a:path>
              <a:moveTo>
                <a:pt x="0" y="7946"/>
              </a:moveTo>
              <a:lnTo>
                <a:pt x="536876"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2883355" y="308726"/>
        <a:ext cx="26843" cy="26843"/>
      </dsp:txXfrm>
    </dsp:sp>
    <dsp:sp modelId="{5BF319A1-F773-45C2-8B63-095F01A06899}">
      <dsp:nvSpPr>
        <dsp:cNvPr id="0" name=""/>
        <dsp:cNvSpPr/>
      </dsp:nvSpPr>
      <dsp:spPr>
        <a:xfrm>
          <a:off x="3147368" y="59300"/>
          <a:ext cx="2157897" cy="33320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прибуток</a:t>
          </a:r>
          <a:endParaRPr lang="ru-RU" sz="1400" kern="1200" dirty="0"/>
        </a:p>
      </dsp:txBody>
      <dsp:txXfrm>
        <a:off x="3157127" y="69059"/>
        <a:ext cx="2138379" cy="313686"/>
      </dsp:txXfrm>
    </dsp:sp>
    <dsp:sp modelId="{67591CB3-085B-4A95-B7C4-42110B97480F}">
      <dsp:nvSpPr>
        <dsp:cNvPr id="0" name=""/>
        <dsp:cNvSpPr/>
      </dsp:nvSpPr>
      <dsp:spPr>
        <a:xfrm rot="1444887">
          <a:off x="2620307" y="531778"/>
          <a:ext cx="594699" cy="15892"/>
        </a:xfrm>
        <a:custGeom>
          <a:avLst/>
          <a:gdLst/>
          <a:ahLst/>
          <a:cxnLst/>
          <a:rect l="0" t="0" r="0" b="0"/>
          <a:pathLst>
            <a:path>
              <a:moveTo>
                <a:pt x="0" y="7946"/>
              </a:moveTo>
              <a:lnTo>
                <a:pt x="594699"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2902789" y="524857"/>
        <a:ext cx="29734" cy="29734"/>
      </dsp:txXfrm>
    </dsp:sp>
    <dsp:sp modelId="{7CD63D64-A64E-4CEC-B6EC-9C32287A0E2F}">
      <dsp:nvSpPr>
        <dsp:cNvPr id="0" name=""/>
        <dsp:cNvSpPr/>
      </dsp:nvSpPr>
      <dsp:spPr>
        <a:xfrm>
          <a:off x="3189127" y="470871"/>
          <a:ext cx="2176336" cy="38036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Амортизаційні відрахування </a:t>
          </a:r>
          <a:endParaRPr lang="ru-RU" sz="1400" kern="1200" dirty="0"/>
        </a:p>
      </dsp:txBody>
      <dsp:txXfrm>
        <a:off x="3200267" y="482011"/>
        <a:ext cx="2154056" cy="358084"/>
      </dsp:txXfrm>
    </dsp:sp>
    <dsp:sp modelId="{70B5FF9A-912C-430C-8D24-AD0DCD47EA9E}">
      <dsp:nvSpPr>
        <dsp:cNvPr id="0" name=""/>
        <dsp:cNvSpPr/>
      </dsp:nvSpPr>
      <dsp:spPr>
        <a:xfrm rot="3118241">
          <a:off x="2474419" y="762853"/>
          <a:ext cx="894773" cy="15892"/>
        </a:xfrm>
        <a:custGeom>
          <a:avLst/>
          <a:gdLst/>
          <a:ahLst/>
          <a:cxnLst/>
          <a:rect l="0" t="0" r="0" b="0"/>
          <a:pathLst>
            <a:path>
              <a:moveTo>
                <a:pt x="0" y="7946"/>
              </a:moveTo>
              <a:lnTo>
                <a:pt x="894773"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2899436" y="748430"/>
        <a:ext cx="44738" cy="44738"/>
      </dsp:txXfrm>
    </dsp:sp>
    <dsp:sp modelId="{8F7F58D1-BFEA-41A1-9C2C-DD4430069D36}">
      <dsp:nvSpPr>
        <dsp:cNvPr id="0" name=""/>
        <dsp:cNvSpPr/>
      </dsp:nvSpPr>
      <dsp:spPr>
        <a:xfrm>
          <a:off x="3197424" y="947305"/>
          <a:ext cx="2098814" cy="35179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інші</a:t>
          </a:r>
          <a:endParaRPr lang="ru-RU" sz="1400" kern="1200" dirty="0"/>
        </a:p>
      </dsp:txBody>
      <dsp:txXfrm>
        <a:off x="3207728" y="957609"/>
        <a:ext cx="2078206" cy="331189"/>
      </dsp:txXfrm>
    </dsp:sp>
    <dsp:sp modelId="{8FA3D677-BE55-4065-9985-ACDE0E9BD080}">
      <dsp:nvSpPr>
        <dsp:cNvPr id="0" name=""/>
        <dsp:cNvSpPr/>
      </dsp:nvSpPr>
      <dsp:spPr>
        <a:xfrm>
          <a:off x="6164683" y="691703"/>
          <a:ext cx="1113283" cy="44056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Запозичені </a:t>
          </a:r>
          <a:endParaRPr lang="ru-RU" sz="1400" kern="1200" dirty="0"/>
        </a:p>
      </dsp:txBody>
      <dsp:txXfrm>
        <a:off x="6177587" y="704607"/>
        <a:ext cx="1087475" cy="414761"/>
      </dsp:txXfrm>
    </dsp:sp>
    <dsp:sp modelId="{002CC698-1E8E-411F-8669-1466F28D304D}">
      <dsp:nvSpPr>
        <dsp:cNvPr id="0" name=""/>
        <dsp:cNvSpPr/>
      </dsp:nvSpPr>
      <dsp:spPr>
        <a:xfrm rot="18252009">
          <a:off x="7169840" y="699825"/>
          <a:ext cx="493825" cy="15892"/>
        </a:xfrm>
        <a:custGeom>
          <a:avLst/>
          <a:gdLst/>
          <a:ahLst/>
          <a:cxnLst/>
          <a:rect l="0" t="0" r="0" b="0"/>
          <a:pathLst>
            <a:path>
              <a:moveTo>
                <a:pt x="0" y="7946"/>
              </a:moveTo>
              <a:lnTo>
                <a:pt x="493825"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7404407" y="695426"/>
        <a:ext cx="24691" cy="24691"/>
      </dsp:txXfrm>
    </dsp:sp>
    <dsp:sp modelId="{406FE6F5-35AF-41E9-BAB2-B031533774D0}">
      <dsp:nvSpPr>
        <dsp:cNvPr id="0" name=""/>
        <dsp:cNvSpPr/>
      </dsp:nvSpPr>
      <dsp:spPr>
        <a:xfrm>
          <a:off x="7555539" y="328213"/>
          <a:ext cx="2172787" cy="35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Банківські кредити </a:t>
          </a:r>
          <a:endParaRPr lang="ru-RU" sz="1400" kern="1200" dirty="0"/>
        </a:p>
      </dsp:txBody>
      <dsp:txXfrm>
        <a:off x="7565810" y="338484"/>
        <a:ext cx="2152245" cy="330140"/>
      </dsp:txXfrm>
    </dsp:sp>
    <dsp:sp modelId="{57C723FD-666A-4510-BE6C-8B28E231B47D}">
      <dsp:nvSpPr>
        <dsp:cNvPr id="0" name=""/>
        <dsp:cNvSpPr/>
      </dsp:nvSpPr>
      <dsp:spPr>
        <a:xfrm rot="2045897">
          <a:off x="7242739" y="1018914"/>
          <a:ext cx="409811" cy="15892"/>
        </a:xfrm>
        <a:custGeom>
          <a:avLst/>
          <a:gdLst/>
          <a:ahLst/>
          <a:cxnLst/>
          <a:rect l="0" t="0" r="0" b="0"/>
          <a:pathLst>
            <a:path>
              <a:moveTo>
                <a:pt x="0" y="7946"/>
              </a:moveTo>
              <a:lnTo>
                <a:pt x="409811"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7437399" y="1016616"/>
        <a:ext cx="20490" cy="20490"/>
      </dsp:txXfrm>
    </dsp:sp>
    <dsp:sp modelId="{7537E8DA-4350-4E39-AB9B-A3DF0AE156F0}">
      <dsp:nvSpPr>
        <dsp:cNvPr id="0" name=""/>
        <dsp:cNvSpPr/>
      </dsp:nvSpPr>
      <dsp:spPr>
        <a:xfrm>
          <a:off x="7617322" y="966393"/>
          <a:ext cx="2125914" cy="3506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Комерційні кредити </a:t>
          </a:r>
          <a:endParaRPr lang="ru-RU" sz="1400" kern="1200" dirty="0"/>
        </a:p>
      </dsp:txBody>
      <dsp:txXfrm>
        <a:off x="7627593" y="976664"/>
        <a:ext cx="2105372" cy="330140"/>
      </dsp:txXfrm>
    </dsp:sp>
    <dsp:sp modelId="{0A1F042F-FF15-45DF-803A-20C47E6223AF}">
      <dsp:nvSpPr>
        <dsp:cNvPr id="0" name=""/>
        <dsp:cNvSpPr/>
      </dsp:nvSpPr>
      <dsp:spPr>
        <a:xfrm>
          <a:off x="798230" y="2022912"/>
          <a:ext cx="1792584" cy="37918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Залучені</a:t>
          </a:r>
          <a:endParaRPr lang="ru-RU" sz="1400" kern="1200" dirty="0"/>
        </a:p>
      </dsp:txBody>
      <dsp:txXfrm>
        <a:off x="809336" y="2034018"/>
        <a:ext cx="1770372" cy="356977"/>
      </dsp:txXfrm>
    </dsp:sp>
    <dsp:sp modelId="{2381345C-FBD2-4CEF-ACE4-B8BA8BD0E22F}">
      <dsp:nvSpPr>
        <dsp:cNvPr id="0" name=""/>
        <dsp:cNvSpPr/>
      </dsp:nvSpPr>
      <dsp:spPr>
        <a:xfrm rot="19515146">
          <a:off x="2535277" y="2027057"/>
          <a:ext cx="622860" cy="15892"/>
        </a:xfrm>
        <a:custGeom>
          <a:avLst/>
          <a:gdLst/>
          <a:ahLst/>
          <a:cxnLst/>
          <a:rect l="0" t="0" r="0" b="0"/>
          <a:pathLst>
            <a:path>
              <a:moveTo>
                <a:pt x="0" y="7946"/>
              </a:moveTo>
              <a:lnTo>
                <a:pt x="622860"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2831135" y="2019432"/>
        <a:ext cx="31143" cy="31143"/>
      </dsp:txXfrm>
    </dsp:sp>
    <dsp:sp modelId="{FFB86E80-7684-4F4A-AAAE-954A3AD117F3}">
      <dsp:nvSpPr>
        <dsp:cNvPr id="0" name=""/>
        <dsp:cNvSpPr/>
      </dsp:nvSpPr>
      <dsp:spPr>
        <a:xfrm>
          <a:off x="3102600" y="1634120"/>
          <a:ext cx="2791356" cy="4467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Емісія цінних паперів та боргових зобов’язань</a:t>
          </a:r>
          <a:endParaRPr lang="ru-RU" sz="1400" kern="1200" dirty="0"/>
        </a:p>
      </dsp:txBody>
      <dsp:txXfrm>
        <a:off x="3115685" y="1647205"/>
        <a:ext cx="2765186" cy="420589"/>
      </dsp:txXfrm>
    </dsp:sp>
    <dsp:sp modelId="{632390C2-9ED1-4307-9BC0-7C4C116F17E4}">
      <dsp:nvSpPr>
        <dsp:cNvPr id="0" name=""/>
        <dsp:cNvSpPr/>
      </dsp:nvSpPr>
      <dsp:spPr>
        <a:xfrm rot="2545519">
          <a:off x="2498594" y="2442161"/>
          <a:ext cx="704389" cy="15892"/>
        </a:xfrm>
        <a:custGeom>
          <a:avLst/>
          <a:gdLst/>
          <a:ahLst/>
          <a:cxnLst/>
          <a:rect l="0" t="0" r="0" b="0"/>
          <a:pathLst>
            <a:path>
              <a:moveTo>
                <a:pt x="0" y="7946"/>
              </a:moveTo>
              <a:lnTo>
                <a:pt x="704389"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2833179" y="2432497"/>
        <a:ext cx="35219" cy="35219"/>
      </dsp:txXfrm>
    </dsp:sp>
    <dsp:sp modelId="{A4511FD4-F8E9-4B56-A2A5-A34D4C5A32A6}">
      <dsp:nvSpPr>
        <dsp:cNvPr id="0" name=""/>
        <dsp:cNvSpPr/>
      </dsp:nvSpPr>
      <dsp:spPr>
        <a:xfrm>
          <a:off x="3110764" y="2384164"/>
          <a:ext cx="2505739" cy="60708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Пайові та інші внески членів трудового колективу</a:t>
          </a:r>
          <a:endParaRPr lang="ru-RU" sz="1400" kern="1200" dirty="0"/>
        </a:p>
      </dsp:txBody>
      <dsp:txXfrm>
        <a:off x="3128545" y="2401945"/>
        <a:ext cx="2470177" cy="571525"/>
      </dsp:txXfrm>
    </dsp:sp>
    <dsp:sp modelId="{7FD70FD3-A3A0-4B75-A41C-D41E36412530}">
      <dsp:nvSpPr>
        <dsp:cNvPr id="0" name=""/>
        <dsp:cNvSpPr/>
      </dsp:nvSpPr>
      <dsp:spPr>
        <a:xfrm>
          <a:off x="6088900" y="2541317"/>
          <a:ext cx="1254903" cy="34261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Інші </a:t>
          </a:r>
          <a:endParaRPr lang="ru-RU" sz="1400" kern="1200" dirty="0"/>
        </a:p>
      </dsp:txBody>
      <dsp:txXfrm>
        <a:off x="6098935" y="2551352"/>
        <a:ext cx="1234833" cy="322546"/>
      </dsp:txXfrm>
    </dsp:sp>
    <dsp:sp modelId="{3AC0BE9B-2FD9-4038-9F45-53E036A37D57}">
      <dsp:nvSpPr>
        <dsp:cNvPr id="0" name=""/>
        <dsp:cNvSpPr/>
      </dsp:nvSpPr>
      <dsp:spPr>
        <a:xfrm rot="19087223">
          <a:off x="7247023" y="2451762"/>
          <a:ext cx="757725" cy="15892"/>
        </a:xfrm>
        <a:custGeom>
          <a:avLst/>
          <a:gdLst/>
          <a:ahLst/>
          <a:cxnLst/>
          <a:rect l="0" t="0" r="0" b="0"/>
          <a:pathLst>
            <a:path>
              <a:moveTo>
                <a:pt x="0" y="7946"/>
              </a:moveTo>
              <a:lnTo>
                <a:pt x="757725"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7606943" y="2440765"/>
        <a:ext cx="37886" cy="37886"/>
      </dsp:txXfrm>
    </dsp:sp>
    <dsp:sp modelId="{C6E9050D-A637-4EC8-8825-DCBAD897F47E}">
      <dsp:nvSpPr>
        <dsp:cNvPr id="0" name=""/>
        <dsp:cNvSpPr/>
      </dsp:nvSpPr>
      <dsp:spPr>
        <a:xfrm>
          <a:off x="7907968" y="2031388"/>
          <a:ext cx="1915919" cy="35080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Державне асигнування</a:t>
          </a:r>
          <a:endParaRPr lang="ru-RU" sz="1400" kern="1200" dirty="0"/>
        </a:p>
      </dsp:txBody>
      <dsp:txXfrm>
        <a:off x="7918243" y="2041663"/>
        <a:ext cx="1895369" cy="330258"/>
      </dsp:txXfrm>
    </dsp:sp>
    <dsp:sp modelId="{76D3C8CB-64E5-4024-BB45-51E337F2F30B}">
      <dsp:nvSpPr>
        <dsp:cNvPr id="0" name=""/>
        <dsp:cNvSpPr/>
      </dsp:nvSpPr>
      <dsp:spPr>
        <a:xfrm rot="2207365">
          <a:off x="7280167" y="2896038"/>
          <a:ext cx="639060" cy="15892"/>
        </a:xfrm>
        <a:custGeom>
          <a:avLst/>
          <a:gdLst/>
          <a:ahLst/>
          <a:cxnLst/>
          <a:rect l="0" t="0" r="0" b="0"/>
          <a:pathLst>
            <a:path>
              <a:moveTo>
                <a:pt x="0" y="7946"/>
              </a:moveTo>
              <a:lnTo>
                <a:pt x="639060" y="794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ru-RU" sz="1400" kern="1200"/>
        </a:p>
      </dsp:txBody>
      <dsp:txXfrm>
        <a:off x="7583721" y="2888007"/>
        <a:ext cx="31953" cy="31953"/>
      </dsp:txXfrm>
    </dsp:sp>
    <dsp:sp modelId="{B50D4A37-9424-4C85-82AD-FE9A75E7582F}">
      <dsp:nvSpPr>
        <dsp:cNvPr id="0" name=""/>
        <dsp:cNvSpPr/>
      </dsp:nvSpPr>
      <dsp:spPr>
        <a:xfrm>
          <a:off x="7855590" y="2908287"/>
          <a:ext cx="1953982" cy="3741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uk-UA" sz="1400" kern="1200" dirty="0" smtClean="0"/>
            <a:t>Іноземні інвестиції </a:t>
          </a:r>
          <a:endParaRPr lang="ru-RU" sz="1400" kern="1200" dirty="0"/>
        </a:p>
      </dsp:txBody>
      <dsp:txXfrm>
        <a:off x="7866547" y="2919244"/>
        <a:ext cx="1932068" cy="3521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smtClean="0"/>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smtClean="0"/>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C79C5D-2A6F-F04D-97DA-BEF2467B64E4}" type="datetimeFigureOut">
              <a:rPr lang="en-US" dirty="0"/>
              <a:pPr/>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smtClean="0"/>
              <a:t>Образец текста</a:t>
            </a:r>
          </a:p>
        </p:txBody>
      </p:sp>
      <p:sp>
        <p:nvSpPr>
          <p:cNvPr id="4" name="Date Placeholder 3"/>
          <p:cNvSpPr>
            <a:spLocks noGrp="1"/>
          </p:cNvSpPr>
          <p:nvPr>
            <p:ph type="dt" sz="half" idx="10"/>
          </p:nvPr>
        </p:nvSpPr>
        <p:spPr/>
        <p:txBody>
          <a:bodyPr/>
          <a:lstStyle/>
          <a:p>
            <a:fld id="{8DFA1846-DA80-1C48-A609-854EA85C59AD}" type="datetimeFigureOut">
              <a:rPr lang="en-US" dirty="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smtClean="0"/>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smtClean="0"/>
              <a:t>Образец текста</a:t>
            </a:r>
          </a:p>
        </p:txBody>
      </p:sp>
      <p:sp>
        <p:nvSpPr>
          <p:cNvPr id="2" name="Date Placeholder 1"/>
          <p:cNvSpPr>
            <a:spLocks noGrp="1"/>
          </p:cNvSpPr>
          <p:nvPr>
            <p:ph type="dt" sz="half" idx="10"/>
          </p:nvPr>
        </p:nvSpPr>
        <p:spPr/>
        <p:txBody>
          <a:bodyPr/>
          <a:lstStyle/>
          <a:p>
            <a:fld id="{FBF54567-0DE4-3F47-BF90-CB84690072F9}" type="datetimeFigureOut">
              <a:rPr lang="en-US" dirty="0"/>
              <a:pPr/>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smtClean="0"/>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FA1846-DA80-1C48-A609-854EA85C59AD}" type="datetimeFigureOut">
              <a:rPr lang="en-US" dirty="0"/>
              <a:pPr/>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smtClean="0"/>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0DF5E60-9974-AC48-9591-99C2BB44B7CF}" type="datetimeFigureOut">
              <a:rPr lang="en-US" dirty="0"/>
              <a:pPr/>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smtClean="0"/>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smtClean="0"/>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3/11/2023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3/11/2023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0001" y="1614115"/>
            <a:ext cx="10572000" cy="2806083"/>
          </a:xfrm>
        </p:spPr>
        <p:txBody>
          <a:bodyPr/>
          <a:lstStyle/>
          <a:p>
            <a:r>
              <a:rPr lang="uk-UA" dirty="0" smtClean="0"/>
              <a:t>Інвестиційна стратегія і напрями формування</a:t>
            </a:r>
            <a:br>
              <a:rPr lang="uk-UA" dirty="0" smtClean="0"/>
            </a:br>
            <a:r>
              <a:rPr lang="uk-UA" dirty="0" smtClean="0"/>
              <a:t> інвестиційних ресурсів</a:t>
            </a:r>
            <a:r>
              <a:rPr lang="ru-RU" dirty="0"/>
              <a:t/>
            </a:r>
            <a:br>
              <a:rPr lang="ru-RU" dirty="0"/>
            </a:br>
            <a:endParaRPr lang="ru-RU" dirty="0"/>
          </a:p>
        </p:txBody>
      </p:sp>
      <p:sp>
        <p:nvSpPr>
          <p:cNvPr id="4" name="Подзаголовок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037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776" y="161365"/>
            <a:ext cx="10919012" cy="1721223"/>
          </a:xfrm>
        </p:spPr>
        <p:txBody>
          <a:bodyPr/>
          <a:lstStyle/>
          <a:p>
            <a:r>
              <a:rPr lang="uk-UA" b="0" dirty="0" smtClean="0"/>
              <a:t>Вартість придбання діючого підприємства визначають на основі його оцінки наступними методами:</a:t>
            </a:r>
            <a:endParaRPr lang="uk-UA" dirty="0"/>
          </a:p>
        </p:txBody>
      </p:sp>
      <p:sp>
        <p:nvSpPr>
          <p:cNvPr id="3" name="Объект 2"/>
          <p:cNvSpPr>
            <a:spLocks noGrp="1"/>
          </p:cNvSpPr>
          <p:nvPr>
            <p:ph idx="1"/>
          </p:nvPr>
        </p:nvSpPr>
        <p:spPr>
          <a:xfrm>
            <a:off x="818712" y="2222287"/>
            <a:ext cx="10866782" cy="4326431"/>
          </a:xfrm>
        </p:spPr>
        <p:txBody>
          <a:bodyPr>
            <a:normAutofit lnSpcReduction="10000"/>
          </a:bodyPr>
          <a:lstStyle/>
          <a:p>
            <a:pPr marL="0" indent="0">
              <a:buNone/>
            </a:pPr>
            <a:r>
              <a:rPr lang="uk-UA" dirty="0"/>
              <a:t>а) На основі чистої балансової вартості. Принцип такої оцінки засновано на зменшенні загальної балансової вар­тості активів підприємства на суму його зобов'язань. </a:t>
            </a:r>
            <a:r>
              <a:rPr lang="uk-UA" dirty="0" err="1"/>
              <a:t>Приоцінці</a:t>
            </a:r>
            <a:r>
              <a:rPr lang="uk-UA" dirty="0"/>
              <a:t> ураховуються: індексована вартість основних фондів за винятком їхнього зносу, фактична вартість матеріальних обігових фондів, сума дебіторської та кредиторської забор­гованості й ін. Відповідно до методики оцінки вартості при­ватизованих об'єктів в Україні розрахунок чистої балансо­вої вартості підприємства здійснюється за формулою:</a:t>
            </a:r>
          </a:p>
          <a:p>
            <a:endParaRPr lang="uk-UA" dirty="0"/>
          </a:p>
          <a:p>
            <a:pPr marL="0" indent="0" algn="ctr">
              <a:buNone/>
            </a:pPr>
            <a:r>
              <a:rPr lang="uk-UA" sz="2000" b="1" dirty="0"/>
              <a:t>ЧБВ  = ОФ + НА + З + Ф + КВ + НБ </a:t>
            </a:r>
            <a:r>
              <a:rPr lang="uk-UA" sz="2000" b="1" dirty="0" smtClean="0"/>
              <a:t>* </a:t>
            </a:r>
            <a:r>
              <a:rPr lang="uk-UA" sz="2000" b="1" dirty="0" err="1" smtClean="0"/>
              <a:t>Кі</a:t>
            </a:r>
            <a:r>
              <a:rPr lang="uk-UA" sz="2000" b="1" dirty="0" smtClean="0"/>
              <a:t>    </a:t>
            </a:r>
            <a:endParaRPr lang="uk-UA" sz="2000" b="1" dirty="0"/>
          </a:p>
          <a:p>
            <a:endParaRPr lang="uk-UA" dirty="0"/>
          </a:p>
          <a:p>
            <a:pPr marL="0" indent="0">
              <a:buNone/>
            </a:pPr>
            <a:r>
              <a:rPr lang="uk-UA" dirty="0"/>
              <a:t>де ЧБВ — чиста балансова вартість </a:t>
            </a:r>
            <a:r>
              <a:rPr lang="uk-UA" dirty="0" smtClean="0"/>
              <a:t>підприємства; ОФ </a:t>
            </a:r>
            <a:r>
              <a:rPr lang="uk-UA" dirty="0"/>
              <a:t>— залишкова вартість проіндексованих основних фондів </a:t>
            </a:r>
            <a:r>
              <a:rPr lang="uk-UA" dirty="0" smtClean="0"/>
              <a:t>підприємства; НА </a:t>
            </a:r>
            <a:r>
              <a:rPr lang="uk-UA" dirty="0"/>
              <a:t>— сума нематеріальних </a:t>
            </a:r>
            <a:r>
              <a:rPr lang="uk-UA" dirty="0" smtClean="0"/>
              <a:t>активів; З </a:t>
            </a:r>
            <a:r>
              <a:rPr lang="uk-UA" dirty="0"/>
              <a:t>— сума запасів матеріальних, обігових фондів за за­лишковою </a:t>
            </a:r>
            <a:r>
              <a:rPr lang="uk-UA" dirty="0" smtClean="0"/>
              <a:t>вартістю; ФР </a:t>
            </a:r>
            <a:r>
              <a:rPr lang="uk-UA" dirty="0"/>
              <a:t>— сума усіх форм фінансових ресурсів підприємства без </a:t>
            </a:r>
            <a:r>
              <a:rPr lang="uk-UA" dirty="0" smtClean="0"/>
              <a:t>заборгованості; КВ </a:t>
            </a:r>
            <a:r>
              <a:rPr lang="uk-UA" dirty="0"/>
              <a:t>— капітальні </a:t>
            </a:r>
            <a:r>
              <a:rPr lang="uk-UA" dirty="0" smtClean="0"/>
              <a:t>вкладення; НБ </a:t>
            </a:r>
            <a:r>
              <a:rPr lang="uk-UA" dirty="0"/>
              <a:t>— незакінчене </a:t>
            </a:r>
            <a:r>
              <a:rPr lang="uk-UA" dirty="0" smtClean="0"/>
              <a:t>будівництво; </a:t>
            </a:r>
            <a:r>
              <a:rPr lang="uk-UA" dirty="0" err="1" smtClean="0"/>
              <a:t>Кі</a:t>
            </a:r>
            <a:r>
              <a:rPr lang="uk-UA" dirty="0" smtClean="0"/>
              <a:t> </a:t>
            </a:r>
            <a:r>
              <a:rPr lang="uk-UA" dirty="0"/>
              <a:t>— коефіцієнт індексації основних фондів.   ;</a:t>
            </a:r>
          </a:p>
        </p:txBody>
      </p:sp>
    </p:spTree>
    <p:extLst>
      <p:ext uri="{BB962C8B-B14F-4D97-AF65-F5344CB8AC3E}">
        <p14:creationId xmlns:p14="http://schemas.microsoft.com/office/powerpoint/2010/main" val="44624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776" y="161365"/>
            <a:ext cx="10919012" cy="1721223"/>
          </a:xfrm>
        </p:spPr>
        <p:txBody>
          <a:bodyPr/>
          <a:lstStyle/>
          <a:p>
            <a:r>
              <a:rPr lang="uk-UA" b="0" dirty="0" smtClean="0"/>
              <a:t>Вартість придбання діючого підприємства визначають на основі його оцінки наступними методами:</a:t>
            </a:r>
            <a:endParaRPr lang="uk-UA" dirty="0"/>
          </a:p>
        </p:txBody>
      </p:sp>
      <p:sp>
        <p:nvSpPr>
          <p:cNvPr id="3" name="Объект 2"/>
          <p:cNvSpPr>
            <a:spLocks noGrp="1"/>
          </p:cNvSpPr>
          <p:nvPr>
            <p:ph idx="1"/>
          </p:nvPr>
        </p:nvSpPr>
        <p:spPr>
          <a:xfrm>
            <a:off x="818712" y="2222287"/>
            <a:ext cx="10866782" cy="4326431"/>
          </a:xfrm>
        </p:spPr>
        <p:txBody>
          <a:bodyPr>
            <a:normAutofit/>
          </a:bodyPr>
          <a:lstStyle/>
          <a:p>
            <a:pPr marL="0" indent="0">
              <a:buNone/>
            </a:pPr>
            <a:r>
              <a:rPr lang="uk-UA" dirty="0" smtClean="0"/>
              <a:t>б) </a:t>
            </a:r>
            <a:r>
              <a:rPr lang="uk-UA" i="1" dirty="0" smtClean="0"/>
              <a:t>На основі прибутку. </a:t>
            </a:r>
            <a:r>
              <a:rPr lang="uk-UA" dirty="0" smtClean="0"/>
              <a:t>Принцип такої оцінки базується на визначені реальної суми середньорічного прибутку за ряд останніх років чи очікуваної суми середньорічного прибутку в майбутньому періоді та середньої норми прибутковості інвестицій (у якості якої, як правило, використовують ре­альну ставка відсотка при нарощенні або дисконтуванні коштів). Розрахунок здійснюється за формулою:</a:t>
            </a:r>
          </a:p>
          <a:p>
            <a:pPr marL="0" indent="0">
              <a:buNone/>
            </a:pPr>
            <a:endParaRPr lang="uk-UA" dirty="0" smtClean="0"/>
          </a:p>
          <a:p>
            <a:pPr marL="0" indent="0" algn="ctr">
              <a:buNone/>
            </a:pPr>
            <a:r>
              <a:rPr lang="uk-UA" sz="2400" dirty="0" smtClean="0"/>
              <a:t>  </a:t>
            </a:r>
            <a:r>
              <a:rPr lang="uk-UA" sz="2400" b="1" dirty="0" smtClean="0"/>
              <a:t>ВП=ССП/СНП,</a:t>
            </a:r>
            <a:r>
              <a:rPr lang="uk-UA" sz="2400" dirty="0" smtClean="0"/>
              <a:t>          </a:t>
            </a:r>
            <a:r>
              <a:rPr lang="uk-UA" dirty="0" smtClean="0"/>
              <a:t>        </a:t>
            </a:r>
          </a:p>
          <a:p>
            <a:pPr marL="0" indent="0" algn="ctr">
              <a:buNone/>
            </a:pPr>
            <a:r>
              <a:rPr lang="uk-UA" dirty="0" smtClean="0"/>
              <a:t>              </a:t>
            </a:r>
          </a:p>
          <a:p>
            <a:pPr marL="0" indent="0">
              <a:buNone/>
            </a:pPr>
            <a:r>
              <a:rPr lang="uk-UA" dirty="0" smtClean="0"/>
              <a:t>де ВП — вартість підприємства на основі розміру його прибутку; ССП — середньорічна сума реального прибутку; СНП — середня норма прибутковості інвестицій у кое­фіцієнті.</a:t>
            </a:r>
          </a:p>
          <a:p>
            <a:pPr marL="0" indent="0">
              <a:buNone/>
            </a:pPr>
            <a:endParaRPr lang="uk-UA" dirty="0"/>
          </a:p>
        </p:txBody>
      </p:sp>
    </p:spTree>
    <p:extLst>
      <p:ext uri="{BB962C8B-B14F-4D97-AF65-F5344CB8AC3E}">
        <p14:creationId xmlns:p14="http://schemas.microsoft.com/office/powerpoint/2010/main" val="294792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776" y="161365"/>
            <a:ext cx="10919012" cy="1721223"/>
          </a:xfrm>
        </p:spPr>
        <p:txBody>
          <a:bodyPr/>
          <a:lstStyle/>
          <a:p>
            <a:r>
              <a:rPr lang="uk-UA" b="0" dirty="0" smtClean="0"/>
              <a:t>Вартість придбання діючого підприємства визначають на основі його оцінки наступними методами:</a:t>
            </a:r>
            <a:endParaRPr lang="uk-UA" dirty="0"/>
          </a:p>
        </p:txBody>
      </p:sp>
      <p:sp>
        <p:nvSpPr>
          <p:cNvPr id="3" name="Объект 2"/>
          <p:cNvSpPr>
            <a:spLocks noGrp="1"/>
          </p:cNvSpPr>
          <p:nvPr>
            <p:ph idx="1"/>
          </p:nvPr>
        </p:nvSpPr>
        <p:spPr>
          <a:xfrm>
            <a:off x="818712" y="2222287"/>
            <a:ext cx="10866782" cy="4326431"/>
          </a:xfrm>
        </p:spPr>
        <p:txBody>
          <a:bodyPr>
            <a:normAutofit/>
          </a:bodyPr>
          <a:lstStyle/>
          <a:p>
            <a:pPr marL="0" indent="0">
              <a:buNone/>
            </a:pPr>
            <a:r>
              <a:rPr lang="uk-UA" sz="2400" dirty="0" smtClean="0"/>
              <a:t>в) </a:t>
            </a:r>
            <a:r>
              <a:rPr lang="uk-UA" sz="2400" i="1" dirty="0" smtClean="0"/>
              <a:t>На основі ринкової вартості. </a:t>
            </a:r>
            <a:r>
              <a:rPr lang="uk-UA" sz="2400" dirty="0" smtClean="0"/>
              <a:t>Принцип такої оцінки засновано на використанні даних про продаж аналогічних підприємств на аукціонах. До потреби в інвестиційних ре­сурсах для реального інвестування шляхом нового будівництва чи придбання в необхідних випадках додається потреба в цих ресурсах для технічного переозброєння чи реконст­рукції діючих об'єктів підприємства. Загальна потреба в інвестиційних ресурсах для реального інвестування дифе­ренціюється за окремими періодами реалізації інвестицій­ної стратегії.</a:t>
            </a:r>
            <a:endParaRPr lang="uk-UA" sz="2400" dirty="0"/>
          </a:p>
        </p:txBody>
      </p:sp>
    </p:spTree>
    <p:extLst>
      <p:ext uri="{BB962C8B-B14F-4D97-AF65-F5344CB8AC3E}">
        <p14:creationId xmlns:p14="http://schemas.microsoft.com/office/powerpoint/2010/main" val="2972967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12" y="551329"/>
            <a:ext cx="10665076" cy="1398495"/>
          </a:xfrm>
        </p:spPr>
        <p:txBody>
          <a:bodyPr/>
          <a:lstStyle/>
          <a:p>
            <a:r>
              <a:rPr lang="uk-UA" dirty="0" smtClean="0"/>
              <a:t>Першим етапом є прогнозування потреби в загальному обсязі інвестиційних ресурсів.</a:t>
            </a:r>
            <a:endParaRPr lang="uk-UA" dirty="0"/>
          </a:p>
        </p:txBody>
      </p:sp>
      <p:sp>
        <p:nvSpPr>
          <p:cNvPr id="3" name="Объект 2"/>
          <p:cNvSpPr>
            <a:spLocks noGrp="1"/>
          </p:cNvSpPr>
          <p:nvPr>
            <p:ph idx="1"/>
          </p:nvPr>
        </p:nvSpPr>
        <p:spPr>
          <a:xfrm>
            <a:off x="818712" y="2222287"/>
            <a:ext cx="10866782" cy="4326431"/>
          </a:xfrm>
        </p:spPr>
        <p:txBody>
          <a:bodyPr>
            <a:normAutofit fontScale="92500"/>
          </a:bodyPr>
          <a:lstStyle/>
          <a:p>
            <a:r>
              <a:rPr lang="uk-UA" dirty="0"/>
              <a:t>По-друге, визначається необхідний обсяг інвестиційних ре­сурсів для здійснення фінансових інвестицій. Розрахунок цієї потреби ґрунтується на встановлених раніше співвідношеннях різних форм інвестування в прогнозному періоді. Для кожно­го з періодів потреба в інвестиційних ресурсах для здійснення фінансових інвестицій визначається за формулою:</a:t>
            </a:r>
          </a:p>
          <a:p>
            <a:endParaRPr lang="uk-UA" dirty="0"/>
          </a:p>
          <a:p>
            <a:pPr marL="0" indent="0" algn="ctr">
              <a:buNone/>
            </a:pPr>
            <a:r>
              <a:rPr lang="uk-UA" sz="2600" b="1" dirty="0"/>
              <a:t>                  </a:t>
            </a:r>
            <a:r>
              <a:rPr lang="uk-UA" sz="2600" b="1" dirty="0" smtClean="0"/>
              <a:t>ПІФ = ПІР * ЧІФ/ ЧІР</a:t>
            </a:r>
            <a:r>
              <a:rPr lang="uk-UA" sz="2600" b="1" dirty="0"/>
              <a:t>,      </a:t>
            </a:r>
          </a:p>
          <a:p>
            <a:endParaRPr lang="uk-UA" dirty="0"/>
          </a:p>
          <a:p>
            <a:pPr marL="0" indent="0">
              <a:buNone/>
            </a:pPr>
            <a:r>
              <a:rPr lang="uk-UA" dirty="0"/>
              <a:t>де ПІФ — потреба в інвестиційних ресурсах для здійс­нення фінансових </a:t>
            </a:r>
            <a:r>
              <a:rPr lang="uk-UA" dirty="0" smtClean="0"/>
              <a:t>інвестицій; ПІР </a:t>
            </a:r>
            <a:r>
              <a:rPr lang="uk-UA" dirty="0"/>
              <a:t>— потреба в інвестиційних ресурсах для здійснення реальних </a:t>
            </a:r>
            <a:r>
              <a:rPr lang="uk-UA" dirty="0" smtClean="0"/>
              <a:t>інвестицій; ЧІФ </a:t>
            </a:r>
            <a:r>
              <a:rPr lang="uk-UA" dirty="0"/>
              <a:t>—   частка фінансових інвестицій у прогнозному </a:t>
            </a:r>
            <a:r>
              <a:rPr lang="uk-UA" dirty="0" smtClean="0"/>
              <a:t>пе­ріоді; ЧІР </a:t>
            </a:r>
            <a:r>
              <a:rPr lang="uk-UA" dirty="0"/>
              <a:t>— частка реальних інвестицій у прогнозному періоді</a:t>
            </a:r>
            <a:r>
              <a:rPr lang="uk-UA" dirty="0" smtClean="0"/>
              <a:t>.</a:t>
            </a:r>
            <a:endParaRPr lang="uk-UA" dirty="0"/>
          </a:p>
          <a:p>
            <a:r>
              <a:rPr lang="uk-UA" dirty="0"/>
              <a:t>Загальна потреба в інвестиційних ресурсах для здійснен­ня фінансових інвестицій визначається шляхом складання потреби в них у першому (початковому) періоді та </a:t>
            </a:r>
            <a:r>
              <a:rPr lang="uk-UA" dirty="0" err="1"/>
              <a:t>розмірівприрощення</a:t>
            </a:r>
            <a:r>
              <a:rPr lang="uk-UA" dirty="0"/>
              <a:t> цих ресурсів у кожному наступному періоді.</a:t>
            </a:r>
          </a:p>
        </p:txBody>
      </p:sp>
    </p:spTree>
    <p:extLst>
      <p:ext uri="{BB962C8B-B14F-4D97-AF65-F5344CB8AC3E}">
        <p14:creationId xmlns:p14="http://schemas.microsoft.com/office/powerpoint/2010/main" val="426381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12" y="551329"/>
            <a:ext cx="10665076" cy="1398495"/>
          </a:xfrm>
        </p:spPr>
        <p:txBody>
          <a:bodyPr/>
          <a:lstStyle/>
          <a:p>
            <a:r>
              <a:rPr lang="uk-UA" dirty="0" smtClean="0"/>
              <a:t>Першим етапом є прогнозування потреби в загальному обсязі інвестиційних ресурсів.</a:t>
            </a:r>
            <a:endParaRPr lang="uk-UA" dirty="0"/>
          </a:p>
        </p:txBody>
      </p:sp>
      <p:sp>
        <p:nvSpPr>
          <p:cNvPr id="3" name="Объект 2"/>
          <p:cNvSpPr>
            <a:spLocks noGrp="1"/>
          </p:cNvSpPr>
          <p:nvPr>
            <p:ph idx="1"/>
          </p:nvPr>
        </p:nvSpPr>
        <p:spPr>
          <a:xfrm>
            <a:off x="717859" y="2155051"/>
            <a:ext cx="4482791" cy="4327392"/>
          </a:xfrm>
        </p:spPr>
        <p:txBody>
          <a:bodyPr>
            <a:normAutofit/>
          </a:bodyPr>
          <a:lstStyle/>
          <a:p>
            <a:r>
              <a:rPr lang="uk-UA" dirty="0"/>
              <a:t>По-третє, визначається загальний обсяг необхідних інвестиційних ресурсів. Його розраховують шляхом скла­дання потреби в інвестиційних ресурсах для </a:t>
            </a:r>
            <a:r>
              <a:rPr lang="uk-UA" dirty="0" smtClean="0"/>
              <a:t>реального інвестування</a:t>
            </a:r>
            <a:r>
              <a:rPr lang="uk-UA" dirty="0"/>
              <a:t>, потреби в цих ресурсах для здійснення фінан­сових інвестицій і резерву.</a:t>
            </a:r>
          </a:p>
        </p:txBody>
      </p:sp>
      <p:pic>
        <p:nvPicPr>
          <p:cNvPr id="4" name="Рисунок 3"/>
          <p:cNvPicPr>
            <a:picLocks noChangeAspect="1"/>
          </p:cNvPicPr>
          <p:nvPr/>
        </p:nvPicPr>
        <p:blipFill>
          <a:blip r:embed="rId2"/>
          <a:stretch>
            <a:fillRect/>
          </a:stretch>
        </p:blipFill>
        <p:spPr>
          <a:xfrm>
            <a:off x="5573166" y="2604247"/>
            <a:ext cx="6096000" cy="3429000"/>
          </a:xfrm>
          <a:prstGeom prst="rect">
            <a:avLst/>
          </a:prstGeom>
        </p:spPr>
      </p:pic>
    </p:spTree>
    <p:extLst>
      <p:ext uri="{BB962C8B-B14F-4D97-AF65-F5344CB8AC3E}">
        <p14:creationId xmlns:p14="http://schemas.microsoft.com/office/powerpoint/2010/main" val="321351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12" y="447187"/>
            <a:ext cx="10563286" cy="1421953"/>
          </a:xfrm>
        </p:spPr>
        <p:txBody>
          <a:bodyPr/>
          <a:lstStyle/>
          <a:p>
            <a:r>
              <a:rPr lang="uk-UA" dirty="0" smtClean="0"/>
              <a:t>Другим етапом розробки стратегії є вивчення можливих дже­рел формування інвестиційних ресурсів.</a:t>
            </a:r>
            <a:endParaRPr lang="uk-UA" dirty="0"/>
          </a:p>
        </p:txBody>
      </p:sp>
      <p:sp>
        <p:nvSpPr>
          <p:cNvPr id="3" name="Объект 2"/>
          <p:cNvSpPr>
            <a:spLocks noGrp="1"/>
          </p:cNvSpPr>
          <p:nvPr>
            <p:ph idx="1"/>
          </p:nvPr>
        </p:nvSpPr>
        <p:spPr/>
        <p:txBody>
          <a:bodyPr>
            <a:normAutofit/>
          </a:bodyPr>
          <a:lstStyle/>
          <a:p>
            <a:r>
              <a:rPr lang="uk-UA" dirty="0" smtClean="0"/>
              <a:t>Залежно від належності до суб'єкта господарювання джерела фінансування інвес­тицій класифікують таким чином:</a:t>
            </a:r>
          </a:p>
          <a:p>
            <a:endParaRPr lang="uk-UA" dirty="0" smtClean="0"/>
          </a:p>
          <a:p>
            <a:pPr marL="0" indent="0">
              <a:buNone/>
            </a:pPr>
            <a:r>
              <a:rPr lang="uk-UA" dirty="0" smtClean="0"/>
              <a:t>- власні фінансові ресурси та внутрішні господарські ре­зерви інвесторів: прибуток, амортизаційні відрахування, інші власні кошти;</a:t>
            </a:r>
          </a:p>
          <a:p>
            <a:pPr marL="0" indent="0">
              <a:buNone/>
            </a:pPr>
            <a:r>
              <a:rPr lang="uk-UA" dirty="0" smtClean="0"/>
              <a:t>-  запозичені фінансові ресурси інвесторів: банківські та комерційні кредити;</a:t>
            </a:r>
          </a:p>
          <a:p>
            <a:pPr marL="0" indent="0">
              <a:buNone/>
            </a:pPr>
            <a:r>
              <a:rPr lang="uk-UA" dirty="0" smtClean="0"/>
              <a:t>-  залучені фінансові кошти — кошти, які одержано від продажу акцій, пайових та інших внесків членів трудового колективу;</a:t>
            </a:r>
          </a:p>
          <a:p>
            <a:pPr marL="0" indent="0">
              <a:buNone/>
            </a:pPr>
            <a:r>
              <a:rPr lang="uk-UA" dirty="0" smtClean="0"/>
              <a:t>-  інвестиційні асигнування з державного бюджету;</a:t>
            </a:r>
          </a:p>
          <a:p>
            <a:pPr marL="0" indent="0">
              <a:buNone/>
            </a:pPr>
            <a:r>
              <a:rPr lang="uk-UA" dirty="0" smtClean="0"/>
              <a:t>-  іноземні інвестиції.</a:t>
            </a:r>
            <a:endParaRPr lang="uk-UA" dirty="0"/>
          </a:p>
        </p:txBody>
      </p:sp>
    </p:spTree>
    <p:extLst>
      <p:ext uri="{BB962C8B-B14F-4D97-AF65-F5344CB8AC3E}">
        <p14:creationId xmlns:p14="http://schemas.microsoft.com/office/powerpoint/2010/main" val="241887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Джерела фінансування інвестицій</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90294666"/>
              </p:ext>
            </p:extLst>
          </p:nvPr>
        </p:nvGraphicFramePr>
        <p:xfrm>
          <a:off x="727587" y="2222500"/>
          <a:ext cx="10645263" cy="397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03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12" y="447187"/>
            <a:ext cx="10920570" cy="1354719"/>
          </a:xfrm>
        </p:spPr>
        <p:txBody>
          <a:bodyPr/>
          <a:lstStyle/>
          <a:p>
            <a:r>
              <a:rPr lang="uk-UA" sz="3600" dirty="0" smtClean="0"/>
              <a:t>Третім етапом розробки стратегії формування інвестицій­них ресурсів є визначення методів їхнього фінансування.</a:t>
            </a:r>
            <a:endParaRPr lang="uk-UA" sz="3600" dirty="0"/>
          </a:p>
        </p:txBody>
      </p:sp>
      <p:sp>
        <p:nvSpPr>
          <p:cNvPr id="3" name="Объект 2"/>
          <p:cNvSpPr>
            <a:spLocks noGrp="1"/>
          </p:cNvSpPr>
          <p:nvPr>
            <p:ph idx="1"/>
          </p:nvPr>
        </p:nvSpPr>
        <p:spPr>
          <a:xfrm>
            <a:off x="818712" y="2222287"/>
            <a:ext cx="10557500" cy="4191960"/>
          </a:xfrm>
        </p:spPr>
        <p:txBody>
          <a:bodyPr>
            <a:normAutofit fontScale="92500"/>
          </a:bodyPr>
          <a:lstStyle/>
          <a:p>
            <a:pPr marL="0" indent="0">
              <a:buNone/>
            </a:pPr>
            <a:r>
              <a:rPr lang="uk-UA" dirty="0" smtClean="0"/>
              <a:t>В умо­вах ринкових відносин є багато методів інвестування, що ґрунтуються на використанні як власних грошових коштів, так і запозичених, зокрема, наступні:</a:t>
            </a:r>
          </a:p>
          <a:p>
            <a:pPr marL="0" indent="0">
              <a:buNone/>
            </a:pPr>
            <a:r>
              <a:rPr lang="uk-UA" b="1" dirty="0" smtClean="0"/>
              <a:t>1. </a:t>
            </a:r>
            <a:r>
              <a:rPr lang="uk-UA" b="1" i="1" dirty="0" smtClean="0"/>
              <a:t>Самофінансування інвестиційних витрат</a:t>
            </a:r>
            <a:r>
              <a:rPr lang="uk-UA" i="1" dirty="0" smtClean="0"/>
              <a:t>.</a:t>
            </a:r>
            <a:endParaRPr lang="uk-UA" dirty="0" smtClean="0"/>
          </a:p>
          <a:p>
            <a:r>
              <a:rPr lang="uk-UA" dirty="0" smtClean="0"/>
              <a:t>Сутність даного методу полягає в тому, що після вилучення з прибутку (доходу) податків та інших обов'язкових платежів у бюджет решта грошових накопичень залишаються в розпо­рядженні підприємства. За самофінансування за рахунок власних та запозичених джерел забезпечується розширене відтворення, а також вирішення соціальних завдань колек­тиву. </a:t>
            </a:r>
          </a:p>
          <a:p>
            <a:r>
              <a:rPr lang="uk-UA" dirty="0" smtClean="0"/>
              <a:t>Створення системи самофінансування передбачає підвищення ролі власних джерел (прибуток, амортизаційні відрахування) у фінансуванні інвестиційних програм суб'єк­та господарювання. При цьому власні накопичення інвесто­ра доповнюються кредитними джерелами та запозиченими коштами (емісія цінних паперів). У державах з економікою досить високого рівня розвитку рівень самофінансування визначається високим, якщо питома вага власних джерел досягає 60 % та більше від загального обсягу фінансування інвестиційних витрат.</a:t>
            </a:r>
          </a:p>
          <a:p>
            <a:endParaRPr lang="ru-RU" dirty="0"/>
          </a:p>
        </p:txBody>
      </p:sp>
    </p:spTree>
    <p:extLst>
      <p:ext uri="{BB962C8B-B14F-4D97-AF65-F5344CB8AC3E}">
        <p14:creationId xmlns:p14="http://schemas.microsoft.com/office/powerpoint/2010/main" val="314848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12" y="447187"/>
            <a:ext cx="10920570" cy="1354719"/>
          </a:xfrm>
        </p:spPr>
        <p:txBody>
          <a:bodyPr/>
          <a:lstStyle/>
          <a:p>
            <a:r>
              <a:rPr lang="uk-UA" sz="3600" dirty="0" smtClean="0"/>
              <a:t>Третім етапом розробки стратегії формування інвестицій­них ресурсів є визначення методів їхнього фінансування.</a:t>
            </a:r>
            <a:endParaRPr lang="uk-UA" sz="3600" dirty="0"/>
          </a:p>
        </p:txBody>
      </p:sp>
      <p:sp>
        <p:nvSpPr>
          <p:cNvPr id="3" name="Объект 2"/>
          <p:cNvSpPr>
            <a:spLocks noGrp="1"/>
          </p:cNvSpPr>
          <p:nvPr>
            <p:ph idx="1"/>
          </p:nvPr>
        </p:nvSpPr>
        <p:spPr>
          <a:xfrm>
            <a:off x="6049618" y="2168498"/>
            <a:ext cx="5824135" cy="4205407"/>
          </a:xfrm>
        </p:spPr>
        <p:txBody>
          <a:bodyPr>
            <a:normAutofit/>
          </a:bodyPr>
          <a:lstStyle/>
          <a:p>
            <a:pPr marL="0" indent="0">
              <a:buNone/>
            </a:pPr>
            <a:r>
              <a:rPr lang="uk-UA" sz="2000" dirty="0" smtClean="0"/>
              <a:t>2. Акціонування — </a:t>
            </a:r>
            <a:r>
              <a:rPr lang="uk-UA" sz="2000" i="1" dirty="0" smtClean="0"/>
              <a:t>емісія цінних паперів та боргових </a:t>
            </a:r>
            <a:r>
              <a:rPr lang="uk-UA" sz="2000" i="1" dirty="0" err="1" smtClean="0"/>
              <a:t>зобов</a:t>
            </a:r>
            <a:r>
              <a:rPr lang="uk-UA" sz="2000" i="1" dirty="0" smtClean="0"/>
              <a:t> '</a:t>
            </a:r>
            <a:r>
              <a:rPr lang="uk-UA" sz="2000" i="1" dirty="0" err="1" smtClean="0"/>
              <a:t>язань</a:t>
            </a:r>
            <a:r>
              <a:rPr lang="uk-UA" sz="2000" i="1" dirty="0" smtClean="0"/>
              <a:t>. </a:t>
            </a:r>
            <a:r>
              <a:rPr lang="uk-UA" sz="2000" dirty="0" smtClean="0"/>
              <a:t>Випуск цінних паперів та боргових зобов'язань сприяє мобілізації розосереджених коштів для здійснення інвестицій.</a:t>
            </a:r>
          </a:p>
          <a:p>
            <a:pPr marL="0" indent="0">
              <a:buNone/>
            </a:pPr>
            <a:r>
              <a:rPr lang="uk-UA" sz="2000" dirty="0" smtClean="0"/>
              <a:t> 3. </a:t>
            </a:r>
            <a:r>
              <a:rPr lang="uk-UA" sz="2000" i="1" dirty="0" smtClean="0"/>
              <a:t>Довгострокове кредитування інвестицій.</a:t>
            </a:r>
            <a:endParaRPr lang="uk-UA" sz="2000" dirty="0" smtClean="0"/>
          </a:p>
          <a:p>
            <a:pPr marL="0" indent="0">
              <a:buNone/>
            </a:pPr>
            <a:r>
              <a:rPr lang="uk-UA" sz="2000" dirty="0" smtClean="0"/>
              <a:t> 4. </a:t>
            </a:r>
            <a:r>
              <a:rPr lang="uk-UA" sz="2000" i="1" dirty="0" smtClean="0"/>
              <a:t>Лізинг. </a:t>
            </a:r>
            <a:r>
              <a:rPr lang="uk-UA" sz="2000" dirty="0" smtClean="0"/>
              <a:t>Цей метод інвестування являє собою довгост­рокову оренду основних фондів.</a:t>
            </a:r>
          </a:p>
          <a:p>
            <a:pPr marL="0" indent="0">
              <a:buNone/>
            </a:pPr>
            <a:endParaRPr lang="ru-RU" dirty="0"/>
          </a:p>
        </p:txBody>
      </p:sp>
      <p:pic>
        <p:nvPicPr>
          <p:cNvPr id="4" name="Рисунок 3"/>
          <p:cNvPicPr>
            <a:picLocks noChangeAspect="1"/>
          </p:cNvPicPr>
          <p:nvPr/>
        </p:nvPicPr>
        <p:blipFill>
          <a:blip r:embed="rId2"/>
          <a:stretch>
            <a:fillRect/>
          </a:stretch>
        </p:blipFill>
        <p:spPr>
          <a:xfrm>
            <a:off x="615561" y="2504674"/>
            <a:ext cx="5179342" cy="3748208"/>
          </a:xfrm>
          <a:prstGeom prst="rect">
            <a:avLst/>
          </a:prstGeom>
        </p:spPr>
      </p:pic>
    </p:spTree>
    <p:extLst>
      <p:ext uri="{BB962C8B-B14F-4D97-AF65-F5344CB8AC3E}">
        <p14:creationId xmlns:p14="http://schemas.microsoft.com/office/powerpoint/2010/main" val="3624077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81401" y="696112"/>
            <a:ext cx="5832846" cy="2652205"/>
          </a:xfrm>
        </p:spPr>
        <p:txBody>
          <a:bodyPr/>
          <a:lstStyle/>
          <a:p>
            <a:r>
              <a:rPr lang="uk-UA" dirty="0" smtClean="0"/>
              <a:t>Дякую за увагу </a:t>
            </a:r>
            <a:endParaRPr lang="ru-RU" dirty="0"/>
          </a:p>
        </p:txBody>
      </p:sp>
      <p:pic>
        <p:nvPicPr>
          <p:cNvPr id="6" name="Рисунок 5"/>
          <p:cNvPicPr>
            <a:picLocks noChangeAspect="1"/>
          </p:cNvPicPr>
          <p:nvPr/>
        </p:nvPicPr>
        <p:blipFill>
          <a:blip r:embed="rId2"/>
          <a:stretch>
            <a:fillRect/>
          </a:stretch>
        </p:blipFill>
        <p:spPr>
          <a:xfrm>
            <a:off x="6642847" y="1035984"/>
            <a:ext cx="5102319" cy="3401546"/>
          </a:xfrm>
          <a:prstGeom prst="rect">
            <a:avLst/>
          </a:prstGeom>
        </p:spPr>
      </p:pic>
    </p:spTree>
    <p:extLst>
      <p:ext uri="{BB962C8B-B14F-4D97-AF65-F5344CB8AC3E}">
        <p14:creationId xmlns:p14="http://schemas.microsoft.com/office/powerpoint/2010/main" val="160207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09999" y="447188"/>
            <a:ext cx="10762875" cy="1267312"/>
          </a:xfrm>
        </p:spPr>
        <p:txBody>
          <a:bodyPr/>
          <a:lstStyle/>
          <a:p>
            <a:r>
              <a:rPr lang="uk-UA" dirty="0" smtClean="0"/>
              <a:t>Період формування інвестиційної стратегії</a:t>
            </a:r>
            <a:endParaRPr lang="ru-RU" dirty="0"/>
          </a:p>
        </p:txBody>
      </p:sp>
      <p:sp>
        <p:nvSpPr>
          <p:cNvPr id="6" name="Объект 5"/>
          <p:cNvSpPr>
            <a:spLocks noGrp="1"/>
          </p:cNvSpPr>
          <p:nvPr>
            <p:ph idx="1"/>
          </p:nvPr>
        </p:nvSpPr>
        <p:spPr/>
        <p:txBody>
          <a:bodyPr>
            <a:normAutofit fontScale="92500" lnSpcReduction="20000"/>
          </a:bodyPr>
          <a:lstStyle/>
          <a:p>
            <a:r>
              <a:rPr lang="uk-UA" dirty="0" smtClean="0"/>
              <a:t>Початковим етапом розробки інвестиційної стратегії підприємств є визначення загального періоду її формування. Цей період залежить від ряду умов. Головною умовою визначення періоду формування інвестиційної стратегії підприємств є передбачуваність розвитку економіки в цілому й інвестиційного ринку зокрема. В умовах нинішнього нестабільного (а за окремими напрямами - не передбачуваного) розвитку економіки країни цей період не може бути занадто тривалим і в середньому не може виходити за рамки 3-5 років (для порівняння слід зазначити, що інвестиційна стратегія найбільших компаній країн з розвиненою ринковою економікою розробляється на період 10-15 років). </a:t>
            </a:r>
          </a:p>
          <a:p>
            <a:r>
              <a:rPr lang="uk-UA" dirty="0" smtClean="0"/>
              <a:t>Важливою умовою визначення періоду формування інвестиційної стратегії підприємств є тривалість періоду, прийнятого для формування загальної стратегії. Через те, що інвестиційна стратегія носить стосовно неї підпорядкований характер, вона не може виходити за межі цього періоду (більш короткий період формування інвестиційної стратегії достатній, тому що заключні етапи економічної стратегії можуть не потребувати змін інвестиційної діяльності). Однією з умов визначення періоду формування інвестиційної стратегії на рівні корпоративних систем є їхня галузева приналежність.</a:t>
            </a:r>
            <a:endParaRPr lang="uk-UA" dirty="0"/>
          </a:p>
        </p:txBody>
      </p:sp>
    </p:spTree>
    <p:extLst>
      <p:ext uri="{BB962C8B-B14F-4D97-AF65-F5344CB8AC3E}">
        <p14:creationId xmlns:p14="http://schemas.microsoft.com/office/powerpoint/2010/main" val="235924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2246" t="18668" r="23515" b="18988"/>
          <a:stretch/>
        </p:blipFill>
        <p:spPr>
          <a:xfrm>
            <a:off x="1359672" y="292385"/>
            <a:ext cx="9533615" cy="6164075"/>
          </a:xfrm>
          <a:prstGeom prst="rect">
            <a:avLst/>
          </a:prstGeom>
        </p:spPr>
      </p:pic>
    </p:spTree>
    <p:extLst>
      <p:ext uri="{BB962C8B-B14F-4D97-AF65-F5344CB8AC3E}">
        <p14:creationId xmlns:p14="http://schemas.microsoft.com/office/powerpoint/2010/main" val="221604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uk-UA" dirty="0" smtClean="0"/>
              <a:t>Алгоритм розробки інвестиційної стратегії</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42671257"/>
              </p:ext>
            </p:extLst>
          </p:nvPr>
        </p:nvGraphicFramePr>
        <p:xfrm>
          <a:off x="810000" y="1882588"/>
          <a:ext cx="10983070" cy="4719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27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Принципи формування та реалізації інвестиційної стратегії</a:t>
            </a:r>
            <a:endParaRPr lang="ru-RU" dirty="0"/>
          </a:p>
        </p:txBody>
      </p:sp>
      <p:sp>
        <p:nvSpPr>
          <p:cNvPr id="3" name="Объект 2"/>
          <p:cNvSpPr>
            <a:spLocks noGrp="1"/>
          </p:cNvSpPr>
          <p:nvPr>
            <p:ph idx="1"/>
          </p:nvPr>
        </p:nvSpPr>
        <p:spPr>
          <a:xfrm>
            <a:off x="628651" y="2222287"/>
            <a:ext cx="10948306" cy="4333634"/>
          </a:xfrm>
        </p:spPr>
        <p:txBody>
          <a:bodyPr>
            <a:normAutofit fontScale="70000" lnSpcReduction="20000"/>
          </a:bodyPr>
          <a:lstStyle/>
          <a:p>
            <a:pPr marL="0" indent="0">
              <a:buNone/>
            </a:pPr>
            <a:r>
              <a:rPr lang="uk-UA" dirty="0" smtClean="0"/>
              <a:t>1. Принцип системності -цей принцип вимагає, щоб при розробці інвестиційної стратегії підтримувався системний характер: слід планувати досягнення не тільки стратегічних цілей, а й вирішення поточних та оперативних завдань інвестиційної діяльності.</a:t>
            </a:r>
          </a:p>
          <a:p>
            <a:pPr marL="0" indent="0">
              <a:buNone/>
            </a:pPr>
            <a:r>
              <a:rPr lang="uk-UA" dirty="0" smtClean="0"/>
              <a:t>2. Принцип оптимальності. Цей принцип полягає в тому, що розробляючи інвестиційну стратегію необхідно враховувати відносну обмеженість та взаємозамінність ресурсів, що потребує розробки альтернативних варіантів інвестиційних проектів, вибору з них оптимального та визначення можливих джерел фінансування інвестиційних проектів, які в даному випадку будуть найбільш ефективними. </a:t>
            </a:r>
          </a:p>
          <a:p>
            <a:pPr marL="0" indent="0">
              <a:buNone/>
            </a:pPr>
            <a:r>
              <a:rPr lang="uk-UA" dirty="0" smtClean="0"/>
              <a:t>3. Принцип економічності. Згідно цього принципу, величина інвестованих ресурсів не повинна перевищувати ефект від інвестування. </a:t>
            </a:r>
          </a:p>
          <a:p>
            <a:pPr marL="0" indent="0">
              <a:buNone/>
            </a:pPr>
            <a:r>
              <a:rPr lang="uk-UA" dirty="0" smtClean="0"/>
              <a:t>4. Принцип </a:t>
            </a:r>
            <a:r>
              <a:rPr lang="uk-UA" dirty="0" err="1" smtClean="0"/>
              <a:t>ситуативності</a:t>
            </a:r>
            <a:r>
              <a:rPr lang="uk-UA" dirty="0" smtClean="0"/>
              <a:t>. Сутність даного принципу полягає в забезпеченні адаптивності інвестиційної стратегії до змін чинників зовнішнього інвестиційного середовища. Це означає, що всі майбутні стратегічні зміни в інвестиційній діяльності підприємства – її напрямках, формах, методах планування і контролю, організаційній структурі управління, інвестиційній культурі і </a:t>
            </a:r>
            <a:r>
              <a:rPr lang="uk-UA" dirty="0" err="1" smtClean="0"/>
              <a:t>т.п</a:t>
            </a:r>
            <a:r>
              <a:rPr lang="uk-UA" dirty="0" smtClean="0"/>
              <a:t>. є прогнозованою або оперативною його реакцією на відповідні зміни різноманітних чинників зовнішнього інвестиційного середовища. </a:t>
            </a:r>
          </a:p>
          <a:p>
            <a:pPr marL="0" indent="0">
              <a:buNone/>
            </a:pPr>
            <a:r>
              <a:rPr lang="uk-UA" dirty="0" smtClean="0"/>
              <a:t>5. Принцип участі. Цей принцип означає, що керівники всіх підрозділів підприємства повинні приймати участь у процесі планування інвестиційної діяльності. Але, які б фахівці не притягувалися до розробки окремих параметрів інвестиційної стратегії організації, її реалізацію повинні забезпечувати підготовлені фахівці - інвестиційні менеджери. </a:t>
            </a:r>
          </a:p>
          <a:p>
            <a:pPr marL="0" indent="0">
              <a:buNone/>
            </a:pPr>
            <a:r>
              <a:rPr lang="uk-UA" dirty="0" smtClean="0"/>
              <a:t>6. Принцип безперервності. У відповідності з цим принципом процес розробки та реалізації стратегії повинен здійснюватися безперервно, тобто: цілі та заходи з їх реалізації повинні здійснюватися циклічно. Обравши цілі та шляхи їх реалізації, досягнувши їх, ставляться нові інвестиційні цілі та обираються шляхи їх реалізації та ін. </a:t>
            </a:r>
          </a:p>
          <a:p>
            <a:pPr marL="0" indent="0">
              <a:buNone/>
            </a:pPr>
            <a:r>
              <a:rPr lang="uk-UA" dirty="0" smtClean="0"/>
              <a:t>7. Принцип зворотного зв’язку. При розробці інвестиційної стратегії цілі ставляться від досягнутого. </a:t>
            </a:r>
            <a:endParaRPr lang="uk-UA" dirty="0"/>
          </a:p>
        </p:txBody>
      </p:sp>
    </p:spTree>
    <p:extLst>
      <p:ext uri="{BB962C8B-B14F-4D97-AF65-F5344CB8AC3E}">
        <p14:creationId xmlns:p14="http://schemas.microsoft.com/office/powerpoint/2010/main" val="81552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Ресурси суб’єктів інвестиційної діяльності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04604741"/>
              </p:ext>
            </p:extLst>
          </p:nvPr>
        </p:nvGraphicFramePr>
        <p:xfrm>
          <a:off x="718481" y="1559858"/>
          <a:ext cx="10663517" cy="5167570"/>
        </p:xfrm>
        <a:graphic>
          <a:graphicData uri="http://schemas.openxmlformats.org/drawingml/2006/table">
            <a:tbl>
              <a:tblPr firstRow="1" bandRow="1">
                <a:tableStyleId>{5C22544A-7EE6-4342-B048-85BDC9FD1C3A}</a:tableStyleId>
              </a:tblPr>
              <a:tblGrid>
                <a:gridCol w="2440332">
                  <a:extLst>
                    <a:ext uri="{9D8B030D-6E8A-4147-A177-3AD203B41FA5}">
                      <a16:colId xmlns:a16="http://schemas.microsoft.com/office/drawing/2014/main" val="2953697167"/>
                    </a:ext>
                  </a:extLst>
                </a:gridCol>
                <a:gridCol w="4668679">
                  <a:extLst>
                    <a:ext uri="{9D8B030D-6E8A-4147-A177-3AD203B41FA5}">
                      <a16:colId xmlns:a16="http://schemas.microsoft.com/office/drawing/2014/main" val="2921070595"/>
                    </a:ext>
                  </a:extLst>
                </a:gridCol>
                <a:gridCol w="3554506">
                  <a:extLst>
                    <a:ext uri="{9D8B030D-6E8A-4147-A177-3AD203B41FA5}">
                      <a16:colId xmlns:a16="http://schemas.microsoft.com/office/drawing/2014/main" val="3505267199"/>
                    </a:ext>
                  </a:extLst>
                </a:gridCol>
              </a:tblGrid>
              <a:tr h="503973">
                <a:tc rowSpan="2">
                  <a:txBody>
                    <a:bodyPr/>
                    <a:lstStyle/>
                    <a:p>
                      <a:r>
                        <a:rPr lang="uk-UA" dirty="0" smtClean="0"/>
                        <a:t>Інвестори</a:t>
                      </a:r>
                      <a:endParaRPr lang="ru-RU" dirty="0"/>
                    </a:p>
                  </a:txBody>
                  <a:tcPr/>
                </a:tc>
                <a:tc gridSpan="2">
                  <a:txBody>
                    <a:bodyPr/>
                    <a:lstStyle/>
                    <a:p>
                      <a:r>
                        <a:rPr lang="uk-UA" dirty="0" smtClean="0"/>
                        <a:t>Ресурси</a:t>
                      </a:r>
                      <a:endParaRPr lang="ru-RU" dirty="0"/>
                    </a:p>
                  </a:txBody>
                  <a:tcPr/>
                </a:tc>
                <a:tc hMerge="1">
                  <a:txBody>
                    <a:bodyPr/>
                    <a:lstStyle/>
                    <a:p>
                      <a:endParaRPr lang="ru-RU" dirty="0"/>
                    </a:p>
                  </a:txBody>
                  <a:tcPr/>
                </a:tc>
                <a:extLst>
                  <a:ext uri="{0D108BD9-81ED-4DB2-BD59-A6C34878D82A}">
                    <a16:rowId xmlns:a16="http://schemas.microsoft.com/office/drawing/2014/main" val="1404070062"/>
                  </a:ext>
                </a:extLst>
              </a:tr>
              <a:tr h="548797">
                <a:tc vMerge="1">
                  <a:txBody>
                    <a:bodyPr/>
                    <a:lstStyle/>
                    <a:p>
                      <a:endParaRPr lang="ru-RU" dirty="0"/>
                    </a:p>
                  </a:txBody>
                  <a:tcPr/>
                </a:tc>
                <a:tc>
                  <a:txBody>
                    <a:bodyPr/>
                    <a:lstStyle/>
                    <a:p>
                      <a:r>
                        <a:rPr lang="uk-UA" dirty="0" smtClean="0">
                          <a:solidFill>
                            <a:schemeClr val="tx1"/>
                          </a:solidFill>
                        </a:rPr>
                        <a:t>Власні (внутрішні)</a:t>
                      </a:r>
                      <a:endParaRPr lang="ru-RU" dirty="0">
                        <a:solidFill>
                          <a:schemeClr val="tx1"/>
                        </a:solidFill>
                      </a:endParaRPr>
                    </a:p>
                  </a:txBody>
                  <a:tcPr>
                    <a:solidFill>
                      <a:schemeClr val="accent1"/>
                    </a:solidFill>
                  </a:tcPr>
                </a:tc>
                <a:tc>
                  <a:txBody>
                    <a:bodyPr/>
                    <a:lstStyle/>
                    <a:p>
                      <a:r>
                        <a:rPr lang="uk-UA" dirty="0" smtClean="0">
                          <a:solidFill>
                            <a:schemeClr val="tx1"/>
                          </a:solidFill>
                        </a:rPr>
                        <a:t>Залучені та позичені </a:t>
                      </a:r>
                      <a:endParaRPr lang="ru-RU" dirty="0">
                        <a:solidFill>
                          <a:schemeClr val="tx1"/>
                        </a:solidFill>
                      </a:endParaRPr>
                    </a:p>
                  </a:txBody>
                  <a:tcPr>
                    <a:solidFill>
                      <a:schemeClr val="accent1"/>
                    </a:solidFill>
                  </a:tcPr>
                </a:tc>
                <a:extLst>
                  <a:ext uri="{0D108BD9-81ED-4DB2-BD59-A6C34878D82A}">
                    <a16:rowId xmlns:a16="http://schemas.microsoft.com/office/drawing/2014/main" val="3550550973"/>
                  </a:ext>
                </a:extLst>
              </a:tr>
              <a:tr h="845236">
                <a:tc>
                  <a:txBody>
                    <a:bodyPr/>
                    <a:lstStyle/>
                    <a:p>
                      <a:r>
                        <a:rPr lang="uk-UA" dirty="0" smtClean="0"/>
                        <a:t>Фізичні особи </a:t>
                      </a:r>
                      <a:endParaRPr lang="ru-RU" dirty="0"/>
                    </a:p>
                  </a:txBody>
                  <a:tcPr/>
                </a:tc>
                <a:tc>
                  <a:txBody>
                    <a:bodyPr/>
                    <a:lstStyle/>
                    <a:p>
                      <a:r>
                        <a:rPr lang="uk-UA" noProof="0" dirty="0" smtClean="0"/>
                        <a:t>Збереження та заощадження, неспожита частина індивідуальних доходів </a:t>
                      </a:r>
                      <a:endParaRPr lang="uk-UA" noProof="0" dirty="0"/>
                    </a:p>
                  </a:txBody>
                  <a:tcPr/>
                </a:tc>
                <a:tc>
                  <a:txBody>
                    <a:bodyPr/>
                    <a:lstStyle/>
                    <a:p>
                      <a:pPr algn="ctr"/>
                      <a:r>
                        <a:rPr lang="uk-UA" sz="4400" noProof="0" dirty="0" smtClean="0"/>
                        <a:t>-</a:t>
                      </a:r>
                      <a:endParaRPr lang="uk-UA" sz="4400" noProof="0" dirty="0"/>
                    </a:p>
                  </a:txBody>
                  <a:tcPr/>
                </a:tc>
                <a:extLst>
                  <a:ext uri="{0D108BD9-81ED-4DB2-BD59-A6C34878D82A}">
                    <a16:rowId xmlns:a16="http://schemas.microsoft.com/office/drawing/2014/main" val="2896739822"/>
                  </a:ext>
                </a:extLst>
              </a:tr>
              <a:tr h="1352377">
                <a:tc>
                  <a:txBody>
                    <a:bodyPr/>
                    <a:lstStyle/>
                    <a:p>
                      <a:r>
                        <a:rPr lang="uk-UA" dirty="0" smtClean="0"/>
                        <a:t>Корпорації</a:t>
                      </a:r>
                      <a:r>
                        <a:rPr lang="uk-UA" baseline="0" dirty="0" smtClean="0"/>
                        <a:t> </a:t>
                      </a:r>
                      <a:endParaRPr lang="ru-RU" dirty="0"/>
                    </a:p>
                  </a:txBody>
                  <a:tcPr/>
                </a:tc>
                <a:tc>
                  <a:txBody>
                    <a:bodyPr/>
                    <a:lstStyle/>
                    <a:p>
                      <a:r>
                        <a:rPr lang="uk-UA" noProof="0" dirty="0" smtClean="0"/>
                        <a:t>Запаси компанії, нерозподілений прибуток, амортизаційні та інші фонди, інші власні кошти (ноу-хау, позареалізаційні прибутки тощо)</a:t>
                      </a:r>
                      <a:endParaRPr lang="uk-UA" noProof="0" dirty="0"/>
                    </a:p>
                  </a:txBody>
                  <a:tcPr/>
                </a:tc>
                <a:tc>
                  <a:txBody>
                    <a:bodyPr/>
                    <a:lstStyle/>
                    <a:p>
                      <a:r>
                        <a:rPr lang="uk-UA" noProof="0" dirty="0" smtClean="0"/>
                        <a:t>Кошти, залучені за рахунок продажу акцій, облігацій, інших цінних паперів, довгострокові кредити та позики</a:t>
                      </a:r>
                      <a:endParaRPr lang="uk-UA" noProof="0" dirty="0"/>
                    </a:p>
                  </a:txBody>
                  <a:tcPr/>
                </a:tc>
                <a:extLst>
                  <a:ext uri="{0D108BD9-81ED-4DB2-BD59-A6C34878D82A}">
                    <a16:rowId xmlns:a16="http://schemas.microsoft.com/office/drawing/2014/main" val="2803973672"/>
                  </a:ext>
                </a:extLst>
              </a:tr>
              <a:tr h="1605948">
                <a:tc>
                  <a:txBody>
                    <a:bodyPr/>
                    <a:lstStyle/>
                    <a:p>
                      <a:r>
                        <a:rPr lang="uk-UA" dirty="0" smtClean="0"/>
                        <a:t>Держава</a:t>
                      </a:r>
                      <a:r>
                        <a:rPr lang="uk-UA" baseline="0" dirty="0" smtClean="0"/>
                        <a:t> (уряд)</a:t>
                      </a:r>
                      <a:endParaRPr lang="ru-RU" dirty="0"/>
                    </a:p>
                  </a:txBody>
                  <a:tcPr/>
                </a:tc>
                <a:tc>
                  <a:txBody>
                    <a:bodyPr/>
                    <a:lstStyle/>
                    <a:p>
                      <a:r>
                        <a:rPr lang="uk-UA" noProof="0" dirty="0" smtClean="0"/>
                        <a:t>Прибутки державних підприємств, податкові надходження, відрахування у державні фонди соціального страхування, державні резерви, кредитно-грошові емісії, кошти від приватизації</a:t>
                      </a:r>
                      <a:endParaRPr lang="uk-UA" noProof="0" dirty="0"/>
                    </a:p>
                  </a:txBody>
                  <a:tcPr/>
                </a:tc>
                <a:tc>
                  <a:txBody>
                    <a:bodyPr/>
                    <a:lstStyle/>
                    <a:p>
                      <a:r>
                        <a:rPr lang="uk-UA" noProof="0" dirty="0" smtClean="0"/>
                        <a:t>Внутрішні і зовнішні позики (державні облігації, казначейські зобов'язання тощо)</a:t>
                      </a:r>
                      <a:endParaRPr lang="uk-UA" noProof="0" dirty="0"/>
                    </a:p>
                  </a:txBody>
                  <a:tcPr/>
                </a:tc>
                <a:extLst>
                  <a:ext uri="{0D108BD9-81ED-4DB2-BD59-A6C34878D82A}">
                    <a16:rowId xmlns:a16="http://schemas.microsoft.com/office/drawing/2014/main" val="1508842365"/>
                  </a:ext>
                </a:extLst>
              </a:tr>
            </a:tbl>
          </a:graphicData>
        </a:graphic>
      </p:graphicFrame>
    </p:spTree>
    <p:extLst>
      <p:ext uri="{BB962C8B-B14F-4D97-AF65-F5344CB8AC3E}">
        <p14:creationId xmlns:p14="http://schemas.microsoft.com/office/powerpoint/2010/main" val="208647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941294" y="555065"/>
            <a:ext cx="10717305" cy="5778500"/>
          </a:xfrm>
        </p:spPr>
        <p:txBody>
          <a:bodyPr>
            <a:normAutofit lnSpcReduction="10000"/>
          </a:bodyPr>
          <a:lstStyle/>
          <a:p>
            <a:pPr marL="0" indent="0" algn="ctr">
              <a:buNone/>
            </a:pPr>
            <a:r>
              <a:rPr lang="ru-RU" dirty="0"/>
              <a:t> </a:t>
            </a:r>
            <a:r>
              <a:rPr lang="uk-UA" b="1" dirty="0" smtClean="0"/>
              <a:t>МІЖНАРОДНА ІНВЕСТИЦІЙНА ДІЯЛЬНІСТЬ </a:t>
            </a:r>
            <a:r>
              <a:rPr lang="uk-UA" dirty="0" smtClean="0"/>
              <a:t>— це сукупність дій суб’єктів (інвесторів і учасників) щодо здійснення інвестицій за рубіж та іноземних інвестицій з метою одержання прибутку.</a:t>
            </a:r>
          </a:p>
          <a:p>
            <a:pPr marL="0" indent="0" algn="ctr">
              <a:buNone/>
            </a:pPr>
            <a:endParaRPr lang="uk-UA" dirty="0" smtClean="0"/>
          </a:p>
          <a:p>
            <a:r>
              <a:rPr lang="uk-UA" dirty="0" smtClean="0"/>
              <a:t> Її суб’єктами — інвесторами є фізичні особи, корпорації, національні та міжнародні фінансові інституції, уряди країн, а суб’єктами — учасниками є фізичні та юридичні особи, які забезпечують реалізацію інвестицій як виконавці замовлень або доручень інвестора. Ресурси інвестора складаються з ресурсів, отриманих з усіх доступних джерел інвестування — внутрішніх, залучених і позичених. </a:t>
            </a:r>
          </a:p>
          <a:p>
            <a:r>
              <a:rPr lang="uk-UA" dirty="0" smtClean="0"/>
              <a:t>Здійснюється міжнародна інвестиційна діяльність у двох напрямках: вивезення капіталу та залучення іноземних інвестицій.</a:t>
            </a:r>
          </a:p>
          <a:p>
            <a:r>
              <a:rPr lang="uk-UA" dirty="0" smtClean="0"/>
              <a:t>Вивезення капіталу зумовлюється під дією таких чинників, як надлишок капіталів у країні, потребою у нових ринках збуту, сировини, формування певного рівня конкурентоспроможної економіки, міжнародного поділу праці, </a:t>
            </a:r>
            <a:r>
              <a:rPr lang="uk-UA" dirty="0" err="1" smtClean="0"/>
              <a:t>транснаціоналізації</a:t>
            </a:r>
            <a:r>
              <a:rPr lang="uk-UA" dirty="0" smtClean="0"/>
              <a:t> економіки.</a:t>
            </a:r>
          </a:p>
          <a:p>
            <a:r>
              <a:rPr lang="uk-UA" dirty="0" smtClean="0"/>
              <a:t>Необхідність залучення іноземних інвестицій виникає за: обмеженості внутрішніх інвестиційних ресурсів; низької інвестиційної активності власних інвесторів; необхідності забезпечення разом з інвестиціями нової техніки та технології; бажання створити </a:t>
            </a:r>
            <a:r>
              <a:rPr lang="uk-UA" dirty="0" err="1" smtClean="0"/>
              <a:t>конкурентно</a:t>
            </a:r>
            <a:r>
              <a:rPr lang="uk-UA" dirty="0" smtClean="0"/>
              <a:t> спроможну економіку та освоїти світові ринки; потреби в модернізації соціальної інфраструктури суспільства.</a:t>
            </a:r>
            <a:endParaRPr lang="uk-UA" dirty="0"/>
          </a:p>
        </p:txBody>
      </p:sp>
    </p:spTree>
    <p:extLst>
      <p:ext uri="{BB962C8B-B14F-4D97-AF65-F5344CB8AC3E}">
        <p14:creationId xmlns:p14="http://schemas.microsoft.com/office/powerpoint/2010/main" val="409249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9587" y="497540"/>
            <a:ext cx="10959353" cy="5632311"/>
          </a:xfrm>
          <a:prstGeom prst="rect">
            <a:avLst/>
          </a:prstGeom>
        </p:spPr>
        <p:txBody>
          <a:bodyPr wrap="square">
            <a:spAutoFit/>
          </a:bodyPr>
          <a:lstStyle/>
          <a:p>
            <a:r>
              <a:rPr lang="uk-UA" dirty="0" smtClean="0"/>
              <a:t>З точки зору суб’єктності у світогосподарській теорії і практиці розрізняють</a:t>
            </a:r>
          </a:p>
          <a:p>
            <a:r>
              <a:rPr lang="uk-UA" b="1" dirty="0" smtClean="0"/>
              <a:t>індивідуальних, інституціональних, корпоративних інвесторів і уряд.</a:t>
            </a:r>
          </a:p>
          <a:p>
            <a:endParaRPr lang="uk-UA" dirty="0" smtClean="0"/>
          </a:p>
          <a:p>
            <a:r>
              <a:rPr lang="uk-UA" b="1" i="1" dirty="0" smtClean="0"/>
              <a:t>Індивідуальний інвестор </a:t>
            </a:r>
            <a:r>
              <a:rPr lang="uk-UA" dirty="0" smtClean="0"/>
              <a:t>самостійно (без посередників) здійснює інвестиційну</a:t>
            </a:r>
          </a:p>
          <a:p>
            <a:r>
              <a:rPr lang="uk-UA" dirty="0" smtClean="0"/>
              <a:t>діяльність. </a:t>
            </a:r>
          </a:p>
          <a:p>
            <a:endParaRPr lang="uk-UA" dirty="0" smtClean="0"/>
          </a:p>
          <a:p>
            <a:r>
              <a:rPr lang="uk-UA" b="1" i="1" dirty="0" smtClean="0"/>
              <a:t>Інституційний інвестор </a:t>
            </a:r>
            <a:r>
              <a:rPr lang="uk-UA" dirty="0" smtClean="0"/>
              <a:t>— це фінансовий посередник, що акумулює кошти</a:t>
            </a:r>
          </a:p>
          <a:p>
            <a:r>
              <a:rPr lang="uk-UA" dirty="0" smtClean="0"/>
              <a:t>індивідуальних інвесторів і здійснює спеціалізовану інвестиційну діяльність, як правило, на</a:t>
            </a:r>
          </a:p>
          <a:p>
            <a:r>
              <a:rPr lang="uk-UA" dirty="0" smtClean="0"/>
              <a:t>операціях з цінними паперами. </a:t>
            </a:r>
          </a:p>
          <a:p>
            <a:r>
              <a:rPr lang="uk-UA" dirty="0" smtClean="0"/>
              <a:t>До інституціональних інвесторів відносяться інвестиційні фонди та компанії, пенсійні фонди, страхові компанії, взаємні фонди, а також банки.</a:t>
            </a:r>
          </a:p>
          <a:p>
            <a:endParaRPr lang="uk-UA" b="1" i="1" dirty="0" smtClean="0"/>
          </a:p>
          <a:p>
            <a:r>
              <a:rPr lang="uk-UA" b="1" i="1" dirty="0" smtClean="0"/>
              <a:t>Корпоративними інвесторами </a:t>
            </a:r>
            <a:r>
              <a:rPr lang="uk-UA" dirty="0" smtClean="0"/>
              <a:t>є підприємства та організації різних галузей економіки. Як</a:t>
            </a:r>
          </a:p>
          <a:p>
            <a:r>
              <a:rPr lang="uk-UA" dirty="0" smtClean="0"/>
              <a:t>специфічний інвестор виступає уряд.</a:t>
            </a:r>
          </a:p>
          <a:p>
            <a:endParaRPr lang="uk-UA" dirty="0" smtClean="0"/>
          </a:p>
          <a:p>
            <a:r>
              <a:rPr lang="uk-UA" dirty="0" smtClean="0"/>
              <a:t>Головною метою </a:t>
            </a:r>
            <a:r>
              <a:rPr lang="uk-UA" b="1" dirty="0" smtClean="0"/>
              <a:t>приватних іноземних інвестицій </a:t>
            </a:r>
            <a:r>
              <a:rPr lang="uk-UA" dirty="0" smtClean="0"/>
              <a:t>є експорт інвестиційного капіталу за</a:t>
            </a:r>
          </a:p>
          <a:p>
            <a:r>
              <a:rPr lang="uk-UA" dirty="0" smtClean="0"/>
              <a:t>кордон у грошовій або товарній формі з метою отримання прибутку чи розширення</a:t>
            </a:r>
          </a:p>
          <a:p>
            <a:r>
              <a:rPr lang="uk-UA" dirty="0" smtClean="0"/>
              <a:t>економічного впливу.</a:t>
            </a:r>
          </a:p>
          <a:p>
            <a:r>
              <a:rPr lang="uk-UA" dirty="0" smtClean="0"/>
              <a:t>Головною метою </a:t>
            </a:r>
            <a:r>
              <a:rPr lang="uk-UA" b="1" dirty="0" smtClean="0"/>
              <a:t>державний іноземних інвестицій </a:t>
            </a:r>
            <a:r>
              <a:rPr lang="uk-UA" dirty="0" smtClean="0"/>
              <a:t>є створення правових, економічних та</a:t>
            </a:r>
          </a:p>
          <a:p>
            <a:r>
              <a:rPr lang="uk-UA" dirty="0" smtClean="0"/>
              <a:t>організаційних умов для сталого розвитку економіки країни, куди вкладаються інвестиції.</a:t>
            </a:r>
          </a:p>
        </p:txBody>
      </p:sp>
    </p:spTree>
    <p:extLst>
      <p:ext uri="{BB962C8B-B14F-4D97-AF65-F5344CB8AC3E}">
        <p14:creationId xmlns:p14="http://schemas.microsoft.com/office/powerpoint/2010/main" val="117595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712" y="551329"/>
            <a:ext cx="10665076" cy="1398495"/>
          </a:xfrm>
        </p:spPr>
        <p:txBody>
          <a:bodyPr/>
          <a:lstStyle/>
          <a:p>
            <a:r>
              <a:rPr lang="uk-UA" dirty="0" smtClean="0"/>
              <a:t>Першим етапом є прогнозування потреби в загальному обсязі інвестиційних ресурсів.</a:t>
            </a:r>
            <a:endParaRPr lang="uk-UA" dirty="0"/>
          </a:p>
        </p:txBody>
      </p:sp>
      <p:sp>
        <p:nvSpPr>
          <p:cNvPr id="3" name="Объект 2"/>
          <p:cNvSpPr>
            <a:spLocks noGrp="1"/>
          </p:cNvSpPr>
          <p:nvPr>
            <p:ph idx="1"/>
          </p:nvPr>
        </p:nvSpPr>
        <p:spPr>
          <a:xfrm>
            <a:off x="818712" y="2222287"/>
            <a:ext cx="10866782" cy="4326431"/>
          </a:xfrm>
        </p:spPr>
        <p:txBody>
          <a:bodyPr>
            <a:normAutofit/>
          </a:bodyPr>
          <a:lstStyle/>
          <a:p>
            <a:r>
              <a:rPr lang="uk-UA" dirty="0" smtClean="0"/>
              <a:t>По-перше, визначається необхідний обсяг фінансових коштів для реального фінансування. Для цього потрібно розрахувати вартість нового чи будівництва, чи придбання. Вартість будівництва нових об'єктів може бути визначена:</a:t>
            </a:r>
          </a:p>
          <a:p>
            <a:pPr marL="0" indent="0">
              <a:buNone/>
            </a:pPr>
            <a:r>
              <a:rPr lang="uk-UA" dirty="0" smtClean="0"/>
              <a:t>- за фактичними витратами на будівництво аналогічних об'єктів (з урахуванням інфляції);</a:t>
            </a:r>
          </a:p>
          <a:p>
            <a:pPr marL="0" indent="0">
              <a:buNone/>
            </a:pPr>
            <a:r>
              <a:rPr lang="uk-UA" dirty="0" smtClean="0"/>
              <a:t>-  за питомими капітальними </a:t>
            </a:r>
            <a:r>
              <a:rPr lang="uk-UA" dirty="0" err="1" smtClean="0"/>
              <a:t>вкладеннями</a:t>
            </a:r>
            <a:r>
              <a:rPr lang="uk-UA" dirty="0" smtClean="0"/>
              <a:t>.</a:t>
            </a:r>
          </a:p>
          <a:p>
            <a:r>
              <a:rPr lang="uk-UA" dirty="0" smtClean="0"/>
              <a:t>В останньому випадку вона розраховується за відомою формулою:</a:t>
            </a:r>
          </a:p>
          <a:p>
            <a:pPr marL="0" indent="0" algn="ctr">
              <a:buNone/>
            </a:pPr>
            <a:r>
              <a:rPr lang="uk-UA" b="1" dirty="0" smtClean="0"/>
              <a:t>КВ = П * ПКВ + ВБ,               </a:t>
            </a:r>
          </a:p>
          <a:p>
            <a:pPr marL="0" indent="0">
              <a:buNone/>
            </a:pPr>
            <a:r>
              <a:rPr lang="uk-UA" dirty="0" smtClean="0"/>
              <a:t>де КВ — загальна потреба в капітальних </a:t>
            </a:r>
            <a:r>
              <a:rPr lang="uk-UA" dirty="0" err="1" smtClean="0"/>
              <a:t>вкладеннях</a:t>
            </a:r>
            <a:r>
              <a:rPr lang="uk-UA" dirty="0" smtClean="0"/>
              <a:t> для будівництва нового об'єкта;</a:t>
            </a:r>
          </a:p>
          <a:p>
            <a:pPr marL="0" indent="0">
              <a:buNone/>
            </a:pPr>
            <a:r>
              <a:rPr lang="uk-UA" dirty="0" smtClean="0"/>
              <a:t>П — потужність об'єкта, що передбачається, у відповід­них одиницях;</a:t>
            </a:r>
          </a:p>
          <a:p>
            <a:pPr marL="0" indent="0">
              <a:buNone/>
            </a:pPr>
            <a:r>
              <a:rPr lang="uk-UA" dirty="0" smtClean="0"/>
              <a:t>ПКВ — середня сума будівельних витрат на одиницю потужності об'єктів даного профілю;</a:t>
            </a:r>
          </a:p>
          <a:p>
            <a:pPr marL="0" indent="0">
              <a:buNone/>
            </a:pPr>
            <a:r>
              <a:rPr lang="uk-UA" dirty="0" smtClean="0"/>
              <a:t>ВБ — інші витрати, пов'язані з будівництвом об'єкта.</a:t>
            </a:r>
            <a:endParaRPr lang="uk-UA" dirty="0"/>
          </a:p>
        </p:txBody>
      </p:sp>
    </p:spTree>
    <p:extLst>
      <p:ext uri="{BB962C8B-B14F-4D97-AF65-F5344CB8AC3E}">
        <p14:creationId xmlns:p14="http://schemas.microsoft.com/office/powerpoint/2010/main" val="2136193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TM03457503[[fn=Цитаты]]</Template>
  <TotalTime>149</TotalTime>
  <Words>1568</Words>
  <Application>Microsoft Office PowerPoint</Application>
  <PresentationFormat>Широкоэкранный</PresentationFormat>
  <Paragraphs>124</Paragraphs>
  <Slides>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19</vt:i4>
      </vt:variant>
    </vt:vector>
  </HeadingPairs>
  <TitlesOfParts>
    <vt:vector size="22" baseType="lpstr">
      <vt:lpstr>Century Gothic</vt:lpstr>
      <vt:lpstr>Wingdings 2</vt:lpstr>
      <vt:lpstr>Цитаты</vt:lpstr>
      <vt:lpstr>Інвестиційна стратегія і напрями формування  інвестиційних ресурсів </vt:lpstr>
      <vt:lpstr>Період формування інвестиційної стратегії</vt:lpstr>
      <vt:lpstr>Презентация PowerPoint</vt:lpstr>
      <vt:lpstr>Алгоритм розробки інвестиційної стратегії</vt:lpstr>
      <vt:lpstr>Принципи формування та реалізації інвестиційної стратегії</vt:lpstr>
      <vt:lpstr>Ресурси суб’єктів інвестиційної діяльності </vt:lpstr>
      <vt:lpstr>Презентация PowerPoint</vt:lpstr>
      <vt:lpstr>Презентация PowerPoint</vt:lpstr>
      <vt:lpstr>Першим етапом є прогнозування потреби в загальному обсязі інвестиційних ресурсів.</vt:lpstr>
      <vt:lpstr>Вартість придбання діючого підприємства визначають на основі його оцінки наступними методами:</vt:lpstr>
      <vt:lpstr>Вартість придбання діючого підприємства визначають на основі його оцінки наступними методами:</vt:lpstr>
      <vt:lpstr>Вартість придбання діючого підприємства визначають на основі його оцінки наступними методами:</vt:lpstr>
      <vt:lpstr>Першим етапом є прогнозування потреби в загальному обсязі інвестиційних ресурсів.</vt:lpstr>
      <vt:lpstr>Першим етапом є прогнозування потреби в загальному обсязі інвестиційних ресурсів.</vt:lpstr>
      <vt:lpstr>Другим етапом розробки стратегії є вивчення можливих дже­рел формування інвестиційних ресурсів.</vt:lpstr>
      <vt:lpstr>Джерела фінансування інвестицій</vt:lpstr>
      <vt:lpstr>Третім етапом розробки стратегії формування інвестицій­них ресурсів є визначення методів їхнього фінансування.</vt:lpstr>
      <vt:lpstr>Третім етапом розробки стратегії формування інвестицій­них ресурсів є визначення методів їхнього фінансування.</vt:lpstr>
      <vt:lpstr>Дякую за увагу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Інвестиційна стратегія і напрями формування  інвестиційних ресурсів</dc:title>
  <dc:creator>Dasha Fomenko</dc:creator>
  <cp:lastModifiedBy>Инна</cp:lastModifiedBy>
  <cp:revision>15</cp:revision>
  <dcterms:created xsi:type="dcterms:W3CDTF">2023-03-09T22:29:14Z</dcterms:created>
  <dcterms:modified xsi:type="dcterms:W3CDTF">2023-03-11T09:32:58Z</dcterms:modified>
</cp:coreProperties>
</file>