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90" r:id="rId5"/>
    <p:sldId id="291" r:id="rId6"/>
    <p:sldId id="292" r:id="rId7"/>
    <p:sldId id="293" r:id="rId8"/>
    <p:sldId id="294" r:id="rId9"/>
    <p:sldId id="295" r:id="rId10"/>
    <p:sldId id="296" r:id="rId11"/>
    <p:sldId id="297" r:id="rId12"/>
    <p:sldId id="298" r:id="rId13"/>
    <p:sldId id="272" r:id="rId14"/>
    <p:sldId id="299" r:id="rId15"/>
    <p:sldId id="300" r:id="rId16"/>
    <p:sldId id="301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20" autoAdjust="0"/>
    <p:restoredTop sz="94660"/>
  </p:normalViewPr>
  <p:slideViewPr>
    <p:cSldViewPr snapToGrid="0">
      <p:cViewPr varScale="1">
        <p:scale>
          <a:sx n="81" d="100"/>
          <a:sy n="81" d="100"/>
        </p:scale>
        <p:origin x="77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1775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1673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4303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1438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698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3092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1125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3032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9182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0674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1380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b="-2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4B16FC-3F67-4C5E-BF55-2126FACFD50A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6877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92075" y="172307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«ВІДПОВІДАЛЬНІСТЬ ЗА ПРАВОПОРУШЕННЯ,</a:t>
            </a:r>
            <a:b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 З ДОМАШНІМ НАСИЛЬСТВОМ»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441908" y="4110673"/>
            <a:ext cx="9144000" cy="1655762"/>
          </a:xfrm>
        </p:spPr>
        <p:txBody>
          <a:bodyPr/>
          <a:lstStyle/>
          <a:p>
            <a:r>
              <a:rPr lang="uk-UA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Лекція 4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55794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кутник 5"/>
          <p:cNvSpPr/>
          <p:nvPr/>
        </p:nvSpPr>
        <p:spPr>
          <a:xfrm>
            <a:off x="6847840" y="0"/>
            <a:ext cx="254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Прямокутник 6"/>
          <p:cNvSpPr/>
          <p:nvPr/>
        </p:nvSpPr>
        <p:spPr>
          <a:xfrm>
            <a:off x="7847928" y="3106698"/>
            <a:ext cx="3502690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Цивільно-правова</a:t>
            </a:r>
            <a:r>
              <a:rPr lang="ru-RU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3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0" name="Прямокутник 9"/>
          <p:cNvSpPr/>
          <p:nvPr/>
        </p:nvSpPr>
        <p:spPr>
          <a:xfrm>
            <a:off x="113292" y="1092537"/>
            <a:ext cx="7168552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Постраждала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особа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вимагати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у порядку,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передбаченому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законодавством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кривдника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компенсації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на: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лікування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консультацій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оренду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яке вона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винаймає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винаймала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з метою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членів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сім’ї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утриманні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кривдника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засади цивільної відповідальності, яка виникає із завдання</a:t>
            </a:r>
          </a:p>
          <a:p>
            <a:pPr algn="just"/>
            <a:r>
              <a:rPr lang="uk-UA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шкоди, урегульовано главою 82 Цивільного кодексу України. Згідно із ч.1</a:t>
            </a:r>
          </a:p>
          <a:p>
            <a:pPr algn="just"/>
            <a:r>
              <a:rPr lang="uk-UA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ст.1166 Цивільного кодексу України майнова шкода, завдана </a:t>
            </a:r>
            <a:r>
              <a:rPr lang="uk-UA" sz="1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неправо</a:t>
            </a:r>
            <a:r>
              <a:rPr lang="uk-UA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/>
            <a:r>
              <a:rPr lang="uk-UA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мірними рішеннями, діями чи бездіяльністю особистим майновим </a:t>
            </a:r>
            <a:r>
              <a:rPr lang="uk-UA" sz="1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</a:t>
            </a:r>
            <a:r>
              <a:rPr lang="uk-UA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/>
            <a:r>
              <a:rPr lang="uk-UA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вам фізичної або юридичної особи, а також шкода, завдана майну </a:t>
            </a:r>
            <a:r>
              <a:rPr lang="uk-UA" sz="1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фізич</a:t>
            </a:r>
            <a:r>
              <a:rPr lang="uk-UA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/>
            <a:r>
              <a:rPr lang="uk-UA" sz="16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ної</a:t>
            </a:r>
            <a:r>
              <a:rPr lang="uk-UA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або юридичної особи, відшкодовується особою, яка її завдала.</a:t>
            </a:r>
            <a:endParaRPr lang="en-US" sz="1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74506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кутник 5"/>
          <p:cNvSpPr/>
          <p:nvPr/>
        </p:nvSpPr>
        <p:spPr>
          <a:xfrm>
            <a:off x="7914640" y="18961"/>
            <a:ext cx="254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Прямокутник 6"/>
          <p:cNvSpPr/>
          <p:nvPr/>
        </p:nvSpPr>
        <p:spPr>
          <a:xfrm>
            <a:off x="8447368" y="3106698"/>
            <a:ext cx="3502690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Цивільно-правова</a:t>
            </a:r>
            <a:r>
              <a:rPr lang="ru-RU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3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0" name="Прямокутник 9"/>
          <p:cNvSpPr/>
          <p:nvPr/>
        </p:nvSpPr>
        <p:spPr>
          <a:xfrm>
            <a:off x="20320" y="413653"/>
            <a:ext cx="814832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1167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кодексу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закріплює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моральна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шкода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неправомірними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нями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діями чи бездіяльністю, відшкодовується особою, яка її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ла,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вини. 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ст.23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кодексу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моральна шкода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болю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стражданнях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каліцтвом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ушкодженням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здоров’я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2)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душевних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стражданнях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протиправною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членів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сім’ї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близьких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родичів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душевних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стражданнях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знищенням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пошкодженням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майна;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У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приниженні честі та гідності фізичної особи, а також ділової репутації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особи. Моральна шкода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відшкодовується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шовими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коштами,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майном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грошового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відшкодування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моральної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ха-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рактеру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глибини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душевних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страждань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погіршення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потерпілого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позбавлення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вини особи, 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моральної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вина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відшкодування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об-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ставин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істотне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22470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кутник 5"/>
          <p:cNvSpPr/>
          <p:nvPr/>
        </p:nvSpPr>
        <p:spPr>
          <a:xfrm>
            <a:off x="7914640" y="18961"/>
            <a:ext cx="254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Прямокутник 6"/>
          <p:cNvSpPr/>
          <p:nvPr/>
        </p:nvSpPr>
        <p:spPr>
          <a:xfrm>
            <a:off x="8447368" y="3106698"/>
            <a:ext cx="3502690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Цивільно-правова</a:t>
            </a:r>
            <a:r>
              <a:rPr lang="ru-RU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3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0" name="Прямокутник 9"/>
          <p:cNvSpPr/>
          <p:nvPr/>
        </p:nvSpPr>
        <p:spPr>
          <a:xfrm>
            <a:off x="396240" y="1226453"/>
            <a:ext cx="814832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Домашнє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визнається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Сімейним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кодексом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підстава для: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позбавлення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батьківських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 (п.3, п.5 ст.164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Сімейного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кодек-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 України)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відібрання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батьків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позбавлення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батьківських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 (ч.1 ст.170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Сімейного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кодексу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ч. 4 ст. 22 Закону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бігання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протидію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присутності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беруться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уваги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судом та/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ном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опіки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піклування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одного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батьків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вихованні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визначення місця проживання дитини;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відібрання дитини;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позбавлення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поновлення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батьківських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батька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позбавлені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батьківських прав;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відібрання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особи, 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себе не на законних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суду.</a:t>
            </a:r>
            <a:endParaRPr lang="en-US" sz="1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8671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6840" y="527685"/>
            <a:ext cx="10515600" cy="772795"/>
          </a:xfrm>
        </p:spPr>
        <p:txBody>
          <a:bodyPr>
            <a:normAutofit fontScale="90000"/>
          </a:bodyPr>
          <a:lstStyle/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пов’язанихз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домашнім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насильством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9870" y="1462405"/>
            <a:ext cx="11282680" cy="463264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притягнення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кривдника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вра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marL="0" indent="0">
              <a:buNone/>
            </a:pP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ховувати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наступні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військовослужбовці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військо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marL="0" indent="0">
              <a:buNone/>
            </a:pP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возобов’язані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резервісти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проходження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зборів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</a:t>
            </a:r>
          </a:p>
          <a:p>
            <a:pPr marL="0" indent="0">
              <a:buNone/>
            </a:pP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начальницького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складу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антикорупційного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бюро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marL="0" indent="0">
              <a:buNone/>
            </a:pP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їни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Бюро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економічної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рядового і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начальницького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складу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кримінально-виконавчої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служби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Державного бюро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розслідувань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поліцейські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</a:t>
            </a:r>
          </a:p>
          <a:p>
            <a:pPr marL="0" indent="0">
              <a:buNone/>
            </a:pP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ознакою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marL="0" indent="0">
              <a:buNone/>
            </a:pP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конання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термінового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заборонного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припису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неповідомлення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</a:t>
            </a:r>
          </a:p>
          <a:p>
            <a:pPr marL="0" indent="0">
              <a:buNone/>
            </a:pP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винесення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термінового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заборонного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припису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несуть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</a:t>
            </a:r>
          </a:p>
          <a:p>
            <a:pPr marL="0" indent="0">
              <a:buNone/>
            </a:pP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підставах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268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судді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присут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marL="0" indent="0">
              <a:buNone/>
            </a:pP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ність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особи, яка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притягається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адміністративної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</a:t>
            </a:r>
          </a:p>
          <a:p>
            <a:pPr marL="0" indent="0">
              <a:buNone/>
            </a:pP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статтею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173-2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 є</a:t>
            </a:r>
          </a:p>
          <a:p>
            <a:pPr marL="0" indent="0">
              <a:buNone/>
            </a:pP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обов’язковою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Прямокутник 3"/>
          <p:cNvSpPr/>
          <p:nvPr/>
        </p:nvSpPr>
        <p:spPr>
          <a:xfrm>
            <a:off x="6024880" y="1381760"/>
            <a:ext cx="233680" cy="547624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Прямокутник 4"/>
          <p:cNvSpPr/>
          <p:nvPr/>
        </p:nvSpPr>
        <p:spPr>
          <a:xfrm>
            <a:off x="6258560" y="2000885"/>
            <a:ext cx="60960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Для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сильства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хоча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би одного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бездіяльність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викликали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постраждалої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особи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побою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вання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свою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безпеку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безпеку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третіх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бездіяльність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спричинили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емоційну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невпевненість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не-</a:t>
            </a:r>
            <a:endParaRPr lang="ru-RU" sz="16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захистити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себе</a:t>
            </a:r>
          </a:p>
          <a:p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бездіяльність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завдали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шкоди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психічному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здоров’ю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особи.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кваліфіковане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ст.173-2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спричинило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тілесних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ушкоджень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спричинено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тілесні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ушкодження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повинна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здійснюватися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КК.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На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повторність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систематичність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66392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7000" y="576977"/>
            <a:ext cx="10515600" cy="772795"/>
          </a:xfrm>
        </p:spPr>
        <p:txBody>
          <a:bodyPr>
            <a:normAutofit fontScale="90000"/>
          </a:bodyPr>
          <a:lstStyle/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пов’язанихз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домашнім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насильством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9870" y="1558609"/>
            <a:ext cx="11282680" cy="463264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В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деяких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можливий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кривдник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заперечує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факт</a:t>
            </a:r>
          </a:p>
          <a:p>
            <a:pPr marL="0" indent="0">
              <a:buNone/>
            </a:pP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для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підтвердження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факту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збір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доказової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бази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встановити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кутник 7"/>
          <p:cNvSpPr/>
          <p:nvPr/>
        </p:nvSpPr>
        <p:spPr>
          <a:xfrm>
            <a:off x="229870" y="2592547"/>
            <a:ext cx="949325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свідків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сусіди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родичі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відібрати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них пояснен-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особу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установи та/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психолога,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жуть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фахові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запитати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вона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аудіо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відеофіксацію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факту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аудіо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відеозаписи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зроблені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потерпілими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практично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вважаються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допустимими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доказами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Найскладнішими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надійшов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свідків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заперечує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факт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Поліцейським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звернути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видимі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поведінкові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слугувати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індикаторами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низ-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видимих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тривалий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потерпає від домашнього насильства: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97304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6840" y="527685"/>
            <a:ext cx="10515600" cy="772795"/>
          </a:xfrm>
        </p:spPr>
        <p:txBody>
          <a:bodyPr>
            <a:normAutofit fontScale="90000"/>
          </a:bodyPr>
          <a:lstStyle/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пов’язанихз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домашнім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насильством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кутник 3"/>
          <p:cNvSpPr/>
          <p:nvPr/>
        </p:nvSpPr>
        <p:spPr>
          <a:xfrm>
            <a:off x="6024880" y="1381760"/>
            <a:ext cx="233680" cy="547624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Прямокутник 6"/>
          <p:cNvSpPr/>
          <p:nvPr/>
        </p:nvSpPr>
        <p:spPr>
          <a:xfrm>
            <a:off x="218440" y="1488390"/>
            <a:ext cx="6096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Фізичні: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погіршення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психічного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здоров’я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емоційні та психоневрологічні розлади;</a:t>
            </a:r>
          </a:p>
          <a:p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синці, забиті місця, відсутність зубів;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ушкодження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кісток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м’яких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тканин,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частково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кованих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попередніх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травм,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укусів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опіки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незвичайної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фор-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 і на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частинах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поганий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догляд за ротовою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порожниною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недотримання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вил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гігієни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догляду за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волоссям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нігтями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втрата ваги, зневоднення.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кутник 7"/>
          <p:cNvSpPr/>
          <p:nvPr/>
        </p:nvSpPr>
        <p:spPr>
          <a:xfrm>
            <a:off x="6314440" y="1488390"/>
            <a:ext cx="6096000" cy="526297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Психологічні: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невідповідність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ушкоджень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поясненням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їх походження;</a:t>
            </a:r>
          </a:p>
          <a:p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історії про відвідування різних лікарів, які не відповідають</a:t>
            </a:r>
          </a:p>
          <a:p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дійсності;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відкладання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звернення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психологічною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втручання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прояснення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корекцію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наявність скарг психосоматичного характеру;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страхи,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необумовлена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тривожність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нерішучість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безініці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ативність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відчуття безпорадності;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уникання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погляду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очі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приниженість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поведінці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похапливість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депресія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нав’язливі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рухи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думки,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схильність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одноманітних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рухів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кшталт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розгойдування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кріслі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паперу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розчісування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одного й того ж пасма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волосся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надмірне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збудження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безсоння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навпаки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сонли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вість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уповільнення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рухів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вважаються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проявом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нощів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«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нездатності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добре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підсилюють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відчуття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провини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суїцидальні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наміри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погрози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позбавити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себе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почуття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провини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ушкодження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кутник 8"/>
          <p:cNvSpPr/>
          <p:nvPr/>
        </p:nvSpPr>
        <p:spPr>
          <a:xfrm>
            <a:off x="218440" y="4031882"/>
            <a:ext cx="6096000" cy="280076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Економічні:</a:t>
            </a:r>
          </a:p>
          <a:p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нестатки/відсутність можливості розпоряджатися сімейним</a:t>
            </a:r>
          </a:p>
          <a:p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бюджетом та власними коштами;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тиском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кривдника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обраному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тиском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кривдника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зумовлена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утримувати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кривдника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водночас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забирає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родині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одяг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взуття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відповідають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сезону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погодним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старе вбрання;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наочні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злиднях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незважаючи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реальні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прибутки родини).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48361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7000" y="576977"/>
            <a:ext cx="10515600" cy="772795"/>
          </a:xfrm>
        </p:spPr>
        <p:txBody>
          <a:bodyPr>
            <a:normAutofit fontScale="90000"/>
          </a:bodyPr>
          <a:lstStyle/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злочинів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пов’язаних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домашнім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насильством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9870" y="1558609"/>
            <a:ext cx="11282680" cy="463264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домашнє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діянні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яке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співпадає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marL="0" indent="0">
              <a:buNone/>
            </a:pP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наками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потерпілий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спеціальний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(ст. 3 ЗУ «Про за-</a:t>
            </a:r>
          </a:p>
          <a:p>
            <a:pPr marL="0" indent="0">
              <a:buNone/>
            </a:pP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побігання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протидію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»),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носить</a:t>
            </a:r>
          </a:p>
          <a:p>
            <a:pPr marL="0" indent="0">
              <a:buNone/>
            </a:pP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систематичний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 і максимум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санкції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нижче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 рівний санкції, передбаченій ст. 126-1 КК – кваліфікація відбувається</a:t>
            </a:r>
          </a:p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ст. 126-1 КК (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домашнє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матичному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заподіянні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умисного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легкого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тілесного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ушкодження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перед-</a:t>
            </a:r>
          </a:p>
          <a:p>
            <a:pPr marL="0" indent="0">
              <a:buNone/>
            </a:pP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баченого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ч. 1 ст. 125 КК, –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потребує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ст. 126-1 КК);</a:t>
            </a:r>
          </a:p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потерпілий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спеціальний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систематичності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</a:p>
          <a:p>
            <a:pPr marL="0" indent="0">
              <a:buNone/>
            </a:pP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відповідною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статтею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КК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п. 6-1 ч. 1 ст. 67 КК</a:t>
            </a:r>
          </a:p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ч. 1 ст. 125, п. 6-1 ч. 1 ст. 67 КК).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домашнє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насильство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вчиняється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потерпілого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присутності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</a:p>
          <a:p>
            <a:pPr marL="0" indent="0">
              <a:buNone/>
            </a:pP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враховується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п. 6 ч. 1 ст. 67 КК;</a:t>
            </a:r>
          </a:p>
        </p:txBody>
      </p:sp>
      <p:sp>
        <p:nvSpPr>
          <p:cNvPr id="4" name="Прямокутник 3"/>
          <p:cNvSpPr/>
          <p:nvPr/>
        </p:nvSpPr>
        <p:spPr>
          <a:xfrm>
            <a:off x="6096000" y="1558609"/>
            <a:ext cx="6096000" cy="378565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санкцією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ст. 126-1 КК (за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наявності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перед-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баченого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не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охоплюються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становлять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– вони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потребують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додаткової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статтями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відбуватиметься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сукупністю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ст. 126-1 КК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статей КК,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передбачають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ст. 126-1 КК та ч. 1 ст. 122 КК);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спеціальний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потерпілий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передбачений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кваліфікую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тією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частиною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де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ч. 2 ст. 152 КК «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Зґвалтування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в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оновленій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редакціїпередбачаєзґвалтування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подружжя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колишнього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подружжя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іншоїособи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якою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винний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перебуває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сімейних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близьких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відносинах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  <p:sp>
        <p:nvSpPr>
          <p:cNvPr id="6" name="Прямокутник 5"/>
          <p:cNvSpPr/>
          <p:nvPr/>
        </p:nvSpPr>
        <p:spPr>
          <a:xfrm>
            <a:off x="5887720" y="1046480"/>
            <a:ext cx="208280" cy="581152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381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2280" y="90805"/>
            <a:ext cx="10515600" cy="1325563"/>
          </a:xfrm>
        </p:spPr>
        <p:txBody>
          <a:bodyPr/>
          <a:lstStyle/>
          <a:p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План: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1610" y="1271905"/>
            <a:ext cx="11864340" cy="5709920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514350" indent="-514350">
              <a:buAutoNum type="arabicPeriod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Цивільно-правова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насильством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8885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кутник 5"/>
          <p:cNvSpPr/>
          <p:nvPr/>
        </p:nvSpPr>
        <p:spPr>
          <a:xfrm>
            <a:off x="6847840" y="0"/>
            <a:ext cx="254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Прямокутник 6"/>
          <p:cNvSpPr/>
          <p:nvPr/>
        </p:nvSpPr>
        <p:spPr>
          <a:xfrm>
            <a:off x="7847928" y="3106698"/>
            <a:ext cx="3575018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</a:t>
            </a:r>
            <a:r>
              <a:rPr lang="ru-RU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3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8" name="Прямокутник 7"/>
          <p:cNvSpPr/>
          <p:nvPr/>
        </p:nvSpPr>
        <p:spPr>
          <a:xfrm>
            <a:off x="91440" y="445999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Стаття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173-2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насиль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b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ства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ознакою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статі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невиконання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тер-</a:t>
            </a:r>
            <a:b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мінового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заборонного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припису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неповідомлення</a:t>
            </a:r>
            <a:b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сво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го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тимчасового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кутник 9"/>
          <p:cNvSpPr/>
          <p:nvPr/>
        </p:nvSpPr>
        <p:spPr>
          <a:xfrm>
            <a:off x="223520" y="1784152"/>
            <a:ext cx="7168552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ознакою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/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умисне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бездіяльності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/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характеру (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/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спричинило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тілесних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ушкоджень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погрози,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образи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переслідування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/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позбавлення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житла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їжі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одягу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майна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потер-</a:t>
            </a:r>
          </a:p>
          <a:p>
            <a:pPr algn="just"/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пілий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законом право,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могла бути</a:t>
            </a:r>
          </a:p>
          <a:p>
            <a:pPr algn="just"/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шкода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фізичному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психічному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здоров’ю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потерпілого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так само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невиконання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термінового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заборонного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припису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особою, сто-</a:t>
            </a:r>
          </a:p>
          <a:p>
            <a:pPr algn="just"/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совно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винесений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неповідомлення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уповноваженим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підрозділам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Національної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поліції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/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винесення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такого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припису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–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тягнуть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собою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накладення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штрафу</a:t>
            </a:r>
          </a:p>
          <a:p>
            <a:pPr algn="just"/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десяти до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двадцяти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неоподатковуваних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мінімумів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доходів</a:t>
            </a:r>
            <a:endParaRPr lang="ru-RU" sz="1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ькі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на строк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тридцяти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до сорока годин,</a:t>
            </a:r>
          </a:p>
          <a:p>
            <a:pPr algn="just"/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адміністративний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арешт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на строк до десяти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діб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uk-UA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Ті самі дії, вчинені особою, яку протягом року було піддано </a:t>
            </a:r>
            <a:r>
              <a:rPr lang="uk-UA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</a:t>
            </a:r>
            <a:r>
              <a:rPr lang="uk-UA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/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стративному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стягненню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одне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порушень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передбачених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частиною</a:t>
            </a:r>
            <a:endParaRPr lang="ru-RU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першою цієї статті,</a:t>
            </a:r>
          </a:p>
          <a:p>
            <a:pPr algn="just"/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тягнуть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за собою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накладення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штрафу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двадцяти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до сорока</a:t>
            </a:r>
          </a:p>
          <a:p>
            <a:pPr algn="just"/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неоподатковуваних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мінімумів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доходів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громадські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endParaRPr lang="ru-RU" sz="1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 строк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сорока до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шістдесяти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годин,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адміністративний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арешт</a:t>
            </a:r>
            <a:endParaRPr lang="ru-RU" sz="1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 строк до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п’ятнадцяти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діб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8421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кутник 5"/>
          <p:cNvSpPr/>
          <p:nvPr/>
        </p:nvSpPr>
        <p:spPr>
          <a:xfrm>
            <a:off x="6847840" y="0"/>
            <a:ext cx="254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Прямокутник 6"/>
          <p:cNvSpPr/>
          <p:nvPr/>
        </p:nvSpPr>
        <p:spPr>
          <a:xfrm>
            <a:off x="7847928" y="3106698"/>
            <a:ext cx="3575018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</a:t>
            </a:r>
            <a:r>
              <a:rPr lang="ru-RU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3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8" name="Прямокутник 7"/>
          <p:cNvSpPr/>
          <p:nvPr/>
        </p:nvSpPr>
        <p:spPr>
          <a:xfrm>
            <a:off x="7125266" y="4885919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Стаття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173-2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ознакою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статі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невиконання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термінового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заборонного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припису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неповідомлення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тимчасового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кутник 9"/>
          <p:cNvSpPr/>
          <p:nvPr/>
        </p:nvSpPr>
        <p:spPr>
          <a:xfrm>
            <a:off x="264160" y="1057048"/>
            <a:ext cx="746606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Об’єкто</a:t>
            </a:r>
            <a:r>
              <a:rPr lang="ru-RU" sz="14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за-</a:t>
            </a:r>
          </a:p>
          <a:p>
            <a:pPr algn="just"/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хисту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 і свобод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4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Об’єктивна</a:t>
            </a:r>
            <a:r>
              <a:rPr lang="ru-RU" sz="1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сторона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себе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ознакою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невиконання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термінового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заборонного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припису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неповідомлення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uk-UA" sz="1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Суб’єктом</a:t>
            </a:r>
            <a:r>
              <a:rPr lang="uk-UA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 бути особа, якій виповнилось 16 років, і яка вчи-</a:t>
            </a:r>
          </a:p>
          <a:p>
            <a:pPr algn="just"/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нила насильство щодо однієї із осіб, визначених в ст. 3 ЗУ «Про </a:t>
            </a:r>
            <a:r>
              <a:rPr lang="uk-UA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/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бігання та протидію домашньому насильству», а саме: 1) подружжя;</a:t>
            </a:r>
          </a:p>
          <a:p>
            <a:pPr algn="just"/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колишнє подружжя; 3) наречені; 4) мати (батько) або діти одного з</a:t>
            </a:r>
          </a:p>
          <a:p>
            <a:pPr algn="just"/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подружжя (колишнього подружжя) та інший з подружжя (</a:t>
            </a:r>
            <a:r>
              <a:rPr lang="uk-UA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колишньо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/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 подружжя); 5) особи, які спільно проживають (проживали) однією</a:t>
            </a:r>
          </a:p>
          <a:p>
            <a:pPr algn="just"/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сім’єю, але не перебувають (не перебували) у шлюбі між собою, їхні</a:t>
            </a:r>
          </a:p>
          <a:p>
            <a:pPr algn="just"/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батьки та діти; 6) особи, які мають спільну дитину (дітей); 7) батьки</a:t>
            </a:r>
          </a:p>
          <a:p>
            <a:pPr algn="just"/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(мати, батько) і дитина (діти); 8) дід (баба) та онук (онука); 9) прадід</a:t>
            </a:r>
          </a:p>
          <a:p>
            <a:pPr algn="just"/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(прабаба) та правнук (правнучка); 10) вітчим (мачуха) та пасинок (</a:t>
            </a:r>
            <a:r>
              <a:rPr lang="uk-UA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пад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/>
            <a:r>
              <a:rPr lang="uk-UA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черка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11) рідні брати і сестри; 12) інші родичі: дядько (тітка) та </a:t>
            </a:r>
            <a:r>
              <a:rPr lang="uk-UA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пле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/>
            <a:r>
              <a:rPr lang="uk-UA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мінник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(племінниця), двоюрідні брати і сестри, двоюрідний дід (баба)</a:t>
            </a:r>
          </a:p>
          <a:p>
            <a:pPr algn="just"/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двоюрідний онук (онука); 13) діти подружжя, колишнього </a:t>
            </a:r>
            <a:r>
              <a:rPr lang="uk-UA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подруж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/>
            <a:r>
              <a:rPr lang="uk-UA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жя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наречених, осіб, які мають спільну дитину (дітей), які не є </a:t>
            </a:r>
            <a:r>
              <a:rPr lang="uk-UA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спільни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/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 або усиновленими; 14) опікуни, піклувальники, їхні діти та особи,</a:t>
            </a:r>
          </a:p>
          <a:p>
            <a:pPr algn="just"/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які перебувають (перебували) під опікою, піклуванням; 15) прийомні</a:t>
            </a:r>
          </a:p>
          <a:p>
            <a:pPr algn="just"/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батьки, батьки-вихователі, патронатні вихователі, їхні діти та прийом-</a:t>
            </a:r>
          </a:p>
          <a:p>
            <a:pPr algn="just"/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ні діти, діти-вихованці, діти, які проживають (проживали) в сім’ї </a:t>
            </a:r>
            <a:r>
              <a:rPr lang="uk-UA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патро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/>
            <a:r>
              <a:rPr lang="uk-UA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натного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вихователя.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24787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кутник 5"/>
          <p:cNvSpPr/>
          <p:nvPr/>
        </p:nvSpPr>
        <p:spPr>
          <a:xfrm>
            <a:off x="6847840" y="0"/>
            <a:ext cx="254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Прямокутник 6"/>
          <p:cNvSpPr/>
          <p:nvPr/>
        </p:nvSpPr>
        <p:spPr>
          <a:xfrm>
            <a:off x="7847928" y="3106698"/>
            <a:ext cx="3575018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</a:t>
            </a:r>
            <a:r>
              <a:rPr lang="ru-RU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3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8" name="Прямокутник 7"/>
          <p:cNvSpPr/>
          <p:nvPr/>
        </p:nvSpPr>
        <p:spPr>
          <a:xfrm>
            <a:off x="7125266" y="4885919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Стаття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173-2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ознакою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статі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невиконання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термінового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заборонного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припису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неповідомлення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тимчасового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кутник 9"/>
          <p:cNvSpPr/>
          <p:nvPr/>
        </p:nvSpPr>
        <p:spPr>
          <a:xfrm>
            <a:off x="370147" y="1895109"/>
            <a:ext cx="746606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стосується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невиконання</a:t>
            </a:r>
            <a:r>
              <a:rPr lang="ru-RU" sz="1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термінового</a:t>
            </a:r>
            <a:r>
              <a:rPr lang="ru-RU" sz="1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заборонного</a:t>
            </a:r>
            <a:r>
              <a:rPr lang="ru-RU" sz="1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припису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даному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відносяться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виповнилось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16</a:t>
            </a:r>
          </a:p>
          <a:p>
            <a:pPr algn="just"/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винесено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терміновий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заборонний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припис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Суб’єктом</a:t>
            </a:r>
            <a:r>
              <a:rPr lang="ru-RU" sz="1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неповідомлення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/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особа,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виповнилось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18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підпис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вручено</a:t>
            </a:r>
          </a:p>
          <a:p>
            <a:pPr algn="just"/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терміновий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заборонний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припис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зобов’язанням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залишити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про-</a:t>
            </a:r>
          </a:p>
          <a:p>
            <a:pPr algn="just"/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живання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постраждалої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 та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повідомити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/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вона не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виконала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зобов’язання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b="1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Суб’єктивна</a:t>
            </a:r>
            <a:r>
              <a:rPr lang="ru-RU" sz="1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сторона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характеризується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наявністю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вини у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умислу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статтею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255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складати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/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тивні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статтею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173-2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те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Національної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поліції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Розглядають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цю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категорію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справ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статті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221</a:t>
            </a:r>
          </a:p>
          <a:p>
            <a:pPr algn="just"/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КУпАП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підвідомчі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районні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суди за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84179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кутник 5"/>
          <p:cNvSpPr/>
          <p:nvPr/>
        </p:nvSpPr>
        <p:spPr>
          <a:xfrm>
            <a:off x="3951032" y="0"/>
            <a:ext cx="254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Прямокутник 6"/>
          <p:cNvSpPr/>
          <p:nvPr/>
        </p:nvSpPr>
        <p:spPr>
          <a:xfrm>
            <a:off x="302622" y="2562206"/>
            <a:ext cx="3353803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Кримінальна</a:t>
            </a:r>
            <a:r>
              <a:rPr lang="ru-RU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3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0" name="Прямокутник 9"/>
          <p:cNvSpPr/>
          <p:nvPr/>
        </p:nvSpPr>
        <p:spPr>
          <a:xfrm>
            <a:off x="4499639" y="2382559"/>
            <a:ext cx="7466068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Стаття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126-1 КК «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Домашнє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насильство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algn="just"/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Домашнє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умисне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систематичне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теперішнього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колишнього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подружжя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іншої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особи, з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якою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винний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перебуває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перебував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у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сімейних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близьких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відносинах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призводить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психологічних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страждань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розладів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здоров’я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втрати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працездатності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емоційної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залежності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погіршення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потерпілої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 , –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караються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громадськими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роботами на строк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ста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п’ятдесяти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двохсот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сорока годин,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арештом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на строк до шести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місяців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обмеженням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волі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на строк до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п’яти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позбавленням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волі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на строк до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двох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1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</a:p>
        </p:txBody>
      </p:sp>
    </p:spTree>
    <p:extLst>
      <p:ext uri="{BB962C8B-B14F-4D97-AF65-F5344CB8AC3E}">
        <p14:creationId xmlns:p14="http://schemas.microsoft.com/office/powerpoint/2010/main" val="13167478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кутник 5"/>
          <p:cNvSpPr/>
          <p:nvPr/>
        </p:nvSpPr>
        <p:spPr>
          <a:xfrm>
            <a:off x="4172987" y="0"/>
            <a:ext cx="254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Прямокутник 6"/>
          <p:cNvSpPr/>
          <p:nvPr/>
        </p:nvSpPr>
        <p:spPr>
          <a:xfrm>
            <a:off x="302622" y="2562206"/>
            <a:ext cx="3353803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Кримінальна</a:t>
            </a:r>
            <a:r>
              <a:rPr lang="ru-RU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3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0" name="Прямокутник 9"/>
          <p:cNvSpPr/>
          <p:nvPr/>
        </p:nvSpPr>
        <p:spPr>
          <a:xfrm>
            <a:off x="0" y="4124960"/>
            <a:ext cx="4172987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Стаття</a:t>
            </a:r>
            <a:r>
              <a:rPr lang="ru-RU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126-1 КК «</a:t>
            </a:r>
            <a:r>
              <a:rPr lang="ru-RU" sz="1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Домашнє</a:t>
            </a:r>
            <a:r>
              <a:rPr lang="ru-RU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насильство</a:t>
            </a:r>
            <a:r>
              <a:rPr lang="ru-RU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algn="just"/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Домашнє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умисне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систематичне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психологічного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економічного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теперішнього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колишнього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подружжя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іншої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особи, з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якою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винний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перебуває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у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сімейних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близьких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відносинах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призводить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фізичних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психологічних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страждань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розладів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здоров’я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втрати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працездатності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емоційної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залежності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погіршення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потерпілої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 , – </a:t>
            </a:r>
            <a:r>
              <a:rPr lang="ru-RU" sz="1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караються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громадськими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роботами на строк </a:t>
            </a:r>
            <a:r>
              <a:rPr lang="ru-RU" sz="1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ста </a:t>
            </a:r>
            <a:r>
              <a:rPr lang="ru-RU" sz="1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п’ятдесяти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двохсот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сорока годин, </a:t>
            </a:r>
            <a:r>
              <a:rPr lang="ru-RU" sz="1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арештом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на строк до шести </a:t>
            </a:r>
            <a:r>
              <a:rPr lang="ru-RU" sz="1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місяців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обмеженням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волі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на строк до </a:t>
            </a:r>
            <a:r>
              <a:rPr lang="ru-RU" sz="1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п’яти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позбавленням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волі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на строк до </a:t>
            </a:r>
            <a:r>
              <a:rPr lang="ru-RU" sz="1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двох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</a:p>
        </p:txBody>
      </p:sp>
      <p:sp>
        <p:nvSpPr>
          <p:cNvPr id="2" name="Прямокутник 1"/>
          <p:cNvSpPr/>
          <p:nvPr/>
        </p:nvSpPr>
        <p:spPr>
          <a:xfrm>
            <a:off x="4521200" y="1595130"/>
            <a:ext cx="87376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Родовим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об’єктом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за-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психічного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здоров’я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особи. 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безпосереднім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об’єктом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здоров’я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нормальний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 особи. 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Додатковим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факультативним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об’єктом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воля, честь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гідність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психічна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недоторканність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спеціальний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осудна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особа, 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16-річного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яка є одним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подружжя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колишнього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подружжя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особою,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потерпілий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сімейних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близьких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відносинах.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потерпілий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Потер-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пілими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категорії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осіб: подружжя (тобто дружина щодо свого чоловіка або чоловік щодо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дружини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колишнє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подружжя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особа,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пере-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буває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сімейних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близьких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пунктів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3-15 ч. 2 та ч. 3 ст. 3 Закону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протидію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до-</a:t>
            </a:r>
          </a:p>
          <a:p>
            <a:pPr algn="just"/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машньому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насильству»).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19435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кутник 5"/>
          <p:cNvSpPr/>
          <p:nvPr/>
        </p:nvSpPr>
        <p:spPr>
          <a:xfrm>
            <a:off x="4172987" y="0"/>
            <a:ext cx="254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Прямокутник 6"/>
          <p:cNvSpPr/>
          <p:nvPr/>
        </p:nvSpPr>
        <p:spPr>
          <a:xfrm>
            <a:off x="302622" y="2562206"/>
            <a:ext cx="3353803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Кримінальна</a:t>
            </a:r>
            <a:r>
              <a:rPr lang="ru-RU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3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0" name="Прямокутник 9"/>
          <p:cNvSpPr/>
          <p:nvPr/>
        </p:nvSpPr>
        <p:spPr>
          <a:xfrm>
            <a:off x="0" y="4124960"/>
            <a:ext cx="4172987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Стаття</a:t>
            </a:r>
            <a:r>
              <a:rPr lang="ru-RU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126-1 КК «</a:t>
            </a:r>
            <a:r>
              <a:rPr lang="ru-RU" sz="1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Домашнє</a:t>
            </a:r>
            <a:r>
              <a:rPr lang="ru-RU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насильство</a:t>
            </a:r>
            <a:r>
              <a:rPr lang="ru-RU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algn="just"/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Домашнє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умисне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систематичне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психологічного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економічного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теперішнього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колишнього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подружжя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іншої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особи, з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якою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винний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перебуває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у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сімейних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близьких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відносинах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призводить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фізичних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психологічних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страждань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розладів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здоров’я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втрати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працездатності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емоційної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залежності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погіршення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потерпілої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 , – </a:t>
            </a:r>
            <a:r>
              <a:rPr lang="ru-RU" sz="1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караються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громадськими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роботами на строк </a:t>
            </a:r>
            <a:r>
              <a:rPr lang="ru-RU" sz="1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ста </a:t>
            </a:r>
            <a:r>
              <a:rPr lang="ru-RU" sz="1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п’ятдесяти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двохсот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сорока годин, </a:t>
            </a:r>
            <a:r>
              <a:rPr lang="ru-RU" sz="1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арештом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на строк до шести </a:t>
            </a:r>
            <a:r>
              <a:rPr lang="ru-RU" sz="1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місяців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обмеженням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волі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на строк до </a:t>
            </a:r>
            <a:r>
              <a:rPr lang="ru-RU" sz="1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п’яти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позбавленням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волі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на строк до </a:t>
            </a:r>
            <a:r>
              <a:rPr lang="ru-RU" sz="1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двох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</a:p>
        </p:txBody>
      </p:sp>
      <p:sp>
        <p:nvSpPr>
          <p:cNvPr id="2" name="Прямокутник 1"/>
          <p:cNvSpPr/>
          <p:nvPr/>
        </p:nvSpPr>
        <p:spPr>
          <a:xfrm>
            <a:off x="4689549" y="2069763"/>
            <a:ext cx="87376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Об’єктивна сторона злочину характеризується: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небезпечним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систематичним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вчиненням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так і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па-</a:t>
            </a:r>
          </a:p>
          <a:p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сивної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поведінки (бездіяльності);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небезпечними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гічними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стражданнями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розладами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здоров’я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втратою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працез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датності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погіршенням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 життя потерпілої особи;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вказаним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небезпечним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повинен бути прямим.</a:t>
            </a:r>
          </a:p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Суб’єктивна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сторона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прямим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непрямим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умислом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11788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кутник 5"/>
          <p:cNvSpPr/>
          <p:nvPr/>
        </p:nvSpPr>
        <p:spPr>
          <a:xfrm>
            <a:off x="4172987" y="0"/>
            <a:ext cx="254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Прямокутник 6"/>
          <p:cNvSpPr/>
          <p:nvPr/>
        </p:nvSpPr>
        <p:spPr>
          <a:xfrm>
            <a:off x="302622" y="2562206"/>
            <a:ext cx="3353803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Кримінальна</a:t>
            </a:r>
            <a:r>
              <a:rPr lang="ru-RU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3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" name="Прямокутник 1"/>
          <p:cNvSpPr/>
          <p:nvPr/>
        </p:nvSpPr>
        <p:spPr>
          <a:xfrm>
            <a:off x="4689549" y="2069763"/>
            <a:ext cx="8737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Кримінальна відповідальність за домашнє насильство не об-</a:t>
            </a:r>
          </a:p>
          <a:p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межується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статтею 126-1 ККУ.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Злочинами, пов’язаними з домашнім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насильством, слід вважати не лише злочин, передбачений ст. 126-1, а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 будь-який інший злочин, вчинений щодо подружжя чи колишнього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подружжя або іншої особи, з якою винний перебуває (перебував) у сі-</a:t>
            </a:r>
          </a:p>
          <a:p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мейних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або близьких відносинах,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 від того, чи вказані ці об-</a:t>
            </a:r>
          </a:p>
          <a:p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ставини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відповідній статті (частині статті) КК як ознаки основного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або кваліфікованого складу злочину.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555612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3052</Words>
  <Application>Microsoft Office PowerPoint</Application>
  <PresentationFormat>Широкий екран</PresentationFormat>
  <Paragraphs>312</Paragraphs>
  <Slides>16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Тема Office</vt:lpstr>
      <vt:lpstr>«ВІДПОВІДАЛЬНІСТЬ ЗА ПРАВОПОРУШЕННЯ, ПОВ’ЯЗАНІ З ДОМАШНІМ НАСИЛЬСТВОМ»</vt:lpstr>
      <vt:lpstr>План: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4. Особливості кваліфікації правопорушень, пов’язанихз домашнім насильством</vt:lpstr>
      <vt:lpstr>4. Особливості кваліфікації правопорушень, пов’язанихз домашнім насильством</vt:lpstr>
      <vt:lpstr>4. Особливості кваліфікації правопорушень, пов’язанихз домашнім насильством</vt:lpstr>
      <vt:lpstr>Правила кваліфікації злочинів, пов’язаних з домашнім насильством: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«Адміністративно – деліктне право»</dc:title>
  <dc:creator>User</dc:creator>
  <cp:lastModifiedBy>PC</cp:lastModifiedBy>
  <cp:revision>28</cp:revision>
  <dcterms:created xsi:type="dcterms:W3CDTF">2022-09-04T15:29:10Z</dcterms:created>
  <dcterms:modified xsi:type="dcterms:W3CDTF">2026-03-05T10:10:31Z</dcterms:modified>
</cp:coreProperties>
</file>