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2"/>
  </p:notesMasterIdLst>
  <p:sldIdLst>
    <p:sldId id="256" r:id="rId2"/>
    <p:sldId id="287" r:id="rId3"/>
    <p:sldId id="28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9" r:id="rId22"/>
    <p:sldId id="296" r:id="rId23"/>
    <p:sldId id="297" r:id="rId24"/>
    <p:sldId id="298" r:id="rId25"/>
    <p:sldId id="299" r:id="rId26"/>
    <p:sldId id="292" r:id="rId27"/>
    <p:sldId id="290" r:id="rId28"/>
    <p:sldId id="291" r:id="rId29"/>
    <p:sldId id="274" r:id="rId30"/>
    <p:sldId id="275" r:id="rId31"/>
    <p:sldId id="276" r:id="rId32"/>
    <p:sldId id="277" r:id="rId33"/>
    <p:sldId id="279" r:id="rId34"/>
    <p:sldId id="278" r:id="rId35"/>
    <p:sldId id="280" r:id="rId36"/>
    <p:sldId id="281" r:id="rId37"/>
    <p:sldId id="282" r:id="rId38"/>
    <p:sldId id="283" r:id="rId39"/>
    <p:sldId id="284" r:id="rId40"/>
    <p:sldId id="285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8F543-AEDE-4986-8653-B6AEF544076A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585C1-4FF0-47A6-B288-6D79C837CB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95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85C1-4FF0-47A6-B288-6D79C837CB8A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251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6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52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294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99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508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068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93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95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8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0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47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8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38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77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7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00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58F5FA-A4B3-4A92-BE03-6555BE1FAF0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25E324-ABDC-4ABC-A158-A9254C182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9937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8993" y="1696253"/>
            <a:ext cx="10293022" cy="2421464"/>
          </a:xfrm>
        </p:spPr>
        <p:txBody>
          <a:bodyPr>
            <a:normAutofit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Цивільне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судочинство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України з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іноземним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цивільний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Провадження у справах за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endParaRPr lang="ru-RU" sz="3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57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1387368" y="1497724"/>
            <a:ext cx="9900745" cy="3665485"/>
            <a:chOff x="1434664" y="1497724"/>
            <a:chExt cx="9900745" cy="366548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979684" y="1697424"/>
              <a:ext cx="8355725" cy="100899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становище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979683" y="2787870"/>
              <a:ext cx="8355725" cy="92228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чіткий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вчинити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979682" y="3786353"/>
              <a:ext cx="8355725" cy="137685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виконуватиме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434664" y="1497724"/>
              <a:ext cx="0" cy="304668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1434664" y="4544406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434664" y="3287111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434664" y="2201920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69814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037691" y="623171"/>
            <a:ext cx="8245365" cy="4892686"/>
            <a:chOff x="1880036" y="843889"/>
            <a:chExt cx="8245365" cy="489268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880036" y="2522483"/>
              <a:ext cx="4950373" cy="102475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оформлюється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898021" y="3844711"/>
              <a:ext cx="6132786" cy="189186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до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додається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9065171" y="1702676"/>
              <a:ext cx="0" cy="21420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9" name="Выгнутая вправо стрелка 8"/>
            <p:cNvSpPr/>
            <p:nvPr/>
          </p:nvSpPr>
          <p:spPr>
            <a:xfrm rot="1126754">
              <a:off x="6755903" y="1848336"/>
              <a:ext cx="1795952" cy="1850713"/>
            </a:xfrm>
            <a:prstGeom prst="curvedLeftArrow">
              <a:avLst>
                <a:gd name="adj1" fmla="val 25000"/>
                <a:gd name="adj2" fmla="val 50000"/>
                <a:gd name="adj3" fmla="val 7041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5852946" y="843889"/>
              <a:ext cx="4272455" cy="152925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7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1497726" y="1095704"/>
            <a:ext cx="9538137" cy="4327634"/>
            <a:chOff x="1213946" y="859221"/>
            <a:chExt cx="9538137" cy="4327634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5076497" y="2790497"/>
              <a:ext cx="5675586" cy="115088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974427" y="4083271"/>
              <a:ext cx="5675586" cy="110358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скріплюються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гербовою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печаткою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Прямая со стрелкой 4"/>
            <p:cNvCxnSpPr/>
            <p:nvPr/>
          </p:nvCxnSpPr>
          <p:spPr>
            <a:xfrm>
              <a:off x="3499945" y="2049517"/>
              <a:ext cx="0" cy="203375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>
              <a:endCxn id="9" idx="1"/>
            </p:cNvCxnSpPr>
            <p:nvPr/>
          </p:nvCxnSpPr>
          <p:spPr>
            <a:xfrm>
              <a:off x="3515710" y="3365938"/>
              <a:ext cx="15607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Прямоугольник 10"/>
            <p:cNvSpPr/>
            <p:nvPr/>
          </p:nvSpPr>
          <p:spPr>
            <a:xfrm>
              <a:off x="1213946" y="859221"/>
              <a:ext cx="5139558" cy="154502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 доручення про надання правової допомоги, процесуальні та інші документи, що до нього додаються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184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1308539" y="346841"/>
            <a:ext cx="10263351" cy="6083522"/>
            <a:chOff x="1418898" y="331075"/>
            <a:chExt cx="10263351" cy="6083522"/>
          </a:xfrm>
        </p:grpSpPr>
        <p:sp>
          <p:nvSpPr>
            <p:cNvPr id="4" name="Овал 3"/>
            <p:cNvSpPr/>
            <p:nvPr/>
          </p:nvSpPr>
          <p:spPr>
            <a:xfrm>
              <a:off x="7961587" y="331075"/>
              <a:ext cx="3720662" cy="137160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Суди України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414346" y="2078420"/>
              <a:ext cx="5707117" cy="93279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414345" y="3039463"/>
              <a:ext cx="5707117" cy="92359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414341" y="3991308"/>
              <a:ext cx="5707117" cy="92359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418898" y="4965485"/>
              <a:ext cx="7646275" cy="144911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дипломатичними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каналами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2916616" y="1102929"/>
              <a:ext cx="1" cy="386255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916621" y="2441027"/>
              <a:ext cx="14977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916619" y="4644259"/>
              <a:ext cx="14977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916619" y="3541985"/>
              <a:ext cx="14977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1686910" y="407274"/>
              <a:ext cx="6858000" cy="113511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 rot="10800000">
              <a:off x="7677808" y="990599"/>
              <a:ext cx="1277006" cy="1103586"/>
            </a:xfrm>
            <a:prstGeom prst="rightArrow">
              <a:avLst>
                <a:gd name="adj1" fmla="val 50000"/>
                <a:gd name="adj2" fmla="val 942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61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040524" y="504498"/>
            <a:ext cx="10247587" cy="5454867"/>
            <a:chOff x="1103586" y="488732"/>
            <a:chExt cx="10247587" cy="545486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103586" y="2128345"/>
              <a:ext cx="7236372" cy="126124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призвести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суверенітету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створити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загрозу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національній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безпеці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103586" y="3515709"/>
              <a:ext cx="7236372" cy="104052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належить до юрисдикції цього суду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683876" y="4682357"/>
              <a:ext cx="7236372" cy="126124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законам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10200290" y="1087822"/>
              <a:ext cx="0" cy="35945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6" idx="3"/>
            </p:cNvCxnSpPr>
            <p:nvPr/>
          </p:nvCxnSpPr>
          <p:spPr>
            <a:xfrm flipH="1">
              <a:off x="8339958" y="4035972"/>
              <a:ext cx="186033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243529">
              <a:off x="8201333" y="1449265"/>
              <a:ext cx="1696149" cy="1878302"/>
            </a:xfrm>
            <a:prstGeom prst="curvedLeftArrow">
              <a:avLst>
                <a:gd name="adj1" fmla="val 25000"/>
                <a:gd name="adj2" fmla="val 50000"/>
                <a:gd name="adj3" fmla="val 7471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596759" y="488732"/>
              <a:ext cx="5754414" cy="119818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 доручення не приймається до виконання, у разі якщо воно: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435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61241" y="409905"/>
            <a:ext cx="10074166" cy="5889985"/>
            <a:chOff x="1087820" y="394139"/>
            <a:chExt cx="10074166" cy="5889985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792717" y="1958864"/>
              <a:ext cx="6369269" cy="97220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протоколом судового засідання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997669" y="5227834"/>
              <a:ext cx="4682359" cy="10562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скріплюються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гербовою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печаткою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685517">
              <a:off x="9305772" y="3905971"/>
              <a:ext cx="1632001" cy="2030643"/>
            </a:xfrm>
            <a:prstGeom prst="curvedLeftArrow">
              <a:avLst>
                <a:gd name="adj1" fmla="val 25000"/>
                <a:gd name="adj2" fmla="val 50000"/>
                <a:gd name="adj3" fmla="val 6545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3326523" y="1150883"/>
              <a:ext cx="0" cy="252248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3326523" y="3673366"/>
              <a:ext cx="14661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3326523" y="2391104"/>
              <a:ext cx="14661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4792717" y="2977565"/>
              <a:ext cx="6369269" cy="122971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210003" y="4092719"/>
              <a:ext cx="4682359" cy="10562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5257957" y="3764450"/>
              <a:ext cx="1127077" cy="1075563"/>
            </a:xfrm>
            <a:prstGeom prst="leftArrow">
              <a:avLst>
                <a:gd name="adj1" fmla="val 50000"/>
                <a:gd name="adj2" fmla="val 8059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087820" y="394139"/>
              <a:ext cx="4477406" cy="119817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 судового доручення підтверджується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75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97510" y="335016"/>
            <a:ext cx="11289690" cy="6020693"/>
            <a:chOff x="597510" y="319251"/>
            <a:chExt cx="11289690" cy="602069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783182" y="841404"/>
              <a:ext cx="5234152" cy="96658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засіданні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427889" y="2285999"/>
              <a:ext cx="6337738" cy="134006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працівником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юридичної особи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453351" y="3859557"/>
              <a:ext cx="5433849" cy="15541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07412" y="4148537"/>
              <a:ext cx="4792718" cy="105629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007412" y="5283653"/>
              <a:ext cx="4792718" cy="105629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представникові юридичної особи під розписку</a:t>
              </a:r>
            </a:p>
          </p:txBody>
        </p:sp>
        <p:sp>
          <p:nvSpPr>
            <p:cNvPr id="10" name="Стрелка влево 9"/>
            <p:cNvSpPr/>
            <p:nvPr/>
          </p:nvSpPr>
          <p:spPr>
            <a:xfrm>
              <a:off x="5390226" y="4708213"/>
              <a:ext cx="1261241" cy="1079937"/>
            </a:xfrm>
            <a:prstGeom prst="leftArrow">
              <a:avLst>
                <a:gd name="adj1" fmla="val 50000"/>
                <a:gd name="adj2" fmla="val 9087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357479">
              <a:off x="1076557" y="1513176"/>
              <a:ext cx="1410743" cy="1718442"/>
            </a:xfrm>
            <a:prstGeom prst="curvedRightArrow">
              <a:avLst>
                <a:gd name="adj1" fmla="val 25000"/>
                <a:gd name="adj2" fmla="val 50000"/>
                <a:gd name="adj3" fmla="val 6871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97510" y="319251"/>
              <a:ext cx="4792716" cy="137160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4934607" y="1152614"/>
              <a:ext cx="1086239" cy="1054560"/>
            </a:xfrm>
            <a:prstGeom prst="rightArrow">
              <a:avLst>
                <a:gd name="adj1" fmla="val 50000"/>
                <a:gd name="adj2" fmla="val 7960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5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194715" y="390932"/>
            <a:ext cx="10235284" cy="6021298"/>
            <a:chOff x="1305074" y="438229"/>
            <a:chExt cx="10235284" cy="6021298"/>
          </a:xfrm>
        </p:grpSpPr>
        <p:cxnSp>
          <p:nvCxnSpPr>
            <p:cNvPr id="11" name="Прямая со стрелкой 10"/>
            <p:cNvCxnSpPr/>
            <p:nvPr/>
          </p:nvCxnSpPr>
          <p:spPr>
            <a:xfrm>
              <a:off x="10373710" y="1711110"/>
              <a:ext cx="0" cy="176573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657332">
              <a:off x="7861471" y="1702473"/>
              <a:ext cx="1515002" cy="1653831"/>
            </a:xfrm>
            <a:prstGeom prst="curvedLeftArrow">
              <a:avLst>
                <a:gd name="adj1" fmla="val 25000"/>
                <a:gd name="adj2" fmla="val 50000"/>
                <a:gd name="adj3" fmla="val 7397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992014">
              <a:off x="4705575" y="4674665"/>
              <a:ext cx="1451125" cy="1784862"/>
            </a:xfrm>
            <a:prstGeom prst="curvedLeftArrow">
              <a:avLst>
                <a:gd name="adj1" fmla="val 25000"/>
                <a:gd name="adj2" fmla="val 50000"/>
                <a:gd name="adj3" fmla="val 6811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700345" y="438229"/>
              <a:ext cx="4840013" cy="162705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виконаним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620555" y="1889990"/>
              <a:ext cx="6117021" cy="124547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день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909848" y="3476847"/>
              <a:ext cx="7062952" cy="174886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вручено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з’явилися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1305074" y="4715896"/>
              <a:ext cx="3389586" cy="126124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день такого судового засідання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984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1466193" y="567560"/>
            <a:ext cx="9900745" cy="5417257"/>
            <a:chOff x="1481958" y="583325"/>
            <a:chExt cx="9900745" cy="541725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140024" y="2081048"/>
              <a:ext cx="7242679" cy="132209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протоколом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зроблені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140024" y="3473256"/>
              <a:ext cx="7242679" cy="108908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явки до суду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783855">
              <a:off x="2603279" y="1638128"/>
              <a:ext cx="1663304" cy="1689882"/>
            </a:xfrm>
            <a:prstGeom prst="curvedRightArrow">
              <a:avLst>
                <a:gd name="adj1" fmla="val 25000"/>
                <a:gd name="adj2" fmla="val 50000"/>
                <a:gd name="adj3" fmla="val 6893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1680602" y="4632448"/>
              <a:ext cx="7242679" cy="136813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документами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складеними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скріплюються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гербовою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печаткою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427890" y="1160568"/>
              <a:ext cx="0" cy="34718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6" idx="1"/>
            </p:cNvCxnSpPr>
            <p:nvPr/>
          </p:nvCxnSpPr>
          <p:spPr>
            <a:xfrm>
              <a:off x="2427890" y="4017167"/>
              <a:ext cx="1712134" cy="6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Прямоугольник 17"/>
            <p:cNvSpPr/>
            <p:nvPr/>
          </p:nvSpPr>
          <p:spPr>
            <a:xfrm>
              <a:off x="1481958" y="583325"/>
              <a:ext cx="5218387" cy="135583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906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710884" y="342768"/>
            <a:ext cx="10861006" cy="5981340"/>
            <a:chOff x="852773" y="437362"/>
            <a:chExt cx="10861006" cy="598134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913178" y="437362"/>
              <a:ext cx="4800601" cy="162122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52773" y="1104521"/>
              <a:ext cx="6274674" cy="134006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працівниками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дипломатичного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представництва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консульської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 України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лево 6"/>
            <p:cNvSpPr/>
            <p:nvPr/>
          </p:nvSpPr>
          <p:spPr>
            <a:xfrm>
              <a:off x="6653049" y="1621109"/>
              <a:ext cx="1245474" cy="1126207"/>
            </a:xfrm>
            <a:prstGeom prst="leftArrow">
              <a:avLst>
                <a:gd name="adj1" fmla="val 50000"/>
                <a:gd name="adj2" fmla="val 863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692786" y="3002182"/>
              <a:ext cx="5407572" cy="106220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92786" y="4190015"/>
              <a:ext cx="5407572" cy="9840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548673" y="5356500"/>
              <a:ext cx="5565229" cy="106220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скріплюється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печаткою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закордонної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дипломатичної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 України</a:t>
              </a:r>
            </a:p>
          </p:txBody>
        </p:sp>
        <p:sp>
          <p:nvSpPr>
            <p:cNvPr id="2" name="Выгнутая влево стрелка 1"/>
            <p:cNvSpPr/>
            <p:nvPr/>
          </p:nvSpPr>
          <p:spPr>
            <a:xfrm rot="20747398">
              <a:off x="1965177" y="4364454"/>
              <a:ext cx="1643474" cy="1783055"/>
            </a:xfrm>
            <a:prstGeom prst="curvedRightArrow">
              <a:avLst>
                <a:gd name="adj1" fmla="val 25000"/>
                <a:gd name="adj2" fmla="val 50000"/>
                <a:gd name="adj3" fmla="val 6936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4" name="Прямая соединительная линия 3"/>
            <p:cNvCxnSpPr/>
            <p:nvPr/>
          </p:nvCxnSpPr>
          <p:spPr>
            <a:xfrm>
              <a:off x="5046400" y="3435733"/>
              <a:ext cx="0" cy="1321431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5046400" y="3417997"/>
              <a:ext cx="6463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5046400" y="4757164"/>
              <a:ext cx="6463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4336951" y="4064384"/>
              <a:ext cx="709449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Овал 16"/>
            <p:cNvSpPr/>
            <p:nvPr/>
          </p:nvSpPr>
          <p:spPr>
            <a:xfrm>
              <a:off x="852773" y="3357726"/>
              <a:ext cx="3736428" cy="132430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 документів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188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738" y="486042"/>
            <a:ext cx="11295992" cy="1456267"/>
          </a:xfrm>
        </p:spPr>
        <p:txBody>
          <a:bodyPr>
            <a:normAutofit/>
          </a:bodyPr>
          <a:lstStyle/>
          <a:p>
            <a:pPr algn="ctr"/>
            <a:r>
              <a:rPr lang="uk-UA" sz="3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міжнародного цивільного процесу</a:t>
            </a:r>
            <a:endParaRPr lang="ru-RU" sz="3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162706" y="2128345"/>
            <a:ext cx="10216055" cy="3310758"/>
            <a:chOff x="1418896" y="2128345"/>
            <a:chExt cx="10216055" cy="3310758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418896" y="3389586"/>
              <a:ext cx="6589986" cy="204951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система правових норм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розгляду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 національним судом цивільної справи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ускладненої іноземним елементом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здійснення процесуальних дій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 судових рішень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доручень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 інших органів іноземної держави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1442567">
              <a:off x="8113688" y="3159232"/>
              <a:ext cx="1616203" cy="1847920"/>
            </a:xfrm>
            <a:prstGeom prst="curvedLeftArrow">
              <a:avLst>
                <a:gd name="adj1" fmla="val 25000"/>
                <a:gd name="adj2" fmla="val 50000"/>
                <a:gd name="adj3" fmla="val 7596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7488621" y="2128345"/>
              <a:ext cx="4146330" cy="145042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Міжнародний цивільний процес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417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30165" y="267947"/>
            <a:ext cx="10641725" cy="5722951"/>
            <a:chOff x="993227" y="315243"/>
            <a:chExt cx="10641725" cy="5722951"/>
          </a:xfrm>
        </p:grpSpPr>
        <p:sp>
          <p:nvSpPr>
            <p:cNvPr id="6" name="Выгнутая вправо стрелка 5"/>
            <p:cNvSpPr/>
            <p:nvPr/>
          </p:nvSpPr>
          <p:spPr>
            <a:xfrm rot="12576792">
              <a:off x="2453457" y="315243"/>
              <a:ext cx="1493789" cy="1711110"/>
            </a:xfrm>
            <a:prstGeom prst="curvedLeftArrow">
              <a:avLst>
                <a:gd name="adj1" fmla="val 25000"/>
                <a:gd name="adj2" fmla="val 50000"/>
                <a:gd name="adj3" fmla="val 6759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66648" y="4729656"/>
              <a:ext cx="6495393" cy="13085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2" name="Выгнутая вправо стрелка 1"/>
            <p:cNvSpPr/>
            <p:nvPr/>
          </p:nvSpPr>
          <p:spPr>
            <a:xfrm rot="1778708">
              <a:off x="7748550" y="4137619"/>
              <a:ext cx="1687314" cy="1826830"/>
            </a:xfrm>
            <a:prstGeom prst="curvedLeftArrow">
              <a:avLst>
                <a:gd name="adj1" fmla="val 25000"/>
                <a:gd name="adj2" fmla="val 50000"/>
                <a:gd name="adj3" fmla="val 7181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93227" y="1797268"/>
              <a:ext cx="4792718" cy="1277007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 суду про виконання певних процесуальних дій 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099034" y="740978"/>
              <a:ext cx="4761186" cy="129277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549462" y="3271343"/>
              <a:ext cx="6085490" cy="1403131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працівниками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дипломатичного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представництва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консульської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 України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5171090" y="2682213"/>
              <a:ext cx="1308537" cy="1123078"/>
            </a:xfrm>
            <a:prstGeom prst="rightArrow">
              <a:avLst>
                <a:gd name="adj1" fmla="val 50000"/>
                <a:gd name="adj2" fmla="val 9363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485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8635" y="488415"/>
            <a:ext cx="10691102" cy="1204019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Позови до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держав.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342096" y="2145218"/>
            <a:ext cx="9804179" cy="3908741"/>
            <a:chOff x="1263213" y="1956031"/>
            <a:chExt cx="9804179" cy="3908741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2017987" y="4619296"/>
              <a:ext cx="6069724" cy="124547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заснований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суверенній рівності держав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означає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непідсудність іноземних держав суду інших держав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 rot="5400000">
              <a:off x="1052354" y="3535415"/>
              <a:ext cx="1979545" cy="805027"/>
            </a:xfrm>
            <a:prstGeom prst="rightArrow">
              <a:avLst>
                <a:gd name="adj1" fmla="val 50000"/>
                <a:gd name="adj2" fmla="val 15346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лево стрелка 2"/>
            <p:cNvSpPr/>
            <p:nvPr/>
          </p:nvSpPr>
          <p:spPr>
            <a:xfrm rot="20074690">
              <a:off x="2993362" y="2698920"/>
              <a:ext cx="1565895" cy="1692613"/>
            </a:xfrm>
            <a:prstGeom prst="curvedRightArrow">
              <a:avLst>
                <a:gd name="adj1" fmla="val 25000"/>
                <a:gd name="adj2" fmla="val 50000"/>
                <a:gd name="adj3" fmla="val 7135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263213" y="1956031"/>
              <a:ext cx="3905905" cy="97746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 імунітет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698123" y="2681247"/>
              <a:ext cx="6369269" cy="17657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принцип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відповідно до якого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іноземної держави без згоди її компетентних органів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може бути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пред'явлений позов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може бути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застосовано забезпечення позову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 стягнення на її майно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що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перебуває на території іншої держави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79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515260" y="281350"/>
            <a:ext cx="11257631" cy="6237257"/>
            <a:chOff x="531025" y="265584"/>
            <a:chExt cx="11257631" cy="623725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303987" y="3289296"/>
              <a:ext cx="6069724" cy="97615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акредитованих в Україні дипломатичних представників іноземних держав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303987" y="4296979"/>
              <a:ext cx="6069724" cy="97615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консульських посадових осіб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консульських службовців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650126" y="5304662"/>
              <a:ext cx="6185336" cy="119817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 осіб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 законах України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міжнародних договорах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обов'язковість яких надана Верховною Радою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31025" y="265584"/>
              <a:ext cx="6653048" cy="15134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Пред'явити позов до іноземної держави, вимагати забезпечення </a:t>
              </a: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 і звернення стягнення на 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майно іноземної держави, </a:t>
              </a: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 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 </a:t>
              </a: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території 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84072" y="1645073"/>
              <a:ext cx="4604584" cy="123247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можна лише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згодою компетентних органів відповідної іноземної держави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 rot="10800000">
              <a:off x="6637281" y="1140849"/>
              <a:ext cx="1198181" cy="1025514"/>
            </a:xfrm>
            <a:prstGeom prst="leftArrow">
              <a:avLst>
                <a:gd name="adj1" fmla="val 50000"/>
                <a:gd name="adj2" fmla="val 9213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2276126" y="3320827"/>
              <a:ext cx="0" cy="19838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20999057">
              <a:off x="3273476" y="3002279"/>
              <a:ext cx="1136616" cy="1234781"/>
            </a:xfrm>
            <a:prstGeom prst="curvedRightArrow">
              <a:avLst>
                <a:gd name="adj1" fmla="val 25000"/>
                <a:gd name="adj2" fmla="val 50000"/>
                <a:gd name="adj3" fmla="val 6011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 rot="20887070">
              <a:off x="3039473" y="3014059"/>
              <a:ext cx="1330848" cy="2102796"/>
            </a:xfrm>
            <a:prstGeom prst="curvedRightArrow">
              <a:avLst>
                <a:gd name="adj1" fmla="val 25000"/>
                <a:gd name="adj2" fmla="val 50000"/>
                <a:gd name="adj3" fmla="val 616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51339" y="2405116"/>
              <a:ext cx="4427483" cy="108782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 імунітет поширюється на: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52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24758" y="1141014"/>
            <a:ext cx="9932276" cy="3998544"/>
            <a:chOff x="1229710" y="1014890"/>
            <a:chExt cx="9932276" cy="399854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067503" y="3342290"/>
              <a:ext cx="7094483" cy="16711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підлягають юрисдикції судів України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 в межах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принципами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нормами міжнародного права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 договорами з відповідною державою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обов'язковість яких надана Верховною Радою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19811358">
              <a:off x="2444340" y="2906373"/>
              <a:ext cx="1572091" cy="1801999"/>
            </a:xfrm>
            <a:prstGeom prst="curvedRightArrow">
              <a:avLst>
                <a:gd name="adj1" fmla="val 25000"/>
                <a:gd name="adj2" fmla="val 50000"/>
                <a:gd name="adj3" fmla="val 7218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229710" y="1765738"/>
              <a:ext cx="3704897" cy="132430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на яких поширюється судовий імунітет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603531" y="1048407"/>
              <a:ext cx="3389586" cy="130853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відміну від іноземних держав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4028089" y="1014890"/>
              <a:ext cx="1150883" cy="1063635"/>
            </a:xfrm>
            <a:prstGeom prst="rightArrow">
              <a:avLst>
                <a:gd name="adj1" fmla="val 50000"/>
                <a:gd name="adj2" fmla="val 8400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71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62607" y="197070"/>
            <a:ext cx="11508828" cy="6408681"/>
            <a:chOff x="331076" y="181304"/>
            <a:chExt cx="11508828" cy="640868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52689" y="2757862"/>
              <a:ext cx="8485004" cy="119817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речових позовів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нерухомого майна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 на території держави перебування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якщо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 вони не володіють ним від імені акредитуючої держави для цілей представництва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52688" y="3996558"/>
              <a:ext cx="8485005" cy="136371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що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 спадкування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щодо яких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 особи виступають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виконавець заповіту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 над спадковим майном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спадкоємець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або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відказоодержувач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приватна особа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не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 імені акредитуючої держави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508941" y="5391806"/>
              <a:ext cx="7330963" cy="119817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 щодо будь-якої професійної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комерційної діяльності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здійснюваної зазначеними особами у державі перебування за межами своїх офіційних функцій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7236375" y="389645"/>
              <a:ext cx="4477406" cy="100899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ст.31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Віденської конвенції про дипломатичні зносини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0909738" y="2301765"/>
              <a:ext cx="0" cy="309004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Выгнутая вправо стрелка 16"/>
            <p:cNvSpPr/>
            <p:nvPr/>
          </p:nvSpPr>
          <p:spPr>
            <a:xfrm rot="1760138">
              <a:off x="9224146" y="2305816"/>
              <a:ext cx="1491007" cy="1670366"/>
            </a:xfrm>
            <a:prstGeom prst="curvedLeftArrow">
              <a:avLst>
                <a:gd name="adj1" fmla="val 25000"/>
                <a:gd name="adj2" fmla="val 50000"/>
                <a:gd name="adj3" fmla="val 6140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flipH="1">
              <a:off x="9137693" y="4662651"/>
              <a:ext cx="174997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>
              <a:off x="5675590" y="988734"/>
              <a:ext cx="15607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35" name="Скругленный прямоугольник 34"/>
            <p:cNvSpPr/>
            <p:nvPr/>
          </p:nvSpPr>
          <p:spPr>
            <a:xfrm>
              <a:off x="331076" y="181304"/>
              <a:ext cx="5754415" cy="163961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Дипломатичний агент (голова представництва або член дипломатичного персоналу представництва), а також інші особи, визначені Конвенцією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5675590" y="1513489"/>
              <a:ext cx="5549462" cy="1135117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користуються імунітетом від цивільної юрисдикції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 випадків пред'явлення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Стрелка вправо 36"/>
            <p:cNvSpPr/>
            <p:nvPr/>
          </p:nvSpPr>
          <p:spPr>
            <a:xfrm>
              <a:off x="4895190" y="1425676"/>
              <a:ext cx="1166649" cy="1087821"/>
            </a:xfrm>
            <a:prstGeom prst="rightArrow">
              <a:avLst>
                <a:gd name="adj1" fmla="val 50000"/>
                <a:gd name="adj2" fmla="val 8333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180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851338" y="819807"/>
            <a:ext cx="10704787" cy="5068615"/>
            <a:chOff x="930165" y="725214"/>
            <a:chExt cx="10704787" cy="506861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799489" y="3026980"/>
              <a:ext cx="6306207" cy="13085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зв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язку із позовами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належне їм нерухоме майно на території України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спадкування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792012" y="4485291"/>
              <a:ext cx="6306207" cy="13085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зв'язку із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позовами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що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випливають з їх професійної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комерційної діяльності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що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 ними за межами службових обов'язків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2774730" y="1706618"/>
              <a:ext cx="0" cy="277867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774730" y="3681249"/>
              <a:ext cx="102475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7930055" y="778424"/>
              <a:ext cx="3704897" cy="135583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Імунітет від юрисдикції України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930165" y="725214"/>
              <a:ext cx="7168055" cy="141101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поширюються на випадки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голова дипломатичного представництва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члени дипломатичного персоналу вступають у цивільно-правові відносини як приватні особи: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лево 15"/>
            <p:cNvSpPr/>
            <p:nvPr/>
          </p:nvSpPr>
          <p:spPr>
            <a:xfrm>
              <a:off x="7491247" y="1584436"/>
              <a:ext cx="1213945" cy="1099644"/>
            </a:xfrm>
            <a:prstGeom prst="leftArrow">
              <a:avLst>
                <a:gd name="adj1" fmla="val 50000"/>
                <a:gd name="adj2" fmla="val 8727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941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74532" y="826811"/>
            <a:ext cx="10131425" cy="1456267"/>
          </a:xfrm>
        </p:spPr>
        <p:txBody>
          <a:bodyPr>
            <a:normAutofit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доказування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з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іноземним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332187" y="2979682"/>
            <a:ext cx="10131426" cy="2750499"/>
            <a:chOff x="1253360" y="2601309"/>
            <a:chExt cx="10131426" cy="2750499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253360" y="3980208"/>
              <a:ext cx="4776952" cy="13716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питаннях про розподіл доказування  при розгляді справ з іноземним елементом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841124" y="2601309"/>
              <a:ext cx="5543662" cy="12927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застосовуються правила норм ЦПК України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якщо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 не встановлено законом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5234152" y="3294992"/>
              <a:ext cx="1213944" cy="1198180"/>
            </a:xfrm>
            <a:prstGeom prst="rightArrow">
              <a:avLst>
                <a:gd name="adj1" fmla="val 50000"/>
                <a:gd name="adj2" fmla="val 8289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80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14400" y="764629"/>
            <a:ext cx="10657489" cy="4832128"/>
            <a:chOff x="1072055" y="670036"/>
            <a:chExt cx="10657489" cy="4832128"/>
          </a:xfrm>
        </p:grpSpPr>
        <p:sp>
          <p:nvSpPr>
            <p:cNvPr id="4" name="Овал 3"/>
            <p:cNvSpPr/>
            <p:nvPr/>
          </p:nvSpPr>
          <p:spPr>
            <a:xfrm>
              <a:off x="1292772" y="670036"/>
              <a:ext cx="4445877" cy="145830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розгляд справ з іноземним елементом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186855" y="863161"/>
              <a:ext cx="5691351" cy="12139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поширюється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правило ст.89 ЦПК України про оцінку доказів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4776953" y="1513488"/>
              <a:ext cx="1253358" cy="1127235"/>
            </a:xfrm>
            <a:prstGeom prst="rightArrow">
              <a:avLst>
                <a:gd name="adj1" fmla="val 50000"/>
                <a:gd name="adj2" fmla="val 9225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674769">
              <a:off x="8127113" y="3508423"/>
              <a:ext cx="1593151" cy="1709327"/>
            </a:xfrm>
            <a:prstGeom prst="curvedLeftArrow">
              <a:avLst>
                <a:gd name="adj1" fmla="val 25000"/>
                <a:gd name="adj2" fmla="val 50000"/>
                <a:gd name="adj3" fmla="val 7130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425558" y="2538247"/>
              <a:ext cx="4303986" cy="145042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процесі вирішення судами України цивільних справ з іноземним елементом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072055" y="3689130"/>
              <a:ext cx="6889532" cy="181303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за можливістю застосування окремих норм іноземного закону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важливе значення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має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 доказового права іноземної держави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особливо тоді, коли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 і форма спірних правовідносин підпорядковані іноземному закону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32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17885" y="1119352"/>
            <a:ext cx="10117521" cy="4436889"/>
            <a:chOff x="1154823" y="867104"/>
            <a:chExt cx="10117521" cy="4436889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154823" y="867104"/>
              <a:ext cx="4493172" cy="145042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Аналіз чинного доказового права України свідчить про те, що: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822027" y="3979689"/>
              <a:ext cx="5975131" cy="132430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кожна із сторін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тому числі й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іноземець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довести ті обставини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які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посилається як на підставу своїх вимог і заперечень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863264">
              <a:off x="8794986" y="3343728"/>
              <a:ext cx="1699261" cy="1762426"/>
            </a:xfrm>
            <a:prstGeom prst="curvedLeftArrow">
              <a:avLst>
                <a:gd name="adj1" fmla="val 25000"/>
                <a:gd name="adj2" fmla="val 50000"/>
                <a:gd name="adj3" fmla="val 6664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454869" y="2425682"/>
              <a:ext cx="5817475" cy="13716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правило про обов'язок доказування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доказів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 застосовується до справ за участю іноземного елемента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5060729" y="1873889"/>
              <a:ext cx="1174532" cy="1103586"/>
            </a:xfrm>
            <a:prstGeom prst="rightArrow">
              <a:avLst>
                <a:gd name="adj1" fmla="val 50000"/>
                <a:gd name="adj2" fmla="val 8571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157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23848" y="374964"/>
            <a:ext cx="10131425" cy="1124606"/>
          </a:xfrm>
        </p:spPr>
        <p:txBody>
          <a:bodyPr>
            <a:noAutofit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619837" y="1734207"/>
            <a:ext cx="10993547" cy="4461642"/>
            <a:chOff x="564659" y="1749972"/>
            <a:chExt cx="10993547" cy="4461642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64659" y="1749972"/>
              <a:ext cx="5927835" cy="166851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(суду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компетентних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держав,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справ)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432945">
              <a:off x="7685742" y="4257956"/>
              <a:ext cx="1513072" cy="1810047"/>
            </a:xfrm>
            <a:prstGeom prst="curvedLeftArrow">
              <a:avLst>
                <a:gd name="adj1" fmla="val 25000"/>
                <a:gd name="adj2" fmla="val 50000"/>
                <a:gd name="adj3" fmla="val 6711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492493" y="3573517"/>
              <a:ext cx="5065713" cy="107731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623849" y="4529958"/>
              <a:ext cx="5872656" cy="168165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принципом взаємності</a:t>
              </a: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5846107" y="3034329"/>
              <a:ext cx="1292772" cy="1078375"/>
            </a:xfrm>
            <a:prstGeom prst="rightArrow">
              <a:avLst>
                <a:gd name="adj1" fmla="val 50000"/>
                <a:gd name="adj2" fmla="val 9599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383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1371599" y="306430"/>
            <a:ext cx="9564416" cy="5989935"/>
            <a:chOff x="1686909" y="337962"/>
            <a:chExt cx="9564416" cy="598993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686909" y="1590012"/>
              <a:ext cx="6148552" cy="9094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 цивільних справ з іноземним елементом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державних судах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686909" y="2543497"/>
              <a:ext cx="6148552" cy="90651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 справ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міжнародному комерційному арбітражі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686909" y="3494028"/>
              <a:ext cx="6148552" cy="90651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нотаріальне провадження у справах з іноземним елементом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686909" y="4444559"/>
              <a:ext cx="6148552" cy="89568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 судових доручень іноземних судів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903075" y="5432213"/>
              <a:ext cx="6148552" cy="89568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 та виконання рішень іноземних судів в Україні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10168757" y="1001778"/>
              <a:ext cx="0" cy="443043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7835462" y="2090243"/>
              <a:ext cx="23332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7835461" y="4922781"/>
              <a:ext cx="23332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7835461" y="3971595"/>
              <a:ext cx="23332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7835462" y="3004643"/>
              <a:ext cx="23332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6600498" y="337962"/>
              <a:ext cx="4650827" cy="116008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Складові міжнародного цивільного процесу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833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04041" y="606018"/>
            <a:ext cx="10499833" cy="5304024"/>
            <a:chOff x="930165" y="432597"/>
            <a:chExt cx="10499833" cy="530402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126012" y="432597"/>
              <a:ext cx="4303986" cy="112377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іноземного суду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930165" y="1556368"/>
              <a:ext cx="6195848" cy="12927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ним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лево 5"/>
            <p:cNvSpPr/>
            <p:nvPr/>
          </p:nvSpPr>
          <p:spPr>
            <a:xfrm>
              <a:off x="6495392" y="1015921"/>
              <a:ext cx="1182415" cy="1080894"/>
            </a:xfrm>
            <a:prstGeom prst="leftArrow">
              <a:avLst>
                <a:gd name="adj1" fmla="val 50000"/>
                <a:gd name="adj2" fmla="val 8646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19427245">
              <a:off x="3916238" y="4104748"/>
              <a:ext cx="1531047" cy="1631873"/>
            </a:xfrm>
            <a:prstGeom prst="curvedRightArrow">
              <a:avLst>
                <a:gd name="adj1" fmla="val 25000"/>
                <a:gd name="adj2" fmla="val 50000"/>
                <a:gd name="adj3" fmla="val 6572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844564" y="3153105"/>
              <a:ext cx="4240925" cy="127700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періодичних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платежів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541736" y="4035971"/>
              <a:ext cx="5494126" cy="156078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погашенням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заборгованості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три роки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780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67103" y="441434"/>
            <a:ext cx="10499835" cy="5310353"/>
            <a:chOff x="1024758" y="425669"/>
            <a:chExt cx="10499835" cy="531035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936827" y="425669"/>
              <a:ext cx="4587766" cy="147276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24758" y="3421119"/>
              <a:ext cx="4303986" cy="116664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753710" y="4740167"/>
              <a:ext cx="4303986" cy="9958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 боржника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6589986" y="2682766"/>
              <a:ext cx="0" cy="205740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5328744" y="4162097"/>
              <a:ext cx="12612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4075386" y="1590348"/>
              <a:ext cx="3767958" cy="1223141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за: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7057696" y="1563414"/>
              <a:ext cx="1132491" cy="974835"/>
            </a:xfrm>
            <a:prstGeom prst="leftArrow">
              <a:avLst>
                <a:gd name="adj1" fmla="val 50000"/>
                <a:gd name="adj2" fmla="val 9116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813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756744" y="194580"/>
            <a:ext cx="10941825" cy="6227928"/>
            <a:chOff x="520262" y="226111"/>
            <a:chExt cx="10941825" cy="6227928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274119" y="1218977"/>
              <a:ext cx="4762299" cy="106680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безпосередньо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788860" y="1915288"/>
              <a:ext cx="5617780" cy="134006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550982">
              <a:off x="7786966" y="4456938"/>
              <a:ext cx="1388680" cy="1684672"/>
            </a:xfrm>
            <a:prstGeom prst="curvedLeftArrow">
              <a:avLst>
                <a:gd name="adj1" fmla="val 25000"/>
                <a:gd name="adj2" fmla="val 50000"/>
                <a:gd name="adj3" fmla="val 84005"/>
              </a:avLst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Выгнутая вправо стрелка 1"/>
            <p:cNvSpPr/>
            <p:nvPr/>
          </p:nvSpPr>
          <p:spPr>
            <a:xfrm rot="17205662">
              <a:off x="5744844" y="71097"/>
              <a:ext cx="1296102" cy="1606129"/>
            </a:xfrm>
            <a:prstGeom prst="curvedLeftArrow">
              <a:avLst>
                <a:gd name="adj1" fmla="val 25000"/>
                <a:gd name="adj2" fmla="val 50000"/>
                <a:gd name="adj3" fmla="val 65766"/>
              </a:avLst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20262" y="417731"/>
              <a:ext cx="5442257" cy="13085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15" name="Стрелка вниз 14"/>
            <p:cNvSpPr/>
            <p:nvPr/>
          </p:nvSpPr>
          <p:spPr>
            <a:xfrm rot="16200000">
              <a:off x="1113272" y="1295075"/>
              <a:ext cx="1041971" cy="1240423"/>
            </a:xfrm>
            <a:prstGeom prst="downArrow">
              <a:avLst>
                <a:gd name="adj1" fmla="val 50000"/>
                <a:gd name="adj2" fmla="val 99931"/>
              </a:avLst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955370" y="3616245"/>
              <a:ext cx="2506717" cy="105629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673923" y="3517769"/>
              <a:ext cx="5644054" cy="1277007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через орган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влади України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155118" y="4642318"/>
              <a:ext cx="6479627" cy="181172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влади України</a:t>
              </a: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8802437" y="2942170"/>
              <a:ext cx="1099347" cy="1097622"/>
            </a:xfrm>
            <a:prstGeom prst="leftArrow">
              <a:avLst>
                <a:gd name="adj1" fmla="val 50000"/>
                <a:gd name="adj2" fmla="val 80481"/>
              </a:avLst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184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520263" y="352097"/>
            <a:ext cx="11185632" cy="5859517"/>
            <a:chOff x="630622" y="336332"/>
            <a:chExt cx="11185632" cy="585951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7055068" y="1445173"/>
              <a:ext cx="4761186" cy="102344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578773" y="2743201"/>
              <a:ext cx="6952593" cy="126124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місця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578772" y="4093778"/>
              <a:ext cx="6952593" cy="111935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578772" y="5302469"/>
              <a:ext cx="6952593" cy="89338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право стрелка 2"/>
            <p:cNvSpPr/>
            <p:nvPr/>
          </p:nvSpPr>
          <p:spPr>
            <a:xfrm rot="17593663">
              <a:off x="6538402" y="214939"/>
              <a:ext cx="1380172" cy="1716149"/>
            </a:xfrm>
            <a:prstGeom prst="curvedLeftArrow">
              <a:avLst>
                <a:gd name="adj1" fmla="val 25000"/>
                <a:gd name="adj2" fmla="val 50000"/>
                <a:gd name="adj3" fmla="val 6990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053007" y="2145069"/>
              <a:ext cx="0" cy="3551539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7" idx="1"/>
            </p:cNvCxnSpPr>
            <p:nvPr/>
          </p:nvCxnSpPr>
          <p:spPr>
            <a:xfrm>
              <a:off x="2065283" y="3373821"/>
              <a:ext cx="15134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053007" y="5696608"/>
              <a:ext cx="15134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065283" y="4706005"/>
              <a:ext cx="15134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1765739" y="336332"/>
              <a:ext cx="4942488" cy="148721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630622" y="1686911"/>
              <a:ext cx="3310758" cy="105629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повинно містити: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1245476" y="1024759"/>
              <a:ext cx="1040525" cy="1020819"/>
            </a:xfrm>
            <a:prstGeom prst="downArrow">
              <a:avLst>
                <a:gd name="adj1" fmla="val 50000"/>
                <a:gd name="adj2" fmla="val 7934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6265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560787" y="797244"/>
            <a:ext cx="8986344" cy="5099747"/>
            <a:chOff x="1655380" y="671120"/>
            <a:chExt cx="8986344" cy="509974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477408" y="671120"/>
              <a:ext cx="6164316" cy="112614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3468415" y="2266293"/>
              <a:ext cx="0" cy="143860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3468415" y="3704898"/>
              <a:ext cx="10089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3" name="Выгнутая вправо стрелка 12"/>
            <p:cNvSpPr/>
            <p:nvPr/>
          </p:nvSpPr>
          <p:spPr>
            <a:xfrm rot="1931713">
              <a:off x="5895960" y="4072907"/>
              <a:ext cx="1376714" cy="1697960"/>
            </a:xfrm>
            <a:prstGeom prst="curvedLeftArrow">
              <a:avLst>
                <a:gd name="adj1" fmla="val 25000"/>
                <a:gd name="adj2" fmla="val 50000"/>
                <a:gd name="adj3" fmla="val 6405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477408" y="2963918"/>
              <a:ext cx="5312980" cy="148195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пропонує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393294" y="4319752"/>
              <a:ext cx="3326524" cy="95381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п’ятиденний строк 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655380" y="1643555"/>
              <a:ext cx="2822028" cy="124547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3752194" y="1260404"/>
              <a:ext cx="1229710" cy="1073729"/>
            </a:xfrm>
            <a:prstGeom prst="rightArrow">
              <a:avLst>
                <a:gd name="adj1" fmla="val 50000"/>
                <a:gd name="adj2" fmla="val 9170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154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945932" y="592369"/>
            <a:ext cx="10657489" cy="5288169"/>
            <a:chOff x="756746" y="529307"/>
            <a:chExt cx="10657489" cy="5288169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56746" y="529307"/>
              <a:ext cx="4698124" cy="170319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589987" y="3749895"/>
              <a:ext cx="4824248" cy="9932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 одноособово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382814" y="4824248"/>
              <a:ext cx="4824248" cy="9932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відкритому судовому засіданні</a:t>
              </a: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5074350" y="2948151"/>
              <a:ext cx="0" cy="187609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8" name="Выгнутая влево стрелка 7"/>
            <p:cNvSpPr/>
            <p:nvPr/>
          </p:nvSpPr>
          <p:spPr>
            <a:xfrm rot="20918355">
              <a:off x="5306744" y="2731060"/>
              <a:ext cx="1529255" cy="1594524"/>
            </a:xfrm>
            <a:prstGeom prst="curvedRightArrow">
              <a:avLst>
                <a:gd name="adj1" fmla="val 25000"/>
                <a:gd name="adj2" fmla="val 50000"/>
                <a:gd name="adj3" fmla="val 6016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4099035" y="1954923"/>
              <a:ext cx="3184634" cy="1245477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проводиться: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3704897" y="1933322"/>
              <a:ext cx="1154473" cy="1014829"/>
            </a:xfrm>
            <a:prstGeom prst="rightArrow">
              <a:avLst>
                <a:gd name="adj1" fmla="val 50000"/>
                <a:gd name="adj2" fmla="val 9522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7194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85799" y="328063"/>
            <a:ext cx="10815146" cy="6242702"/>
            <a:chOff x="717330" y="201939"/>
            <a:chExt cx="10815146" cy="624270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881648" y="201939"/>
              <a:ext cx="4650828" cy="11824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розглянувши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вислухавши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933497" y="2322718"/>
              <a:ext cx="5249918" cy="104820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387367" y="3282310"/>
              <a:ext cx="5249918" cy="120130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024759" y="4804873"/>
              <a:ext cx="3728545" cy="114090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 ухвали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257800" y="4804873"/>
              <a:ext cx="6274676" cy="11409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сторонам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4351282" y="5338926"/>
              <a:ext cx="1221829" cy="1105715"/>
            </a:xfrm>
            <a:prstGeom prst="rightArrow">
              <a:avLst>
                <a:gd name="adj1" fmla="val 50000"/>
                <a:gd name="adj2" fmla="val 870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Выгнутая влево стрелка 2"/>
            <p:cNvSpPr/>
            <p:nvPr/>
          </p:nvSpPr>
          <p:spPr>
            <a:xfrm rot="16987258">
              <a:off x="6461734" y="739977"/>
              <a:ext cx="1199618" cy="1797655"/>
            </a:xfrm>
            <a:prstGeom prst="curvedRightArrow">
              <a:avLst>
                <a:gd name="adj1" fmla="val 25000"/>
                <a:gd name="adj2" fmla="val 50000"/>
                <a:gd name="adj3" fmla="val 697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>
              <a:off x="2069224" y="1892787"/>
              <a:ext cx="0" cy="138952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2069224" y="2836868"/>
              <a:ext cx="18642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4" name="Скругленный прямоугольник 23"/>
            <p:cNvSpPr/>
            <p:nvPr/>
          </p:nvSpPr>
          <p:spPr>
            <a:xfrm>
              <a:off x="717330" y="1086720"/>
              <a:ext cx="4508938" cy="920371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4698124" y="546809"/>
              <a:ext cx="2617076" cy="112723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лево 25"/>
            <p:cNvSpPr/>
            <p:nvPr/>
          </p:nvSpPr>
          <p:spPr>
            <a:xfrm>
              <a:off x="4004441" y="546809"/>
              <a:ext cx="1221827" cy="1028964"/>
            </a:xfrm>
            <a:prstGeom prst="leftArrow">
              <a:avLst>
                <a:gd name="adj1" fmla="val 50000"/>
                <a:gd name="adj2" fmla="val 9290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1040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425670" y="315315"/>
            <a:ext cx="11416789" cy="6061837"/>
            <a:chOff x="441435" y="299550"/>
            <a:chExt cx="11416789" cy="606183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024758" y="3767961"/>
              <a:ext cx="7346731" cy="10405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набрало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24759" y="4863664"/>
              <a:ext cx="7346730" cy="149772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постановлено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через 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вчасно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41435" y="299550"/>
              <a:ext cx="4650828" cy="127700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9916510" y="3294993"/>
              <a:ext cx="0" cy="306639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7" idx="3"/>
            </p:cNvCxnSpPr>
            <p:nvPr/>
          </p:nvCxnSpPr>
          <p:spPr>
            <a:xfrm flipH="1">
              <a:off x="8371489" y="4288223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8371489" y="5612525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3894082" y="2088933"/>
              <a:ext cx="6526924" cy="1474074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8" name="Выгнутая вправо стрелка 17"/>
            <p:cNvSpPr/>
            <p:nvPr/>
          </p:nvSpPr>
          <p:spPr>
            <a:xfrm rot="1713449">
              <a:off x="10444528" y="1546544"/>
              <a:ext cx="1413696" cy="1728530"/>
            </a:xfrm>
            <a:prstGeom prst="curvedLeftArrow">
              <a:avLst>
                <a:gd name="adj1" fmla="val 25000"/>
                <a:gd name="adj2" fmla="val 50000"/>
                <a:gd name="adj3" fmla="val 6901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549462" y="417790"/>
              <a:ext cx="5975131" cy="129277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4698123" y="993233"/>
              <a:ext cx="1229710" cy="1032637"/>
            </a:xfrm>
            <a:prstGeom prst="rightArrow">
              <a:avLst>
                <a:gd name="adj1" fmla="val 50000"/>
                <a:gd name="adj2" fmla="val 9427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8326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930166" y="422719"/>
            <a:ext cx="9979572" cy="5899254"/>
            <a:chOff x="1008993" y="470015"/>
            <a:chExt cx="9979572" cy="589925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08994" y="3924956"/>
              <a:ext cx="8434550" cy="13873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строк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08995" y="1860664"/>
              <a:ext cx="8434548" cy="20018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України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того самого предмета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тих самих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України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того самого предмета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тих самих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порушена до часу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08993" y="596796"/>
              <a:ext cx="8434550" cy="12014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 органу України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08993" y="5374724"/>
              <a:ext cx="8434549" cy="83689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 спору за законами України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розгляду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0988565" y="470015"/>
              <a:ext cx="0" cy="589925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9443542" y="1210998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443542" y="4642625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443542" y="2871632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443544" y="5814528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78762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819807" y="367295"/>
            <a:ext cx="10689022" cy="5860748"/>
            <a:chOff x="804041" y="398826"/>
            <a:chExt cx="10689022" cy="586074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245476" y="540877"/>
              <a:ext cx="8434549" cy="78893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загрожувало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45476" y="1380881"/>
              <a:ext cx="8434549" cy="142940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дозвіл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того самого предмета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тих самих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запитується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245476" y="2865469"/>
              <a:ext cx="8434549" cy="78893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законами України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04041" y="3925614"/>
              <a:ext cx="5912069" cy="162451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085491" y="5266346"/>
              <a:ext cx="5407572" cy="9932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5297213" y="5155985"/>
              <a:ext cx="1111470" cy="1103589"/>
            </a:xfrm>
            <a:prstGeom prst="rightArrow">
              <a:avLst>
                <a:gd name="adj1" fmla="val 50000"/>
                <a:gd name="adj2" fmla="val 7857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225047" y="398826"/>
              <a:ext cx="0" cy="2940605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680026" y="998253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680026" y="2128115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680026" y="3339431"/>
              <a:ext cx="15450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98512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851337" y="346993"/>
            <a:ext cx="10731063" cy="5896303"/>
            <a:chOff x="945930" y="329181"/>
            <a:chExt cx="10731063" cy="5896303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026165" y="1322409"/>
              <a:ext cx="4650828" cy="93016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 без громадянства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026165" y="329181"/>
              <a:ext cx="4650828" cy="93016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іноземці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026165" y="2315637"/>
              <a:ext cx="4650828" cy="93016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іноземні юридичні особи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026165" y="3308865"/>
              <a:ext cx="4650828" cy="93016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іноземні держави (їх органи та посадові особи)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026165" y="4302093"/>
              <a:ext cx="4650828" cy="93016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міжнародні організації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103586" y="5011539"/>
              <a:ext cx="6117021" cy="12139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722883" y="691788"/>
              <a:ext cx="0" cy="4075388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5722883" y="691788"/>
              <a:ext cx="13190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722883" y="3773948"/>
              <a:ext cx="13190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722883" y="2780720"/>
              <a:ext cx="13190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722883" y="1787492"/>
              <a:ext cx="13190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5722883" y="4767176"/>
              <a:ext cx="13190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4162096" y="2780720"/>
              <a:ext cx="1560787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1" name="Стрелка вниз 20"/>
            <p:cNvSpPr/>
            <p:nvPr/>
          </p:nvSpPr>
          <p:spPr>
            <a:xfrm>
              <a:off x="1721071" y="2973844"/>
              <a:ext cx="693682" cy="2317531"/>
            </a:xfrm>
            <a:prstGeom prst="downArrow">
              <a:avLst>
                <a:gd name="adj1" fmla="val 50000"/>
                <a:gd name="adj2" fmla="val 20681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945930" y="2138276"/>
              <a:ext cx="3799490" cy="128488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Іноземні особи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622739" y="329181"/>
            <a:ext cx="4706006" cy="1456267"/>
          </a:xfrm>
        </p:spPr>
        <p:txBody>
          <a:bodyPr>
            <a:noAutofit/>
          </a:bodyPr>
          <a:lstStyle/>
          <a:p>
            <a:pPr algn="ctr"/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 У СПРАВАХ ЗА УЧАСТЮ ІНОЗЕМНИХ ОСІБ</a:t>
            </a:r>
            <a:endParaRPr lang="ru-RU" sz="3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36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77917" y="447113"/>
            <a:ext cx="10881734" cy="5983465"/>
            <a:chOff x="536027" y="415582"/>
            <a:chExt cx="10881734" cy="598346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022427" y="1828252"/>
              <a:ext cx="4398580" cy="9155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іноземного суду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563007" y="2851824"/>
              <a:ext cx="5454870" cy="100284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2039965">
              <a:off x="7726855" y="4573259"/>
              <a:ext cx="1658454" cy="1825788"/>
            </a:xfrm>
            <a:prstGeom prst="curvedLeftArrow">
              <a:avLst>
                <a:gd name="adj1" fmla="val 25000"/>
                <a:gd name="adj2" fmla="val 50000"/>
                <a:gd name="adj3" fmla="val 6858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4698124" y="1401396"/>
              <a:ext cx="0" cy="14504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698124" y="2234764"/>
              <a:ext cx="13243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Скругленный прямоугольник 10"/>
            <p:cNvSpPr/>
            <p:nvPr/>
          </p:nvSpPr>
          <p:spPr>
            <a:xfrm>
              <a:off x="7176837" y="4051738"/>
              <a:ext cx="4240924" cy="99369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 лист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134465" y="4872407"/>
              <a:ext cx="6416566" cy="126912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вноситься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536027" y="437495"/>
              <a:ext cx="3026980" cy="124547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231930" y="415582"/>
              <a:ext cx="6889532" cy="1245477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2609192" y="1026732"/>
              <a:ext cx="1245476" cy="1229710"/>
            </a:xfrm>
            <a:prstGeom prst="rightArrow">
              <a:avLst>
                <a:gd name="adj1" fmla="val 50000"/>
                <a:gd name="adj2" fmla="val 8076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9485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39613" y="1072053"/>
            <a:ext cx="9246226" cy="4477409"/>
            <a:chOff x="1434662" y="977460"/>
            <a:chExt cx="9246226" cy="4477409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900855" y="3689131"/>
              <a:ext cx="6337738" cy="176573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законами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681211">
              <a:off x="9134718" y="3094032"/>
              <a:ext cx="1546170" cy="1592318"/>
            </a:xfrm>
            <a:prstGeom prst="curvedLeftArrow">
              <a:avLst>
                <a:gd name="adj1" fmla="val 25000"/>
                <a:gd name="adj2" fmla="val 50000"/>
                <a:gd name="adj3" fmla="val 6773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434662" y="977460"/>
              <a:ext cx="3815255" cy="1166648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Іноземні особи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092262" y="2065283"/>
              <a:ext cx="5549462" cy="1306331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нарівні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фізичними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4493172" y="1560784"/>
              <a:ext cx="1198179" cy="1063069"/>
            </a:xfrm>
            <a:prstGeom prst="rightArrow">
              <a:avLst>
                <a:gd name="adj1" fmla="val 50000"/>
                <a:gd name="adj2" fmla="val 9152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017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481959" y="819808"/>
            <a:ext cx="9601200" cy="5016061"/>
            <a:chOff x="1434662" y="772511"/>
            <a:chExt cx="9601200" cy="501606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612524" y="2585545"/>
              <a:ext cx="5423338" cy="9459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Цивільним процесуальним кодексом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84179" y="3644461"/>
              <a:ext cx="5423338" cy="94330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102068" y="4700751"/>
              <a:ext cx="5423338" cy="108782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2459421" y="1860331"/>
              <a:ext cx="0" cy="284042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6" idx="1"/>
            </p:cNvCxnSpPr>
            <p:nvPr/>
          </p:nvCxnSpPr>
          <p:spPr>
            <a:xfrm>
              <a:off x="2459421" y="4114800"/>
              <a:ext cx="1024758" cy="131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 rot="20547180">
              <a:off x="4177908" y="1995409"/>
              <a:ext cx="1534972" cy="1569145"/>
            </a:xfrm>
            <a:prstGeom prst="curvedRightArrow">
              <a:avLst>
                <a:gd name="adj1" fmla="val 25000"/>
                <a:gd name="adj2" fmla="val 50000"/>
                <a:gd name="adj3" fmla="val 6403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434662" y="772511"/>
              <a:ext cx="4840014" cy="148196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судам України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елементом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624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9676" y="362607"/>
            <a:ext cx="11154103" cy="5671004"/>
            <a:chOff x="670035" y="331076"/>
            <a:chExt cx="11154103" cy="567100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404241" y="4068175"/>
              <a:ext cx="7244256" cy="193390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819696" y="331076"/>
              <a:ext cx="4004442" cy="111935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вручити документи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819696" y="1502979"/>
              <a:ext cx="4004442" cy="111935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 докази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819696" y="2674883"/>
              <a:ext cx="4004442" cy="111935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провести окремі процесуальні дії на території іншої держави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7315200" y="877611"/>
              <a:ext cx="0" cy="2364827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6479628" y="2054764"/>
              <a:ext cx="134006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7315200" y="877611"/>
              <a:ext cx="5044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7315200" y="3242438"/>
              <a:ext cx="5044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0" name="Выгнутая влево стрелка 19"/>
            <p:cNvSpPr/>
            <p:nvPr/>
          </p:nvSpPr>
          <p:spPr>
            <a:xfrm rot="20436790">
              <a:off x="770379" y="3157966"/>
              <a:ext cx="1712623" cy="1907760"/>
            </a:xfrm>
            <a:prstGeom prst="curvedRightArrow">
              <a:avLst>
                <a:gd name="adj1" fmla="val 25000"/>
                <a:gd name="adj2" fmla="val 50000"/>
                <a:gd name="adj3" fmla="val 7449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364827" y="1234965"/>
              <a:ext cx="4493173" cy="1340069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670035" y="2280744"/>
              <a:ext cx="3610304" cy="135583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України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1545021" y="1655379"/>
              <a:ext cx="1206062" cy="1058918"/>
            </a:xfrm>
            <a:prstGeom prst="rightArrow">
              <a:avLst>
                <a:gd name="adj1" fmla="val 50000"/>
                <a:gd name="adj2" fmla="val 8800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138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08538" y="1119352"/>
            <a:ext cx="10116206" cy="4330981"/>
            <a:chOff x="1261242" y="961697"/>
            <a:chExt cx="10116206" cy="433098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294179" y="961697"/>
              <a:ext cx="4083269" cy="119817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294179" y="2312277"/>
              <a:ext cx="4083269" cy="119817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Форма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948151" y="3936844"/>
              <a:ext cx="5470635" cy="135583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договір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ч.ч.2-4 ст.499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21137193">
              <a:off x="1691397" y="2621337"/>
              <a:ext cx="1564280" cy="1904624"/>
            </a:xfrm>
            <a:prstGeom prst="curvedRightArrow">
              <a:avLst>
                <a:gd name="adj1" fmla="val 25000"/>
                <a:gd name="adj2" fmla="val 50000"/>
                <a:gd name="adj3" fmla="val 7047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61242" y="1560786"/>
              <a:ext cx="4966138" cy="141889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11" name="Стрелка вправо 10"/>
            <p:cNvSpPr/>
            <p:nvPr/>
          </p:nvSpPr>
          <p:spPr>
            <a:xfrm rot="10800000">
              <a:off x="6077607" y="1694792"/>
              <a:ext cx="1366345" cy="1150883"/>
            </a:xfrm>
            <a:prstGeom prst="rightArrow">
              <a:avLst>
                <a:gd name="adj1" fmla="val 50000"/>
                <a:gd name="adj2" fmla="val 9520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30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614855" y="236483"/>
            <a:ext cx="10846676" cy="6159060"/>
            <a:chOff x="614855" y="236483"/>
            <a:chExt cx="10846676" cy="615906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105806" y="1455683"/>
              <a:ext cx="8355725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105804" y="2467302"/>
              <a:ext cx="8355725" cy="132955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Україна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105804" y="3894078"/>
              <a:ext cx="8355725" cy="9117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105804" y="4903071"/>
              <a:ext cx="8355725" cy="14924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юридичної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1560784" y="649012"/>
              <a:ext cx="0" cy="5746531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>
              <a:off x="1560786" y="1912883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560784" y="5649307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560784" y="4349965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560784" y="3132080"/>
              <a:ext cx="15450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614855" y="236483"/>
              <a:ext cx="5202621" cy="10247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дорученні про надання правової допомоги зазначаються: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50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502</TotalTime>
  <Words>1846</Words>
  <Application>Microsoft Office PowerPoint</Application>
  <PresentationFormat>Широкоэкранный</PresentationFormat>
  <Paragraphs>183</Paragraphs>
  <Slides>40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Times New Roman</vt:lpstr>
      <vt:lpstr>Небеса</vt:lpstr>
      <vt:lpstr>Цивільне судочинство України з іноземним елементом. Міжнародний цивільний процес. Провадження у справах за участю іноземних осіб</vt:lpstr>
      <vt:lpstr>Поняття міжнародного цивільного процесу</vt:lpstr>
      <vt:lpstr>Презентация PowerPoint</vt:lpstr>
      <vt:lpstr>ПРОВАДЖЕННЯ У СПРАВАХ ЗА УЧАСТЮ ІНОЗЕМНИХ ОСІБ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Позови до іноземних держав. Дипломатичний імунітет </vt:lpstr>
      <vt:lpstr>Презентация PowerPoint</vt:lpstr>
      <vt:lpstr>Презентация PowerPoint</vt:lpstr>
      <vt:lpstr>Презентация PowerPoint</vt:lpstr>
      <vt:lpstr>Презентация PowerPoint</vt:lpstr>
      <vt:lpstr>Докази і доказування у справах з іноземним елементом </vt:lpstr>
      <vt:lpstr>Презентация PowerPoint</vt:lpstr>
      <vt:lpstr>Презентация PowerPoint</vt:lpstr>
      <vt:lpstr>Визнання і виконання рішень іноземних судів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Цивільне судочинство України з іноземним елементом. Міжнародний цивільний процес. Провадження у справах за участю іноземних осіб</dc:title>
  <dc:creator>Пользователь Windows</dc:creator>
  <cp:lastModifiedBy>Пользователь Windows</cp:lastModifiedBy>
  <cp:revision>43</cp:revision>
  <dcterms:created xsi:type="dcterms:W3CDTF">2020-05-11T12:29:33Z</dcterms:created>
  <dcterms:modified xsi:type="dcterms:W3CDTF">2020-05-13T07:12:57Z</dcterms:modified>
</cp:coreProperties>
</file>