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5" r:id="rId8"/>
    <p:sldId id="260" r:id="rId9"/>
    <p:sldId id="268" r:id="rId10"/>
    <p:sldId id="269" r:id="rId11"/>
    <p:sldId id="262" r:id="rId12"/>
    <p:sldId id="263" r:id="rId13"/>
    <p:sldId id="264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1" r:id="rId26"/>
    <p:sldId id="292" r:id="rId27"/>
    <p:sldId id="293" r:id="rId28"/>
    <p:sldId id="294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7" r:id="rId38"/>
    <p:sldId id="282" r:id="rId39"/>
    <p:sldId id="299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0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448367-B609-4468-9AF3-1FA4882731C6}" type="datetimeFigureOut">
              <a:rPr lang="uk-UA" smtClean="0"/>
              <a:pPr/>
              <a:t>16.11.2025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8B002B-DF3B-404A-AECD-C57A7A51374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978525" cy="88211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+mj-lt"/>
                <a:cs typeface="Times New Roman" pitchFamily="18" charset="0"/>
              </a:rPr>
              <a:t>КІНЕЦЬ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XVIII – </a:t>
            </a:r>
            <a:r>
              <a:rPr lang="uk-UA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XIX</a:t>
            </a:r>
            <a:r>
              <a:rPr lang="uk-UA" sz="2800" dirty="0" smtClean="0">
                <a:latin typeface="+mj-lt"/>
                <a:cs typeface="Times New Roman" pitchFamily="18" charset="0"/>
              </a:rPr>
              <a:t> СТ.</a:t>
            </a:r>
            <a:endParaRPr lang="uk-UA" sz="2800" dirty="0"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sz="8000" dirty="0" smtClean="0"/>
              <a:t>РОМАНТИЗМ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1897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69" y="149574"/>
            <a:ext cx="5966666" cy="14550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Теодор </a:t>
            </a:r>
            <a:r>
              <a:rPr lang="ru-RU" dirty="0" err="1" smtClean="0"/>
              <a:t>Жеріко</a:t>
            </a:r>
            <a:r>
              <a:rPr lang="ru-RU" dirty="0" smtClean="0"/>
              <a:t> «</a:t>
            </a:r>
            <a:r>
              <a:rPr lang="ru-RU" dirty="0" err="1" smtClean="0"/>
              <a:t>Пліт</a:t>
            </a:r>
            <a:r>
              <a:rPr lang="ru-RU" dirty="0" smtClean="0"/>
              <a:t> </a:t>
            </a:r>
            <a:r>
              <a:rPr lang="ru-RU" dirty="0" err="1" smtClean="0"/>
              <a:t>Медузи</a:t>
            </a:r>
            <a:r>
              <a:rPr lang="ru-RU" dirty="0" smtClean="0"/>
              <a:t>» </a:t>
            </a:r>
            <a:r>
              <a:rPr lang="ru-RU" dirty="0"/>
              <a:t>1819</a:t>
            </a:r>
            <a:endParaRPr lang="uk-UA" dirty="0"/>
          </a:p>
        </p:txBody>
      </p:sp>
      <p:pic>
        <p:nvPicPr>
          <p:cNvPr id="6146" name="Picture 2" descr="C:\Users\Vita\Desktop\романтизм\800px-Théodore_Géricault_-_Le_Radeau_de_la_Méd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75" y="1844824"/>
            <a:ext cx="68129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972" y="252408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Генрі</a:t>
            </a:r>
            <a:r>
              <a:rPr lang="ru-RU" dirty="0"/>
              <a:t> </a:t>
            </a:r>
            <a:r>
              <a:rPr lang="ru-RU" dirty="0" err="1" smtClean="0"/>
              <a:t>Фюзелі</a:t>
            </a:r>
            <a:r>
              <a:rPr lang="ru-RU" dirty="0" smtClean="0"/>
              <a:t> «</a:t>
            </a:r>
            <a:r>
              <a:rPr lang="ru-RU" dirty="0" err="1" smtClean="0"/>
              <a:t>Нічний</a:t>
            </a:r>
            <a:r>
              <a:rPr lang="ru-RU" smtClean="0"/>
              <a:t> кошмар» </a:t>
            </a:r>
            <a:r>
              <a:rPr lang="ru-RU" dirty="0"/>
              <a:t>1781</a:t>
            </a:r>
            <a:endParaRPr lang="uk-UA" dirty="0"/>
          </a:p>
        </p:txBody>
      </p:sp>
      <p:pic>
        <p:nvPicPr>
          <p:cNvPr id="1026" name="Picture 2" descr="C:\Users\Vita\Desktop\романтизм\741px-John_Henry_Fuseli_-_The_Nightm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056784" cy="45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27" y="121780"/>
            <a:ext cx="5284601" cy="1579028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Романтизм в графіці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418" y="5157192"/>
            <a:ext cx="811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+mj-lt"/>
                <a:cs typeface="Times New Roman" pitchFamily="18" charset="0"/>
              </a:rPr>
              <a:t>Гойя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uk-UA" sz="3200" dirty="0" err="1" smtClean="0">
                <a:latin typeface="+mj-lt"/>
                <a:cs typeface="Times New Roman" pitchFamily="18" charset="0"/>
              </a:rPr>
              <a:t>“Передчуття</a:t>
            </a:r>
            <a:r>
              <a:rPr lang="uk-UA" sz="3200" dirty="0" smtClean="0">
                <a:latin typeface="+mj-lt"/>
                <a:cs typeface="Times New Roman" pitchFamily="18" charset="0"/>
              </a:rPr>
              <a:t> небачених </a:t>
            </a:r>
            <a:r>
              <a:rPr lang="uk-UA" sz="3200" dirty="0" err="1" smtClean="0">
                <a:latin typeface="+mj-lt"/>
                <a:cs typeface="Times New Roman" pitchFamily="18" charset="0"/>
              </a:rPr>
              <a:t>катастроф”</a:t>
            </a:r>
            <a:endParaRPr lang="uk-UA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Vita\Desktop\романтизм\800px-Goya-Guerra_(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81" y="1124744"/>
            <a:ext cx="5746865" cy="41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2400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Джон </a:t>
            </a:r>
            <a:r>
              <a:rPr lang="ru-RU" sz="3600" dirty="0" smtClean="0"/>
              <a:t>Констебл «</a:t>
            </a:r>
            <a:r>
              <a:rPr lang="ru-RU" sz="3600" dirty="0" err="1" smtClean="0"/>
              <a:t>Дощова</a:t>
            </a:r>
            <a:r>
              <a:rPr lang="ru-RU" sz="3600" dirty="0" smtClean="0"/>
              <a:t> </a:t>
            </a:r>
            <a:r>
              <a:rPr lang="ru-RU" sz="3600" dirty="0" err="1"/>
              <a:t>злива</a:t>
            </a:r>
            <a:r>
              <a:rPr lang="ru-RU" sz="3600" dirty="0"/>
              <a:t> на </a:t>
            </a:r>
            <a:r>
              <a:rPr lang="ru-RU" sz="3600" dirty="0" err="1"/>
              <a:t>узбережжі</a:t>
            </a:r>
            <a:r>
              <a:rPr lang="ru-RU" sz="3600" dirty="0"/>
              <a:t> </a:t>
            </a:r>
            <a:r>
              <a:rPr lang="ru-RU" sz="3600" dirty="0" smtClean="0"/>
              <a:t>Брайтону» </a:t>
            </a:r>
            <a:r>
              <a:rPr lang="ru-RU" sz="3600" dirty="0"/>
              <a:t>1827</a:t>
            </a:r>
            <a:endParaRPr lang="uk-UA" sz="3600" dirty="0"/>
          </a:p>
        </p:txBody>
      </p:sp>
      <p:pic>
        <p:nvPicPr>
          <p:cNvPr id="4098" name="Picture 2" descr="C:\Users\Vita\Desktop\романтизм\800px-John_Constable_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184"/>
            <a:ext cx="7698432" cy="48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43" y="5760"/>
            <a:ext cx="91440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АРХІТЕКТУРА. </a:t>
            </a:r>
            <a:br>
              <a:rPr lang="uk-UA" sz="3200" dirty="0" smtClean="0"/>
            </a:br>
            <a:r>
              <a:rPr lang="uk-UA" sz="3200" dirty="0" smtClean="0"/>
              <a:t>БУДІВЕЛЬНІ ОСОБЛИВОСТІ СТИЛЮ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85392"/>
            <a:ext cx="8784976" cy="5472608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2400" dirty="0" smtClean="0"/>
              <a:t>Замість простоти і замкнутості архітектурної форми класицизму романтизм пропонує складний силует, багатство форми, волю планувального рішення, у якому симетрія й інші формальні композиційні принципи втрачають пануюче значення. Незважаючи на те що романтизм викликав широкий інтерес до різних культур, що до цього минулого далекі європейці, основним для нього в архітектурі стала готика. При цьому важливим здавалося не тільки вивчити її, але і пристосувати до сучасних задач. Художні мотиви готики використовувалися вже в </a:t>
            </a:r>
            <a:r>
              <a:rPr lang="uk-UA" sz="2400" dirty="0" err="1" smtClean="0"/>
              <a:t>барокко</a:t>
            </a:r>
            <a:r>
              <a:rPr lang="uk-UA" sz="2400" dirty="0" smtClean="0"/>
              <a:t> (наприклад, Я. </a:t>
            </a:r>
            <a:r>
              <a:rPr lang="uk-UA" sz="2400" dirty="0" err="1" smtClean="0"/>
              <a:t>Сантіні</a:t>
            </a:r>
            <a:r>
              <a:rPr lang="uk-UA" sz="2400" dirty="0" smtClean="0"/>
              <a:t>), але тільки в XIX ст. вони одержують велике поширення. Одночасно з'являються паростки свідомого руху за охорону архітектурних пам'ятників і їхню реконструкцію.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29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15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РОМАНТИЗМ В МУЗИЦІ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4000" cy="597666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	Романтизм </a:t>
            </a:r>
            <a:r>
              <a:rPr lang="uk-UA" sz="2400" dirty="0"/>
              <a:t>— ідейний і художній напрям в європейській і американській культурі кінця </a:t>
            </a:r>
            <a:r>
              <a:rPr lang="en-US" sz="2400" dirty="0"/>
              <a:t>XVIII — 1-</a:t>
            </a:r>
            <a:r>
              <a:rPr lang="uk-UA" sz="2400" dirty="0" err="1"/>
              <a:t>ої</a:t>
            </a:r>
            <a:r>
              <a:rPr lang="uk-UA" sz="2400" dirty="0"/>
              <a:t> половини </a:t>
            </a:r>
            <a:r>
              <a:rPr lang="en-US" sz="2400" dirty="0"/>
              <a:t>XIX </a:t>
            </a:r>
            <a:r>
              <a:rPr lang="uk-UA" sz="2400" dirty="0" smtClean="0"/>
              <a:t>ст.   </a:t>
            </a:r>
            <a:r>
              <a:rPr lang="uk-UA" sz="2400" dirty="0"/>
              <a:t>У музиці романтизм сформувався в 1820-х рр. і зберігав своє значення аж до початку </a:t>
            </a:r>
            <a:r>
              <a:rPr lang="en-US" sz="2400" dirty="0"/>
              <a:t>XX </a:t>
            </a:r>
            <a:r>
              <a:rPr lang="uk-UA" sz="2400" dirty="0"/>
              <a:t>ст. Провідним принципом романтизму стає різке зіставлення повсякденності і мрії, повсякденного існування і вищого ідеального світу, що створюється творчою уявою художника</a:t>
            </a:r>
            <a:r>
              <a:rPr lang="uk-UA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uk-UA" sz="2400" dirty="0" smtClean="0"/>
              <a:t>Світу, де все, аж до людських відносин, підпорядковано закону купівлі-продажу, романтики протиставили іншу правду — </a:t>
            </a:r>
            <a:r>
              <a:rPr lang="uk-UA" sz="2400" dirty="0" err="1" smtClean="0"/>
              <a:t>правду</a:t>
            </a:r>
            <a:r>
              <a:rPr lang="uk-UA" sz="2400" dirty="0" smtClean="0"/>
              <a:t> відчуттів, вільного волевиявлення творчої особи.</a:t>
            </a:r>
          </a:p>
          <a:p>
            <a:pPr algn="just"/>
            <a:r>
              <a:rPr lang="uk-UA" sz="2400" dirty="0" smtClean="0"/>
              <a:t>	Звідси </a:t>
            </a:r>
            <a:r>
              <a:rPr lang="uk-UA" sz="2400" dirty="0"/>
              <a:t>виникає їх пильна увага до внутрішнього світу людини, тонкий аналіз його складних душевних рухів. Романтизм вніс вирішальний вклад в затвердження мистецтва як ліричного самовираження </a:t>
            </a:r>
            <a:r>
              <a:rPr lang="uk-UA" sz="2400" dirty="0" smtClean="0"/>
              <a:t>художника.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794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025" y="5373216"/>
            <a:ext cx="4716016" cy="129614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К. М. Вебер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4032448" cy="5615278"/>
          </a:xfrm>
        </p:spPr>
      </p:pic>
      <p:sp>
        <p:nvSpPr>
          <p:cNvPr id="6" name="TextBox 5"/>
          <p:cNvSpPr txBox="1"/>
          <p:nvPr/>
        </p:nvSpPr>
        <p:spPr>
          <a:xfrm>
            <a:off x="3635896" y="12272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ПРЕДСТАВНИКИ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988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528391" cy="54726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672408" cy="547260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866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/>
              <a:t>Г.Берліоз </a:t>
            </a:r>
            <a:r>
              <a:rPr lang="uk-UA" dirty="0" smtClean="0"/>
              <a:t>         Ф</a:t>
            </a:r>
            <a:r>
              <a:rPr lang="uk-UA" dirty="0"/>
              <a:t>. Мендельсон</a:t>
            </a:r>
          </a:p>
        </p:txBody>
      </p:sp>
    </p:spTree>
    <p:extLst>
      <p:ext uri="{BB962C8B-B14F-4D97-AF65-F5344CB8AC3E}">
        <p14:creationId xmlns:p14="http://schemas.microsoft.com/office/powerpoint/2010/main" val="1968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6" y="1052737"/>
            <a:ext cx="3483452" cy="48965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8740"/>
            <a:ext cx="3456384" cy="488019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3316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Р.</a:t>
            </a:r>
            <a:r>
              <a:rPr lang="uk-UA" dirty="0" err="1" smtClean="0"/>
              <a:t>Шуман</a:t>
            </a:r>
            <a:r>
              <a:rPr lang="uk-UA" dirty="0"/>
              <a:t> </a:t>
            </a:r>
            <a:r>
              <a:rPr lang="uk-UA" dirty="0" smtClean="0"/>
              <a:t>              Ф.Шопен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9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4" y="1268760"/>
            <a:ext cx="3368422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85" y="1268760"/>
            <a:ext cx="3302375" cy="46085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/>
              <a:t>Ф.Шуберт                </a:t>
            </a:r>
            <a:r>
              <a:rPr lang="uk-UA" dirty="0" smtClean="0"/>
              <a:t>Ф.Ліст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08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309364" cy="496855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Романти́зм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2800" dirty="0" err="1">
                <a:latin typeface="Trebuchet MS" pitchFamily="34" charset="0"/>
                <a:cs typeface="Times New Roman" pitchFamily="18" charset="0"/>
              </a:rPr>
              <a:t>romantisme</a:t>
            </a:r>
            <a:r>
              <a:rPr lang="en-US" sz="2800" dirty="0">
                <a:latin typeface="Trebuchet MS" pitchFamily="34" charset="0"/>
                <a:cs typeface="Times New Roman" pitchFamily="18" charset="0"/>
              </a:rPr>
              <a:t>) —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ідейний рух у літературі, науці й мистецтві, що виник наприкінці 18 ст. у Німеччині, Англії й Франції, поширився з початку 19 ст. в Росії, Польщі й Австрії, а з середини 19 ст. охопив інші країни Європи та Північної і Південної Америки. Характерними ознаками романтизму є заперечення раціоналізму, відмова від суворої нормативності в художній творчості, культ почуттів людини.</a:t>
            </a:r>
            <a:endParaRPr lang="uk-UA" sz="28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937"/>
            <a:ext cx="5966666" cy="80695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ТЕАТР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	Романтизм </a:t>
            </a:r>
            <a:r>
              <a:rPr lang="uk-UA" sz="2400" dirty="0"/>
              <a:t>породжував у мистецтві акторів бурхливу емоційність, яскраву драматичну експресію. Для романтичних акторів характерний культ сильної, вільної особистості, високого морального подвигу і одночасно - трагічне загострення сценічного образу, що виникає з відчуття самотності людини. Звідси - одностороння гіперболізація почуттів, ускладнення характеру героя мотивами «світової скорботи», меланхолії, гіркої іронії по відношенню до власних мрій та поривам</a:t>
            </a:r>
            <a:r>
              <a:rPr lang="uk-UA" sz="2400" dirty="0" smtClean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uk-UA" sz="2400" dirty="0" smtClean="0"/>
              <a:t> Романтизм головним предметом сценічного мистецтва робив людину, його душевний світ. Романтичний театр вперше стверджував сценічні переживання в якості основи акторської творчості.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747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700808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/>
              <a:t>Найбільші актори </a:t>
            </a:r>
            <a:r>
              <a:rPr lang="uk-UA" sz="4400" dirty="0"/>
              <a:t>романтичного театру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	</a:t>
            </a:r>
            <a:r>
              <a:rPr lang="uk-UA" sz="3200" dirty="0"/>
              <a:t>	</a:t>
            </a:r>
            <a:r>
              <a:rPr lang="uk-UA" sz="3200" dirty="0" smtClean="0"/>
              <a:t>- Л</a:t>
            </a:r>
            <a:r>
              <a:rPr lang="uk-UA" sz="3200" dirty="0"/>
              <a:t>. </a:t>
            </a:r>
            <a:r>
              <a:rPr lang="uk-UA" sz="3200" dirty="0" err="1"/>
              <a:t>Деврієнт</a:t>
            </a:r>
            <a:r>
              <a:rPr lang="uk-UA" sz="3200" dirty="0"/>
              <a:t> (1784 - 1832) в </a:t>
            </a:r>
            <a:r>
              <a:rPr lang="uk-UA" sz="3200" dirty="0" smtClean="0"/>
              <a:t>Німеччині 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А</a:t>
            </a:r>
            <a:r>
              <a:rPr lang="uk-UA" sz="3200" dirty="0"/>
              <a:t>. </a:t>
            </a:r>
            <a:r>
              <a:rPr lang="uk-UA" sz="3200" dirty="0" err="1"/>
              <a:t>Рісторі</a:t>
            </a:r>
            <a:r>
              <a:rPr lang="uk-UA" sz="3200" dirty="0"/>
              <a:t> (1822 - 1906) в </a:t>
            </a:r>
            <a:r>
              <a:rPr lang="uk-UA" sz="3200" dirty="0" smtClean="0"/>
              <a:t>Італії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П</a:t>
            </a:r>
            <a:r>
              <a:rPr lang="uk-UA" sz="3200" dirty="0"/>
              <a:t>. </a:t>
            </a:r>
            <a:r>
              <a:rPr lang="uk-UA" sz="3200" dirty="0" err="1" smtClean="0"/>
              <a:t>Бокаж</a:t>
            </a:r>
            <a:r>
              <a:rPr lang="uk-UA" sz="3200" dirty="0" smtClean="0"/>
              <a:t> </a:t>
            </a:r>
            <a:r>
              <a:rPr lang="uk-UA" sz="3200" dirty="0"/>
              <a:t>(1799 - </a:t>
            </a:r>
            <a:r>
              <a:rPr lang="uk-UA" sz="3200" dirty="0" smtClean="0"/>
              <a:t>1862) у Франції</a:t>
            </a:r>
          </a:p>
          <a:p>
            <a:pPr algn="just"/>
            <a:r>
              <a:rPr lang="uk-UA" sz="3200" dirty="0"/>
              <a:t>	</a:t>
            </a:r>
            <a:r>
              <a:rPr lang="uk-UA" sz="3200" dirty="0" smtClean="0"/>
              <a:t>- М. </a:t>
            </a:r>
            <a:r>
              <a:rPr lang="uk-UA" sz="3200" dirty="0" err="1"/>
              <a:t>Дорваль</a:t>
            </a:r>
            <a:r>
              <a:rPr lang="uk-UA" sz="3200" dirty="0"/>
              <a:t> (1798 - </a:t>
            </a:r>
            <a:r>
              <a:rPr lang="uk-UA" sz="3200" dirty="0" smtClean="0"/>
              <a:t>1849) у Франції</a:t>
            </a:r>
          </a:p>
        </p:txBody>
      </p:sp>
    </p:spTree>
    <p:extLst>
      <p:ext uri="{BB962C8B-B14F-4D97-AF65-F5344CB8AC3E}">
        <p14:creationId xmlns:p14="http://schemas.microsoft.com/office/powerpoint/2010/main" val="15494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522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РОМАНТИЗМ В ЛІТЕРАТУРІ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904656"/>
          </a:xfrm>
        </p:spPr>
        <p:txBody>
          <a:bodyPr/>
          <a:lstStyle/>
          <a:p>
            <a:pPr algn="just"/>
            <a:r>
              <a:rPr lang="uk-UA" dirty="0" smtClean="0"/>
              <a:t>	</a:t>
            </a:r>
            <a:r>
              <a:rPr lang="en-US" dirty="0" smtClean="0"/>
              <a:t>XIX</a:t>
            </a:r>
            <a:r>
              <a:rPr lang="uk-UA" dirty="0" smtClean="0"/>
              <a:t> століття – надзвичайно плідний період розвитку світової літератури, відзначений яскравими талантами, творчими пошуками й відкриттями. Центр художньої системи </a:t>
            </a:r>
            <a:r>
              <a:rPr lang="uk-UA" dirty="0"/>
              <a:t>романтизму – особистість. Життя – це поезія, а світ – це жива цілісність, у якій поезія виступає суттєвим вираженням людини та людською діяльністю, стає символом нескінченного</a:t>
            </a:r>
            <a:r>
              <a:rPr lang="uk-UA" dirty="0" smtClean="0"/>
              <a:t>. Природа у романтизмі має філософське значення. Природа – це очевидний дух, а дух – це природа. Романтиків </a:t>
            </a:r>
            <a:r>
              <a:rPr lang="uk-UA" dirty="0"/>
              <a:t>цікавив ліс, сповнений таємниць, самотність, тишина, природа, яка збуджує фантазію, хмари, які відганяють мрії в далечінь, сутінки, що стирають чіткі обриси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	</a:t>
            </a:r>
            <a:r>
              <a:rPr lang="ru-RU" dirty="0"/>
              <a:t> </a:t>
            </a:r>
            <a:r>
              <a:rPr lang="uk-UA" b="1" dirty="0" smtClean="0"/>
              <a:t>Романтичний герой, ким би він не був - бунтарем, одинаком, мрійником або шляхетним романтиком - це завжди людина виняткова, з неприборканими пристрастями, він обов'язково внутрішньо сильний. Цей </a:t>
            </a:r>
            <a:r>
              <a:rPr lang="uk-UA" b="1" dirty="0"/>
              <a:t>герой палко і щиро сприймає реальність, але сама реальність гнітить його. І він постає проти всього світу, відстоюючи своє право на внутрішню індивідуальну свободу, насамперед свободу почуттів. </a:t>
            </a:r>
          </a:p>
        </p:txBody>
      </p:sp>
    </p:spTree>
    <p:extLst>
      <p:ext uri="{BB962C8B-B14F-4D97-AF65-F5344CB8AC3E}">
        <p14:creationId xmlns:p14="http://schemas.microsoft.com/office/powerpoint/2010/main" val="30361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Романтизм прагне до: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	- нескінченності </a:t>
            </a:r>
            <a:r>
              <a:rPr lang="uk-UA" dirty="0"/>
              <a:t>й безмежності;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	</a:t>
            </a:r>
            <a:r>
              <a:rPr lang="uk-UA" dirty="0" smtClean="0"/>
              <a:t>- повалення </a:t>
            </a:r>
            <a:r>
              <a:rPr lang="uk-UA" dirty="0"/>
              <a:t>границь між мрією та дійсністю;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універсальної </a:t>
            </a:r>
            <a:r>
              <a:rPr lang="uk-UA" dirty="0"/>
              <a:t>поезії, яка повинна бути одночасно науковою, релігійною, поетичною, а також ліричною, епічною, драматичною, музикальною;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переваги </a:t>
            </a:r>
            <a:r>
              <a:rPr lang="uk-UA" dirty="0"/>
              <a:t>фантазії;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прагне до палко-рушійного, </a:t>
            </a:r>
            <a:r>
              <a:rPr lang="uk-UA" dirty="0" smtClean="0"/>
              <a:t>загадкового, </a:t>
            </a:r>
            <a:r>
              <a:rPr lang="uk-UA" dirty="0"/>
              <a:t>неприборканого;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вимагає суб’єктивізму та індивідуалізму, безладності та без граничності між епосом, лірикою й драмою;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прагне до минулого, передусім до доби Середньовіччя, до простору, до мрійливого і загадкового;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цінує власний народ;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він </a:t>
            </a:r>
            <a:r>
              <a:rPr lang="uk-UA" dirty="0"/>
              <a:t>пробуджує національну свідомість.</a:t>
            </a:r>
          </a:p>
        </p:txBody>
      </p:sp>
    </p:spTree>
    <p:extLst>
      <p:ext uri="{BB962C8B-B14F-4D97-AF65-F5344CB8AC3E}">
        <p14:creationId xmlns:p14="http://schemas.microsoft.com/office/powerpoint/2010/main" val="1902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06084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ІМЕНА КРАЩИХ ПИСЬМЕННИКІВ-РОМАНТИКІВ СВІТУ: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80928"/>
            <a:ext cx="9144000" cy="3960440"/>
          </a:xfrm>
        </p:spPr>
        <p:txBody>
          <a:bodyPr numCol="2">
            <a:normAutofit/>
          </a:bodyPr>
          <a:lstStyle/>
          <a:p>
            <a:pPr algn="just"/>
            <a:r>
              <a:rPr lang="uk-UA" sz="2200" dirty="0" err="1" smtClean="0"/>
              <a:t>Новаліс</a:t>
            </a:r>
            <a:r>
              <a:rPr lang="uk-UA" sz="2200" dirty="0" smtClean="0"/>
              <a:t> </a:t>
            </a:r>
          </a:p>
          <a:p>
            <a:pPr algn="just"/>
            <a:r>
              <a:rPr lang="uk-UA" sz="2200" dirty="0" smtClean="0"/>
              <a:t>Жан Поль</a:t>
            </a:r>
          </a:p>
          <a:p>
            <a:pPr algn="just"/>
            <a:r>
              <a:rPr lang="uk-UA" sz="2200" dirty="0" smtClean="0"/>
              <a:t>Гофман</a:t>
            </a:r>
          </a:p>
          <a:p>
            <a:pPr algn="just"/>
            <a:r>
              <a:rPr lang="uk-UA" sz="2200" dirty="0" smtClean="0"/>
              <a:t>В. </a:t>
            </a:r>
            <a:r>
              <a:rPr lang="uk-UA" sz="2200" dirty="0" err="1" smtClean="0"/>
              <a:t>Вордсворт</a:t>
            </a:r>
            <a:endParaRPr lang="uk-UA" sz="2200" dirty="0" smtClean="0"/>
          </a:p>
          <a:p>
            <a:pPr algn="just"/>
            <a:r>
              <a:rPr lang="uk-UA" sz="2200" dirty="0" smtClean="0"/>
              <a:t>В</a:t>
            </a:r>
            <a:r>
              <a:rPr lang="uk-UA" sz="2200" dirty="0"/>
              <a:t>. </a:t>
            </a:r>
            <a:r>
              <a:rPr lang="uk-UA" sz="2200" dirty="0" smtClean="0"/>
              <a:t>Скотт</a:t>
            </a:r>
          </a:p>
          <a:p>
            <a:pPr algn="just"/>
            <a:r>
              <a:rPr lang="uk-UA" sz="2200" dirty="0" smtClean="0"/>
              <a:t>Дж</a:t>
            </a:r>
            <a:r>
              <a:rPr lang="uk-UA" sz="2200" dirty="0"/>
              <a:t>. </a:t>
            </a:r>
            <a:r>
              <a:rPr lang="uk-UA" sz="2200" dirty="0" smtClean="0"/>
              <a:t>Байрон </a:t>
            </a:r>
          </a:p>
          <a:p>
            <a:pPr algn="just"/>
            <a:r>
              <a:rPr lang="uk-UA" sz="2200" dirty="0" smtClean="0"/>
              <a:t>В</a:t>
            </a:r>
            <a:r>
              <a:rPr lang="uk-UA" sz="2200" dirty="0"/>
              <a:t>. </a:t>
            </a:r>
            <a:r>
              <a:rPr lang="uk-UA" sz="2200" dirty="0" smtClean="0"/>
              <a:t>Гюго </a:t>
            </a:r>
          </a:p>
          <a:p>
            <a:pPr algn="just"/>
            <a:r>
              <a:rPr lang="uk-UA" sz="2200" dirty="0" smtClean="0"/>
              <a:t>А</a:t>
            </a:r>
            <a:r>
              <a:rPr lang="uk-UA" sz="2200" dirty="0"/>
              <a:t>. </a:t>
            </a:r>
            <a:r>
              <a:rPr lang="uk-UA" sz="2200" dirty="0" err="1" smtClean="0"/>
              <a:t>Ламартін</a:t>
            </a:r>
            <a:r>
              <a:rPr lang="uk-UA" sz="2200" dirty="0" smtClean="0"/>
              <a:t> </a:t>
            </a:r>
          </a:p>
          <a:p>
            <a:pPr algn="just"/>
            <a:r>
              <a:rPr lang="uk-UA" sz="2200" dirty="0" smtClean="0"/>
              <a:t>Е</a:t>
            </a:r>
            <a:r>
              <a:rPr lang="uk-UA" sz="2200" dirty="0"/>
              <a:t>. </a:t>
            </a:r>
            <a:r>
              <a:rPr lang="uk-UA" sz="2200" dirty="0" smtClean="0"/>
              <a:t>По </a:t>
            </a:r>
          </a:p>
          <a:p>
            <a:pPr algn="just"/>
            <a:r>
              <a:rPr lang="uk-UA" sz="2200" dirty="0" smtClean="0"/>
              <a:t>Г</a:t>
            </a:r>
            <a:r>
              <a:rPr lang="uk-UA" sz="2200" dirty="0"/>
              <a:t>. </a:t>
            </a:r>
            <a:r>
              <a:rPr lang="uk-UA" sz="2200" dirty="0" err="1" smtClean="0"/>
              <a:t>Мелвілл</a:t>
            </a:r>
            <a:endParaRPr lang="uk-UA" sz="2200" dirty="0" smtClean="0"/>
          </a:p>
          <a:p>
            <a:pPr algn="just"/>
            <a:r>
              <a:rPr lang="uk-UA" sz="2200" dirty="0" smtClean="0"/>
              <a:t>В</a:t>
            </a:r>
            <a:r>
              <a:rPr lang="uk-UA" sz="2200" dirty="0" smtClean="0"/>
              <a:t>. </a:t>
            </a:r>
            <a:r>
              <a:rPr lang="uk-UA" sz="2200" dirty="0" err="1" smtClean="0"/>
              <a:t>Блейк</a:t>
            </a:r>
            <a:endParaRPr lang="uk-UA" sz="2200" dirty="0" smtClean="0"/>
          </a:p>
          <a:p>
            <a:pPr algn="just"/>
            <a:r>
              <a:rPr lang="uk-UA" sz="2200" dirty="0" smtClean="0"/>
              <a:t>С. </a:t>
            </a:r>
            <a:r>
              <a:rPr lang="uk-UA" sz="2200" dirty="0" err="1" smtClean="0"/>
              <a:t>Колрідж</a:t>
            </a:r>
            <a:endParaRPr lang="uk-UA" sz="2200" dirty="0" smtClean="0"/>
          </a:p>
          <a:p>
            <a:pPr algn="just"/>
            <a:r>
              <a:rPr lang="uk-UA" sz="2200" dirty="0" smtClean="0"/>
              <a:t>Г. Гейне</a:t>
            </a:r>
          </a:p>
          <a:p>
            <a:pPr algn="just"/>
            <a:r>
              <a:rPr lang="uk-UA" sz="2200" dirty="0" smtClean="0"/>
              <a:t>А. Міцкевич</a:t>
            </a:r>
          </a:p>
          <a:p>
            <a:pPr algn="just"/>
            <a:r>
              <a:rPr lang="uk-UA" sz="2200" dirty="0" smtClean="0"/>
              <a:t>Ф. Купер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0204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4" y="0"/>
            <a:ext cx="8787328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В. </a:t>
            </a:r>
            <a:r>
              <a:rPr lang="uk-UA" dirty="0" err="1" smtClean="0"/>
              <a:t>Блейк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4887416" cy="62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715000"/>
            <a:ext cx="457200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В. </a:t>
            </a:r>
            <a:r>
              <a:rPr lang="uk-UA" dirty="0" err="1" smtClean="0"/>
              <a:t>Вордсворт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8064" cy="6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203847" cy="980728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В. Скотт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14" y="188640"/>
            <a:ext cx="545846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200143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Жан Поль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4824536" cy="64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74"/>
            <a:ext cx="9144000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СИМВОЛИ ЕПОХИ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280920" cy="5112568"/>
          </a:xfrm>
        </p:spPr>
        <p:txBody>
          <a:bodyPr>
            <a:normAutofit fontScale="92500"/>
          </a:bodyPr>
          <a:lstStyle/>
          <a:p>
            <a:pPr algn="just"/>
            <a:endParaRPr lang="uk-UA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300" dirty="0" smtClean="0">
                <a:latin typeface="+mj-lt"/>
                <a:cs typeface="Times New Roman" pitchFamily="18" charset="0"/>
              </a:rPr>
              <a:t>Романтизм</a:t>
            </a:r>
            <a:r>
              <a:rPr lang="uk-UA" sz="2300" dirty="0">
                <a:latin typeface="+mj-lt"/>
                <a:cs typeface="Times New Roman" pitchFamily="18" charset="0"/>
              </a:rPr>
              <a:t>, що виник після французької революції, в умовах </a:t>
            </a:r>
            <a:r>
              <a:rPr lang="uk-UA" sz="2300" dirty="0" err="1">
                <a:latin typeface="+mj-lt"/>
                <a:cs typeface="Times New Roman" pitchFamily="18" charset="0"/>
              </a:rPr>
              <a:t>утверджуваного</a:t>
            </a:r>
            <a:r>
              <a:rPr lang="uk-UA" sz="2300" dirty="0">
                <a:latin typeface="+mj-lt"/>
                <a:cs typeface="Times New Roman" pitchFamily="18" charset="0"/>
              </a:rPr>
              <a:t> на зламі 18 — 19 ст. абсолютизму, був реакцією проти раціоналізму доби Просвітництва і застиглих форм, схем і канонів класицизму та подекуди проти сентименталізму. </a:t>
            </a:r>
            <a:r>
              <a:rPr lang="uk-UA" sz="2300" dirty="0" smtClean="0">
                <a:latin typeface="+mj-lt"/>
                <a:cs typeface="Times New Roman" pitchFamily="18" charset="0"/>
              </a:rPr>
              <a:t>Визначальними </a:t>
            </a:r>
            <a:r>
              <a:rPr lang="uk-UA" sz="2300" dirty="0">
                <a:latin typeface="+mj-lt"/>
                <a:cs typeface="Times New Roman" pitchFamily="18" charset="0"/>
              </a:rPr>
              <a:t>для романтизму стали ідеалізм у філософії і культ почуттів, а не розуму, звернення до народності, захоплення фольклором і народною мистецькою творчістю, шукання історичної свідомості й посилене вивчення історичного минулого, інколи втеча від довколишньої дійсності в ідеалізоване минуле або у вимріяне майбутнє чи й у фантастику. Романтизм призвів до вироблення романтичного світогляду та романтичного стилю і постання нових літературних жанрів — балади, ліричної пісні, романсової лірики, історичних романів і драм</a:t>
            </a:r>
            <a:r>
              <a:rPr lang="uk-UA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85" y="41922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+mj-lt"/>
                <a:cs typeface="Times New Roman" pitchFamily="18" charset="0"/>
              </a:rPr>
              <a:t>ВИНИКНЕННЯ</a:t>
            </a:r>
            <a:endParaRPr lang="uk-UA" sz="4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0" y="208072"/>
            <a:ext cx="5040560" cy="3096344"/>
          </a:xfrm>
        </p:spPr>
        <p:txBody>
          <a:bodyPr/>
          <a:lstStyle/>
          <a:p>
            <a:pPr marL="0" indent="0">
              <a:buNone/>
            </a:pPr>
            <a:r>
              <a:rPr lang="uk-UA" sz="6600" dirty="0" smtClean="0"/>
              <a:t>ПОЛІТ ДО ВИСОКИХ МРІЙ</a:t>
            </a:r>
            <a:endParaRPr lang="uk-UA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8" y="3140968"/>
            <a:ext cx="3915240" cy="37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6" y="0"/>
            <a:ext cx="9143999" cy="14847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Погляди романтиків на життя, людину, мистецтво: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Справжнє лихо полягає в тому, що нині все застигло у вульгарній прозі життя. І більшість людей спокійно сприймає все це і навіть почуває себе цілком добре, мовчки скочуючись по болоту до прірви. ( </a:t>
            </a:r>
            <a:r>
              <a:rPr lang="uk-UA" dirty="0" err="1"/>
              <a:t>Франц</a:t>
            </a:r>
            <a:r>
              <a:rPr lang="uk-UA" dirty="0"/>
              <a:t> Шуберт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Той, хто не зазнав щастя в нинішньому світі, хто не знайшов того, що шукав, нехай заглибиться в світ книг та мистецтва чи зануриться в природу – це вічно юне втілення старовини й сучасності. ( </a:t>
            </a:r>
            <a:r>
              <a:rPr lang="uk-UA" dirty="0" err="1"/>
              <a:t>Новаліс</a:t>
            </a:r>
            <a:r>
              <a:rPr lang="uk-UA" dirty="0"/>
              <a:t>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Мене часом запитують, чи люблю я дітей. Звичайно, люблю, адже вони ще не стали людьми. ( Шарль </a:t>
            </a:r>
            <a:r>
              <a:rPr lang="uk-UA" dirty="0" err="1"/>
              <a:t>Нодьє</a:t>
            </a:r>
            <a:r>
              <a:rPr lang="uk-UA" dirty="0"/>
              <a:t> 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Краще бути артистом чи бродягою, ніж власником маєтку або селянином, бо ж із володінням землею чи снопом пов’язані несправедлива тиранія та похмуре поневолення скнарістю. ( Жорж Санд )</a:t>
            </a:r>
          </a:p>
        </p:txBody>
      </p:sp>
    </p:spTree>
    <p:extLst>
      <p:ext uri="{BB962C8B-B14F-4D97-AF65-F5344CB8AC3E}">
        <p14:creationId xmlns:p14="http://schemas.microsoft.com/office/powerpoint/2010/main" val="1823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96752"/>
            <a:ext cx="7766248" cy="4318416"/>
          </a:xfrm>
        </p:spPr>
        <p:txBody>
          <a:bodyPr/>
          <a:lstStyle/>
          <a:p>
            <a:pPr algn="ctr">
              <a:buNone/>
            </a:pPr>
            <a:r>
              <a:rPr lang="uk-UA" sz="9600" dirty="0" smtClean="0"/>
              <a:t>ДЯКУЄМО ЗА УВАГУ!!!</a:t>
            </a:r>
            <a:endParaRPr lang="ru-RU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6455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b="0" dirty="0" smtClean="0"/>
              <a:t>РОЗВИТОК</a:t>
            </a:r>
            <a:endParaRPr lang="uk-UA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	1.Ранній </a:t>
            </a:r>
            <a:r>
              <a:rPr lang="uk-UA" dirty="0"/>
              <a:t>романтизм (кінець </a:t>
            </a:r>
            <a:r>
              <a:rPr lang="en-US" dirty="0"/>
              <a:t>XVIII - </a:t>
            </a:r>
            <a:r>
              <a:rPr lang="uk-UA" dirty="0"/>
              <a:t>початок </a:t>
            </a:r>
            <a:r>
              <a:rPr lang="en-US" dirty="0"/>
              <a:t>XIX</a:t>
            </a:r>
            <a:r>
              <a:rPr lang="uk-UA" dirty="0"/>
              <a:t>ст.) Першу хвилю утворили наполеонівські війни та період Реставрації. В </a:t>
            </a:r>
            <a:r>
              <a:rPr lang="uk-UA" dirty="0" smtClean="0"/>
              <a:t>Англії </a:t>
            </a:r>
            <a:r>
              <a:rPr lang="uk-UA" dirty="0"/>
              <a:t>це творчість поетів </a:t>
            </a:r>
            <a:r>
              <a:rPr lang="uk-UA" dirty="0" err="1"/>
              <a:t>Дж.Г.Байрона</a:t>
            </a:r>
            <a:r>
              <a:rPr lang="uk-UA" dirty="0"/>
              <a:t>, Персі Буші Шеллі</a:t>
            </a:r>
            <a:r>
              <a:rPr lang="uk-UA" dirty="0" smtClean="0"/>
              <a:t>, Дж</a:t>
            </a:r>
            <a:r>
              <a:rPr lang="uk-UA" dirty="0"/>
              <a:t>. </a:t>
            </a:r>
            <a:r>
              <a:rPr lang="uk-UA" dirty="0" smtClean="0"/>
              <a:t>Кітса, Вальтера </a:t>
            </a:r>
            <a:r>
              <a:rPr lang="uk-UA" dirty="0"/>
              <a:t>Скотта, у Німеччині - майстра сатиричної прози Ернста Теодора Амадея Гофмана і лірика Генріха Гейне. Риси притаманні цьому періоду - це універсалізм, прагнення охопити буття в його повноті, тісний зв'язок з філософією, тяжіння до символу й міфу як найбільш адекватних форм художнього вираження, розлад з дійсністю.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2.Зрілий </a:t>
            </a:r>
            <a:r>
              <a:rPr lang="uk-UA" dirty="0"/>
              <a:t>романтизм (20-40 </a:t>
            </a:r>
            <a:r>
              <a:rPr lang="uk-UA" dirty="0" err="1"/>
              <a:t>р.р</a:t>
            </a:r>
            <a:r>
              <a:rPr lang="uk-UA" dirty="0" smtClean="0"/>
              <a:t>. </a:t>
            </a:r>
            <a:r>
              <a:rPr lang="en-US" dirty="0" smtClean="0"/>
              <a:t>XIX</a:t>
            </a:r>
            <a:r>
              <a:rPr lang="uk-UA" dirty="0"/>
              <a:t>ст.) Друга хвиля розпочалася після Липневої революції у Франції та після повстання у Польщі. Найкращі твори в цей час пишуть у Франції - Віктор Гюго, Ж. Санд, Олександр Дюма; у Польщі - Адам Міцкевич, </a:t>
            </a:r>
            <a:r>
              <a:rPr lang="uk-UA" dirty="0" err="1"/>
              <a:t>Юліум</a:t>
            </a:r>
            <a:r>
              <a:rPr lang="uk-UA" dirty="0"/>
              <a:t> Словацький; в Угорщині - Шандор Петефі. У цей період романтизм широко охоплює живопис, музику, театр.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3.Пізній </a:t>
            </a:r>
            <a:r>
              <a:rPr lang="uk-UA" dirty="0"/>
              <a:t>романтизм (після революції 1848р.). В цей період романтизм набуває якостей демонізму.</a:t>
            </a:r>
          </a:p>
        </p:txBody>
      </p:sp>
    </p:spTree>
    <p:extLst>
      <p:ext uri="{BB962C8B-B14F-4D97-AF65-F5344CB8AC3E}">
        <p14:creationId xmlns:p14="http://schemas.microsoft.com/office/powerpoint/2010/main" val="9450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9" y="33631"/>
            <a:ext cx="9036495" cy="8789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ТЕЧІЇ РОМАНТИЗМУ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Народно-фольклорна (початок </a:t>
            </a:r>
            <a:r>
              <a:rPr lang="en-US" dirty="0"/>
              <a:t>XIX</a:t>
            </a:r>
            <a:r>
              <a:rPr lang="uk-UA" dirty="0"/>
              <a:t>ст.)- течія, орієнтована на фольклор та народнопоетичне мислення. Представники цієї течії збирали народну поезію й черпали з неї мотиви,знаходили в ній архетипи своєї творчості. Їх приваблювала простота поетичного вислову,мелодійність народної поезії.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"Байронічна" (представники: </a:t>
            </a:r>
            <a:r>
              <a:rPr lang="uk-UA" dirty="0" err="1"/>
              <a:t>Дж.Байрон</a:t>
            </a:r>
            <a:r>
              <a:rPr lang="uk-UA" dirty="0"/>
              <a:t>, Г.Гейне, А.Міцкевич, О.Пушкін, М.Лермонтов та ін.). Завершене втілення течія отримала саме у творчості Байрона, тому і дістала таку назву. Набула особливостей розчарування і меланхолії, депресії, "світової скорботи". Ці "негативні емоції" стали провідними ліричними мотивами, що визначали емоційну тональність творів.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Гротескно-фантастична або "</a:t>
            </a:r>
            <a:r>
              <a:rPr lang="uk-UA" dirty="0" err="1"/>
              <a:t>гофманівська</a:t>
            </a:r>
            <a:r>
              <a:rPr lang="uk-UA" dirty="0"/>
              <a:t>"( за іменем найвідомішого представника А.Гофмана). Основна риса цієї течії - перенесення романтичної </a:t>
            </a:r>
            <a:r>
              <a:rPr lang="uk-UA" dirty="0" err="1"/>
              <a:t>фантасмогорії</a:t>
            </a:r>
            <a:r>
              <a:rPr lang="uk-UA" dirty="0"/>
              <a:t> до сфери повсякденного життя, тобто побуту, їх переплетіння, внаслідок чого убога сучасність постала у примхливому гротескно-фантастичному висвітленні.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	- </a:t>
            </a:r>
            <a:r>
              <a:rPr lang="uk-UA" dirty="0"/>
              <a:t>Утопічна течія. Набула значного розвитку у літературі 30-40-х р. </a:t>
            </a:r>
            <a:r>
              <a:rPr lang="en-US" dirty="0"/>
              <a:t>XIX</a:t>
            </a:r>
            <a:r>
              <a:rPr lang="uk-UA" dirty="0"/>
              <a:t>ст.,представниками якої були: Віктор Гюго, Жорж Санд, Генріх Гейне. Вона ніби була протиставленням для "Байронічної" течії, оскільки проповідувала оптимістичний погляд на життя, його перспективи, переносила акцент з критики на ствердження позитивних тенденції і цінностей життя .</a:t>
            </a:r>
          </a:p>
        </p:txBody>
      </p:sp>
    </p:spTree>
    <p:extLst>
      <p:ext uri="{BB962C8B-B14F-4D97-AF65-F5344CB8AC3E}">
        <p14:creationId xmlns:p14="http://schemas.microsoft.com/office/powerpoint/2010/main" val="24574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208912" cy="4750275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Романтизм мав впливи на сучасні йому 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живопис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гравюру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архітектуру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музику</a:t>
            </a:r>
          </a:p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- літературу</a:t>
            </a:r>
          </a:p>
          <a:p>
            <a:pPr algn="l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театр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/>
              <a:t>Серед європейських митців романтизму </a:t>
            </a:r>
            <a:r>
              <a:rPr lang="uk-UA" sz="2800" dirty="0" smtClean="0"/>
              <a:t>–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Ежен </a:t>
            </a:r>
            <a:r>
              <a:rPr lang="uk-UA" sz="2800" dirty="0" smtClean="0"/>
              <a:t>Делакруа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Теодор </a:t>
            </a:r>
            <a:r>
              <a:rPr lang="uk-UA" sz="2800" dirty="0" err="1"/>
              <a:t>Жеріко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Антуан Жан Гро</a:t>
            </a:r>
            <a:br>
              <a:rPr lang="uk-UA" sz="2800" dirty="0"/>
            </a:br>
            <a:r>
              <a:rPr lang="uk-UA" sz="2800" dirty="0" err="1"/>
              <a:t>Франсіско</a:t>
            </a:r>
            <a:r>
              <a:rPr lang="uk-UA" sz="2800" dirty="0"/>
              <a:t> </a:t>
            </a:r>
            <a:r>
              <a:rPr lang="uk-UA" sz="2800" dirty="0" smtClean="0"/>
              <a:t>Гойя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Орест </a:t>
            </a:r>
            <a:r>
              <a:rPr lang="uk-UA" sz="2800" dirty="0" err="1"/>
              <a:t>Кіпренський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Джон </a:t>
            </a:r>
            <a:r>
              <a:rPr lang="uk-UA" sz="2800" dirty="0" err="1"/>
              <a:t>Констебл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Вільям </a:t>
            </a:r>
            <a:r>
              <a:rPr lang="uk-UA" sz="2800" dirty="0" err="1"/>
              <a:t>Тернер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Вільям </a:t>
            </a:r>
            <a:r>
              <a:rPr lang="uk-UA" sz="2800" dirty="0" err="1"/>
              <a:t>Блейк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err="1"/>
              <a:t>Каспар</a:t>
            </a:r>
            <a:r>
              <a:rPr lang="uk-UA" sz="2800" dirty="0"/>
              <a:t> </a:t>
            </a:r>
            <a:r>
              <a:rPr lang="uk-UA" sz="2800" dirty="0" err="1"/>
              <a:t>Давід</a:t>
            </a:r>
            <a:r>
              <a:rPr lang="uk-UA" sz="2800" dirty="0"/>
              <a:t> Фрідріх</a:t>
            </a:r>
            <a:br>
              <a:rPr lang="uk-UA" sz="2800" dirty="0"/>
            </a:br>
            <a:r>
              <a:rPr lang="uk-UA" sz="2800" dirty="0"/>
              <a:t>Отто </a:t>
            </a:r>
            <a:r>
              <a:rPr lang="uk-UA" sz="2800" dirty="0" err="1"/>
              <a:t>Рунге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>Карл </a:t>
            </a:r>
            <a:r>
              <a:rPr lang="uk-UA" sz="2800" dirty="0" err="1"/>
              <a:t>Шпіцвег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5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6" b="20156"/>
          <a:stretch>
            <a:fillRect/>
          </a:stretch>
        </p:blipFill>
        <p:spPr>
          <a:xfrm>
            <a:off x="3669529" y="260648"/>
            <a:ext cx="5474471" cy="48940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50546"/>
            <a:ext cx="4038371" cy="19703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>
                <a:latin typeface="+mj-lt"/>
                <a:cs typeface="Times New Roman" pitchFamily="18" charset="0"/>
              </a:rPr>
              <a:t>Живопис, головні представники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365104"/>
            <a:ext cx="6383538" cy="167436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Каспар</a:t>
            </a:r>
            <a:r>
              <a:rPr lang="ru-RU" sz="2800" dirty="0" smtClean="0"/>
              <a:t> </a:t>
            </a:r>
            <a:r>
              <a:rPr lang="ru-RU" sz="2800" dirty="0" err="1"/>
              <a:t>Давід</a:t>
            </a:r>
            <a:r>
              <a:rPr lang="ru-RU" sz="2800" dirty="0"/>
              <a:t> </a:t>
            </a:r>
            <a:r>
              <a:rPr lang="ru-RU" sz="2800" dirty="0" err="1" smtClean="0"/>
              <a:t>Фрідріх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Мандрівник</a:t>
            </a:r>
            <a:r>
              <a:rPr lang="ru-RU" sz="2800" dirty="0" smtClean="0"/>
              <a:t> </a:t>
            </a:r>
            <a:r>
              <a:rPr lang="ru-RU" sz="2800" dirty="0"/>
              <a:t>над морем </a:t>
            </a:r>
            <a:r>
              <a:rPr lang="ru-RU" sz="2800" dirty="0" smtClean="0"/>
              <a:t>туману» 1818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874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144" y="5229200"/>
            <a:ext cx="7388301" cy="1487242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 Ежен </a:t>
            </a:r>
            <a:r>
              <a:rPr lang="uk-UA" sz="3200" dirty="0" smtClean="0"/>
              <a:t>Делакруа</a:t>
            </a:r>
            <a:br>
              <a:rPr lang="uk-UA" sz="3200" dirty="0" smtClean="0"/>
            </a:br>
            <a:r>
              <a:rPr lang="ru-RU" sz="3200" dirty="0" smtClean="0"/>
              <a:t> «Свобода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веде</a:t>
            </a:r>
            <a:r>
              <a:rPr lang="ru-RU" sz="3200" dirty="0"/>
              <a:t> </a:t>
            </a:r>
            <a:r>
              <a:rPr lang="ru-RU" sz="3200" dirty="0" smtClean="0"/>
              <a:t>народ» </a:t>
            </a:r>
            <a:r>
              <a:rPr lang="ru-RU" sz="3200" dirty="0"/>
              <a:t>1830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uk-UA" sz="3200" dirty="0"/>
          </a:p>
        </p:txBody>
      </p:sp>
      <p:pic>
        <p:nvPicPr>
          <p:cNvPr id="5122" name="Picture 2" descr="C:\Users\Vita\Desktop\романтизм\757px-Eugène_Delacroix_-_La_liberté_guidant_le_pe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624736" cy="47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</TotalTime>
  <Words>310</Words>
  <Application>Microsoft Office PowerPoint</Application>
  <PresentationFormat>Экран (4:3)</PresentationFormat>
  <Paragraphs>112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Georgia</vt:lpstr>
      <vt:lpstr>Times New Roman</vt:lpstr>
      <vt:lpstr>Trebuchet MS</vt:lpstr>
      <vt:lpstr>Воздушный поток</vt:lpstr>
      <vt:lpstr>РОМАНТИЗМ</vt:lpstr>
      <vt:lpstr>Презентация PowerPoint</vt:lpstr>
      <vt:lpstr>Презентация PowerPoint</vt:lpstr>
      <vt:lpstr>РОЗВИТОК</vt:lpstr>
      <vt:lpstr>ТЕЧІЇ РОМАНТИЗМУ</vt:lpstr>
      <vt:lpstr>Презентация PowerPoint</vt:lpstr>
      <vt:lpstr>Серед європейських митців романтизму –  Ежен Делакруа Теодор Жеріко Антуан Жан Гро Франсіско Гойя Орест Кіпренський Джон Констебл Вільям Тернер Вільям Блейк Каспар Давід Фрідріх Отто Рунге Карл Шпіцвег</vt:lpstr>
      <vt:lpstr>Каспар Давід Фрідріх «Мандрівник над морем туману» 1818</vt:lpstr>
      <vt:lpstr> Ежен Делакруа  «Свобода, що веде народ» 1830 </vt:lpstr>
      <vt:lpstr>Теодор Жеріко «Пліт Медузи» 1819</vt:lpstr>
      <vt:lpstr>Генрі Фюзелі «Нічний кошмар» 1781</vt:lpstr>
      <vt:lpstr>Романтизм в графіці</vt:lpstr>
      <vt:lpstr>Джон Констебл «Дощова злива на узбережжі Брайтону» 1827</vt:lpstr>
      <vt:lpstr>АРХІТЕКТУРА.  БУДІВЕЛЬНІ ОСОБЛИВОСТІ СТИЛЮ</vt:lpstr>
      <vt:lpstr>РОМАНТИЗМ В МУЗИЦІ</vt:lpstr>
      <vt:lpstr>К. М. Вебер</vt:lpstr>
      <vt:lpstr>Г.Берліоз          Ф. Мендельсон</vt:lpstr>
      <vt:lpstr>Р.Шуман               Ф.Шопен</vt:lpstr>
      <vt:lpstr>Ф.Шуберт                Ф.Ліст</vt:lpstr>
      <vt:lpstr>ТЕАТР</vt:lpstr>
      <vt:lpstr>Найбільші актори романтичного театру</vt:lpstr>
      <vt:lpstr>РОМАНТИЗМ В ЛІТЕРАТУРІ</vt:lpstr>
      <vt:lpstr>Романтизм прагне до:</vt:lpstr>
      <vt:lpstr>ІМЕНА КРАЩИХ ПИСЬМЕННИКІВ-РОМАНТИКІВ СВІТУ:</vt:lpstr>
      <vt:lpstr>В. Блейк</vt:lpstr>
      <vt:lpstr>В. Вордсворт</vt:lpstr>
      <vt:lpstr>В. Скотт</vt:lpstr>
      <vt:lpstr>Жан Поль</vt:lpstr>
      <vt:lpstr>СИМВОЛИ ЕПОХИ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 ДО ВИСОКИХ МРІЙ</vt:lpstr>
      <vt:lpstr>Погляди романтиків на життя, людину, мистецтво:</vt:lpstr>
      <vt:lpstr>ДЯКУЄМО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dc:creator>Vita</dc:creator>
  <cp:lastModifiedBy>User</cp:lastModifiedBy>
  <cp:revision>32</cp:revision>
  <dcterms:created xsi:type="dcterms:W3CDTF">2012-02-21T16:29:05Z</dcterms:created>
  <dcterms:modified xsi:type="dcterms:W3CDTF">2025-11-16T11:55:56Z</dcterms:modified>
</cp:coreProperties>
</file>