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1" r:id="rId3"/>
    <p:sldId id="332" r:id="rId4"/>
    <p:sldId id="293" r:id="rId5"/>
    <p:sldId id="312" r:id="rId6"/>
    <p:sldId id="313" r:id="rId7"/>
    <p:sldId id="314" r:id="rId8"/>
    <p:sldId id="280" r:id="rId9"/>
    <p:sldId id="325" r:id="rId10"/>
    <p:sldId id="292" r:id="rId11"/>
    <p:sldId id="322" r:id="rId12"/>
    <p:sldId id="323" r:id="rId13"/>
    <p:sldId id="278" r:id="rId14"/>
    <p:sldId id="262" r:id="rId15"/>
    <p:sldId id="319" r:id="rId16"/>
    <p:sldId id="315" r:id="rId17"/>
    <p:sldId id="316" r:id="rId18"/>
    <p:sldId id="317" r:id="rId19"/>
    <p:sldId id="318" r:id="rId20"/>
    <p:sldId id="311" r:id="rId2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B16F-0819-449B-99B6-785F03C4D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3C0FC6-07B8-4F2F-B741-63AD3A6AE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D41A0-9FB8-49DC-98F2-3FEC3806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AF03D-A252-42D6-98E1-BD5EAAB0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C7F29-BA64-42CE-94CA-2891C50A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37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A8121-B0BD-417B-80CF-6F854C34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D47C8E-A9A9-47C0-A0B3-AA988B001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F6E69-E3B3-4F68-AFCE-57B8A039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1D79E-0DB8-4EE3-82D8-6E6CD149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74F267-50CA-4256-B8A3-95001D6A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261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268528-FD7E-4B42-8E9E-694B509C7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88182-3177-473D-A31D-02C0F6061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8FE71-BCEE-4BC6-8C32-330A43A0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AD00C-FB6C-4C9D-B148-F81FA65B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09552-6202-4D6C-8AC1-A121F915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47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0616D-5937-47BD-8757-8264DB7B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EE7FF-96D3-40E1-A6F0-A512708A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F4C5D-6425-4518-997E-200BEB1C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6E68E8-612C-4402-A58B-FB7447E3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BA183-7835-4D97-9F62-FD83B59C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18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0CF34-6884-4F5A-9C79-9C220B8A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54052-307F-42A2-903E-79FDF0630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9E792-21A4-4EC0-B209-0ADE6256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C8E89-45C8-439C-9EC8-95F15B86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3E2695-A0F1-4815-87AE-0A7E2303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259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D493-6D65-4805-80D5-7C963F59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9878B-0D46-45E2-87A0-409BCA2D8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993035-B243-4B5C-B01E-6D449139E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D7F165-7183-42A3-AC45-C6FE5E7C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89F30E-1EA9-4FF2-A5CB-45BC79DC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A17B64-F8F7-4F2D-8A8F-1F514C84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043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68558-034B-49EF-BEDE-F361701E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E7999-8C52-4E0D-B127-4E6020563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2A298B-82B1-4D35-AF76-2486B81D0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DA156C-3841-4C33-9568-04B5682BC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FCE228-DFBF-4C33-96B8-712D3C996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613BC-4200-4CD6-881B-768AC1AB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FFEBE3-3219-4996-91D8-311EC23E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5E58C-DA36-4750-8D4F-69C1D847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700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7E524-6D20-4DB1-A9A0-8E28A2B5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912A97-8118-4655-A74F-526633C4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4AFD57-4EBE-47C7-8947-76B7DB2A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F3CC79-D8D8-4E0D-BCCA-CE8E34F8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375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04C8B6-A9DD-452E-B2E7-F1D80E8E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6E3106-1633-41AA-A7D9-56191D6D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0CA358-606D-4CA5-952E-D4FE47EB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553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6405C-B541-4A3F-AEDF-E6DFC9DF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62F49-5C37-4219-A5BB-E1F7B528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E3D247-36E2-4046-AC72-58C4E9A88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3ECB56-4A9B-4848-AFD2-94C114A2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08F5B-C562-4B77-ACBF-A7DFF20F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05085D-9C90-42C7-8627-2EDAC731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488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66512-46BB-47D9-B1FD-93815A25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17575D-548F-4C90-BB0E-6F7E43303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C28B8-B3F3-4A4B-93D1-19AAC75D0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54CA12-2E8B-42D0-8698-A1A1DF10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B42D4F-5D88-46E3-A6A0-71EC87C3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03BE7B-43E1-4658-A7DF-557EF058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15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D30AA-58D4-4827-9EBF-99E1CC1C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30AA4D-75BB-40E7-A056-0DE5AD970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D95EA-A9CC-467E-9AA4-B076E8A11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1500-E021-45C2-BAAD-D5DBDD615D9B}" type="datetimeFigureOut">
              <a:rPr lang="ru-UA" smtClean="0"/>
              <a:t>05/05/2025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69F2F1-09D9-4C7C-8EDF-95C7997AC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2E985-F031-47DA-B09C-5E29273FC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7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4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A7C23-D13A-407A-B5BA-4D8B1749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32" y="673731"/>
            <a:ext cx="4692509" cy="2817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en-US" sz="3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uk-UA" sz="3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b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 художньої </a:t>
            </a:r>
            <a: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 </a:t>
            </a:r>
            <a:r>
              <a:rPr lang="uk-UA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атегорій і філософських концепцій постмодернізму</a:t>
            </a:r>
            <a:endParaRPr lang="en-US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1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2D054F20-0866-4969-9D6F-7B54F75C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632" y="4222284"/>
            <a:ext cx="10785191" cy="2196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постмодерної поетики в творах А. Переса-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Реверте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Х.Л.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Борхеса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 «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ризоматичну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твору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«гіпертексту» в естетиці постмодернізму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047F0574-1B2E-49AF-BB35-7A7037807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86" y="73152"/>
            <a:ext cx="6113778" cy="3693482"/>
          </a:xfrm>
        </p:spPr>
      </p:pic>
    </p:spTree>
    <p:extLst>
      <p:ext uri="{BB962C8B-B14F-4D97-AF65-F5344CB8AC3E}">
        <p14:creationId xmlns:p14="http://schemas.microsoft.com/office/powerpoint/2010/main" val="298443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84C22-AEFF-412D-AC22-78F37060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80109"/>
            <a:ext cx="6586491" cy="720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як </a:t>
            </a:r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ризома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159EAF-66B9-441B-8724-6DBE20BEA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1274619"/>
            <a:ext cx="6586489" cy="558338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постмодерністське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позаструктурної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абсолютно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нелінійною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замкненою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цілковито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безглуздий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проголосити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абсурдними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вода&#10;&#10;Автоматически созданное описание">
            <a:extLst>
              <a:ext uri="{FF2B5EF4-FFF2-40B4-BE49-F238E27FC236}">
                <a16:creationId xmlns:a16="http://schemas.microsoft.com/office/drawing/2014/main" id="{B932A870-5CAD-47A7-A649-28B16FDCA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r="305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797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09F77-9D0F-4B76-B537-9255EFCE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693126" cy="530226"/>
          </a:xfrm>
        </p:spPr>
        <p:txBody>
          <a:bodyPr>
            <a:no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Гіпертекст</a:t>
            </a:r>
            <a:endParaRPr lang="ru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5B6A161-6BA7-47E4-B113-8B54F4613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96" y="363071"/>
            <a:ext cx="4921476" cy="621235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DB735A4-11DF-4216-91BE-8B2EAFDF6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230" y="1358153"/>
            <a:ext cx="6990206" cy="513677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Різновид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ризоморфної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структури 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гіпертекст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 принцип організації інформаційних масивів, за яким окремі інформаційні елементи пов’язані між собою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посиланнями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дозволяють швидкий пошук необхідної інформації та/або перегляд взаємопов’язаних даних.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Хоча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художні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гіпертексти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починають стрімко поширюватися із розповсюдженням Інтернету, першим прикладом художнього гіпертексту можна вважати Біблію із апаратом перехресних посилань між книгами Євангелія.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027D2-5232-4B4E-81E6-D62B30D4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147" y="182879"/>
            <a:ext cx="6052412" cy="1644591"/>
          </a:xfrm>
        </p:spPr>
        <p:txBody>
          <a:bodyPr>
            <a:normAutofit/>
          </a:bodyPr>
          <a:lstStyle/>
          <a:p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Мілорад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Павич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(1929-2009):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примушує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7B8F99E-A08B-4AFD-9B6C-E19A8552A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59" y="885797"/>
            <a:ext cx="4102224" cy="538022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C0BAF4-8DB1-46CA-B251-AC105BF79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2595" y="2364377"/>
            <a:ext cx="6780962" cy="390164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«Хозарський словник» - класичний приклад 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гіпертексту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Словник – ідеальний  гіпертекст. Адже цілісний текст із класичними складовими не надає можливості для вільного прочитання.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«Хозарський словник» можна читати в індивідуально обраному напрямку.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 моїх романів можна вийти не через один вихід, а через декілька, які знаходяться на великій відстані один від одного».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399451-1108-4F84-8994-FB8E39DFC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21714"/>
          <a:stretch/>
        </p:blipFill>
        <p:spPr>
          <a:xfrm>
            <a:off x="24716" y="15751"/>
            <a:ext cx="1948689" cy="21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DF79-8CF8-4F82-BFBF-545396EB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65126"/>
            <a:ext cx="6707527" cy="1593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5D7DAB-C458-4655-8413-48E5FABB7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6" y="766482"/>
            <a:ext cx="7132859" cy="587346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вори М. Павича – </a:t>
            </a:r>
            <a:r>
              <a:rPr lang="uk-UA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гіпертексти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які легко перекладаються в електронну форму. 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оповідань “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Скляний равлик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і “</a:t>
            </a:r>
            <a:r>
              <a:rPr lang="uk-UA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Дамаскин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подається підзаголовок “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 для комп’ютера та циркуля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Вічність і один день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– це п’єса-меню, де читачеві пропонується самому вибрати страви і скласти своє меню тексту (“меню”- це термін не лише “ресторанний”, а й комп’ютерний);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роман-кросворд “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Краєвид, </a:t>
            </a:r>
            <a:r>
              <a:rPr lang="uk-UA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намальованиий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чаєм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має вказівки автора: “Як читати цей текст по горизонталі” і “Як читати цей текст по вертикалі.” Ці вказівки допомагають виділити блоки: за темами, за образами, за ходом подій, за любовними історіями тощо. Таке виділення блоків може змінити кінець чи початок роману і долі героїв. Роман закінчується по-різному, залежно від того, чоловік чи жінка його читає: в жіночій версії головна героїня залишається живою, в чоловічій – її вбивають.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D49E0E-296F-4833-9DA0-8F84B435D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5" y="3742171"/>
            <a:ext cx="4082427" cy="2750705"/>
          </a:xfrm>
          <a:prstGeom prst="rect">
            <a:avLst/>
          </a:prstGeom>
        </p:spPr>
      </p:pic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919E648D-635D-4F07-BD0A-5FF2EFFE5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95" y="152830"/>
            <a:ext cx="2675966" cy="3442266"/>
          </a:xfrm>
        </p:spPr>
      </p:pic>
    </p:spTree>
    <p:extLst>
      <p:ext uri="{BB962C8B-B14F-4D97-AF65-F5344CB8AC3E}">
        <p14:creationId xmlns:p14="http://schemas.microsoft.com/office/powerpoint/2010/main" val="374645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CFA16-C5F2-41D3-9F53-AFE29A9E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77" y="425874"/>
            <a:ext cx="5096249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5D8AD1-F20F-499D-B761-E59AEB117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194" y="1832964"/>
            <a:ext cx="5740806" cy="43945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Постмодерністська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епатажного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відбувалася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непізнавану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14CF1C75-407B-4A18-ACA8-0DAC35BD5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" r="3" b="7171"/>
          <a:stretch/>
        </p:blipFill>
        <p:spPr>
          <a:xfrm>
            <a:off x="6294213" y="968223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D464D-5236-4CD1-AE76-96582715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3" y="242047"/>
            <a:ext cx="6731981" cy="1331259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літературному творі гра реалізує себе у двох головних різновидах –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імітативному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комбінаторному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4E4B49-FF13-4508-B9F5-DC1D76C6A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859" y="1828800"/>
            <a:ext cx="7059705" cy="50292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Імітативний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відповідає ідеї цілісності художнього твору,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комбінаторний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деструктивну природу.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естетиці постмодернізму комбінаторна гра є одним із найпоширеніших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 прийомів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котрий руйнує традиційні уявлення про структуру художнього твору і, натомість,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 структуру нового типу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т. зв. “відкритий твір”, події якого можуть “розгортатися в полі можливостей, створюючи амбівалентні ситуації, відкриті для вибору” (У. Еко).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Зразки “відкритого твору” - роман Х.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Кортасара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“Гра в класи”, де можливість вибору послідовності читання розділів надається читачеві, твори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М.Павича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F4BC0141-D031-466F-9474-45BF6DBA5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387550"/>
            <a:ext cx="3951514" cy="6272245"/>
          </a:xfrm>
        </p:spPr>
      </p:pic>
    </p:spTree>
    <p:extLst>
      <p:ext uri="{BB962C8B-B14F-4D97-AF65-F5344CB8AC3E}">
        <p14:creationId xmlns:p14="http://schemas.microsoft.com/office/powerpoint/2010/main" val="88915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5592E-32B9-447A-A930-21C05A3F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95836"/>
            <a:ext cx="6586491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(Ж. </a:t>
            </a:r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Бодрійяр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56022E-EC98-4CB3-AB9B-7662BD00A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3670" y="1680882"/>
            <a:ext cx="6871447" cy="517711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постмодерністів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трачає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вирізняється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парадоксальний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утратив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схожість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співвідноситься з жодною реальністю, але він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являє собою реальність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позбавлена ідентичності.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письменниками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маскування відсутності дійсності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 descr="Изображение выглядит как текст, человек, мужчина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F7C92081-8285-47D2-51CD-EE7F04FE0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9"/>
            <a:ext cx="3289576" cy="4943352"/>
          </a:xfr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7E53B5F-FD26-8867-2B7D-D2F29EDB3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34" y="2280178"/>
            <a:ext cx="2899996" cy="44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9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CAC3C-E45A-43AF-98BA-AE6A842D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311432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endParaRPr lang="en-US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6B88F4-FEFA-40E8-BD8E-DC6C573B7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1917279"/>
            <a:ext cx="6586489" cy="433345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чистий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маскування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викривлення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маскування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en-US" sz="2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будь-якого</a:t>
            </a:r>
            <a:r>
              <a:rPr lang="en-US" sz="2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en-US" sz="2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5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реальністю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Сучасність є тотальною симуляцією: влада лише симулює владу, в той час як опозиція </a:t>
            </a:r>
            <a:r>
              <a:rPr lang="uk-U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симулює </a:t>
            </a:r>
            <a:r>
              <a:rPr lang="uk-U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спротив їй; інформація не генерує сенс, а лише </a:t>
            </a:r>
            <a:r>
              <a:rPr lang="uk-U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імітує</a:t>
            </a:r>
            <a:r>
              <a:rPr lang="uk-U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симулює його; ефективна комунікація підміняється симуляцією спілкування.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1592A60-BBF8-404F-A297-8AE410447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583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2E8EB-1A98-480E-8922-65963C79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0306"/>
            <a:ext cx="5655141" cy="29583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73FEB33-78D2-45F7-AE74-09D50A015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30306"/>
            <a:ext cx="3711388" cy="583130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689038-39FC-4C65-A6D8-67BEE7699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059" y="941294"/>
            <a:ext cx="6946059" cy="545950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поступово набуває автономного статусу, відриваючись від реального: “Це віддзеркалення фундаментальної реальності. Він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маскує і спотворює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фундаментальну реальність. Він маскує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фундаментальної реальності. Він уже не має стосунку до жодної реальності: він є своїм власним чистим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симулякром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Бодріяр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наводить численні приклади того, як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симуляційні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керувати такими різноманітними галузями сучасного життя, як засоби масової інформації, мода, мистецтво, архітектура, дизайн та політика.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рівні популярної культури приклад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штучна, змодельована комп’ютером реальність у фільмі “Матриця”. Естетичне задоволення в наш час все більше залежить від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симуляційних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63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4A74E-2CEC-4456-BF15-74D9F56B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12" y="283766"/>
            <a:ext cx="5439988" cy="874059"/>
          </a:xfrm>
        </p:spPr>
        <p:txBody>
          <a:bodyPr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функція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Бодрійяром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B2D9F7E-601A-4324-B332-E27B0A7F3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44" y="283766"/>
            <a:ext cx="5032374" cy="629046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3179A29-E1FF-4844-BF5B-E5D8731F8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024" y="1586753"/>
            <a:ext cx="6629120" cy="52712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Діснейленд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досконала модель цілої складної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імітування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«Його зробили схожим на дитячий світ, аби змусити нас повірити, що повсюди за його межами, у «реальному світі», усе «по-дорослому», та приховати те, що всюди залишилася тільки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 інфантильність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«Діснейленд подають як країну фантазій, щоби створити враження, начебто все інше є реальним, хоча насправді весь Лос-Анджелес і решта США вже не є реалією, 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гіперреальною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імітацією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Наразі питання стоїть не в оманливій подачі дійсності, а у приховуванні того, що дійсне вже не є дійсним».</a:t>
            </a:r>
          </a:p>
        </p:txBody>
      </p:sp>
    </p:spTree>
    <p:extLst>
      <p:ext uri="{BB962C8B-B14F-4D97-AF65-F5344CB8AC3E}">
        <p14:creationId xmlns:p14="http://schemas.microsoft.com/office/powerpoint/2010/main" val="313268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43982-FDB4-45C6-985A-63CC6A52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41" y="228600"/>
            <a:ext cx="6878824" cy="530226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Артуро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Перес-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Реверте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1951)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4A0B010-9C5D-4DC6-8FE0-C49DC1DFA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54" y="0"/>
            <a:ext cx="2497934" cy="333487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CD3F48-6D1C-4B2F-85C2-08D476773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932" y="954741"/>
            <a:ext cx="6529480" cy="5674659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Багатошаровість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Позачасовість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фабул,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алюзивність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еффекту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обманутого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переосмислення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детективного жанра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постмодернистському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релятивізм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добра і зла,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«Я».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F3E0FA-EB64-45EE-9541-F4FF8AE15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74" y="3558571"/>
            <a:ext cx="2372210" cy="30975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BEF15B-B56C-49DE-B561-77DFBC51F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50" y="201922"/>
            <a:ext cx="2372211" cy="29850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4271AE-A9FD-4849-8D36-06B9CC6A4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577" y="3401753"/>
            <a:ext cx="2014257" cy="32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6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0272C-E013-421D-B2BF-84886941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59565"/>
          </a:xfrm>
        </p:spPr>
        <p:txBody>
          <a:bodyPr>
            <a:normAutofit/>
          </a:bodyPr>
          <a:lstStyle/>
          <a:p>
            <a:r>
              <a:rPr lang="uk-UA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 історія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8F6898-FCFF-41C6-A35E-0E7E79E9B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9530"/>
            <a:ext cx="6756766" cy="415945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льтернативна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жанр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змінений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результат. 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Джеймс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Морроу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«Пліт Титаніка»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Макоулі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«Дуже британська історія»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452103-4179-9099-AAA2-CE97F6E5E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24" y="629616"/>
            <a:ext cx="3295788" cy="4873625"/>
          </a:xfrm>
        </p:spPr>
      </p:pic>
    </p:spTree>
    <p:extLst>
      <p:ext uri="{BB962C8B-B14F-4D97-AF65-F5344CB8AC3E}">
        <p14:creationId xmlns:p14="http://schemas.microsoft.com/office/powerpoint/2010/main" val="47403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C5006-00F9-422A-9B75-0F14FD13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5" y="147919"/>
            <a:ext cx="7732059" cy="841093"/>
          </a:xfrm>
        </p:spPr>
        <p:txBody>
          <a:bodyPr>
            <a:normAutofit fontScale="90000"/>
          </a:bodyPr>
          <a:lstStyle/>
          <a:p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А. Переса-</a:t>
            </a:r>
            <a:r>
              <a:rPr lang="uk-U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Реверте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«Фламандська дошка»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арт-детектив, мистецтвознавчий роман-розслідування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E7984FE-95AA-4087-B5E3-4C506C1E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11" y="0"/>
            <a:ext cx="3499625" cy="576144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F4E419-0320-46DB-9CD2-21D356A42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025" y="989011"/>
            <a:ext cx="8578086" cy="57614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жанрова риса - детективна історія навколо визначних імен світу мистецтва та їх шедеврів. Витвір мистецтва спричиняє злочин або стає ключем до відгадки. Основа сюжету - не крадіжка, а вбивство, як спосіб знищити свідків або як послання.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центрі роману – старовинна картина фламандського художника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Пітера ван Гюйса, яка є ключем до розгадки сучасних злочинів.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 в арт-детективі ведеться у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двох часових вимірах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дозволяє автору забезпечити читача додатковою мистецтвознавчою та історичною інформацією. Арт-детективи піднімають детективний жанр на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 рівень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дозволяючи стежити не тільки за захопливим сюжетом, а й збагачуватися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«Фламандська дошка» відкриває світ антикварів, старовинна картина з шаховим етюдом є кодом. Це «детектив у детективі». Щоб зрозуміти, що відбувається в сьогоденні, треба зрозуміти, що трапилося у минулому. Традиційна сюжетна схема роману значно розширюється та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ускладнюється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 синтезу елементів історичного та містичного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роману й включенням мистецтвознавчого  та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конспірологічного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дискурсів. </a:t>
            </a:r>
          </a:p>
        </p:txBody>
      </p:sp>
    </p:spTree>
    <p:extLst>
      <p:ext uri="{BB962C8B-B14F-4D97-AF65-F5344CB8AC3E}">
        <p14:creationId xmlns:p14="http://schemas.microsoft.com/office/powerpoint/2010/main" val="149959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101DF-9A43-4F5A-5185-2946D01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847" y="325369"/>
            <a:ext cx="6380486" cy="11000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ртуро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Перес-Реверте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Облога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31AC-FC09-D009-01A5-72342ECF2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4954" y="1724603"/>
            <a:ext cx="6863379" cy="473336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 постмодерністської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змісту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кількох жанрових форм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розмикання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інтертекстуальність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шахової гри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фабула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Книжная обложка, книг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FEBC5FA-0FE7-54E2-6BEA-06520CC83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r="20276" b="303"/>
          <a:stretch/>
        </p:blipFill>
        <p:spPr>
          <a:xfrm>
            <a:off x="7308333" y="26154"/>
            <a:ext cx="484094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991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820EF-B3D6-4776-AEEA-C991876E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87" y="251362"/>
            <a:ext cx="7521153" cy="1886720"/>
          </a:xfrm>
        </p:spPr>
        <p:txBody>
          <a:bodyPr>
            <a:noAutofit/>
          </a:bodyPr>
          <a:lstStyle/>
          <a:p>
            <a:pPr algn="just"/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Ризома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/>
              <a:t>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філософії постмодернізму, яка фіксує в собі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 від принципів константності, стабільності й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центрованості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буття.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37352BB-EC86-42C0-9380-2E45B0F8C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5242"/>
            <a:ext cx="5999018" cy="436418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1CEC466-26DD-4381-A4C2-D00ACB8E8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983" y="3321424"/>
            <a:ext cx="5999017" cy="32852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ермін, запозичений Ж.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Дельозом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Ф.Гваттарі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(1974) з біології, де він означав специфічну форму кореневища без чітко визначеного центрального кореня, для позначення типу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безкінечної структури без центру і внутрішньої ієрархії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кожний елемент якої пов’язаний з іншими через складну систему проміжних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What Is Philosophy? | Columbia University Press">
            <a:extLst>
              <a:ext uri="{FF2B5EF4-FFF2-40B4-BE49-F238E27FC236}">
                <a16:creationId xmlns:a16="http://schemas.microsoft.com/office/drawing/2014/main" id="{F34891D4-C62B-9890-1EE3-7F5364C5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0"/>
            <a:ext cx="20376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3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B5BF6-034B-416A-B73F-CB077723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129"/>
            <a:ext cx="6811588" cy="1183342"/>
          </a:xfrm>
        </p:spPr>
        <p:txBody>
          <a:bodyPr>
            <a:normAutofit fontScale="90000"/>
          </a:bodyPr>
          <a:lstStyle/>
          <a:p>
            <a:r>
              <a:rPr lang="uk-U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Дельоз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Гваттарі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виділяють </a:t>
            </a:r>
            <a:r>
              <a:rPr lang="uk-UA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дві моделі сучасної культури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культуру дерева й культуру кореневища. 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DA5EAC0-25AE-45CF-8DB9-DD5D29B6E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27093"/>
            <a:ext cx="6811588" cy="496196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аналогією до деревної структури – передбачає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лінійність та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односпрямованість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розвитку, детермінованість і чітку ієрархію культурних явищ.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подібна до особливої грибниці, яка є своїм власним коренем: всі її точки пов’язані між собою та, водночас, зв’язані із середовищем. Її зв’язки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заплутані, вони постійно обриваються.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має кінця й початку. Вона породжує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несподівані відмінності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проте її елементи не можна протиставити один одному за наявністю\відсутністю певної ознаки. 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01C83A1E-4159-4535-972D-D48E4789A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r="15861"/>
          <a:stretch/>
        </p:blipFill>
        <p:spPr>
          <a:xfrm>
            <a:off x="8668870" y="3550024"/>
            <a:ext cx="3496236" cy="3429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224E53-C32F-4C03-913F-10EAF818D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14148" b="7308"/>
          <a:stretch/>
        </p:blipFill>
        <p:spPr>
          <a:xfrm>
            <a:off x="8668869" y="-1"/>
            <a:ext cx="3003178" cy="35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2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CEB1A-985B-419E-9822-331872B6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07577"/>
            <a:ext cx="6892271" cy="2783541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Постмодерністське письмо функціонує за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принципом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 зміну процесу творіння приходить модель “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яка передбачає підхід до тексту як до набору різноманітних цитат, кожна з яких відсилає читача до інших культурних смислів і може, в свою чергу, спровокувати ланцюг нових смислових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175F3CB-FA32-45FA-B0E1-FDF764D74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90" y="272862"/>
            <a:ext cx="3768585" cy="593203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4C34E08-FA75-4C2B-AF7C-AF4AAE5A8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0776"/>
            <a:ext cx="6580189" cy="3792070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книзі “Тисяча тарілок” (1980)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Дельоз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Гваттарі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осмислюють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ризоматичність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процесу читання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метафори тарілки й шведського стола.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письмо є циркулярним, письменник при написанні твору переходить від однієї тарілки до іншої, читач же пробує виготовлені ним страви, цінуючи не стільки смак, скільки остаточний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присмак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беручи з будь-якої книги-тарілки, те, що сам схоче.</a:t>
            </a:r>
          </a:p>
        </p:txBody>
      </p:sp>
    </p:spTree>
    <p:extLst>
      <p:ext uri="{BB962C8B-B14F-4D97-AF65-F5344CB8AC3E}">
        <p14:creationId xmlns:p14="http://schemas.microsoft.com/office/powerpoint/2010/main" val="379049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ADFA0-AF18-4620-A5F7-BCE282DB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411" y="30562"/>
            <a:ext cx="7842070" cy="12234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Хорхе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Луїс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Борхес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(1899-1986)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«Дім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Астерія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«Вавилонська бібліотека»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083AE-2FE5-486E-8A9A-031B3C575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5550" y="1593669"/>
            <a:ext cx="8148799" cy="5492931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Ризоматична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реалізується в концептуальних метафорах бібліотеки, лабіринту.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Знаковий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образ-модель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лабіринту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компонентом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символічного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Лабіринт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↔ “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↔ “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Вавілонська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бібліотека </a:t>
            </a:r>
            <a:r>
              <a:rPr lang="uk-UA" sz="2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концептуальна метафора 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Всесвіту; глобальний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інтертекст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сукупність взаємозв’язків між усіма текстами, створеними людством.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Бібліотека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зустрічі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читача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книги, </a:t>
            </a:r>
            <a:r>
              <a:rPr lang="ru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осеред</a:t>
            </a:r>
            <a:r>
              <a:rPr lang="uk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культурних традицій минулого і сьогодення. </a:t>
            </a: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тотож</a:t>
            </a:r>
            <a:r>
              <a:rPr lang="uk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нення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«іде</a:t>
            </a: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Бібліотеки» з </a:t>
            </a:r>
            <a:r>
              <a:rPr lang="ru-UA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ідеєю безкінечності книги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своєрідного простору, в якому існують свої філософські думки, обряди, символи. </a:t>
            </a:r>
            <a:endParaRPr lang="uk-UA" sz="2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Объект 14" descr="Изображение выглядит как текст, здание, стары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9E4DEE45-7680-19E5-1E93-75E35F432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032"/>
            <a:ext cx="3415550" cy="525966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7B5947-FAE6-4CEE-AA63-6B2BF88B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14" y="0"/>
            <a:ext cx="1763486" cy="23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9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1BF1A-A42E-95C8-240D-D0B493F2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Хорхе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Луїс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Борхес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П’єр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Менар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Кіхота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«Книга піску»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DBD5CF-D2FD-0AD2-620F-208CD04FD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692769"/>
            <a:ext cx="5676314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постмодерних концепцій: «світу як тексту», «відкритого твору»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буває двох однакових «Дон Кіхотів» у руках двох читачів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Будь-який новий твір постає з вже існуючого корпусу текстів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існує у всесвіті читацьких прочитань, коментарів, наукових інтерпретацій, перекладів, запозичень.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книга, Печать, метка&#10;&#10;Автоматически созданное описание">
            <a:extLst>
              <a:ext uri="{FF2B5EF4-FFF2-40B4-BE49-F238E27FC236}">
                <a16:creationId xmlns:a16="http://schemas.microsoft.com/office/drawing/2014/main" id="{272FBA81-1792-C3B6-0870-85FEBBA72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97" y="1"/>
            <a:ext cx="2503877" cy="3759152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ческое лицо, человек, одежд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F742DF88-A03D-6656-F285-CBB132E70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3"/>
          <a:stretch/>
        </p:blipFill>
        <p:spPr>
          <a:xfrm>
            <a:off x="7190510" y="3759152"/>
            <a:ext cx="4544290" cy="293805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Книжная обложка, роман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E6BBB1AD-5AA2-CFC0-7A83-5412B7F2E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2" r="17231"/>
          <a:stretch/>
        </p:blipFill>
        <p:spPr>
          <a:xfrm>
            <a:off x="9698213" y="0"/>
            <a:ext cx="2421923" cy="37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9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10048</TotalTime>
  <Words>1831</Words>
  <Application>Microsoft Office PowerPoint</Application>
  <PresentationFormat>Широкий екран</PresentationFormat>
  <Paragraphs>91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Лекція № 6   Специфіка художньої реалізації категорій і філософських концепцій постмодернізму</vt:lpstr>
      <vt:lpstr>Артуро Перес-Реверте (р.н. 1951)</vt:lpstr>
      <vt:lpstr>Роман А. Переса-Реверте «Фламандська дошка» – арт-детектив, мистецтвознавчий роман-розслідування</vt:lpstr>
      <vt:lpstr>Артуро Перес-Реверте  «Облога, або Шахи зі смертю» (2010)</vt:lpstr>
      <vt:lpstr>Ризома – категорія філософії постмодернізму, яка фіксує в собі відмову від принципів константності, стабільності й центрованості буття. Поняття ризоми введене на противагу класичному поняттю ієрархічно впорядкованої структури.</vt:lpstr>
      <vt:lpstr>Дельоз і Гваттарі виділяють дві моделі сучасної культури: культуру дерева й культуру кореневища. </vt:lpstr>
      <vt:lpstr>Постмодерністське письмо функціонує за принципом ризоми: на зміну процесу творіння приходить модель “конструювання”, яка передбачає підхід до тексту як до набору різноманітних цитат, кожна з яких відсилає читача до інших культурних смислів і може, в свою чергу, спровокувати ланцюг нових смислових зв’язків.</vt:lpstr>
      <vt:lpstr>Хорхе Луїс Борхес (1899-1986) «Дім Астерія», «Вавилонська бібліотека»</vt:lpstr>
      <vt:lpstr>Хорхе Луїс Борхес есе «П’єр Менар – автор Дон Кіхота», «Книга піску»</vt:lpstr>
      <vt:lpstr>Історія як ризома</vt:lpstr>
      <vt:lpstr>Гіпертекст</vt:lpstr>
      <vt:lpstr>Мілорад Павич (1929-2009): «Звичайний роман перестав працювати, тому що він не залишає читачеві свободи, примушує читати себе з початку і до кінця».</vt:lpstr>
      <vt:lpstr>Презентація PowerPoint</vt:lpstr>
      <vt:lpstr>Категорія гри в мистецтві постмодернізму</vt:lpstr>
      <vt:lpstr>У літературному творі гра реалізує себе у двох головних різновидах – імітативному й комбінаторному</vt:lpstr>
      <vt:lpstr>Симулякр (Ж. Бодрійяр)</vt:lpstr>
      <vt:lpstr>Перетворення образу на симулякр</vt:lpstr>
      <vt:lpstr>Презентація PowerPoint</vt:lpstr>
      <vt:lpstr>Соціальна функція симулякру за Бодрійяром</vt:lpstr>
      <vt:lpstr>Альтернативна історія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1  Постмодернізм як світоглядно-мистецький напрям другої половини ХХ ст.</dc:title>
  <dc:creator>Яна Кравченко</dc:creator>
  <cp:lastModifiedBy>Яна Кравченко</cp:lastModifiedBy>
  <cp:revision>193</cp:revision>
  <dcterms:created xsi:type="dcterms:W3CDTF">2021-11-02T17:46:00Z</dcterms:created>
  <dcterms:modified xsi:type="dcterms:W3CDTF">2025-05-05T11:13:17Z</dcterms:modified>
</cp:coreProperties>
</file>