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Crimson Roman Bold" charset="1" panose="02000703000000000000"/>
      <p:regular r:id="rId26"/>
    </p:embeddedFont>
    <p:embeddedFont>
      <p:font typeface="Crimson Roman" charset="1" panose="02030503060406020304"/>
      <p:regular r:id="rId27"/>
    </p:embeddedFont>
    <p:embeddedFont>
      <p:font typeface="Open Sans" charset="1" panose="020B0606030504020204"/>
      <p:regular r:id="rId28"/>
    </p:embeddedFont>
    <p:embeddedFont>
      <p:font typeface="Open Sans Bold Italics" charset="1" panose="020B0806030504020204"/>
      <p:regular r:id="rId29"/>
    </p:embeddedFont>
    <p:embeddedFont>
      <p:font typeface="Open Sans Bold" charset="1" panose="020B0806030504020204"/>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891022" cy="10287000"/>
          </a:xfrm>
          <a:custGeom>
            <a:avLst/>
            <a:gdLst/>
            <a:ahLst/>
            <a:cxnLst/>
            <a:rect r="r" b="b" t="t" l="l"/>
            <a:pathLst>
              <a:path h="10287000" w="5891022">
                <a:moveTo>
                  <a:pt x="0" y="0"/>
                </a:moveTo>
                <a:lnTo>
                  <a:pt x="5891022" y="0"/>
                </a:lnTo>
                <a:lnTo>
                  <a:pt x="5891022" y="10287000"/>
                </a:lnTo>
                <a:lnTo>
                  <a:pt x="0" y="10287000"/>
                </a:lnTo>
                <a:lnTo>
                  <a:pt x="0" y="0"/>
                </a:lnTo>
                <a:close/>
              </a:path>
            </a:pathLst>
          </a:custGeom>
          <a:blipFill>
            <a:blip r:embed="rId2"/>
            <a:stretch>
              <a:fillRect l="-8207" t="0" r="-8207" b="0"/>
            </a:stretch>
          </a:blipFill>
        </p:spPr>
      </p:sp>
      <p:sp>
        <p:nvSpPr>
          <p:cNvPr name="TextBox 3" id="3"/>
          <p:cNvSpPr txBox="true"/>
          <p:nvPr/>
        </p:nvSpPr>
        <p:spPr>
          <a:xfrm rot="0">
            <a:off x="6529226" y="1609510"/>
            <a:ext cx="11242072" cy="6511925"/>
          </a:xfrm>
          <a:prstGeom prst="rect">
            <a:avLst/>
          </a:prstGeom>
        </p:spPr>
        <p:txBody>
          <a:bodyPr anchor="t" rtlCol="false" tIns="0" lIns="0" bIns="0" rIns="0">
            <a:spAutoFit/>
          </a:bodyPr>
          <a:lstStyle/>
          <a:p>
            <a:pPr algn="ctr">
              <a:lnSpc>
                <a:spcPts val="5739"/>
              </a:lnSpc>
              <a:spcBef>
                <a:spcPct val="0"/>
              </a:spcBef>
            </a:pPr>
            <a:r>
              <a:rPr lang="en-US" b="true" sz="4099" spc="81">
                <a:solidFill>
                  <a:srgbClr val="000000"/>
                </a:solidFill>
                <a:latin typeface="Crimson Roman Bold"/>
                <a:ea typeface="Crimson Roman Bold"/>
                <a:cs typeface="Crimson Roman Bold"/>
                <a:sym typeface="Crimson Roman Bold"/>
              </a:rPr>
              <a:t>ОСНОВНІ АКТУАЛЬНІ ПРОБЛЕМИ ДІАГНОСТИКИ</a:t>
            </a:r>
          </a:p>
          <a:p>
            <a:pPr algn="ctr">
              <a:lnSpc>
                <a:spcPts val="5739"/>
              </a:lnSpc>
              <a:spcBef>
                <a:spcPct val="0"/>
              </a:spcBef>
            </a:pPr>
            <a:r>
              <a:rPr lang="en-US" b="true" sz="4099" spc="81">
                <a:solidFill>
                  <a:srgbClr val="000000"/>
                </a:solidFill>
                <a:latin typeface="Crimson Roman Bold"/>
                <a:ea typeface="Crimson Roman Bold"/>
                <a:cs typeface="Crimson Roman Bold"/>
                <a:sym typeface="Crimson Roman Bold"/>
              </a:rPr>
              <a:t>ПСИХІЧНОГО РОЗВИТКУ ЛЮДИНИ</a:t>
            </a:r>
          </a:p>
          <a:p>
            <a:pPr algn="ctr">
              <a:lnSpc>
                <a:spcPts val="5739"/>
              </a:lnSpc>
              <a:spcBef>
                <a:spcPct val="0"/>
              </a:spcBef>
            </a:pPr>
          </a:p>
          <a:p>
            <a:pPr algn="ctr">
              <a:lnSpc>
                <a:spcPts val="4480"/>
              </a:lnSpc>
              <a:spcBef>
                <a:spcPct val="0"/>
              </a:spcBef>
            </a:pPr>
          </a:p>
          <a:p>
            <a:pPr algn="ctr">
              <a:lnSpc>
                <a:spcPts val="4480"/>
              </a:lnSpc>
              <a:spcBef>
                <a:spcPct val="0"/>
              </a:spcBef>
            </a:pPr>
          </a:p>
          <a:p>
            <a:pPr algn="ctr">
              <a:lnSpc>
                <a:spcPts val="4480"/>
              </a:lnSpc>
              <a:spcBef>
                <a:spcPct val="0"/>
              </a:spcBef>
            </a:pPr>
          </a:p>
          <a:p>
            <a:pPr algn="r">
              <a:lnSpc>
                <a:spcPts val="4899"/>
              </a:lnSpc>
              <a:spcBef>
                <a:spcPct val="0"/>
              </a:spcBef>
            </a:pPr>
            <a:r>
              <a:rPr lang="en-US" sz="3499" spc="69">
                <a:solidFill>
                  <a:srgbClr val="000000"/>
                </a:solidFill>
                <a:latin typeface="Crimson Roman"/>
                <a:ea typeface="Crimson Roman"/>
                <a:cs typeface="Crimson Roman"/>
                <a:sym typeface="Crimson Roman"/>
              </a:rPr>
              <a:t>Викладач</a:t>
            </a:r>
          </a:p>
          <a:p>
            <a:pPr algn="r">
              <a:lnSpc>
                <a:spcPts val="4899"/>
              </a:lnSpc>
              <a:spcBef>
                <a:spcPct val="0"/>
              </a:spcBef>
            </a:pPr>
            <a:r>
              <a:rPr lang="en-US" sz="3499" spc="69">
                <a:solidFill>
                  <a:srgbClr val="000000"/>
                </a:solidFill>
                <a:latin typeface="Crimson Roman"/>
                <a:ea typeface="Crimson Roman"/>
                <a:cs typeface="Crimson Roman"/>
                <a:sym typeface="Crimson Roman"/>
              </a:rPr>
              <a:t>доктор філософії</a:t>
            </a:r>
          </a:p>
          <a:p>
            <a:pPr algn="r">
              <a:lnSpc>
                <a:spcPts val="4899"/>
              </a:lnSpc>
              <a:spcBef>
                <a:spcPct val="0"/>
              </a:spcBef>
            </a:pPr>
            <a:r>
              <a:rPr lang="en-US" sz="3499" spc="69">
                <a:solidFill>
                  <a:srgbClr val="000000"/>
                </a:solidFill>
                <a:latin typeface="Crimson Roman"/>
                <a:ea typeface="Crimson Roman"/>
                <a:cs typeface="Crimson Roman"/>
                <a:sym typeface="Crimson Roman"/>
              </a:rPr>
              <a:t>Олена ОКОЛОВИЧ</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4608006" y="0"/>
            <a:ext cx="3679994" cy="10287000"/>
          </a:xfrm>
          <a:custGeom>
            <a:avLst/>
            <a:gdLst/>
            <a:ahLst/>
            <a:cxnLst/>
            <a:rect r="r" b="b" t="t" l="l"/>
            <a:pathLst>
              <a:path h="10287000" w="3679994">
                <a:moveTo>
                  <a:pt x="0" y="0"/>
                </a:moveTo>
                <a:lnTo>
                  <a:pt x="3679994" y="0"/>
                </a:lnTo>
                <a:lnTo>
                  <a:pt x="3679994" y="10287000"/>
                </a:lnTo>
                <a:lnTo>
                  <a:pt x="0" y="10287000"/>
                </a:lnTo>
                <a:lnTo>
                  <a:pt x="0" y="0"/>
                </a:lnTo>
                <a:close/>
              </a:path>
            </a:pathLst>
          </a:custGeom>
          <a:blipFill>
            <a:blip r:embed="rId2"/>
            <a:stretch>
              <a:fillRect l="-11303" t="0" r="-386257" b="0"/>
            </a:stretch>
          </a:blipFill>
        </p:spPr>
      </p:sp>
      <p:sp>
        <p:nvSpPr>
          <p:cNvPr name="TextBox 3" id="3"/>
          <p:cNvSpPr txBox="true"/>
          <p:nvPr/>
        </p:nvSpPr>
        <p:spPr>
          <a:xfrm rot="0">
            <a:off x="1028700" y="1615861"/>
            <a:ext cx="13223940" cy="5810569"/>
          </a:xfrm>
          <a:prstGeom prst="rect">
            <a:avLst/>
          </a:prstGeom>
        </p:spPr>
        <p:txBody>
          <a:bodyPr anchor="t" rtlCol="false" tIns="0" lIns="0" bIns="0" rIns="0">
            <a:spAutoFit/>
          </a:bodyPr>
          <a:lstStyle/>
          <a:p>
            <a:pPr algn="just">
              <a:lnSpc>
                <a:spcPts val="4152"/>
              </a:lnSpc>
              <a:spcBef>
                <a:spcPct val="0"/>
              </a:spcBef>
            </a:pPr>
            <a:r>
              <a:rPr lang="en-US" sz="3775">
                <a:solidFill>
                  <a:srgbClr val="000000"/>
                </a:solidFill>
                <a:latin typeface="Crimson Roman"/>
                <a:ea typeface="Crimson Roman"/>
                <a:cs typeface="Crimson Roman"/>
                <a:sym typeface="Crimson Roman"/>
              </a:rPr>
              <a:t>Найрезультативнішим у сучасних дослідженнях з психології розвитку вважають когортно-послідовний метод, який комбінує два попередні. Осіб, які належать до декількох вікових когорт, тобто народилися в різні </a:t>
            </a:r>
            <a:r>
              <a:rPr lang="en-US" sz="3775">
                <a:solidFill>
                  <a:srgbClr val="000000"/>
                </a:solidFill>
                <a:latin typeface="Crimson Roman"/>
                <a:ea typeface="Crimson Roman"/>
                <a:cs typeface="Crimson Roman"/>
                <a:sym typeface="Crimson Roman"/>
              </a:rPr>
              <a:t>періоди, порівнюють між собою. </a:t>
            </a:r>
          </a:p>
          <a:p>
            <a:pPr algn="just">
              <a:lnSpc>
                <a:spcPts val="4152"/>
              </a:lnSpc>
              <a:spcBef>
                <a:spcPct val="0"/>
              </a:spcBef>
            </a:pPr>
            <a:r>
              <a:rPr lang="en-US" sz="3775">
                <a:solidFill>
                  <a:srgbClr val="000000"/>
                </a:solidFill>
                <a:latin typeface="Crimson Roman"/>
                <a:ea typeface="Crimson Roman"/>
                <a:cs typeface="Crimson Roman"/>
                <a:sym typeface="Crimson Roman"/>
              </a:rPr>
              <a:t>Безперечна перевага цього методу – можливість виявити вплив конкретного історичного періоду на психіку людини, абстрагувавшись від впливу хронологічного віку. Відомим є дослідження С. Уітбурн, що тривало від 1968 до 1990 року і метою якого було зіставлення Я-образу, соціальних відношень і життєвих цінностей у ранній і середній дорослості осіб, які належали до різних поколінь.</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5891022" cy="10287000"/>
          </a:xfrm>
          <a:custGeom>
            <a:avLst/>
            <a:gdLst/>
            <a:ahLst/>
            <a:cxnLst/>
            <a:rect r="r" b="b" t="t" l="l"/>
            <a:pathLst>
              <a:path h="10287000" w="5891022">
                <a:moveTo>
                  <a:pt x="0" y="0"/>
                </a:moveTo>
                <a:lnTo>
                  <a:pt x="5891022" y="0"/>
                </a:lnTo>
                <a:lnTo>
                  <a:pt x="5891022" y="10287000"/>
                </a:lnTo>
                <a:lnTo>
                  <a:pt x="0" y="10287000"/>
                </a:lnTo>
                <a:lnTo>
                  <a:pt x="0" y="0"/>
                </a:lnTo>
                <a:close/>
              </a:path>
            </a:pathLst>
          </a:custGeom>
          <a:blipFill>
            <a:blip r:embed="rId2"/>
            <a:stretch>
              <a:fillRect l="-8207" t="0" r="-8207" b="0"/>
            </a:stretch>
          </a:blipFill>
        </p:spPr>
      </p:sp>
      <p:sp>
        <p:nvSpPr>
          <p:cNvPr name="TextBox 3" id="3"/>
          <p:cNvSpPr txBox="true"/>
          <p:nvPr/>
        </p:nvSpPr>
        <p:spPr>
          <a:xfrm rot="0">
            <a:off x="6219200" y="1829117"/>
            <a:ext cx="11622558" cy="5407660"/>
          </a:xfrm>
          <a:prstGeom prst="rect">
            <a:avLst/>
          </a:prstGeom>
        </p:spPr>
        <p:txBody>
          <a:bodyPr anchor="t" rtlCol="false" tIns="0" lIns="0" bIns="0" rIns="0">
            <a:spAutoFit/>
          </a:bodyPr>
          <a:lstStyle/>
          <a:p>
            <a:pPr algn="just">
              <a:lnSpc>
                <a:spcPts val="4340"/>
              </a:lnSpc>
              <a:spcBef>
                <a:spcPct val="0"/>
              </a:spcBef>
            </a:pPr>
            <a:r>
              <a:rPr lang="en-US" sz="3100">
                <a:solidFill>
                  <a:srgbClr val="000000"/>
                </a:solidFill>
                <a:latin typeface="Open Sans"/>
                <a:ea typeface="Open Sans"/>
                <a:cs typeface="Open Sans"/>
                <a:sym typeface="Open Sans"/>
              </a:rPr>
              <a:t>Організаційні методи мають не лише переваги, іноді вони створюють проблеми для дослідників. Зокрема, метод поперечних зрізів аж ніяк не завжди дає змогу виявити індивідуальні варіанти розвитку і, що особливо важливо, може спотворити динаміку психічного розвитку. Метод поздовжніх зрізів не відповідає на запитання про те, що відбувається між двома точками лонгітюду, а також – які механізми є в основі психічного розвитку. Суттєвий недолік когортно-послідовного методу – значне витрачання ресурсів і часу.</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3044015" y="0"/>
            <a:ext cx="5243985" cy="10287000"/>
          </a:xfrm>
          <a:custGeom>
            <a:avLst/>
            <a:gdLst/>
            <a:ahLst/>
            <a:cxnLst/>
            <a:rect r="r" b="b" t="t" l="l"/>
            <a:pathLst>
              <a:path h="10287000" w="5243985">
                <a:moveTo>
                  <a:pt x="0" y="0"/>
                </a:moveTo>
                <a:lnTo>
                  <a:pt x="5243985" y="0"/>
                </a:lnTo>
                <a:lnTo>
                  <a:pt x="5243985" y="10287000"/>
                </a:lnTo>
                <a:lnTo>
                  <a:pt x="0" y="10287000"/>
                </a:lnTo>
                <a:lnTo>
                  <a:pt x="0" y="0"/>
                </a:lnTo>
                <a:close/>
              </a:path>
            </a:pathLst>
          </a:custGeom>
          <a:blipFill>
            <a:blip r:embed="rId2"/>
            <a:stretch>
              <a:fillRect l="-35975" t="0" r="-198584" b="-13698"/>
            </a:stretch>
          </a:blipFill>
        </p:spPr>
      </p:sp>
      <p:sp>
        <p:nvSpPr>
          <p:cNvPr name="TextBox 3" id="3"/>
          <p:cNvSpPr txBox="true"/>
          <p:nvPr/>
        </p:nvSpPr>
        <p:spPr>
          <a:xfrm rot="0">
            <a:off x="510189" y="1325245"/>
            <a:ext cx="12158043" cy="8122285"/>
          </a:xfrm>
          <a:prstGeom prst="rect">
            <a:avLst/>
          </a:prstGeom>
        </p:spPr>
        <p:txBody>
          <a:bodyPr anchor="t" rtlCol="false" tIns="0" lIns="0" bIns="0" rIns="0">
            <a:spAutoFit/>
          </a:bodyPr>
          <a:lstStyle/>
          <a:p>
            <a:pPr algn="just">
              <a:lnSpc>
                <a:spcPts val="4340"/>
              </a:lnSpc>
              <a:spcBef>
                <a:spcPct val="0"/>
              </a:spcBef>
            </a:pPr>
            <a:r>
              <a:rPr lang="en-US" sz="3100">
                <a:solidFill>
                  <a:srgbClr val="000000"/>
                </a:solidFill>
                <a:latin typeface="Open Sans"/>
                <a:ea typeface="Open Sans"/>
                <a:cs typeface="Open Sans"/>
                <a:sym typeface="Open Sans"/>
              </a:rPr>
              <a:t>Третя проблема діагностики психічного розвитку – методологічні труднощі дослідження, пов’язані з хронологічним віком людини. Виокремлюємо сім таких труднощів. </a:t>
            </a:r>
          </a:p>
          <a:p>
            <a:pPr algn="just">
              <a:lnSpc>
                <a:spcPts val="4340"/>
              </a:lnSpc>
              <a:spcBef>
                <a:spcPct val="0"/>
              </a:spcBef>
            </a:pPr>
            <a:r>
              <a:rPr lang="en-US" b="true" sz="3100" i="true">
                <a:solidFill>
                  <a:srgbClr val="000000"/>
                </a:solidFill>
                <a:latin typeface="Open Sans Bold Italics"/>
                <a:ea typeface="Open Sans Bold Italics"/>
                <a:cs typeface="Open Sans Bold Italics"/>
                <a:sym typeface="Open Sans Bold Italics"/>
              </a:rPr>
              <a:t>Перша </a:t>
            </a:r>
            <a:r>
              <a:rPr lang="en-US" sz="3100">
                <a:solidFill>
                  <a:srgbClr val="000000"/>
                </a:solidFill>
                <a:latin typeface="Open Sans"/>
                <a:ea typeface="Open Sans"/>
                <a:cs typeface="Open Sans"/>
                <a:sym typeface="Open Sans"/>
              </a:rPr>
              <a:t>– еквівалентність вимірювання у віковій психології. Для проведення лонгітюду та вікових зрізів необхідні психологічні методики, надійні та валідні на всіх етапах дослідження й адаптовані для осіб різного віку. Найкращий приклад – дитячий, підлітковий і дорослий варіанти “Шістнадцятифакторного особистісного опитувальника” Р. Кеттелла. </a:t>
            </a:r>
          </a:p>
          <a:p>
            <a:pPr algn="just">
              <a:lnSpc>
                <a:spcPts val="4340"/>
              </a:lnSpc>
              <a:spcBef>
                <a:spcPct val="0"/>
              </a:spcBef>
            </a:pPr>
            <a:r>
              <a:rPr lang="en-US" sz="3100">
                <a:solidFill>
                  <a:srgbClr val="000000"/>
                </a:solidFill>
                <a:latin typeface="Open Sans"/>
                <a:ea typeface="Open Sans"/>
                <a:cs typeface="Open Sans"/>
                <a:sym typeface="Open Sans"/>
              </a:rPr>
              <a:t>Проблема</a:t>
            </a:r>
            <a:r>
              <a:rPr lang="en-US" b="true" sz="3100" i="true">
                <a:solidFill>
                  <a:srgbClr val="000000"/>
                </a:solidFill>
                <a:latin typeface="Open Sans Bold Italics"/>
                <a:ea typeface="Open Sans Bold Italics"/>
                <a:cs typeface="Open Sans Bold Italics"/>
                <a:sym typeface="Open Sans Bold Italics"/>
              </a:rPr>
              <a:t> </a:t>
            </a:r>
            <a:r>
              <a:rPr lang="en-US" sz="3100">
                <a:solidFill>
                  <a:srgbClr val="000000"/>
                </a:solidFill>
                <a:latin typeface="Open Sans"/>
                <a:ea typeface="Open Sans"/>
                <a:cs typeface="Open Sans"/>
                <a:sym typeface="Open Sans"/>
              </a:rPr>
              <a:t>в тому, що здебільшого методики адаптовано тільки для обмеженого вікового діапазону, тому провести адекватні порівняння на різних етапах дослідження неможливо.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512499" cy="10287000"/>
          </a:xfrm>
          <a:custGeom>
            <a:avLst/>
            <a:gdLst/>
            <a:ahLst/>
            <a:cxnLst/>
            <a:rect r="r" b="b" t="t" l="l"/>
            <a:pathLst>
              <a:path h="10287000" w="4512499">
                <a:moveTo>
                  <a:pt x="0" y="0"/>
                </a:moveTo>
                <a:lnTo>
                  <a:pt x="4512499" y="0"/>
                </a:lnTo>
                <a:lnTo>
                  <a:pt x="4512499" y="10287000"/>
                </a:lnTo>
                <a:lnTo>
                  <a:pt x="0" y="10287000"/>
                </a:lnTo>
                <a:lnTo>
                  <a:pt x="0" y="0"/>
                </a:lnTo>
                <a:close/>
              </a:path>
            </a:pathLst>
          </a:custGeom>
          <a:blipFill>
            <a:blip r:embed="rId2"/>
            <a:stretch>
              <a:fillRect l="-91186" t="-17415" r="-13727" b="-17415"/>
            </a:stretch>
          </a:blipFill>
        </p:spPr>
      </p:sp>
      <p:sp>
        <p:nvSpPr>
          <p:cNvPr name="TextBox 3" id="3"/>
          <p:cNvSpPr txBox="true"/>
          <p:nvPr/>
        </p:nvSpPr>
        <p:spPr>
          <a:xfrm rot="0">
            <a:off x="5319128" y="1271801"/>
            <a:ext cx="11536200" cy="7305676"/>
          </a:xfrm>
          <a:prstGeom prst="rect">
            <a:avLst/>
          </a:prstGeom>
        </p:spPr>
        <p:txBody>
          <a:bodyPr anchor="t" rtlCol="false" tIns="0" lIns="0" bIns="0" rIns="0">
            <a:spAutoFit/>
          </a:bodyPr>
          <a:lstStyle/>
          <a:p>
            <a:pPr algn="just">
              <a:lnSpc>
                <a:spcPts val="4199"/>
              </a:lnSpc>
              <a:spcBef>
                <a:spcPct val="0"/>
              </a:spcBef>
            </a:pPr>
            <a:r>
              <a:rPr lang="en-US" b="true" sz="2999" i="true">
                <a:solidFill>
                  <a:srgbClr val="000000"/>
                </a:solidFill>
                <a:latin typeface="Open Sans Bold Italics"/>
                <a:ea typeface="Open Sans Bold Italics"/>
                <a:cs typeface="Open Sans Bold Italics"/>
                <a:sym typeface="Open Sans Bold Italics"/>
              </a:rPr>
              <a:t>Друга трудність</a:t>
            </a:r>
            <a:r>
              <a:rPr lang="en-US" sz="2999">
                <a:solidFill>
                  <a:srgbClr val="000000"/>
                </a:solidFill>
                <a:latin typeface="Open Sans"/>
                <a:ea typeface="Open Sans"/>
                <a:cs typeface="Open Sans"/>
                <a:sym typeface="Open Sans"/>
              </a:rPr>
              <a:t> – репрезентативність групи досліджуваних. Передусім коли йдеться про новонароджених, немовлят і людей похилого віку. Створити групу, на основі якої можна статистично достовірно виявити досліджувану властивість, у зазначених вікових групах практично нереально. Саме тому у віковій психології так мало праць про особливості новонароджених, немовлят і осіб літнього віку.</a:t>
            </a:r>
          </a:p>
          <a:p>
            <a:pPr algn="just">
              <a:lnSpc>
                <a:spcPts val="4199"/>
              </a:lnSpc>
              <a:spcBef>
                <a:spcPct val="0"/>
              </a:spcBef>
            </a:pPr>
          </a:p>
          <a:p>
            <a:pPr algn="just">
              <a:lnSpc>
                <a:spcPts val="4199"/>
              </a:lnSpc>
              <a:spcBef>
                <a:spcPct val="0"/>
              </a:spcBef>
            </a:pPr>
            <a:r>
              <a:rPr lang="en-US" b="true" sz="2999" i="true">
                <a:solidFill>
                  <a:srgbClr val="000000"/>
                </a:solidFill>
                <a:latin typeface="Open Sans Bold Italics"/>
                <a:ea typeface="Open Sans Bold Italics"/>
                <a:cs typeface="Open Sans Bold Italics"/>
                <a:sym typeface="Open Sans Bold Italics"/>
              </a:rPr>
              <a:t>Третя трудність</a:t>
            </a:r>
            <a:r>
              <a:rPr lang="en-US" sz="2999">
                <a:solidFill>
                  <a:srgbClr val="000000"/>
                </a:solidFill>
                <a:latin typeface="Open Sans"/>
                <a:ea typeface="Open Sans"/>
                <a:cs typeface="Open Sans"/>
                <a:sym typeface="Open Sans"/>
              </a:rPr>
              <a:t> пов’язана з формою презентації матеріалу. Здебільшого це стосується вербальної презентації методик для дітей і людей похилого віку і спричинено повільним темпом сприймання інформації, браком концентрації уваги, несформованістю (або деформацією) вербального інтелекту і рефлексивного мислення, швидкою втомлюваністю.</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4246855" y="0"/>
            <a:ext cx="4041145" cy="10287000"/>
          </a:xfrm>
          <a:custGeom>
            <a:avLst/>
            <a:gdLst/>
            <a:ahLst/>
            <a:cxnLst/>
            <a:rect r="r" b="b" t="t" l="l"/>
            <a:pathLst>
              <a:path h="10287000" w="4041145">
                <a:moveTo>
                  <a:pt x="0" y="0"/>
                </a:moveTo>
                <a:lnTo>
                  <a:pt x="4041145" y="0"/>
                </a:lnTo>
                <a:lnTo>
                  <a:pt x="4041145" y="10287000"/>
                </a:lnTo>
                <a:lnTo>
                  <a:pt x="0" y="10287000"/>
                </a:lnTo>
                <a:lnTo>
                  <a:pt x="0" y="0"/>
                </a:lnTo>
                <a:close/>
              </a:path>
            </a:pathLst>
          </a:custGeom>
          <a:blipFill>
            <a:blip r:embed="rId2"/>
            <a:stretch>
              <a:fillRect l="-78" t="0" r="-409034" b="0"/>
            </a:stretch>
          </a:blipFill>
        </p:spPr>
      </p:sp>
      <p:sp>
        <p:nvSpPr>
          <p:cNvPr name="TextBox 3" id="3"/>
          <p:cNvSpPr txBox="true"/>
          <p:nvPr/>
        </p:nvSpPr>
        <p:spPr>
          <a:xfrm rot="0">
            <a:off x="1310537" y="681037"/>
            <a:ext cx="12562015" cy="8353426"/>
          </a:xfrm>
          <a:prstGeom prst="rect">
            <a:avLst/>
          </a:prstGeom>
        </p:spPr>
        <p:txBody>
          <a:bodyPr anchor="t" rtlCol="false" tIns="0" lIns="0" bIns="0" rIns="0">
            <a:spAutoFit/>
          </a:bodyPr>
          <a:lstStyle/>
          <a:p>
            <a:pPr algn="just">
              <a:lnSpc>
                <a:spcPts val="4199"/>
              </a:lnSpc>
              <a:spcBef>
                <a:spcPct val="0"/>
              </a:spcBef>
            </a:pPr>
            <a:r>
              <a:rPr lang="en-US" b="true" sz="2999" i="true">
                <a:solidFill>
                  <a:srgbClr val="000000"/>
                </a:solidFill>
                <a:latin typeface="Open Sans Bold Italics"/>
                <a:ea typeface="Open Sans Bold Italics"/>
                <a:cs typeface="Open Sans Bold Italics"/>
                <a:sym typeface="Open Sans Bold Italics"/>
              </a:rPr>
              <a:t>Четверта трудність</a:t>
            </a:r>
            <a:r>
              <a:rPr lang="en-US" sz="2999">
                <a:solidFill>
                  <a:srgbClr val="000000"/>
                </a:solidFill>
                <a:latin typeface="Open Sans"/>
                <a:ea typeface="Open Sans"/>
                <a:cs typeface="Open Sans"/>
                <a:sym typeface="Open Sans"/>
              </a:rPr>
              <a:t> зумовлена потребою в індивідуальних дослідженнях дітей та осіб похилого віку. У групі досліджувані цієї вікової категорії завдань зазвичай не виконують. Основна причина – їхній егоцентризм. А індивідуальна діагностична робота потребує значних людських і матеріальних ресурсів.</a:t>
            </a:r>
          </a:p>
          <a:p>
            <a:pPr algn="just">
              <a:lnSpc>
                <a:spcPts val="4199"/>
              </a:lnSpc>
              <a:spcBef>
                <a:spcPct val="0"/>
              </a:spcBef>
            </a:pPr>
          </a:p>
          <a:p>
            <a:pPr algn="just">
              <a:lnSpc>
                <a:spcPts val="4199"/>
              </a:lnSpc>
              <a:spcBef>
                <a:spcPct val="0"/>
              </a:spcBef>
            </a:pPr>
            <a:r>
              <a:rPr lang="en-US" b="true" sz="2999" i="true">
                <a:solidFill>
                  <a:srgbClr val="000000"/>
                </a:solidFill>
                <a:latin typeface="Open Sans Bold Italics"/>
                <a:ea typeface="Open Sans Bold Italics"/>
                <a:cs typeface="Open Sans Bold Italics"/>
                <a:sym typeface="Open Sans Bold Italics"/>
              </a:rPr>
              <a:t>П’ята трудність</a:t>
            </a:r>
            <a:r>
              <a:rPr lang="en-US" sz="2999">
                <a:solidFill>
                  <a:srgbClr val="000000"/>
                </a:solidFill>
                <a:latin typeface="Open Sans"/>
                <a:ea typeface="Open Sans"/>
                <a:cs typeface="Open Sans"/>
                <a:sym typeface="Open Sans"/>
              </a:rPr>
              <a:t> – надмірна критичність досліджуваних, насамперед підлітково-юнацького віку, коли критичність – одна з головних особливостей мислення. Досліджувані шукають помилки і неточності у психологічних методиках. Передбачені процедурою досліду повтори й дублювання запитань сприймають як огріхи дослідника. Як наслідок, відмовляються відповідати на продубльовані запитання. У таких ситуаціях не слід вступати в дискусії, потрібно запевнити, що таке дублювання передбачене процедурою обстеження. Іноді досліджувані вважають себе дуже компетентними в методиках обстеження і критикують їх зміст.</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3950386" y="0"/>
            <a:ext cx="4337614" cy="10287000"/>
          </a:xfrm>
          <a:custGeom>
            <a:avLst/>
            <a:gdLst/>
            <a:ahLst/>
            <a:cxnLst/>
            <a:rect r="r" b="b" t="t" l="l"/>
            <a:pathLst>
              <a:path h="10287000" w="4337614">
                <a:moveTo>
                  <a:pt x="0" y="0"/>
                </a:moveTo>
                <a:lnTo>
                  <a:pt x="4337614" y="0"/>
                </a:lnTo>
                <a:lnTo>
                  <a:pt x="4337614" y="10287000"/>
                </a:lnTo>
                <a:lnTo>
                  <a:pt x="0" y="10287000"/>
                </a:lnTo>
                <a:lnTo>
                  <a:pt x="0" y="0"/>
                </a:lnTo>
                <a:close/>
              </a:path>
            </a:pathLst>
          </a:custGeom>
          <a:blipFill>
            <a:blip r:embed="rId2"/>
            <a:stretch>
              <a:fillRect l="0" t="-2949" r="-347030" b="-2949"/>
            </a:stretch>
          </a:blipFill>
        </p:spPr>
      </p:sp>
      <p:sp>
        <p:nvSpPr>
          <p:cNvPr name="TextBox 3" id="3"/>
          <p:cNvSpPr txBox="true"/>
          <p:nvPr/>
        </p:nvSpPr>
        <p:spPr>
          <a:xfrm rot="0">
            <a:off x="1028700" y="1519555"/>
            <a:ext cx="12441192" cy="6581140"/>
          </a:xfrm>
          <a:prstGeom prst="rect">
            <a:avLst/>
          </a:prstGeom>
        </p:spPr>
        <p:txBody>
          <a:bodyPr anchor="t" rtlCol="false" tIns="0" lIns="0" bIns="0" rIns="0">
            <a:spAutoFit/>
          </a:bodyPr>
          <a:lstStyle/>
          <a:p>
            <a:pPr algn="just">
              <a:lnSpc>
                <a:spcPts val="4759"/>
              </a:lnSpc>
              <a:spcBef>
                <a:spcPct val="0"/>
              </a:spcBef>
            </a:pPr>
            <a:r>
              <a:rPr lang="en-US" b="true" sz="3399" i="true">
                <a:solidFill>
                  <a:srgbClr val="000000"/>
                </a:solidFill>
                <a:latin typeface="Open Sans Bold Italics"/>
                <a:ea typeface="Open Sans Bold Italics"/>
                <a:cs typeface="Open Sans Bold Italics"/>
                <a:sym typeface="Open Sans Bold Italics"/>
              </a:rPr>
              <a:t>Шоста трудність</a:t>
            </a:r>
            <a:r>
              <a:rPr lang="en-US" sz="3399">
                <a:solidFill>
                  <a:srgbClr val="000000"/>
                </a:solidFill>
                <a:latin typeface="Open Sans"/>
                <a:ea typeface="Open Sans"/>
                <a:cs typeface="Open Sans"/>
                <a:sym typeface="Open Sans"/>
              </a:rPr>
              <a:t> пов’язана зі ставленням осіб різного віку до самого факту психологічного обстеження. Зокрема, у дитячому віці ситуацію досліду, особливо експеримент, сприймають як штучну та неприродну, тому інструкції або не виконують, або спотворюють. Щоб цьому запобігти, психологічне обстеження дітей потрібно проводити у формі гри. А невимушену і неформальну атмосферу, яку дослідники створюють під час психологічного обстеження, діти й підлітки іноді сприймають як заклик до несерйозного ставлення до роботи.</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4763625" cy="10287000"/>
          </a:xfrm>
          <a:custGeom>
            <a:avLst/>
            <a:gdLst/>
            <a:ahLst/>
            <a:cxnLst/>
            <a:rect r="r" b="b" t="t" l="l"/>
            <a:pathLst>
              <a:path h="10287000" w="4763625">
                <a:moveTo>
                  <a:pt x="0" y="0"/>
                </a:moveTo>
                <a:lnTo>
                  <a:pt x="4763625" y="0"/>
                </a:lnTo>
                <a:lnTo>
                  <a:pt x="4763625" y="10287000"/>
                </a:lnTo>
                <a:lnTo>
                  <a:pt x="0" y="10287000"/>
                </a:lnTo>
                <a:lnTo>
                  <a:pt x="0" y="0"/>
                </a:lnTo>
                <a:close/>
              </a:path>
            </a:pathLst>
          </a:custGeom>
          <a:blipFill>
            <a:blip r:embed="rId2"/>
            <a:stretch>
              <a:fillRect l="-31185" t="0" r="-17459" b="0"/>
            </a:stretch>
          </a:blipFill>
        </p:spPr>
      </p:sp>
      <p:sp>
        <p:nvSpPr>
          <p:cNvPr name="TextBox 3" id="3"/>
          <p:cNvSpPr txBox="true"/>
          <p:nvPr/>
        </p:nvSpPr>
        <p:spPr>
          <a:xfrm rot="0">
            <a:off x="5495824" y="746863"/>
            <a:ext cx="11763476" cy="4590099"/>
          </a:xfrm>
          <a:prstGeom prst="rect">
            <a:avLst/>
          </a:prstGeom>
        </p:spPr>
        <p:txBody>
          <a:bodyPr anchor="t" rtlCol="false" tIns="0" lIns="0" bIns="0" rIns="0">
            <a:spAutoFit/>
          </a:bodyPr>
          <a:lstStyle/>
          <a:p>
            <a:pPr algn="just">
              <a:lnSpc>
                <a:spcPts val="4042"/>
              </a:lnSpc>
              <a:spcBef>
                <a:spcPct val="0"/>
              </a:spcBef>
            </a:pPr>
            <a:r>
              <a:rPr lang="en-US" sz="3675">
                <a:solidFill>
                  <a:srgbClr val="000000"/>
                </a:solidFill>
                <a:latin typeface="Crimson Roman"/>
                <a:ea typeface="Crimson Roman"/>
                <a:cs typeface="Crimson Roman"/>
                <a:sym typeface="Crimson Roman"/>
              </a:rPr>
              <a:t>Діти шкільного віку та підлітки ситуацію психологічного досліду сприймають як контрольну чи самостійну роботу, за яку їм ставитимуть оцінку. Це може спонукати їх або до списування відповідей, або до соціально очікуваних відповідей, про що свідчать високі показники за контрольною шкалою, які демонструють досліджувані цього віку. У такому разі рекомендовано перед початком обстеження наголосити, що психолога цікавить власна думка кожного з них.</a:t>
            </a:r>
          </a:p>
        </p:txBody>
      </p:sp>
      <p:sp>
        <p:nvSpPr>
          <p:cNvPr name="TextBox 4" id="4"/>
          <p:cNvSpPr txBox="true"/>
          <p:nvPr/>
        </p:nvSpPr>
        <p:spPr>
          <a:xfrm rot="0">
            <a:off x="5495824" y="6336632"/>
            <a:ext cx="11763476" cy="3191194"/>
          </a:xfrm>
          <a:prstGeom prst="rect">
            <a:avLst/>
          </a:prstGeom>
        </p:spPr>
        <p:txBody>
          <a:bodyPr anchor="t" rtlCol="false" tIns="0" lIns="0" bIns="0" rIns="0">
            <a:spAutoFit/>
          </a:bodyPr>
          <a:lstStyle/>
          <a:p>
            <a:pPr algn="just">
              <a:lnSpc>
                <a:spcPts val="4152"/>
              </a:lnSpc>
              <a:spcBef>
                <a:spcPct val="0"/>
              </a:spcBef>
            </a:pPr>
            <a:r>
              <a:rPr lang="en-US" sz="3775">
                <a:solidFill>
                  <a:srgbClr val="000000"/>
                </a:solidFill>
                <a:latin typeface="Crimson Roman"/>
                <a:ea typeface="Crimson Roman"/>
                <a:cs typeface="Crimson Roman"/>
                <a:sym typeface="Crimson Roman"/>
              </a:rPr>
              <a:t>Людей зрілого віку іноді важко обстежувати через їхнє небажання витрачати на це час. Допомогти може або матеріальна зацікавленість, або запевнення, що дослідження проводять для покращення психологічного клімату в колективі, або обіцянка повідомити досліджуваному його результати.</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4292203" y="0"/>
            <a:ext cx="3995797" cy="10287000"/>
          </a:xfrm>
          <a:custGeom>
            <a:avLst/>
            <a:gdLst/>
            <a:ahLst/>
            <a:cxnLst/>
            <a:rect r="r" b="b" t="t" l="l"/>
            <a:pathLst>
              <a:path h="10287000" w="3995797">
                <a:moveTo>
                  <a:pt x="0" y="0"/>
                </a:moveTo>
                <a:lnTo>
                  <a:pt x="3995797" y="0"/>
                </a:lnTo>
                <a:lnTo>
                  <a:pt x="3995797" y="10287000"/>
                </a:lnTo>
                <a:lnTo>
                  <a:pt x="0" y="10287000"/>
                </a:lnTo>
                <a:lnTo>
                  <a:pt x="0" y="0"/>
                </a:lnTo>
                <a:close/>
              </a:path>
            </a:pathLst>
          </a:custGeom>
          <a:blipFill>
            <a:blip r:embed="rId2"/>
            <a:stretch>
              <a:fillRect l="-115909" t="-17415" r="-15502" b="-17415"/>
            </a:stretch>
          </a:blipFill>
        </p:spPr>
      </p:sp>
      <p:sp>
        <p:nvSpPr>
          <p:cNvPr name="TextBox 3" id="3"/>
          <p:cNvSpPr txBox="true"/>
          <p:nvPr/>
        </p:nvSpPr>
        <p:spPr>
          <a:xfrm rot="0">
            <a:off x="764094" y="494030"/>
            <a:ext cx="13249376" cy="9241790"/>
          </a:xfrm>
          <a:prstGeom prst="rect">
            <a:avLst/>
          </a:prstGeom>
        </p:spPr>
        <p:txBody>
          <a:bodyPr anchor="t" rtlCol="false" tIns="0" lIns="0" bIns="0" rIns="0">
            <a:spAutoFit/>
          </a:bodyPr>
          <a:lstStyle/>
          <a:p>
            <a:pPr algn="just">
              <a:lnSpc>
                <a:spcPts val="4060"/>
              </a:lnSpc>
              <a:spcBef>
                <a:spcPct val="0"/>
              </a:spcBef>
            </a:pPr>
            <a:r>
              <a:rPr lang="en-US" sz="2900">
                <a:solidFill>
                  <a:srgbClr val="000000"/>
                </a:solidFill>
                <a:latin typeface="Open Sans"/>
                <a:ea typeface="Open Sans"/>
                <a:cs typeface="Open Sans"/>
                <a:sym typeface="Open Sans"/>
              </a:rPr>
              <a:t>Іноді в дорослих є серйозні побоювання, що вони не впораються із завданням або що психолог виявить приховані риси їхньої особистості. Це, на їхню думку, може спричинити серйозні наслідки, наприклад звільнення з роботи, переведення на іншу посаду тощо. Зазначимо, що справжніх мотивів відмови від участі зазвичай не вказують. Як наслідок, такі особи не погоджуються брати участь в обстеженні. Тоді дослідник має передусім гарантувати конфіденційність отриманих відомостей.</a:t>
            </a:r>
          </a:p>
          <a:p>
            <a:pPr algn="just">
              <a:lnSpc>
                <a:spcPts val="4060"/>
              </a:lnSpc>
              <a:spcBef>
                <a:spcPct val="0"/>
              </a:spcBef>
            </a:pPr>
            <a:r>
              <a:rPr lang="en-US" sz="2900">
                <a:solidFill>
                  <a:srgbClr val="000000"/>
                </a:solidFill>
                <a:latin typeface="Open Sans"/>
                <a:ea typeface="Open Sans"/>
                <a:cs typeface="Open Sans"/>
                <a:sym typeface="Open Sans"/>
              </a:rPr>
              <a:t>Якщо конфіденційність зберегти неможливо, наприклад, обстеження проводять на замовлення з метою професійного добору, для достовірності отриманих результатів рекомендують використовувати методи, які дають змогу мінімізувати свідомий контроль за відповідями досліджуваних або за їхньою поведінкою.</a:t>
            </a:r>
          </a:p>
          <a:p>
            <a:pPr algn="just">
              <a:lnSpc>
                <a:spcPts val="4060"/>
              </a:lnSpc>
              <a:spcBef>
                <a:spcPct val="0"/>
              </a:spcBef>
            </a:pPr>
            <a:r>
              <a:rPr lang="en-US" sz="2900">
                <a:solidFill>
                  <a:srgbClr val="000000"/>
                </a:solidFill>
                <a:latin typeface="Open Sans"/>
                <a:ea typeface="Open Sans"/>
                <a:cs typeface="Open Sans"/>
                <a:sym typeface="Open Sans"/>
              </a:rPr>
              <a:t>Скажімо, спостереження, аналіз процесу та продуктів діяльності, проективні тестові методики тощо. Незгоду брати участь в обстеженні через страх перед наслідками можна також подолати завдяки анонімності досліджень. Щоправда, тут виявляється інший недолік: за умов багаторазового обстеження неможливо зіставити відомості одних і тих самих досліджуваних.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TextBox 2" id="2"/>
          <p:cNvSpPr txBox="true"/>
          <p:nvPr/>
        </p:nvSpPr>
        <p:spPr>
          <a:xfrm rot="0">
            <a:off x="5589769" y="1769676"/>
            <a:ext cx="11669531" cy="3580765"/>
          </a:xfrm>
          <a:prstGeom prst="rect">
            <a:avLst/>
          </a:prstGeom>
        </p:spPr>
        <p:txBody>
          <a:bodyPr anchor="t" rtlCol="false" tIns="0" lIns="0" bIns="0" rIns="0">
            <a:spAutoFit/>
          </a:bodyPr>
          <a:lstStyle/>
          <a:p>
            <a:pPr algn="just">
              <a:lnSpc>
                <a:spcPts val="4759"/>
              </a:lnSpc>
              <a:spcBef>
                <a:spcPct val="0"/>
              </a:spcBef>
            </a:pPr>
            <a:r>
              <a:rPr lang="en-US" b="true" sz="3399" i="true">
                <a:solidFill>
                  <a:srgbClr val="000000"/>
                </a:solidFill>
                <a:latin typeface="Open Sans Bold Italics"/>
                <a:ea typeface="Open Sans Bold Italics"/>
                <a:cs typeface="Open Sans Bold Italics"/>
                <a:sym typeface="Open Sans Bold Italics"/>
              </a:rPr>
              <a:t>Сьома</a:t>
            </a:r>
            <a:r>
              <a:rPr lang="en-US" sz="3399">
                <a:solidFill>
                  <a:srgbClr val="000000"/>
                </a:solidFill>
                <a:latin typeface="Open Sans"/>
                <a:ea typeface="Open Sans"/>
                <a:cs typeface="Open Sans"/>
                <a:sym typeface="Open Sans"/>
              </a:rPr>
              <a:t> трудність полягає в адекватності методів дослідження: не всі методи діагностики психічного розвитку можна застосовувати для осіб різного віку. Наприклад, є вікові обмеження щодо використання експерименту й опитування.</a:t>
            </a:r>
          </a:p>
          <a:p>
            <a:pPr algn="just">
              <a:lnSpc>
                <a:spcPts val="4759"/>
              </a:lnSpc>
              <a:spcBef>
                <a:spcPct val="0"/>
              </a:spcBef>
            </a:pPr>
          </a:p>
        </p:txBody>
      </p:sp>
      <p:sp>
        <p:nvSpPr>
          <p:cNvPr name="Freeform 3" id="3"/>
          <p:cNvSpPr/>
          <p:nvPr/>
        </p:nvSpPr>
        <p:spPr>
          <a:xfrm flipH="false" flipV="false" rot="0">
            <a:off x="0" y="0"/>
            <a:ext cx="5243985" cy="10287000"/>
          </a:xfrm>
          <a:custGeom>
            <a:avLst/>
            <a:gdLst/>
            <a:ahLst/>
            <a:cxnLst/>
            <a:rect r="r" b="b" t="t" l="l"/>
            <a:pathLst>
              <a:path h="10287000" w="5243985">
                <a:moveTo>
                  <a:pt x="0" y="0"/>
                </a:moveTo>
                <a:lnTo>
                  <a:pt x="5243985" y="0"/>
                </a:lnTo>
                <a:lnTo>
                  <a:pt x="5243985" y="10287000"/>
                </a:lnTo>
                <a:lnTo>
                  <a:pt x="0" y="10287000"/>
                </a:lnTo>
                <a:lnTo>
                  <a:pt x="0" y="0"/>
                </a:lnTo>
                <a:close/>
              </a:path>
            </a:pathLst>
          </a:custGeom>
          <a:blipFill>
            <a:blip r:embed="rId2"/>
            <a:stretch>
              <a:fillRect l="-35975" t="0" r="-198584" b="-13698"/>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TextBox 2" id="2"/>
          <p:cNvSpPr txBox="true"/>
          <p:nvPr/>
        </p:nvSpPr>
        <p:spPr>
          <a:xfrm rot="0">
            <a:off x="1028700" y="331237"/>
            <a:ext cx="12904511" cy="9338946"/>
          </a:xfrm>
          <a:prstGeom prst="rect">
            <a:avLst/>
          </a:prstGeom>
        </p:spPr>
        <p:txBody>
          <a:bodyPr anchor="t" rtlCol="false" tIns="0" lIns="0" bIns="0" rIns="0">
            <a:spAutoFit/>
          </a:bodyPr>
          <a:lstStyle/>
          <a:p>
            <a:pPr algn="ctr">
              <a:lnSpc>
                <a:spcPts val="4899"/>
              </a:lnSpc>
              <a:spcBef>
                <a:spcPct val="0"/>
              </a:spcBef>
            </a:pPr>
            <a:r>
              <a:rPr lang="en-US" b="true" sz="3499">
                <a:solidFill>
                  <a:srgbClr val="000000"/>
                </a:solidFill>
                <a:latin typeface="Open Sans Bold"/>
                <a:ea typeface="Open Sans Bold"/>
                <a:cs typeface="Open Sans Bold"/>
                <a:sym typeface="Open Sans Bold"/>
              </a:rPr>
              <a:t>ВИСНОВКИ</a:t>
            </a:r>
          </a:p>
          <a:p>
            <a:pPr algn="just">
              <a:lnSpc>
                <a:spcPts val="4059"/>
              </a:lnSpc>
              <a:spcBef>
                <a:spcPct val="0"/>
              </a:spcBef>
            </a:pPr>
            <a:r>
              <a:rPr lang="en-US" sz="2899">
                <a:solidFill>
                  <a:srgbClr val="000000"/>
                </a:solidFill>
                <a:latin typeface="Open Sans"/>
                <a:ea typeface="Open Sans"/>
                <a:cs typeface="Open Sans"/>
                <a:sym typeface="Open Sans"/>
              </a:rPr>
              <a:t>Діагностика психічного розвитку людини пов’язана з низкою проблем. </a:t>
            </a:r>
          </a:p>
          <a:p>
            <a:pPr algn="just">
              <a:lnSpc>
                <a:spcPts val="4059"/>
              </a:lnSpc>
              <a:spcBef>
                <a:spcPct val="0"/>
              </a:spcBef>
            </a:pPr>
            <a:r>
              <a:rPr lang="en-US" sz="2899">
                <a:solidFill>
                  <a:srgbClr val="000000"/>
                </a:solidFill>
                <a:latin typeface="Open Sans"/>
                <a:ea typeface="Open Sans"/>
                <a:cs typeface="Open Sans"/>
                <a:sym typeface="Open Sans"/>
              </a:rPr>
              <a:t>Перша зумовлена поєднанням у психологічних дослідженнях двох аспектів розвитку – реального та потенційного – і поширенням такого підходу на всі вікові періоди. Нині спостерігаємо незбалансованість досліджень у бік симптоматичної діагностики реального рівня розвитку дітей. Розв’язання цієї проблеми залежить від позиції дослідника. </a:t>
            </a:r>
          </a:p>
          <a:p>
            <a:pPr algn="just">
              <a:lnSpc>
                <a:spcPts val="4059"/>
              </a:lnSpc>
              <a:spcBef>
                <a:spcPct val="0"/>
              </a:spcBef>
            </a:pPr>
            <a:r>
              <a:rPr lang="en-US" sz="2899">
                <a:solidFill>
                  <a:srgbClr val="000000"/>
                </a:solidFill>
                <a:latin typeface="Open Sans"/>
                <a:ea typeface="Open Sans"/>
                <a:cs typeface="Open Sans"/>
                <a:sym typeface="Open Sans"/>
              </a:rPr>
              <a:t>Друга проблема діагностики психічного розвитку пов’язана з недоліками організаційних методів дослідження. Її вирішують через поєднання різних дослідницьких процедур.</a:t>
            </a:r>
          </a:p>
          <a:p>
            <a:pPr algn="just">
              <a:lnSpc>
                <a:spcPts val="4059"/>
              </a:lnSpc>
              <a:spcBef>
                <a:spcPct val="0"/>
              </a:spcBef>
            </a:pPr>
            <a:r>
              <a:rPr lang="en-US" sz="2899">
                <a:solidFill>
                  <a:srgbClr val="000000"/>
                </a:solidFill>
                <a:latin typeface="Open Sans"/>
                <a:ea typeface="Open Sans"/>
                <a:cs typeface="Open Sans"/>
                <a:sym typeface="Open Sans"/>
              </a:rPr>
              <a:t>Третя проблема спричинена методологічними труднощами під час дослідження осіб різного віку. Ці труднощі пов’язані з еквівалентністю вимірювань, репрезентативністю групи досліджуваних, формою презентації матеріалу, потребою індивідуального проведення дослідів з дітьми й особами похилого віку, надмірною критичністю досліджуваних, ставленням осіб різного віку до факту психологічного обстеження й адекватністю методів дослідження</a:t>
            </a:r>
          </a:p>
        </p:txBody>
      </p:sp>
      <p:sp>
        <p:nvSpPr>
          <p:cNvPr name="Freeform 3" id="3"/>
          <p:cNvSpPr/>
          <p:nvPr/>
        </p:nvSpPr>
        <p:spPr>
          <a:xfrm flipH="false" flipV="false" rot="0">
            <a:off x="14322865" y="0"/>
            <a:ext cx="3965135" cy="10287000"/>
          </a:xfrm>
          <a:custGeom>
            <a:avLst/>
            <a:gdLst/>
            <a:ahLst/>
            <a:cxnLst/>
            <a:rect r="r" b="b" t="t" l="l"/>
            <a:pathLst>
              <a:path h="10287000" w="3965135">
                <a:moveTo>
                  <a:pt x="0" y="0"/>
                </a:moveTo>
                <a:lnTo>
                  <a:pt x="3965135" y="0"/>
                </a:lnTo>
                <a:lnTo>
                  <a:pt x="3965135" y="10287000"/>
                </a:lnTo>
                <a:lnTo>
                  <a:pt x="0" y="10287000"/>
                </a:lnTo>
                <a:lnTo>
                  <a:pt x="0" y="0"/>
                </a:lnTo>
                <a:close/>
              </a:path>
            </a:pathLst>
          </a:custGeom>
          <a:blipFill>
            <a:blip r:embed="rId2"/>
            <a:stretch>
              <a:fillRect l="-40032" t="0" r="-32924"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258800" y="0"/>
            <a:ext cx="5029200" cy="10287000"/>
          </a:xfrm>
          <a:custGeom>
            <a:avLst/>
            <a:gdLst/>
            <a:ahLst/>
            <a:cxnLst/>
            <a:rect r="r" b="b" t="t" l="l"/>
            <a:pathLst>
              <a:path h="10287000" w="5029200">
                <a:moveTo>
                  <a:pt x="0" y="0"/>
                </a:moveTo>
                <a:lnTo>
                  <a:pt x="5029200" y="0"/>
                </a:lnTo>
                <a:lnTo>
                  <a:pt x="5029200" y="10287000"/>
                </a:lnTo>
                <a:lnTo>
                  <a:pt x="0" y="10287000"/>
                </a:lnTo>
                <a:lnTo>
                  <a:pt x="0" y="0"/>
                </a:lnTo>
                <a:close/>
              </a:path>
            </a:pathLst>
          </a:custGeom>
          <a:blipFill>
            <a:blip r:embed="rId2"/>
            <a:stretch>
              <a:fillRect l="-81818" t="-17415" r="-2042" b="-17415"/>
            </a:stretch>
          </a:blipFill>
        </p:spPr>
      </p:sp>
      <p:sp>
        <p:nvSpPr>
          <p:cNvPr name="TextBox 3" id="3"/>
          <p:cNvSpPr txBox="true"/>
          <p:nvPr/>
        </p:nvSpPr>
        <p:spPr>
          <a:xfrm rot="0">
            <a:off x="481675" y="1361345"/>
            <a:ext cx="12157637" cy="6195695"/>
          </a:xfrm>
          <a:prstGeom prst="rect">
            <a:avLst/>
          </a:prstGeom>
        </p:spPr>
        <p:txBody>
          <a:bodyPr anchor="t" rtlCol="false" tIns="0" lIns="0" bIns="0" rIns="0">
            <a:spAutoFit/>
          </a:bodyPr>
          <a:lstStyle/>
          <a:p>
            <a:pPr algn="just">
              <a:lnSpc>
                <a:spcPts val="4480"/>
              </a:lnSpc>
              <a:spcBef>
                <a:spcPct val="0"/>
              </a:spcBef>
            </a:pPr>
            <a:r>
              <a:rPr lang="en-US" sz="3200" spc="64">
                <a:solidFill>
                  <a:srgbClr val="000000"/>
                </a:solidFill>
                <a:latin typeface="Crimson Roman"/>
                <a:ea typeface="Crimson Roman"/>
                <a:cs typeface="Crimson Roman"/>
                <a:sym typeface="Crimson Roman"/>
              </a:rPr>
              <a:t>Проблема методу – початок і основа, альфа і омега всієї історії культурного розвитку дитини. Ці слова належать класикові психологічної науки Л. Виготському  Саме він в останні роки свого життя (1932–1934) першим сформулював питання діагностики розвитку, підкреслюючи, що йдеться про можливість поставити діагноз психічного розвитку, а не стану. </a:t>
            </a:r>
          </a:p>
          <a:p>
            <a:pPr algn="just">
              <a:lnSpc>
                <a:spcPts val="4480"/>
              </a:lnSpc>
              <a:spcBef>
                <a:spcPct val="0"/>
              </a:spcBef>
            </a:pPr>
            <a:r>
              <a:rPr lang="en-US" sz="3200" spc="64">
                <a:solidFill>
                  <a:srgbClr val="000000"/>
                </a:solidFill>
                <a:latin typeface="Crimson Roman"/>
                <a:ea typeface="Crimson Roman"/>
                <a:cs typeface="Crimson Roman"/>
                <a:sym typeface="Crimson Roman"/>
              </a:rPr>
              <a:t>Попри те, що ці ідеї висловлено ще в першій половині ХХ ст., дотепер у сучасних психологічних дослідженнях здебільшого розглядають діагностику лише реального рівня розвитку й практично не вивчають потенційного рівня. Це пов’язано з низкою проблем.</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TextBox 2" id="2"/>
          <p:cNvSpPr txBox="true"/>
          <p:nvPr/>
        </p:nvSpPr>
        <p:spPr>
          <a:xfrm rot="0">
            <a:off x="4810015" y="727161"/>
            <a:ext cx="11711801" cy="1780540"/>
          </a:xfrm>
          <a:prstGeom prst="rect">
            <a:avLst/>
          </a:prstGeom>
        </p:spPr>
        <p:txBody>
          <a:bodyPr anchor="t" rtlCol="false" tIns="0" lIns="0" bIns="0" rIns="0">
            <a:spAutoFit/>
          </a:bodyPr>
          <a:lstStyle/>
          <a:p>
            <a:pPr algn="just">
              <a:lnSpc>
                <a:spcPts val="4759"/>
              </a:lnSpc>
              <a:spcBef>
                <a:spcPct val="0"/>
              </a:spcBef>
            </a:pPr>
            <a:r>
              <a:rPr lang="en-US" sz="3399">
                <a:solidFill>
                  <a:srgbClr val="000000"/>
                </a:solidFill>
                <a:latin typeface="Open Sans"/>
                <a:ea typeface="Open Sans"/>
                <a:cs typeface="Open Sans"/>
                <a:sym typeface="Open Sans"/>
              </a:rPr>
              <a:t>Подолання цих труднощів залежить від розробки методологічного інструментарію у сучасній психології ї розвитку і від компетентності дослідника. </a:t>
            </a:r>
          </a:p>
        </p:txBody>
      </p:sp>
      <p:sp>
        <p:nvSpPr>
          <p:cNvPr name="Freeform 3" id="3"/>
          <p:cNvSpPr/>
          <p:nvPr/>
        </p:nvSpPr>
        <p:spPr>
          <a:xfrm flipH="false" flipV="false" rot="0">
            <a:off x="0" y="0"/>
            <a:ext cx="4337614" cy="10287000"/>
          </a:xfrm>
          <a:custGeom>
            <a:avLst/>
            <a:gdLst/>
            <a:ahLst/>
            <a:cxnLst/>
            <a:rect r="r" b="b" t="t" l="l"/>
            <a:pathLst>
              <a:path h="10287000" w="4337614">
                <a:moveTo>
                  <a:pt x="0" y="0"/>
                </a:moveTo>
                <a:lnTo>
                  <a:pt x="4337614" y="0"/>
                </a:lnTo>
                <a:lnTo>
                  <a:pt x="4337614" y="10287000"/>
                </a:lnTo>
                <a:lnTo>
                  <a:pt x="0" y="10287000"/>
                </a:lnTo>
                <a:lnTo>
                  <a:pt x="0" y="0"/>
                </a:lnTo>
                <a:close/>
              </a:path>
            </a:pathLst>
          </a:custGeom>
          <a:blipFill>
            <a:blip r:embed="rId2"/>
            <a:stretch>
              <a:fillRect l="0" t="-2949" r="-347030" b="-2949"/>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6582712" cy="10287000"/>
          </a:xfrm>
          <a:custGeom>
            <a:avLst/>
            <a:gdLst/>
            <a:ahLst/>
            <a:cxnLst/>
            <a:rect r="r" b="b" t="t" l="l"/>
            <a:pathLst>
              <a:path h="10287000" w="6582712">
                <a:moveTo>
                  <a:pt x="0" y="0"/>
                </a:moveTo>
                <a:lnTo>
                  <a:pt x="6582712" y="0"/>
                </a:lnTo>
                <a:lnTo>
                  <a:pt x="6582712" y="10287000"/>
                </a:lnTo>
                <a:lnTo>
                  <a:pt x="0" y="10287000"/>
                </a:lnTo>
                <a:lnTo>
                  <a:pt x="0" y="0"/>
                </a:lnTo>
                <a:close/>
              </a:path>
            </a:pathLst>
          </a:custGeom>
          <a:blipFill>
            <a:blip r:embed="rId2"/>
            <a:stretch>
              <a:fillRect l="-8322" t="0" r="-158198" b="-13698"/>
            </a:stretch>
          </a:blipFill>
        </p:spPr>
      </p:sp>
      <p:sp>
        <p:nvSpPr>
          <p:cNvPr name="TextBox 3" id="3"/>
          <p:cNvSpPr txBox="true"/>
          <p:nvPr/>
        </p:nvSpPr>
        <p:spPr>
          <a:xfrm rot="0">
            <a:off x="6871397" y="593090"/>
            <a:ext cx="10722135" cy="9005570"/>
          </a:xfrm>
          <a:prstGeom prst="rect">
            <a:avLst/>
          </a:prstGeom>
        </p:spPr>
        <p:txBody>
          <a:bodyPr anchor="t" rtlCol="false" tIns="0" lIns="0" bIns="0" rIns="0">
            <a:spAutoFit/>
          </a:bodyPr>
          <a:lstStyle/>
          <a:p>
            <a:pPr algn="just">
              <a:lnSpc>
                <a:spcPts val="4480"/>
              </a:lnSpc>
              <a:spcBef>
                <a:spcPct val="0"/>
              </a:spcBef>
            </a:pPr>
            <a:r>
              <a:rPr lang="en-US" sz="3200" spc="64">
                <a:solidFill>
                  <a:srgbClr val="000000"/>
                </a:solidFill>
                <a:latin typeface="Crimson Roman"/>
                <a:ea typeface="Crimson Roman"/>
                <a:cs typeface="Crimson Roman"/>
                <a:sym typeface="Crimson Roman"/>
              </a:rPr>
              <a:t>Ще у 30-х роках ХХ ст. Л. Виготський сформулював два головні завдання діагностики розвитку дитини. </a:t>
            </a:r>
          </a:p>
          <a:p>
            <a:pPr algn="just">
              <a:lnSpc>
                <a:spcPts val="4480"/>
              </a:lnSpc>
              <a:spcBef>
                <a:spcPct val="0"/>
              </a:spcBef>
            </a:pPr>
            <a:r>
              <a:rPr lang="en-US" sz="3200" spc="64">
                <a:solidFill>
                  <a:srgbClr val="000000"/>
                </a:solidFill>
                <a:latin typeface="Crimson Roman"/>
                <a:ea typeface="Crimson Roman"/>
                <a:cs typeface="Crimson Roman"/>
                <a:sym typeface="Crimson Roman"/>
              </a:rPr>
              <a:t>Перше – з’ясувати реальний (або актуальний) рівень розвитку, друге – потенційний.</a:t>
            </a:r>
          </a:p>
          <a:p>
            <a:pPr algn="just">
              <a:lnSpc>
                <a:spcPts val="4480"/>
              </a:lnSpc>
              <a:spcBef>
                <a:spcPct val="0"/>
              </a:spcBef>
            </a:pPr>
            <a:r>
              <a:rPr lang="en-US" sz="3200" spc="64">
                <a:solidFill>
                  <a:srgbClr val="000000"/>
                </a:solidFill>
                <a:latin typeface="Crimson Roman"/>
                <a:ea typeface="Crimson Roman"/>
                <a:cs typeface="Crimson Roman"/>
                <a:sym typeface="Crimson Roman"/>
              </a:rPr>
              <a:t>Визначаючи реальний рівень розвитку, дослідник фіксує те, що дозріло. Таку діагностику називають симптоматичною, вона спирається тільки на зовнішні ознаки вже сформованого. Потреба таких досліджень зумовлена тим, що людина розвивається нерівномірно в часі, і її хронологічний (паспортний) вік рідко збігається з психологічним. З’ясувати реальний рівень розвитку людини – важливе завдання психологічної практики, особливо якщо йдеться про психологічну норму. Для цього використовують набори тестових завдань, стандартизованих за віком. Особливої популярності тестова процедура набула в дослідженні інтелекту.</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3524375" y="0"/>
            <a:ext cx="4763625" cy="10287000"/>
          </a:xfrm>
          <a:custGeom>
            <a:avLst/>
            <a:gdLst/>
            <a:ahLst/>
            <a:cxnLst/>
            <a:rect r="r" b="b" t="t" l="l"/>
            <a:pathLst>
              <a:path h="10287000" w="4763625">
                <a:moveTo>
                  <a:pt x="0" y="0"/>
                </a:moveTo>
                <a:lnTo>
                  <a:pt x="4763625" y="0"/>
                </a:lnTo>
                <a:lnTo>
                  <a:pt x="4763625" y="10287000"/>
                </a:lnTo>
                <a:lnTo>
                  <a:pt x="0" y="10287000"/>
                </a:lnTo>
                <a:lnTo>
                  <a:pt x="0" y="0"/>
                </a:lnTo>
                <a:close/>
              </a:path>
            </a:pathLst>
          </a:custGeom>
          <a:blipFill>
            <a:blip r:embed="rId2"/>
            <a:stretch>
              <a:fillRect l="-31185" t="0" r="-17459" b="0"/>
            </a:stretch>
          </a:blipFill>
        </p:spPr>
      </p:sp>
      <p:sp>
        <p:nvSpPr>
          <p:cNvPr name="TextBox 3" id="3"/>
          <p:cNvSpPr txBox="true"/>
          <p:nvPr/>
        </p:nvSpPr>
        <p:spPr>
          <a:xfrm rot="0">
            <a:off x="723376" y="1548327"/>
            <a:ext cx="12159688" cy="7781290"/>
          </a:xfrm>
          <a:prstGeom prst="rect">
            <a:avLst/>
          </a:prstGeom>
        </p:spPr>
        <p:txBody>
          <a:bodyPr anchor="t" rtlCol="false" tIns="0" lIns="0" bIns="0" rIns="0">
            <a:spAutoFit/>
          </a:bodyPr>
          <a:lstStyle/>
          <a:p>
            <a:pPr algn="just">
              <a:lnSpc>
                <a:spcPts val="4759"/>
              </a:lnSpc>
              <a:spcBef>
                <a:spcPct val="0"/>
              </a:spcBef>
            </a:pPr>
            <a:r>
              <a:rPr lang="en-US" sz="3399">
                <a:solidFill>
                  <a:srgbClr val="000000"/>
                </a:solidFill>
                <a:latin typeface="Open Sans"/>
                <a:ea typeface="Open Sans"/>
                <a:cs typeface="Open Sans"/>
                <a:sym typeface="Open Sans"/>
              </a:rPr>
              <a:t>За допомогою методу тестів у сучасній психології проведено дуже багато діагностичних досліджень, однак їх постійно критикують. Насамперед за те, що в них представлено усереднену абстрактну дитину, характерну для більшої частини популяції відповідного віку. Крім того, IQ-тести спрямовані суто на кількісну, а не якісну оцінку інтелектуальних можливостей людини. Через зосередження уваги на результаті, а не на процесі інтелектуальних дій, тести не дають змоги виявити якісні новоутворення психіки людини. Проте саме ці якісні новоутворення – центральні й часткові – характеризують структуру віку, визначаючи головний напрям психічного розвитку цього періоду</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5891022" cy="10287000"/>
          </a:xfrm>
          <a:custGeom>
            <a:avLst/>
            <a:gdLst/>
            <a:ahLst/>
            <a:cxnLst/>
            <a:rect r="r" b="b" t="t" l="l"/>
            <a:pathLst>
              <a:path h="10287000" w="5891022">
                <a:moveTo>
                  <a:pt x="0" y="0"/>
                </a:moveTo>
                <a:lnTo>
                  <a:pt x="5891022" y="0"/>
                </a:lnTo>
                <a:lnTo>
                  <a:pt x="5891022" y="10287000"/>
                </a:lnTo>
                <a:lnTo>
                  <a:pt x="0" y="10287000"/>
                </a:lnTo>
                <a:lnTo>
                  <a:pt x="0" y="0"/>
                </a:lnTo>
                <a:close/>
              </a:path>
            </a:pathLst>
          </a:custGeom>
          <a:blipFill>
            <a:blip r:embed="rId2"/>
            <a:stretch>
              <a:fillRect l="-8207" t="0" r="-8207" b="0"/>
            </a:stretch>
          </a:blipFill>
        </p:spPr>
      </p:sp>
      <p:sp>
        <p:nvSpPr>
          <p:cNvPr name="TextBox 3" id="3"/>
          <p:cNvSpPr txBox="true"/>
          <p:nvPr/>
        </p:nvSpPr>
        <p:spPr>
          <a:xfrm rot="0">
            <a:off x="6285712" y="1497141"/>
            <a:ext cx="11203749" cy="7184391"/>
          </a:xfrm>
          <a:prstGeom prst="rect">
            <a:avLst/>
          </a:prstGeom>
        </p:spPr>
        <p:txBody>
          <a:bodyPr anchor="t" rtlCol="false" tIns="0" lIns="0" bIns="0" rIns="0">
            <a:spAutoFit/>
          </a:bodyPr>
          <a:lstStyle/>
          <a:p>
            <a:pPr algn="just">
              <a:lnSpc>
                <a:spcPts val="4059"/>
              </a:lnSpc>
              <a:spcBef>
                <a:spcPct val="0"/>
              </a:spcBef>
            </a:pPr>
            <a:r>
              <a:rPr lang="en-US" sz="2899">
                <a:solidFill>
                  <a:srgbClr val="000000"/>
                </a:solidFill>
                <a:latin typeface="Open Sans"/>
                <a:ea typeface="Open Sans"/>
                <a:cs typeface="Open Sans"/>
                <a:sym typeface="Open Sans"/>
              </a:rPr>
              <a:t>Отже, IQ-тести виявляють, як відбувався психічний розвиток у минулому, і практично нічого не свідчать про потенційні можливості особи. Л. Виготський, наголошуючи на нерівномірності й гетерохронності психічного розвитку, звертає увагу на те, що справжня діагностика розвитку має охоплювати не лише кінцевий результат, а й процес. Ідеться про визначення процесів і функцій психіки, які перебувають у стані дозрівання, тобто в зоні найближчого розвитку. Діагностування проводять так. Дітям пропонують завдання такої складності, щоб вони могли розв’язати їх лише після підказки дорослих: або показують їм, як це робити, або дорослі починають розв’язувати, а діти самостійно завершують. Ідеться про наслідування старших, але не механічне і бездумне, а основане на розумінні дій</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1705288" y="0"/>
            <a:ext cx="6582712" cy="10287000"/>
          </a:xfrm>
          <a:custGeom>
            <a:avLst/>
            <a:gdLst/>
            <a:ahLst/>
            <a:cxnLst/>
            <a:rect r="r" b="b" t="t" l="l"/>
            <a:pathLst>
              <a:path h="10287000" w="6582712">
                <a:moveTo>
                  <a:pt x="0" y="0"/>
                </a:moveTo>
                <a:lnTo>
                  <a:pt x="6582712" y="0"/>
                </a:lnTo>
                <a:lnTo>
                  <a:pt x="6582712" y="10287000"/>
                </a:lnTo>
                <a:lnTo>
                  <a:pt x="0" y="10287000"/>
                </a:lnTo>
                <a:lnTo>
                  <a:pt x="0" y="0"/>
                </a:lnTo>
                <a:close/>
              </a:path>
            </a:pathLst>
          </a:custGeom>
          <a:blipFill>
            <a:blip r:embed="rId2"/>
            <a:stretch>
              <a:fillRect l="-8322" t="0" r="-158198" b="-13698"/>
            </a:stretch>
          </a:blipFill>
        </p:spPr>
      </p:sp>
      <p:sp>
        <p:nvSpPr>
          <p:cNvPr name="TextBox 3" id="3"/>
          <p:cNvSpPr txBox="true"/>
          <p:nvPr/>
        </p:nvSpPr>
        <p:spPr>
          <a:xfrm rot="0">
            <a:off x="541830" y="981075"/>
            <a:ext cx="10770701" cy="7569836"/>
          </a:xfrm>
          <a:prstGeom prst="rect">
            <a:avLst/>
          </a:prstGeom>
        </p:spPr>
        <p:txBody>
          <a:bodyPr anchor="t" rtlCol="false" tIns="0" lIns="0" bIns="0" rIns="0">
            <a:spAutoFit/>
          </a:bodyPr>
          <a:lstStyle/>
          <a:p>
            <a:pPr algn="just">
              <a:lnSpc>
                <a:spcPts val="4339"/>
              </a:lnSpc>
              <a:spcBef>
                <a:spcPct val="0"/>
              </a:spcBef>
            </a:pPr>
            <a:r>
              <a:rPr lang="en-US" sz="3099">
                <a:solidFill>
                  <a:srgbClr val="000000"/>
                </a:solidFill>
                <a:latin typeface="Open Sans"/>
                <a:ea typeface="Open Sans"/>
                <a:cs typeface="Open Sans"/>
                <a:sym typeface="Open Sans"/>
              </a:rPr>
              <a:t>У процесі реалізації окреслених вище завдань діагностики розвитку виникає, на нашу думку, кілька проблем. Перша полягає в тому, щоб поширити нормативну вікову діагностику на всі вікові періоди, а не зосереджуватися лише на дитинстві й підлітково-юнацькому віці, як традиційно склалося у віковій психології. Така ситуація пов’язана з тим, що до середини 60-х років ХХ ст. у психології панував погляд, що в період зрілості, основний період життєдіяльності людини, </a:t>
            </a:r>
            <a:r>
              <a:rPr lang="en-US" sz="3099">
                <a:solidFill>
                  <a:srgbClr val="000000"/>
                </a:solidFill>
                <a:latin typeface="Open Sans"/>
                <a:ea typeface="Open Sans"/>
                <a:cs typeface="Open Sans"/>
                <a:sym typeface="Open Sans"/>
              </a:rPr>
              <a:t>припиняються процеси дозрівання і розвитку всіх психічних функцій. Причину вбачали в тому, що після досягнення повноліття завершується біологічне дозрівання організму, а отже – припиняється і психічний розвиток</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5029200" cy="10287000"/>
          </a:xfrm>
          <a:custGeom>
            <a:avLst/>
            <a:gdLst/>
            <a:ahLst/>
            <a:cxnLst/>
            <a:rect r="r" b="b" t="t" l="l"/>
            <a:pathLst>
              <a:path h="10287000" w="5029200">
                <a:moveTo>
                  <a:pt x="0" y="0"/>
                </a:moveTo>
                <a:lnTo>
                  <a:pt x="5029200" y="0"/>
                </a:lnTo>
                <a:lnTo>
                  <a:pt x="5029200" y="10287000"/>
                </a:lnTo>
                <a:lnTo>
                  <a:pt x="0" y="10287000"/>
                </a:lnTo>
                <a:lnTo>
                  <a:pt x="0" y="0"/>
                </a:lnTo>
                <a:close/>
              </a:path>
            </a:pathLst>
          </a:custGeom>
          <a:blipFill>
            <a:blip r:embed="rId2"/>
            <a:stretch>
              <a:fillRect l="-81818" t="-17415" r="-2042" b="-17415"/>
            </a:stretch>
          </a:blipFill>
        </p:spPr>
      </p:sp>
      <p:sp>
        <p:nvSpPr>
          <p:cNvPr name="TextBox 3" id="3"/>
          <p:cNvSpPr txBox="true"/>
          <p:nvPr/>
        </p:nvSpPr>
        <p:spPr>
          <a:xfrm rot="0">
            <a:off x="5379944" y="556010"/>
            <a:ext cx="12275475" cy="7181215"/>
          </a:xfrm>
          <a:prstGeom prst="rect">
            <a:avLst/>
          </a:prstGeom>
        </p:spPr>
        <p:txBody>
          <a:bodyPr anchor="t" rtlCol="false" tIns="0" lIns="0" bIns="0" rIns="0">
            <a:spAutoFit/>
          </a:bodyPr>
          <a:lstStyle/>
          <a:p>
            <a:pPr algn="just">
              <a:lnSpc>
                <a:spcPts val="4759"/>
              </a:lnSpc>
              <a:spcBef>
                <a:spcPct val="0"/>
              </a:spcBef>
            </a:pPr>
            <a:r>
              <a:rPr lang="en-US" sz="3399">
                <a:solidFill>
                  <a:srgbClr val="000000"/>
                </a:solidFill>
                <a:latin typeface="Open Sans"/>
                <a:ea typeface="Open Sans"/>
                <a:cs typeface="Open Sans"/>
                <a:sym typeface="Open Sans"/>
              </a:rPr>
              <a:t>Аж у 60-х роках з’явилися перші узагальнені відомості про вікові особливості дорослих (Р. Гулд, Д. Бромлей, Н. Бейлі, В. Гінзбург та ін.). Ці дослідження засвідчили, що в дорослому віці є свої закономірні зміни психіки людини. Зміна інтелектуальних, поведінкових та особистісних особливостей у дорослих значно менше зумовлена їхнім віком і більше – особистими, соціальними, культурними та історичними подіями в житті людини. </a:t>
            </a:r>
          </a:p>
          <a:p>
            <a:pPr algn="just">
              <a:lnSpc>
                <a:spcPts val="4759"/>
              </a:lnSpc>
              <a:spcBef>
                <a:spcPct val="0"/>
              </a:spcBef>
            </a:pPr>
            <a:r>
              <a:rPr lang="en-US" sz="3399">
                <a:solidFill>
                  <a:srgbClr val="000000"/>
                </a:solidFill>
                <a:latin typeface="Open Sans"/>
                <a:ea typeface="Open Sans"/>
                <a:cs typeface="Open Sans"/>
                <a:sym typeface="Open Sans"/>
              </a:rPr>
              <a:t>Інакше кажучи, психологічний і соціальний вік у період дорослості починають “маскувати” хронологічний вік. Ці особливості необхідно враховувати у нормативній віковій діагностиці осіб зрілого віку.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3524375" y="0"/>
            <a:ext cx="4763625" cy="10287000"/>
          </a:xfrm>
          <a:custGeom>
            <a:avLst/>
            <a:gdLst/>
            <a:ahLst/>
            <a:cxnLst/>
            <a:rect r="r" b="b" t="t" l="l"/>
            <a:pathLst>
              <a:path h="10287000" w="4763625">
                <a:moveTo>
                  <a:pt x="0" y="0"/>
                </a:moveTo>
                <a:lnTo>
                  <a:pt x="4763625" y="0"/>
                </a:lnTo>
                <a:lnTo>
                  <a:pt x="4763625" y="10287000"/>
                </a:lnTo>
                <a:lnTo>
                  <a:pt x="0" y="10287000"/>
                </a:lnTo>
                <a:lnTo>
                  <a:pt x="0" y="0"/>
                </a:lnTo>
                <a:close/>
              </a:path>
            </a:pathLst>
          </a:custGeom>
          <a:blipFill>
            <a:blip r:embed="rId2"/>
            <a:stretch>
              <a:fillRect l="-31185" t="0" r="-17459" b="0"/>
            </a:stretch>
          </a:blipFill>
        </p:spPr>
      </p:sp>
      <p:sp>
        <p:nvSpPr>
          <p:cNvPr name="TextBox 3" id="3"/>
          <p:cNvSpPr txBox="true"/>
          <p:nvPr/>
        </p:nvSpPr>
        <p:spPr>
          <a:xfrm rot="0">
            <a:off x="793836" y="1752685"/>
            <a:ext cx="12491556" cy="6719571"/>
          </a:xfrm>
          <a:prstGeom prst="rect">
            <a:avLst/>
          </a:prstGeom>
        </p:spPr>
        <p:txBody>
          <a:bodyPr anchor="t" rtlCol="false" tIns="0" lIns="0" bIns="0" rIns="0">
            <a:spAutoFit/>
          </a:bodyPr>
          <a:lstStyle/>
          <a:p>
            <a:pPr algn="just">
              <a:lnSpc>
                <a:spcPts val="4479"/>
              </a:lnSpc>
              <a:spcBef>
                <a:spcPct val="0"/>
              </a:spcBef>
            </a:pPr>
            <a:r>
              <a:rPr lang="en-US" sz="3199">
                <a:solidFill>
                  <a:srgbClr val="000000"/>
                </a:solidFill>
                <a:latin typeface="Open Sans"/>
                <a:ea typeface="Open Sans"/>
                <a:cs typeface="Open Sans"/>
                <a:sym typeface="Open Sans"/>
              </a:rPr>
              <a:t>Другу проблему діагностики психічного розвитку людини вбачаємо в труднощах організації досліджень із сучасної вікової психології. Йдеться про організаційні методи: методи поперечних і поздовжніх зрізів (лонгітюдний) та когортно-послідовний.</a:t>
            </a:r>
          </a:p>
          <a:p>
            <a:pPr algn="just">
              <a:lnSpc>
                <a:spcPts val="4479"/>
              </a:lnSpc>
              <a:spcBef>
                <a:spcPct val="0"/>
              </a:spcBef>
            </a:pPr>
            <a:r>
              <a:rPr lang="en-US" sz="3199">
                <a:solidFill>
                  <a:srgbClr val="000000"/>
                </a:solidFill>
                <a:latin typeface="Open Sans"/>
                <a:ea typeface="Open Sans"/>
                <a:cs typeface="Open Sans"/>
                <a:sym typeface="Open Sans"/>
              </a:rPr>
              <a:t>Методи поперечних і поздовжніх зрізів запровадив А. Гезелл ще на початку ХХ ст. У 1921 році розпочався найдовший в історії психології лонгітюд, що його організував Л. Термен. На основі своїх тестів розумової обдарованості він вибрав 1500 обдарованих дітей, з коефіцієнтом інтелекту 140 і вище, і простежив за їхнім розвитком. Дослідження припинилося всередині 70-х років, після смерті вченого.</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3641876" cy="10287000"/>
          </a:xfrm>
          <a:custGeom>
            <a:avLst/>
            <a:gdLst/>
            <a:ahLst/>
            <a:cxnLst/>
            <a:rect r="r" b="b" t="t" l="l"/>
            <a:pathLst>
              <a:path h="10287000" w="3641876">
                <a:moveTo>
                  <a:pt x="0" y="0"/>
                </a:moveTo>
                <a:lnTo>
                  <a:pt x="3641876" y="0"/>
                </a:lnTo>
                <a:lnTo>
                  <a:pt x="3641876" y="10287000"/>
                </a:lnTo>
                <a:lnTo>
                  <a:pt x="0" y="10287000"/>
                </a:lnTo>
                <a:lnTo>
                  <a:pt x="0" y="0"/>
                </a:lnTo>
                <a:close/>
              </a:path>
            </a:pathLst>
          </a:custGeom>
          <a:blipFill>
            <a:blip r:embed="rId2"/>
            <a:stretch>
              <a:fillRect l="-11050" t="0" r="-453878" b="0"/>
            </a:stretch>
          </a:blipFill>
        </p:spPr>
      </p:sp>
      <p:sp>
        <p:nvSpPr>
          <p:cNvPr name="TextBox 3" id="3"/>
          <p:cNvSpPr txBox="true"/>
          <p:nvPr/>
        </p:nvSpPr>
        <p:spPr>
          <a:xfrm rot="0">
            <a:off x="4555923" y="1799658"/>
            <a:ext cx="12703377" cy="6719571"/>
          </a:xfrm>
          <a:prstGeom prst="rect">
            <a:avLst/>
          </a:prstGeom>
        </p:spPr>
        <p:txBody>
          <a:bodyPr anchor="t" rtlCol="false" tIns="0" lIns="0" bIns="0" rIns="0">
            <a:spAutoFit/>
          </a:bodyPr>
          <a:lstStyle/>
          <a:p>
            <a:pPr algn="just">
              <a:lnSpc>
                <a:spcPts val="4479"/>
              </a:lnSpc>
              <a:spcBef>
                <a:spcPct val="0"/>
              </a:spcBef>
            </a:pPr>
            <a:r>
              <a:rPr lang="en-US" sz="3199">
                <a:solidFill>
                  <a:srgbClr val="000000"/>
                </a:solidFill>
                <a:latin typeface="Open Sans"/>
                <a:ea typeface="Open Sans"/>
                <a:cs typeface="Open Sans"/>
                <a:sym typeface="Open Sans"/>
              </a:rPr>
              <a:t>Кожен із цих методів має свої переваги й недоліки. Якщо переваги дають змогу швидше й ефективніше досягти мети дослідження, то недоліки породжують низку проблем. Проаналізуємо сильні й слабкі аспекти організаційних методів.</a:t>
            </a:r>
          </a:p>
          <a:p>
            <a:pPr algn="just">
              <a:lnSpc>
                <a:spcPts val="4479"/>
              </a:lnSpc>
              <a:spcBef>
                <a:spcPct val="0"/>
              </a:spcBef>
            </a:pPr>
            <a:r>
              <a:rPr lang="en-US" sz="3199">
                <a:solidFill>
                  <a:srgbClr val="000000"/>
                </a:solidFill>
                <a:latin typeface="Open Sans"/>
                <a:ea typeface="Open Sans"/>
                <a:cs typeface="Open Sans"/>
                <a:sym typeface="Open Sans"/>
              </a:rPr>
              <a:t>Метод поперечних зрізів доцільно використовувати тоді, коли слід оцінити довготривалі зміни або провести дослідження в межах широкого вікового діапазону. Метод поздовжніх зрізів дає змогу виявити, чи індивідуальний розвиток дитини відповідає віковій нормі, а також ті вікові періоди, коли відбуваються якісні зсуви. Головна підстава для його застосування – вивчення стабільності індивідуальних відмінностей у часі.</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DAHCmlJimTI</dc:identifier>
  <dcterms:modified xsi:type="dcterms:W3CDTF">2011-08-01T06:04:30Z</dcterms:modified>
  <cp:revision>1</cp:revision>
  <dc:title>ОСНОВНІ ПРОБЛЕМИ ДІАГНОСТИКИ ПСИХІЧНОГО РОЗВИТКУ ЛЮДИНИ</dc:title>
</cp:coreProperties>
</file>