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0E9242-6254-425E-99C5-AAF81B086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3BABDE-5E0F-4085-8004-F1F0238970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D6DE7E2-5818-4FB3-9A4F-2150D49E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603351B-305E-4EA4-9FD1-5616AC9EC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4B5A614-06D9-437C-93DA-BB619FAF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75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B47F7E-1CD8-4665-B67D-E179958A1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B400ED8-7A1F-432E-A173-1950592AF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3C582B6-3AD2-4533-9E75-148B85FF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E2DBFD5-EB01-4E73-863B-691582AB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216BE63-0F4A-454E-83D0-2AF2CCA9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519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4CB21C4-78BE-42EE-8AA2-EE229489B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7082D13-7CFB-4F39-A874-D6E5212C9E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63ED78-140E-497D-B18B-FD83CBC56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F0CDCF-D2FB-49C5-9A74-1C49DA26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8F1108B-CD32-4B12-881D-5740BD1B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581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7A60F7-C527-45E4-8C62-20CC825BE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8D9EAD-165E-4C1D-8E99-C07186ED5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BFDA91-D777-4FAC-B74C-F0272F36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0FF8E08-A67B-4D3C-B24E-8CE53CCEA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086DB1C-DECE-4A15-82D3-6F81DD37F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411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B52DED-106F-498B-AF19-7FB93854E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5256B3B-FA50-4F08-9825-0B4CA1E39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7C84487-55D3-4E1D-A9FE-EFFB2E24B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B453B-054E-45D8-BE12-0493170D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3F8B83-9AEC-4EA2-BDC0-8FDFB5A7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50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34EACC-1BA3-45F8-8928-720D2C93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AF4678-A5E6-414C-B3C4-892AFFEED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8425B2F2-6686-4DCC-AA39-3F3BC9F48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6C89F54-7F93-4EA0-820A-D8DEB7FE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9B7AC34-EC94-4D5F-8D10-BCC45401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7A8802F-87AA-447A-8522-02C19521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90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75479E4-23BB-45B4-AF4E-F01B2F63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79FD07D-755A-4835-8B22-E094D10E6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35DA1AE-4D92-461A-A9BB-C2D29B3D4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B708DF8-A4FB-4D9F-8C18-C5EFF2CEA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567A8F6-85EE-462E-B848-F0E09BEB18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470B454-88B2-4DE2-8A69-615B098D8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A4C770-7EDF-4425-BCF7-7FDA8DFA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8C8874D-BD4F-4BCB-891D-EB8A2E0F7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04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56BDA9-8BF3-4059-905B-464E43ABF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EFE24C2-ADDE-49EE-97D5-E849CC932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1FEF498-B9A1-45C3-93AB-BAE5AB342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F90373B-475B-4E99-A20E-5656A80E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176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45138671-BB00-4510-A42C-31BE8EFC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D87CC9B-886C-40B4-886A-5F76F08B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A9C99EC-3CD8-439F-8ADE-FCCCB1ED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0265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8E8DB5-B5DC-4B4C-90AE-136616C46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7CEE2A7-1F28-4A6F-9D43-8F769982C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9051219-A9B9-48C3-806B-A58812B6C8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2481D8-EB71-4D46-A868-D64B8D149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A31C6CA-0252-4E35-AC01-39C673BBE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C168F9A-76AF-4BB0-88D3-2323E1239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98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D680E6-B584-4A49-93B7-A28AF50FF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2D14086A-234A-49BA-B36D-249E8E638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11AF9B5-0DC1-402B-830B-B19391C05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2EF79E-BEAE-4798-BB78-2452C86D2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F0599B1-1FA9-4881-9231-E686AC586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7F9AABF-24B6-4696-9D73-B1F8663F3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5285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4DCBED-83A6-47B3-A37D-2E5B89352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6B417E1-67EB-49B7-AB58-7B7A99D66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F52BB5-5C53-49CA-89F9-9B70A430E6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52A6-6356-426F-A32B-A69707A62244}" type="datetimeFigureOut">
              <a:rPr lang="ru-RU" smtClean="0"/>
              <a:pPr/>
              <a:t>30.08.2020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946AFA3-4DC2-4F9E-834F-E030ACF27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049A63-8E3B-4142-8040-F4946FA12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54B4D-1099-41AB-94BB-C5CA79E97D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19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C8AB17-C5DC-430F-BF68-2FCCB283B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5840"/>
            <a:ext cx="9144000" cy="200183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dirty="0">
                <a:latin typeface="Arial Black" panose="020B0A04020102020204" pitchFamily="34" charset="0"/>
                <a:cs typeface="Aharoni" panose="020B0604020202020204" pitchFamily="2" charset="-79"/>
              </a:rPr>
              <a:t>РОБОЧА ПРОГРАМА НАВЧАЛЬНОЇ ДИСЦИПЛІНИ </a:t>
            </a:r>
            <a:br>
              <a:rPr lang="ru-RU" sz="2800" dirty="0"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ru-RU" sz="2800" dirty="0">
                <a:latin typeface="Arial Black" panose="020B0A04020102020204" pitchFamily="34" charset="0"/>
                <a:cs typeface="Aharoni" panose="020B0604020202020204" pitchFamily="2" charset="-79"/>
              </a:rPr>
              <a:t/>
            </a:r>
            <a:br>
              <a:rPr lang="ru-RU" sz="2800" dirty="0">
                <a:latin typeface="Arial Black" panose="020B0A04020102020204" pitchFamily="34" charset="0"/>
                <a:cs typeface="Aharoni" panose="020B0604020202020204" pitchFamily="2" charset="-79"/>
              </a:rPr>
            </a:br>
            <a:r>
              <a:rPr lang="ru-RU" sz="4900" dirty="0" err="1"/>
              <a:t>Андрагогіка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866C1E1-F8FA-4FB6-BE15-6761F8AAB89C}"/>
              </a:ext>
            </a:extLst>
          </p:cNvPr>
          <p:cNvSpPr txBox="1"/>
          <p:nvPr/>
        </p:nvSpPr>
        <p:spPr>
          <a:xfrm>
            <a:off x="5426439" y="3567659"/>
            <a:ext cx="6340840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200" dirty="0" err="1"/>
              <a:t>Укладач</a:t>
            </a:r>
            <a:r>
              <a:rPr lang="ru-RU" sz="3200" dirty="0"/>
              <a:t>: </a:t>
            </a:r>
            <a:r>
              <a:rPr lang="ru-RU" sz="3200" dirty="0" err="1"/>
              <a:t>Іванова</a:t>
            </a:r>
            <a:r>
              <a:rPr lang="ru-RU" sz="3200" dirty="0"/>
              <a:t> Л.С., доцент </a:t>
            </a:r>
            <a:r>
              <a:rPr lang="ru-RU" sz="3200" dirty="0" err="1"/>
              <a:t>кафедри</a:t>
            </a:r>
            <a:r>
              <a:rPr lang="ru-RU" sz="3200" dirty="0"/>
              <a:t> </a:t>
            </a:r>
            <a:r>
              <a:rPr lang="ru-RU" sz="3200" dirty="0" err="1"/>
              <a:t>педагогіки</a:t>
            </a:r>
            <a:r>
              <a:rPr lang="ru-RU" sz="3200" dirty="0"/>
              <a:t> та </a:t>
            </a:r>
            <a:r>
              <a:rPr lang="ru-RU" sz="3200" dirty="0" err="1"/>
              <a:t>психології</a:t>
            </a:r>
            <a:r>
              <a:rPr lang="ru-RU" sz="3200" dirty="0"/>
              <a:t> </a:t>
            </a:r>
            <a:r>
              <a:rPr lang="ru-RU" sz="3200" dirty="0" err="1"/>
              <a:t>освітньої</a:t>
            </a:r>
            <a:r>
              <a:rPr lang="ru-RU" sz="3200" dirty="0"/>
              <a:t> </a:t>
            </a:r>
            <a:r>
              <a:rPr lang="ru-RU" sz="3200" dirty="0" err="1"/>
              <a:t>діяльності</a:t>
            </a:r>
            <a:r>
              <a:rPr lang="ru-RU" sz="3200" dirty="0"/>
              <a:t>, </a:t>
            </a:r>
            <a:r>
              <a:rPr lang="ru-RU" sz="3200" dirty="0" err="1"/>
              <a:t>к.філос.н</a:t>
            </a:r>
            <a:r>
              <a:rPr lang="ru-RU" sz="3200" dirty="0"/>
              <a:t>., доцент </a:t>
            </a:r>
          </a:p>
        </p:txBody>
      </p:sp>
    </p:spTree>
    <p:extLst>
      <p:ext uri="{BB962C8B-B14F-4D97-AF65-F5344CB8AC3E}">
        <p14:creationId xmlns:p14="http://schemas.microsoft.com/office/powerpoint/2010/main" xmlns="" val="3995210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28403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9032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84058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438F7E15-A834-44F8-8D34-6A55ACACD1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068" y="1184223"/>
            <a:ext cx="9144000" cy="463237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i="1" dirty="0" err="1"/>
              <a:t>Андрагогика</a:t>
            </a:r>
            <a:r>
              <a:rPr lang="ru-RU" dirty="0"/>
              <a:t>  </a:t>
            </a:r>
            <a:br>
              <a:rPr lang="ru-RU" dirty="0"/>
            </a:b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ru-RU" dirty="0" err="1"/>
              <a:t>андрагогика</a:t>
            </a:r>
            <a:r>
              <a:rPr lang="ru-RU" dirty="0"/>
              <a:t>» </a:t>
            </a:r>
            <a:r>
              <a:rPr lang="ru-RU" dirty="0" err="1"/>
              <a:t>був</a:t>
            </a:r>
            <a:r>
              <a:rPr lang="ru-RU" dirty="0"/>
              <a:t> введений в 1833 г. </a:t>
            </a:r>
            <a:r>
              <a:rPr lang="ru-RU" dirty="0" err="1"/>
              <a:t>німецьким</a:t>
            </a:r>
            <a:r>
              <a:rPr lang="ru-RU" dirty="0"/>
              <a:t> </a:t>
            </a:r>
            <a:r>
              <a:rPr lang="ru-RU" dirty="0" err="1"/>
              <a:t>істориком</a:t>
            </a:r>
            <a:r>
              <a:rPr lang="ru-RU" dirty="0"/>
              <a:t> эпохи </a:t>
            </a:r>
            <a:r>
              <a:rPr lang="ru-RU" dirty="0" err="1"/>
              <a:t>Просвіти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А. </a:t>
            </a:r>
            <a:r>
              <a:rPr lang="ru-RU" dirty="0" err="1"/>
              <a:t>Каппом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5056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C3199D20-89E3-469B-BA1A-66C957D26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43790"/>
            <a:ext cx="9144000" cy="374980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Мета </a:t>
            </a:r>
            <a:r>
              <a:rPr lang="ru-RU" sz="3200" dirty="0" err="1"/>
              <a:t>викладання</a:t>
            </a:r>
            <a:r>
              <a:rPr lang="ru-RU" sz="3200" dirty="0"/>
              <a:t> </a:t>
            </a:r>
            <a:r>
              <a:rPr lang="ru-RU" sz="3200" dirty="0" err="1"/>
              <a:t>навчальної</a:t>
            </a:r>
            <a:r>
              <a:rPr lang="ru-RU" sz="3200" dirty="0"/>
              <a:t> </a:t>
            </a:r>
            <a:r>
              <a:rPr lang="ru-RU" sz="3200" dirty="0" err="1"/>
              <a:t>дисципліни</a:t>
            </a:r>
            <a:r>
              <a:rPr lang="ru-RU" sz="3200" dirty="0"/>
              <a:t> «</a:t>
            </a:r>
            <a:r>
              <a:rPr lang="ru-RU" sz="3200" dirty="0" err="1"/>
              <a:t>Андрагогіка</a:t>
            </a:r>
            <a:r>
              <a:rPr lang="ru-RU" sz="3200" dirty="0"/>
              <a:t>» - </a:t>
            </a:r>
            <a:r>
              <a:rPr lang="ru-RU" sz="3200" dirty="0" err="1"/>
              <a:t>формування</a:t>
            </a:r>
            <a:r>
              <a:rPr lang="ru-RU" sz="3200" dirty="0"/>
              <a:t> </a:t>
            </a:r>
            <a:r>
              <a:rPr lang="ru-RU" sz="3200" dirty="0" err="1"/>
              <a:t>уявлень</a:t>
            </a:r>
            <a:r>
              <a:rPr lang="ru-RU" sz="3200" dirty="0"/>
              <a:t> </a:t>
            </a:r>
            <a:r>
              <a:rPr lang="ru-RU" sz="3200" dirty="0" err="1"/>
              <a:t>щодо</a:t>
            </a:r>
            <a:r>
              <a:rPr lang="ru-RU" sz="3200" dirty="0"/>
              <a:t> </a:t>
            </a:r>
            <a:r>
              <a:rPr lang="ru-RU" sz="3200" dirty="0" err="1"/>
              <a:t>теорії</a:t>
            </a:r>
            <a:r>
              <a:rPr lang="ru-RU" sz="3200" dirty="0"/>
              <a:t> та методики </a:t>
            </a:r>
            <a:r>
              <a:rPr lang="ru-RU" sz="3200" dirty="0" err="1"/>
              <a:t>освіти</a:t>
            </a:r>
            <a:r>
              <a:rPr lang="ru-RU" sz="3200" dirty="0"/>
              <a:t> </a:t>
            </a:r>
            <a:r>
              <a:rPr lang="ru-RU" sz="3200" dirty="0" err="1"/>
              <a:t>дорослих</a:t>
            </a:r>
            <a:r>
              <a:rPr lang="ru-RU" sz="3200" dirty="0"/>
              <a:t> у </a:t>
            </a:r>
            <a:r>
              <a:rPr lang="ru-RU" sz="3200" dirty="0" err="1"/>
              <a:t>контексті</a:t>
            </a:r>
            <a:r>
              <a:rPr lang="ru-RU" sz="3200" dirty="0"/>
              <a:t> </a:t>
            </a:r>
            <a:r>
              <a:rPr lang="ru-RU" sz="3200" dirty="0" err="1"/>
              <a:t>безперервного</a:t>
            </a:r>
            <a:r>
              <a:rPr lang="ru-RU" sz="3200" dirty="0"/>
              <a:t> </a:t>
            </a:r>
            <a:r>
              <a:rPr lang="ru-RU" sz="3200" dirty="0" err="1"/>
              <a:t>становлення</a:t>
            </a:r>
            <a:r>
              <a:rPr lang="ru-RU" sz="3200" dirty="0"/>
              <a:t> </a:t>
            </a:r>
            <a:r>
              <a:rPr lang="ru-RU" sz="3200" dirty="0" err="1"/>
              <a:t>особистості</a:t>
            </a:r>
            <a:r>
              <a:rPr lang="ru-RU" sz="3200" dirty="0"/>
              <a:t>; </a:t>
            </a:r>
            <a:r>
              <a:rPr lang="ru-RU" sz="3200" dirty="0" err="1"/>
              <a:t>набуття</a:t>
            </a:r>
            <a:r>
              <a:rPr lang="ru-RU" sz="3200" dirty="0"/>
              <a:t> </a:t>
            </a:r>
            <a:r>
              <a:rPr lang="ru-RU" sz="3200" dirty="0" err="1"/>
              <a:t>практичних</a:t>
            </a:r>
            <a:r>
              <a:rPr lang="ru-RU" sz="3200" dirty="0"/>
              <a:t> </a:t>
            </a:r>
            <a:r>
              <a:rPr lang="ru-RU" sz="3200" dirty="0" err="1"/>
              <a:t>навичок</a:t>
            </a:r>
            <a:r>
              <a:rPr lang="ru-RU" sz="3200" dirty="0"/>
              <a:t> та </a:t>
            </a:r>
            <a:r>
              <a:rPr lang="ru-RU" sz="3200" dirty="0" err="1"/>
              <a:t>вмінь</a:t>
            </a:r>
            <a:r>
              <a:rPr lang="ru-RU" sz="3200" dirty="0"/>
              <a:t> з </a:t>
            </a:r>
            <a:r>
              <a:rPr lang="ru-RU" sz="3200" dirty="0" err="1"/>
              <a:t>технології</a:t>
            </a:r>
            <a:r>
              <a:rPr lang="ru-RU" sz="3200" dirty="0"/>
              <a:t>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</a:t>
            </a:r>
            <a:r>
              <a:rPr lang="ru-RU" sz="3200" dirty="0" err="1"/>
              <a:t>дорослих</a:t>
            </a:r>
            <a:r>
              <a:rPr lang="ru-RU" sz="3200" dirty="0"/>
              <a:t>.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73C29A1-E177-4107-96ED-38C2407DEA35}"/>
              </a:ext>
            </a:extLst>
          </p:cNvPr>
          <p:cNvSpPr txBox="1"/>
          <p:nvPr/>
        </p:nvSpPr>
        <p:spPr>
          <a:xfrm>
            <a:off x="2128604" y="618073"/>
            <a:ext cx="830926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3600" dirty="0"/>
              <a:t>Мета та </a:t>
            </a:r>
            <a:r>
              <a:rPr lang="ru-RU" sz="3600" dirty="0" err="1"/>
              <a:t>завдання</a:t>
            </a:r>
            <a:r>
              <a:rPr lang="ru-RU" sz="3600" dirty="0"/>
              <a:t> </a:t>
            </a:r>
            <a:r>
              <a:rPr lang="ru-RU" sz="3600" dirty="0" err="1"/>
              <a:t>навчальної</a:t>
            </a:r>
            <a:r>
              <a:rPr lang="ru-RU" sz="3600" dirty="0"/>
              <a:t> </a:t>
            </a:r>
            <a:r>
              <a:rPr lang="ru-RU" sz="3600" dirty="0" err="1"/>
              <a:t>дисципліни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220123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C8AB17-C5DC-430F-BF68-2FCCB283B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80643"/>
            <a:ext cx="9144000" cy="523596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dirty="0" err="1"/>
              <a:t>опанування</a:t>
            </a:r>
            <a:r>
              <a:rPr lang="ru-RU" sz="3600" dirty="0"/>
              <a:t> студентами ряду </a:t>
            </a:r>
            <a:r>
              <a:rPr lang="ru-RU" sz="3600" dirty="0" err="1"/>
              <a:t>ключових</a:t>
            </a:r>
            <a:r>
              <a:rPr lang="ru-RU" sz="3600" dirty="0"/>
              <a:t> </a:t>
            </a:r>
            <a:r>
              <a:rPr lang="ru-RU" sz="3600" dirty="0" err="1"/>
              <a:t>питань</a:t>
            </a:r>
            <a:r>
              <a:rPr lang="ru-RU" sz="3600" dirty="0"/>
              <a:t> </a:t>
            </a:r>
            <a:r>
              <a:rPr lang="ru-RU" sz="3600" dirty="0" err="1"/>
              <a:t>щодо</a:t>
            </a:r>
            <a:r>
              <a:rPr lang="ru-RU" sz="3600" dirty="0"/>
              <a:t>: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 в </a:t>
            </a:r>
            <a:r>
              <a:rPr lang="ru-RU" sz="3600" dirty="0" err="1"/>
              <a:t>системі</a:t>
            </a:r>
            <a:r>
              <a:rPr lang="ru-RU" sz="3600" dirty="0"/>
              <a:t> </a:t>
            </a:r>
            <a:r>
              <a:rPr lang="ru-RU" sz="3600" dirty="0" err="1"/>
              <a:t>безперервної</a:t>
            </a:r>
            <a:r>
              <a:rPr lang="ru-RU" sz="3600" dirty="0"/>
              <a:t> </a:t>
            </a:r>
            <a:r>
              <a:rPr lang="ru-RU" sz="3600" dirty="0" err="1"/>
              <a:t>освіти</a:t>
            </a:r>
            <a:r>
              <a:rPr lang="ru-RU" sz="3600" dirty="0"/>
              <a:t>; </a:t>
            </a:r>
            <a:r>
              <a:rPr lang="ru-RU" sz="3600" dirty="0" err="1"/>
              <a:t>андрагогічних</a:t>
            </a:r>
            <a:r>
              <a:rPr lang="ru-RU" sz="3600" dirty="0"/>
              <a:t> засад </a:t>
            </a:r>
            <a:r>
              <a:rPr lang="ru-RU" sz="3600" dirty="0" err="1"/>
              <a:t>професійного</a:t>
            </a:r>
            <a:r>
              <a:rPr lang="ru-RU" sz="3600" dirty="0"/>
              <a:t> </a:t>
            </a:r>
            <a:r>
              <a:rPr lang="ru-RU" sz="3600" dirty="0" err="1"/>
              <a:t>розвитку</a:t>
            </a:r>
            <a:r>
              <a:rPr lang="ru-RU" sz="3600" dirty="0"/>
              <a:t>; </a:t>
            </a:r>
            <a:r>
              <a:rPr lang="ru-RU" sz="3600" dirty="0" err="1"/>
              <a:t>сучасної</a:t>
            </a:r>
            <a:r>
              <a:rPr lang="ru-RU" sz="3600" dirty="0"/>
              <a:t> практики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; </a:t>
            </a:r>
            <a:r>
              <a:rPr lang="ru-RU" sz="3600" dirty="0" err="1"/>
              <a:t>проектування</a:t>
            </a:r>
            <a:r>
              <a:rPr lang="ru-RU" sz="3600" dirty="0"/>
              <a:t> в </a:t>
            </a:r>
            <a:r>
              <a:rPr lang="ru-RU" sz="3600" dirty="0" err="1"/>
              <a:t>системі</a:t>
            </a:r>
            <a:r>
              <a:rPr lang="ru-RU" sz="3600" dirty="0"/>
              <a:t>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; </a:t>
            </a:r>
            <a:r>
              <a:rPr lang="ru-RU" sz="3600" dirty="0" err="1"/>
              <a:t>внутрішньо-фірмового</a:t>
            </a:r>
            <a:r>
              <a:rPr lang="ru-RU" sz="3600" dirty="0"/>
              <a:t> (корпоративного) </a:t>
            </a:r>
            <a:r>
              <a:rPr lang="ru-RU" sz="3600" dirty="0" err="1"/>
              <a:t>навчання</a:t>
            </a:r>
            <a:r>
              <a:rPr lang="ru-RU" sz="3600" dirty="0"/>
              <a:t> в </a:t>
            </a:r>
            <a:r>
              <a:rPr lang="ru-RU" sz="3600" dirty="0" err="1"/>
              <a:t>системі</a:t>
            </a:r>
            <a:r>
              <a:rPr lang="ru-RU" sz="3600" dirty="0"/>
              <a:t> </a:t>
            </a:r>
            <a:r>
              <a:rPr lang="ru-RU" sz="3600" dirty="0" err="1"/>
              <a:t>освіти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; </a:t>
            </a:r>
            <a:r>
              <a:rPr lang="ru-RU" sz="3600" dirty="0" err="1"/>
              <a:t>дистанційного</a:t>
            </a:r>
            <a:r>
              <a:rPr lang="ru-RU" sz="3600" dirty="0"/>
              <a:t> </a:t>
            </a:r>
            <a:r>
              <a:rPr lang="ru-RU" sz="3600" dirty="0" err="1"/>
              <a:t>навчання</a:t>
            </a:r>
            <a:r>
              <a:rPr lang="ru-RU" sz="3600" dirty="0"/>
              <a:t> в </a:t>
            </a:r>
            <a:r>
              <a:rPr lang="ru-RU" sz="3600" dirty="0" err="1"/>
              <a:t>системі</a:t>
            </a:r>
            <a:r>
              <a:rPr lang="ru-RU" sz="3600" dirty="0"/>
              <a:t>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; </a:t>
            </a:r>
            <a:r>
              <a:rPr lang="ru-RU" sz="3600" dirty="0" err="1"/>
              <a:t>розвитку</a:t>
            </a:r>
            <a:r>
              <a:rPr lang="ru-RU" sz="3600" dirty="0"/>
              <a:t>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дорослих</a:t>
            </a:r>
            <a:r>
              <a:rPr lang="ru-RU" sz="3600" dirty="0"/>
              <a:t> в </a:t>
            </a:r>
            <a:r>
              <a:rPr lang="ru-RU" sz="3600" dirty="0" err="1"/>
              <a:t>системі</a:t>
            </a:r>
            <a:r>
              <a:rPr lang="ru-RU" sz="3600" dirty="0"/>
              <a:t> </a:t>
            </a:r>
            <a:r>
              <a:rPr lang="ru-RU" sz="3600" dirty="0" err="1"/>
              <a:t>бізнес-шкіл</a:t>
            </a:r>
            <a:r>
              <a:rPr lang="ru-RU" sz="3600" dirty="0"/>
              <a:t>; </a:t>
            </a:r>
            <a:r>
              <a:rPr lang="ru-RU" sz="3600" dirty="0" err="1"/>
              <a:t>організації</a:t>
            </a:r>
            <a:r>
              <a:rPr lang="ru-RU" sz="3600" dirty="0"/>
              <a:t> </a:t>
            </a:r>
            <a:r>
              <a:rPr lang="ru-RU" sz="3600" dirty="0" err="1"/>
              <a:t>навчання</a:t>
            </a:r>
            <a:r>
              <a:rPr lang="ru-RU" sz="3600" dirty="0"/>
              <a:t> </a:t>
            </a:r>
            <a:r>
              <a:rPr lang="ru-RU" sz="3600" dirty="0" err="1"/>
              <a:t>соціально</a:t>
            </a:r>
            <a:r>
              <a:rPr lang="ru-RU" sz="3600" dirty="0"/>
              <a:t> </a:t>
            </a:r>
            <a:r>
              <a:rPr lang="ru-RU" sz="3600" dirty="0" err="1"/>
              <a:t>незахищених</a:t>
            </a:r>
            <a:r>
              <a:rPr lang="ru-RU" sz="3600" dirty="0"/>
              <a:t> </a:t>
            </a:r>
            <a:r>
              <a:rPr lang="ru-RU" sz="3600" dirty="0" err="1"/>
              <a:t>верств</a:t>
            </a:r>
            <a:r>
              <a:rPr lang="ru-RU" sz="3600" dirty="0"/>
              <a:t> </a:t>
            </a:r>
            <a:r>
              <a:rPr lang="ru-RU" sz="3600" dirty="0" err="1"/>
              <a:t>населення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D607ED4-116A-406B-AEAA-DEDCDAB936BF}"/>
              </a:ext>
            </a:extLst>
          </p:cNvPr>
          <p:cNvSpPr txBox="1"/>
          <p:nvPr/>
        </p:nvSpPr>
        <p:spPr>
          <a:xfrm>
            <a:off x="3612630" y="168219"/>
            <a:ext cx="5366479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/>
              <a:t>Завдання курсу: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xmlns="" val="62462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C8AB17-C5DC-430F-BF68-2FCCB283B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536" y="550888"/>
            <a:ext cx="11047751" cy="575622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dirty="0" err="1"/>
              <a:t>Згідно</a:t>
            </a:r>
            <a:r>
              <a:rPr lang="ru-RU" sz="3200" b="1" dirty="0"/>
              <a:t> з </a:t>
            </a:r>
            <a:r>
              <a:rPr lang="ru-RU" sz="3200" b="1" dirty="0" err="1"/>
              <a:t>вимогами</a:t>
            </a:r>
            <a:r>
              <a:rPr lang="ru-RU" sz="3200" b="1" dirty="0"/>
              <a:t> </a:t>
            </a:r>
            <a:r>
              <a:rPr lang="ru-RU" sz="3200" b="1" dirty="0" err="1"/>
              <a:t>освітньої</a:t>
            </a:r>
            <a:r>
              <a:rPr lang="ru-RU" sz="3200" b="1" dirty="0"/>
              <a:t> </a:t>
            </a:r>
            <a:r>
              <a:rPr lang="ru-RU" sz="3200" b="1" dirty="0" err="1"/>
              <a:t>програми</a:t>
            </a:r>
            <a:r>
              <a:rPr lang="ru-RU" sz="3200" b="1" dirty="0"/>
              <a:t> </a:t>
            </a:r>
            <a:r>
              <a:rPr lang="ru-RU" sz="3200" b="1" dirty="0" err="1"/>
              <a:t>студенти</a:t>
            </a:r>
            <a:r>
              <a:rPr lang="ru-RU" sz="3200" b="1" dirty="0"/>
              <a:t> </a:t>
            </a:r>
            <a:r>
              <a:rPr lang="ru-RU" sz="3200" b="1" dirty="0" err="1"/>
              <a:t>повинні</a:t>
            </a:r>
            <a:r>
              <a:rPr lang="ru-RU" sz="3200" b="1" dirty="0"/>
              <a:t> </a:t>
            </a:r>
            <a:r>
              <a:rPr lang="ru-RU" sz="3200" b="1" dirty="0" err="1"/>
              <a:t>досягти</a:t>
            </a:r>
            <a:r>
              <a:rPr lang="ru-RU" sz="3200" b="1" dirty="0"/>
              <a:t> таких </a:t>
            </a:r>
            <a:r>
              <a:rPr lang="ru-RU" sz="3200" b="1" dirty="0" err="1"/>
              <a:t>результатів</a:t>
            </a:r>
            <a:r>
              <a:rPr lang="ru-RU" sz="3200" b="1" dirty="0"/>
              <a:t> </a:t>
            </a:r>
            <a:r>
              <a:rPr lang="ru-RU" sz="3200" b="1" dirty="0" err="1"/>
              <a:t>навчання</a:t>
            </a:r>
            <a:r>
              <a:rPr lang="ru-RU" sz="3200" b="1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Знати: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технології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та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</a:t>
            </a:r>
            <a:r>
              <a:rPr lang="ru-RU" sz="3200" dirty="0" err="1"/>
              <a:t>дорослого</a:t>
            </a:r>
            <a:r>
              <a:rPr lang="ru-RU" sz="3200" dirty="0"/>
              <a:t> </a:t>
            </a:r>
            <a:r>
              <a:rPr lang="ru-RU" sz="3200" dirty="0" err="1"/>
              <a:t>населення</a:t>
            </a:r>
            <a:r>
              <a:rPr lang="ru-RU" sz="3200" dirty="0"/>
              <a:t>;</a:t>
            </a:r>
            <a:br>
              <a:rPr lang="ru-RU" sz="3200" dirty="0"/>
            </a:br>
            <a:r>
              <a:rPr lang="ru-RU" sz="3200" dirty="0"/>
              <a:t>- </a:t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</a:t>
            </a:r>
            <a:r>
              <a:rPr lang="ru-RU" sz="3200" dirty="0" err="1"/>
              <a:t>соціально</a:t>
            </a:r>
            <a:r>
              <a:rPr lang="ru-RU" sz="3200" dirty="0"/>
              <a:t> </a:t>
            </a:r>
            <a:r>
              <a:rPr lang="ru-RU" sz="3200" dirty="0" err="1"/>
              <a:t>незахищених</a:t>
            </a:r>
            <a:r>
              <a:rPr lang="ru-RU" sz="3200" dirty="0"/>
              <a:t> </a:t>
            </a:r>
            <a:r>
              <a:rPr lang="ru-RU" sz="3200" dirty="0" err="1"/>
              <a:t>верств</a:t>
            </a:r>
            <a:r>
              <a:rPr lang="ru-RU" sz="3200" dirty="0"/>
              <a:t> </a:t>
            </a:r>
            <a:r>
              <a:rPr lang="ru-RU" sz="3200" dirty="0" err="1"/>
              <a:t>населення</a:t>
            </a:r>
            <a:r>
              <a:rPr lang="ru-RU" sz="3200" dirty="0"/>
              <a:t>.</a:t>
            </a:r>
            <a:br>
              <a:rPr lang="ru-RU" sz="3200" dirty="0"/>
            </a:br>
            <a:r>
              <a:rPr lang="ru-RU" sz="3200" b="1" dirty="0" err="1"/>
              <a:t>Вміти</a:t>
            </a:r>
            <a:r>
              <a:rPr lang="ru-RU" sz="3200" b="1" dirty="0"/>
              <a:t>: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складати</a:t>
            </a:r>
            <a:r>
              <a:rPr lang="ru-RU" sz="3200" dirty="0"/>
              <a:t> </a:t>
            </a:r>
            <a:r>
              <a:rPr lang="ru-RU" sz="3200" dirty="0" err="1"/>
              <a:t>плани</a:t>
            </a:r>
            <a:r>
              <a:rPr lang="ru-RU" sz="3200" dirty="0"/>
              <a:t> </a:t>
            </a:r>
            <a:r>
              <a:rPr lang="ru-RU" sz="3200" dirty="0" err="1"/>
              <a:t>підвищення</a:t>
            </a:r>
            <a:r>
              <a:rPr lang="ru-RU" sz="3200" dirty="0"/>
              <a:t> </a:t>
            </a:r>
            <a:r>
              <a:rPr lang="ru-RU" sz="3200" dirty="0" err="1"/>
              <a:t>кваліфікації</a:t>
            </a:r>
            <a:r>
              <a:rPr lang="ru-RU" sz="3200" dirty="0"/>
              <a:t> персоналу;</a:t>
            </a:r>
            <a:br>
              <a:rPr lang="ru-RU" sz="3200" dirty="0"/>
            </a:br>
            <a:r>
              <a:rPr lang="ru-RU" sz="3200" dirty="0"/>
              <a:t>- </a:t>
            </a:r>
            <a:r>
              <a:rPr lang="ru-RU" sz="3200" dirty="0" err="1"/>
              <a:t>аналізувати</a:t>
            </a:r>
            <a:r>
              <a:rPr lang="ru-RU" sz="3200" dirty="0"/>
              <a:t> роботу та </a:t>
            </a:r>
            <a:r>
              <a:rPr lang="ru-RU" sz="3200" dirty="0" err="1"/>
              <a:t>ефективність</a:t>
            </a:r>
            <a:r>
              <a:rPr lang="ru-RU" sz="3200" dirty="0"/>
              <a:t> </a:t>
            </a:r>
            <a:r>
              <a:rPr lang="ru-RU" sz="3200" dirty="0" err="1"/>
              <a:t>системи</a:t>
            </a:r>
            <a:r>
              <a:rPr lang="ru-RU" sz="3200" dirty="0"/>
              <a:t> </a:t>
            </a:r>
            <a:r>
              <a:rPr lang="ru-RU" sz="3200" dirty="0" err="1"/>
              <a:t>навчання</a:t>
            </a:r>
            <a:r>
              <a:rPr lang="ru-RU" sz="3200" dirty="0"/>
              <a:t> </a:t>
            </a:r>
            <a:r>
              <a:rPr lang="ru-RU" sz="3200" dirty="0" err="1"/>
              <a:t>дорослого</a:t>
            </a:r>
            <a:r>
              <a:rPr lang="ru-RU" sz="3200" dirty="0"/>
              <a:t> </a:t>
            </a:r>
            <a:r>
              <a:rPr lang="ru-RU" sz="3200" dirty="0" err="1"/>
              <a:t>населення</a:t>
            </a:r>
            <a:r>
              <a:rPr lang="ru-RU" sz="3200" dirty="0"/>
              <a:t>.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49131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2C8AB17-C5DC-430F-BF68-2FCCB283B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8249"/>
            <a:ext cx="9144000" cy="276258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600" dirty="0"/>
              <a:t>проблематика курсу «</a:t>
            </a:r>
            <a:r>
              <a:rPr lang="ru-RU" sz="3600" dirty="0" err="1"/>
              <a:t>Андрагогіка</a:t>
            </a:r>
            <a:r>
              <a:rPr lang="ru-RU" sz="3600" dirty="0"/>
              <a:t>» </a:t>
            </a:r>
            <a:r>
              <a:rPr lang="ru-RU" sz="3600" dirty="0" err="1"/>
              <a:t>ґрунтується</a:t>
            </a:r>
            <a:r>
              <a:rPr lang="ru-RU" sz="3600" dirty="0"/>
              <a:t> на таких </a:t>
            </a:r>
            <a:r>
              <a:rPr lang="ru-RU" sz="3600" dirty="0" err="1"/>
              <a:t>базових</a:t>
            </a:r>
            <a:r>
              <a:rPr lang="ru-RU" sz="3600" dirty="0"/>
              <a:t> </a:t>
            </a:r>
            <a:r>
              <a:rPr lang="ru-RU" sz="3600" dirty="0" err="1"/>
              <a:t>дисциплінах</a:t>
            </a:r>
            <a:r>
              <a:rPr lang="ru-RU" sz="3600" dirty="0"/>
              <a:t>, як «</a:t>
            </a:r>
            <a:r>
              <a:rPr lang="ru-RU" sz="3600" dirty="0" err="1"/>
              <a:t>Педагогіка</a:t>
            </a:r>
            <a:r>
              <a:rPr lang="ru-RU" sz="3600" dirty="0"/>
              <a:t>», «</a:t>
            </a:r>
            <a:r>
              <a:rPr lang="ru-RU" sz="3600" dirty="0" err="1"/>
              <a:t>Вікова</a:t>
            </a:r>
            <a:r>
              <a:rPr lang="ru-RU" sz="3600" dirty="0"/>
              <a:t> </a:t>
            </a:r>
            <a:r>
              <a:rPr lang="ru-RU" sz="3600" dirty="0" err="1"/>
              <a:t>психологія</a:t>
            </a:r>
            <a:r>
              <a:rPr lang="ru-RU" sz="3600" dirty="0"/>
              <a:t>», «</a:t>
            </a:r>
            <a:r>
              <a:rPr lang="ru-RU" sz="3600" dirty="0" err="1"/>
              <a:t>Соціальної</a:t>
            </a:r>
            <a:r>
              <a:rPr lang="ru-RU" sz="3600" dirty="0"/>
              <a:t> </a:t>
            </a:r>
            <a:r>
              <a:rPr lang="ru-RU" sz="3600" dirty="0" err="1"/>
              <a:t>педагогіка</a:t>
            </a:r>
            <a:r>
              <a:rPr lang="ru-RU" sz="3600" dirty="0"/>
              <a:t>», «</a:t>
            </a:r>
            <a:r>
              <a:rPr lang="ru-RU" sz="3600" dirty="0" err="1"/>
              <a:t>Соціологія</a:t>
            </a:r>
            <a:r>
              <a:rPr lang="ru-RU" sz="3600" dirty="0"/>
              <a:t>», «</a:t>
            </a:r>
            <a:r>
              <a:rPr lang="ru-RU" sz="3600" dirty="0" err="1"/>
              <a:t>Філософія</a:t>
            </a:r>
            <a:r>
              <a:rPr lang="ru-RU" sz="3600" dirty="0"/>
              <a:t>», «</a:t>
            </a:r>
            <a:r>
              <a:rPr lang="ru-RU" sz="3600" dirty="0" err="1"/>
              <a:t>Педагогічна</a:t>
            </a:r>
            <a:r>
              <a:rPr lang="ru-RU" sz="3600" dirty="0"/>
              <a:t> та </a:t>
            </a:r>
            <a:r>
              <a:rPr lang="ru-RU" sz="3600" dirty="0" err="1"/>
              <a:t>професійна</a:t>
            </a:r>
            <a:r>
              <a:rPr lang="ru-RU" sz="3600" dirty="0"/>
              <a:t> </a:t>
            </a:r>
            <a:r>
              <a:rPr lang="ru-RU" sz="3600" dirty="0" err="1"/>
              <a:t>психологія</a:t>
            </a:r>
            <a:r>
              <a:rPr lang="ru-RU" sz="3600" dirty="0"/>
              <a:t>».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latin typeface="Arial Black" panose="020B0A04020102020204" pitchFamily="34" charset="0"/>
              <a:cs typeface="Aharoni" panose="020B0604020202020204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C1B3627-F41B-4B07-8BC4-01D58F7FC864}"/>
              </a:ext>
            </a:extLst>
          </p:cNvPr>
          <p:cNvSpPr txBox="1"/>
          <p:nvPr/>
        </p:nvSpPr>
        <p:spPr>
          <a:xfrm>
            <a:off x="3361545" y="780831"/>
            <a:ext cx="60935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dirty="0" err="1"/>
              <a:t>Міждисциплінарні</a:t>
            </a:r>
            <a:r>
              <a:rPr lang="ru-RU" sz="3600" dirty="0"/>
              <a:t> </a:t>
            </a:r>
            <a:r>
              <a:rPr lang="ru-RU" sz="3600" dirty="0" err="1"/>
              <a:t>зв’язки</a:t>
            </a:r>
            <a:r>
              <a:rPr lang="ru-RU" sz="36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xmlns="" val="106227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6FC0889-135C-4114-A680-E651E6FBFF59}"/>
              </a:ext>
            </a:extLst>
          </p:cNvPr>
          <p:cNvSpPr txBox="1"/>
          <p:nvPr/>
        </p:nvSpPr>
        <p:spPr>
          <a:xfrm>
            <a:off x="2188564" y="74951"/>
            <a:ext cx="7536102" cy="7078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dirty="0"/>
              <a:t>Потребам у </a:t>
            </a:r>
            <a:r>
              <a:rPr lang="ru-RU" sz="4000" dirty="0" err="1"/>
              <a:t>розвитку</a:t>
            </a:r>
            <a:r>
              <a:rPr lang="ru-RU" sz="4000" dirty="0"/>
              <a:t> </a:t>
            </a:r>
            <a:r>
              <a:rPr lang="ru-RU" sz="4000" dirty="0" err="1"/>
              <a:t>андрагогіки</a:t>
            </a:r>
            <a:r>
              <a:rPr lang="ru-RU" sz="40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9FE3190-ABFA-4847-ACC3-F4E63B5F5699}"/>
              </a:ext>
            </a:extLst>
          </p:cNvPr>
          <p:cNvSpPr txBox="1"/>
          <p:nvPr/>
        </p:nvSpPr>
        <p:spPr>
          <a:xfrm>
            <a:off x="919397" y="782837"/>
            <a:ext cx="10353206" cy="649408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latin typeface="Arial Nova" panose="020B0604020202020204" pitchFamily="34" charset="0"/>
              </a:rPr>
              <a:t>По-перше</a:t>
            </a:r>
            <a:r>
              <a:rPr lang="ru-RU" sz="2400" dirty="0">
                <a:latin typeface="Arial Nova" panose="020B0604020202020204" pitchFamily="34" charset="0"/>
              </a:rPr>
              <a:t>, сам </a:t>
            </a:r>
            <a:r>
              <a:rPr lang="ru-RU" sz="2400" dirty="0" err="1">
                <a:latin typeface="Arial Nova" panose="020B0604020202020204" pitchFamily="34" charset="0"/>
              </a:rPr>
              <a:t>процес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розвитку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освіти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призвів</a:t>
            </a:r>
            <a:r>
              <a:rPr lang="ru-RU" sz="2400" dirty="0">
                <a:latin typeface="Arial Nova" panose="020B0604020202020204" pitchFamily="34" charset="0"/>
              </a:rPr>
              <a:t> до </a:t>
            </a:r>
            <a:r>
              <a:rPr lang="ru-RU" sz="2400" dirty="0" err="1">
                <a:latin typeface="Arial Nova" panose="020B0604020202020204" pitchFamily="34" charset="0"/>
              </a:rPr>
              <a:t>завоювання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ведучої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ролі</a:t>
            </a:r>
            <a:r>
              <a:rPr lang="ru-RU" sz="2400" dirty="0">
                <a:latin typeface="Arial Nova" panose="020B0604020202020204" pitchFamily="34" charset="0"/>
              </a:rPr>
              <a:t> в </a:t>
            </a:r>
            <a:r>
              <a:rPr lang="ru-RU" sz="2400" dirty="0" err="1">
                <a:latin typeface="Arial Nova" panose="020B0604020202020204" pitchFamily="34" charset="0"/>
              </a:rPr>
              <a:t>процесі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навчання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тими</a:t>
            </a:r>
            <a:r>
              <a:rPr lang="ru-RU" sz="2400" dirty="0">
                <a:latin typeface="Arial Nova" panose="020B0604020202020204" pitchFamily="34" charset="0"/>
              </a:rPr>
              <a:t>, </a:t>
            </a:r>
            <a:r>
              <a:rPr lang="ru-RU" sz="2400" dirty="0" err="1">
                <a:latin typeface="Arial Nova" panose="020B0604020202020204" pitchFamily="34" charset="0"/>
              </a:rPr>
              <a:t>хто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навчається</a:t>
            </a:r>
            <a:r>
              <a:rPr lang="ru-RU" sz="2400" dirty="0">
                <a:latin typeface="Arial Nova" panose="020B0604020202020204" pitchFamily="34" charset="0"/>
              </a:rPr>
              <a:t>. </a:t>
            </a:r>
          </a:p>
          <a:p>
            <a:pPr algn="ctr"/>
            <a:r>
              <a:rPr lang="ru-RU" sz="2400" dirty="0">
                <a:latin typeface="Arial Nova" panose="020B0604020202020204" pitchFamily="34" charset="0"/>
              </a:rPr>
              <a:t>     </a:t>
            </a:r>
          </a:p>
          <a:p>
            <a:pPr algn="ctr"/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b="1" dirty="0" err="1">
                <a:latin typeface="Arial Nova" panose="020B0604020202020204" pitchFamily="34" charset="0"/>
              </a:rPr>
              <a:t>По-друге</a:t>
            </a:r>
            <a:r>
              <a:rPr lang="ru-RU" sz="2400" dirty="0">
                <a:latin typeface="Arial Nova" panose="020B0604020202020204" pitchFamily="34" charset="0"/>
              </a:rPr>
              <a:t>, </a:t>
            </a:r>
            <a:r>
              <a:rPr lang="ru-RU" sz="2400" dirty="0" err="1">
                <a:latin typeface="Arial Nova" panose="020B0604020202020204" pitchFamily="34" charset="0"/>
              </a:rPr>
              <a:t>еволюція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філософських</a:t>
            </a:r>
            <a:r>
              <a:rPr lang="ru-RU" sz="2400" dirty="0">
                <a:latin typeface="Arial Nova" panose="020B0604020202020204" pitchFamily="34" charset="0"/>
              </a:rPr>
              <a:t> і </a:t>
            </a:r>
            <a:r>
              <a:rPr lang="ru-RU" sz="2400" dirty="0" err="1">
                <a:latin typeface="Arial Nova" panose="020B0604020202020204" pitchFamily="34" charset="0"/>
              </a:rPr>
              <a:t>психологічних</a:t>
            </a:r>
            <a:r>
              <a:rPr lang="ru-RU" sz="2400" dirty="0">
                <a:latin typeface="Arial Nova" panose="020B0604020202020204" pitchFamily="34" charset="0"/>
              </a:rPr>
              <a:t> наук </a:t>
            </a:r>
            <a:r>
              <a:rPr lang="ru-RU" sz="2400" dirty="0" err="1">
                <a:latin typeface="Arial Nova" panose="020B0604020202020204" pitchFamily="34" charset="0"/>
              </a:rPr>
              <a:t>призвела</a:t>
            </a:r>
            <a:r>
              <a:rPr lang="ru-RU" sz="2400" dirty="0">
                <a:latin typeface="Arial Nova" panose="020B0604020202020204" pitchFamily="34" charset="0"/>
              </a:rPr>
              <a:t> до </a:t>
            </a:r>
            <a:r>
              <a:rPr lang="ru-RU" sz="2400" dirty="0" err="1">
                <a:latin typeface="Arial Nova" panose="020B0604020202020204" pitchFamily="34" charset="0"/>
              </a:rPr>
              <a:t>свідомого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визнання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ведучої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ролі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людини</a:t>
            </a:r>
            <a:r>
              <a:rPr lang="ru-RU" sz="2400" dirty="0">
                <a:latin typeface="Arial Nova" panose="020B0604020202020204" pitchFamily="34" charset="0"/>
              </a:rPr>
              <a:t> в </a:t>
            </a:r>
            <a:r>
              <a:rPr lang="ru-RU" sz="2400" dirty="0" err="1">
                <a:latin typeface="Arial Nova" panose="020B0604020202020204" pitchFamily="34" charset="0"/>
              </a:rPr>
              <a:t>усіх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соціальних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процесах</a:t>
            </a:r>
            <a:r>
              <a:rPr lang="ru-RU" sz="2400" dirty="0">
                <a:latin typeface="Arial Nova" panose="020B0604020202020204" pitchFamily="34" charset="0"/>
              </a:rPr>
              <a:t>, в тому </a:t>
            </a:r>
            <a:r>
              <a:rPr lang="ru-RU" sz="2400" dirty="0" err="1">
                <a:latin typeface="Arial Nova" panose="020B0604020202020204" pitchFamily="34" charset="0"/>
              </a:rPr>
              <a:t>числі</a:t>
            </a:r>
            <a:r>
              <a:rPr lang="ru-RU" sz="2400" dirty="0">
                <a:latin typeface="Arial Nova" panose="020B0604020202020204" pitchFamily="34" charset="0"/>
              </a:rPr>
              <a:t> у </a:t>
            </a:r>
            <a:r>
              <a:rPr lang="ru-RU" sz="2400" dirty="0" err="1">
                <a:latin typeface="Arial Nova" panose="020B0604020202020204" pitchFamily="34" charset="0"/>
              </a:rPr>
              <a:t>науці</a:t>
            </a:r>
            <a:r>
              <a:rPr lang="ru-RU" sz="2400" dirty="0">
                <a:latin typeface="Arial Nova" panose="020B0604020202020204" pitchFamily="34" charset="0"/>
              </a:rPr>
              <a:t>.</a:t>
            </a:r>
          </a:p>
          <a:p>
            <a:pPr algn="ctr"/>
            <a:endParaRPr lang="ru-RU" sz="2400" dirty="0">
              <a:latin typeface="Arial Nova" panose="020B0604020202020204" pitchFamily="34" charset="0"/>
            </a:endParaRPr>
          </a:p>
          <a:p>
            <a:pPr algn="ctr"/>
            <a:r>
              <a:rPr lang="ru-RU" sz="2400" dirty="0">
                <a:latin typeface="Arial Nova" panose="020B0604020202020204" pitchFamily="34" charset="0"/>
              </a:rPr>
              <a:t>     </a:t>
            </a:r>
            <a:r>
              <a:rPr lang="ru-RU" sz="2400" dirty="0" err="1">
                <a:latin typeface="Arial Nova" panose="020B0604020202020204" pitchFamily="34" charset="0"/>
              </a:rPr>
              <a:t>По-третє</a:t>
            </a:r>
            <a:r>
              <a:rPr lang="ru-RU" sz="2400" dirty="0">
                <a:latin typeface="Arial Nova" panose="020B0604020202020204" pitchFamily="34" charset="0"/>
              </a:rPr>
              <a:t>, </a:t>
            </a:r>
            <a:r>
              <a:rPr lang="ru-RU" sz="2400" dirty="0" err="1">
                <a:latin typeface="Arial Nova" panose="020B0604020202020204" pitchFamily="34" charset="0"/>
              </a:rPr>
              <a:t>досягнення</a:t>
            </a:r>
            <a:r>
              <a:rPr lang="ru-RU" sz="2400" dirty="0">
                <a:latin typeface="Arial Nova" panose="020B0604020202020204" pitchFamily="34" charset="0"/>
              </a:rPr>
              <a:t> в </a:t>
            </a:r>
            <a:r>
              <a:rPr lang="ru-RU" sz="2400" dirty="0" err="1">
                <a:latin typeface="Arial Nova" panose="020B0604020202020204" pitchFamily="34" charset="0"/>
              </a:rPr>
              <a:t>галузі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інформаційних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технологій</a:t>
            </a:r>
            <a:r>
              <a:rPr lang="ru-RU" sz="2400" dirty="0">
                <a:latin typeface="Arial Nova" panose="020B0604020202020204" pitchFamily="34" charset="0"/>
              </a:rPr>
              <a:t> дозволили по-новому </a:t>
            </a:r>
            <a:r>
              <a:rPr lang="ru-RU" sz="2400" dirty="0" err="1">
                <a:latin typeface="Arial Nova" panose="020B0604020202020204" pitchFamily="34" charset="0"/>
              </a:rPr>
              <a:t>організувати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навчальний</a:t>
            </a:r>
            <a:r>
              <a:rPr lang="ru-RU" sz="2400" dirty="0">
                <a:latin typeface="Arial Nova" panose="020B0604020202020204" pitchFamily="34" charset="0"/>
              </a:rPr>
              <a:t> </a:t>
            </a:r>
            <a:r>
              <a:rPr lang="ru-RU" sz="2400" dirty="0" err="1">
                <a:latin typeface="Arial Nova" panose="020B0604020202020204" pitchFamily="34" charset="0"/>
              </a:rPr>
              <a:t>процес</a:t>
            </a:r>
            <a:r>
              <a:rPr lang="ru-RU" sz="2400" dirty="0">
                <a:latin typeface="Arial Nova" panose="020B0604020202020204" pitchFamily="34" charset="0"/>
              </a:rPr>
              <a:t>.</a:t>
            </a:r>
          </a:p>
          <a:p>
            <a:pPr algn="ctr"/>
            <a:r>
              <a:rPr lang="ru-RU" sz="2400" b="1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По-четверте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еволюція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педагогічних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концепцій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теж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вела до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визнання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необхідності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надання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більшої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свободи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в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процесі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навчання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тому,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хто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навчається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.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  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По-п’яте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завдяки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різній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ведучій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діяльності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у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дітей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та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дорослих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,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необхідно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чітко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розділяти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принципи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педагогічних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та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андрагогічних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 моделей </a:t>
            </a:r>
            <a:r>
              <a:rPr lang="ru-RU" sz="2400" b="0" dirty="0" err="1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навчання</a:t>
            </a:r>
            <a:r>
              <a:rPr lang="ru-RU" sz="2400" b="0" dirty="0">
                <a:solidFill>
                  <a:srgbClr val="000000"/>
                </a:solidFill>
                <a:effectLst/>
                <a:latin typeface="Arial Nova" panose="020B0604020202020204" pitchFamily="34" charset="0"/>
              </a:rPr>
              <a:t>.</a:t>
            </a:r>
          </a:p>
          <a:p>
            <a:pPr algn="ctr"/>
            <a:endParaRPr lang="ru-RU" sz="2800" dirty="0">
              <a:latin typeface="Arial Nova" panose="020B0604020202020204" pitchFamily="34" charset="0"/>
            </a:endParaRPr>
          </a:p>
          <a:p>
            <a:pPr algn="ctr"/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62454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D8E781A-5A75-4A93-9B48-9F729F1C3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781" y="194791"/>
            <a:ext cx="8364437" cy="646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0878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A1DC102-72A5-4B3C-B17B-2C57365D7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174" y="1844627"/>
            <a:ext cx="9413822" cy="610608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6EB63B6-03D2-45E1-AFB8-03E9279C20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1961" y="350705"/>
            <a:ext cx="8468078" cy="1176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</p:spTree>
    <p:extLst>
      <p:ext uri="{BB962C8B-B14F-4D97-AF65-F5344CB8AC3E}">
        <p14:creationId xmlns:p14="http://schemas.microsoft.com/office/powerpoint/2010/main" xmlns="" val="2076161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224</Words>
  <Application>Microsoft Office PowerPoint</Application>
  <PresentationFormat>Произвольный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РОБОЧА ПРОГРАМА НАВЧАЛЬНОЇ ДИСЦИПЛІНИ   Андрагогіка </vt:lpstr>
      <vt:lpstr>Андрагогика   Термін «андрагогика» був введений в 1833 г. німецьким істориком эпохи Просвіти  А. Каппом </vt:lpstr>
      <vt:lpstr> Мета викладання навчальної дисципліни «Андрагогіка» - формування уявлень щодо теорії та методики освіти дорослих у контексті безперервного становлення особистості; набуття практичних навичок та вмінь з технології організації навчання дорослих. </vt:lpstr>
      <vt:lpstr>опанування студентами ряду ключових питань щодо: навчання дорослих в системі безперервної освіти; андрагогічних засад професійного розвитку; сучасної практики навчання дорослих; проектування в системі навчання дорослих; внутрішньо-фірмового (корпоративного) навчання в системі освіти дорослих; дистанційного навчання в системі навчання дорослих; розвитку навчання дорослих в системі бізнес-шкіл; організації навчання соціально незахищених верств населення </vt:lpstr>
      <vt:lpstr>Згідно з вимогами освітньої програми студенти повинні досягти таких результатів навчання:  Знати:  - технології управління та організації навчання дорослого населення; -  - організації навчання соціально незахищених верств населення. Вміти: - складати плани підвищення кваліфікації персоналу; - аналізувати роботу та ефективність системи навчання дорослого населення.  </vt:lpstr>
      <vt:lpstr>проблематика курсу «Андрагогіка» ґрунтується на таких базових дисциплінах, як «Педагогіка», «Вікова психологія», «Соціальної педагогіка», «Соціологія», «Філософія», «Педагогічна та професійна психологія». 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РОБОЧА ПРОГРАМА НАВЧАЛЬНОЇ ДИСЦИПЛІНИ   Андрагогіка</dc:title>
  <dc:creator>Sergey Ivanov</dc:creator>
  <cp:lastModifiedBy>Иванов</cp:lastModifiedBy>
  <cp:revision>5</cp:revision>
  <dcterms:created xsi:type="dcterms:W3CDTF">2020-08-30T18:13:28Z</dcterms:created>
  <dcterms:modified xsi:type="dcterms:W3CDTF">2020-08-30T19:00:24Z</dcterms:modified>
</cp:coreProperties>
</file>