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F0B08F86-E096-4682-A674-3C5AFF16537A}" type="datetimeFigureOut">
              <a:rPr lang="en-US" smtClean="0"/>
              <a:t>4/13/2025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1DF02E87-2179-436E-8999-9C4EAEA79D55}" type="slidenum">
              <a:rPr lang="en-US" smtClean="0"/>
              <a:t>‹#›</a:t>
            </a:fld>
            <a:endParaRPr lang="en-US"/>
          </a:p>
        </p:txBody>
      </p:sp>
    </p:spTree>
    <p:extLst>
      <p:ext uri="{BB962C8B-B14F-4D97-AF65-F5344CB8AC3E}">
        <p14:creationId xmlns:p14="http://schemas.microsoft.com/office/powerpoint/2010/main" val="2914460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F0B08F86-E096-4682-A674-3C5AFF16537A}" type="datetimeFigureOut">
              <a:rPr lang="en-US" smtClean="0"/>
              <a:t>4/13/2025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1DF02E87-2179-436E-8999-9C4EAEA79D55}" type="slidenum">
              <a:rPr lang="en-US" smtClean="0"/>
              <a:t>‹#›</a:t>
            </a:fld>
            <a:endParaRPr lang="en-US"/>
          </a:p>
        </p:txBody>
      </p:sp>
    </p:spTree>
    <p:extLst>
      <p:ext uri="{BB962C8B-B14F-4D97-AF65-F5344CB8AC3E}">
        <p14:creationId xmlns:p14="http://schemas.microsoft.com/office/powerpoint/2010/main" val="3364567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F0B08F86-E096-4682-A674-3C5AFF16537A}" type="datetimeFigureOut">
              <a:rPr lang="en-US" smtClean="0"/>
              <a:t>4/13/2025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1DF02E87-2179-436E-8999-9C4EAEA79D55}" type="slidenum">
              <a:rPr lang="en-US" smtClean="0"/>
              <a:t>‹#›</a:t>
            </a:fld>
            <a:endParaRPr lang="en-US"/>
          </a:p>
        </p:txBody>
      </p:sp>
    </p:spTree>
    <p:extLst>
      <p:ext uri="{BB962C8B-B14F-4D97-AF65-F5344CB8AC3E}">
        <p14:creationId xmlns:p14="http://schemas.microsoft.com/office/powerpoint/2010/main" val="2435147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F0B08F86-E096-4682-A674-3C5AFF16537A}" type="datetimeFigureOut">
              <a:rPr lang="en-US" smtClean="0"/>
              <a:t>4/13/2025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1DF02E87-2179-436E-8999-9C4EAEA79D55}" type="slidenum">
              <a:rPr lang="en-US" smtClean="0"/>
              <a:t>‹#›</a:t>
            </a:fld>
            <a:endParaRPr lang="en-US"/>
          </a:p>
        </p:txBody>
      </p:sp>
    </p:spTree>
    <p:extLst>
      <p:ext uri="{BB962C8B-B14F-4D97-AF65-F5344CB8AC3E}">
        <p14:creationId xmlns:p14="http://schemas.microsoft.com/office/powerpoint/2010/main" val="787998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0B08F86-E096-4682-A674-3C5AFF16537A}" type="datetimeFigureOut">
              <a:rPr lang="en-US" smtClean="0"/>
              <a:t>4/13/2025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1DF02E87-2179-436E-8999-9C4EAEA79D55}" type="slidenum">
              <a:rPr lang="en-US" smtClean="0"/>
              <a:t>‹#›</a:t>
            </a:fld>
            <a:endParaRPr lang="en-US"/>
          </a:p>
        </p:txBody>
      </p:sp>
    </p:spTree>
    <p:extLst>
      <p:ext uri="{BB962C8B-B14F-4D97-AF65-F5344CB8AC3E}">
        <p14:creationId xmlns:p14="http://schemas.microsoft.com/office/powerpoint/2010/main" val="4214230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F0B08F86-E096-4682-A674-3C5AFF16537A}" type="datetimeFigureOut">
              <a:rPr lang="en-US" smtClean="0"/>
              <a:t>4/13/2025</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1DF02E87-2179-436E-8999-9C4EAEA79D55}" type="slidenum">
              <a:rPr lang="en-US" smtClean="0"/>
              <a:t>‹#›</a:t>
            </a:fld>
            <a:endParaRPr lang="en-US"/>
          </a:p>
        </p:txBody>
      </p:sp>
    </p:spTree>
    <p:extLst>
      <p:ext uri="{BB962C8B-B14F-4D97-AF65-F5344CB8AC3E}">
        <p14:creationId xmlns:p14="http://schemas.microsoft.com/office/powerpoint/2010/main" val="3910469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F0B08F86-E096-4682-A674-3C5AFF16537A}" type="datetimeFigureOut">
              <a:rPr lang="en-US" smtClean="0"/>
              <a:t>4/13/2025</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1DF02E87-2179-436E-8999-9C4EAEA79D55}" type="slidenum">
              <a:rPr lang="en-US" smtClean="0"/>
              <a:t>‹#›</a:t>
            </a:fld>
            <a:endParaRPr lang="en-US"/>
          </a:p>
        </p:txBody>
      </p:sp>
    </p:spTree>
    <p:extLst>
      <p:ext uri="{BB962C8B-B14F-4D97-AF65-F5344CB8AC3E}">
        <p14:creationId xmlns:p14="http://schemas.microsoft.com/office/powerpoint/2010/main" val="11111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F0B08F86-E096-4682-A674-3C5AFF16537A}" type="datetimeFigureOut">
              <a:rPr lang="en-US" smtClean="0"/>
              <a:t>4/13/2025</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1DF02E87-2179-436E-8999-9C4EAEA79D55}" type="slidenum">
              <a:rPr lang="en-US" smtClean="0"/>
              <a:t>‹#›</a:t>
            </a:fld>
            <a:endParaRPr lang="en-US"/>
          </a:p>
        </p:txBody>
      </p:sp>
    </p:spTree>
    <p:extLst>
      <p:ext uri="{BB962C8B-B14F-4D97-AF65-F5344CB8AC3E}">
        <p14:creationId xmlns:p14="http://schemas.microsoft.com/office/powerpoint/2010/main" val="824825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0B08F86-E096-4682-A674-3C5AFF16537A}" type="datetimeFigureOut">
              <a:rPr lang="en-US" smtClean="0"/>
              <a:t>4/13/2025</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1DF02E87-2179-436E-8999-9C4EAEA79D55}" type="slidenum">
              <a:rPr lang="en-US" smtClean="0"/>
              <a:t>‹#›</a:t>
            </a:fld>
            <a:endParaRPr lang="en-US"/>
          </a:p>
        </p:txBody>
      </p:sp>
    </p:spTree>
    <p:extLst>
      <p:ext uri="{BB962C8B-B14F-4D97-AF65-F5344CB8AC3E}">
        <p14:creationId xmlns:p14="http://schemas.microsoft.com/office/powerpoint/2010/main" val="470449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0B08F86-E096-4682-A674-3C5AFF16537A}" type="datetimeFigureOut">
              <a:rPr lang="en-US" smtClean="0"/>
              <a:t>4/13/2025</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1DF02E87-2179-436E-8999-9C4EAEA79D55}" type="slidenum">
              <a:rPr lang="en-US" smtClean="0"/>
              <a:t>‹#›</a:t>
            </a:fld>
            <a:endParaRPr lang="en-US"/>
          </a:p>
        </p:txBody>
      </p:sp>
    </p:spTree>
    <p:extLst>
      <p:ext uri="{BB962C8B-B14F-4D97-AF65-F5344CB8AC3E}">
        <p14:creationId xmlns:p14="http://schemas.microsoft.com/office/powerpoint/2010/main" val="520335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0B08F86-E096-4682-A674-3C5AFF16537A}" type="datetimeFigureOut">
              <a:rPr lang="en-US" smtClean="0"/>
              <a:t>4/13/2025</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1DF02E87-2179-436E-8999-9C4EAEA79D55}" type="slidenum">
              <a:rPr lang="en-US" smtClean="0"/>
              <a:t>‹#›</a:t>
            </a:fld>
            <a:endParaRPr lang="en-US"/>
          </a:p>
        </p:txBody>
      </p:sp>
    </p:spTree>
    <p:extLst>
      <p:ext uri="{BB962C8B-B14F-4D97-AF65-F5344CB8AC3E}">
        <p14:creationId xmlns:p14="http://schemas.microsoft.com/office/powerpoint/2010/main" val="294770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B08F86-E096-4682-A674-3C5AFF16537A}" type="datetimeFigureOut">
              <a:rPr lang="en-US" smtClean="0"/>
              <a:t>4/13/2025</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F02E87-2179-436E-8999-9C4EAEA79D55}" type="slidenum">
              <a:rPr lang="en-US" smtClean="0"/>
              <a:t>‹#›</a:t>
            </a:fld>
            <a:endParaRPr lang="en-US"/>
          </a:p>
        </p:txBody>
      </p:sp>
    </p:spTree>
    <p:extLst>
      <p:ext uri="{BB962C8B-B14F-4D97-AF65-F5344CB8AC3E}">
        <p14:creationId xmlns:p14="http://schemas.microsoft.com/office/powerpoint/2010/main" val="2418997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51710" y="1122218"/>
            <a:ext cx="9144000" cy="2941926"/>
          </a:xfrm>
        </p:spPr>
        <p:txBody>
          <a:bodyPr>
            <a:normAutofit/>
          </a:bodyPr>
          <a:lstStyle/>
          <a:p>
            <a:r>
              <a:rPr lang="uk-UA" dirty="0" smtClean="0">
                <a:latin typeface="Times New Roman" panose="02020603050405020304" pitchFamily="18" charset="0"/>
                <a:cs typeface="Times New Roman" panose="02020603050405020304" pitchFamily="18" charset="0"/>
              </a:rPr>
              <a:t>ФІНАНСОВІ ПОСЛУГИ</a:t>
            </a:r>
            <a:br>
              <a:rPr lang="uk-UA" dirty="0" smtClean="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
            </a:r>
            <a:br>
              <a:rPr lang="uk-UA" dirty="0">
                <a:latin typeface="Times New Roman" panose="02020603050405020304" pitchFamily="18" charset="0"/>
                <a:cs typeface="Times New Roman" panose="02020603050405020304" pitchFamily="18" charset="0"/>
              </a:rPr>
            </a:br>
            <a:r>
              <a:rPr lang="uk-UA" sz="2800" dirty="0" smtClean="0">
                <a:latin typeface="Times New Roman" panose="02020603050405020304" pitchFamily="18" charset="0"/>
                <a:cs typeface="Times New Roman" panose="02020603050405020304" pitchFamily="18" charset="0"/>
              </a:rPr>
              <a:t>Викладач: </a:t>
            </a:r>
            <a:r>
              <a:rPr lang="uk-UA" sz="2800" dirty="0" err="1" smtClean="0">
                <a:latin typeface="Times New Roman" panose="02020603050405020304" pitchFamily="18" charset="0"/>
                <a:cs typeface="Times New Roman" panose="02020603050405020304" pitchFamily="18" charset="0"/>
              </a:rPr>
              <a:t>к.е.н</a:t>
            </a:r>
            <a:r>
              <a:rPr lang="uk-UA" sz="2800" dirty="0" smtClean="0">
                <a:latin typeface="Times New Roman" panose="02020603050405020304" pitchFamily="18" charset="0"/>
                <a:cs typeface="Times New Roman" panose="02020603050405020304" pitchFamily="18" charset="0"/>
              </a:rPr>
              <a:t>., доцент </a:t>
            </a:r>
            <a:r>
              <a:rPr lang="uk-UA" sz="2800" dirty="0" err="1" smtClean="0">
                <a:latin typeface="Times New Roman" panose="02020603050405020304" pitchFamily="18" charset="0"/>
                <a:cs typeface="Times New Roman" panose="02020603050405020304" pitchFamily="18" charset="0"/>
              </a:rPr>
              <a:t>Щебликіна</a:t>
            </a:r>
            <a:r>
              <a:rPr lang="uk-UA" sz="2800" dirty="0" smtClean="0">
                <a:latin typeface="Times New Roman" panose="02020603050405020304" pitchFamily="18" charset="0"/>
                <a:cs typeface="Times New Roman" panose="02020603050405020304" pitchFamily="18" charset="0"/>
              </a:rPr>
              <a:t> Інна Олександрівна</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2794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48145"/>
            <a:ext cx="10896600" cy="5428818"/>
          </a:xfrm>
        </p:spPr>
        <p:txBody>
          <a:bodyPr>
            <a:normAutofit/>
          </a:bodyPr>
          <a:lstStyle/>
          <a:p>
            <a:pPr marL="0" indent="0" algn="just">
              <a:buNone/>
            </a:pPr>
            <a:r>
              <a:rPr lang="uk-UA" sz="3600" i="1" dirty="0">
                <a:latin typeface="Times New Roman" panose="02020603050405020304" pitchFamily="18" charset="0"/>
                <a:cs typeface="Times New Roman" panose="02020603050405020304" pitchFamily="18" charset="0"/>
              </a:rPr>
              <a:t>Метою</a:t>
            </a:r>
            <a:r>
              <a:rPr lang="uk-UA" sz="3600" b="1" dirty="0">
                <a:latin typeface="Times New Roman" panose="02020603050405020304" pitchFamily="18" charset="0"/>
                <a:cs typeface="Times New Roman" panose="02020603050405020304" pitchFamily="18" charset="0"/>
              </a:rPr>
              <a:t> </a:t>
            </a:r>
            <a:r>
              <a:rPr lang="uk-UA" sz="3600" dirty="0">
                <a:latin typeface="Times New Roman" panose="02020603050405020304" pitchFamily="18" charset="0"/>
                <a:cs typeface="Times New Roman" panose="02020603050405020304" pitchFamily="18" charset="0"/>
              </a:rPr>
              <a:t>викладання навчальної дисципліни «Фінансові послуги» є підготовка фахівців такого рівня кваліфікації в галузі управління фінансами та системою фінансового моніторингу, що забезпечить їм мобільність та конкурентні переваги на вітчизняному та міжнародному ринках праці, формування комплексного розуміння системи взаємозв’язків на ринку фінансових послуг та державної політики.</a:t>
            </a:r>
          </a:p>
          <a:p>
            <a:pPr marL="0" indent="0" algn="just">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4705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199" y="623455"/>
            <a:ext cx="10827327" cy="5553508"/>
          </a:xfrm>
        </p:spPr>
        <p:txBody>
          <a:bodyPr>
            <a:normAutofit/>
          </a:bodyPr>
          <a:lstStyle/>
          <a:p>
            <a:pPr marL="0" indent="0" algn="just">
              <a:buNone/>
            </a:pPr>
            <a:r>
              <a:rPr lang="uk-UA" dirty="0" smtClean="0">
                <a:latin typeface="Times New Roman" panose="02020603050405020304" pitchFamily="18" charset="0"/>
                <a:cs typeface="Times New Roman" panose="02020603050405020304" pitchFamily="18" charset="0"/>
              </a:rPr>
              <a:t>Основними </a:t>
            </a:r>
            <a:r>
              <a:rPr lang="uk-UA" i="1" dirty="0" smtClean="0">
                <a:latin typeface="Times New Roman" panose="02020603050405020304" pitchFamily="18" charset="0"/>
                <a:cs typeface="Times New Roman" panose="02020603050405020304" pitchFamily="18" charset="0"/>
              </a:rPr>
              <a:t>завданнями</a:t>
            </a:r>
            <a:r>
              <a:rPr lang="uk-UA" dirty="0" smtClean="0">
                <a:latin typeface="Times New Roman" panose="02020603050405020304" pitchFamily="18" charset="0"/>
                <a:cs typeface="Times New Roman" panose="02020603050405020304" pitchFamily="18" charset="0"/>
              </a:rPr>
              <a:t> вивчення дисципліни «Фінансові послуги» є: засвоєння теоретичних та практичних засад побудови ринку фінансових послуг як цілісного механізму перерозподілу фінансових активів між держа­вою, фізичними та юридичними особами; набуття комплексного розуміння взаємозв’язків, які виникають між учасниками ринку фінансових послуг та системою фінансових інститутів; засвоєння засад нормативно-законодавчої бази, що регламентує діяльність професійних та непрофесійних учасників ринку фінансових послуг; вироблення навичок порівняльного аналізу в галузі фінансових послуг та визначенні конкурентних переваг та недоліків окремих видів послуг; отримання уявлення про функціонування окремих сегментів ринку фінансових послуг та розкриття їх ролі у світовій економіці.</a:t>
            </a:r>
          </a:p>
          <a:p>
            <a:pPr marL="0" indent="0"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95496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58091" y="637309"/>
            <a:ext cx="10515600" cy="5694217"/>
          </a:xfrm>
        </p:spPr>
        <p:txBody>
          <a:bodyPr/>
          <a:lstStyle/>
          <a:p>
            <a:pPr marL="0" indent="0" algn="just">
              <a:buNone/>
            </a:pPr>
            <a:r>
              <a:rPr lang="uk-UA" dirty="0">
                <a:latin typeface="Times New Roman" panose="02020603050405020304" pitchFamily="18" charset="0"/>
                <a:cs typeface="Times New Roman" panose="02020603050405020304" pitchFamily="18" charset="0"/>
              </a:rPr>
              <a:t>В результаті вивчення курсу </a:t>
            </a:r>
            <a:r>
              <a:rPr lang="uk-UA" dirty="0" smtClean="0">
                <a:latin typeface="Times New Roman" panose="02020603050405020304" pitchFamily="18" charset="0"/>
                <a:cs typeface="Times New Roman" panose="02020603050405020304" pitchFamily="18" charset="0"/>
              </a:rPr>
              <a:t>здобувачі </a:t>
            </a:r>
            <a:r>
              <a:rPr lang="uk-UA" dirty="0">
                <a:latin typeface="Times New Roman" panose="02020603050405020304" pitchFamily="18" charset="0"/>
                <a:cs typeface="Times New Roman" panose="02020603050405020304" pitchFamily="18" charset="0"/>
              </a:rPr>
              <a:t>повинні досягти таких результатів навчання (</a:t>
            </a:r>
            <a:r>
              <a:rPr lang="uk-UA" dirty="0" err="1">
                <a:latin typeface="Times New Roman" panose="02020603050405020304" pitchFamily="18" charset="0"/>
                <a:cs typeface="Times New Roman" panose="02020603050405020304" pitchFamily="18" charset="0"/>
              </a:rPr>
              <a:t>компетентностей</a:t>
            </a:r>
            <a:r>
              <a:rPr lang="uk-UA"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buNone/>
            </a:pPr>
            <a:r>
              <a:rPr lang="uk-UA" dirty="0" smtClean="0">
                <a:latin typeface="Times New Roman" panose="02020603050405020304" pitchFamily="18" charset="0"/>
                <a:cs typeface="Times New Roman" panose="02020603050405020304" pitchFamily="18" charset="0"/>
              </a:rPr>
              <a:t>ІК. Здатність розв’язувати складні спеціалізовані завдання та практичні проблеми в ході професійної діяльності у галузі фінансів, банківської справи, страхування та фондового ринку або у процесі навчання, що передбачає застосування окремих методів і положень фінансової науки та характеризується невизначеністю умов і необхідністю врахування комплексу вимог здійснення професійної та навчальної діяльності.</a:t>
            </a:r>
          </a:p>
          <a:p>
            <a:pPr marL="0" indent="0" algn="just">
              <a:buNone/>
            </a:pPr>
            <a:r>
              <a:rPr lang="ru-RU" dirty="0" smtClean="0">
                <a:latin typeface="Times New Roman" panose="02020603050405020304" pitchFamily="18" charset="0"/>
                <a:cs typeface="Times New Roman" panose="02020603050405020304" pitchFamily="18" charset="0"/>
              </a:rPr>
              <a:t>ЗК01. </a:t>
            </a:r>
            <a:r>
              <a:rPr lang="ru-RU" dirty="0" err="1" smtClean="0">
                <a:latin typeface="Times New Roman" panose="02020603050405020304" pitchFamily="18" charset="0"/>
                <a:cs typeface="Times New Roman" panose="02020603050405020304" pitchFamily="18" charset="0"/>
              </a:rPr>
              <a:t>Здатність</a:t>
            </a:r>
            <a:r>
              <a:rPr lang="ru-RU" dirty="0" smtClean="0">
                <a:latin typeface="Times New Roman" panose="02020603050405020304" pitchFamily="18" charset="0"/>
                <a:cs typeface="Times New Roman" panose="02020603050405020304" pitchFamily="18" charset="0"/>
              </a:rPr>
              <a:t> до абстрактного </a:t>
            </a:r>
            <a:r>
              <a:rPr lang="ru-RU" dirty="0" err="1" smtClean="0">
                <a:latin typeface="Times New Roman" panose="02020603050405020304" pitchFamily="18" charset="0"/>
                <a:cs typeface="Times New Roman" panose="02020603050405020304" pitchFamily="18" charset="0"/>
              </a:rPr>
              <a:t>мислення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аналізу</a:t>
            </a:r>
            <a:r>
              <a:rPr lang="ru-RU" dirty="0" smtClean="0">
                <a:latin typeface="Times New Roman" panose="02020603050405020304" pitchFamily="18" charset="0"/>
                <a:cs typeface="Times New Roman" panose="02020603050405020304" pitchFamily="18" charset="0"/>
              </a:rPr>
              <a:t> та синтезу. </a:t>
            </a:r>
          </a:p>
          <a:p>
            <a:pPr marL="0" indent="0" algn="just">
              <a:buNone/>
            </a:pPr>
            <a:r>
              <a:rPr lang="ru-RU" dirty="0" smtClean="0">
                <a:latin typeface="Times New Roman" panose="02020603050405020304" pitchFamily="18" charset="0"/>
                <a:cs typeface="Times New Roman" panose="02020603050405020304" pitchFamily="18" charset="0"/>
              </a:rPr>
              <a:t>ЗК02. </a:t>
            </a:r>
            <a:r>
              <a:rPr lang="ru-RU" dirty="0" err="1" smtClean="0">
                <a:latin typeface="Times New Roman" panose="02020603050405020304" pitchFamily="18" charset="0"/>
                <a:cs typeface="Times New Roman" panose="02020603050405020304" pitchFamily="18" charset="0"/>
              </a:rPr>
              <a:t>Здатність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застосовувати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знання</a:t>
            </a:r>
            <a:r>
              <a:rPr lang="ru-RU" dirty="0" smtClean="0">
                <a:latin typeface="Times New Roman" panose="02020603050405020304" pitchFamily="18" charset="0"/>
                <a:cs typeface="Times New Roman" panose="02020603050405020304" pitchFamily="18" charset="0"/>
              </a:rPr>
              <a:t> у </a:t>
            </a:r>
            <a:r>
              <a:rPr lang="ru-RU" dirty="0" err="1" smtClean="0">
                <a:latin typeface="Times New Roman" panose="02020603050405020304" pitchFamily="18" charset="0"/>
                <a:cs typeface="Times New Roman" panose="02020603050405020304" pitchFamily="18" charset="0"/>
              </a:rPr>
              <a:t>практичних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ситуаціях</a:t>
            </a:r>
            <a:r>
              <a:rPr lang="ru-RU" dirty="0" smtClean="0">
                <a:latin typeface="Times New Roman" panose="02020603050405020304" pitchFamily="18" charset="0"/>
                <a:cs typeface="Times New Roman" panose="02020603050405020304" pitchFamily="18" charset="0"/>
              </a:rPr>
              <a:t>. </a:t>
            </a:r>
          </a:p>
          <a:p>
            <a:pPr marL="0" indent="0" algn="just">
              <a:buNone/>
            </a:pPr>
            <a:r>
              <a:rPr lang="ru-RU" dirty="0" smtClean="0">
                <a:latin typeface="Times New Roman" panose="02020603050405020304" pitchFamily="18" charset="0"/>
                <a:cs typeface="Times New Roman" panose="02020603050405020304" pitchFamily="18" charset="0"/>
              </a:rPr>
              <a:t>ЗК06. </a:t>
            </a:r>
            <a:r>
              <a:rPr lang="ru-RU" dirty="0" err="1" smtClean="0">
                <a:latin typeface="Times New Roman" panose="02020603050405020304" pitchFamily="18" charset="0"/>
                <a:cs typeface="Times New Roman" panose="02020603050405020304" pitchFamily="18" charset="0"/>
              </a:rPr>
              <a:t>Здатність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проведення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досліджень</a:t>
            </a:r>
            <a:r>
              <a:rPr lang="ru-RU" dirty="0" smtClean="0">
                <a:latin typeface="Times New Roman" panose="02020603050405020304" pitchFamily="18" charset="0"/>
                <a:cs typeface="Times New Roman" panose="02020603050405020304" pitchFamily="18" charset="0"/>
              </a:rPr>
              <a:t> на </a:t>
            </a:r>
            <a:r>
              <a:rPr lang="ru-RU" dirty="0" err="1" smtClean="0">
                <a:latin typeface="Times New Roman" panose="02020603050405020304" pitchFamily="18" charset="0"/>
                <a:cs typeface="Times New Roman" panose="02020603050405020304" pitchFamily="18" charset="0"/>
              </a:rPr>
              <a:t>відповідному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рівні</a:t>
            </a:r>
            <a:r>
              <a:rPr lang="ru-RU" dirty="0" smtClean="0">
                <a:latin typeface="Times New Roman" panose="02020603050405020304" pitchFamily="18" charset="0"/>
                <a:cs typeface="Times New Roman" panose="02020603050405020304" pitchFamily="18" charset="0"/>
              </a:rPr>
              <a:t> ЗК07. </a:t>
            </a:r>
            <a:r>
              <a:rPr lang="ru-RU" dirty="0" err="1" smtClean="0">
                <a:latin typeface="Times New Roman" panose="02020603050405020304" pitchFamily="18" charset="0"/>
                <a:cs typeface="Times New Roman" panose="02020603050405020304" pitchFamily="18" charset="0"/>
              </a:rPr>
              <a:t>Здатність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вчитися</a:t>
            </a:r>
            <a:r>
              <a:rPr lang="ru-RU" dirty="0" smtClean="0">
                <a:latin typeface="Times New Roman" panose="02020603050405020304" pitchFamily="18" charset="0"/>
                <a:cs typeface="Times New Roman" panose="02020603050405020304" pitchFamily="18" charset="0"/>
              </a:rPr>
              <a:t> і </a:t>
            </a:r>
            <a:r>
              <a:rPr lang="ru-RU" dirty="0" err="1" smtClean="0">
                <a:latin typeface="Times New Roman" panose="02020603050405020304" pitchFamily="18" charset="0"/>
                <a:cs typeface="Times New Roman" panose="02020603050405020304" pitchFamily="18" charset="0"/>
              </a:rPr>
              <a:t>оволодівати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сучасними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знаннями</a:t>
            </a:r>
            <a:r>
              <a:rPr lang="ru-RU"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97927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37309" y="512618"/>
            <a:ext cx="11069782" cy="5664345"/>
          </a:xfrm>
        </p:spPr>
        <p:txBody>
          <a:bodyPr/>
          <a:lstStyle/>
          <a:p>
            <a:pPr marL="0" indent="0" algn="just">
              <a:buNone/>
            </a:pPr>
            <a:r>
              <a:rPr lang="ru-RU" dirty="0" smtClean="0">
                <a:latin typeface="Times New Roman" panose="02020603050405020304" pitchFamily="18" charset="0"/>
                <a:cs typeface="Times New Roman" panose="02020603050405020304" pitchFamily="18" charset="0"/>
              </a:rPr>
              <a:t>ЗК08. </a:t>
            </a:r>
            <a:r>
              <a:rPr lang="ru-RU" dirty="0" err="1" smtClean="0">
                <a:latin typeface="Times New Roman" panose="02020603050405020304" pitchFamily="18" charset="0"/>
                <a:cs typeface="Times New Roman" panose="02020603050405020304" pitchFamily="18" charset="0"/>
              </a:rPr>
              <a:t>Здатність</a:t>
            </a:r>
            <a:r>
              <a:rPr lang="ru-RU" dirty="0" smtClean="0">
                <a:latin typeface="Times New Roman" panose="02020603050405020304" pitchFamily="18" charset="0"/>
                <a:cs typeface="Times New Roman" panose="02020603050405020304" pitchFamily="18" charset="0"/>
              </a:rPr>
              <a:t> до </a:t>
            </a:r>
            <a:r>
              <a:rPr lang="ru-RU" dirty="0" err="1" smtClean="0">
                <a:latin typeface="Times New Roman" panose="02020603050405020304" pitchFamily="18" charset="0"/>
                <a:cs typeface="Times New Roman" panose="02020603050405020304" pitchFamily="18" charset="0"/>
              </a:rPr>
              <a:t>пошуку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оброблення</a:t>
            </a:r>
            <a:r>
              <a:rPr lang="ru-RU" dirty="0" smtClean="0">
                <a:latin typeface="Times New Roman" panose="02020603050405020304" pitchFamily="18" charset="0"/>
                <a:cs typeface="Times New Roman" panose="02020603050405020304" pitchFamily="18" charset="0"/>
              </a:rPr>
              <a:t> та </a:t>
            </a:r>
            <a:r>
              <a:rPr lang="ru-RU" dirty="0" err="1" smtClean="0">
                <a:latin typeface="Times New Roman" panose="02020603050405020304" pitchFamily="18" charset="0"/>
                <a:cs typeface="Times New Roman" panose="02020603050405020304" pitchFamily="18" charset="0"/>
              </a:rPr>
              <a:t>аналізу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інформації</a:t>
            </a:r>
            <a:r>
              <a:rPr lang="ru-RU" dirty="0" smtClean="0">
                <a:latin typeface="Times New Roman" panose="02020603050405020304" pitchFamily="18" charset="0"/>
                <a:cs typeface="Times New Roman" panose="02020603050405020304" pitchFamily="18" charset="0"/>
              </a:rPr>
              <a:t> з </a:t>
            </a:r>
            <a:r>
              <a:rPr lang="ru-RU" dirty="0" err="1" smtClean="0">
                <a:latin typeface="Times New Roman" panose="02020603050405020304" pitchFamily="18" charset="0"/>
                <a:cs typeface="Times New Roman" panose="02020603050405020304" pitchFamily="18" charset="0"/>
              </a:rPr>
              <a:t>різних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джерел</a:t>
            </a:r>
            <a:r>
              <a:rPr lang="ru-RU" dirty="0" smtClean="0">
                <a:latin typeface="Times New Roman" panose="02020603050405020304" pitchFamily="18" charset="0"/>
                <a:cs typeface="Times New Roman" panose="02020603050405020304" pitchFamily="18" charset="0"/>
              </a:rPr>
              <a:t>. </a:t>
            </a:r>
          </a:p>
          <a:p>
            <a:pPr marL="0" indent="0" algn="just">
              <a:buNone/>
            </a:pPr>
            <a:r>
              <a:rPr lang="ru-RU" dirty="0" smtClean="0">
                <a:latin typeface="Times New Roman" panose="02020603050405020304" pitchFamily="18" charset="0"/>
                <a:cs typeface="Times New Roman" panose="02020603050405020304" pitchFamily="18" charset="0"/>
              </a:rPr>
              <a:t>СК03. </a:t>
            </a:r>
            <a:r>
              <a:rPr lang="ru-RU" dirty="0" err="1" smtClean="0">
                <a:latin typeface="Times New Roman" panose="02020603050405020304" pitchFamily="18" charset="0"/>
                <a:cs typeface="Times New Roman" panose="02020603050405020304" pitchFamily="18" charset="0"/>
              </a:rPr>
              <a:t>Здатність</a:t>
            </a:r>
            <a:r>
              <a:rPr lang="ru-RU" dirty="0" smtClean="0">
                <a:latin typeface="Times New Roman" panose="02020603050405020304" pitchFamily="18" charset="0"/>
                <a:cs typeface="Times New Roman" panose="02020603050405020304" pitchFamily="18" charset="0"/>
              </a:rPr>
              <a:t> до </a:t>
            </a:r>
            <a:r>
              <a:rPr lang="ru-RU" dirty="0" err="1" smtClean="0">
                <a:latin typeface="Times New Roman" panose="02020603050405020304" pitchFamily="18" charset="0"/>
                <a:cs typeface="Times New Roman" panose="02020603050405020304" pitchFamily="18" charset="0"/>
              </a:rPr>
              <a:t>діагностики</a:t>
            </a:r>
            <a:r>
              <a:rPr lang="ru-RU" dirty="0" smtClean="0">
                <a:latin typeface="Times New Roman" panose="02020603050405020304" pitchFamily="18" charset="0"/>
                <a:cs typeface="Times New Roman" panose="02020603050405020304" pitchFamily="18" charset="0"/>
              </a:rPr>
              <a:t> стану </a:t>
            </a:r>
            <a:r>
              <a:rPr lang="ru-RU" dirty="0" err="1" smtClean="0">
                <a:latin typeface="Times New Roman" panose="02020603050405020304" pitchFamily="18" charset="0"/>
                <a:cs typeface="Times New Roman" panose="02020603050405020304" pitchFamily="18" charset="0"/>
              </a:rPr>
              <a:t>фінансових</a:t>
            </a:r>
            <a:r>
              <a:rPr lang="ru-RU" dirty="0" smtClean="0">
                <a:latin typeface="Times New Roman" panose="02020603050405020304" pitchFamily="18" charset="0"/>
                <a:cs typeface="Times New Roman" panose="02020603050405020304" pitchFamily="18" charset="0"/>
              </a:rPr>
              <a:t> систем (</a:t>
            </a:r>
            <a:r>
              <a:rPr lang="ru-RU" dirty="0" err="1" smtClean="0">
                <a:latin typeface="Times New Roman" panose="02020603050405020304" pitchFamily="18" charset="0"/>
                <a:cs typeface="Times New Roman" panose="02020603050405020304" pitchFamily="18" charset="0"/>
              </a:rPr>
              <a:t>державні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фінанси</a:t>
            </a:r>
            <a:r>
              <a:rPr lang="ru-RU" dirty="0" smtClean="0">
                <a:latin typeface="Times New Roman" panose="02020603050405020304" pitchFamily="18" charset="0"/>
                <a:cs typeface="Times New Roman" panose="02020603050405020304" pitchFamily="18" charset="0"/>
              </a:rPr>
              <a:t>, у тому </a:t>
            </a:r>
            <a:r>
              <a:rPr lang="ru-RU" dirty="0" err="1" smtClean="0">
                <a:latin typeface="Times New Roman" panose="02020603050405020304" pitchFamily="18" charset="0"/>
                <a:cs typeface="Times New Roman" panose="02020603050405020304" pitchFamily="18" charset="0"/>
              </a:rPr>
              <a:t>числі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бюджетна</a:t>
            </a:r>
            <a:r>
              <a:rPr lang="ru-RU" dirty="0" smtClean="0">
                <a:latin typeface="Times New Roman" panose="02020603050405020304" pitchFamily="18" charset="0"/>
                <a:cs typeface="Times New Roman" panose="02020603050405020304" pitchFamily="18" charset="0"/>
              </a:rPr>
              <a:t> та </a:t>
            </a:r>
            <a:r>
              <a:rPr lang="ru-RU" dirty="0" err="1" smtClean="0">
                <a:latin typeface="Times New Roman" panose="02020603050405020304" pitchFamily="18" charset="0"/>
                <a:cs typeface="Times New Roman" panose="02020603050405020304" pitchFamily="18" charset="0"/>
              </a:rPr>
              <a:t>податкова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системи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фінанси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суб’єктів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господарювання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фінанси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домогосподарств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фінансові</a:t>
            </a:r>
            <a:r>
              <a:rPr lang="ru-RU" dirty="0" smtClean="0">
                <a:latin typeface="Times New Roman" panose="02020603050405020304" pitchFamily="18" charset="0"/>
                <a:cs typeface="Times New Roman" panose="02020603050405020304" pitchFamily="18" charset="0"/>
              </a:rPr>
              <a:t> ринки, </a:t>
            </a:r>
            <a:r>
              <a:rPr lang="ru-RU" dirty="0" err="1" smtClean="0">
                <a:latin typeface="Times New Roman" panose="02020603050405020304" pitchFamily="18" charset="0"/>
                <a:cs typeface="Times New Roman" panose="02020603050405020304" pitchFamily="18" charset="0"/>
              </a:rPr>
              <a:t>банківська</a:t>
            </a:r>
            <a:r>
              <a:rPr lang="ru-RU" dirty="0" smtClean="0">
                <a:latin typeface="Times New Roman" panose="02020603050405020304" pitchFamily="18" charset="0"/>
                <a:cs typeface="Times New Roman" panose="02020603050405020304" pitchFamily="18" charset="0"/>
              </a:rPr>
              <a:t> система та </a:t>
            </a:r>
            <a:r>
              <a:rPr lang="ru-RU" dirty="0" err="1" smtClean="0">
                <a:latin typeface="Times New Roman" panose="02020603050405020304" pitchFamily="18" charset="0"/>
                <a:cs typeface="Times New Roman" panose="02020603050405020304" pitchFamily="18" charset="0"/>
              </a:rPr>
              <a:t>страхування</a:t>
            </a:r>
            <a:r>
              <a:rPr lang="ru-RU" dirty="0" smtClean="0">
                <a:latin typeface="Times New Roman" panose="02020603050405020304" pitchFamily="18" charset="0"/>
                <a:cs typeface="Times New Roman" panose="02020603050405020304" pitchFamily="18" charset="0"/>
              </a:rPr>
              <a:t>).</a:t>
            </a:r>
          </a:p>
          <a:p>
            <a:pPr marL="0" indent="0" algn="just">
              <a:buNone/>
            </a:pPr>
            <a:r>
              <a:rPr lang="ru-RU" dirty="0" smtClean="0">
                <a:latin typeface="Times New Roman" panose="02020603050405020304" pitchFamily="18" charset="0"/>
                <a:cs typeface="Times New Roman" panose="02020603050405020304" pitchFamily="18" charset="0"/>
              </a:rPr>
              <a:t>СК05. </a:t>
            </a:r>
            <a:r>
              <a:rPr lang="ru-RU" dirty="0" err="1" smtClean="0">
                <a:latin typeface="Times New Roman" panose="02020603050405020304" pitchFamily="18" charset="0"/>
                <a:cs typeface="Times New Roman" panose="02020603050405020304" pitchFamily="18" charset="0"/>
              </a:rPr>
              <a:t>Здатність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застосовувати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знання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законодавства</a:t>
            </a:r>
            <a:r>
              <a:rPr lang="ru-RU" dirty="0" smtClean="0">
                <a:latin typeface="Times New Roman" panose="02020603050405020304" pitchFamily="18" charset="0"/>
                <a:cs typeface="Times New Roman" panose="02020603050405020304" pitchFamily="18" charset="0"/>
              </a:rPr>
              <a:t> у </a:t>
            </a:r>
            <a:r>
              <a:rPr lang="ru-RU" dirty="0" err="1" smtClean="0">
                <a:latin typeface="Times New Roman" panose="02020603050405020304" pitchFamily="18" charset="0"/>
                <a:cs typeface="Times New Roman" panose="02020603050405020304" pitchFamily="18" charset="0"/>
              </a:rPr>
              <a:t>сфері</a:t>
            </a:r>
            <a:r>
              <a:rPr lang="ru-RU" dirty="0" smtClean="0">
                <a:latin typeface="Times New Roman" panose="02020603050405020304" pitchFamily="18" charset="0"/>
                <a:cs typeface="Times New Roman" panose="02020603050405020304" pitchFamily="18" charset="0"/>
              </a:rPr>
              <a:t> монетарного, </a:t>
            </a:r>
            <a:r>
              <a:rPr lang="ru-RU" dirty="0" err="1" smtClean="0">
                <a:latin typeface="Times New Roman" panose="02020603050405020304" pitchFamily="18" charset="0"/>
                <a:cs typeface="Times New Roman" panose="02020603050405020304" pitchFamily="18" charset="0"/>
              </a:rPr>
              <a:t>фіскального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регулювання</a:t>
            </a:r>
            <a:r>
              <a:rPr lang="ru-RU" dirty="0" smtClean="0">
                <a:latin typeface="Times New Roman" panose="02020603050405020304" pitchFamily="18" charset="0"/>
                <a:cs typeface="Times New Roman" panose="02020603050405020304" pitchFamily="18" charset="0"/>
              </a:rPr>
              <a:t> та </a:t>
            </a:r>
            <a:r>
              <a:rPr lang="ru-RU" dirty="0" err="1" smtClean="0">
                <a:latin typeface="Times New Roman" panose="02020603050405020304" pitchFamily="18" charset="0"/>
                <a:cs typeface="Times New Roman" panose="02020603050405020304" pitchFamily="18" charset="0"/>
              </a:rPr>
              <a:t>регулювання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фінансового</a:t>
            </a:r>
            <a:r>
              <a:rPr lang="ru-RU" dirty="0" smtClean="0">
                <a:latin typeface="Times New Roman" panose="02020603050405020304" pitchFamily="18" charset="0"/>
                <a:cs typeface="Times New Roman" panose="02020603050405020304" pitchFamily="18" charset="0"/>
              </a:rPr>
              <a:t> ринку. </a:t>
            </a:r>
          </a:p>
          <a:p>
            <a:pPr marL="0" indent="0" algn="just">
              <a:buNone/>
            </a:pPr>
            <a:r>
              <a:rPr lang="ru-RU" dirty="0" smtClean="0">
                <a:latin typeface="Times New Roman" panose="02020603050405020304" pitchFamily="18" charset="0"/>
                <a:cs typeface="Times New Roman" panose="02020603050405020304" pitchFamily="18" charset="0"/>
              </a:rPr>
              <a:t>СК11. </a:t>
            </a:r>
            <a:r>
              <a:rPr lang="ru-RU" dirty="0" err="1" smtClean="0">
                <a:latin typeface="Times New Roman" panose="02020603050405020304" pitchFamily="18" charset="0"/>
                <a:cs typeface="Times New Roman" panose="02020603050405020304" pitchFamily="18" charset="0"/>
              </a:rPr>
              <a:t>Здатність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підтримувати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належний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рівень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знань</a:t>
            </a:r>
            <a:r>
              <a:rPr lang="ru-RU" dirty="0" smtClean="0">
                <a:latin typeface="Times New Roman" panose="02020603050405020304" pitchFamily="18" charset="0"/>
                <a:cs typeface="Times New Roman" panose="02020603050405020304" pitchFamily="18" charset="0"/>
              </a:rPr>
              <a:t> та </a:t>
            </a:r>
            <a:r>
              <a:rPr lang="ru-RU" dirty="0" err="1" smtClean="0">
                <a:latin typeface="Times New Roman" panose="02020603050405020304" pitchFamily="18" charset="0"/>
                <a:cs typeface="Times New Roman" panose="02020603050405020304" pitchFamily="18" charset="0"/>
              </a:rPr>
              <a:t>постійно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підвищувати</a:t>
            </a:r>
            <a:r>
              <a:rPr lang="ru-RU" dirty="0" smtClean="0">
                <a:latin typeface="Times New Roman" panose="02020603050405020304" pitchFamily="18" charset="0"/>
                <a:cs typeface="Times New Roman" panose="02020603050405020304" pitchFamily="18" charset="0"/>
              </a:rPr>
              <a:t> свою </a:t>
            </a:r>
            <a:r>
              <a:rPr lang="ru-RU" dirty="0" err="1" smtClean="0">
                <a:latin typeface="Times New Roman" panose="02020603050405020304" pitchFamily="18" charset="0"/>
                <a:cs typeface="Times New Roman" panose="02020603050405020304" pitchFamily="18" charset="0"/>
              </a:rPr>
              <a:t>професійну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підготовку</a:t>
            </a:r>
            <a:r>
              <a:rPr lang="ru-RU"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4228852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09600"/>
            <a:ext cx="10515600" cy="5567363"/>
          </a:xfrm>
        </p:spPr>
        <p:txBody>
          <a:bodyPr/>
          <a:lstStyle/>
          <a:p>
            <a:pPr marL="0" indent="0" algn="just">
              <a:buNone/>
            </a:pPr>
            <a:r>
              <a:rPr lang="uk-UA" dirty="0" smtClean="0">
                <a:latin typeface="Times New Roman" panose="02020603050405020304" pitchFamily="18" charset="0"/>
                <a:cs typeface="Times New Roman" panose="02020603050405020304" pitchFamily="18" charset="0"/>
              </a:rPr>
              <a:t>ПР01. Знати та розуміти економічні категорії, закони, причинно-наслідкові та функціональні зв’язки, які існують між процесами та явищами на різних рівнях економічних систем.</a:t>
            </a:r>
          </a:p>
          <a:p>
            <a:pPr marL="0" indent="0" algn="just">
              <a:buNone/>
            </a:pPr>
            <a:r>
              <a:rPr lang="uk-UA" dirty="0" smtClean="0">
                <a:latin typeface="Times New Roman" panose="02020603050405020304" pitchFamily="18" charset="0"/>
                <a:cs typeface="Times New Roman" panose="02020603050405020304" pitchFamily="18" charset="0"/>
              </a:rPr>
              <a:t> ПР02. Показати належний рівень знань у сфері фінансів, банківської справи та страхування, знати і розуміти теоретичні основи та принципи фінансової науки, особливості функціонування фінансових систем. </a:t>
            </a:r>
          </a:p>
          <a:p>
            <a:pPr marL="0" indent="0" algn="just">
              <a:buNone/>
            </a:pPr>
            <a:r>
              <a:rPr lang="uk-UA" dirty="0" smtClean="0">
                <a:latin typeface="Times New Roman" panose="02020603050405020304" pitchFamily="18" charset="0"/>
                <a:cs typeface="Times New Roman" panose="02020603050405020304" pitchFamily="18" charset="0"/>
              </a:rPr>
              <a:t>ПР03. Визначати особливості функціонування сучасних світових та національних фінансових систем та їх структури. </a:t>
            </a:r>
          </a:p>
          <a:p>
            <a:pPr marL="0" indent="0" algn="just">
              <a:buNone/>
            </a:pPr>
            <a:r>
              <a:rPr lang="ru-RU" dirty="0" smtClean="0">
                <a:latin typeface="Times New Roman" panose="02020603050405020304" pitchFamily="18" charset="0"/>
                <a:cs typeface="Times New Roman" panose="02020603050405020304" pitchFamily="18" charset="0"/>
              </a:rPr>
              <a:t>ПР07. </a:t>
            </a:r>
            <a:r>
              <a:rPr lang="ru-RU" dirty="0" err="1" smtClean="0">
                <a:latin typeface="Times New Roman" panose="02020603050405020304" pitchFamily="18" charset="0"/>
                <a:cs typeface="Times New Roman" panose="02020603050405020304" pitchFamily="18" charset="0"/>
              </a:rPr>
              <a:t>Розуміти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принципи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методи</a:t>
            </a:r>
            <a:r>
              <a:rPr lang="ru-RU" dirty="0" smtClean="0">
                <a:latin typeface="Times New Roman" panose="02020603050405020304" pitchFamily="18" charset="0"/>
                <a:cs typeface="Times New Roman" panose="02020603050405020304" pitchFamily="18" charset="0"/>
              </a:rPr>
              <a:t> та </a:t>
            </a:r>
            <a:r>
              <a:rPr lang="ru-RU" dirty="0" err="1" smtClean="0">
                <a:latin typeface="Times New Roman" panose="02020603050405020304" pitchFamily="18" charset="0"/>
                <a:cs typeface="Times New Roman" panose="02020603050405020304" pitchFamily="18" charset="0"/>
              </a:rPr>
              <a:t>інструменти</a:t>
            </a:r>
            <a:r>
              <a:rPr lang="ru-RU" dirty="0" smtClean="0">
                <a:latin typeface="Times New Roman" panose="02020603050405020304" pitchFamily="18" charset="0"/>
                <a:cs typeface="Times New Roman" panose="02020603050405020304" pitchFamily="18" charset="0"/>
              </a:rPr>
              <a:t> державного та </a:t>
            </a:r>
            <a:r>
              <a:rPr lang="ru-RU" dirty="0" err="1" smtClean="0">
                <a:latin typeface="Times New Roman" panose="02020603050405020304" pitchFamily="18" charset="0"/>
                <a:cs typeface="Times New Roman" panose="02020603050405020304" pitchFamily="18" charset="0"/>
              </a:rPr>
              <a:t>ринкового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регулювання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діяльності</a:t>
            </a:r>
            <a:r>
              <a:rPr lang="ru-RU" dirty="0" smtClean="0">
                <a:latin typeface="Times New Roman" panose="02020603050405020304" pitchFamily="18" charset="0"/>
                <a:cs typeface="Times New Roman" panose="02020603050405020304" pitchFamily="18" charset="0"/>
              </a:rPr>
              <a:t> в </a:t>
            </a:r>
            <a:r>
              <a:rPr lang="ru-RU" dirty="0" err="1" smtClean="0">
                <a:latin typeface="Times New Roman" panose="02020603050405020304" pitchFamily="18" charset="0"/>
                <a:cs typeface="Times New Roman" panose="02020603050405020304" pitchFamily="18" charset="0"/>
              </a:rPr>
              <a:t>сфері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фінансів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банківської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справи</a:t>
            </a:r>
            <a:r>
              <a:rPr lang="ru-RU" dirty="0" smtClean="0">
                <a:latin typeface="Times New Roman" panose="02020603050405020304" pitchFamily="18" charset="0"/>
                <a:cs typeface="Times New Roman" panose="02020603050405020304" pitchFamily="18" charset="0"/>
              </a:rPr>
              <a:t> та </a:t>
            </a:r>
            <a:r>
              <a:rPr lang="ru-RU" dirty="0" err="1" smtClean="0">
                <a:latin typeface="Times New Roman" panose="02020603050405020304" pitchFamily="18" charset="0"/>
                <a:cs typeface="Times New Roman" panose="02020603050405020304" pitchFamily="18" charset="0"/>
              </a:rPr>
              <a:t>страхування</a:t>
            </a:r>
            <a:r>
              <a:rPr lang="ru-RU"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6966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10490" y="467880"/>
            <a:ext cx="11021291" cy="5974484"/>
          </a:xfrm>
        </p:spPr>
        <p:txBody>
          <a:bodyPr/>
          <a:lstStyle/>
          <a:p>
            <a:pPr marL="0" indent="0" algn="just">
              <a:buNone/>
            </a:pPr>
            <a:r>
              <a:rPr lang="uk-UA" dirty="0" smtClean="0">
                <a:latin typeface="Times New Roman" panose="02020603050405020304" pitchFamily="18" charset="0"/>
                <a:cs typeface="Times New Roman" panose="02020603050405020304" pitchFamily="18" charset="0"/>
              </a:rPr>
              <a:t>ПР13. Володіти загальнонауковими та спеціальними методами дослідження фінансових процесів. </a:t>
            </a:r>
          </a:p>
          <a:p>
            <a:pPr marL="0" indent="0" algn="just">
              <a:buNone/>
            </a:pPr>
            <a:r>
              <a:rPr lang="uk-UA" dirty="0" smtClean="0">
                <a:latin typeface="Times New Roman" panose="02020603050405020304" pitchFamily="18" charset="0"/>
                <a:cs typeface="Times New Roman" panose="02020603050405020304" pitchFamily="18" charset="0"/>
              </a:rPr>
              <a:t>ПР14. Вміти </a:t>
            </a:r>
            <a:r>
              <a:rPr lang="uk-UA" dirty="0" err="1" smtClean="0">
                <a:latin typeface="Times New Roman" panose="02020603050405020304" pitchFamily="18" charset="0"/>
                <a:cs typeface="Times New Roman" panose="02020603050405020304" pitchFamily="18" charset="0"/>
              </a:rPr>
              <a:t>абстрактно</a:t>
            </a:r>
            <a:r>
              <a:rPr lang="uk-UA" dirty="0" smtClean="0">
                <a:latin typeface="Times New Roman" panose="02020603050405020304" pitchFamily="18" charset="0"/>
                <a:cs typeface="Times New Roman" panose="02020603050405020304" pitchFamily="18" charset="0"/>
              </a:rPr>
              <a:t> мислити, застосовувати аналіз та синтез для виявлення ключових характеристик фінансових систем, а також особливостей поведінки їх суб’єктів.</a:t>
            </a:r>
          </a:p>
          <a:p>
            <a:pPr marL="0" indent="0" algn="just">
              <a:buNone/>
            </a:pPr>
            <a:r>
              <a:rPr lang="ru-RU" dirty="0" smtClean="0">
                <a:latin typeface="Times New Roman" panose="02020603050405020304" pitchFamily="18" charset="0"/>
                <a:cs typeface="Times New Roman" panose="02020603050405020304" pitchFamily="18" charset="0"/>
              </a:rPr>
              <a:t>ПР16. </a:t>
            </a:r>
            <a:r>
              <a:rPr lang="ru-RU" dirty="0" err="1" smtClean="0">
                <a:latin typeface="Times New Roman" panose="02020603050405020304" pitchFamily="18" charset="0"/>
                <a:cs typeface="Times New Roman" panose="02020603050405020304" pitchFamily="18" charset="0"/>
              </a:rPr>
              <a:t>Застосовувати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набуті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теоретичні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знання</a:t>
            </a:r>
            <a:r>
              <a:rPr lang="ru-RU" dirty="0" smtClean="0">
                <a:latin typeface="Times New Roman" panose="02020603050405020304" pitchFamily="18" charset="0"/>
                <a:cs typeface="Times New Roman" panose="02020603050405020304" pitchFamily="18" charset="0"/>
              </a:rPr>
              <a:t> для </a:t>
            </a:r>
            <a:r>
              <a:rPr lang="ru-RU" dirty="0" err="1" smtClean="0">
                <a:latin typeface="Times New Roman" panose="02020603050405020304" pitchFamily="18" charset="0"/>
                <a:cs typeface="Times New Roman" panose="02020603050405020304" pitchFamily="18" charset="0"/>
              </a:rPr>
              <a:t>розв’язання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практичних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завдань</a:t>
            </a:r>
            <a:r>
              <a:rPr lang="ru-RU" dirty="0" smtClean="0">
                <a:latin typeface="Times New Roman" panose="02020603050405020304" pitchFamily="18" charset="0"/>
                <a:cs typeface="Times New Roman" panose="02020603050405020304" pitchFamily="18" charset="0"/>
              </a:rPr>
              <a:t> та </a:t>
            </a:r>
            <a:r>
              <a:rPr lang="ru-RU" dirty="0" err="1" smtClean="0">
                <a:latin typeface="Times New Roman" panose="02020603050405020304" pitchFamily="18" charset="0"/>
                <a:cs typeface="Times New Roman" panose="02020603050405020304" pitchFamily="18" charset="0"/>
              </a:rPr>
              <a:t>змістовно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інтерпретувати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отримані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результати</a:t>
            </a:r>
            <a:r>
              <a:rPr lang="ru-RU" dirty="0" smtClean="0">
                <a:latin typeface="Times New Roman" panose="02020603050405020304" pitchFamily="18" charset="0"/>
                <a:cs typeface="Times New Roman" panose="02020603050405020304" pitchFamily="18" charset="0"/>
              </a:rPr>
              <a:t>. ПР17. </a:t>
            </a:r>
            <a:r>
              <a:rPr lang="ru-RU" dirty="0" err="1" smtClean="0">
                <a:latin typeface="Times New Roman" panose="02020603050405020304" pitchFamily="18" charset="0"/>
                <a:cs typeface="Times New Roman" panose="02020603050405020304" pitchFamily="18" charset="0"/>
              </a:rPr>
              <a:t>Визначати</a:t>
            </a:r>
            <a:r>
              <a:rPr lang="ru-RU" dirty="0" smtClean="0">
                <a:latin typeface="Times New Roman" panose="02020603050405020304" pitchFamily="18" charset="0"/>
                <a:cs typeface="Times New Roman" panose="02020603050405020304" pitchFamily="18" charset="0"/>
              </a:rPr>
              <a:t> та </a:t>
            </a:r>
            <a:r>
              <a:rPr lang="ru-RU" dirty="0" err="1" smtClean="0">
                <a:latin typeface="Times New Roman" panose="02020603050405020304" pitchFamily="18" charset="0"/>
                <a:cs typeface="Times New Roman" panose="02020603050405020304" pitchFamily="18" charset="0"/>
              </a:rPr>
              <a:t>планувати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можливості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особистого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професійного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розвитку</a:t>
            </a:r>
            <a:r>
              <a:rPr lang="ru-RU"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81355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51164" y="540328"/>
            <a:ext cx="11042072" cy="5636636"/>
          </a:xfrm>
        </p:spPr>
        <p:txBody>
          <a:bodyPr/>
          <a:lstStyle/>
          <a:p>
            <a:pPr marL="0" indent="0" algn="ctr">
              <a:buNone/>
            </a:pPr>
            <a:r>
              <a:rPr lang="uk-UA" dirty="0" smtClean="0">
                <a:latin typeface="Times New Roman" panose="02020603050405020304" pitchFamily="18" charset="0"/>
                <a:cs typeface="Times New Roman" panose="02020603050405020304" pitchFamily="18" charset="0"/>
              </a:rPr>
              <a:t>Методи навчання </a:t>
            </a:r>
          </a:p>
          <a:p>
            <a:pPr marL="0" indent="0" algn="ctr">
              <a:buNone/>
            </a:pPr>
            <a:endParaRPr lang="uk-UA" dirty="0" smtClean="0">
              <a:latin typeface="Times New Roman" panose="02020603050405020304" pitchFamily="18" charset="0"/>
              <a:cs typeface="Times New Roman" panose="02020603050405020304" pitchFamily="18" charset="0"/>
            </a:endParaRPr>
          </a:p>
          <a:p>
            <a:pPr algn="just"/>
            <a:r>
              <a:rPr lang="uk-UA" dirty="0" smtClean="0">
                <a:latin typeface="Times New Roman" panose="02020603050405020304" pitchFamily="18" charset="0"/>
                <a:cs typeface="Times New Roman" panose="02020603050405020304" pitchFamily="18" charset="0"/>
              </a:rPr>
              <a:t> </a:t>
            </a:r>
            <a:r>
              <a:rPr lang="uk-UA" b="1" dirty="0">
                <a:latin typeface="Times New Roman" panose="02020603050405020304" pitchFamily="18" charset="0"/>
                <a:cs typeface="Times New Roman" panose="02020603050405020304" pitchFamily="18" charset="0"/>
              </a:rPr>
              <a:t>Лекції, практичні заняття</a:t>
            </a:r>
            <a:r>
              <a:rPr lang="uk-UA" dirty="0">
                <a:latin typeface="Times New Roman" panose="02020603050405020304" pitchFamily="18" charset="0"/>
                <a:cs typeface="Times New Roman" panose="02020603050405020304" pitchFamily="18" charset="0"/>
              </a:rPr>
              <a:t>: репродуктивний метод (лекція, пояснення, доповідь); наочні методи (презентації, діаграми, ілюстрації, схеми); метод проблемного викладу (постановка проблем і розкриття шляху їхнього вирішення); дискусійні методи (дискусії, презентації, робота в групах, мозковий штурм, дебати); економіко-статистичні методи</a:t>
            </a:r>
            <a:r>
              <a:rPr lang="uk-UA" dirty="0" smtClean="0">
                <a:latin typeface="Times New Roman" panose="02020603050405020304" pitchFamily="18" charset="0"/>
                <a:cs typeface="Times New Roman" panose="02020603050405020304" pitchFamily="18" charset="0"/>
              </a:rPr>
              <a:t>.</a:t>
            </a:r>
          </a:p>
          <a:p>
            <a:pPr marL="0" indent="0" algn="just">
              <a:buNone/>
            </a:pPr>
            <a:endParaRPr lang="en-US" dirty="0">
              <a:latin typeface="Times New Roman" panose="02020603050405020304" pitchFamily="18" charset="0"/>
              <a:cs typeface="Times New Roman" panose="02020603050405020304" pitchFamily="18" charset="0"/>
            </a:endParaRPr>
          </a:p>
          <a:p>
            <a:pPr algn="just"/>
            <a:r>
              <a:rPr lang="uk-UA" b="1" dirty="0">
                <a:latin typeface="Times New Roman" panose="02020603050405020304" pitchFamily="18" charset="0"/>
                <a:cs typeface="Times New Roman" panose="02020603050405020304" pitchFamily="18" charset="0"/>
              </a:rPr>
              <a:t>Самостійна робота</a:t>
            </a:r>
            <a:r>
              <a:rPr lang="uk-UA" dirty="0">
                <a:latin typeface="Times New Roman" panose="02020603050405020304" pitchFamily="18" charset="0"/>
                <a:cs typeface="Times New Roman" panose="02020603050405020304" pitchFamily="18" charset="0"/>
              </a:rPr>
              <a:t>: репродуктивний метод, дослідницький метод, метод навчання з використанням Інтернет-технологій (електронне навчання), аналіз, синтез, індукція, дедукція, узагальнення.</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02005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23455"/>
            <a:ext cx="10515600" cy="5805054"/>
          </a:xfrm>
        </p:spPr>
        <p:txBody>
          <a:bodyPr>
            <a:normAutofit fontScale="92500" lnSpcReduction="20000"/>
          </a:bodyPr>
          <a:lstStyle/>
          <a:p>
            <a:pPr marL="0" indent="0" algn="ctr">
              <a:buNone/>
            </a:pPr>
            <a:r>
              <a:rPr lang="uk-UA" b="1" dirty="0" smtClean="0">
                <a:latin typeface="Times New Roman" panose="02020603050405020304" pitchFamily="18" charset="0"/>
                <a:cs typeface="Times New Roman" panose="02020603050405020304" pitchFamily="18" charset="0"/>
              </a:rPr>
              <a:t>«Знайте</a:t>
            </a:r>
            <a:r>
              <a:rPr lang="uk-UA" b="1" dirty="0">
                <a:latin typeface="Times New Roman" panose="02020603050405020304" pitchFamily="18" charset="0"/>
                <a:cs typeface="Times New Roman" panose="02020603050405020304" pitchFamily="18" charset="0"/>
              </a:rPr>
              <a:t>, чим ви володієте, і знайте, чому ви цим </a:t>
            </a:r>
            <a:r>
              <a:rPr lang="uk-UA" b="1" dirty="0" smtClean="0">
                <a:latin typeface="Times New Roman" panose="02020603050405020304" pitchFamily="18" charset="0"/>
                <a:cs typeface="Times New Roman" panose="02020603050405020304" pitchFamily="18" charset="0"/>
              </a:rPr>
              <a:t>володієте»</a:t>
            </a:r>
            <a:endParaRPr lang="uk-UA" b="1" dirty="0">
              <a:latin typeface="Times New Roman" panose="02020603050405020304" pitchFamily="18" charset="0"/>
              <a:cs typeface="Times New Roman" panose="02020603050405020304" pitchFamily="18" charset="0"/>
            </a:endParaRPr>
          </a:p>
          <a:p>
            <a:pPr marL="0" indent="0" algn="just">
              <a:buNone/>
            </a:pPr>
            <a:r>
              <a:rPr lang="uk-UA" dirty="0">
                <a:latin typeface="Times New Roman" panose="02020603050405020304" pitchFamily="18" charset="0"/>
                <a:cs typeface="Times New Roman" panose="02020603050405020304" pitchFamily="18" charset="0"/>
              </a:rPr>
              <a:t>Цей вислів належить відомому американському інвестору Пітеру </a:t>
            </a:r>
            <a:r>
              <a:rPr lang="uk-UA" dirty="0" err="1">
                <a:latin typeface="Times New Roman" panose="02020603050405020304" pitchFamily="18" charset="0"/>
                <a:cs typeface="Times New Roman" panose="02020603050405020304" pitchFamily="18" charset="0"/>
              </a:rPr>
              <a:t>Лінчу</a:t>
            </a:r>
            <a:r>
              <a:rPr lang="uk-UA" dirty="0">
                <a:latin typeface="Times New Roman" panose="02020603050405020304" pitchFamily="18" charset="0"/>
                <a:cs typeface="Times New Roman" panose="02020603050405020304" pitchFamily="18" charset="0"/>
              </a:rPr>
              <a:t>. Він здобув широку популярність як керуючий інвестиційним фондом </a:t>
            </a:r>
            <a:r>
              <a:rPr lang="en-US" dirty="0">
                <a:latin typeface="Times New Roman" panose="02020603050405020304" pitchFamily="18" charset="0"/>
                <a:cs typeface="Times New Roman" panose="02020603050405020304" pitchFamily="18" charset="0"/>
              </a:rPr>
              <a:t>Fidelity Magellan Fund </a:t>
            </a:r>
            <a:r>
              <a:rPr lang="uk-UA" dirty="0">
                <a:latin typeface="Times New Roman" panose="02020603050405020304" pitchFamily="18" charset="0"/>
                <a:cs typeface="Times New Roman" panose="02020603050405020304" pitchFamily="18" charset="0"/>
              </a:rPr>
              <a:t>з 1977 по 1990 рік. Під його керівництвом фонд досяг вражаючих результатів, забезпечуючи середньорічну дохідність близько 29%, що зробило його одним із найуспішніших фондів у світі</a:t>
            </a:r>
            <a:r>
              <a:rPr lang="uk-UA" dirty="0" smtClean="0">
                <a:latin typeface="Times New Roman" panose="02020603050405020304" pitchFamily="18" charset="0"/>
                <a:cs typeface="Times New Roman" panose="02020603050405020304" pitchFamily="18" charset="0"/>
              </a:rPr>
              <a:t>.</a:t>
            </a:r>
          </a:p>
          <a:p>
            <a:pPr marL="0" indent="0" algn="just">
              <a:buNone/>
            </a:pPr>
            <a:endParaRPr lang="uk-UA" dirty="0">
              <a:latin typeface="Times New Roman" panose="02020603050405020304" pitchFamily="18" charset="0"/>
              <a:cs typeface="Times New Roman" panose="02020603050405020304" pitchFamily="18" charset="0"/>
            </a:endParaRPr>
          </a:p>
          <a:p>
            <a:pPr marL="0" indent="0" algn="ctr">
              <a:buNone/>
            </a:pPr>
            <a:r>
              <a:rPr lang="uk-UA" b="1" dirty="0" smtClean="0">
                <a:latin typeface="Times New Roman" panose="02020603050405020304" pitchFamily="18" charset="0"/>
                <a:cs typeface="Times New Roman" panose="02020603050405020304" pitchFamily="18" charset="0"/>
              </a:rPr>
              <a:t>«Нам </a:t>
            </a:r>
            <a:r>
              <a:rPr lang="uk-UA" b="1" dirty="0">
                <a:latin typeface="Times New Roman" panose="02020603050405020304" pitchFamily="18" charset="0"/>
                <a:cs typeface="Times New Roman" panose="02020603050405020304" pitchFamily="18" charset="0"/>
              </a:rPr>
              <a:t>не потрібно бути розумнішими за інших. Ми повинні бути </a:t>
            </a:r>
            <a:r>
              <a:rPr lang="uk-UA" b="1" dirty="0" err="1">
                <a:latin typeface="Times New Roman" panose="02020603050405020304" pitchFamily="18" charset="0"/>
                <a:cs typeface="Times New Roman" panose="02020603050405020304" pitchFamily="18" charset="0"/>
              </a:rPr>
              <a:t>дисциплінованіші</a:t>
            </a:r>
            <a:r>
              <a:rPr lang="uk-UA" b="1" dirty="0">
                <a:latin typeface="Times New Roman" panose="02020603050405020304" pitchFamily="18" charset="0"/>
                <a:cs typeface="Times New Roman" panose="02020603050405020304" pitchFamily="18" charset="0"/>
              </a:rPr>
              <a:t>, ніж </a:t>
            </a:r>
            <a:r>
              <a:rPr lang="uk-UA" b="1" dirty="0" smtClean="0">
                <a:latin typeface="Times New Roman" panose="02020603050405020304" pitchFamily="18" charset="0"/>
                <a:cs typeface="Times New Roman" panose="02020603050405020304" pitchFamily="18" charset="0"/>
              </a:rPr>
              <a:t>інші»</a:t>
            </a:r>
            <a:endParaRPr lang="uk-UA" b="1" dirty="0">
              <a:latin typeface="Times New Roman" panose="02020603050405020304" pitchFamily="18" charset="0"/>
              <a:cs typeface="Times New Roman" panose="02020603050405020304" pitchFamily="18" charset="0"/>
            </a:endParaRPr>
          </a:p>
          <a:p>
            <a:pPr marL="0" indent="0" algn="just">
              <a:buNone/>
            </a:pPr>
            <a:r>
              <a:rPr lang="uk-UA" dirty="0">
                <a:latin typeface="Times New Roman" panose="02020603050405020304" pitchFamily="18" charset="0"/>
                <a:cs typeface="Times New Roman" panose="02020603050405020304" pitchFamily="18" charset="0"/>
              </a:rPr>
              <a:t>Автор цього вислову – </a:t>
            </a:r>
            <a:r>
              <a:rPr lang="uk-UA" dirty="0" err="1">
                <a:latin typeface="Times New Roman" panose="02020603050405020304" pitchFamily="18" charset="0"/>
                <a:cs typeface="Times New Roman" panose="02020603050405020304" pitchFamily="18" charset="0"/>
              </a:rPr>
              <a:t>Воррен</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Баффет</a:t>
            </a:r>
            <a:r>
              <a:rPr lang="uk-UA" dirty="0">
                <a:latin typeface="Times New Roman" panose="02020603050405020304" pitchFamily="18" charset="0"/>
                <a:cs typeface="Times New Roman" panose="02020603050405020304" pitchFamily="18" charset="0"/>
              </a:rPr>
              <a:t>, один із найвідоміших і найуспішніших інвесторів у світі, засновник і генеральний директор інвестиційної компанії </a:t>
            </a:r>
            <a:r>
              <a:rPr lang="en-US" dirty="0">
                <a:latin typeface="Times New Roman" panose="02020603050405020304" pitchFamily="18" charset="0"/>
                <a:cs typeface="Times New Roman" panose="02020603050405020304" pitchFamily="18" charset="0"/>
              </a:rPr>
              <a:t>Berkshire Hathaway. </a:t>
            </a:r>
            <a:r>
              <a:rPr lang="uk-UA" dirty="0">
                <a:latin typeface="Times New Roman" panose="02020603050405020304" pitchFamily="18" charset="0"/>
                <a:cs typeface="Times New Roman" panose="02020603050405020304" pitchFamily="18" charset="0"/>
              </a:rPr>
              <a:t>Його часто називають </a:t>
            </a:r>
            <a:r>
              <a:rPr lang="uk-UA" dirty="0" smtClean="0">
                <a:latin typeface="Times New Roman" panose="02020603050405020304" pitchFamily="18" charset="0"/>
                <a:cs typeface="Times New Roman" panose="02020603050405020304" pitchFamily="18" charset="0"/>
              </a:rPr>
              <a:t>«Оракулом </a:t>
            </a:r>
            <a:r>
              <a:rPr lang="uk-UA" dirty="0">
                <a:latin typeface="Times New Roman" panose="02020603050405020304" pitchFamily="18" charset="0"/>
                <a:cs typeface="Times New Roman" panose="02020603050405020304" pitchFamily="18" charset="0"/>
              </a:rPr>
              <a:t>з </a:t>
            </a:r>
            <a:r>
              <a:rPr lang="uk-UA" dirty="0" smtClean="0">
                <a:latin typeface="Times New Roman" panose="02020603050405020304" pitchFamily="18" charset="0"/>
                <a:cs typeface="Times New Roman" panose="02020603050405020304" pitchFamily="18" charset="0"/>
              </a:rPr>
              <a:t>Омахи» </a:t>
            </a:r>
            <a:r>
              <a:rPr lang="uk-UA" dirty="0">
                <a:latin typeface="Times New Roman" panose="02020603050405020304" pitchFamily="18" charset="0"/>
                <a:cs typeface="Times New Roman" panose="02020603050405020304" pitchFamily="18" charset="0"/>
              </a:rPr>
              <a:t>за його унікальну здатність передбачати успіх компаній і вигідно інвестувати.</a:t>
            </a:r>
          </a:p>
          <a:p>
            <a:pPr marL="0" indent="0" algn="just">
              <a:buNone/>
            </a:pPr>
            <a:r>
              <a:rPr lang="uk-UA" dirty="0" err="1">
                <a:latin typeface="Times New Roman" panose="02020603050405020304" pitchFamily="18" charset="0"/>
                <a:cs typeface="Times New Roman" panose="02020603050405020304" pitchFamily="18" charset="0"/>
              </a:rPr>
              <a:t>Баффет</a:t>
            </a:r>
            <a:r>
              <a:rPr lang="uk-UA" dirty="0">
                <a:latin typeface="Times New Roman" panose="02020603050405020304" pitchFamily="18" charset="0"/>
                <a:cs typeface="Times New Roman" panose="02020603050405020304" pitchFamily="18" charset="0"/>
              </a:rPr>
              <a:t> відомий своїм підходом до довгострокового інвестування, фокусуючись на придбанні якісних компаній із стійкими конкурентними перевагами.</a:t>
            </a:r>
          </a:p>
          <a:p>
            <a:pPr marL="0" indent="0" algn="just">
              <a:buNone/>
            </a:pP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604759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452</Words>
  <Application>Microsoft Office PowerPoint</Application>
  <PresentationFormat>Широкоэкранный</PresentationFormat>
  <Paragraphs>30</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Calibri</vt:lpstr>
      <vt:lpstr>Calibri Light</vt:lpstr>
      <vt:lpstr>Times New Roman</vt:lpstr>
      <vt:lpstr>Тема Office</vt:lpstr>
      <vt:lpstr>ФІНАНСОВІ ПОСЛУГИ  Викладач: к.е.н., доцент Щебликіна Інна Олександрівна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ФІНАНСОВІ ПОСЛУГИ</dc:title>
  <dc:creator>Инна</dc:creator>
  <cp:lastModifiedBy>Инна</cp:lastModifiedBy>
  <cp:revision>5</cp:revision>
  <dcterms:created xsi:type="dcterms:W3CDTF">2025-04-13T11:59:11Z</dcterms:created>
  <dcterms:modified xsi:type="dcterms:W3CDTF">2025-04-13T12:23:11Z</dcterms:modified>
</cp:coreProperties>
</file>