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  <p:sldMasterId id="2147483969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3" r:id="rId11"/>
    <p:sldId id="266" r:id="rId12"/>
    <p:sldId id="265" r:id="rId13"/>
    <p:sldId id="274" r:id="rId14"/>
    <p:sldId id="268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1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170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7095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22139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6910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785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228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46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69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92842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95994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82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64206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66514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29313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11044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0440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21468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67549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86834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42533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8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3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0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3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5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25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70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 defTabSz="914400"/>
              <a:t>30.03.2022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25C68B6-61C2-468F-89AB-4B9F7531AA68}" type="slidenum">
              <a:rPr lang="ru-RU" smtClean="0">
                <a:solidFill>
                  <a:srgbClr val="D6ECFF"/>
                </a:solidFill>
              </a:rPr>
              <a:pPr defTabSz="914400"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143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511379"/>
            <a:ext cx="8465563" cy="126295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Біоритми людини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9047" y="457036"/>
            <a:ext cx="10363200" cy="45720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Добові біоритми контролюються «біологічним годинником». Це пристосувальний механізм, що забезпечує здатність живих організмів орієнтуватися в часі. Вважають, що він ґрунтується на чіткій періодичності фізико-хімічних процесів, які відбуваються в клітинах організму.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297" y="3188393"/>
            <a:ext cx="4005733" cy="344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9071416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12dcd4badbfface939c994ca8642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81" y="332656"/>
            <a:ext cx="11886723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Людина —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вона створила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люди </a:t>
            </a:r>
            <a:r>
              <a:rPr lang="ru-RU" dirty="0" err="1" smtClean="0"/>
              <a:t>відчували</a:t>
            </a:r>
            <a:r>
              <a:rPr lang="ru-RU" dirty="0" smtClean="0"/>
              <a:t> себе комфортно. А здоровий, </a:t>
            </a:r>
            <a:r>
              <a:rPr lang="ru-RU" dirty="0" err="1" smtClean="0"/>
              <a:t>повноцінний</a:t>
            </a:r>
            <a:r>
              <a:rPr lang="ru-RU" dirty="0" smtClean="0"/>
              <a:t> сон, не просто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комфорту, а </a:t>
            </a:r>
            <a:r>
              <a:rPr lang="ru-RU" dirty="0" err="1" smtClean="0"/>
              <a:t>життєва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12136747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81" y="1609859"/>
            <a:ext cx="11664619" cy="78934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833" y="688855"/>
            <a:ext cx="10363200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Внутрішні біологічні ритми тісно пов’язані із зовнішніми, що узгоджує їх із змінами в середовищі життя. Тому перебудова добових ритмів часто супроводжується порушенням перебігу фізіологічних процесів, доки внутрішні біологічні ритми не синхронізуються із зовнішніми. Наприклад, коли людина потрапляє в інший часовий пояс, то в неї виникає бажання спати в ті години, у які це відбувалося в и звичному місці мешкання. Але через певний час людина пристосовується до нового добового ритму й починає засинати з настанням темної частини доби.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42715844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0c356d641e3e1a80c34c220324e950_1f4d02db91160b9c20f4f8a4fa6f2f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04" y="1"/>
            <a:ext cx="114725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Все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по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. Людина не </a:t>
            </a:r>
            <a:r>
              <a:rPr lang="ru-RU" dirty="0" err="1" smtClean="0"/>
              <a:t>виняток</a:t>
            </a:r>
            <a:r>
              <a:rPr lang="ru-RU" dirty="0" smtClean="0"/>
              <a:t>. У нас,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гормонального </a:t>
            </a:r>
            <a:r>
              <a:rPr lang="ru-RU" dirty="0" err="1" smtClean="0"/>
              <a:t>рівня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типу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фізіології</a:t>
            </a:r>
            <a:r>
              <a:rPr lang="ru-RU" dirty="0" smtClean="0"/>
              <a:t>. Але потреба до здорового сну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560" y="3877095"/>
            <a:ext cx="4355660" cy="29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06792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0c356d641e3e1a80c34c220324e950_1f4d02db91160b9c20f4f8a4fa6f2f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04" y="1"/>
            <a:ext cx="114725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по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. Людина не </a:t>
            </a:r>
            <a:r>
              <a:rPr lang="ru-RU" dirty="0" err="1" smtClean="0"/>
              <a:t>виняток</a:t>
            </a:r>
            <a:r>
              <a:rPr lang="ru-RU" dirty="0" smtClean="0"/>
              <a:t>. У нас,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гормонального </a:t>
            </a:r>
            <a:r>
              <a:rPr lang="ru-RU" dirty="0" err="1" smtClean="0"/>
              <a:t>рівня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типу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фізіології</a:t>
            </a:r>
            <a:r>
              <a:rPr lang="ru-RU" dirty="0" smtClean="0"/>
              <a:t>. Але потреба до здорового сну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661" y="3855612"/>
            <a:ext cx="4054900" cy="26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04" y="4135525"/>
            <a:ext cx="2474794" cy="24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2742504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leep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5413" y="620688"/>
            <a:ext cx="11041227" cy="5616624"/>
          </a:xfrm>
        </p:spPr>
      </p:pic>
    </p:spTree>
    <p:extLst>
      <p:ext uri="{BB962C8B-B14F-4D97-AF65-F5344CB8AC3E}">
        <p14:creationId xmlns:p14="http://schemas.microsoft.com/office/powerpoint/2010/main" xmlns="" val="2226118848"/>
      </p:ext>
    </p:extLst>
  </p:cSld>
  <p:clrMapOvr>
    <a:masterClrMapping/>
  </p:clrMapOvr>
  <p:transition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260648"/>
            <a:ext cx="10363200" cy="4572000"/>
          </a:xfrm>
        </p:spPr>
        <p:txBody>
          <a:bodyPr/>
          <a:lstStyle/>
          <a:p>
            <a:pPr algn="just"/>
            <a:r>
              <a:rPr lang="uk-UA" dirty="0" smtClean="0"/>
              <a:t>Тривалість і якість сну в нормі зумовлені спадковою схильністю. Але ще в </a:t>
            </a:r>
            <a:r>
              <a:rPr lang="en-US" dirty="0" smtClean="0"/>
              <a:t>XVI </a:t>
            </a:r>
            <a:r>
              <a:rPr lang="uk-UA" dirty="0" smtClean="0"/>
              <a:t>сторіччі відомий лікар </a:t>
            </a:r>
            <a:r>
              <a:rPr lang="uk-UA" dirty="0" err="1" smtClean="0"/>
              <a:t>Парацельс</a:t>
            </a:r>
            <a:r>
              <a:rPr lang="uk-UA" dirty="0" smtClean="0"/>
              <a:t> дотримувався тієї думки, що природний сон має тривати 8 годин. Він знімає втому і надає бадьорості людині. </a:t>
            </a:r>
            <a:r>
              <a:rPr lang="uk-UA" dirty="0" err="1" smtClean="0"/>
              <a:t>Парацельс</a:t>
            </a:r>
            <a:r>
              <a:rPr lang="uk-UA" dirty="0" smtClean="0"/>
              <a:t> не радив спати ні дуже багато, ні дуже мало, а слідувати сонячному циклу, тобто лягати із заходом сонця і вставати із світанком.</a:t>
            </a:r>
            <a:endParaRPr lang="uk-UA" dirty="0"/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77212">
            <a:off x="5619353" y="4079627"/>
            <a:ext cx="5120243" cy="384018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560" y="3941657"/>
            <a:ext cx="4107829" cy="258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5962220"/>
      </p:ext>
    </p:extLst>
  </p:cSld>
  <p:clrMapOvr>
    <a:masterClrMapping/>
  </p:clrMapOvr>
  <p:transition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287" y="817645"/>
            <a:ext cx="10363200" cy="4572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dirty="0" smtClean="0"/>
              <a:t>Якщо ви спатимете менше ніж 7 годин на добу, то підвищите ризик розвитку хронічних захворювань, зокрема:</a:t>
            </a:r>
          </a:p>
          <a:p>
            <a:pPr fontAlgn="base"/>
            <a:r>
              <a:rPr lang="uk-UA" dirty="0" smtClean="0"/>
              <a:t>діабету</a:t>
            </a:r>
          </a:p>
          <a:p>
            <a:pPr fontAlgn="base"/>
            <a:r>
              <a:rPr lang="uk-UA" dirty="0" smtClean="0"/>
              <a:t>серцево-судинних захворювань, інсульту, високого кров'яного тиску</a:t>
            </a:r>
          </a:p>
          <a:p>
            <a:pPr fontAlgn="base"/>
            <a:r>
              <a:rPr lang="uk-UA" dirty="0" smtClean="0"/>
              <a:t>збільшення ваги та ожиріння</a:t>
            </a:r>
          </a:p>
          <a:p>
            <a:pPr fontAlgn="base"/>
            <a:r>
              <a:rPr lang="uk-UA" dirty="0" smtClean="0"/>
              <a:t>порушення імунної системи</a:t>
            </a:r>
          </a:p>
          <a:p>
            <a:pPr fontAlgn="base"/>
            <a:r>
              <a:rPr lang="uk-UA" dirty="0" smtClean="0"/>
              <a:t>погіршення психічного здоров'я, депресії</a:t>
            </a:r>
          </a:p>
          <a:p>
            <a:pPr fontAlgn="base"/>
            <a:r>
              <a:rPr lang="uk-UA" dirty="0" smtClean="0"/>
              <a:t>Також недостатня кількість сну може вплинути на вашу здатність прийняття рішень, збільшити ризик виникнення аварій на дорозі, призвести до помилок.</a:t>
            </a:r>
          </a:p>
          <a:p>
            <a:endParaRPr lang="uk-UA" dirty="0"/>
          </a:p>
        </p:txBody>
      </p:sp>
      <p:pic>
        <p:nvPicPr>
          <p:cNvPr id="4" name="Рисунок 3" descr="120466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1" y="0"/>
            <a:ext cx="5039883" cy="2381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8295" y="4795770"/>
            <a:ext cx="2453730" cy="16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405426"/>
      </p:ext>
    </p:extLst>
  </p:cSld>
  <p:clrMapOvr>
    <a:masterClrMapping/>
  </p:clrMapOvr>
  <p:transition>
    <p:fade thruBlk="1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46" y="862885"/>
            <a:ext cx="9893951" cy="45805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Сон можна порушити в результаті екологічних впливів, інформаційних перевантажень, надмірної роботи. Так виникає безсоння, яке завдає людині страждань. Недосипання або безсоння негативно впливає на функціональний стан людини. Після тривалого безсоння у людей спостерігається </a:t>
            </a:r>
            <a:r>
              <a:rPr lang="uk-UA" dirty="0" err="1" smtClean="0"/>
              <a:t>мікросон</a:t>
            </a:r>
            <a:r>
              <a:rPr lang="uk-UA" dirty="0" smtClean="0"/>
              <a:t> - надзвичайно небезпечне явище, під час якого людина періодично засинає тільки на 1-3 с. </a:t>
            </a:r>
            <a:r>
              <a:rPr lang="uk-UA" dirty="0" err="1" smtClean="0"/>
              <a:t>Мікросон</a:t>
            </a:r>
            <a:r>
              <a:rPr lang="uk-UA" dirty="0" smtClean="0"/>
              <a:t> у водіїв під час руху автомобіля може призвести до автомобільної катастрофи.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4247" y="4735803"/>
            <a:ext cx="2876281" cy="19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418" y="5076141"/>
            <a:ext cx="1512093" cy="147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2098232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3138" y="985069"/>
            <a:ext cx="6366456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Сон - це функціональний стан організму, під час якого гальмується діяльність кори кінцевого мозку. Сновидіння виникають унаслідок </a:t>
            </a:r>
            <a:r>
              <a:rPr lang="uk-UA" dirty="0" err="1" smtClean="0"/>
              <a:t>перекомбінації</a:t>
            </a:r>
            <a:r>
              <a:rPr lang="uk-UA" dirty="0" smtClean="0"/>
              <a:t>, перегляду інформації, що зберігається в мозку. Тривалість і якість сну в нормі визначається спадковою схильністю. «Біологічний годинник» - це генетично запрограмований механізм одночасної діяльності організму зі змінами дня і ночі. Порушення сну може призвести до безсоння. Боротися із цим станом допомагають прогулянки на свіжому повітрі перед сном, заняття спортом.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909" y="3007083"/>
            <a:ext cx="4102098" cy="35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013" y="300619"/>
            <a:ext cx="2459890" cy="240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2882410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ÐÐ°ÑÑÐ¸Ð½ÐºÐ¸ Ð¿Ð¾ Ð·Ð°Ð¿ÑÐ¾ÑÑ Ð±ÑÐ¾ÑÐ¸ÑÐ¼Ð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34000" l="34800" r="622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foregroundMark x1="48600" y1="14500" x2="48600" y2="145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  <a14:backgroundMark x1="66600" y1="97750" x2="66600" y2="9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83" t="313" r="38464" b="66960"/>
          <a:stretch/>
        </p:blipFill>
        <p:spPr bwMode="auto">
          <a:xfrm>
            <a:off x="1943411" y="5177464"/>
            <a:ext cx="1231249" cy="12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500" b="67750" l="35600" r="62400">
                        <a14:foregroundMark x1="36600" y1="51000" x2="368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1" t="33152" r="38366" b="34121"/>
          <a:stretch/>
        </p:blipFill>
        <p:spPr bwMode="auto">
          <a:xfrm>
            <a:off x="1836594" y="19801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750" b="67750" l="7200" r="348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t="34593" r="66030" b="32680"/>
          <a:stretch/>
        </p:blipFill>
        <p:spPr bwMode="auto">
          <a:xfrm>
            <a:off x="523468" y="4036535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750" b="66750" l="62200" r="898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87" t="33358" r="11360" b="33915"/>
          <a:stretch/>
        </p:blipFill>
        <p:spPr bwMode="auto">
          <a:xfrm>
            <a:off x="141600" y="263089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000" b="100000" l="62000" r="896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  <a14:backgroundMark x1="66600" y1="97750" x2="66600" y2="9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10" t="67731" r="10537" b="-458"/>
          <a:stretch/>
        </p:blipFill>
        <p:spPr bwMode="auto">
          <a:xfrm>
            <a:off x="736727" y="116960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67" b="94000" l="0" r="99000">
                        <a14:foregroundMark x1="27000" y1="65000" x2="24375" y2="64167"/>
                        <a14:backgroundMark x1="79250" y1="89333" x2="7925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93" y="85887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262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044" y="445994"/>
            <a:ext cx="8480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ритми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</a:rPr>
              <a:t> з такими </a:t>
            </a:r>
            <a:r>
              <a:rPr lang="ru-RU" sz="2400" dirty="0" err="1">
                <a:latin typeface="Times New Roman" panose="02020603050405020304" pitchFamily="18" charset="0"/>
              </a:rPr>
              <a:t>небесними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тілами</a:t>
            </a:r>
            <a:r>
              <a:rPr lang="ru-RU" sz="2400" dirty="0">
                <a:latin typeface="Times New Roman" panose="02020603050405020304" pitchFamily="18" charset="0"/>
              </a:rPr>
              <a:t> , як </a:t>
            </a:r>
            <a:r>
              <a:rPr lang="ru-RU" sz="2400" dirty="0" err="1">
                <a:latin typeface="Times New Roman" panose="02020603050405020304" pitchFamily="18" charset="0"/>
              </a:rPr>
              <a:t>Місяць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Сонце</a:t>
            </a:r>
            <a:r>
              <a:rPr lang="ru-RU" sz="2400" dirty="0">
                <a:latin typeface="Times New Roman" panose="02020603050405020304" pitchFamily="18" charset="0"/>
              </a:rPr>
              <a:t> , а </a:t>
            </a:r>
            <a:r>
              <a:rPr lang="ru-RU" sz="2400" dirty="0" err="1">
                <a:latin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планети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Сонячної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рухом</a:t>
            </a:r>
            <a:r>
              <a:rPr lang="ru-RU" sz="2400" dirty="0"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</a:rPr>
              <a:t> тому </a:t>
            </a:r>
            <a:r>
              <a:rPr lang="ru-RU" sz="2400" dirty="0" err="1">
                <a:latin typeface="Times New Roman" panose="02020603050405020304" pitchFamily="18" charset="0"/>
              </a:rPr>
              <a:t>річний</a:t>
            </a:r>
            <a:r>
              <a:rPr lang="ru-RU" sz="2400" dirty="0">
                <a:latin typeface="Times New Roman" panose="02020603050405020304" pitchFamily="18" charset="0"/>
              </a:rPr>
              <a:t> ритм — </a:t>
            </a:r>
            <a:r>
              <a:rPr lang="ru-RU" sz="2400" dirty="0" err="1">
                <a:latin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рух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світила</a:t>
            </a:r>
            <a:r>
              <a:rPr lang="ru-RU" sz="2400" dirty="0">
                <a:latin typeface="Times New Roman" panose="02020603050405020304" pitchFamily="18" charset="0"/>
              </a:rPr>
              <a:t> , яке </a:t>
            </a:r>
            <a:r>
              <a:rPr lang="ru-RU" sz="2400" dirty="0" err="1">
                <a:latin typeface="Times New Roman" panose="02020603050405020304" pitchFamily="18" charset="0"/>
              </a:rPr>
              <a:t>триває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рівно</a:t>
            </a:r>
            <a:r>
              <a:rPr lang="ru-RU" sz="2400" dirty="0">
                <a:latin typeface="Times New Roman" panose="02020603050405020304" pitchFamily="18" charset="0"/>
              </a:rPr>
              <a:t> 12 </a:t>
            </a:r>
            <a:r>
              <a:rPr lang="ru-RU" sz="2400" dirty="0" err="1">
                <a:latin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</a:rPr>
              <a:t>. А ось </a:t>
            </a:r>
            <a:r>
              <a:rPr lang="ru-RU" sz="2400" dirty="0" err="1">
                <a:latin typeface="Times New Roman" panose="02020603050405020304" pitchFamily="18" charset="0"/>
              </a:rPr>
              <a:t>місячний</a:t>
            </a:r>
            <a:r>
              <a:rPr lang="ru-RU" sz="2400" dirty="0">
                <a:latin typeface="Times New Roman" panose="02020603050405020304" pitchFamily="18" charset="0"/>
              </a:rPr>
              <a:t> ритм </a:t>
            </a:r>
            <a:r>
              <a:rPr lang="ru-RU" sz="2400" dirty="0" err="1">
                <a:latin typeface="Times New Roman" panose="02020603050405020304" pitchFamily="18" charset="0"/>
              </a:rPr>
              <a:t>пов'язаний</a:t>
            </a:r>
            <a:r>
              <a:rPr lang="ru-RU" sz="2400" dirty="0"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</a:rPr>
              <a:t>місячними</a:t>
            </a:r>
            <a:r>
              <a:rPr lang="ru-RU" sz="2400" dirty="0">
                <a:latin typeface="Times New Roman" panose="02020603050405020304" pitchFamily="18" charset="0"/>
              </a:rPr>
              <a:t> фазами. </a:t>
            </a:r>
            <a:r>
              <a:rPr lang="ru-RU" sz="2400" dirty="0" err="1">
                <a:latin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найкоротший</a:t>
            </a:r>
            <a:r>
              <a:rPr lang="ru-RU" sz="2400" dirty="0">
                <a:latin typeface="Times New Roman" panose="02020603050405020304" pitchFamily="18" charset="0"/>
              </a:rPr>
              <a:t> ритм — </a:t>
            </a:r>
            <a:r>
              <a:rPr lang="ru-RU" sz="2400" dirty="0" err="1">
                <a:latin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добовий</a:t>
            </a:r>
            <a:r>
              <a:rPr lang="ru-RU" sz="2400" dirty="0">
                <a:latin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пов'язаний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знову</a:t>
            </a:r>
            <a:r>
              <a:rPr lang="ru-RU" sz="2400" dirty="0">
                <a:latin typeface="Times New Roman" panose="02020603050405020304" pitchFamily="18" charset="0"/>
              </a:rPr>
              <a:t> ж з </a:t>
            </a:r>
            <a:r>
              <a:rPr lang="ru-RU" sz="2400" dirty="0" err="1">
                <a:latin typeface="Times New Roman" panose="02020603050405020304" pitchFamily="18" charset="0"/>
              </a:rPr>
              <a:t>рухом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планети</a:t>
            </a:r>
            <a:r>
              <a:rPr lang="ru-RU" sz="2400" dirty="0">
                <a:latin typeface="Times New Roman" panose="02020603050405020304" pitchFamily="18" charset="0"/>
              </a:rPr>
              <a:t> Земля , але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осі</a:t>
            </a:r>
            <a:endParaRPr lang="ru-RU" sz="2400" dirty="0"/>
          </a:p>
        </p:txBody>
      </p:sp>
      <p:pic>
        <p:nvPicPr>
          <p:cNvPr id="3074" name="Picture 2" descr="ÐÐ°ÑÑÐ¸Ð½ÐºÐ¸ Ð¿Ð¾ Ð·Ð°Ð¿ÑÐ¾ÑÑ ÑÐ¾Ð»Ð½ÑÐµ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721" y="3488088"/>
            <a:ext cx="1094778" cy="10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»ÑÐ½Ð° ÑÐ¸ÑÑÐ½Ð¾Ð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" t="12668" r="50230" b="29832"/>
          <a:stretch/>
        </p:blipFill>
        <p:spPr bwMode="auto">
          <a:xfrm>
            <a:off x="2859398" y="4635000"/>
            <a:ext cx="298314" cy="2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·ÐµÐ¼Ð»Ñ ÑÐ¸ÑÑÐ½Ð¾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856" y="4450092"/>
            <a:ext cx="477156" cy="4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591" y="3424801"/>
            <a:ext cx="3921176" cy="209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96 -0.01297 L 0.07096 -0.0125 C 0.07331 -0.01459 0.07552 -0.01644 0.07839 -0.01829 C 0.08008 -0.01922 0.0819 -0.01922 0.08359 -0.01991 C 0.08789 -0.02107 0.08789 -0.02153 0.09167 -0.02338 L 0.11849 -0.02153 C 0.12083 -0.02107 0.12331 -0.02084 0.12552 -0.01991 C 0.12721 -0.01922 0.12852 -0.01713 0.13008 -0.01621 C 0.13125 -0.01551 0.13242 -0.01528 0.13359 -0.01459 C 0.1349 -0.0132 0.13607 -0.01227 0.13724 -0.01088 C 0.13867 -0.00926 0.1401 -0.00695 0.14154 -0.00556 C 0.14271 -0.00463 0.14401 -0.00463 0.14518 -0.00394 C 0.14974 0.00486 0.14388 -0.00556 0.14961 0.00138 C 0.15143 0.00324 0.15208 0.00717 0.15326 0.01018 C 0.15404 0.01226 0.15508 0.01342 0.15599 0.0155 C 0.16211 0.03009 0.1526 0.01064 0.16029 0.02615 L 0.16289 0.04189 L 0.16393 0.04722 C 0.16367 0.0618 0.16341 0.07662 0.16289 0.0912 C 0.16289 0.09537 0.16289 0.09976 0.16211 0.10347 C 0.16172 0.10532 0.16029 0.10601 0.15938 0.10694 C 0.15898 0.11157 0.15846 0.11736 0.15677 0.12129 C 0.15612 0.12291 0.15495 0.12361 0.15404 0.12453 C 0.15365 0.12685 0.15326 0.12986 0.15221 0.13171 C 0.15156 0.13356 0.14505 0.13796 0.14427 0.13865 C 0.13919 0.15231 0.14427 0.14074 0.13893 0.1493 C 0.13802 0.15092 0.13737 0.15324 0.1362 0.15462 C 0.13516 0.15625 0.13385 0.15694 0.13268 0.15833 C 0.13125 0.15995 0.12969 0.16157 0.12813 0.16342 C 0.12734 0.16458 0.12656 0.16574 0.12552 0.16689 C 0.11771 0.17569 0.12578 0.1655 0.11927 0.17407 C 0.11615 0.17337 0.11276 0.17337 0.10951 0.17199 C 0.10833 0.17175 0.10716 0.1699 0.10599 0.16875 C 0.10508 0.16782 0.10417 0.16759 0.10326 0.16689 C 0.10208 0.16527 0.10091 0.16319 0.09974 0.16157 C 0.09857 0.16018 0.09727 0.15995 0.09609 0.15833 C 0.09518 0.15694 0.09492 0.15462 0.0944 0.153 C 0.09219 0.14004 0.09505 0.15648 0.0905 0.14027 C 0.0901 0.13773 0.08932 0.13472 0.08906 0.13171 C 0.08867 0.12662 0.08802 0.12129 0.08802 0.11597 C 0.08802 0.06666 0.0832 0.078 0.0905 0.06319 C 0.09102 0.06111 0.09128 0.05949 0.09167 0.05787 C 0.09258 0.05486 0.09492 0.05254 0.09609 0.05046 C 0.0974 0.04884 0.09844 0.04652 0.09974 0.04513 C 0.10078 0.04421 0.10208 0.04421 0.10326 0.04351 C 0.10625 0.04236 0.10925 0.04189 0.11211 0.04004 C 0.11836 0.03587 0.11693 0.03634 0.12383 0.03472 C 0.12734 0.03402 0.13086 0.03356 0.13451 0.0331 C 0.13958 0.03425 0.14453 0.03495 0.14961 0.03657 C 0.15091 0.03703 0.15208 0.03773 0.15326 0.03819 C 0.15508 0.03935 0.15859 0.04189 0.15859 0.04236 C 0.16484 0.06018 0.15547 0.03171 0.16211 0.05416 C 0.16328 0.05787 0.16563 0.06481 0.16563 0.06504 L 0.16836 0.08055 C 0.16862 0.08217 0.16862 0.08449 0.16927 0.08587 L 0.17096 0.08958 C 0.17161 0.09282 0.17227 0.09652 0.17279 0.1 C 0.17344 0.10462 0.1737 0.10972 0.17461 0.11388 L 0.1763 0.12291 C 0.17695 0.13078 0.17747 0.13796 0.17813 0.1456 C 0.17995 0.16481 0.17839 0.15856 0.1819 0.16875 C 0.18151 0.18495 0.18138 0.20162 0.18086 0.21805 C 0.18086 0.22175 0.18021 0.225 0.17995 0.2287 C 0.17956 0.23495 0.17904 0.24814 0.17813 0.25509 C 0.17747 0.26087 0.17578 0.26851 0.17461 0.27453 C 0.17253 0.29907 0.17552 0.27199 0.17096 0.29375 C 0.16875 0.30532 0.17201 0.30023 0.16836 0.31157 C 0.16758 0.31342 0.16641 0.31481 0.16563 0.31689 C 0.16367 0.32199 0.16198 0.33125 0.15938 0.33587 C 0.15599 0.34282 0.15273 0.34328 0.1487 0.34861 C 0.14727 0.35046 0.14583 0.35347 0.14427 0.35555 C 0.14258 0.3574 0.1405 0.35833 0.13893 0.36064 C 0.1375 0.36273 0.13685 0.36597 0.13542 0.36759 C 0.13398 0.36967 0.13242 0.3699 0.13086 0.37129 C 0.12917 0.37291 0.12734 0.37453 0.12552 0.37662 C 0.12396 0.37824 0.12253 0.37986 0.12122 0.38194 C 0.11979 0.38356 0.11888 0.38587 0.11745 0.38726 C 0.11654 0.38819 0.1151 0.38819 0.11393 0.38888 C 0.09896 0.39814 0.10807 0.39513 0.09336 0.39768 C 0.08672 0.39652 0.08529 0.39699 0.08008 0.39421 C 0.07839 0.39305 0.07656 0.39189 0.07448 0.39074 L 0.07201 0.38888 C 0.07083 0.38726 0.06966 0.38541 0.06849 0.38356 C 0.06745 0.38194 0.0668 0.37986 0.06589 0.37824 C 0.06484 0.37685 0.06354 0.37592 0.06237 0.375 C 0.06172 0.37291 0.0612 0.37129 0.06055 0.36967 C 0.05951 0.36666 0.05885 0.36365 0.05781 0.36064 C 0.05703 0.35833 0.05599 0.35601 0.05495 0.3537 C 0.0457 0.32731 0.05313 0.34652 0.04688 0.33078 C 0.04622 0.32569 0.0457 0.32337 0.0444 0.31851 C 0.04349 0.31574 0.04232 0.31388 0.0418 0.31157 C 0.03958 0.29791 0.03997 0.30324 0.04232 0.27777 C 0.04297 0.27592 0.04388 0.27453 0.0444 0.27245 C 0.04453 0.27083 0.04453 0.26851 0.04531 0.26736 C 0.04622 0.26597 0.04779 0.2662 0.04896 0.2655 C 0.05026 0.26458 0.05195 0.26319 0.05326 0.26203 C 0.05833 0.25231 0.05417 0.25833 0.06393 0.25509 C 0.06497 0.25462 0.06589 0.2537 0.06641 0.25347 C 0.06758 0.25277 0.06914 0.25208 0.07031 0.25138 C 0.07083 0.25046 0.07096 0.24884 0.07201 0.24814 C 0.07292 0.24699 0.07383 0.24606 0.07448 0.24606 C 0.08216 0.24606 0.08932 0.24745 0.09714 0.24814 C 0.0987 0.24907 0.10104 0.24884 0.10247 0.25138 C 0.10482 0.25601 0.10664 0.26087 0.10951 0.26388 C 0.11029 0.26458 0.11133 0.26504 0.11211 0.2655 C 0.11315 0.26736 0.11393 0.26921 0.11484 0.27083 C 0.11745 0.27523 0.12083 0.27777 0.12279 0.2831 C 0.12383 0.28541 0.12461 0.28796 0.12552 0.29027 C 0.1263 0.29212 0.12747 0.29328 0.12813 0.2956 C 0.12904 0.29768 0.12956 0.30023 0.13008 0.30254 C 0.13073 0.30601 0.1319 0.31319 0.1319 0.31342 C 0.13125 0.32893 0.13138 0.3449 0.13008 0.36064 C 0.12956 0.36597 0.12734 0.36967 0.12656 0.375 C 0.12617 0.37662 0.12578 0.37824 0.12552 0.38032 C 0.12513 0.38263 0.12513 0.38495 0.12461 0.38726 C 0.12396 0.3905 0.1207 0.40347 0.11927 0.40671 C 0.11836 0.40902 0.11693 0.41134 0.11576 0.41365 C 0.1151 0.41666 0.11497 0.4199 0.11393 0.42245 C 0.11211 0.42754 0.10794 0.43449 0.10508 0.43842 C 0.10365 0.44004 0.10208 0.44212 0.10065 0.44375 C 0.08125 0.46319 0.08906 0.45995 0.07448 0.46273 C 0.07266 0.46412 0.07057 0.46481 0.06849 0.46643 C 0.06641 0.46782 0.06497 0.47037 0.06289 0.47175 C 0.06146 0.47268 0.05951 0.47268 0.05781 0.47337 C 0.04036 0.48078 0.06354 0.47314 0.0388 0.48078 L 0.00169 0.47708 C -0.00352 0.47638 -0.00404 0.47337 -0.00911 0.46805 C -0.01068 0.46643 -0.01276 0.46481 -0.01445 0.46273 C -0.01706 0.45949 -0.01953 0.45555 -0.0224 0.45231 C -0.02448 0.45 -0.02656 0.44768 -0.02865 0.44537 C -0.03802 0.43402 -0.03034 0.44212 -0.03776 0.43472 C -0.0418 0.41851 -0.03659 0.43842 -0.04297 0.41712 C -0.04362 0.41481 -0.04401 0.41226 -0.04466 0.40995 C -0.04583 0.40625 -0.04714 0.403 -0.04831 0.3993 C -0.05664 0.3706 -0.04466 0.40763 -0.05456 0.37824 C -0.05521 0.375 -0.05586 0.37129 -0.05638 0.36759 C -0.05664 0.36435 -0.05664 0.36064 -0.05716 0.35717 C -0.05755 0.35416 -0.05833 0.35115 -0.05898 0.34861 C -0.05885 0.34027 -0.06185 0.30555 -0.05638 0.29027 C -0.05547 0.28796 -0.05456 0.2868 -0.05365 0.28518 C -0.05339 0.2831 -0.05312 0.28148 -0.05273 0.27986 C -0.0513 0.27523 -0.04987 0.27129 -0.04727 0.26921 C -0.04583 0.26759 -0.04362 0.26759 -0.04193 0.2655 C -0.04115 0.26435 -0.0401 0.26319 -0.03945 0.26203 C -0.03867 0.26087 -0.03828 0.25925 -0.03776 0.25856 C -0.03607 0.25694 -0.03398 0.25625 -0.03229 0.25509 L -0.02956 0.25347 C -0.02656 0.25439 -0.0224 0.25462 -0.01979 0.25856 C -0.01276 0.26851 -0.02305 0.26041 -0.01523 0.2655 L -0.01094 0.27453 L -0.0082 0.27986 C -0.00599 0.29236 -0.00911 0.27708 -0.00456 0.29027 C -0.00404 0.29166 -0.00404 0.29398 -0.00365 0.2956 C -0.00247 0.3 -0.00182 0.30092 -0.00013 0.30416 C 0.00013 0.30648 0.00013 0.30925 0.00078 0.31157 C 0.00117 0.31273 0.00208 0.31342 0.00247 0.31481 C 0.00313 0.31782 0.00313 0.32083 0.00352 0.32384 C 0.00313 0.33726 0.00352 0.35092 0.00247 0.36435 C 0.00234 0.36712 0.00065 0.36875 -0.00013 0.37129 C -0.00091 0.37407 -0.00117 0.37731 -0.00182 0.38032 C -0.00286 0.38379 -0.00586 0.39282 -0.0082 0.39606 C -0.0099 0.39814 -0.01185 0.39907 -0.01354 0.40138 C -0.02187 0.4125 -0.02148 0.42152 -0.03398 0.42777 C -0.04297 0.43217 -0.03893 0.42986 -0.04648 0.43472 C -0.05417 0.43402 -0.06198 0.43472 -0.06979 0.4331 C -0.07187 0.4324 -0.0737 0.42916 -0.07591 0.42777 C -0.07786 0.42615 -0.08008 0.42523 -0.08216 0.42407 C -0.08398 0.42129 -0.08555 0.41782 -0.0875 0.41527 C -0.08906 0.41319 -0.09141 0.41296 -0.09284 0.40995 C -0.09935 0.39606 -0.09844 0.39351 -0.10182 0.38194 C -0.1026 0.37893 -0.10352 0.37592 -0.10456 0.37291 C -0.10573 0.36944 -0.10703 0.36643 -0.10794 0.3625 C -0.10898 0.35833 -0.10964 0.35416 -0.11068 0.35023 C -0.11419 0.33726 -0.11471 0.3412 -0.11784 0.32731 C -0.11875 0.32337 -0.11888 0.31921 -0.11953 0.31481 C -0.12122 0.30486 -0.12344 0.2949 -0.12487 0.28518 C -0.12773 0.26759 -0.12318 0.28449 -0.12852 0.26736 C -0.12943 0.25231 -0.1306 0.23425 -0.13021 0.21967 C -0.13021 0.21574 -0.13021 0.15254 -0.12591 0.12824 C -0.12526 0.12453 -0.12409 0.12129 -0.12318 0.11759 C -0.12253 0.11458 -0.12227 0.11157 -0.12135 0.10856 C -0.12031 0.10578 -0.11888 0.103 -0.11784 0.1 C -0.11589 0.0949 -0.11484 0.08819 -0.1125 0.08425 C -0.10729 0.07569 -0.10664 0.0743 -0.10078 0.06643 C -0.09844 0.06342 -0.09635 0.06018 -0.09375 0.05787 C -0.09102 0.05486 -0.08776 0.05324 -0.08477 0.05046 C -0.08242 0.04861 -0.08008 0.04583 -0.07773 0.04351 C -0.07695 0.04282 -0.07591 0.04259 -0.07513 0.04189 C -0.07292 0.03958 -0.07083 0.03657 -0.06875 0.03472 C -0.06628 0.03263 -0.06341 0.03148 -0.06068 0.02939 C -0.05833 0.02777 -0.05599 0.02546 -0.05365 0.02407 C -0.04896 0.02245 -0.04414 0.02175 -0.03945 0.02083 C -0.0349 0.02152 -0.03047 0.02083 -0.02591 0.02245 C -0.02409 0.02314 -0.0224 0.02569 -0.02057 0.02777 C -0.01003 0.03935 -0.02109 0.02708 -0.01354 0.03819 C -0.01211 0.04027 -0.01055 0.04189 -0.00911 0.04351 C -0.00833 0.04652 -0.00807 0.04953 -0.00716 0.05254 C -0.00391 0.06574 -0.00534 0.05648 -0.00286 0.06828 C 0.00117 0.08657 -0.00599 0.05717 -0.00013 0.08055 C -0.00013 0.08194 -0.00091 0.12615 -0.00286 0.13171 C -0.00469 0.13703 -0.0069 0.14398 -0.00911 0.1493 C -0.0095 0.15069 -0.01029 0.15162 -0.01094 0.153 C -0.01419 0.16111 -0.01068 0.15601 -0.01628 0.16527 C -0.01719 0.16689 -0.02292 0.17384 -0.02331 0.17407 C -0.0276 0.17847 -0.02825 0.17777 -0.03307 0.17939 C -0.03542 0.18101 -0.03776 0.18333 -0.04036 0.18472 C -0.0431 0.18587 -0.04635 0.18564 -0.04922 0.18634 C -0.05117 0.18657 -0.05339 0.18773 -0.05534 0.18796 C -0.06016 0.18703 -0.0651 0.18703 -0.06979 0.18472 C -0.07083 0.18402 -0.07135 0.18078 -0.0724 0.17939 C -0.0737 0.17708 -0.07539 0.17615 -0.07669 0.17407 C -0.07891 0.17083 -0.08242 0.16226 -0.08398 0.15833 C -0.09102 0.13842 -0.08958 0.14236 -0.09375 0.12662 C -0.09401 0.12222 -0.09414 0.11828 -0.09466 0.11388 C -0.09492 0.11041 -0.09596 0.10694 -0.09648 0.10347 C -0.09714 0.09884 -0.09766 0.09421 -0.09818 0.08958 C -0.09883 0.08379 -0.09935 0.07222 -0.1 0.06643 C -0.10052 0.06319 -0.10117 0.05949 -0.10182 0.05578 C -0.10143 0.03726 -0.10143 0.01851 -0.10078 -0.00047 C -0.10078 -0.0044 -0.09909 -0.00834 -0.09818 -0.01088 C -0.09727 -0.0132 -0.09635 -0.01551 -0.09544 -0.01829 C -0.09492 -0.01991 -0.0944 -0.02176 -0.09375 -0.02338 C -0.09258 -0.0257 -0.09115 -0.02778 -0.0901 -0.03033 C -0.08646 -0.04028 -0.09102 -0.03612 -0.08477 -0.03936 C -0.08398 -0.04028 -0.08307 -0.04121 -0.08216 -0.0426 C -0.08099 -0.04422 -0.07995 -0.04653 -0.07865 -0.04792 C -0.07721 -0.04954 -0.07552 -0.05024 -0.07409 -0.05163 C -0.07318 -0.05255 -0.0724 -0.05417 -0.07135 -0.0551 C -0.06862 -0.05788 -0.06471 -0.05973 -0.06172 -0.06204 C -0.06016 -0.0632 -0.05872 -0.06436 -0.05716 -0.06575 C -0.05221 -0.06875 -0.05117 -0.06899 -0.04648 -0.07061 L -0.02422 -0.06899 C -0.02122 -0.06875 -0.01823 -0.06852 -0.01523 -0.06737 C -0.01341 -0.06667 -0.01172 -0.06505 -0.0099 -0.06389 L -0.00716 -0.06204 C -0.00091 -0.04931 -0.00911 -0.06436 -0.00013 -0.05325 C 0.00495 -0.047 -2.08333E-7 -0.04885 0.00521 -0.04468 C 0.00703 -0.04306 0.01055 -0.04098 0.01055 -0.04075 C 0.01654 -0.02315 0.00729 -0.04815 0.01589 -0.03403 C 0.01706 -0.03218 0.01667 -0.02871 0.01771 -0.02686 C 0.01875 -0.02524 0.02018 -0.02454 0.02122 -0.02338 C 0.02227 -0.02223 0.02318 -0.02107 0.02383 -0.01991 C 0.02552 -0.01713 0.02839 -0.01088 0.02839 -0.01065 C 0.02852 -0.00926 0.02852 -0.00695 0.02917 -0.00556 C 0.02969 -0.0044 0.03125 -0.00487 0.0319 -0.00394 C 0.03268 -0.00301 0.03307 -0.00163 0.03372 -0.00047 C 0.03997 -0.00093 0.04688 -0.0007 0.05326 -0.00232 C 0.05469 -0.00232 0.0556 -0.00463 0.05703 -0.00556 C 0.0582 -0.00672 0.05938 -0.00695 0.06055 -0.00764 C 0.06602 -0.0095 0.0694 -0.01181 0.07096 -0.01297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1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8935 C 0.05807 -0.08935 0.10924 0.00903 0.10924 0.13032 C 0.10924 0.25162 0.05807 0.35046 -0.00443 0.35046 C -0.06758 0.35046 -0.1181 0.25162 -0.1181 0.13032 C -0.1181 0.00903 -0.06758 -0.08935 -0.00443 -0.08935 Z " pathEditMode="relative" rAng="0" ptsTypes="AAAAA">
                                      <p:cBhvr>
                                        <p:cTn id="13" dur="6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C 0.01029 -0.00879 0.01498 -0.00254 0.01498 0.00556 C 0.01498 0.0132 0.01029 0.01991 0.00469 0.01991 C -0.00104 0.01991 -0.00534 0.0132 -0.00534 0.00556 C -0.00534 -0.00254 -0.00104 -0.00879 0.00469 -0.00879 Z " pathEditMode="relative" rAng="0" ptsTypes="AAAAA">
                                      <p:cBhvr>
                                        <p:cTn id="15" dur="3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61031"/>
            <a:ext cx="8946541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67" b="99500" l="2375" r="99875">
                        <a14:backgroundMark x1="83750" y1="93000" x2="83750" y2="93000"/>
                        <a14:backgroundMark x1="82500" y1="92500" x2="82500" y2="92500"/>
                        <a14:backgroundMark x1="82125" y1="92000" x2="82125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37"/>
          <a:stretch/>
        </p:blipFill>
        <p:spPr bwMode="auto">
          <a:xfrm>
            <a:off x="1103312" y="826053"/>
            <a:ext cx="8894501" cy="52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07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266" y="961902"/>
            <a:ext cx="9746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05:00 — </a:t>
            </a:r>
            <a:r>
              <a:rPr lang="ru-RU" sz="2400" dirty="0" err="1">
                <a:latin typeface="Times New Roman" panose="02020603050405020304" pitchFamily="18" charset="0"/>
              </a:rPr>
              <a:t>незважаючи</a:t>
            </a:r>
            <a:r>
              <a:rPr lang="ru-RU" sz="2400" dirty="0">
                <a:latin typeface="Times New Roman" panose="02020603050405020304" pitchFamily="18" charset="0"/>
              </a:rPr>
              <a:t> на те , </a:t>
            </a:r>
            <a:r>
              <a:rPr lang="ru-RU" sz="2400" dirty="0" err="1">
                <a:latin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</a:rPr>
              <a:t>міцний</a:t>
            </a:r>
            <a:r>
              <a:rPr lang="ru-RU" sz="2400" dirty="0">
                <a:latin typeface="Times New Roman" panose="02020603050405020304" pitchFamily="18" charset="0"/>
              </a:rPr>
              <a:t> сон , </a:t>
            </a:r>
            <a:r>
              <a:rPr lang="ru-RU" sz="2400" dirty="0" err="1">
                <a:latin typeface="Times New Roman" panose="02020603050405020304" pitchFamily="18" charset="0"/>
              </a:rPr>
              <a:t>організм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готовий</a:t>
            </a:r>
            <a:r>
              <a:rPr lang="ru-RU" sz="2400" dirty="0">
                <a:latin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</a:rPr>
              <a:t>підйому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починають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внутрішні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06:00 — </a:t>
            </a:r>
            <a:r>
              <a:rPr lang="ru-RU" sz="2400" dirty="0" err="1">
                <a:latin typeface="Times New Roman" panose="02020603050405020304" pitchFamily="18" charset="0"/>
              </a:rPr>
              <a:t>збільшення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викиду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адреналіну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</a:rPr>
              <a:t> тому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прокидаються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07:00-08:00 — </a:t>
            </a:r>
            <a:r>
              <a:rPr lang="ru-RU" sz="2400" dirty="0" err="1">
                <a:latin typeface="Times New Roman" panose="02020603050405020304" pitchFamily="18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шлунка</a:t>
            </a:r>
            <a:r>
              <a:rPr lang="ru-RU" sz="2400" dirty="0">
                <a:latin typeface="Times New Roman" panose="02020603050405020304" pitchFamily="18" charset="0"/>
              </a:rPr>
              <a:t> , тому до </a:t>
            </a:r>
            <a:r>
              <a:rPr lang="ru-RU" sz="2400" dirty="0" err="1">
                <a:latin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</a:rPr>
              <a:t> часу </a:t>
            </a:r>
            <a:r>
              <a:rPr lang="ru-RU" sz="2400" dirty="0" err="1">
                <a:latin typeface="Times New Roman" panose="02020603050405020304" pitchFamily="18" charset="0"/>
              </a:rPr>
              <a:t>бажано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поснідати</a:t>
            </a:r>
            <a:r>
              <a:rPr lang="ru-RU" sz="2400" dirty="0">
                <a:latin typeface="Times New Roman" panose="02020603050405020304" pitchFamily="18" charset="0"/>
              </a:rPr>
              <a:t> , час , коли </a:t>
            </a:r>
            <a:r>
              <a:rPr lang="ru-RU" sz="2400" dirty="0" err="1">
                <a:latin typeface="Times New Roman" panose="02020603050405020304" pitchFamily="18" charset="0"/>
              </a:rPr>
              <a:t>корисно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наносити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косметичні</a:t>
            </a:r>
            <a:r>
              <a:rPr lang="ru-RU" sz="2400" dirty="0">
                <a:latin typeface="Times New Roman" panose="02020603050405020304" pitchFamily="18" charset="0"/>
              </a:rPr>
              <a:t> крему — </a:t>
            </a:r>
            <a:r>
              <a:rPr lang="ru-RU" sz="2400" dirty="0" err="1">
                <a:latin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принесуть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бажаний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ефект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09:00 — спад </a:t>
            </a:r>
            <a:r>
              <a:rPr lang="ru-RU" sz="2400" dirty="0" err="1">
                <a:latin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</a:rPr>
              <a:t> , тому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на </a:t>
            </a:r>
            <a:r>
              <a:rPr lang="ru-RU" sz="2400" dirty="0" err="1">
                <a:latin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</a:rPr>
              <a:t> « </a:t>
            </a:r>
            <a:r>
              <a:rPr lang="ru-RU" sz="2400" dirty="0" err="1">
                <a:latin typeface="Times New Roman" panose="02020603050405020304" pitchFamily="18" charset="0"/>
              </a:rPr>
              <a:t>випити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кави</a:t>
            </a:r>
            <a:r>
              <a:rPr lang="ru-RU" sz="2400" dirty="0">
                <a:latin typeface="Times New Roman" panose="02020603050405020304" pitchFamily="18" charset="0"/>
              </a:rPr>
              <a:t> » , в </a:t>
            </a:r>
            <a:r>
              <a:rPr lang="ru-RU" sz="2400" dirty="0" err="1">
                <a:latin typeface="Times New Roman" panose="02020603050405020304" pitchFamily="18" charset="0"/>
              </a:rPr>
              <a:t>крайньому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постарайтеся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зайнятися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</a:rPr>
              <a:t> легкими справами.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0876" y="4967123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890" y="4780508"/>
            <a:ext cx="3189936" cy="170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311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15" y="2592261"/>
            <a:ext cx="8313820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10:00-11:00 — «</a:t>
            </a:r>
            <a:r>
              <a:rPr lang="ru-RU" dirty="0" err="1"/>
              <a:t>підйом</a:t>
            </a:r>
            <a:r>
              <a:rPr lang="ru-RU" dirty="0"/>
              <a:t>» </a:t>
            </a:r>
            <a:r>
              <a:rPr lang="ru-RU" dirty="0" err="1"/>
              <a:t>працездатності</a:t>
            </a:r>
            <a:r>
              <a:rPr lang="ru-RU" dirty="0"/>
              <a:t> — хороший час для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/>
              <a:t>    12:00 — перша </a:t>
            </a:r>
            <a:r>
              <a:rPr lang="ru-RU" dirty="0" err="1"/>
              <a:t>втома</a:t>
            </a:r>
            <a:r>
              <a:rPr lang="ru-RU" dirty="0"/>
              <a:t> 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 і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чай.</a:t>
            </a:r>
            <a:br>
              <a:rPr lang="ru-RU" dirty="0"/>
            </a:br>
            <a:r>
              <a:rPr lang="ru-RU" dirty="0"/>
              <a:t>    13:00 — час </a:t>
            </a:r>
            <a:r>
              <a:rPr lang="ru-RU" dirty="0" err="1"/>
              <a:t>обіду</a:t>
            </a:r>
            <a:r>
              <a:rPr lang="ru-RU" dirty="0"/>
              <a:t> і </a:t>
            </a:r>
            <a:r>
              <a:rPr lang="ru-RU" dirty="0" err="1"/>
              <a:t>цим</a:t>
            </a:r>
            <a:r>
              <a:rPr lang="ru-RU" dirty="0"/>
              <a:t> все сказано ,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шлункового</a:t>
            </a:r>
            <a:r>
              <a:rPr lang="ru-RU" dirty="0"/>
              <a:t> соку.</a:t>
            </a:r>
            <a:br>
              <a:rPr lang="ru-RU" dirty="0"/>
            </a:br>
            <a:r>
              <a:rPr lang="ru-RU" dirty="0"/>
              <a:t>    14:00 — </a:t>
            </a:r>
            <a:r>
              <a:rPr lang="ru-RU" dirty="0" err="1"/>
              <a:t>найвищий</a:t>
            </a:r>
            <a:r>
              <a:rPr lang="ru-RU" dirty="0"/>
              <a:t> попит , так як в </a:t>
            </a:r>
            <a:r>
              <a:rPr lang="ru-RU" dirty="0" err="1"/>
              <a:t>цей</a:t>
            </a:r>
            <a:r>
              <a:rPr lang="ru-RU" dirty="0"/>
              <a:t> час максимально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/>
              <a:t>    15:00 —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для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, особливо для </a:t>
            </a:r>
            <a:r>
              <a:rPr lang="ru-RU" dirty="0" err="1"/>
              <a:t>сечового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/>
              <a:t> (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очищають</a:t>
            </a:r>
            <a:r>
              <a:rPr lang="ru-RU" dirty="0"/>
              <a:t> </a:t>
            </a:r>
            <a:r>
              <a:rPr lang="ru-RU" dirty="0" err="1"/>
              <a:t>чаї</a:t>
            </a:r>
            <a:r>
              <a:rPr lang="ru-RU" dirty="0"/>
              <a:t> ) .</a:t>
            </a:r>
            <a:br>
              <a:rPr lang="ru-RU" dirty="0"/>
            </a:br>
            <a:r>
              <a:rPr lang="ru-RU" dirty="0"/>
              <a:t>    16:00 —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підйом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 — на </a:t>
            </a:r>
            <a:r>
              <a:rPr lang="ru-RU" dirty="0" err="1"/>
              <a:t>цей</a:t>
            </a:r>
            <a:r>
              <a:rPr lang="ru-RU" dirty="0"/>
              <a:t> раз </a:t>
            </a:r>
            <a:r>
              <a:rPr lang="ru-RU" dirty="0" err="1"/>
              <a:t>фізичної</a:t>
            </a:r>
            <a:r>
              <a:rPr lang="ru-RU" dirty="0"/>
              <a:t> , а ось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спад —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прогулятися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зарядку і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119" y="4450460"/>
            <a:ext cx="1304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17" y="270057"/>
            <a:ext cx="3788536" cy="21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479" y="270057"/>
            <a:ext cx="4411282" cy="209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5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60" y="2258980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 17:00 — «</a:t>
            </a:r>
            <a:r>
              <a:rPr lang="ru-RU" dirty="0" err="1"/>
              <a:t>улюблене</a:t>
            </a:r>
            <a:r>
              <a:rPr lang="ru-RU" dirty="0"/>
              <a:t> » час для </a:t>
            </a:r>
            <a:r>
              <a:rPr lang="ru-RU" dirty="0" err="1"/>
              <a:t>нирок</a:t>
            </a:r>
            <a:r>
              <a:rPr lang="ru-RU" dirty="0"/>
              <a:t> , так як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момент вони </a:t>
            </a:r>
            <a:r>
              <a:rPr lang="ru-RU" dirty="0" err="1"/>
              <a:t>працюють</a:t>
            </a:r>
            <a:r>
              <a:rPr lang="ru-RU" dirty="0"/>
              <a:t> максимально і </a:t>
            </a:r>
            <a:r>
              <a:rPr lang="ru-RU" dirty="0" err="1"/>
              <a:t>переробляють</a:t>
            </a:r>
            <a:r>
              <a:rPr lang="ru-RU" dirty="0"/>
              <a:t> </a:t>
            </a:r>
            <a:r>
              <a:rPr lang="ru-RU" dirty="0" err="1"/>
              <a:t>надійшла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18:00 — </a:t>
            </a:r>
            <a:r>
              <a:rPr lang="ru-RU" dirty="0" err="1"/>
              <a:t>пік</a:t>
            </a:r>
            <a:r>
              <a:rPr lang="ru-RU" dirty="0"/>
              <a:t> </a:t>
            </a:r>
            <a:r>
              <a:rPr lang="ru-RU" dirty="0" err="1"/>
              <a:t>нервозності</a:t>
            </a:r>
            <a:r>
              <a:rPr lang="ru-RU" dirty="0"/>
              <a:t> і </a:t>
            </a:r>
            <a:r>
              <a:rPr lang="ru-RU" dirty="0" err="1"/>
              <a:t>конфліктності</a:t>
            </a:r>
            <a:r>
              <a:rPr lang="ru-RU" dirty="0"/>
              <a:t> , так як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кров'яний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19:00 — фаза </a:t>
            </a:r>
            <a:r>
              <a:rPr lang="ru-RU" dirty="0" err="1"/>
              <a:t>відновлення</a:t>
            </a:r>
            <a:r>
              <a:rPr lang="ru-RU" dirty="0"/>
              <a:t> і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) .</a:t>
            </a:r>
            <a:br>
              <a:rPr lang="ru-RU" dirty="0"/>
            </a:br>
            <a:r>
              <a:rPr lang="ru-RU" dirty="0"/>
              <a:t>    20:00 — активна робота </a:t>
            </a:r>
            <a:r>
              <a:rPr lang="ru-RU" dirty="0" err="1"/>
              <a:t>мозку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21:00-22:00 —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налаштовується</a:t>
            </a:r>
            <a:r>
              <a:rPr lang="ru-RU" dirty="0"/>
              <a:t> на </a:t>
            </a:r>
            <a:r>
              <a:rPr lang="ru-RU" dirty="0" err="1"/>
              <a:t>відпочинок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23:00 —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ідеальним</a:t>
            </a:r>
            <a:r>
              <a:rPr lang="ru-RU" dirty="0"/>
              <a:t> часом для </a:t>
            </a:r>
            <a:r>
              <a:rPr lang="ru-RU" dirty="0" err="1"/>
              <a:t>відходу</a:t>
            </a:r>
            <a:r>
              <a:rPr lang="ru-RU" dirty="0"/>
              <a:t> до сну , але в той же час </a:t>
            </a:r>
            <a:r>
              <a:rPr lang="ru-RU" dirty="0" err="1"/>
              <a:t>прокидається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 , тому </a:t>
            </a:r>
            <a:r>
              <a:rPr lang="ru-RU" dirty="0" err="1"/>
              <a:t>краще</a:t>
            </a:r>
            <a:r>
              <a:rPr lang="ru-RU" dirty="0"/>
              <a:t> все ж </a:t>
            </a:r>
            <a:r>
              <a:rPr lang="ru-RU" dirty="0" err="1"/>
              <a:t>піти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в холодильнику.</a:t>
            </a:r>
            <a:br>
              <a:rPr lang="ru-RU" dirty="0"/>
            </a:br>
            <a:r>
              <a:rPr lang="ru-RU" dirty="0"/>
              <a:t>    24:00-04:00 — </a:t>
            </a:r>
            <a:r>
              <a:rPr lang="ru-RU" dirty="0" err="1"/>
              <a:t>це</a:t>
            </a:r>
            <a:r>
              <a:rPr lang="ru-RU" dirty="0"/>
              <a:t> час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присвятити</a:t>
            </a:r>
            <a:r>
              <a:rPr lang="ru-RU" dirty="0"/>
              <a:t> сну , так як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зруйнованих</a:t>
            </a:r>
            <a:r>
              <a:rPr lang="ru-RU" dirty="0"/>
              <a:t> структур , тому </a:t>
            </a:r>
            <a:r>
              <a:rPr lang="ru-RU" dirty="0" err="1"/>
              <a:t>краще</a:t>
            </a:r>
            <a:r>
              <a:rPr lang="ru-RU" dirty="0"/>
              <a:t> провести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в </a:t>
            </a:r>
            <a:r>
              <a:rPr lang="ru-RU" dirty="0" err="1"/>
              <a:t>спокої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0" y="668256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2034" y="2947817"/>
            <a:ext cx="2220241" cy="28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898" y="334522"/>
            <a:ext cx="2338052" cy="16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5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841" y="747846"/>
            <a:ext cx="9924183" cy="52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41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24" y="674878"/>
            <a:ext cx="8946541" cy="4195481"/>
          </a:xfrm>
        </p:spPr>
        <p:txBody>
          <a:bodyPr/>
          <a:lstStyle/>
          <a:p>
            <a:r>
              <a:rPr lang="ru-RU" dirty="0"/>
              <a:t>Сон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гальмування</a:t>
            </a:r>
            <a:r>
              <a:rPr lang="ru-RU" dirty="0"/>
              <a:t> кори і </a:t>
            </a:r>
            <a:r>
              <a:rPr lang="ru-RU" dirty="0" err="1" smtClean="0"/>
              <a:t>найближчої</a:t>
            </a:r>
            <a:r>
              <a:rPr lang="ru-RU" dirty="0" smtClean="0"/>
              <a:t> </a:t>
            </a:r>
            <a:r>
              <a:rPr lang="ru-RU" dirty="0" err="1"/>
              <a:t>підкірки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959879"/>
            <a:ext cx="4243184" cy="3371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04" y="2665342"/>
            <a:ext cx="4406970" cy="36659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4806" y="204273"/>
            <a:ext cx="1994663" cy="19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398</Words>
  <Application>Microsoft Office PowerPoint</Application>
  <PresentationFormat>Произвольный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Ион</vt:lpstr>
      <vt:lpstr>Метро</vt:lpstr>
      <vt:lpstr>Біоритми людини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Біоритми людини</dc:title>
  <dc:creator>Тихон Целованский</dc:creator>
  <cp:lastModifiedBy>Asus</cp:lastModifiedBy>
  <cp:revision>12</cp:revision>
  <dcterms:created xsi:type="dcterms:W3CDTF">2018-05-02T17:21:51Z</dcterms:created>
  <dcterms:modified xsi:type="dcterms:W3CDTF">2022-03-30T13:01:59Z</dcterms:modified>
</cp:coreProperties>
</file>