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5"/>
  </p:notesMasterIdLst>
  <p:sldIdLst>
    <p:sldId id="313" r:id="rId2"/>
    <p:sldId id="257" r:id="rId3"/>
    <p:sldId id="379" r:id="rId4"/>
    <p:sldId id="361" r:id="rId5"/>
    <p:sldId id="296" r:id="rId6"/>
    <p:sldId id="298" r:id="rId7"/>
    <p:sldId id="300" r:id="rId8"/>
    <p:sldId id="302" r:id="rId9"/>
    <p:sldId id="343" r:id="rId10"/>
    <p:sldId id="320" r:id="rId11"/>
    <p:sldId id="345" r:id="rId12"/>
    <p:sldId id="287" r:id="rId13"/>
    <p:sldId id="338" r:id="rId14"/>
    <p:sldId id="337" r:id="rId15"/>
    <p:sldId id="339" r:id="rId16"/>
    <p:sldId id="340" r:id="rId17"/>
    <p:sldId id="309" r:id="rId18"/>
    <p:sldId id="369" r:id="rId19"/>
    <p:sldId id="382" r:id="rId20"/>
    <p:sldId id="371" r:id="rId21"/>
    <p:sldId id="381" r:id="rId22"/>
    <p:sldId id="372" r:id="rId23"/>
    <p:sldId id="383" r:id="rId24"/>
    <p:sldId id="373" r:id="rId25"/>
    <p:sldId id="384" r:id="rId26"/>
    <p:sldId id="385" r:id="rId27"/>
    <p:sldId id="347" r:id="rId28"/>
    <p:sldId id="289" r:id="rId29"/>
    <p:sldId id="350" r:id="rId30"/>
    <p:sldId id="293" r:id="rId31"/>
    <p:sldId id="294" r:id="rId32"/>
    <p:sldId id="386" r:id="rId33"/>
    <p:sldId id="387" r:id="rId34"/>
    <p:sldId id="388" r:id="rId35"/>
    <p:sldId id="389" r:id="rId36"/>
    <p:sldId id="390" r:id="rId37"/>
    <p:sldId id="391" r:id="rId38"/>
    <p:sldId id="392" r:id="rId39"/>
    <p:sldId id="393" r:id="rId40"/>
    <p:sldId id="395" r:id="rId41"/>
    <p:sldId id="396" r:id="rId42"/>
    <p:sldId id="394" r:id="rId43"/>
    <p:sldId id="281" r:id="rId44"/>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6600"/>
    <a:srgbClr val="000000"/>
    <a:srgbClr val="990000"/>
    <a:srgbClr val="006600"/>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660"/>
  </p:normalViewPr>
  <p:slideViewPr>
    <p:cSldViewPr>
      <p:cViewPr varScale="1">
        <p:scale>
          <a:sx n="84" d="100"/>
          <a:sy n="84" d="100"/>
        </p:scale>
        <p:origin x="140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2BA86-96DE-4F1A-85CE-93CE37ED9953}" type="datetimeFigureOut">
              <a:rPr lang="uk-UA" smtClean="0"/>
              <a:t>08.10.2024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32721-289B-4308-BB96-3768BDE365A0}" type="slidenum">
              <a:rPr lang="uk-UA" smtClean="0"/>
              <a:t>‹#›</a:t>
            </a:fld>
            <a:endParaRPr lang="uk-UA"/>
          </a:p>
        </p:txBody>
      </p:sp>
    </p:spTree>
    <p:extLst>
      <p:ext uri="{BB962C8B-B14F-4D97-AF65-F5344CB8AC3E}">
        <p14:creationId xmlns:p14="http://schemas.microsoft.com/office/powerpoint/2010/main" val="397502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125826F1-1988-41F0-B713-C725C077C1FE}" type="datetimeFigureOut">
              <a:rPr lang="ru-RU"/>
              <a:pPr>
                <a:defRPr/>
              </a:pPr>
              <a:t>08.10.2024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E938921-7F99-4962-8D8C-2F3DF74D4CE6}" type="slidenum">
              <a:rPr lang="ru-RU" altLang="ru-RU"/>
              <a:pPr/>
              <a:t>‹#›</a:t>
            </a:fld>
            <a:endParaRPr lang="ru-RU" altLang="ru-RU"/>
          </a:p>
        </p:txBody>
      </p:sp>
    </p:spTree>
    <p:extLst>
      <p:ext uri="{BB962C8B-B14F-4D97-AF65-F5344CB8AC3E}">
        <p14:creationId xmlns:p14="http://schemas.microsoft.com/office/powerpoint/2010/main" val="363774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A6632F4B-72A9-4D01-902E-61732A17A651}" type="datetimeFigureOut">
              <a:rPr lang="ru-RU"/>
              <a:pPr>
                <a:defRPr/>
              </a:pPr>
              <a:t>08.10.2024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8E865DF-E3C1-4F0E-B0E0-203E1BC68D9D}" type="slidenum">
              <a:rPr lang="ru-RU" altLang="ru-RU"/>
              <a:pPr/>
              <a:t>‹#›</a:t>
            </a:fld>
            <a:endParaRPr lang="ru-RU" altLang="ru-RU"/>
          </a:p>
        </p:txBody>
      </p:sp>
    </p:spTree>
    <p:extLst>
      <p:ext uri="{BB962C8B-B14F-4D97-AF65-F5344CB8AC3E}">
        <p14:creationId xmlns:p14="http://schemas.microsoft.com/office/powerpoint/2010/main" val="311848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4C6AFACB-2161-42AD-A048-8C110AC0BADE}" type="datetimeFigureOut">
              <a:rPr lang="ru-RU"/>
              <a:pPr>
                <a:defRPr/>
              </a:pPr>
              <a:t>08.10.2024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1C322B0-F2CB-4DB6-A229-D1E77C0FE492}" type="slidenum">
              <a:rPr lang="ru-RU" altLang="ru-RU"/>
              <a:pPr/>
              <a:t>‹#›</a:t>
            </a:fld>
            <a:endParaRPr lang="ru-RU" altLang="ru-RU"/>
          </a:p>
        </p:txBody>
      </p:sp>
    </p:spTree>
    <p:extLst>
      <p:ext uri="{BB962C8B-B14F-4D97-AF65-F5344CB8AC3E}">
        <p14:creationId xmlns:p14="http://schemas.microsoft.com/office/powerpoint/2010/main" val="97378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uk-UA"/>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Объект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Объект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CD902833-BD3A-43D1-9857-2CB93157F035}" type="datetimeFigureOut">
              <a:rPr lang="ru-RU"/>
              <a:pPr>
                <a:defRPr/>
              </a:pPr>
              <a:t>08.10.2024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172E43B3-1D9D-42D7-B28C-8C599F01BBA9}" type="slidenum">
              <a:rPr lang="ru-RU" altLang="ru-RU"/>
              <a:pPr/>
              <a:t>‹#›</a:t>
            </a:fld>
            <a:endParaRPr lang="ru-RU" altLang="ru-RU"/>
          </a:p>
        </p:txBody>
      </p:sp>
    </p:spTree>
    <p:extLst>
      <p:ext uri="{BB962C8B-B14F-4D97-AF65-F5344CB8AC3E}">
        <p14:creationId xmlns:p14="http://schemas.microsoft.com/office/powerpoint/2010/main" val="374835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DBA32E46-9562-4007-8C31-CAF03ED1DD3D}" type="datetimeFigureOut">
              <a:rPr lang="ru-RU"/>
              <a:pPr>
                <a:defRPr/>
              </a:pPr>
              <a:t>08.10.2024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F0C0306-4CD2-4EFF-AD55-2271B69E9CB4}" type="slidenum">
              <a:rPr lang="ru-RU" altLang="ru-RU"/>
              <a:pPr/>
              <a:t>‹#›</a:t>
            </a:fld>
            <a:endParaRPr lang="ru-RU" altLang="ru-RU"/>
          </a:p>
        </p:txBody>
      </p:sp>
    </p:spTree>
    <p:extLst>
      <p:ext uri="{BB962C8B-B14F-4D97-AF65-F5344CB8AC3E}">
        <p14:creationId xmlns:p14="http://schemas.microsoft.com/office/powerpoint/2010/main" val="151489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7A9F809-9203-4C13-9D1F-30FF81AEC3E5}" type="datetimeFigureOut">
              <a:rPr lang="ru-RU"/>
              <a:pPr>
                <a:defRPr/>
              </a:pPr>
              <a:t>08.10.2024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7159153-FBCC-41E6-859B-AF774EA9E905}" type="slidenum">
              <a:rPr lang="ru-RU" altLang="ru-RU"/>
              <a:pPr/>
              <a:t>‹#›</a:t>
            </a:fld>
            <a:endParaRPr lang="ru-RU" altLang="ru-RU"/>
          </a:p>
        </p:txBody>
      </p:sp>
    </p:spTree>
    <p:extLst>
      <p:ext uri="{BB962C8B-B14F-4D97-AF65-F5344CB8AC3E}">
        <p14:creationId xmlns:p14="http://schemas.microsoft.com/office/powerpoint/2010/main" val="215201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DDC3BF8E-9CAD-4EBF-BD2D-D6EAF0A6EFA4}" type="datetimeFigureOut">
              <a:rPr lang="ru-RU"/>
              <a:pPr>
                <a:defRPr/>
              </a:pPr>
              <a:t>08.10.2024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BCF4D4FD-4F7B-4B4A-AC22-F2541FE97BEB}" type="slidenum">
              <a:rPr lang="ru-RU" altLang="ru-RU"/>
              <a:pPr/>
              <a:t>‹#›</a:t>
            </a:fld>
            <a:endParaRPr lang="ru-RU" altLang="ru-RU"/>
          </a:p>
        </p:txBody>
      </p:sp>
    </p:spTree>
    <p:extLst>
      <p:ext uri="{BB962C8B-B14F-4D97-AF65-F5344CB8AC3E}">
        <p14:creationId xmlns:p14="http://schemas.microsoft.com/office/powerpoint/2010/main" val="92202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73CE368D-F2DC-4CB1-A219-F2E5E8C76C88}" type="datetimeFigureOut">
              <a:rPr lang="ru-RU"/>
              <a:pPr>
                <a:defRPr/>
              </a:pPr>
              <a:t>08.10.2024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723D7631-9B28-4064-9D8C-20097E5EAE5D}" type="slidenum">
              <a:rPr lang="ru-RU" altLang="ru-RU"/>
              <a:pPr/>
              <a:t>‹#›</a:t>
            </a:fld>
            <a:endParaRPr lang="ru-RU" altLang="ru-RU"/>
          </a:p>
        </p:txBody>
      </p:sp>
    </p:spTree>
    <p:extLst>
      <p:ext uri="{BB962C8B-B14F-4D97-AF65-F5344CB8AC3E}">
        <p14:creationId xmlns:p14="http://schemas.microsoft.com/office/powerpoint/2010/main" val="326976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B434A3C1-A101-4056-BE59-F83DDE6EE6FE}" type="datetimeFigureOut">
              <a:rPr lang="ru-RU"/>
              <a:pPr>
                <a:defRPr/>
              </a:pPr>
              <a:t>08.10.2024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8DFAA3DB-1037-48C0-AD90-B894668AD103}" type="slidenum">
              <a:rPr lang="ru-RU" altLang="ru-RU"/>
              <a:pPr/>
              <a:t>‹#›</a:t>
            </a:fld>
            <a:endParaRPr lang="ru-RU" altLang="ru-RU"/>
          </a:p>
        </p:txBody>
      </p:sp>
    </p:spTree>
    <p:extLst>
      <p:ext uri="{BB962C8B-B14F-4D97-AF65-F5344CB8AC3E}">
        <p14:creationId xmlns:p14="http://schemas.microsoft.com/office/powerpoint/2010/main" val="278885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CA2B8BE-72B7-4811-B513-AA21B33457D9}" type="datetimeFigureOut">
              <a:rPr lang="ru-RU"/>
              <a:pPr>
                <a:defRPr/>
              </a:pPr>
              <a:t>08.10.2024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F9C2E91F-6466-4FFD-BEE9-BCD03412EA88}" type="slidenum">
              <a:rPr lang="ru-RU" altLang="ru-RU"/>
              <a:pPr/>
              <a:t>‹#›</a:t>
            </a:fld>
            <a:endParaRPr lang="ru-RU" altLang="ru-RU"/>
          </a:p>
        </p:txBody>
      </p:sp>
    </p:spTree>
    <p:extLst>
      <p:ext uri="{BB962C8B-B14F-4D97-AF65-F5344CB8AC3E}">
        <p14:creationId xmlns:p14="http://schemas.microsoft.com/office/powerpoint/2010/main" val="212339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06D5240-F320-4E47-8B6B-42B9C69BFD61}" type="datetimeFigureOut">
              <a:rPr lang="ru-RU"/>
              <a:pPr>
                <a:defRPr/>
              </a:pPr>
              <a:t>08.10.2024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7F6584D-8AED-4813-BB01-7D1C2F831DD5}" type="slidenum">
              <a:rPr lang="ru-RU" altLang="ru-RU"/>
              <a:pPr/>
              <a:t>‹#›</a:t>
            </a:fld>
            <a:endParaRPr lang="ru-RU" altLang="ru-RU"/>
          </a:p>
        </p:txBody>
      </p:sp>
    </p:spTree>
    <p:extLst>
      <p:ext uri="{BB962C8B-B14F-4D97-AF65-F5344CB8AC3E}">
        <p14:creationId xmlns:p14="http://schemas.microsoft.com/office/powerpoint/2010/main" val="73945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73E2607-F651-4543-AD2C-504D605CB3FF}" type="datetimeFigureOut">
              <a:rPr lang="ru-RU"/>
              <a:pPr>
                <a:defRPr/>
              </a:pPr>
              <a:t>08.10.2024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C5CCB7A9-FA6C-4051-83C0-D06C9402B66E}" type="slidenum">
              <a:rPr lang="ru-RU" altLang="ru-RU"/>
              <a:pPr/>
              <a:t>‹#›</a:t>
            </a:fld>
            <a:endParaRPr lang="ru-RU" altLang="ru-RU"/>
          </a:p>
        </p:txBody>
      </p:sp>
    </p:spTree>
    <p:extLst>
      <p:ext uri="{BB962C8B-B14F-4D97-AF65-F5344CB8AC3E}">
        <p14:creationId xmlns:p14="http://schemas.microsoft.com/office/powerpoint/2010/main" val="170226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uk-UA" altLang="ru-RU" smtClean="0"/>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uk-UA" altLang="ru-RU"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DBB85AE-7428-4CA1-877A-4D916277A6BE}" type="datetimeFigureOut">
              <a:rPr lang="ru-RU"/>
              <a:pPr>
                <a:defRPr/>
              </a:pPr>
              <a:t>08.10.2024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fld id="{35E3490E-46BE-4996-90E6-55DB3854181A}" type="slidenum">
              <a:rPr lang="ru-RU" altLang="ru-RU"/>
              <a:pPr/>
              <a:t>‹#›</a:t>
            </a:fld>
            <a:endParaRPr lang="ru-RU" altLang="ru-RU"/>
          </a:p>
        </p:txBody>
      </p:sp>
    </p:spTree>
  </p:cSld>
  <p:clrMap bg1="dk1" tx1="lt1" bg2="dk2" tx2="lt2" accent1="accent1" accent2="accent2" accent3="accent3" accent4="accent4" accent5="accent5" accent6="accent6" hlink="hlink" folHlink="folHlink"/>
  <p:sldLayoutIdLst>
    <p:sldLayoutId id="2147483804" r:id="rId1"/>
    <p:sldLayoutId id="2147483803" r:id="rId2"/>
    <p:sldLayoutId id="2147483802" r:id="rId3"/>
    <p:sldLayoutId id="2147483801" r:id="rId4"/>
    <p:sldLayoutId id="2147483800" r:id="rId5"/>
    <p:sldLayoutId id="2147483799" r:id="rId6"/>
    <p:sldLayoutId id="2147483798" r:id="rId7"/>
    <p:sldLayoutId id="2147483797" r:id="rId8"/>
    <p:sldLayoutId id="2147483796" r:id="rId9"/>
    <p:sldLayoutId id="2147483795" r:id="rId10"/>
    <p:sldLayoutId id="2147483794" r:id="rId11"/>
    <p:sldLayoutId id="214748379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ps.ligazakon.net/document/view/t150848?ed=2015_12_25&amp;an=16"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250825" y="188913"/>
            <a:ext cx="868521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uk-UA" altLang="ru-RU" sz="4200" b="1" dirty="0" smtClean="0"/>
          </a:p>
          <a:p>
            <a:pPr algn="ctr" eaLnBrk="1" hangingPunct="1"/>
            <a:endParaRPr lang="uk-UA" altLang="ru-RU" sz="4200" b="1" dirty="0"/>
          </a:p>
          <a:p>
            <a:pPr algn="ctr" eaLnBrk="1" hangingPunct="1"/>
            <a:endParaRPr lang="uk-UA" altLang="ru-RU" sz="4200" b="1" dirty="0" smtClean="0"/>
          </a:p>
          <a:p>
            <a:pPr algn="ctr" eaLnBrk="1" hangingPunct="1"/>
            <a:r>
              <a:rPr lang="uk-UA" altLang="ru-RU" sz="4200" b="1" dirty="0" smtClean="0"/>
              <a:t>ТЕМА </a:t>
            </a:r>
            <a:endParaRPr lang="uk-UA" altLang="ru-RU" sz="4200" b="1" dirty="0"/>
          </a:p>
          <a:p>
            <a:pPr algn="ctr" eaLnBrk="1" hangingPunct="1"/>
            <a:r>
              <a:rPr lang="ru-RU" sz="3600" b="1" i="1" dirty="0" smtClean="0">
                <a:effectLst>
                  <a:outerShdw blurRad="38100" dist="38100" dir="2700000" algn="tl">
                    <a:srgbClr val="FFFFFF"/>
                  </a:outerShdw>
                </a:effectLst>
              </a:rPr>
              <a:t>М</a:t>
            </a:r>
            <a:r>
              <a:rPr lang="uk-UA" sz="3600" b="1" i="1" dirty="0" smtClean="0">
                <a:effectLst>
                  <a:outerShdw blurRad="38100" dist="38100" dir="2700000" algn="tl">
                    <a:srgbClr val="FFFFFF"/>
                  </a:outerShdw>
                </a:effectLst>
              </a:rPr>
              <a:t>ЕНЕДЖМЕНТ  ВИРОБНИЧОЇ ДІЯЛЬНОСТІ  ОРГАНІЗАЦІЇ </a:t>
            </a:r>
            <a:endParaRPr lang="ru-RU" altLang="ru-RU" sz="3600" b="1" u="sng"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p:cNvSpPr>
          <p:nvPr>
            <p:ph type="body" idx="1"/>
          </p:nvPr>
        </p:nvSpPr>
        <p:spPr>
          <a:xfrm>
            <a:off x="431800" y="503238"/>
            <a:ext cx="8229600" cy="5400675"/>
          </a:xfrm>
        </p:spPr>
        <p:txBody>
          <a:bodyPr/>
          <a:lstStyle/>
          <a:p>
            <a:pPr algn="ctr">
              <a:buFont typeface="Arial" panose="020B0604020202020204" pitchFamily="34" charset="0"/>
              <a:buNone/>
            </a:pPr>
            <a:r>
              <a:rPr lang="uk-UA" altLang="ru-RU" i="1" smtClean="0">
                <a:latin typeface="Times New Roman" panose="02020603050405020304" pitchFamily="18" charset="0"/>
              </a:rPr>
              <a:t>ПРИНЦИПИ ВИРОБНИЧОГО ПРОЦЕСУ</a:t>
            </a:r>
            <a:endParaRPr lang="ru-RU" altLang="ru-RU" i="1" smtClean="0">
              <a:latin typeface="Times New Roman" panose="02020603050405020304" pitchFamily="18" charset="0"/>
            </a:endParaRPr>
          </a:p>
        </p:txBody>
      </p:sp>
      <p:sp>
        <p:nvSpPr>
          <p:cNvPr id="1024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aphicFrame>
        <p:nvGraphicFramePr>
          <p:cNvPr id="10245" name="Object 6"/>
          <p:cNvGraphicFramePr>
            <a:graphicFrameLocks noChangeAspect="1"/>
          </p:cNvGraphicFramePr>
          <p:nvPr/>
        </p:nvGraphicFramePr>
        <p:xfrm>
          <a:off x="341313" y="1358900"/>
          <a:ext cx="8416925" cy="5040313"/>
        </p:xfrm>
        <a:graphic>
          <a:graphicData uri="http://schemas.openxmlformats.org/presentationml/2006/ole">
            <mc:AlternateContent xmlns:mc="http://schemas.openxmlformats.org/markup-compatibility/2006">
              <mc:Choice xmlns:v="urn:schemas-microsoft-com:vml" Requires="v">
                <p:oleObj spid="_x0000_s10261" name="Рисунок" r:id="rId3" imgW="3715512" imgH="1972056" progId="Word.Picture.8">
                  <p:embed/>
                </p:oleObj>
              </mc:Choice>
              <mc:Fallback>
                <p:oleObj name="Рисунок" r:id="rId3" imgW="3715512" imgH="1972056"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1358900"/>
                        <a:ext cx="84169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943100"/>
            <a:ext cx="7875588" cy="441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50825" y="0"/>
            <a:ext cx="8461375" cy="1755775"/>
          </a:xfrm>
          <a:prstGeom prst="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uk-UA" b="1" u="sng">
                <a:solidFill>
                  <a:srgbClr val="FFFFFF"/>
                </a:solidFill>
                <a:effectLst>
                  <a:outerShdw blurRad="38100" dist="38100" dir="2700000" algn="tl">
                    <a:srgbClr val="000000"/>
                  </a:outerShdw>
                </a:effectLst>
                <a:latin typeface="Times New Roman" pitchFamily="18" charset="0"/>
                <a:cs typeface="Times New Roman" pitchFamily="18" charset="0"/>
              </a:rPr>
              <a:t>ВИРОБНИЧИЙ ЦИКЛ </a:t>
            </a:r>
            <a:r>
              <a:rPr lang="uk-UA" b="1">
                <a:solidFill>
                  <a:srgbClr val="FFFFFF"/>
                </a:solidFill>
                <a:effectLst>
                  <a:outerShdw blurRad="38100" dist="38100" dir="2700000" algn="tl">
                    <a:srgbClr val="000000"/>
                  </a:outerShdw>
                </a:effectLst>
                <a:latin typeface="Times New Roman" pitchFamily="18" charset="0"/>
                <a:cs typeface="Times New Roman" pitchFamily="18" charset="0"/>
              </a:rPr>
              <a:t>– це</a:t>
            </a:r>
            <a:r>
              <a:rPr lang="uk-UA" b="1" u="sng">
                <a:solidFill>
                  <a:srgbClr val="FFFFFF"/>
                </a:solidFill>
                <a:effectLst>
                  <a:outerShdw blurRad="38100" dist="38100" dir="2700000" algn="tl">
                    <a:srgbClr val="000000"/>
                  </a:outerShdw>
                </a:effectLst>
                <a:latin typeface="Times New Roman" pitchFamily="18" charset="0"/>
                <a:cs typeface="Times New Roman" pitchFamily="18" charset="0"/>
              </a:rPr>
              <a:t> </a:t>
            </a:r>
            <a:r>
              <a:rPr lang="ru-RU" b="1">
                <a:solidFill>
                  <a:schemeClr val="tx1"/>
                </a:solidFill>
                <a:effectLst>
                  <a:outerShdw blurRad="38100" dist="38100" dir="2700000" algn="tl">
                    <a:srgbClr val="000000"/>
                  </a:outerShdw>
                </a:effectLst>
                <a:latin typeface="Times New Roman" pitchFamily="18" charset="0"/>
              </a:rPr>
              <a:t> інтервал від початку до закінчення процесу виготовлення продукції, тобто час, протягом якого запущені у виробництво предмети праці перетворюються на готову продукцію.</a:t>
            </a:r>
            <a:r>
              <a:rPr lang="ru-RU" sz="2000">
                <a:solidFill>
                  <a:schemeClr val="tx1"/>
                </a:solidFill>
                <a:latin typeface="Times New Roman" pitchFamily="18" charset="0"/>
              </a:rPr>
              <a:t> </a:t>
            </a:r>
            <a:endParaRPr lang="uk-UA" sz="2000" b="1" u="sng">
              <a:solidFill>
                <a:srgbClr val="FFFFFF"/>
              </a:solidFill>
              <a:effectLst>
                <a:outerShdw blurRad="38100" dist="38100" dir="2700000" algn="tl">
                  <a:srgbClr val="000000"/>
                </a:outerShdw>
              </a:effectLst>
              <a:latin typeface="Times New Roman" pitchFamily="18" charset="0"/>
              <a:cs typeface="Times New Roman" pitchFamily="18" charset="0"/>
            </a:endParaRPr>
          </a:p>
          <a:p>
            <a:pPr algn="ctr">
              <a:defRPr/>
            </a:pPr>
            <a:r>
              <a:rPr lang="uk-UA" sz="2000" b="1" u="sng">
                <a:solidFill>
                  <a:srgbClr val="FFFFFF"/>
                </a:solidFill>
                <a:effectLst>
                  <a:outerShdw blurRad="38100" dist="38100" dir="2700000" algn="tl">
                    <a:srgbClr val="000000"/>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233363"/>
            <a:ext cx="8281987" cy="633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02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aphicFrame>
        <p:nvGraphicFramePr>
          <p:cNvPr id="13315" name="Object 3"/>
          <p:cNvGraphicFramePr>
            <a:graphicFrameLocks noChangeAspect="1"/>
          </p:cNvGraphicFramePr>
          <p:nvPr/>
        </p:nvGraphicFramePr>
        <p:xfrm>
          <a:off x="522288" y="954088"/>
          <a:ext cx="7993062" cy="5489575"/>
        </p:xfrm>
        <a:graphic>
          <a:graphicData uri="http://schemas.openxmlformats.org/presentationml/2006/ole">
            <mc:AlternateContent xmlns:mc="http://schemas.openxmlformats.org/markup-compatibility/2006">
              <mc:Choice xmlns:v="urn:schemas-microsoft-com:vml" Requires="v">
                <p:oleObj spid="_x0000_s13331" name="Рисунок" r:id="rId3" imgW="4172712" imgH="3448812" progId="Word.Picture.8">
                  <p:embed/>
                </p:oleObj>
              </mc:Choice>
              <mc:Fallback>
                <p:oleObj name="Рисунок" r:id="rId3" imgW="4172712" imgH="3448812"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954088"/>
                        <a:ext cx="7993062"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Text Box 4"/>
          <p:cNvSpPr txBox="1">
            <a:spLocks noChangeArrowheads="1"/>
          </p:cNvSpPr>
          <p:nvPr/>
        </p:nvSpPr>
        <p:spPr bwMode="auto">
          <a:xfrm>
            <a:off x="1511300" y="188913"/>
            <a:ext cx="63912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uk-UA" altLang="ru-RU" sz="3000" b="1" u="sng"/>
              <a:t>Структура виробничого циклу</a:t>
            </a:r>
            <a:endParaRPr lang="ru-RU" altLang="ru-RU" sz="3000" b="1" u="sng"/>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p:cNvSpPr>
          <p:nvPr>
            <p:ph type="title"/>
          </p:nvPr>
        </p:nvSpPr>
        <p:spPr/>
        <p:txBody>
          <a:bodyPr/>
          <a:lstStyle/>
          <a:p>
            <a:endParaRPr lang="uk-UA" altLang="ru-RU" smtClean="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79400"/>
            <a:ext cx="8461375"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11188" y="160338"/>
            <a:ext cx="80565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ru-RU" altLang="ru-RU"/>
          </a:p>
          <a:p>
            <a:pPr algn="ctr"/>
            <a:r>
              <a:rPr lang="ru-RU" altLang="ru-RU" sz="2600" b="1" u="sng"/>
              <a:t>Рис. А. Графік послідовного руху предметів праці</a:t>
            </a:r>
          </a:p>
        </p:txBody>
      </p:sp>
      <p:sp>
        <p:nvSpPr>
          <p:cNvPr id="15363" name="Line 4"/>
          <p:cNvSpPr>
            <a:spLocks noChangeShapeType="1"/>
          </p:cNvSpPr>
          <p:nvPr/>
        </p:nvSpPr>
        <p:spPr bwMode="auto">
          <a:xfrm flipV="1">
            <a:off x="1511300" y="1042988"/>
            <a:ext cx="1588" cy="5130800"/>
          </a:xfrm>
          <a:prstGeom prst="line">
            <a:avLst/>
          </a:prstGeom>
          <a:noFill/>
          <a:ln w="38100">
            <a:solidFill>
              <a:schemeClr val="tx1"/>
            </a:solidFill>
            <a:round/>
            <a:headEnd/>
            <a:tailEnd type="stealth" w="sm" len="lg"/>
          </a:ln>
          <a:extLst>
            <a:ext uri="{909E8E84-426E-40DD-AFC4-6F175D3DCCD1}">
              <a14:hiddenFill xmlns:a14="http://schemas.microsoft.com/office/drawing/2010/main">
                <a:noFill/>
              </a14:hiddenFill>
            </a:ext>
          </a:extLst>
        </p:spPr>
        <p:txBody>
          <a:bodyPr/>
          <a:lstStyle/>
          <a:p>
            <a:endParaRPr lang="ru-RU"/>
          </a:p>
        </p:txBody>
      </p:sp>
      <p:sp>
        <p:nvSpPr>
          <p:cNvPr id="15364" name="Line 5"/>
          <p:cNvSpPr>
            <a:spLocks noChangeAspect="1" noChangeShapeType="1"/>
          </p:cNvSpPr>
          <p:nvPr/>
        </p:nvSpPr>
        <p:spPr bwMode="auto">
          <a:xfrm>
            <a:off x="1228725" y="5667375"/>
            <a:ext cx="7213600" cy="1588"/>
          </a:xfrm>
          <a:prstGeom prst="line">
            <a:avLst/>
          </a:prstGeom>
          <a:noFill/>
          <a:ln w="38100">
            <a:solidFill>
              <a:schemeClr val="tx1"/>
            </a:solidFill>
            <a:round/>
            <a:headEnd/>
            <a:tailEnd type="stealth" w="sm" len="lg"/>
          </a:ln>
          <a:extLst>
            <a:ext uri="{909E8E84-426E-40DD-AFC4-6F175D3DCCD1}">
              <a14:hiddenFill xmlns:a14="http://schemas.microsoft.com/office/drawing/2010/main">
                <a:noFill/>
              </a14:hiddenFill>
            </a:ext>
          </a:extLst>
        </p:spPr>
        <p:txBody>
          <a:bodyPr/>
          <a:lstStyle/>
          <a:p>
            <a:endParaRPr lang="ru-RU"/>
          </a:p>
        </p:txBody>
      </p:sp>
      <p:grpSp>
        <p:nvGrpSpPr>
          <p:cNvPr id="15365" name="Group 6"/>
          <p:cNvGrpSpPr>
            <a:grpSpLocks noChangeAspect="1"/>
          </p:cNvGrpSpPr>
          <p:nvPr/>
        </p:nvGrpSpPr>
        <p:grpSpPr bwMode="auto">
          <a:xfrm>
            <a:off x="1557338" y="1590675"/>
            <a:ext cx="1163637" cy="177800"/>
            <a:chOff x="2907" y="3306"/>
            <a:chExt cx="1368" cy="171"/>
          </a:xfrm>
        </p:grpSpPr>
        <p:sp>
          <p:nvSpPr>
            <p:cNvPr id="15400" name="Rectangle 7" descr="Зигзаг"/>
            <p:cNvSpPr>
              <a:spLocks noChangeAspect="1" noChangeArrowheads="1"/>
            </p:cNvSpPr>
            <p:nvPr/>
          </p:nvSpPr>
          <p:spPr bwMode="auto">
            <a:xfrm>
              <a:off x="2907" y="3306"/>
              <a:ext cx="456"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5401" name="Rectangle 8" descr="Зигзаг"/>
            <p:cNvSpPr>
              <a:spLocks noChangeAspect="1" noChangeArrowheads="1"/>
            </p:cNvSpPr>
            <p:nvPr/>
          </p:nvSpPr>
          <p:spPr bwMode="auto">
            <a:xfrm>
              <a:off x="3363" y="3306"/>
              <a:ext cx="456"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5402" name="Rectangle 9" descr="Зигзаг"/>
            <p:cNvSpPr>
              <a:spLocks noChangeAspect="1" noChangeArrowheads="1"/>
            </p:cNvSpPr>
            <p:nvPr/>
          </p:nvSpPr>
          <p:spPr bwMode="auto">
            <a:xfrm>
              <a:off x="3819" y="3306"/>
              <a:ext cx="456"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sp>
        <p:nvSpPr>
          <p:cNvPr id="15366" name="Line 10"/>
          <p:cNvSpPr>
            <a:spLocks noChangeAspect="1" noChangeShapeType="1"/>
          </p:cNvSpPr>
          <p:nvPr/>
        </p:nvSpPr>
        <p:spPr bwMode="auto">
          <a:xfrm>
            <a:off x="2724150" y="1647825"/>
            <a:ext cx="1588" cy="401955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15367" name="Group 11"/>
          <p:cNvGrpSpPr>
            <a:grpSpLocks noChangeAspect="1"/>
          </p:cNvGrpSpPr>
          <p:nvPr/>
        </p:nvGrpSpPr>
        <p:grpSpPr bwMode="auto">
          <a:xfrm>
            <a:off x="2720975" y="2560638"/>
            <a:ext cx="596900" cy="182562"/>
            <a:chOff x="4275" y="4047"/>
            <a:chExt cx="684" cy="171"/>
          </a:xfrm>
        </p:grpSpPr>
        <p:sp>
          <p:nvSpPr>
            <p:cNvPr id="15397" name="Rectangle 12" descr="Зигзаг"/>
            <p:cNvSpPr>
              <a:spLocks noChangeAspect="1" noChangeArrowheads="1"/>
            </p:cNvSpPr>
            <p:nvPr/>
          </p:nvSpPr>
          <p:spPr bwMode="auto">
            <a:xfrm>
              <a:off x="4275" y="4047"/>
              <a:ext cx="228"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5398" name="Rectangle 13" descr="Зигзаг"/>
            <p:cNvSpPr>
              <a:spLocks noChangeAspect="1" noChangeArrowheads="1"/>
            </p:cNvSpPr>
            <p:nvPr/>
          </p:nvSpPr>
          <p:spPr bwMode="auto">
            <a:xfrm>
              <a:off x="4503" y="4047"/>
              <a:ext cx="228"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5399" name="Rectangle 14" descr="Зигзаг"/>
            <p:cNvSpPr>
              <a:spLocks noChangeAspect="1" noChangeArrowheads="1"/>
            </p:cNvSpPr>
            <p:nvPr/>
          </p:nvSpPr>
          <p:spPr bwMode="auto">
            <a:xfrm>
              <a:off x="4731" y="4047"/>
              <a:ext cx="228"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grpSp>
        <p:nvGrpSpPr>
          <p:cNvPr id="15368" name="Group 15"/>
          <p:cNvGrpSpPr>
            <a:grpSpLocks noChangeAspect="1"/>
          </p:cNvGrpSpPr>
          <p:nvPr/>
        </p:nvGrpSpPr>
        <p:grpSpPr bwMode="auto">
          <a:xfrm>
            <a:off x="3317875" y="3535363"/>
            <a:ext cx="1890713" cy="182562"/>
            <a:chOff x="4959" y="4788"/>
            <a:chExt cx="2166" cy="171"/>
          </a:xfrm>
        </p:grpSpPr>
        <p:sp>
          <p:nvSpPr>
            <p:cNvPr id="15394" name="Rectangle 16" descr="Зигзаг"/>
            <p:cNvSpPr>
              <a:spLocks noChangeAspect="1" noChangeArrowheads="1"/>
            </p:cNvSpPr>
            <p:nvPr/>
          </p:nvSpPr>
          <p:spPr bwMode="auto">
            <a:xfrm>
              <a:off x="4959" y="4788"/>
              <a:ext cx="741"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5395" name="Rectangle 17" descr="Зигзаг"/>
            <p:cNvSpPr>
              <a:spLocks noChangeAspect="1" noChangeArrowheads="1"/>
            </p:cNvSpPr>
            <p:nvPr/>
          </p:nvSpPr>
          <p:spPr bwMode="auto">
            <a:xfrm>
              <a:off x="5700" y="4788"/>
              <a:ext cx="741"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5396" name="Rectangle 18" descr="Зигзаг"/>
            <p:cNvSpPr>
              <a:spLocks noChangeAspect="1" noChangeArrowheads="1"/>
            </p:cNvSpPr>
            <p:nvPr/>
          </p:nvSpPr>
          <p:spPr bwMode="auto">
            <a:xfrm>
              <a:off x="6384" y="4788"/>
              <a:ext cx="741"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grpSp>
        <p:nvGrpSpPr>
          <p:cNvPr id="15369" name="Group 19"/>
          <p:cNvGrpSpPr>
            <a:grpSpLocks noChangeAspect="1"/>
          </p:cNvGrpSpPr>
          <p:nvPr/>
        </p:nvGrpSpPr>
        <p:grpSpPr bwMode="auto">
          <a:xfrm>
            <a:off x="5208588" y="4510088"/>
            <a:ext cx="596900" cy="182562"/>
            <a:chOff x="7125" y="5244"/>
            <a:chExt cx="684" cy="171"/>
          </a:xfrm>
        </p:grpSpPr>
        <p:sp>
          <p:nvSpPr>
            <p:cNvPr id="15391" name="Rectangle 20" descr="Зигзаг"/>
            <p:cNvSpPr>
              <a:spLocks noChangeAspect="1" noChangeArrowheads="1"/>
            </p:cNvSpPr>
            <p:nvPr/>
          </p:nvSpPr>
          <p:spPr bwMode="auto">
            <a:xfrm>
              <a:off x="7125" y="5244"/>
              <a:ext cx="228"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5392" name="Rectangle 21" descr="Зигзаг"/>
            <p:cNvSpPr>
              <a:spLocks noChangeAspect="1" noChangeArrowheads="1"/>
            </p:cNvSpPr>
            <p:nvPr/>
          </p:nvSpPr>
          <p:spPr bwMode="auto">
            <a:xfrm>
              <a:off x="7353" y="5244"/>
              <a:ext cx="228"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5393" name="Rectangle 22" descr="Зигзаг"/>
            <p:cNvSpPr>
              <a:spLocks noChangeAspect="1" noChangeArrowheads="1"/>
            </p:cNvSpPr>
            <p:nvPr/>
          </p:nvSpPr>
          <p:spPr bwMode="auto">
            <a:xfrm>
              <a:off x="7581" y="5244"/>
              <a:ext cx="228"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grpSp>
        <p:nvGrpSpPr>
          <p:cNvPr id="15370" name="Group 23"/>
          <p:cNvGrpSpPr>
            <a:grpSpLocks noChangeAspect="1"/>
          </p:cNvGrpSpPr>
          <p:nvPr/>
        </p:nvGrpSpPr>
        <p:grpSpPr bwMode="auto">
          <a:xfrm>
            <a:off x="5805488" y="5484813"/>
            <a:ext cx="1193800" cy="182562"/>
            <a:chOff x="7866" y="6213"/>
            <a:chExt cx="1368" cy="171"/>
          </a:xfrm>
        </p:grpSpPr>
        <p:sp>
          <p:nvSpPr>
            <p:cNvPr id="15388" name="Rectangle 24" descr="Зигзаг"/>
            <p:cNvSpPr>
              <a:spLocks noChangeAspect="1" noChangeArrowheads="1"/>
            </p:cNvSpPr>
            <p:nvPr/>
          </p:nvSpPr>
          <p:spPr bwMode="auto">
            <a:xfrm>
              <a:off x="7866" y="6213"/>
              <a:ext cx="456"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5389" name="Rectangle 25" descr="Зигзаг"/>
            <p:cNvSpPr>
              <a:spLocks noChangeAspect="1" noChangeArrowheads="1"/>
            </p:cNvSpPr>
            <p:nvPr/>
          </p:nvSpPr>
          <p:spPr bwMode="auto">
            <a:xfrm>
              <a:off x="8322" y="6213"/>
              <a:ext cx="456"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5390" name="Rectangle 26" descr="Зигзаг"/>
            <p:cNvSpPr>
              <a:spLocks noChangeAspect="1" noChangeArrowheads="1"/>
            </p:cNvSpPr>
            <p:nvPr/>
          </p:nvSpPr>
          <p:spPr bwMode="auto">
            <a:xfrm>
              <a:off x="8778" y="6213"/>
              <a:ext cx="456" cy="171"/>
            </a:xfrm>
            <a:prstGeom prst="rect">
              <a:avLst/>
            </a:prstGeom>
            <a:pattFill prst="zigZag">
              <a:fgClr>
                <a:srgbClr val="FF66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sp>
        <p:nvSpPr>
          <p:cNvPr id="15371" name="Line 27"/>
          <p:cNvSpPr>
            <a:spLocks noChangeAspect="1" noChangeShapeType="1"/>
          </p:cNvSpPr>
          <p:nvPr/>
        </p:nvSpPr>
        <p:spPr bwMode="auto">
          <a:xfrm>
            <a:off x="3317875" y="2622550"/>
            <a:ext cx="1588" cy="304482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5372" name="Line 28"/>
          <p:cNvSpPr>
            <a:spLocks noChangeAspect="1" noChangeShapeType="1"/>
          </p:cNvSpPr>
          <p:nvPr/>
        </p:nvSpPr>
        <p:spPr bwMode="auto">
          <a:xfrm>
            <a:off x="5208588" y="3657600"/>
            <a:ext cx="1587" cy="20097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5373" name="Line 29"/>
          <p:cNvSpPr>
            <a:spLocks noChangeAspect="1" noChangeShapeType="1"/>
          </p:cNvSpPr>
          <p:nvPr/>
        </p:nvSpPr>
        <p:spPr bwMode="auto">
          <a:xfrm>
            <a:off x="5805488" y="4632325"/>
            <a:ext cx="1587" cy="103505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5374" name="Line 30"/>
          <p:cNvSpPr>
            <a:spLocks noChangeAspect="1" noChangeShapeType="1"/>
          </p:cNvSpPr>
          <p:nvPr/>
        </p:nvSpPr>
        <p:spPr bwMode="auto">
          <a:xfrm>
            <a:off x="1527175" y="2743200"/>
            <a:ext cx="1393825"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5375" name="Line 31"/>
          <p:cNvSpPr>
            <a:spLocks noChangeAspect="1" noChangeShapeType="1"/>
          </p:cNvSpPr>
          <p:nvPr/>
        </p:nvSpPr>
        <p:spPr bwMode="auto">
          <a:xfrm>
            <a:off x="1577975" y="3717925"/>
            <a:ext cx="2784475"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5376" name="Line 32"/>
          <p:cNvSpPr>
            <a:spLocks noChangeAspect="1" noChangeShapeType="1"/>
          </p:cNvSpPr>
          <p:nvPr/>
        </p:nvSpPr>
        <p:spPr bwMode="auto">
          <a:xfrm>
            <a:off x="1527175" y="4692650"/>
            <a:ext cx="4030663"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5377" name="Line 33"/>
          <p:cNvSpPr>
            <a:spLocks noChangeAspect="1" noChangeShapeType="1"/>
          </p:cNvSpPr>
          <p:nvPr/>
        </p:nvSpPr>
        <p:spPr bwMode="auto">
          <a:xfrm>
            <a:off x="2720975" y="5667375"/>
            <a:ext cx="1588" cy="487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78" name="Line 34"/>
          <p:cNvSpPr>
            <a:spLocks noChangeAspect="1" noChangeShapeType="1"/>
          </p:cNvSpPr>
          <p:nvPr/>
        </p:nvSpPr>
        <p:spPr bwMode="auto">
          <a:xfrm>
            <a:off x="3317875" y="5667375"/>
            <a:ext cx="1588" cy="487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79" name="Line 35"/>
          <p:cNvSpPr>
            <a:spLocks noChangeAspect="1" noChangeShapeType="1"/>
          </p:cNvSpPr>
          <p:nvPr/>
        </p:nvSpPr>
        <p:spPr bwMode="auto">
          <a:xfrm>
            <a:off x="5208588" y="5667375"/>
            <a:ext cx="1587" cy="487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80" name="Line 36"/>
          <p:cNvSpPr>
            <a:spLocks noChangeAspect="1" noChangeShapeType="1"/>
          </p:cNvSpPr>
          <p:nvPr/>
        </p:nvSpPr>
        <p:spPr bwMode="auto">
          <a:xfrm>
            <a:off x="6999288" y="5667375"/>
            <a:ext cx="1587" cy="487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81" name="Line 37"/>
          <p:cNvSpPr>
            <a:spLocks noChangeAspect="1" noChangeShapeType="1"/>
          </p:cNvSpPr>
          <p:nvPr/>
        </p:nvSpPr>
        <p:spPr bwMode="auto">
          <a:xfrm>
            <a:off x="1527175" y="6034088"/>
            <a:ext cx="1193800" cy="1587"/>
          </a:xfrm>
          <a:prstGeom prst="line">
            <a:avLst/>
          </a:prstGeom>
          <a:noFill/>
          <a:ln w="38100">
            <a:solidFill>
              <a:schemeClr val="tx1"/>
            </a:solidFill>
            <a:round/>
            <a:headEnd type="stealth" w="sm" len="lg"/>
            <a:tailEnd type="stealth" w="sm" len="lg"/>
          </a:ln>
          <a:extLst>
            <a:ext uri="{909E8E84-426E-40DD-AFC4-6F175D3DCCD1}">
              <a14:hiddenFill xmlns:a14="http://schemas.microsoft.com/office/drawing/2010/main">
                <a:noFill/>
              </a14:hiddenFill>
            </a:ext>
          </a:extLst>
        </p:spPr>
        <p:txBody>
          <a:bodyPr/>
          <a:lstStyle/>
          <a:p>
            <a:endParaRPr lang="ru-RU"/>
          </a:p>
        </p:txBody>
      </p:sp>
      <p:sp>
        <p:nvSpPr>
          <p:cNvPr id="15382" name="Line 38"/>
          <p:cNvSpPr>
            <a:spLocks noChangeAspect="1" noChangeShapeType="1"/>
          </p:cNvSpPr>
          <p:nvPr/>
        </p:nvSpPr>
        <p:spPr bwMode="auto">
          <a:xfrm>
            <a:off x="2720975" y="6034088"/>
            <a:ext cx="596900" cy="1587"/>
          </a:xfrm>
          <a:prstGeom prst="line">
            <a:avLst/>
          </a:prstGeom>
          <a:noFill/>
          <a:ln w="38100">
            <a:solidFill>
              <a:schemeClr val="tx1"/>
            </a:solidFill>
            <a:round/>
            <a:headEnd type="stealth" w="sm" len="lg"/>
            <a:tailEnd type="stealth" w="sm" len="lg"/>
          </a:ln>
          <a:extLst>
            <a:ext uri="{909E8E84-426E-40DD-AFC4-6F175D3DCCD1}">
              <a14:hiddenFill xmlns:a14="http://schemas.microsoft.com/office/drawing/2010/main">
                <a:noFill/>
              </a14:hiddenFill>
            </a:ext>
          </a:extLst>
        </p:spPr>
        <p:txBody>
          <a:bodyPr/>
          <a:lstStyle/>
          <a:p>
            <a:endParaRPr lang="ru-RU"/>
          </a:p>
        </p:txBody>
      </p:sp>
      <p:sp>
        <p:nvSpPr>
          <p:cNvPr id="15383" name="Line 39"/>
          <p:cNvSpPr>
            <a:spLocks noChangeAspect="1" noChangeShapeType="1"/>
          </p:cNvSpPr>
          <p:nvPr/>
        </p:nvSpPr>
        <p:spPr bwMode="auto">
          <a:xfrm>
            <a:off x="3317875" y="6034088"/>
            <a:ext cx="1890713" cy="1587"/>
          </a:xfrm>
          <a:prstGeom prst="line">
            <a:avLst/>
          </a:prstGeom>
          <a:noFill/>
          <a:ln w="38100">
            <a:solidFill>
              <a:schemeClr val="tx1"/>
            </a:solidFill>
            <a:round/>
            <a:headEnd type="stealth" w="sm" len="lg"/>
            <a:tailEnd type="stealth" w="sm" len="lg"/>
          </a:ln>
          <a:extLst>
            <a:ext uri="{909E8E84-426E-40DD-AFC4-6F175D3DCCD1}">
              <a14:hiddenFill xmlns:a14="http://schemas.microsoft.com/office/drawing/2010/main">
                <a:noFill/>
              </a14:hiddenFill>
            </a:ext>
          </a:extLst>
        </p:spPr>
        <p:txBody>
          <a:bodyPr/>
          <a:lstStyle/>
          <a:p>
            <a:endParaRPr lang="ru-RU"/>
          </a:p>
        </p:txBody>
      </p:sp>
      <p:sp>
        <p:nvSpPr>
          <p:cNvPr id="15384" name="Line 40"/>
          <p:cNvSpPr>
            <a:spLocks noChangeAspect="1" noChangeShapeType="1"/>
          </p:cNvSpPr>
          <p:nvPr/>
        </p:nvSpPr>
        <p:spPr bwMode="auto">
          <a:xfrm>
            <a:off x="5208588" y="6034088"/>
            <a:ext cx="1790700" cy="1587"/>
          </a:xfrm>
          <a:prstGeom prst="line">
            <a:avLst/>
          </a:prstGeom>
          <a:noFill/>
          <a:ln w="38100">
            <a:solidFill>
              <a:schemeClr val="tx1"/>
            </a:solidFill>
            <a:round/>
            <a:headEnd type="stealth" w="sm" len="lg"/>
            <a:tailEnd type="stealth" w="sm" len="lg"/>
          </a:ln>
          <a:extLst>
            <a:ext uri="{909E8E84-426E-40DD-AFC4-6F175D3DCCD1}">
              <a14:hiddenFill xmlns:a14="http://schemas.microsoft.com/office/drawing/2010/main">
                <a:noFill/>
              </a14:hiddenFill>
            </a:ext>
          </a:extLst>
        </p:spPr>
        <p:txBody>
          <a:bodyPr/>
          <a:lstStyle/>
          <a:p>
            <a:endParaRPr lang="ru-RU"/>
          </a:p>
        </p:txBody>
      </p:sp>
      <p:sp>
        <p:nvSpPr>
          <p:cNvPr id="15385" name="Text Box 41"/>
          <p:cNvSpPr txBox="1">
            <a:spLocks noChangeAspect="1" noChangeArrowheads="1"/>
          </p:cNvSpPr>
          <p:nvPr/>
        </p:nvSpPr>
        <p:spPr bwMode="auto">
          <a:xfrm>
            <a:off x="1511300" y="6219825"/>
            <a:ext cx="61658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txBody>
          <a:bodyPr lIns="18000" tIns="10800" rIns="18000" bIns="1080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uk-UA" altLang="ru-RU" sz="1800"/>
              <a:t>       </a:t>
            </a:r>
            <a:r>
              <a:rPr lang="en-US" altLang="ru-RU" b="1"/>
              <a:t>t</a:t>
            </a:r>
            <a:r>
              <a:rPr lang="en-US" altLang="ru-RU" b="1" baseline="-25000"/>
              <a:t>1n</a:t>
            </a:r>
            <a:r>
              <a:rPr lang="en-US" altLang="ru-RU" b="1"/>
              <a:t>	</a:t>
            </a:r>
            <a:r>
              <a:rPr lang="uk-UA" altLang="ru-RU" b="1"/>
              <a:t>     </a:t>
            </a:r>
            <a:r>
              <a:rPr lang="en-US" altLang="ru-RU" b="1"/>
              <a:t>t</a:t>
            </a:r>
            <a:r>
              <a:rPr lang="en-US" altLang="ru-RU" b="1" baseline="-25000"/>
              <a:t>2n	</a:t>
            </a:r>
            <a:r>
              <a:rPr lang="uk-UA" altLang="ru-RU" b="1" baseline="-25000"/>
              <a:t>            </a:t>
            </a:r>
            <a:r>
              <a:rPr lang="en-US" altLang="ru-RU" b="1"/>
              <a:t>t</a:t>
            </a:r>
            <a:r>
              <a:rPr lang="en-US" altLang="ru-RU" b="1" baseline="-25000"/>
              <a:t>3n</a:t>
            </a:r>
            <a:r>
              <a:rPr lang="en-US" altLang="ru-RU" b="1"/>
              <a:t>	</a:t>
            </a:r>
            <a:r>
              <a:rPr lang="uk-UA" altLang="ru-RU" b="1"/>
              <a:t>   </a:t>
            </a:r>
            <a:r>
              <a:rPr lang="en-US" altLang="ru-RU" b="1"/>
              <a:t>t</a:t>
            </a:r>
            <a:r>
              <a:rPr lang="en-US" altLang="ru-RU" b="1" baseline="-25000"/>
              <a:t>4n</a:t>
            </a:r>
            <a:r>
              <a:rPr lang="en-US" altLang="ru-RU" b="1"/>
              <a:t>	   t</a:t>
            </a:r>
            <a:r>
              <a:rPr lang="en-US" altLang="ru-RU" b="1" baseline="-25000"/>
              <a:t>5n</a:t>
            </a:r>
            <a:endParaRPr lang="ru-RU" altLang="ru-RU" b="1"/>
          </a:p>
        </p:txBody>
      </p:sp>
      <p:sp>
        <p:nvSpPr>
          <p:cNvPr id="15386" name="Text Box 42"/>
          <p:cNvSpPr txBox="1">
            <a:spLocks noChangeAspect="1" noChangeArrowheads="1"/>
          </p:cNvSpPr>
          <p:nvPr/>
        </p:nvSpPr>
        <p:spPr bwMode="auto">
          <a:xfrm>
            <a:off x="431800" y="2805113"/>
            <a:ext cx="1046163"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20000"/>
              </a:lnSpc>
            </a:pPr>
            <a:r>
              <a:rPr lang="uk-UA" altLang="ru-RU" b="1"/>
              <a:t>№ опера-ції</a:t>
            </a:r>
            <a:endParaRPr lang="ru-RU" altLang="ru-RU" b="1"/>
          </a:p>
        </p:txBody>
      </p:sp>
      <p:sp>
        <p:nvSpPr>
          <p:cNvPr id="15387" name="Line 45"/>
          <p:cNvSpPr>
            <a:spLocks noChangeShapeType="1"/>
          </p:cNvSpPr>
          <p:nvPr/>
        </p:nvSpPr>
        <p:spPr bwMode="auto">
          <a:xfrm>
            <a:off x="5786438" y="5678488"/>
            <a:ext cx="1587" cy="495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92163" y="144463"/>
            <a:ext cx="77406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ru-RU" altLang="ru-RU" sz="2600"/>
          </a:p>
          <a:p>
            <a:pPr algn="ctr"/>
            <a:r>
              <a:rPr lang="ru-RU" altLang="ru-RU" sz="2600" b="1" u="sng"/>
              <a:t>Рис. Б. Графік паралельного руху предметів праці</a:t>
            </a:r>
          </a:p>
        </p:txBody>
      </p:sp>
      <p:sp>
        <p:nvSpPr>
          <p:cNvPr id="16387" name="Line 91"/>
          <p:cNvSpPr>
            <a:spLocks noChangeShapeType="1"/>
          </p:cNvSpPr>
          <p:nvPr/>
        </p:nvSpPr>
        <p:spPr bwMode="auto">
          <a:xfrm flipV="1">
            <a:off x="1217613" y="1133475"/>
            <a:ext cx="0" cy="4408488"/>
          </a:xfrm>
          <a:prstGeom prst="line">
            <a:avLst/>
          </a:prstGeom>
          <a:noFill/>
          <a:ln w="38100">
            <a:solidFill>
              <a:schemeClr val="tx1"/>
            </a:solidFill>
            <a:round/>
            <a:headEnd/>
            <a:tailEnd type="stealth" w="sm" len="lg"/>
          </a:ln>
          <a:extLst>
            <a:ext uri="{909E8E84-426E-40DD-AFC4-6F175D3DCCD1}">
              <a14:hiddenFill xmlns:a14="http://schemas.microsoft.com/office/drawing/2010/main">
                <a:noFill/>
              </a14:hiddenFill>
            </a:ext>
          </a:extLst>
        </p:spPr>
        <p:txBody>
          <a:bodyPr/>
          <a:lstStyle/>
          <a:p>
            <a:endParaRPr lang="ru-RU"/>
          </a:p>
        </p:txBody>
      </p:sp>
      <p:sp>
        <p:nvSpPr>
          <p:cNvPr id="16388" name="Line 92"/>
          <p:cNvSpPr>
            <a:spLocks noChangeShapeType="1"/>
          </p:cNvSpPr>
          <p:nvPr/>
        </p:nvSpPr>
        <p:spPr bwMode="auto">
          <a:xfrm>
            <a:off x="947738" y="5218113"/>
            <a:ext cx="7270750" cy="0"/>
          </a:xfrm>
          <a:prstGeom prst="line">
            <a:avLst/>
          </a:prstGeom>
          <a:noFill/>
          <a:ln w="38100">
            <a:solidFill>
              <a:schemeClr val="tx1"/>
            </a:solidFill>
            <a:round/>
            <a:headEnd/>
            <a:tailEnd type="stealth" w="sm" len="lg"/>
          </a:ln>
          <a:extLst>
            <a:ext uri="{909E8E84-426E-40DD-AFC4-6F175D3DCCD1}">
              <a14:hiddenFill xmlns:a14="http://schemas.microsoft.com/office/drawing/2010/main">
                <a:noFill/>
              </a14:hiddenFill>
            </a:ext>
          </a:extLst>
        </p:spPr>
        <p:txBody>
          <a:bodyPr/>
          <a:lstStyle/>
          <a:p>
            <a:endParaRPr lang="ru-RU"/>
          </a:p>
        </p:txBody>
      </p:sp>
      <p:grpSp>
        <p:nvGrpSpPr>
          <p:cNvPr id="16389" name="Group 93"/>
          <p:cNvGrpSpPr>
            <a:grpSpLocks/>
          </p:cNvGrpSpPr>
          <p:nvPr/>
        </p:nvGrpSpPr>
        <p:grpSpPr bwMode="auto">
          <a:xfrm>
            <a:off x="1217613" y="1411288"/>
            <a:ext cx="3028950" cy="185737"/>
            <a:chOff x="2736" y="855"/>
            <a:chExt cx="2565" cy="228"/>
          </a:xfrm>
        </p:grpSpPr>
        <p:sp>
          <p:nvSpPr>
            <p:cNvPr id="16428" name="Line 94"/>
            <p:cNvSpPr>
              <a:spLocks noChangeShapeType="1"/>
            </p:cNvSpPr>
            <p:nvPr/>
          </p:nvSpPr>
          <p:spPr bwMode="auto">
            <a:xfrm>
              <a:off x="2736" y="1083"/>
              <a:ext cx="256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429" name="Rectangle 95" descr="Светлый диагональный 2"/>
            <p:cNvSpPr>
              <a:spLocks noChangeArrowheads="1"/>
            </p:cNvSpPr>
            <p:nvPr/>
          </p:nvSpPr>
          <p:spPr bwMode="auto">
            <a:xfrm>
              <a:off x="2736" y="855"/>
              <a:ext cx="456"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6430" name="Rectangle 96" descr="Светлый диагональный 2"/>
            <p:cNvSpPr>
              <a:spLocks noChangeArrowheads="1"/>
            </p:cNvSpPr>
            <p:nvPr/>
          </p:nvSpPr>
          <p:spPr bwMode="auto">
            <a:xfrm>
              <a:off x="3790" y="855"/>
              <a:ext cx="456"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6431" name="Rectangle 97" descr="Светлый диагональный 2"/>
            <p:cNvSpPr>
              <a:spLocks noChangeArrowheads="1"/>
            </p:cNvSpPr>
            <p:nvPr/>
          </p:nvSpPr>
          <p:spPr bwMode="auto">
            <a:xfrm>
              <a:off x="4845" y="855"/>
              <a:ext cx="456"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sp>
        <p:nvSpPr>
          <p:cNvPr id="16390" name="Line 98"/>
          <p:cNvSpPr>
            <a:spLocks noChangeShapeType="1"/>
          </p:cNvSpPr>
          <p:nvPr/>
        </p:nvSpPr>
        <p:spPr bwMode="auto">
          <a:xfrm>
            <a:off x="1755775" y="1597025"/>
            <a:ext cx="0" cy="366712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16391" name="Group 99"/>
          <p:cNvGrpSpPr>
            <a:grpSpLocks/>
          </p:cNvGrpSpPr>
          <p:nvPr/>
        </p:nvGrpSpPr>
        <p:grpSpPr bwMode="auto">
          <a:xfrm>
            <a:off x="1217613" y="2316163"/>
            <a:ext cx="3432175" cy="185737"/>
            <a:chOff x="2736" y="1938"/>
            <a:chExt cx="2907" cy="228"/>
          </a:xfrm>
        </p:grpSpPr>
        <p:sp>
          <p:nvSpPr>
            <p:cNvPr id="16424" name="Line 100"/>
            <p:cNvSpPr>
              <a:spLocks noChangeShapeType="1"/>
            </p:cNvSpPr>
            <p:nvPr/>
          </p:nvSpPr>
          <p:spPr bwMode="auto">
            <a:xfrm>
              <a:off x="2736" y="2166"/>
              <a:ext cx="256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425" name="Rectangle 101" descr="Светлый диагональный 2"/>
            <p:cNvSpPr>
              <a:spLocks noChangeArrowheads="1"/>
            </p:cNvSpPr>
            <p:nvPr/>
          </p:nvSpPr>
          <p:spPr bwMode="auto">
            <a:xfrm>
              <a:off x="4275" y="1938"/>
              <a:ext cx="342"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6426" name="Rectangle 102" descr="Светлый диагональный 2"/>
            <p:cNvSpPr>
              <a:spLocks noChangeArrowheads="1"/>
            </p:cNvSpPr>
            <p:nvPr/>
          </p:nvSpPr>
          <p:spPr bwMode="auto">
            <a:xfrm>
              <a:off x="3192" y="1938"/>
              <a:ext cx="342"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6427" name="Rectangle 103" descr="Светлый диагональный 2"/>
            <p:cNvSpPr>
              <a:spLocks noChangeArrowheads="1"/>
            </p:cNvSpPr>
            <p:nvPr/>
          </p:nvSpPr>
          <p:spPr bwMode="auto">
            <a:xfrm>
              <a:off x="5301" y="1938"/>
              <a:ext cx="342"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sp>
        <p:nvSpPr>
          <p:cNvPr id="16392" name="Line 104"/>
          <p:cNvSpPr>
            <a:spLocks noChangeShapeType="1"/>
          </p:cNvSpPr>
          <p:nvPr/>
        </p:nvSpPr>
        <p:spPr bwMode="auto">
          <a:xfrm>
            <a:off x="2159000" y="2386013"/>
            <a:ext cx="0" cy="28321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16393" name="Group 105"/>
          <p:cNvGrpSpPr>
            <a:grpSpLocks/>
          </p:cNvGrpSpPr>
          <p:nvPr/>
        </p:nvGrpSpPr>
        <p:grpSpPr bwMode="auto">
          <a:xfrm>
            <a:off x="1217613" y="3221038"/>
            <a:ext cx="4751387" cy="185737"/>
            <a:chOff x="2736" y="3135"/>
            <a:chExt cx="4024" cy="228"/>
          </a:xfrm>
        </p:grpSpPr>
        <p:sp>
          <p:nvSpPr>
            <p:cNvPr id="16420" name="Line 106"/>
            <p:cNvSpPr>
              <a:spLocks noChangeShapeType="1"/>
            </p:cNvSpPr>
            <p:nvPr/>
          </p:nvSpPr>
          <p:spPr bwMode="auto">
            <a:xfrm>
              <a:off x="2736" y="3363"/>
              <a:ext cx="39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421" name="Rectangle 107" descr="Светлый диагональный 2"/>
            <p:cNvSpPr>
              <a:spLocks noChangeArrowheads="1"/>
            </p:cNvSpPr>
            <p:nvPr/>
          </p:nvSpPr>
          <p:spPr bwMode="auto">
            <a:xfrm>
              <a:off x="3534" y="3135"/>
              <a:ext cx="1077" cy="228"/>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6422" name="Rectangle 108" descr="Светлый диагональный 2"/>
            <p:cNvSpPr>
              <a:spLocks noChangeArrowheads="1"/>
            </p:cNvSpPr>
            <p:nvPr/>
          </p:nvSpPr>
          <p:spPr bwMode="auto">
            <a:xfrm>
              <a:off x="4606" y="3135"/>
              <a:ext cx="1077" cy="228"/>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6423" name="Rectangle 109" descr="Светлый диагональный 2"/>
            <p:cNvSpPr>
              <a:spLocks noChangeArrowheads="1"/>
            </p:cNvSpPr>
            <p:nvPr/>
          </p:nvSpPr>
          <p:spPr bwMode="auto">
            <a:xfrm>
              <a:off x="5683" y="3135"/>
              <a:ext cx="1077" cy="228"/>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sp>
        <p:nvSpPr>
          <p:cNvPr id="16394" name="Line 110"/>
          <p:cNvSpPr>
            <a:spLocks noChangeShapeType="1"/>
          </p:cNvSpPr>
          <p:nvPr/>
        </p:nvSpPr>
        <p:spPr bwMode="auto">
          <a:xfrm>
            <a:off x="3417888" y="3360738"/>
            <a:ext cx="0" cy="18573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16395" name="Group 111"/>
          <p:cNvGrpSpPr>
            <a:grpSpLocks/>
          </p:cNvGrpSpPr>
          <p:nvPr/>
        </p:nvGrpSpPr>
        <p:grpSpPr bwMode="auto">
          <a:xfrm>
            <a:off x="1217613" y="4125913"/>
            <a:ext cx="5183187" cy="185737"/>
            <a:chOff x="2736" y="4332"/>
            <a:chExt cx="4389" cy="228"/>
          </a:xfrm>
        </p:grpSpPr>
        <p:sp>
          <p:nvSpPr>
            <p:cNvPr id="16416" name="Line 112"/>
            <p:cNvSpPr>
              <a:spLocks noChangeShapeType="1"/>
            </p:cNvSpPr>
            <p:nvPr/>
          </p:nvSpPr>
          <p:spPr bwMode="auto">
            <a:xfrm>
              <a:off x="2736" y="4560"/>
              <a:ext cx="43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417" name="Rectangle 113" descr="Светлый диагональный 2"/>
            <p:cNvSpPr>
              <a:spLocks noChangeArrowheads="1"/>
            </p:cNvSpPr>
            <p:nvPr/>
          </p:nvSpPr>
          <p:spPr bwMode="auto">
            <a:xfrm>
              <a:off x="5757" y="4332"/>
              <a:ext cx="342"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6418" name="Rectangle 114" descr="Светлый диагональный 2"/>
            <p:cNvSpPr>
              <a:spLocks noChangeArrowheads="1"/>
            </p:cNvSpPr>
            <p:nvPr/>
          </p:nvSpPr>
          <p:spPr bwMode="auto">
            <a:xfrm>
              <a:off x="4674" y="4332"/>
              <a:ext cx="342"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6419" name="Rectangle 115" descr="Светлый диагональный 2"/>
            <p:cNvSpPr>
              <a:spLocks noChangeArrowheads="1"/>
            </p:cNvSpPr>
            <p:nvPr/>
          </p:nvSpPr>
          <p:spPr bwMode="auto">
            <a:xfrm>
              <a:off x="6783" y="4332"/>
              <a:ext cx="342"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grpSp>
        <p:nvGrpSpPr>
          <p:cNvPr id="16396" name="Group 116"/>
          <p:cNvGrpSpPr>
            <a:grpSpLocks/>
          </p:cNvGrpSpPr>
          <p:nvPr/>
        </p:nvGrpSpPr>
        <p:grpSpPr bwMode="auto">
          <a:xfrm>
            <a:off x="3843338" y="5032375"/>
            <a:ext cx="3028950" cy="184150"/>
            <a:chOff x="4959" y="5301"/>
            <a:chExt cx="2565" cy="227"/>
          </a:xfrm>
        </p:grpSpPr>
        <p:sp>
          <p:nvSpPr>
            <p:cNvPr id="16413" name="Rectangle 117" descr="Светлый диагональный 2"/>
            <p:cNvSpPr>
              <a:spLocks noChangeArrowheads="1"/>
            </p:cNvSpPr>
            <p:nvPr/>
          </p:nvSpPr>
          <p:spPr bwMode="auto">
            <a:xfrm>
              <a:off x="4959" y="5301"/>
              <a:ext cx="456"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6414" name="Rectangle 118" descr="Светлый диагональный 2"/>
            <p:cNvSpPr>
              <a:spLocks noChangeArrowheads="1"/>
            </p:cNvSpPr>
            <p:nvPr/>
          </p:nvSpPr>
          <p:spPr bwMode="auto">
            <a:xfrm>
              <a:off x="6013" y="5301"/>
              <a:ext cx="456"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6415" name="Rectangle 119" descr="Светлый диагональный 2"/>
            <p:cNvSpPr>
              <a:spLocks noChangeArrowheads="1"/>
            </p:cNvSpPr>
            <p:nvPr/>
          </p:nvSpPr>
          <p:spPr bwMode="auto">
            <a:xfrm>
              <a:off x="7068" y="5301"/>
              <a:ext cx="456" cy="227"/>
            </a:xfrm>
            <a:prstGeom prst="rect">
              <a:avLst/>
            </a:prstGeom>
            <a:pattFill prst="ltUpDiag">
              <a:fgClr>
                <a:srgbClr val="000000"/>
              </a:fgClr>
              <a:bgClr>
                <a:srgbClr val="FFFFFF"/>
              </a:bgClr>
            </a:pattFill>
            <a:ln w="38100">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sp>
        <p:nvSpPr>
          <p:cNvPr id="16397" name="Line 120"/>
          <p:cNvSpPr>
            <a:spLocks noChangeShapeType="1"/>
          </p:cNvSpPr>
          <p:nvPr/>
        </p:nvSpPr>
        <p:spPr bwMode="auto">
          <a:xfrm>
            <a:off x="5976938" y="3360738"/>
            <a:ext cx="0" cy="18573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6398" name="Line 121"/>
          <p:cNvSpPr>
            <a:spLocks noChangeShapeType="1"/>
          </p:cNvSpPr>
          <p:nvPr/>
        </p:nvSpPr>
        <p:spPr bwMode="auto">
          <a:xfrm>
            <a:off x="1755775" y="5218113"/>
            <a:ext cx="0" cy="323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399" name="Line 122"/>
          <p:cNvSpPr>
            <a:spLocks noChangeShapeType="1"/>
          </p:cNvSpPr>
          <p:nvPr/>
        </p:nvSpPr>
        <p:spPr bwMode="auto">
          <a:xfrm>
            <a:off x="2159000" y="5218113"/>
            <a:ext cx="0" cy="323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400" name="Line 123"/>
          <p:cNvSpPr>
            <a:spLocks noChangeShapeType="1"/>
          </p:cNvSpPr>
          <p:nvPr/>
        </p:nvSpPr>
        <p:spPr bwMode="auto">
          <a:xfrm>
            <a:off x="3421063" y="5218113"/>
            <a:ext cx="0" cy="323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401" name="Line 124"/>
          <p:cNvSpPr>
            <a:spLocks noChangeShapeType="1"/>
          </p:cNvSpPr>
          <p:nvPr/>
        </p:nvSpPr>
        <p:spPr bwMode="auto">
          <a:xfrm>
            <a:off x="5978525" y="5218113"/>
            <a:ext cx="0" cy="323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402" name="Line 125"/>
          <p:cNvSpPr>
            <a:spLocks noChangeShapeType="1"/>
          </p:cNvSpPr>
          <p:nvPr/>
        </p:nvSpPr>
        <p:spPr bwMode="auto">
          <a:xfrm>
            <a:off x="6334125" y="5218113"/>
            <a:ext cx="0" cy="323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403" name="Line 126"/>
          <p:cNvSpPr>
            <a:spLocks noChangeShapeType="1"/>
          </p:cNvSpPr>
          <p:nvPr/>
        </p:nvSpPr>
        <p:spPr bwMode="auto">
          <a:xfrm>
            <a:off x="6872288" y="5218113"/>
            <a:ext cx="0" cy="323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404" name="Line 127"/>
          <p:cNvSpPr>
            <a:spLocks noChangeShapeType="1"/>
          </p:cNvSpPr>
          <p:nvPr/>
        </p:nvSpPr>
        <p:spPr bwMode="auto">
          <a:xfrm>
            <a:off x="1217613" y="5449888"/>
            <a:ext cx="538162" cy="0"/>
          </a:xfrm>
          <a:prstGeom prst="line">
            <a:avLst/>
          </a:prstGeom>
          <a:noFill/>
          <a:ln w="38100">
            <a:solidFill>
              <a:schemeClr val="tx1"/>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16405" name="Line 128"/>
          <p:cNvSpPr>
            <a:spLocks noChangeShapeType="1"/>
          </p:cNvSpPr>
          <p:nvPr/>
        </p:nvSpPr>
        <p:spPr bwMode="auto">
          <a:xfrm>
            <a:off x="1755775" y="5449888"/>
            <a:ext cx="403225" cy="0"/>
          </a:xfrm>
          <a:prstGeom prst="line">
            <a:avLst/>
          </a:prstGeom>
          <a:noFill/>
          <a:ln w="38100">
            <a:solidFill>
              <a:schemeClr val="tx1"/>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16406" name="Line 129"/>
          <p:cNvSpPr>
            <a:spLocks noChangeShapeType="1"/>
          </p:cNvSpPr>
          <p:nvPr/>
        </p:nvSpPr>
        <p:spPr bwMode="auto">
          <a:xfrm>
            <a:off x="2159000" y="5449888"/>
            <a:ext cx="1279525" cy="0"/>
          </a:xfrm>
          <a:prstGeom prst="line">
            <a:avLst/>
          </a:prstGeom>
          <a:noFill/>
          <a:ln w="38100">
            <a:solidFill>
              <a:schemeClr val="tx1"/>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16407" name="Line 130"/>
          <p:cNvSpPr>
            <a:spLocks noChangeShapeType="1"/>
          </p:cNvSpPr>
          <p:nvPr/>
        </p:nvSpPr>
        <p:spPr bwMode="auto">
          <a:xfrm>
            <a:off x="3438525" y="5449888"/>
            <a:ext cx="2559050" cy="0"/>
          </a:xfrm>
          <a:prstGeom prst="line">
            <a:avLst/>
          </a:prstGeom>
          <a:noFill/>
          <a:ln w="38100">
            <a:solidFill>
              <a:schemeClr val="tx1"/>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16408" name="Line 131"/>
          <p:cNvSpPr>
            <a:spLocks noChangeShapeType="1"/>
          </p:cNvSpPr>
          <p:nvPr/>
        </p:nvSpPr>
        <p:spPr bwMode="auto">
          <a:xfrm>
            <a:off x="6334125" y="5449888"/>
            <a:ext cx="538163" cy="0"/>
          </a:xfrm>
          <a:prstGeom prst="line">
            <a:avLst/>
          </a:prstGeom>
          <a:noFill/>
          <a:ln w="38100">
            <a:solidFill>
              <a:schemeClr val="tx1"/>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16409" name="Line 132"/>
          <p:cNvSpPr>
            <a:spLocks noChangeShapeType="1"/>
          </p:cNvSpPr>
          <p:nvPr/>
        </p:nvSpPr>
        <p:spPr bwMode="auto">
          <a:xfrm>
            <a:off x="5997575" y="5449888"/>
            <a:ext cx="330200" cy="4762"/>
          </a:xfrm>
          <a:prstGeom prst="line">
            <a:avLst/>
          </a:prstGeom>
          <a:noFill/>
          <a:ln w="38100">
            <a:solidFill>
              <a:schemeClr val="tx1"/>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16410" name="Text Box 133"/>
          <p:cNvSpPr txBox="1">
            <a:spLocks noChangeArrowheads="1"/>
          </p:cNvSpPr>
          <p:nvPr/>
        </p:nvSpPr>
        <p:spPr bwMode="auto">
          <a:xfrm>
            <a:off x="1150938" y="5815013"/>
            <a:ext cx="64357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ru-RU" sz="1600"/>
              <a:t>    </a:t>
            </a:r>
            <a:r>
              <a:rPr lang="en-US" altLang="ru-RU" b="1"/>
              <a:t>t</a:t>
            </a:r>
            <a:r>
              <a:rPr lang="en-US" altLang="ru-RU" b="1" baseline="-25000"/>
              <a:t>1</a:t>
            </a:r>
            <a:r>
              <a:rPr lang="en-US" altLang="ru-RU" b="1"/>
              <a:t>     t</a:t>
            </a:r>
            <a:r>
              <a:rPr lang="en-US" altLang="ru-RU" b="1" baseline="-25000"/>
              <a:t>2</a:t>
            </a:r>
            <a:r>
              <a:rPr lang="en-US" altLang="ru-RU" b="1"/>
              <a:t>	t</a:t>
            </a:r>
            <a:r>
              <a:rPr lang="en-US" altLang="ru-RU" b="1" baseline="-25000"/>
              <a:t>3</a:t>
            </a:r>
            <a:r>
              <a:rPr lang="uk-UA" altLang="ru-RU" b="1" baseline="-25000"/>
              <a:t>                  </a:t>
            </a:r>
            <a:r>
              <a:rPr lang="en-US" altLang="ru-RU" b="1"/>
              <a:t>t</a:t>
            </a:r>
            <a:r>
              <a:rPr lang="en-US" altLang="ru-RU" b="1" baseline="-25000"/>
              <a:t>3</a:t>
            </a:r>
            <a:r>
              <a:rPr lang="en-US" altLang="ru-RU" b="1"/>
              <a:t>(n-1)	  </a:t>
            </a:r>
            <a:r>
              <a:rPr lang="uk-UA" altLang="ru-RU" b="1"/>
              <a:t>   </a:t>
            </a:r>
            <a:r>
              <a:rPr lang="en-US" altLang="ru-RU" b="1"/>
              <a:t>t</a:t>
            </a:r>
            <a:r>
              <a:rPr lang="en-US" altLang="ru-RU" b="1" baseline="-25000"/>
              <a:t>4</a:t>
            </a:r>
            <a:r>
              <a:rPr lang="en-US" altLang="ru-RU" b="1"/>
              <a:t>    </a:t>
            </a:r>
            <a:r>
              <a:rPr lang="uk-UA" altLang="ru-RU" b="1"/>
              <a:t> </a:t>
            </a:r>
            <a:r>
              <a:rPr lang="en-US" altLang="ru-RU" b="1"/>
              <a:t>t</a:t>
            </a:r>
            <a:r>
              <a:rPr lang="en-US" altLang="ru-RU" b="1" baseline="-25000"/>
              <a:t>5</a:t>
            </a:r>
            <a:endParaRPr lang="ru-RU" altLang="ru-RU" b="1"/>
          </a:p>
        </p:txBody>
      </p:sp>
      <p:sp>
        <p:nvSpPr>
          <p:cNvPr id="16411" name="Text Box 134"/>
          <p:cNvSpPr txBox="1">
            <a:spLocks noChangeArrowheads="1"/>
          </p:cNvSpPr>
          <p:nvPr/>
        </p:nvSpPr>
        <p:spPr bwMode="auto">
          <a:xfrm>
            <a:off x="701675" y="1358900"/>
            <a:ext cx="73977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ru-RU" b="1"/>
              <a:t>1</a:t>
            </a:r>
          </a:p>
          <a:p>
            <a:pPr eaLnBrk="1" hangingPunct="1"/>
            <a:endParaRPr lang="en-US" altLang="ru-RU" b="1"/>
          </a:p>
          <a:p>
            <a:pPr eaLnBrk="1" hangingPunct="1"/>
            <a:endParaRPr lang="uk-UA" altLang="ru-RU" b="1"/>
          </a:p>
          <a:p>
            <a:pPr eaLnBrk="1" hangingPunct="1"/>
            <a:r>
              <a:rPr lang="en-US" altLang="ru-RU" b="1"/>
              <a:t>2</a:t>
            </a:r>
          </a:p>
          <a:p>
            <a:pPr eaLnBrk="1" hangingPunct="1"/>
            <a:endParaRPr lang="uk-UA" altLang="ru-RU" b="1"/>
          </a:p>
          <a:p>
            <a:pPr eaLnBrk="1" hangingPunct="1"/>
            <a:r>
              <a:rPr lang="en-US" altLang="ru-RU" b="1"/>
              <a:t>3</a:t>
            </a:r>
          </a:p>
          <a:p>
            <a:pPr eaLnBrk="1" hangingPunct="1"/>
            <a:endParaRPr lang="uk-UA" altLang="ru-RU" b="1"/>
          </a:p>
          <a:p>
            <a:pPr eaLnBrk="1" hangingPunct="1"/>
            <a:r>
              <a:rPr lang="en-US" altLang="ru-RU" b="1"/>
              <a:t>4</a:t>
            </a:r>
          </a:p>
          <a:p>
            <a:pPr eaLnBrk="1" hangingPunct="1"/>
            <a:endParaRPr lang="en-US" altLang="ru-RU" b="1"/>
          </a:p>
          <a:p>
            <a:pPr eaLnBrk="1" hangingPunct="1"/>
            <a:endParaRPr lang="uk-UA" altLang="ru-RU" b="1"/>
          </a:p>
          <a:p>
            <a:pPr eaLnBrk="1" hangingPunct="1"/>
            <a:r>
              <a:rPr lang="en-US" altLang="ru-RU" b="1"/>
              <a:t>5</a:t>
            </a:r>
            <a:endParaRPr lang="ru-RU" altLang="ru-RU" b="1"/>
          </a:p>
        </p:txBody>
      </p:sp>
      <p:sp>
        <p:nvSpPr>
          <p:cNvPr id="16412" name="Text Box 135"/>
          <p:cNvSpPr txBox="1">
            <a:spLocks noChangeArrowheads="1"/>
          </p:cNvSpPr>
          <p:nvPr/>
        </p:nvSpPr>
        <p:spPr bwMode="auto">
          <a:xfrm>
            <a:off x="881063" y="5588000"/>
            <a:ext cx="80105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uk-UA" altLang="ru-RU"/>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6C0A"/>
        </a:solidFill>
        <a:effectLst/>
      </p:bgPr>
    </p:bg>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1241425" y="176213"/>
            <a:ext cx="6713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ru-RU" altLang="ru-RU"/>
          </a:p>
          <a:p>
            <a:pPr algn="ctr"/>
            <a:endParaRPr lang="ru-RU" altLang="ru-RU"/>
          </a:p>
        </p:txBody>
      </p:sp>
      <p:sp>
        <p:nvSpPr>
          <p:cNvPr id="17411" name="Line 53"/>
          <p:cNvSpPr>
            <a:spLocks noChangeShapeType="1"/>
          </p:cNvSpPr>
          <p:nvPr/>
        </p:nvSpPr>
        <p:spPr bwMode="auto">
          <a:xfrm>
            <a:off x="1106488" y="1133475"/>
            <a:ext cx="0" cy="4591050"/>
          </a:xfrm>
          <a:prstGeom prst="line">
            <a:avLst/>
          </a:prstGeom>
          <a:noFill/>
          <a:ln w="28575">
            <a:solidFill>
              <a:schemeClr val="tx1"/>
            </a:solidFill>
            <a:round/>
            <a:headEnd type="stealth" w="sm" len="lg"/>
            <a:tailEnd/>
          </a:ln>
          <a:extLst>
            <a:ext uri="{909E8E84-426E-40DD-AFC4-6F175D3DCCD1}">
              <a14:hiddenFill xmlns:a14="http://schemas.microsoft.com/office/drawing/2010/main">
                <a:noFill/>
              </a14:hiddenFill>
            </a:ext>
          </a:extLst>
        </p:spPr>
        <p:txBody>
          <a:bodyPr/>
          <a:lstStyle/>
          <a:p>
            <a:endParaRPr lang="ru-RU"/>
          </a:p>
        </p:txBody>
      </p:sp>
      <p:grpSp>
        <p:nvGrpSpPr>
          <p:cNvPr id="17412" name="Group 55"/>
          <p:cNvGrpSpPr>
            <a:grpSpLocks/>
          </p:cNvGrpSpPr>
          <p:nvPr/>
        </p:nvGrpSpPr>
        <p:grpSpPr bwMode="auto">
          <a:xfrm>
            <a:off x="836613" y="1658938"/>
            <a:ext cx="7831137" cy="3736975"/>
            <a:chOff x="2451" y="2964"/>
            <a:chExt cx="6612" cy="4389"/>
          </a:xfrm>
        </p:grpSpPr>
        <p:sp>
          <p:nvSpPr>
            <p:cNvPr id="17431" name="Line 56"/>
            <p:cNvSpPr>
              <a:spLocks noChangeShapeType="1"/>
            </p:cNvSpPr>
            <p:nvPr/>
          </p:nvSpPr>
          <p:spPr bwMode="auto">
            <a:xfrm>
              <a:off x="2451" y="7353"/>
              <a:ext cx="6612" cy="0"/>
            </a:xfrm>
            <a:prstGeom prst="line">
              <a:avLst/>
            </a:prstGeom>
            <a:noFill/>
            <a:ln w="28575">
              <a:solidFill>
                <a:schemeClr val="tx1"/>
              </a:solidFill>
              <a:round/>
              <a:headEnd/>
              <a:tailEnd type="stealth" w="sm" len="lg"/>
            </a:ln>
            <a:extLst>
              <a:ext uri="{909E8E84-426E-40DD-AFC4-6F175D3DCCD1}">
                <a14:hiddenFill xmlns:a14="http://schemas.microsoft.com/office/drawing/2010/main">
                  <a:noFill/>
                </a14:hiddenFill>
              </a:ext>
            </a:extLst>
          </p:spPr>
          <p:txBody>
            <a:bodyPr/>
            <a:lstStyle/>
            <a:p>
              <a:endParaRPr lang="ru-RU"/>
            </a:p>
          </p:txBody>
        </p:sp>
        <p:grpSp>
          <p:nvGrpSpPr>
            <p:cNvPr id="17432" name="Group 57"/>
            <p:cNvGrpSpPr>
              <a:grpSpLocks/>
            </p:cNvGrpSpPr>
            <p:nvPr/>
          </p:nvGrpSpPr>
          <p:grpSpPr bwMode="auto">
            <a:xfrm>
              <a:off x="2679" y="2964"/>
              <a:ext cx="1487" cy="228"/>
              <a:chOff x="2679" y="2964"/>
              <a:chExt cx="1487" cy="228"/>
            </a:xfrm>
          </p:grpSpPr>
          <p:sp>
            <p:nvSpPr>
              <p:cNvPr id="17457" name="Rectangle 58" descr="Светлый диагональный 2"/>
              <p:cNvSpPr>
                <a:spLocks noChangeArrowheads="1"/>
              </p:cNvSpPr>
              <p:nvPr/>
            </p:nvSpPr>
            <p:spPr bwMode="auto">
              <a:xfrm>
                <a:off x="2679" y="2964"/>
                <a:ext cx="49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7458" name="Rectangle 59" descr="Светлый диагональный 2"/>
              <p:cNvSpPr>
                <a:spLocks noChangeArrowheads="1"/>
              </p:cNvSpPr>
              <p:nvPr/>
            </p:nvSpPr>
            <p:spPr bwMode="auto">
              <a:xfrm>
                <a:off x="3173" y="2964"/>
                <a:ext cx="49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7459" name="Rectangle 60" descr="Светлый диагональный 2"/>
              <p:cNvSpPr>
                <a:spLocks noChangeArrowheads="1"/>
              </p:cNvSpPr>
              <p:nvPr/>
            </p:nvSpPr>
            <p:spPr bwMode="auto">
              <a:xfrm>
                <a:off x="3667" y="2964"/>
                <a:ext cx="49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grpSp>
          <p:nvGrpSpPr>
            <p:cNvPr id="17433" name="Group 61"/>
            <p:cNvGrpSpPr>
              <a:grpSpLocks/>
            </p:cNvGrpSpPr>
            <p:nvPr/>
          </p:nvGrpSpPr>
          <p:grpSpPr bwMode="auto">
            <a:xfrm>
              <a:off x="3666" y="4004"/>
              <a:ext cx="753" cy="228"/>
              <a:chOff x="3666" y="3591"/>
              <a:chExt cx="753" cy="228"/>
            </a:xfrm>
          </p:grpSpPr>
          <p:sp>
            <p:nvSpPr>
              <p:cNvPr id="17454" name="Rectangle 62" descr="Светлый диагональный 2"/>
              <p:cNvSpPr>
                <a:spLocks noChangeArrowheads="1"/>
              </p:cNvSpPr>
              <p:nvPr/>
            </p:nvSpPr>
            <p:spPr bwMode="auto">
              <a:xfrm>
                <a:off x="3666" y="3591"/>
                <a:ext cx="24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7455" name="Rectangle 63" descr="Светлый диагональный 2"/>
              <p:cNvSpPr>
                <a:spLocks noChangeArrowheads="1"/>
              </p:cNvSpPr>
              <p:nvPr/>
            </p:nvSpPr>
            <p:spPr bwMode="auto">
              <a:xfrm>
                <a:off x="3921" y="3591"/>
                <a:ext cx="24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7456" name="Rectangle 64" descr="Светлый диагональный 2"/>
              <p:cNvSpPr>
                <a:spLocks noChangeArrowheads="1"/>
              </p:cNvSpPr>
              <p:nvPr/>
            </p:nvSpPr>
            <p:spPr bwMode="auto">
              <a:xfrm>
                <a:off x="4170" y="3591"/>
                <a:ext cx="24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sp>
          <p:nvSpPr>
            <p:cNvPr id="17434" name="Line 65"/>
            <p:cNvSpPr>
              <a:spLocks noChangeShapeType="1"/>
            </p:cNvSpPr>
            <p:nvPr/>
          </p:nvSpPr>
          <p:spPr bwMode="auto">
            <a:xfrm>
              <a:off x="3663" y="3135"/>
              <a:ext cx="0" cy="1083"/>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7435" name="Line 66"/>
            <p:cNvSpPr>
              <a:spLocks noChangeShapeType="1"/>
            </p:cNvSpPr>
            <p:nvPr/>
          </p:nvSpPr>
          <p:spPr bwMode="auto">
            <a:xfrm>
              <a:off x="4173" y="3135"/>
              <a:ext cx="0" cy="1083"/>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17436" name="Group 67"/>
            <p:cNvGrpSpPr>
              <a:grpSpLocks/>
            </p:cNvGrpSpPr>
            <p:nvPr/>
          </p:nvGrpSpPr>
          <p:grpSpPr bwMode="auto">
            <a:xfrm>
              <a:off x="6669" y="7125"/>
              <a:ext cx="1487" cy="228"/>
              <a:chOff x="7885" y="7125"/>
              <a:chExt cx="1487" cy="228"/>
            </a:xfrm>
          </p:grpSpPr>
          <p:sp>
            <p:nvSpPr>
              <p:cNvPr id="17451" name="Rectangle 68" descr="Светлый диагональный 2"/>
              <p:cNvSpPr>
                <a:spLocks noChangeArrowheads="1"/>
              </p:cNvSpPr>
              <p:nvPr/>
            </p:nvSpPr>
            <p:spPr bwMode="auto">
              <a:xfrm>
                <a:off x="7885" y="7125"/>
                <a:ext cx="49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7452" name="Rectangle 69" descr="Светлый диагональный 2"/>
              <p:cNvSpPr>
                <a:spLocks noChangeArrowheads="1"/>
              </p:cNvSpPr>
              <p:nvPr/>
            </p:nvSpPr>
            <p:spPr bwMode="auto">
              <a:xfrm>
                <a:off x="8379" y="7125"/>
                <a:ext cx="49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7453" name="Rectangle 70" descr="Светлый диагональный 2"/>
              <p:cNvSpPr>
                <a:spLocks noChangeArrowheads="1"/>
              </p:cNvSpPr>
              <p:nvPr/>
            </p:nvSpPr>
            <p:spPr bwMode="auto">
              <a:xfrm>
                <a:off x="8873" y="7125"/>
                <a:ext cx="49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sp>
          <p:nvSpPr>
            <p:cNvPr id="17437" name="Line 71"/>
            <p:cNvSpPr>
              <a:spLocks noChangeShapeType="1"/>
            </p:cNvSpPr>
            <p:nvPr/>
          </p:nvSpPr>
          <p:spPr bwMode="auto">
            <a:xfrm>
              <a:off x="3918" y="4161"/>
              <a:ext cx="0" cy="1083"/>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7438" name="Line 72"/>
            <p:cNvSpPr>
              <a:spLocks noChangeShapeType="1"/>
            </p:cNvSpPr>
            <p:nvPr/>
          </p:nvSpPr>
          <p:spPr bwMode="auto">
            <a:xfrm>
              <a:off x="4419" y="4104"/>
              <a:ext cx="0" cy="1083"/>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17439" name="Group 73"/>
            <p:cNvGrpSpPr>
              <a:grpSpLocks/>
            </p:cNvGrpSpPr>
            <p:nvPr/>
          </p:nvGrpSpPr>
          <p:grpSpPr bwMode="auto">
            <a:xfrm>
              <a:off x="3921" y="5044"/>
              <a:ext cx="2993" cy="228"/>
              <a:chOff x="4332" y="4902"/>
              <a:chExt cx="2993" cy="228"/>
            </a:xfrm>
          </p:grpSpPr>
          <p:sp>
            <p:nvSpPr>
              <p:cNvPr id="17448" name="Rectangle 74" descr="Светлый диагональный 2"/>
              <p:cNvSpPr>
                <a:spLocks noChangeArrowheads="1"/>
              </p:cNvSpPr>
              <p:nvPr/>
            </p:nvSpPr>
            <p:spPr bwMode="auto">
              <a:xfrm>
                <a:off x="4332" y="4902"/>
                <a:ext cx="998"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7449" name="Rectangle 75" descr="Светлый диагональный 2"/>
              <p:cNvSpPr>
                <a:spLocks noChangeArrowheads="1"/>
              </p:cNvSpPr>
              <p:nvPr/>
            </p:nvSpPr>
            <p:spPr bwMode="auto">
              <a:xfrm>
                <a:off x="5331" y="4902"/>
                <a:ext cx="998"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7450" name="Rectangle 76" descr="Светлый диагональный 2"/>
              <p:cNvSpPr>
                <a:spLocks noChangeArrowheads="1"/>
              </p:cNvSpPr>
              <p:nvPr/>
            </p:nvSpPr>
            <p:spPr bwMode="auto">
              <a:xfrm>
                <a:off x="6327" y="4902"/>
                <a:ext cx="998"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sp>
          <p:nvSpPr>
            <p:cNvPr id="17440" name="Line 77"/>
            <p:cNvSpPr>
              <a:spLocks noChangeShapeType="1"/>
            </p:cNvSpPr>
            <p:nvPr/>
          </p:nvSpPr>
          <p:spPr bwMode="auto">
            <a:xfrm>
              <a:off x="6408" y="5244"/>
              <a:ext cx="0" cy="1083"/>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7441" name="Line 78"/>
            <p:cNvSpPr>
              <a:spLocks noChangeShapeType="1"/>
            </p:cNvSpPr>
            <p:nvPr/>
          </p:nvSpPr>
          <p:spPr bwMode="auto">
            <a:xfrm>
              <a:off x="6909" y="5187"/>
              <a:ext cx="0" cy="1083"/>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nvGrpSpPr>
            <p:cNvPr id="17442" name="Group 79"/>
            <p:cNvGrpSpPr>
              <a:grpSpLocks/>
            </p:cNvGrpSpPr>
            <p:nvPr/>
          </p:nvGrpSpPr>
          <p:grpSpPr bwMode="auto">
            <a:xfrm>
              <a:off x="6417" y="6084"/>
              <a:ext cx="750" cy="228"/>
              <a:chOff x="6402" y="6084"/>
              <a:chExt cx="750" cy="228"/>
            </a:xfrm>
          </p:grpSpPr>
          <p:sp>
            <p:nvSpPr>
              <p:cNvPr id="17445" name="Rectangle 80" descr="Светлый диагональный 2"/>
              <p:cNvSpPr>
                <a:spLocks noChangeArrowheads="1"/>
              </p:cNvSpPr>
              <p:nvPr/>
            </p:nvSpPr>
            <p:spPr bwMode="auto">
              <a:xfrm>
                <a:off x="6402" y="6084"/>
                <a:ext cx="24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7446" name="Rectangle 81" descr="Светлый диагональный 2"/>
              <p:cNvSpPr>
                <a:spLocks noChangeArrowheads="1"/>
              </p:cNvSpPr>
              <p:nvPr/>
            </p:nvSpPr>
            <p:spPr bwMode="auto">
              <a:xfrm>
                <a:off x="6648" y="6084"/>
                <a:ext cx="24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7447" name="Rectangle 82" descr="Светлый диагональный 2"/>
              <p:cNvSpPr>
                <a:spLocks noChangeArrowheads="1"/>
              </p:cNvSpPr>
              <p:nvPr/>
            </p:nvSpPr>
            <p:spPr bwMode="auto">
              <a:xfrm>
                <a:off x="6903" y="6084"/>
                <a:ext cx="249" cy="228"/>
              </a:xfrm>
              <a:prstGeom prst="rect">
                <a:avLst/>
              </a:prstGeom>
              <a:pattFill prst="ltUpDiag">
                <a:fgClr>
                  <a:srgbClr val="000000"/>
                </a:fgClr>
                <a:bgClr>
                  <a:srgbClr val="FFFFFF"/>
                </a:bgClr>
              </a:pattFill>
              <a:ln w="2857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pSp>
        <p:sp>
          <p:nvSpPr>
            <p:cNvPr id="17443" name="Line 83"/>
            <p:cNvSpPr>
              <a:spLocks noChangeShapeType="1"/>
            </p:cNvSpPr>
            <p:nvPr/>
          </p:nvSpPr>
          <p:spPr bwMode="auto">
            <a:xfrm>
              <a:off x="6654" y="6213"/>
              <a:ext cx="0" cy="114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7444" name="Line 84"/>
            <p:cNvSpPr>
              <a:spLocks noChangeShapeType="1"/>
            </p:cNvSpPr>
            <p:nvPr/>
          </p:nvSpPr>
          <p:spPr bwMode="auto">
            <a:xfrm>
              <a:off x="7167" y="6213"/>
              <a:ext cx="0" cy="114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17413" name="Line 85"/>
          <p:cNvSpPr>
            <a:spLocks noChangeShapeType="1"/>
          </p:cNvSpPr>
          <p:nvPr/>
        </p:nvSpPr>
        <p:spPr bwMode="auto">
          <a:xfrm>
            <a:off x="2254250" y="2314575"/>
            <a:ext cx="608013" cy="0"/>
          </a:xfrm>
          <a:prstGeom prst="line">
            <a:avLst/>
          </a:prstGeom>
          <a:noFill/>
          <a:ln w="28575">
            <a:solidFill>
              <a:schemeClr val="tx1"/>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17414" name="Line 86"/>
          <p:cNvSpPr>
            <a:spLocks noChangeShapeType="1"/>
          </p:cNvSpPr>
          <p:nvPr/>
        </p:nvSpPr>
        <p:spPr bwMode="auto">
          <a:xfrm>
            <a:off x="2592388" y="3167063"/>
            <a:ext cx="606425" cy="0"/>
          </a:xfrm>
          <a:prstGeom prst="line">
            <a:avLst/>
          </a:prstGeom>
          <a:noFill/>
          <a:ln w="28575">
            <a:solidFill>
              <a:schemeClr val="tx1"/>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17415" name="Line 87"/>
          <p:cNvSpPr>
            <a:spLocks noChangeShapeType="1"/>
          </p:cNvSpPr>
          <p:nvPr/>
        </p:nvSpPr>
        <p:spPr bwMode="auto">
          <a:xfrm>
            <a:off x="5494338" y="4084638"/>
            <a:ext cx="608012" cy="0"/>
          </a:xfrm>
          <a:prstGeom prst="line">
            <a:avLst/>
          </a:prstGeom>
          <a:noFill/>
          <a:ln w="28575">
            <a:solidFill>
              <a:schemeClr val="tx1"/>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17416" name="Line 88"/>
          <p:cNvSpPr>
            <a:spLocks noChangeShapeType="1"/>
          </p:cNvSpPr>
          <p:nvPr/>
        </p:nvSpPr>
        <p:spPr bwMode="auto">
          <a:xfrm>
            <a:off x="5832475" y="5003800"/>
            <a:ext cx="608013" cy="0"/>
          </a:xfrm>
          <a:prstGeom prst="line">
            <a:avLst/>
          </a:prstGeom>
          <a:noFill/>
          <a:ln w="28575">
            <a:solidFill>
              <a:schemeClr val="tx1"/>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17417" name="Text Box 89"/>
          <p:cNvSpPr txBox="1">
            <a:spLocks noChangeArrowheads="1"/>
          </p:cNvSpPr>
          <p:nvPr/>
        </p:nvSpPr>
        <p:spPr bwMode="auto">
          <a:xfrm>
            <a:off x="2254250" y="1920875"/>
            <a:ext cx="539750" cy="393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ru-RU" b="1"/>
              <a:t>t</a:t>
            </a:r>
            <a:r>
              <a:rPr lang="ru-RU" altLang="ru-RU" b="1" baseline="-25000"/>
              <a:t>1</a:t>
            </a:r>
            <a:endParaRPr lang="ru-RU" altLang="ru-RU" b="1"/>
          </a:p>
        </p:txBody>
      </p:sp>
      <p:sp>
        <p:nvSpPr>
          <p:cNvPr id="17418" name="Text Box 90"/>
          <p:cNvSpPr txBox="1">
            <a:spLocks noChangeArrowheads="1"/>
          </p:cNvSpPr>
          <p:nvPr/>
        </p:nvSpPr>
        <p:spPr bwMode="auto">
          <a:xfrm>
            <a:off x="2592388" y="2773363"/>
            <a:ext cx="539750" cy="393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ru-RU" b="1"/>
              <a:t>t</a:t>
            </a:r>
            <a:r>
              <a:rPr lang="ru-RU" altLang="ru-RU" b="1" baseline="-25000"/>
              <a:t>2</a:t>
            </a:r>
            <a:endParaRPr lang="ru-RU" altLang="ru-RU" b="1"/>
          </a:p>
        </p:txBody>
      </p:sp>
      <p:sp>
        <p:nvSpPr>
          <p:cNvPr id="17419" name="Text Box 91"/>
          <p:cNvSpPr txBox="1">
            <a:spLocks noChangeArrowheads="1"/>
          </p:cNvSpPr>
          <p:nvPr/>
        </p:nvSpPr>
        <p:spPr bwMode="auto">
          <a:xfrm>
            <a:off x="5562600" y="3690938"/>
            <a:ext cx="539750" cy="393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ru-RU" b="1"/>
              <a:t>t</a:t>
            </a:r>
            <a:r>
              <a:rPr lang="ru-RU" altLang="ru-RU" b="1" baseline="-25000"/>
              <a:t>3</a:t>
            </a:r>
            <a:endParaRPr lang="ru-RU" altLang="ru-RU" b="1"/>
          </a:p>
        </p:txBody>
      </p:sp>
      <p:sp>
        <p:nvSpPr>
          <p:cNvPr id="17420" name="Text Box 92"/>
          <p:cNvSpPr txBox="1">
            <a:spLocks noChangeArrowheads="1"/>
          </p:cNvSpPr>
          <p:nvPr/>
        </p:nvSpPr>
        <p:spPr bwMode="auto">
          <a:xfrm>
            <a:off x="5899150" y="4610100"/>
            <a:ext cx="541338" cy="393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ru-RU" b="1"/>
              <a:t>t</a:t>
            </a:r>
            <a:r>
              <a:rPr lang="ru-RU" altLang="ru-RU" b="1" baseline="-25000"/>
              <a:t>4</a:t>
            </a:r>
            <a:endParaRPr lang="ru-RU" altLang="ru-RU" b="1"/>
          </a:p>
        </p:txBody>
      </p:sp>
      <p:sp>
        <p:nvSpPr>
          <p:cNvPr id="17421" name="Line 93"/>
          <p:cNvSpPr>
            <a:spLocks noChangeShapeType="1"/>
          </p:cNvSpPr>
          <p:nvPr/>
        </p:nvSpPr>
        <p:spPr bwMode="auto">
          <a:xfrm>
            <a:off x="1106488" y="2743200"/>
            <a:ext cx="1350962"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7422" name="Line 94"/>
          <p:cNvSpPr>
            <a:spLocks noChangeShapeType="1"/>
          </p:cNvSpPr>
          <p:nvPr/>
        </p:nvSpPr>
        <p:spPr bwMode="auto">
          <a:xfrm>
            <a:off x="1106488" y="3625850"/>
            <a:ext cx="1687512"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7423" name="Line 95"/>
          <p:cNvSpPr>
            <a:spLocks noChangeShapeType="1"/>
          </p:cNvSpPr>
          <p:nvPr/>
        </p:nvSpPr>
        <p:spPr bwMode="auto">
          <a:xfrm>
            <a:off x="1106488" y="4510088"/>
            <a:ext cx="48609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7424" name="Text Box 96"/>
          <p:cNvSpPr txBox="1">
            <a:spLocks noChangeArrowheads="1"/>
          </p:cNvSpPr>
          <p:nvPr/>
        </p:nvSpPr>
        <p:spPr bwMode="auto">
          <a:xfrm>
            <a:off x="566738" y="1265238"/>
            <a:ext cx="539750"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ru-RU" b="1"/>
              <a:t>1</a:t>
            </a:r>
          </a:p>
          <a:p>
            <a:pPr eaLnBrk="1" hangingPunct="1"/>
            <a:endParaRPr lang="en-US" altLang="ru-RU" b="1"/>
          </a:p>
          <a:p>
            <a:pPr eaLnBrk="1" hangingPunct="1"/>
            <a:endParaRPr lang="uk-UA" altLang="ru-RU" b="1"/>
          </a:p>
          <a:p>
            <a:pPr eaLnBrk="1" hangingPunct="1"/>
            <a:r>
              <a:rPr lang="en-US" altLang="ru-RU" b="1"/>
              <a:t>2</a:t>
            </a:r>
          </a:p>
          <a:p>
            <a:pPr eaLnBrk="1" hangingPunct="1"/>
            <a:endParaRPr lang="en-US" altLang="ru-RU" b="1"/>
          </a:p>
          <a:p>
            <a:pPr eaLnBrk="1" hangingPunct="1"/>
            <a:r>
              <a:rPr lang="en-US" altLang="ru-RU" b="1"/>
              <a:t>3</a:t>
            </a:r>
          </a:p>
          <a:p>
            <a:pPr eaLnBrk="1" hangingPunct="1"/>
            <a:endParaRPr lang="en-US" altLang="ru-RU" b="1"/>
          </a:p>
          <a:p>
            <a:pPr eaLnBrk="1" hangingPunct="1"/>
            <a:endParaRPr lang="uk-UA" altLang="ru-RU" b="1"/>
          </a:p>
          <a:p>
            <a:pPr eaLnBrk="1" hangingPunct="1"/>
            <a:r>
              <a:rPr lang="en-US" altLang="ru-RU" b="1"/>
              <a:t>4</a:t>
            </a:r>
          </a:p>
          <a:p>
            <a:pPr eaLnBrk="1" hangingPunct="1"/>
            <a:endParaRPr lang="en-US" altLang="ru-RU" b="1"/>
          </a:p>
          <a:p>
            <a:pPr eaLnBrk="1" hangingPunct="1"/>
            <a:r>
              <a:rPr lang="en-US" altLang="ru-RU" b="1"/>
              <a:t>5</a:t>
            </a:r>
            <a:endParaRPr lang="ru-RU" altLang="ru-RU" b="1"/>
          </a:p>
        </p:txBody>
      </p:sp>
      <p:sp>
        <p:nvSpPr>
          <p:cNvPr id="17425" name="Line 97"/>
          <p:cNvSpPr>
            <a:spLocks noChangeShapeType="1"/>
          </p:cNvSpPr>
          <p:nvPr/>
        </p:nvSpPr>
        <p:spPr bwMode="auto">
          <a:xfrm>
            <a:off x="7588250" y="5330825"/>
            <a:ext cx="0" cy="393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26" name="Line 98"/>
          <p:cNvSpPr>
            <a:spLocks noChangeShapeType="1"/>
          </p:cNvSpPr>
          <p:nvPr/>
        </p:nvSpPr>
        <p:spPr bwMode="auto">
          <a:xfrm>
            <a:off x="1106488" y="5659438"/>
            <a:ext cx="6481762" cy="0"/>
          </a:xfrm>
          <a:prstGeom prst="line">
            <a:avLst/>
          </a:prstGeom>
          <a:noFill/>
          <a:ln w="28575">
            <a:solidFill>
              <a:schemeClr val="tx1"/>
            </a:solidFill>
            <a:round/>
            <a:headEnd type="stealth" w="sm" len="lg"/>
            <a:tailEnd type="stealth" w="sm" len="lg"/>
          </a:ln>
          <a:extLst>
            <a:ext uri="{909E8E84-426E-40DD-AFC4-6F175D3DCCD1}">
              <a14:hiddenFill xmlns:a14="http://schemas.microsoft.com/office/drawing/2010/main">
                <a:noFill/>
              </a14:hiddenFill>
            </a:ext>
          </a:extLst>
        </p:spPr>
        <p:txBody>
          <a:bodyPr/>
          <a:lstStyle/>
          <a:p>
            <a:endParaRPr lang="ru-RU"/>
          </a:p>
        </p:txBody>
      </p:sp>
      <p:sp>
        <p:nvSpPr>
          <p:cNvPr id="17427" name="Text Box 99"/>
          <p:cNvSpPr txBox="1">
            <a:spLocks noChangeArrowheads="1"/>
          </p:cNvSpPr>
          <p:nvPr/>
        </p:nvSpPr>
        <p:spPr bwMode="auto">
          <a:xfrm>
            <a:off x="3335338" y="5395913"/>
            <a:ext cx="12827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uk-UA" altLang="ru-RU" b="1"/>
          </a:p>
          <a:p>
            <a:pPr algn="ctr" eaLnBrk="1" hangingPunct="1"/>
            <a:r>
              <a:rPr lang="uk-UA" altLang="ru-RU" b="1"/>
              <a:t>Т</a:t>
            </a:r>
            <a:r>
              <a:rPr lang="uk-UA" altLang="ru-RU" b="1" baseline="-25000"/>
              <a:t>п.п</a:t>
            </a:r>
            <a:endParaRPr lang="ru-RU" altLang="ru-RU" b="1"/>
          </a:p>
        </p:txBody>
      </p:sp>
      <p:sp>
        <p:nvSpPr>
          <p:cNvPr id="17428" name="Text Box 100"/>
          <p:cNvSpPr txBox="1">
            <a:spLocks noChangeArrowheads="1"/>
          </p:cNvSpPr>
          <p:nvPr/>
        </p:nvSpPr>
        <p:spPr bwMode="auto">
          <a:xfrm>
            <a:off x="1268413" y="5810250"/>
            <a:ext cx="67214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uk-UA" altLang="ru-RU"/>
          </a:p>
        </p:txBody>
      </p:sp>
      <p:sp>
        <p:nvSpPr>
          <p:cNvPr id="17429" name="Text Box 101"/>
          <p:cNvSpPr txBox="1">
            <a:spLocks noChangeArrowheads="1"/>
          </p:cNvSpPr>
          <p:nvPr/>
        </p:nvSpPr>
        <p:spPr bwMode="auto">
          <a:xfrm>
            <a:off x="2051050" y="414338"/>
            <a:ext cx="5311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uk-UA" altLang="ru-RU"/>
          </a:p>
        </p:txBody>
      </p:sp>
      <p:sp>
        <p:nvSpPr>
          <p:cNvPr id="17430" name="Rectangle 102"/>
          <p:cNvSpPr>
            <a:spLocks noChangeArrowheads="1"/>
          </p:cNvSpPr>
          <p:nvPr/>
        </p:nvSpPr>
        <p:spPr bwMode="auto">
          <a:xfrm>
            <a:off x="309563" y="458788"/>
            <a:ext cx="8774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uk-UA" altLang="ru-RU" b="1" u="sng"/>
              <a:t>Рис. В. Графік паралельно-послідовного руху предметів праці</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755775"/>
          </a:xfrm>
          <a:prstGeom prst="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2800" b="1" u="sng">
              <a:solidFill>
                <a:srgbClr val="FFFFFF"/>
              </a:solidFill>
              <a:effectLst>
                <a:outerShdw blurRad="38100" dist="38100" dir="2700000" algn="tl">
                  <a:srgbClr val="000000"/>
                </a:outerShdw>
              </a:effectLst>
              <a:latin typeface="Times New Roman" pitchFamily="18" charset="0"/>
              <a:cs typeface="Times New Roman" pitchFamily="18" charset="0"/>
            </a:endParaRPr>
          </a:p>
          <a:p>
            <a:pPr algn="ctr">
              <a:defRPr/>
            </a:pPr>
            <a:r>
              <a:rPr lang="uk-UA" sz="2800" b="1" u="sng">
                <a:solidFill>
                  <a:srgbClr val="FFFFFF"/>
                </a:solidFill>
                <a:effectLst>
                  <a:outerShdw blurRad="38100" dist="38100" dir="2700000" algn="tl">
                    <a:srgbClr val="000000"/>
                  </a:outerShdw>
                </a:effectLst>
                <a:latin typeface="Times New Roman" pitchFamily="18" charset="0"/>
                <a:cs typeface="Times New Roman" pitchFamily="18" charset="0"/>
              </a:rPr>
              <a:t>ТИП ВИРОБНИЦТВА</a:t>
            </a:r>
            <a:r>
              <a:rPr lang="uk-UA" sz="2000">
                <a:solidFill>
                  <a:srgbClr val="FFFFFF"/>
                </a:solidFill>
                <a:latin typeface="Times New Roman" pitchFamily="18" charset="0"/>
                <a:cs typeface="Times New Roman" pitchFamily="18" charset="0"/>
              </a:rPr>
              <a:t> – </a:t>
            </a:r>
            <a:r>
              <a:rPr lang="ru-RU">
                <a:solidFill>
                  <a:schemeClr val="tx1"/>
                </a:solidFill>
                <a:latin typeface="Times New Roman" pitchFamily="18" charset="0"/>
              </a:rPr>
              <a:t>це класифікаційна категорія виробництва, яка враховує такі його властивості, як широта номенклатури, регулярність, стабільність і обсяг випуску продукції. </a:t>
            </a:r>
            <a:endParaRPr lang="uk-UA">
              <a:solidFill>
                <a:srgbClr val="FFFFFF"/>
              </a:solidFill>
              <a:latin typeface="Times New Roman" pitchFamily="18" charset="0"/>
              <a:cs typeface="Times New Roman" pitchFamily="18" charset="0"/>
            </a:endParaRPr>
          </a:p>
          <a:p>
            <a:pPr algn="ctr">
              <a:defRPr/>
            </a:pPr>
            <a:r>
              <a:rPr lang="uk-UA" sz="2000">
                <a:solidFill>
                  <a:srgbClr val="FFFFFF"/>
                </a:solidFill>
                <a:latin typeface="Times New Roman" pitchFamily="18" charset="0"/>
                <a:cs typeface="Times New Roman" pitchFamily="18" charset="0"/>
              </a:rPr>
              <a:t> </a:t>
            </a:r>
          </a:p>
        </p:txBody>
      </p:sp>
      <p:grpSp>
        <p:nvGrpSpPr>
          <p:cNvPr id="18435" name="Group 3"/>
          <p:cNvGrpSpPr>
            <a:grpSpLocks noChangeAspect="1"/>
          </p:cNvGrpSpPr>
          <p:nvPr/>
        </p:nvGrpSpPr>
        <p:grpSpPr bwMode="auto">
          <a:xfrm>
            <a:off x="206375" y="2033588"/>
            <a:ext cx="8712200" cy="4230687"/>
            <a:chOff x="2949" y="1528"/>
            <a:chExt cx="7200" cy="3344"/>
          </a:xfrm>
        </p:grpSpPr>
        <p:sp>
          <p:nvSpPr>
            <p:cNvPr id="18436" name="AutoShape 4"/>
            <p:cNvSpPr>
              <a:spLocks noChangeAspect="1" noChangeArrowheads="1"/>
            </p:cNvSpPr>
            <p:nvPr/>
          </p:nvSpPr>
          <p:spPr bwMode="auto">
            <a:xfrm>
              <a:off x="2949" y="1528"/>
              <a:ext cx="7200" cy="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18437" name="Rectangle 5"/>
            <p:cNvSpPr>
              <a:spLocks noChangeArrowheads="1"/>
            </p:cNvSpPr>
            <p:nvPr/>
          </p:nvSpPr>
          <p:spPr bwMode="auto">
            <a:xfrm>
              <a:off x="5208" y="1667"/>
              <a:ext cx="2259" cy="836"/>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b="1" u="sng">
                  <a:solidFill>
                    <a:schemeClr val="bg1"/>
                  </a:solidFill>
                </a:rPr>
                <a:t>ТИПИ ВИРОБНИЦТВА</a:t>
              </a:r>
              <a:endParaRPr lang="ru-RU" altLang="ru-RU" u="sng">
                <a:solidFill>
                  <a:schemeClr val="bg1"/>
                </a:solidFill>
              </a:endParaRPr>
            </a:p>
          </p:txBody>
        </p:sp>
        <p:sp>
          <p:nvSpPr>
            <p:cNvPr id="18438" name="Rectangle 6"/>
            <p:cNvSpPr>
              <a:spLocks noChangeArrowheads="1"/>
            </p:cNvSpPr>
            <p:nvPr/>
          </p:nvSpPr>
          <p:spPr bwMode="auto">
            <a:xfrm>
              <a:off x="4361" y="4036"/>
              <a:ext cx="1413" cy="836"/>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b="1" i="1">
                <a:solidFill>
                  <a:schemeClr val="bg1"/>
                </a:solidFill>
              </a:endParaRPr>
            </a:p>
            <a:p>
              <a:pPr algn="ctr" eaLnBrk="1" hangingPunct="1"/>
              <a:r>
                <a:rPr lang="ru-RU" altLang="ru-RU" sz="2000" b="1" i="1">
                  <a:solidFill>
                    <a:schemeClr val="bg1"/>
                  </a:solidFill>
                </a:rPr>
                <a:t>СЕРІЙНЕ</a:t>
              </a:r>
              <a:endParaRPr lang="ru-RU" altLang="ru-RU" sz="2000" b="1">
                <a:solidFill>
                  <a:schemeClr val="bg1"/>
                </a:solidFill>
              </a:endParaRPr>
            </a:p>
          </p:txBody>
        </p:sp>
        <p:sp>
          <p:nvSpPr>
            <p:cNvPr id="18439" name="Rectangle 7"/>
            <p:cNvSpPr>
              <a:spLocks noChangeArrowheads="1"/>
            </p:cNvSpPr>
            <p:nvPr/>
          </p:nvSpPr>
          <p:spPr bwMode="auto">
            <a:xfrm>
              <a:off x="3655" y="2642"/>
              <a:ext cx="1554" cy="837"/>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sz="1400" b="1" i="1">
                <a:solidFill>
                  <a:schemeClr val="bg1"/>
                </a:solidFill>
              </a:endParaRPr>
            </a:p>
            <a:p>
              <a:pPr algn="ctr" eaLnBrk="1" hangingPunct="1"/>
              <a:r>
                <a:rPr lang="ru-RU" altLang="ru-RU" sz="2000" b="1" i="1">
                  <a:solidFill>
                    <a:schemeClr val="bg1"/>
                  </a:solidFill>
                </a:rPr>
                <a:t>ОДИНИЧНЕ</a:t>
              </a:r>
              <a:endParaRPr lang="ru-RU" altLang="ru-RU" sz="2000" b="1">
                <a:solidFill>
                  <a:schemeClr val="bg1"/>
                </a:solidFill>
              </a:endParaRPr>
            </a:p>
          </p:txBody>
        </p:sp>
        <p:sp>
          <p:nvSpPr>
            <p:cNvPr id="18440" name="Rectangle 8"/>
            <p:cNvSpPr>
              <a:spLocks noChangeArrowheads="1"/>
            </p:cNvSpPr>
            <p:nvPr/>
          </p:nvSpPr>
          <p:spPr bwMode="auto">
            <a:xfrm>
              <a:off x="7467" y="2642"/>
              <a:ext cx="1414" cy="837"/>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sz="1400" b="1" i="1"/>
            </a:p>
            <a:p>
              <a:pPr algn="ctr" eaLnBrk="1" hangingPunct="1"/>
              <a:r>
                <a:rPr lang="ru-RU" altLang="ru-RU" sz="2000" b="1" i="1">
                  <a:solidFill>
                    <a:schemeClr val="bg1"/>
                  </a:solidFill>
                </a:rPr>
                <a:t>ДОСЛІДНЕ</a:t>
              </a:r>
            </a:p>
          </p:txBody>
        </p:sp>
        <p:sp>
          <p:nvSpPr>
            <p:cNvPr id="18441" name="Rectangle 9"/>
            <p:cNvSpPr>
              <a:spLocks noChangeArrowheads="1"/>
            </p:cNvSpPr>
            <p:nvPr/>
          </p:nvSpPr>
          <p:spPr bwMode="auto">
            <a:xfrm>
              <a:off x="7043" y="4036"/>
              <a:ext cx="1413" cy="836"/>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sz="1400" b="1" i="1"/>
            </a:p>
            <a:p>
              <a:pPr algn="ctr" eaLnBrk="1" hangingPunct="1"/>
              <a:r>
                <a:rPr lang="ru-RU" altLang="ru-RU" sz="2000" b="1" i="1">
                  <a:solidFill>
                    <a:schemeClr val="bg1"/>
                  </a:solidFill>
                </a:rPr>
                <a:t>МАСОВЕ</a:t>
              </a:r>
            </a:p>
            <a:p>
              <a:pPr eaLnBrk="1" hangingPunct="1"/>
              <a:endParaRPr lang="ru-RU" altLang="ru-RU" sz="2000">
                <a:solidFill>
                  <a:schemeClr val="bg1"/>
                </a:solidFill>
              </a:endParaRPr>
            </a:p>
          </p:txBody>
        </p:sp>
        <p:sp>
          <p:nvSpPr>
            <p:cNvPr id="18442" name="Line 10"/>
            <p:cNvSpPr>
              <a:spLocks noChangeShapeType="1"/>
            </p:cNvSpPr>
            <p:nvPr/>
          </p:nvSpPr>
          <p:spPr bwMode="auto">
            <a:xfrm flipH="1">
              <a:off x="3231" y="2085"/>
              <a:ext cx="197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43" name="Line 11"/>
            <p:cNvSpPr>
              <a:spLocks noChangeShapeType="1"/>
            </p:cNvSpPr>
            <p:nvPr/>
          </p:nvSpPr>
          <p:spPr bwMode="auto">
            <a:xfrm flipH="1">
              <a:off x="3231" y="2085"/>
              <a:ext cx="1" cy="8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44" name="Line 12"/>
            <p:cNvSpPr>
              <a:spLocks noChangeShapeType="1"/>
            </p:cNvSpPr>
            <p:nvPr/>
          </p:nvSpPr>
          <p:spPr bwMode="auto">
            <a:xfrm>
              <a:off x="3231" y="2921"/>
              <a:ext cx="423" cy="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8445" name="Line 13"/>
            <p:cNvSpPr>
              <a:spLocks noChangeShapeType="1"/>
            </p:cNvSpPr>
            <p:nvPr/>
          </p:nvSpPr>
          <p:spPr bwMode="auto">
            <a:xfrm>
              <a:off x="7467" y="2085"/>
              <a:ext cx="169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46" name="Line 14"/>
            <p:cNvSpPr>
              <a:spLocks noChangeShapeType="1"/>
            </p:cNvSpPr>
            <p:nvPr/>
          </p:nvSpPr>
          <p:spPr bwMode="auto">
            <a:xfrm>
              <a:off x="9161" y="2085"/>
              <a:ext cx="1" cy="8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47" name="Line 15"/>
            <p:cNvSpPr>
              <a:spLocks noChangeShapeType="1"/>
            </p:cNvSpPr>
            <p:nvPr/>
          </p:nvSpPr>
          <p:spPr bwMode="auto">
            <a:xfrm flipH="1">
              <a:off x="8878" y="2922"/>
              <a:ext cx="28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8448" name="Line 16"/>
            <p:cNvSpPr>
              <a:spLocks noChangeShapeType="1"/>
            </p:cNvSpPr>
            <p:nvPr/>
          </p:nvSpPr>
          <p:spPr bwMode="auto">
            <a:xfrm flipH="1">
              <a:off x="4925" y="2503"/>
              <a:ext cx="1271" cy="153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8449" name="Line 17"/>
            <p:cNvSpPr>
              <a:spLocks noChangeShapeType="1"/>
            </p:cNvSpPr>
            <p:nvPr/>
          </p:nvSpPr>
          <p:spPr bwMode="auto">
            <a:xfrm>
              <a:off x="6478" y="2503"/>
              <a:ext cx="1270" cy="153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828" y="323655"/>
            <a:ext cx="8235915" cy="6186309"/>
          </a:xfrm>
          <a:prstGeom prst="rect">
            <a:avLst/>
          </a:prstGeom>
        </p:spPr>
        <p:txBody>
          <a:bodyPr wrap="square">
            <a:spAutoFit/>
          </a:bodyPr>
          <a:lstStyle/>
          <a:p>
            <a:pPr algn="just"/>
            <a:r>
              <a:rPr lang="uk-UA" sz="2200" b="1" dirty="0"/>
              <a:t>Одиничне виробництво</a:t>
            </a:r>
            <a:r>
              <a:rPr lang="uk-UA" sz="2200" dirty="0"/>
              <a:t> характеризується наявністю значного незавершеного виробництва та відсутністю закріплення операцій за робочими місцями. Характеризується одиничне виробництво високою собівартістю продукції, що випускається, і тривалим виробничим циклом.</a:t>
            </a:r>
          </a:p>
          <a:p>
            <a:r>
              <a:rPr lang="uk-UA" sz="2200" dirty="0"/>
              <a:t>Різноманітна номенклатура робить одиничне виробництво більш мобільним та швидко </a:t>
            </a:r>
            <a:r>
              <a:rPr lang="uk-UA" sz="2200" dirty="0" smtClean="0"/>
              <a:t>адаптованим </a:t>
            </a:r>
            <a:r>
              <a:rPr lang="uk-UA" sz="2200" dirty="0"/>
              <a:t>до умов сучасного ринку.</a:t>
            </a:r>
          </a:p>
          <a:p>
            <a:r>
              <a:rPr lang="uk-UA" sz="2200" dirty="0"/>
              <a:t>Як правило, одиничне виробництво характерне для суднобудування, верстатобудування та виробництва іншого унікального обладнання (автоматні реактори, потужні електронні машини).</a:t>
            </a:r>
          </a:p>
          <a:p>
            <a:r>
              <a:rPr lang="uk-UA" sz="2000" b="1" dirty="0" smtClean="0"/>
              <a:t>ВІДМІННИМИ РИСАМИ ОДИНИЧНОГО ВИРОБНИЦТВА Є</a:t>
            </a:r>
            <a:r>
              <a:rPr lang="uk-UA" sz="2200" b="1" dirty="0" smtClean="0"/>
              <a:t>:</a:t>
            </a:r>
            <a:endParaRPr lang="uk-UA" sz="2200" dirty="0"/>
          </a:p>
          <a:p>
            <a:r>
              <a:rPr lang="uk-UA" sz="2200" dirty="0"/>
              <a:t>переважання технологічної спеціалізації цехів, дільниць та відсутність закріплення за ними певних виробів;</a:t>
            </a:r>
          </a:p>
          <a:p>
            <a:r>
              <a:rPr lang="uk-UA" sz="2200" dirty="0"/>
              <a:t>використання універсального обладнання та його розміщення за однотипними групами;</a:t>
            </a:r>
          </a:p>
          <a:p>
            <a:r>
              <a:rPr lang="uk-UA" sz="2200" dirty="0"/>
              <a:t>відносно велика питома вага ручної праці;</a:t>
            </a:r>
          </a:p>
          <a:p>
            <a:r>
              <a:rPr lang="uk-UA" sz="2200" dirty="0"/>
              <a:t>наявність робітників високої кваліфікації.</a:t>
            </a:r>
          </a:p>
        </p:txBody>
      </p:sp>
    </p:spTree>
    <p:extLst>
      <p:ext uri="{BB962C8B-B14F-4D97-AF65-F5344CB8AC3E}">
        <p14:creationId xmlns:p14="http://schemas.microsoft.com/office/powerpoint/2010/main" val="49384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ogram Files\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 y="323850"/>
            <a:ext cx="177323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949325" y="274638"/>
            <a:ext cx="7243763" cy="1006064"/>
          </a:xfrm>
          <a:extLst/>
        </p:spPr>
        <p:txBody>
          <a:bodyPr rtlCol="0">
            <a:normAutofit/>
          </a:bodyPr>
          <a:lstStyle/>
          <a:p>
            <a:pPr eaLnBrk="1" fontAlgn="auto" hangingPunct="1">
              <a:spcAft>
                <a:spcPts val="0"/>
              </a:spcAft>
              <a:defRPr/>
            </a:pP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ПЛАН</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076" name="Text Box 6"/>
          <p:cNvSpPr txBox="1">
            <a:spLocks noChangeArrowheads="1"/>
          </p:cNvSpPr>
          <p:nvPr/>
        </p:nvSpPr>
        <p:spPr bwMode="auto">
          <a:xfrm>
            <a:off x="1062038" y="2619375"/>
            <a:ext cx="3779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sz="1800">
              <a:latin typeface="Calibri" panose="020F0502020204030204" pitchFamily="34" charset="0"/>
            </a:endParaRPr>
          </a:p>
        </p:txBody>
      </p:sp>
      <p:sp>
        <p:nvSpPr>
          <p:cNvPr id="3077" name="Text Box 9"/>
          <p:cNvSpPr txBox="1">
            <a:spLocks noChangeArrowheads="1"/>
          </p:cNvSpPr>
          <p:nvPr/>
        </p:nvSpPr>
        <p:spPr bwMode="auto">
          <a:xfrm>
            <a:off x="1646238" y="4643438"/>
            <a:ext cx="7110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uk-UA" altLang="ru-RU" sz="1800">
              <a:latin typeface="Calibri" panose="020F0502020204030204" pitchFamily="34" charset="0"/>
            </a:endParaRPr>
          </a:p>
        </p:txBody>
      </p:sp>
      <p:sp>
        <p:nvSpPr>
          <p:cNvPr id="3078" name="Text Box 10"/>
          <p:cNvSpPr txBox="1">
            <a:spLocks noChangeArrowheads="1"/>
          </p:cNvSpPr>
          <p:nvPr/>
        </p:nvSpPr>
        <p:spPr bwMode="auto">
          <a:xfrm>
            <a:off x="1422400" y="1358900"/>
            <a:ext cx="7424738"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buFontTx/>
              <a:buAutoNum type="arabicPeriod"/>
            </a:pPr>
            <a:r>
              <a:rPr lang="uk-UA" altLang="ru-RU" sz="3400" b="1"/>
              <a:t> Поняття і складові елементи виробничого процесу, принципи та типи організації виробництва.</a:t>
            </a:r>
          </a:p>
          <a:p>
            <a:pPr eaLnBrk="1" hangingPunct="1">
              <a:lnSpc>
                <a:spcPct val="130000"/>
              </a:lnSpc>
              <a:buFontTx/>
              <a:buAutoNum type="arabicPeriod"/>
            </a:pPr>
            <a:r>
              <a:rPr lang="uk-UA" altLang="ru-RU" sz="3400" b="1"/>
              <a:t> Методи організації виробництва: потокове та непотокове.</a:t>
            </a:r>
          </a:p>
          <a:p>
            <a:pPr eaLnBrk="1" hangingPunct="1">
              <a:lnSpc>
                <a:spcPct val="130000"/>
              </a:lnSpc>
              <a:buFontTx/>
              <a:buAutoNum type="arabicPeriod"/>
            </a:pPr>
            <a:r>
              <a:rPr lang="uk-UA" altLang="ru-RU" sz="3400" b="1"/>
              <a:t> Суспільні форми організації виробництва.</a:t>
            </a:r>
          </a:p>
          <a:p>
            <a:pPr eaLnBrk="1" hangingPunct="1">
              <a:lnSpc>
                <a:spcPct val="130000"/>
              </a:lnSpc>
            </a:pPr>
            <a:endParaRPr lang="ru-RU" altLang="ru-RU" sz="3400" b="1"/>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385763" y="274638"/>
            <a:ext cx="8372475" cy="1143000"/>
          </a:xfrm>
        </p:spPr>
        <p:txBody>
          <a:bodyPr/>
          <a:lstStyle/>
          <a:p>
            <a:r>
              <a:rPr lang="uk-UA" altLang="ru-RU" sz="4000" b="1" u="sng" smtClean="0">
                <a:latin typeface="Times New Roman" panose="02020603050405020304" pitchFamily="18" charset="0"/>
              </a:rPr>
              <a:t>ОДИНИЧНЕ ВИРОБНИЦТВО</a:t>
            </a:r>
            <a:endParaRPr lang="ru-RU" altLang="ru-RU" sz="4000" b="1" u="sng" smtClean="0">
              <a:latin typeface="Times New Roman" panose="02020603050405020304" pitchFamily="18" charset="0"/>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449388"/>
            <a:ext cx="436562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4329113"/>
            <a:ext cx="4365625"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450" y="1449388"/>
            <a:ext cx="4005263"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509" y="274638"/>
            <a:ext cx="8775975" cy="6484732"/>
          </a:xfrm>
        </p:spPr>
        <p:txBody>
          <a:bodyPr/>
          <a:lstStyle/>
          <a:p>
            <a:pPr algn="l"/>
            <a:r>
              <a:rPr lang="uk-UA" sz="2200" b="1" dirty="0" smtClean="0"/>
              <a:t>СЕРІЙНЕ ВИРОБНИЦТВО</a:t>
            </a:r>
            <a:r>
              <a:rPr lang="uk-UA" sz="2200" dirty="0" smtClean="0"/>
              <a:t>  тип </a:t>
            </a:r>
            <a:r>
              <a:rPr lang="uk-UA" sz="2200" dirty="0"/>
              <a:t>організації промислового </a:t>
            </a:r>
            <a:r>
              <a:rPr lang="uk-UA" sz="2200" b="1" dirty="0"/>
              <a:t>виробництва</a:t>
            </a:r>
            <a:r>
              <a:rPr lang="uk-UA" sz="2200" dirty="0"/>
              <a:t>, </a:t>
            </a:r>
            <a:r>
              <a:rPr lang="uk-UA" sz="2200" dirty="0" err="1"/>
              <a:t>що </a:t>
            </a:r>
            <a:r>
              <a:rPr lang="uk-UA" sz="2200" b="1" dirty="0" err="1"/>
              <a:t>характеризується</a:t>
            </a:r>
            <a:r>
              <a:rPr lang="uk-UA" sz="2200" dirty="0" err="1"/>
              <a:t> одночас</a:t>
            </a:r>
            <a:r>
              <a:rPr lang="uk-UA" sz="2200" dirty="0"/>
              <a:t>ним виготовленням на підприємстві широкої номенклатури однорідної продукції, випуск якої повторюється протягом тривалого часу, і широкою спеціалізацією робочих місць</a:t>
            </a:r>
            <a:r>
              <a:rPr lang="uk-UA" sz="2200" dirty="0" smtClean="0"/>
              <a:t>.</a:t>
            </a:r>
            <a:br>
              <a:rPr lang="uk-UA" sz="2200" dirty="0" smtClean="0"/>
            </a:br>
            <a:r>
              <a:rPr lang="uk-UA" sz="2200" dirty="0"/>
              <a:t>У виробництвах серійного типу рівень собівартості продукції знижується за рахунок спеціалізації робочих місць, широкого залучення робітників середньої кваліфікації, зменшення, порівняно з одиничним виробництвом, витрат на заробітну плату</a:t>
            </a:r>
            <a:r>
              <a:rPr lang="uk-UA" sz="2200" dirty="0" smtClean="0"/>
              <a:t>.</a:t>
            </a:r>
            <a:br>
              <a:rPr lang="uk-UA" sz="2200" dirty="0" smtClean="0"/>
            </a:br>
            <a:r>
              <a:rPr lang="uk-UA" sz="2200" dirty="0"/>
              <a:t/>
            </a:r>
            <a:br>
              <a:rPr lang="uk-UA" sz="2200" dirty="0"/>
            </a:br>
            <a:r>
              <a:rPr lang="uk-UA" sz="2200" b="1" dirty="0" smtClean="0"/>
              <a:t>ВІДМІННИМИ РИСАМИ СЕРІЙНОГО ВИРОБНИЦТВА Є:</a:t>
            </a:r>
            <a:r>
              <a:rPr lang="uk-UA" sz="2200" dirty="0"/>
              <a:t/>
            </a:r>
            <a:br>
              <a:rPr lang="uk-UA" sz="2200" dirty="0"/>
            </a:br>
            <a:r>
              <a:rPr lang="uk-UA" sz="2200" dirty="0"/>
              <a:t>за кожним робочим місцем закріплюється від однієї до 20 періодично повторюваних операцій;</a:t>
            </a:r>
            <a:br>
              <a:rPr lang="uk-UA" sz="2200" dirty="0"/>
            </a:br>
            <a:r>
              <a:rPr lang="uk-UA" sz="2200" dirty="0"/>
              <a:t>номенклатура продукції не стійка, одна й та сама продукція виготовляється кілька разів;</a:t>
            </a:r>
            <a:br>
              <a:rPr lang="uk-UA" sz="2200" dirty="0"/>
            </a:br>
            <a:r>
              <a:rPr lang="uk-UA" sz="2200" dirty="0"/>
              <a:t>частина обладнання спеціалізована, розміщується за технологічною та частково за предметною ознакою;</a:t>
            </a:r>
            <a:br>
              <a:rPr lang="uk-UA" sz="2200" dirty="0"/>
            </a:br>
            <a:r>
              <a:rPr lang="uk-UA" sz="2200" dirty="0"/>
              <a:t>застосовується паралельно-послідовний вид пересування предметів праці;</a:t>
            </a:r>
            <a:br>
              <a:rPr lang="uk-UA" sz="2200" dirty="0"/>
            </a:br>
            <a:r>
              <a:rPr lang="uk-UA" sz="2200" dirty="0"/>
              <a:t>значне застосування механізації праці при незначному використанні ручної праці.</a:t>
            </a:r>
            <a:r>
              <a:rPr lang="uk-UA" sz="2400" dirty="0"/>
              <a:t/>
            </a:r>
            <a:br>
              <a:rPr lang="uk-UA" sz="2400" dirty="0"/>
            </a:br>
            <a:endParaRPr lang="uk-UA" sz="2400" dirty="0"/>
          </a:p>
        </p:txBody>
      </p:sp>
    </p:spTree>
    <p:extLst>
      <p:ext uri="{BB962C8B-B14F-4D97-AF65-F5344CB8AC3E}">
        <p14:creationId xmlns:p14="http://schemas.microsoft.com/office/powerpoint/2010/main" val="3975068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74638"/>
            <a:ext cx="8345488" cy="1143000"/>
          </a:xfrm>
        </p:spPr>
        <p:txBody>
          <a:bodyPr/>
          <a:lstStyle/>
          <a:p>
            <a:r>
              <a:rPr lang="uk-UA" altLang="ru-RU" sz="4000" b="1" u="sng" smtClean="0">
                <a:latin typeface="Times New Roman" panose="02020603050405020304" pitchFamily="18" charset="0"/>
              </a:rPr>
              <a:t>СЕРІЙНЕ ВИРОБНИЦТВО</a:t>
            </a:r>
            <a:endParaRPr lang="ru-RU" altLang="ru-RU" sz="4000" b="1" u="sng" smtClean="0">
              <a:latin typeface="Times New Roman" panose="02020603050405020304" pitchFamily="18" charset="0"/>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403350"/>
            <a:ext cx="4456113"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1403350"/>
            <a:ext cx="3916363"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4778375"/>
            <a:ext cx="44100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325" y="4778375"/>
            <a:ext cx="3960813"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13665"/>
            <a:ext cx="8229600" cy="6255695"/>
          </a:xfrm>
        </p:spPr>
        <p:txBody>
          <a:bodyPr/>
          <a:lstStyle/>
          <a:p>
            <a:pPr algn="l"/>
            <a:r>
              <a:rPr lang="uk-UA" sz="2000" b="1" dirty="0" smtClean="0"/>
              <a:t/>
            </a:r>
            <a:br>
              <a:rPr lang="uk-UA" sz="2000" b="1" dirty="0" smtClean="0"/>
            </a:br>
            <a:r>
              <a:rPr lang="uk-UA" sz="2000" b="1" dirty="0" smtClean="0"/>
              <a:t>Масове </a:t>
            </a:r>
            <a:r>
              <a:rPr lang="uk-UA" sz="2000" b="1" dirty="0"/>
              <a:t>виробництво </a:t>
            </a:r>
            <a:r>
              <a:rPr lang="uk-UA" sz="2000" dirty="0"/>
              <a:t>характеризується виготовленням окремих видів продукції у великій кількості на вузькоспеціалізованих робочих місцях протягом тривалого періоду.</a:t>
            </a:r>
            <a:br>
              <a:rPr lang="uk-UA" sz="2000" dirty="0"/>
            </a:br>
            <a:r>
              <a:rPr lang="uk-UA" sz="2000" b="1" dirty="0"/>
              <a:t>Головною ознакою масового типу виробництва є виготовлення</a:t>
            </a:r>
            <a:r>
              <a:rPr lang="uk-UA" sz="2000" dirty="0"/>
              <a:t> </a:t>
            </a:r>
            <a:r>
              <a:rPr lang="uk-UA" sz="2000" b="1" dirty="0"/>
              <a:t>великого обсягу однорідної продукції. </a:t>
            </a:r>
            <a:r>
              <a:rPr lang="uk-UA" sz="2000" dirty="0"/>
              <a:t>Для цього тину виробництва характерна незмінна номенклатура продукції, що виготовляється, спеціалізація робочих місць на виконанні однієї постійно закріпленої операції, застосування спеціального обладнання та незначна довжина виробничого циклу, висока механізація та автоматизація виробничих процесів.</a:t>
            </a:r>
            <a:br>
              <a:rPr lang="uk-UA" sz="2000" dirty="0"/>
            </a:br>
            <a:r>
              <a:rPr lang="uk-UA" sz="2000" dirty="0"/>
              <a:t>Собівартість продукції масового виробництва, порівняно з одиничним та серійним, значно менша. Таким чином, цей тип виробництва створює передумови для поглиблення спеціалізації та підвищення продуктивності праці. </a:t>
            </a:r>
            <a:r>
              <a:rPr lang="uk-UA" sz="2000" dirty="0" smtClean="0"/>
              <a:t/>
            </a:r>
            <a:br>
              <a:rPr lang="uk-UA" sz="2000" dirty="0" smtClean="0"/>
            </a:br>
            <a:r>
              <a:rPr lang="uk-UA" sz="2000" dirty="0" smtClean="0"/>
              <a:t>Необхідною </a:t>
            </a:r>
            <a:r>
              <a:rPr lang="uk-UA" sz="2000" dirty="0"/>
              <a:t>умовою масового виробництва є постійний рівень попиту на продукцію. </a:t>
            </a:r>
            <a:r>
              <a:rPr lang="uk-UA" sz="2000" b="1" dirty="0"/>
              <a:t>Для масового виробництва характерне таке:</a:t>
            </a:r>
            <a:r>
              <a:rPr lang="uk-UA" sz="2000" dirty="0"/>
              <a:t/>
            </a:r>
            <a:br>
              <a:rPr lang="uk-UA" sz="2000" dirty="0"/>
            </a:br>
            <a:r>
              <a:rPr lang="uk-UA" sz="2000" dirty="0"/>
              <a:t>за кожним робочим місцем закріплено одну-дві операції;</a:t>
            </a:r>
            <a:br>
              <a:rPr lang="uk-UA" sz="2000" dirty="0"/>
            </a:br>
            <a:r>
              <a:rPr lang="uk-UA" sz="2000" dirty="0"/>
              <a:t>постійна номенклатура продукції;</a:t>
            </a:r>
            <a:br>
              <a:rPr lang="uk-UA" sz="2000" dirty="0"/>
            </a:br>
            <a:r>
              <a:rPr lang="uk-UA" sz="2000" dirty="0"/>
              <a:t>використовуються автоматичні лінії;</a:t>
            </a:r>
            <a:br>
              <a:rPr lang="uk-UA" sz="2000" dirty="0"/>
            </a:br>
            <a:r>
              <a:rPr lang="uk-UA" sz="2000" dirty="0"/>
              <a:t>застосовується паралельний вид пересування предметів праці.</a:t>
            </a:r>
            <a:r>
              <a:rPr lang="uk-UA" dirty="0"/>
              <a:t/>
            </a:r>
            <a:br>
              <a:rPr lang="uk-UA" dirty="0"/>
            </a:br>
            <a:endParaRPr lang="uk-UA" dirty="0"/>
          </a:p>
        </p:txBody>
      </p:sp>
    </p:spTree>
    <p:extLst>
      <p:ext uri="{BB962C8B-B14F-4D97-AF65-F5344CB8AC3E}">
        <p14:creationId xmlns:p14="http://schemas.microsoft.com/office/powerpoint/2010/main" val="1084322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274638"/>
            <a:ext cx="8164513" cy="1143000"/>
          </a:xfrm>
        </p:spPr>
        <p:txBody>
          <a:bodyPr/>
          <a:lstStyle/>
          <a:p>
            <a:r>
              <a:rPr lang="uk-UA" altLang="ru-RU" sz="4000" b="1" u="sng" smtClean="0">
                <a:latin typeface="Times New Roman" panose="02020603050405020304" pitchFamily="18" charset="0"/>
              </a:rPr>
              <a:t>МАСОВЕ ВИРОБНИЦТВО</a:t>
            </a:r>
            <a:endParaRPr lang="ru-RU" altLang="ru-RU" sz="4000" b="1" u="sng" smtClean="0">
              <a:latin typeface="Times New Roman" panose="02020603050405020304" pitchFamily="18" charset="0"/>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00" y="1358900"/>
            <a:ext cx="4005263"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1358900"/>
            <a:ext cx="3151188"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325" y="2979738"/>
            <a:ext cx="3151188" cy="352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896594325"/>
              </p:ext>
            </p:extLst>
          </p:nvPr>
        </p:nvGraphicFramePr>
        <p:xfrm>
          <a:off x="566554" y="1510594"/>
          <a:ext cx="8190910" cy="4532602"/>
        </p:xfrm>
        <a:graphic>
          <a:graphicData uri="http://schemas.openxmlformats.org/drawingml/2006/table">
            <a:tbl>
              <a:tblPr/>
              <a:tblGrid>
                <a:gridCol w="1974157"/>
                <a:gridCol w="2047727"/>
                <a:gridCol w="2084513"/>
                <a:gridCol w="2084513"/>
              </a:tblGrid>
              <a:tr h="505369">
                <a:tc>
                  <a:txBody>
                    <a:bodyPr/>
                    <a:lstStyle/>
                    <a:p>
                      <a:r>
                        <a:rPr lang="uk-UA" sz="1100" dirty="0">
                          <a:solidFill>
                            <a:srgbClr val="666666"/>
                          </a:solidFill>
                          <a:effectLst/>
                        </a:rPr>
                        <a:t>Ознака характеристики</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gridSpan="3">
                  <a:txBody>
                    <a:bodyPr/>
                    <a:lstStyle/>
                    <a:p>
                      <a:pPr algn="ctr"/>
                      <a:r>
                        <a:rPr lang="uk-UA" sz="1100" dirty="0">
                          <a:solidFill>
                            <a:srgbClr val="666666"/>
                          </a:solidFill>
                          <a:effectLst/>
                        </a:rPr>
                        <a:t>Тип виробництва</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hMerge="1">
                  <a:txBody>
                    <a:bodyPr/>
                    <a:lstStyle/>
                    <a:p>
                      <a:endParaRPr lang="uk-UA"/>
                    </a:p>
                  </a:txBody>
                  <a:tcPr/>
                </a:tc>
                <a:tc hMerge="1">
                  <a:txBody>
                    <a:bodyPr/>
                    <a:lstStyle/>
                    <a:p>
                      <a:endParaRPr lang="uk-UA"/>
                    </a:p>
                  </a:txBody>
                  <a:tcPr/>
                </a:tc>
              </a:tr>
              <a:tr h="183364">
                <a:tc>
                  <a:txBody>
                    <a:bodyPr/>
                    <a:lstStyle/>
                    <a:p>
                      <a:r>
                        <a:rPr lang="uk-UA" sz="1100">
                          <a:solidFill>
                            <a:srgbClr val="666666"/>
                          </a:solidFill>
                          <a:effectLst/>
                        </a:rPr>
                        <a:t> </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Одиничне</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Серійне</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Масове</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r>
              <a:tr h="827375">
                <a:tc>
                  <a:txBody>
                    <a:bodyPr/>
                    <a:lstStyle/>
                    <a:p>
                      <a:r>
                        <a:rPr lang="uk-UA" sz="1100">
                          <a:solidFill>
                            <a:srgbClr val="666666"/>
                          </a:solidFill>
                          <a:effectLst/>
                        </a:rPr>
                        <a:t>Номенклатура продукції</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Необмежена, різноманітна</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ru-RU" sz="1100" dirty="0" err="1">
                          <a:solidFill>
                            <a:srgbClr val="666666"/>
                          </a:solidFill>
                          <a:effectLst/>
                        </a:rPr>
                        <a:t>Обмежена</a:t>
                      </a:r>
                      <a:r>
                        <a:rPr lang="ru-RU" sz="1100" dirty="0">
                          <a:solidFill>
                            <a:srgbClr val="666666"/>
                          </a:solidFill>
                          <a:effectLst/>
                        </a:rPr>
                        <a:t> </a:t>
                      </a:r>
                      <a:r>
                        <a:rPr lang="ru-RU" sz="1100" dirty="0" err="1">
                          <a:solidFill>
                            <a:srgbClr val="666666"/>
                          </a:solidFill>
                          <a:effectLst/>
                        </a:rPr>
                        <a:t>серіями</a:t>
                      </a:r>
                      <a:r>
                        <a:rPr lang="ru-RU" sz="1100" dirty="0">
                          <a:solidFill>
                            <a:srgbClr val="666666"/>
                          </a:solidFill>
                          <a:effectLst/>
                        </a:rPr>
                        <a:t>, </a:t>
                      </a:r>
                      <a:r>
                        <a:rPr lang="ru-RU" sz="1100" dirty="0" err="1">
                          <a:solidFill>
                            <a:srgbClr val="666666"/>
                          </a:solidFill>
                          <a:effectLst/>
                        </a:rPr>
                        <a:t>існує</a:t>
                      </a:r>
                      <a:r>
                        <a:rPr lang="ru-RU" sz="1100" dirty="0">
                          <a:solidFill>
                            <a:srgbClr val="666666"/>
                          </a:solidFill>
                          <a:effectLst/>
                        </a:rPr>
                        <a:t> </a:t>
                      </a:r>
                      <a:r>
                        <a:rPr lang="ru-RU" sz="1100" dirty="0" err="1">
                          <a:solidFill>
                            <a:srgbClr val="666666"/>
                          </a:solidFill>
                          <a:effectLst/>
                        </a:rPr>
                        <a:t>повторюваність</a:t>
                      </a:r>
                      <a:r>
                        <a:rPr lang="ru-RU" sz="1100" dirty="0">
                          <a:solidFill>
                            <a:srgbClr val="666666"/>
                          </a:solidFill>
                          <a:effectLst/>
                        </a:rPr>
                        <a:t> </a:t>
                      </a:r>
                      <a:r>
                        <a:rPr lang="ru-RU" sz="1100" dirty="0" err="1">
                          <a:solidFill>
                            <a:srgbClr val="666666"/>
                          </a:solidFill>
                          <a:effectLst/>
                        </a:rPr>
                        <a:t>серій</a:t>
                      </a:r>
                      <a:endParaRPr lang="ru-RU" sz="1100" dirty="0">
                        <a:solidFill>
                          <a:srgbClr val="666666"/>
                        </a:solidFill>
                        <a:effectLst/>
                      </a:endParaRP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Постійна, обмежена</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r>
              <a:tr h="344367">
                <a:tc>
                  <a:txBody>
                    <a:bodyPr/>
                    <a:lstStyle/>
                    <a:p>
                      <a:r>
                        <a:rPr lang="uk-UA" sz="1100">
                          <a:solidFill>
                            <a:srgbClr val="666666"/>
                          </a:solidFill>
                          <a:effectLst/>
                        </a:rPr>
                        <a:t>Собівартість продукції</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Висока</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Середня</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Низька</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r>
              <a:tr h="344367">
                <a:tc>
                  <a:txBody>
                    <a:bodyPr/>
                    <a:lstStyle/>
                    <a:p>
                      <a:r>
                        <a:rPr lang="uk-UA" sz="1100">
                          <a:solidFill>
                            <a:srgbClr val="666666"/>
                          </a:solidFill>
                          <a:effectLst/>
                        </a:rPr>
                        <a:t>Кваліфікація робітників</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Висока</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Середня</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Низька</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r>
              <a:tr h="827375">
                <a:tc>
                  <a:txBody>
                    <a:bodyPr/>
                    <a:lstStyle/>
                    <a:p>
                      <a:r>
                        <a:rPr lang="uk-UA" sz="1100">
                          <a:solidFill>
                            <a:srgbClr val="666666"/>
                          </a:solidFill>
                          <a:effectLst/>
                        </a:rPr>
                        <a:t>Обладнання та його розміщення</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Універсальне, унікальне Розташоване групами</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Частково спеціалізоване Розташоване групами</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ru-RU" sz="1100">
                          <a:solidFill>
                            <a:srgbClr val="666666"/>
                          </a:solidFill>
                          <a:effectLst/>
                        </a:rPr>
                        <a:t>Спеціальне Розташоване по ходу виробничого циклу</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r>
              <a:tr h="666372">
                <a:tc>
                  <a:txBody>
                    <a:bodyPr/>
                    <a:lstStyle/>
                    <a:p>
                      <a:r>
                        <a:rPr lang="uk-UA" sz="1100">
                          <a:solidFill>
                            <a:srgbClr val="666666"/>
                          </a:solidFill>
                          <a:effectLst/>
                        </a:rPr>
                        <a:t>Методи організації виробництва</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Одиничні</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Групові, потокові</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Потокові</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r>
              <a:tr h="827375">
                <a:tc>
                  <a:txBody>
                    <a:bodyPr/>
                    <a:lstStyle/>
                    <a:p>
                      <a:r>
                        <a:rPr lang="uk-UA" sz="1100">
                          <a:solidFill>
                            <a:srgbClr val="666666"/>
                          </a:solidFill>
                          <a:effectLst/>
                        </a:rPr>
                        <a:t>Питома вага ручної праці</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a:solidFill>
                            <a:srgbClr val="666666"/>
                          </a:solidFill>
                          <a:effectLst/>
                        </a:rPr>
                        <a:t>Велика</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ru-RU" sz="1100">
                          <a:solidFill>
                            <a:srgbClr val="666666"/>
                          </a:solidFill>
                          <a:effectLst/>
                        </a:rPr>
                        <a:t>Невелика при застосуванні механізації праці</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c>
                  <a:txBody>
                    <a:bodyPr/>
                    <a:lstStyle/>
                    <a:p>
                      <a:r>
                        <a:rPr lang="uk-UA" sz="1100" dirty="0">
                          <a:solidFill>
                            <a:srgbClr val="666666"/>
                          </a:solidFill>
                          <a:effectLst/>
                        </a:rPr>
                        <a:t>Обмежена Застосування механізованих процесів</a:t>
                      </a:r>
                    </a:p>
                  </a:txBody>
                  <a:tcPr marL="55904" marR="55904" marT="11181" marB="11181">
                    <a:lnL w="9525" cap="flat" cmpd="sng" algn="ctr">
                      <a:solidFill>
                        <a:srgbClr val="B4AAAA"/>
                      </a:solidFill>
                      <a:prstDash val="solid"/>
                      <a:round/>
                      <a:headEnd type="none" w="med" len="med"/>
                      <a:tailEnd type="none" w="med" len="med"/>
                    </a:lnL>
                    <a:lnR w="9525" cap="flat" cmpd="sng" algn="ctr">
                      <a:solidFill>
                        <a:srgbClr val="B4AAAA"/>
                      </a:solidFill>
                      <a:prstDash val="solid"/>
                      <a:round/>
                      <a:headEnd type="none" w="med" len="med"/>
                      <a:tailEnd type="none" w="med" len="med"/>
                    </a:lnR>
                    <a:lnT w="9525" cap="flat" cmpd="sng" algn="ctr">
                      <a:solidFill>
                        <a:srgbClr val="B4AAAA"/>
                      </a:solidFill>
                      <a:prstDash val="solid"/>
                      <a:round/>
                      <a:headEnd type="none" w="med" len="med"/>
                      <a:tailEnd type="none" w="med" len="med"/>
                    </a:lnT>
                    <a:lnB w="9525" cap="flat" cmpd="sng" algn="ctr">
                      <a:solidFill>
                        <a:srgbClr val="B4AAAA"/>
                      </a:solidFill>
                      <a:prstDash val="solid"/>
                      <a:round/>
                      <a:headEnd type="none" w="med" len="med"/>
                      <a:tailEnd type="none" w="med" len="med"/>
                    </a:lnB>
                    <a:solidFill>
                      <a:srgbClr val="FFFFFF"/>
                    </a:solidFill>
                  </a:tcPr>
                </a:tc>
              </a:tr>
            </a:tbl>
          </a:graphicData>
        </a:graphic>
      </p:graphicFrame>
      <p:sp>
        <p:nvSpPr>
          <p:cNvPr id="4" name="Rectangle 1"/>
          <p:cNvSpPr>
            <a:spLocks noGrp="1" noChangeArrowheads="1"/>
          </p:cNvSpPr>
          <p:nvPr>
            <p:ph type="title"/>
          </p:nvPr>
        </p:nvSpPr>
        <p:spPr bwMode="auto">
          <a:xfrm>
            <a:off x="1106615" y="593685"/>
            <a:ext cx="70453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effectLst/>
                <a:latin typeface="Arial" pitchFamily="34" charset="0"/>
                <a:cs typeface="Arial" pitchFamily="34" charset="0"/>
              </a:rPr>
              <a:t>Порівняльна характеристика типів виробництва</a:t>
            </a:r>
          </a:p>
        </p:txBody>
      </p:sp>
    </p:spTree>
    <p:extLst>
      <p:ext uri="{BB962C8B-B14F-4D97-AF65-F5344CB8AC3E}">
        <p14:creationId xmlns:p14="http://schemas.microsoft.com/office/powerpoint/2010/main" val="1476174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525" y="274637"/>
            <a:ext cx="8390275" cy="6394723"/>
          </a:xfrm>
        </p:spPr>
        <p:txBody>
          <a:bodyPr/>
          <a:lstStyle/>
          <a:p>
            <a:r>
              <a:rPr lang="vi-VN" sz="2000" dirty="0"/>
              <a:t>ДО́СЛІДНЕ ВИРОБНИ́ЦТВО – </a:t>
            </a:r>
            <a:r>
              <a:rPr lang="vi-VN" sz="2000" b="1" dirty="0"/>
              <a:t>тип виробничої діяльності, спрямований на забезпечення реалізації результатів науково-дослідних робіт та впровадження прогресивних технологічних процесів на виробництві</a:t>
            </a:r>
            <a:r>
              <a:rPr lang="vi-VN" sz="2000" dirty="0" smtClean="0"/>
              <a:t>.</a:t>
            </a:r>
            <a:r>
              <a:rPr lang="uk-UA" sz="2000" dirty="0" smtClean="0"/>
              <a:t/>
            </a:r>
            <a:br>
              <a:rPr lang="uk-UA" sz="2000" dirty="0" smtClean="0"/>
            </a:br>
            <a:r>
              <a:rPr lang="uk-UA" sz="2000" dirty="0"/>
              <a:t/>
            </a:r>
            <a:br>
              <a:rPr lang="uk-UA" sz="2000" dirty="0"/>
            </a:br>
            <a:r>
              <a:rPr lang="uk-UA" sz="2000" dirty="0" smtClean="0"/>
              <a:t/>
            </a:r>
            <a:br>
              <a:rPr lang="uk-UA" sz="2000" dirty="0" smtClean="0"/>
            </a:br>
            <a:r>
              <a:rPr lang="uk-UA" sz="2000" dirty="0"/>
              <a:t/>
            </a:r>
            <a:br>
              <a:rPr lang="uk-UA" sz="2000" dirty="0"/>
            </a:br>
            <a:r>
              <a:rPr lang="uk-UA" sz="2000" dirty="0" smtClean="0"/>
              <a:t/>
            </a:r>
            <a:br>
              <a:rPr lang="uk-UA" sz="2000" dirty="0" smtClean="0"/>
            </a:br>
            <a:r>
              <a:rPr lang="uk-UA" sz="2000" dirty="0"/>
              <a:t/>
            </a:r>
            <a:br>
              <a:rPr lang="uk-UA" sz="2000" dirty="0"/>
            </a:br>
            <a:r>
              <a:rPr lang="uk-UA" sz="2000" dirty="0" smtClean="0"/>
              <a:t/>
            </a:r>
            <a:br>
              <a:rPr lang="uk-UA" sz="2000" dirty="0" smtClean="0"/>
            </a:br>
            <a:r>
              <a:rPr lang="uk-UA" sz="2000" dirty="0"/>
              <a:t/>
            </a:r>
            <a:br>
              <a:rPr lang="uk-UA" sz="2000" dirty="0"/>
            </a:br>
            <a:r>
              <a:rPr lang="uk-UA" sz="2000" dirty="0" smtClean="0"/>
              <a:t/>
            </a:r>
            <a:br>
              <a:rPr lang="uk-UA" sz="2000" dirty="0" smtClean="0"/>
            </a:br>
            <a:r>
              <a:rPr lang="uk-UA" sz="2000" dirty="0"/>
              <a:t/>
            </a:r>
            <a:br>
              <a:rPr lang="uk-UA" sz="2000" dirty="0"/>
            </a:br>
            <a:r>
              <a:rPr lang="uk-UA" sz="2000" dirty="0" smtClean="0"/>
              <a:t/>
            </a:r>
            <a:br>
              <a:rPr lang="uk-UA" sz="2000" dirty="0" smtClean="0"/>
            </a:br>
            <a:r>
              <a:rPr lang="uk-UA" sz="2000" dirty="0"/>
              <a:t/>
            </a:r>
            <a:br>
              <a:rPr lang="uk-UA" sz="2000" dirty="0"/>
            </a:br>
            <a:r>
              <a:rPr lang="uk-UA" sz="2000" dirty="0" smtClean="0"/>
              <a:t/>
            </a:r>
            <a:br>
              <a:rPr lang="uk-UA" sz="2000" dirty="0" smtClean="0"/>
            </a:br>
            <a:r>
              <a:rPr lang="uk-UA" sz="2000" b="1" dirty="0" smtClean="0"/>
              <a:t>ДОСЛІДНЕ ВИРОБНИЦТВО</a:t>
            </a:r>
            <a:r>
              <a:rPr lang="uk-UA" sz="2000" b="1" dirty="0"/>
              <a:t/>
            </a:r>
            <a:br>
              <a:rPr lang="uk-UA" sz="2000" b="1" dirty="0"/>
            </a:br>
            <a:r>
              <a:rPr lang="uk-UA" sz="2000" dirty="0"/>
              <a:t>структурний підрозділ наукової установи, університету, академії, інституту або юридична особа, основною діяльністю якого є виготовлення та апробація дослідних зразків, корисних моделей, нових продуктів, технологічних процесів, надання відповідних послуг, пов'язаних з цією діяльністю, тощо</a:t>
            </a:r>
            <a:r>
              <a:rPr lang="uk-UA" sz="2000" dirty="0" smtClean="0"/>
              <a:t>. (</a:t>
            </a:r>
            <a:r>
              <a:rPr lang="uk-UA" sz="2000" u="sng" dirty="0" smtClean="0">
                <a:hlinkClick r:id="rId2"/>
              </a:rPr>
              <a:t>Закон </a:t>
            </a:r>
            <a:r>
              <a:rPr lang="uk-UA" sz="2000" u="sng" dirty="0">
                <a:hlinkClick r:id="rId2"/>
              </a:rPr>
              <a:t>"Про наукову і науково-технічну діяльність</a:t>
            </a:r>
            <a:r>
              <a:rPr lang="uk-UA" sz="2000" u="sng" dirty="0" smtClean="0">
                <a:hlinkClick r:id="rId2"/>
              </a:rPr>
              <a:t>"</a:t>
            </a:r>
            <a:r>
              <a:rPr lang="en-US" sz="2000" dirty="0" smtClean="0"/>
              <a:t>)</a:t>
            </a:r>
            <a:r>
              <a:rPr lang="en-US" sz="2000" dirty="0"/>
              <a:t/>
            </a:r>
            <a:br>
              <a:rPr lang="en-US" sz="2000" dirty="0"/>
            </a:br>
            <a:endParaRPr lang="uk-UA" sz="2000"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30" y="1268760"/>
            <a:ext cx="8460940" cy="34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175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2163" y="1403350"/>
            <a:ext cx="7778750" cy="5334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u="sng" dirty="0">
                <a:solidFill>
                  <a:srgbClr val="FFFFFF"/>
                </a:solidFill>
                <a:effectLst>
                  <a:outerShdw blurRad="38100" dist="38100" dir="2700000" algn="tl">
                    <a:srgbClr val="000000"/>
                  </a:outerShdw>
                </a:effectLst>
                <a:latin typeface="Times New Roman" pitchFamily="18" charset="0"/>
                <a:cs typeface="Times New Roman" pitchFamily="18" charset="0"/>
              </a:rPr>
              <a:t>МЕТОДИ ОРГАНІЗАЦІЇ ВИРОБНИЦТВА</a:t>
            </a:r>
          </a:p>
        </p:txBody>
      </p:sp>
      <p:sp>
        <p:nvSpPr>
          <p:cNvPr id="5" name="Прямоугольник 4"/>
          <p:cNvSpPr/>
          <p:nvPr/>
        </p:nvSpPr>
        <p:spPr>
          <a:xfrm>
            <a:off x="250825" y="2438400"/>
            <a:ext cx="4276725" cy="4140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uk-UA" sz="2000" b="1" u="sng" dirty="0">
                <a:solidFill>
                  <a:srgbClr val="FFFFFF"/>
                </a:solidFill>
                <a:effectLst>
                  <a:outerShdw blurRad="38100" dist="38100" dir="2700000" algn="tl">
                    <a:srgbClr val="000000"/>
                  </a:outerShdw>
                </a:effectLst>
              </a:rPr>
              <a:t>Ознаки </a:t>
            </a:r>
            <a:r>
              <a:rPr lang="uk-UA" sz="2000" b="1" u="sng" dirty="0" err="1">
                <a:solidFill>
                  <a:srgbClr val="FFFFFF"/>
                </a:solidFill>
                <a:effectLst>
                  <a:outerShdw blurRad="38100" dist="38100" dir="2700000" algn="tl">
                    <a:srgbClr val="000000"/>
                  </a:outerShdw>
                </a:effectLst>
              </a:rPr>
              <a:t>непотокового</a:t>
            </a:r>
            <a:r>
              <a:rPr lang="uk-UA" sz="2000" b="1" u="sng" dirty="0">
                <a:solidFill>
                  <a:srgbClr val="FFFFFF"/>
                </a:solidFill>
                <a:effectLst>
                  <a:outerShdw blurRad="38100" dist="38100" dir="2700000" algn="tl">
                    <a:srgbClr val="000000"/>
                  </a:outerShdw>
                </a:effectLst>
              </a:rPr>
              <a:t> виробництва</a:t>
            </a:r>
            <a:r>
              <a:rPr lang="uk-UA" sz="2000" dirty="0">
                <a:solidFill>
                  <a:srgbClr val="FFFFFF"/>
                </a:solidFill>
              </a:rPr>
              <a:t> :</a:t>
            </a:r>
          </a:p>
          <a:p>
            <a:pPr algn="ctr">
              <a:defRPr/>
            </a:pPr>
            <a:endParaRPr lang="uk-UA" sz="2000" dirty="0">
              <a:solidFill>
                <a:srgbClr val="FFFFFF"/>
              </a:solidFill>
            </a:endParaRPr>
          </a:p>
          <a:p>
            <a:pPr>
              <a:buFontTx/>
              <a:buChar char="•"/>
              <a:defRPr/>
            </a:pPr>
            <a:r>
              <a:rPr lang="uk-UA" sz="1900" dirty="0">
                <a:solidFill>
                  <a:srgbClr val="FFFFFF"/>
                </a:solidFill>
              </a:rPr>
              <a:t>На робочих місцях оброблюються різні за конструкцією і технологією виготовлення предмети праці;</a:t>
            </a:r>
          </a:p>
          <a:p>
            <a:pPr>
              <a:buFontTx/>
              <a:buChar char="•"/>
              <a:defRPr/>
            </a:pPr>
            <a:r>
              <a:rPr lang="uk-UA" sz="1900" dirty="0">
                <a:solidFill>
                  <a:srgbClr val="FFFFFF"/>
                </a:solidFill>
              </a:rPr>
              <a:t>Робочі місця розташовуються однотипними групами без певного зв'язку з послідовністю виконання операцій;</a:t>
            </a:r>
          </a:p>
          <a:p>
            <a:pPr>
              <a:buFontTx/>
              <a:buChar char="•"/>
              <a:defRPr/>
            </a:pPr>
            <a:r>
              <a:rPr lang="uk-UA" sz="1900" dirty="0">
                <a:solidFill>
                  <a:srgbClr val="FFFFFF"/>
                </a:solidFill>
              </a:rPr>
              <a:t>Предмети праці переміщуються при обробці складними маршрутами.</a:t>
            </a:r>
          </a:p>
        </p:txBody>
      </p:sp>
      <p:sp>
        <p:nvSpPr>
          <p:cNvPr id="6" name="Прямоугольник 5"/>
          <p:cNvSpPr/>
          <p:nvPr/>
        </p:nvSpPr>
        <p:spPr>
          <a:xfrm>
            <a:off x="4797425" y="2438400"/>
            <a:ext cx="4095750" cy="4419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uk-UA" sz="2000" b="1" u="sng" dirty="0">
                <a:solidFill>
                  <a:srgbClr val="FFFFFF"/>
                </a:solidFill>
                <a:effectLst>
                  <a:outerShdw blurRad="38100" dist="38100" dir="2700000" algn="tl">
                    <a:srgbClr val="000000"/>
                  </a:outerShdw>
                </a:effectLst>
              </a:rPr>
              <a:t>Ознаки потокового виробництва</a:t>
            </a:r>
            <a:r>
              <a:rPr lang="uk-UA" sz="2000" b="1" dirty="0">
                <a:solidFill>
                  <a:srgbClr val="FFFFFF"/>
                </a:solidFill>
              </a:rPr>
              <a:t>:</a:t>
            </a:r>
          </a:p>
          <a:p>
            <a:pPr algn="ctr">
              <a:defRPr/>
            </a:pPr>
            <a:endParaRPr lang="uk-UA" sz="2000" dirty="0">
              <a:solidFill>
                <a:srgbClr val="FFFFFF"/>
              </a:solidFill>
            </a:endParaRPr>
          </a:p>
          <a:p>
            <a:pPr>
              <a:buFontTx/>
              <a:buChar char="•"/>
              <a:defRPr/>
            </a:pPr>
            <a:r>
              <a:rPr lang="uk-UA" sz="1900" dirty="0">
                <a:solidFill>
                  <a:srgbClr val="FFFFFF"/>
                </a:solidFill>
              </a:rPr>
              <a:t>За групою робочих місць</a:t>
            </a:r>
            <a:r>
              <a:rPr lang="uk-UA" sz="2000" dirty="0">
                <a:solidFill>
                  <a:srgbClr val="FFFFFF"/>
                </a:solidFill>
              </a:rPr>
              <a:t> </a:t>
            </a:r>
            <a:r>
              <a:rPr lang="uk-UA" sz="1900" dirty="0">
                <a:solidFill>
                  <a:srgbClr val="FFFFFF"/>
                </a:solidFill>
              </a:rPr>
              <a:t>закріплюється обробка або складання предметів одного найменування або обмеженої кількості подібних предметів;</a:t>
            </a:r>
          </a:p>
          <a:p>
            <a:pPr>
              <a:buFontTx/>
              <a:buChar char="•"/>
              <a:defRPr/>
            </a:pPr>
            <a:r>
              <a:rPr lang="uk-UA" sz="1900" dirty="0">
                <a:solidFill>
                  <a:srgbClr val="FFFFFF"/>
                </a:solidFill>
              </a:rPr>
              <a:t>Робочі місця розташовуються послідовно за перебігом технологічного процесу;</a:t>
            </a:r>
          </a:p>
          <a:p>
            <a:pPr>
              <a:buFontTx/>
              <a:buChar char="•"/>
              <a:defRPr/>
            </a:pPr>
            <a:r>
              <a:rPr lang="uk-UA" sz="1900" dirty="0">
                <a:solidFill>
                  <a:srgbClr val="FFFFFF"/>
                </a:solidFill>
              </a:rPr>
              <a:t>Предмети праці передаються з операції на операцію поштучно  або невеликими партіями згідно з ритмом роботи.</a:t>
            </a:r>
          </a:p>
          <a:p>
            <a:pPr>
              <a:defRPr/>
            </a:pPr>
            <a:endParaRPr lang="uk-UA" sz="1900" dirty="0">
              <a:solidFill>
                <a:srgbClr val="FFFFFF"/>
              </a:solidFill>
            </a:endParaRPr>
          </a:p>
          <a:p>
            <a:pPr>
              <a:buFontTx/>
              <a:buChar char="•"/>
              <a:defRPr/>
            </a:pPr>
            <a:endParaRPr lang="uk-UA" sz="2000" dirty="0">
              <a:solidFill>
                <a:srgbClr val="FFFFFF"/>
              </a:solidFill>
            </a:endParaRPr>
          </a:p>
          <a:p>
            <a:pPr algn="ctr">
              <a:defRPr/>
            </a:pPr>
            <a:endParaRPr lang="uk-UA" sz="2000" dirty="0">
              <a:solidFill>
                <a:srgbClr val="FFFFFF"/>
              </a:solidFill>
            </a:endParaRPr>
          </a:p>
          <a:p>
            <a:pPr algn="ctr">
              <a:defRPr/>
            </a:pPr>
            <a:r>
              <a:rPr lang="uk-UA" sz="2000" dirty="0">
                <a:solidFill>
                  <a:srgbClr val="FFFFFF"/>
                </a:solidFill>
              </a:rPr>
              <a:t> </a:t>
            </a:r>
          </a:p>
        </p:txBody>
      </p:sp>
      <p:sp>
        <p:nvSpPr>
          <p:cNvPr id="7" name="Стрелка вниз 6"/>
          <p:cNvSpPr/>
          <p:nvPr/>
        </p:nvSpPr>
        <p:spPr>
          <a:xfrm>
            <a:off x="1692275" y="2084061"/>
            <a:ext cx="1377950" cy="301650"/>
          </a:xfrm>
          <a:prstGeom prst="downArrow">
            <a:avLst/>
          </a:prstGeom>
          <a:solidFill>
            <a:schemeClr val="accent2">
              <a:lumMod val="60000"/>
              <a:lumOff val="40000"/>
            </a:schemeClr>
          </a:solidFill>
          <a:ln>
            <a:solidFill>
              <a:schemeClr val="tx2">
                <a:lumMod val="10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1800"/>
          </a:p>
        </p:txBody>
      </p:sp>
      <p:sp>
        <p:nvSpPr>
          <p:cNvPr id="8" name="Стрелка вниз 7"/>
          <p:cNvSpPr/>
          <p:nvPr/>
        </p:nvSpPr>
        <p:spPr>
          <a:xfrm>
            <a:off x="6151562" y="2084061"/>
            <a:ext cx="1377951" cy="301650"/>
          </a:xfrm>
          <a:prstGeom prst="downArrow">
            <a:avLst/>
          </a:prstGeom>
          <a:solidFill>
            <a:schemeClr val="accent2">
              <a:lumMod val="60000"/>
              <a:lumOff val="40000"/>
            </a:schemeClr>
          </a:solidFill>
          <a:ln>
            <a:solidFill>
              <a:schemeClr val="tx2">
                <a:lumMod val="10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1800"/>
          </a:p>
        </p:txBody>
      </p:sp>
      <p:sp>
        <p:nvSpPr>
          <p:cNvPr id="23563" name="Text Box 11"/>
          <p:cNvSpPr txBox="1">
            <a:spLocks noChangeArrowheads="1"/>
          </p:cNvSpPr>
          <p:nvPr/>
        </p:nvSpPr>
        <p:spPr bwMode="auto">
          <a:xfrm>
            <a:off x="611188" y="188913"/>
            <a:ext cx="8147050" cy="1127125"/>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uk-UA" altLang="ru-RU" b="1"/>
              <a:t>Метод організації виробництва</a:t>
            </a:r>
            <a:r>
              <a:rPr lang="uk-UA" altLang="ru-RU" sz="1600"/>
              <a:t> – </a:t>
            </a:r>
            <a:r>
              <a:rPr lang="uk-UA" altLang="ru-RU" sz="2200"/>
              <a:t>це спосіб  сполучення організації виробничого процесу в часі і просторі як сукупності засобів і прийомів його реалізації.</a:t>
            </a:r>
            <a:endParaRPr lang="ru-RU" altLang="ru-RU" sz="22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 calcmode="lin" valueType="num">
                                      <p:cBhvr additive="base">
                                        <p:cTn id="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 четырьмя стрелками 1"/>
          <p:cNvSpPr/>
          <p:nvPr/>
        </p:nvSpPr>
        <p:spPr>
          <a:xfrm>
            <a:off x="2271514" y="1492522"/>
            <a:ext cx="4556581" cy="3787978"/>
          </a:xfrm>
          <a:prstGeom prst="quadArrowCallout">
            <a:avLst/>
          </a:prstGeom>
          <a:solidFill>
            <a:schemeClr val="bg2"/>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uk-UA" sz="1800" b="1" smtClean="0">
                <a:solidFill>
                  <a:srgbClr val="FFFFFF"/>
                </a:solidFill>
              </a:rPr>
              <a:t>ЧИННИКИ, ЩО ВПЛИВАЮТЬ НА ВИБІР МЕТОДУ ВИРОБНИЦТВА</a:t>
            </a:r>
          </a:p>
        </p:txBody>
      </p:sp>
      <p:sp>
        <p:nvSpPr>
          <p:cNvPr id="3" name="Прямоугольник 2"/>
          <p:cNvSpPr/>
          <p:nvPr/>
        </p:nvSpPr>
        <p:spPr>
          <a:xfrm>
            <a:off x="1736725" y="233363"/>
            <a:ext cx="5645150" cy="995362"/>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a:solidFill>
                  <a:srgbClr val="FFFFFF"/>
                </a:solidFill>
              </a:rPr>
              <a:t>Характер технології виробництва</a:t>
            </a:r>
          </a:p>
        </p:txBody>
      </p:sp>
      <p:sp>
        <p:nvSpPr>
          <p:cNvPr id="4" name="Прямоугольник 3"/>
          <p:cNvSpPr/>
          <p:nvPr/>
        </p:nvSpPr>
        <p:spPr>
          <a:xfrm>
            <a:off x="206375" y="1854200"/>
            <a:ext cx="2017713" cy="31496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a:solidFill>
                  <a:srgbClr val="FFFFFF"/>
                </a:solidFill>
              </a:rPr>
              <a:t>Розміри і маса виробу</a:t>
            </a:r>
          </a:p>
        </p:txBody>
      </p:sp>
      <p:sp>
        <p:nvSpPr>
          <p:cNvPr id="5" name="Прямоугольник 4"/>
          <p:cNvSpPr/>
          <p:nvPr/>
        </p:nvSpPr>
        <p:spPr>
          <a:xfrm>
            <a:off x="6821488" y="1898650"/>
            <a:ext cx="2141537" cy="3267075"/>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a:solidFill>
                  <a:srgbClr val="FFFFFF"/>
                </a:solidFill>
              </a:rPr>
              <a:t>Трудомісткість продукції та періодичність випуску виробів</a:t>
            </a:r>
          </a:p>
        </p:txBody>
      </p:sp>
      <p:sp>
        <p:nvSpPr>
          <p:cNvPr id="6" name="Прямоугольник 5"/>
          <p:cNvSpPr/>
          <p:nvPr/>
        </p:nvSpPr>
        <p:spPr>
          <a:xfrm>
            <a:off x="1949450" y="5454650"/>
            <a:ext cx="5600700" cy="11303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uk-UA" altLang="ru-RU">
                <a:solidFill>
                  <a:srgbClr val="FFFFFF"/>
                </a:solidFill>
                <a:latin typeface="Calibri" panose="020F0502020204030204" pitchFamily="34" charset="0"/>
              </a:rPr>
              <a:t>Номенклатура продукції та кількість виробів, що підлягає випуску за певний період</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внутренняя память 2"/>
          <p:cNvSpPr/>
          <p:nvPr/>
        </p:nvSpPr>
        <p:spPr>
          <a:xfrm>
            <a:off x="341313" y="188913"/>
            <a:ext cx="8416925" cy="900112"/>
          </a:xfrm>
          <a:prstGeom prst="flowChartInternalStorage">
            <a:avLst/>
          </a:prstGeom>
          <a:solidFill>
            <a:schemeClr val="accent2">
              <a:lumMod val="50000"/>
            </a:schemeClr>
          </a:solidFill>
          <a:ln>
            <a:solidFill>
              <a:schemeClr val="tx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u="sng">
                <a:solidFill>
                  <a:srgbClr val="FFFFFF"/>
                </a:solidFill>
                <a:effectLst>
                  <a:outerShdw blurRad="38100" dist="38100" dir="2700000" algn="tl">
                    <a:srgbClr val="000000"/>
                  </a:outerShdw>
                </a:effectLst>
                <a:latin typeface="Times New Roman" pitchFamily="18" charset="0"/>
                <a:cs typeface="Times New Roman" pitchFamily="18" charset="0"/>
              </a:rPr>
              <a:t>НЕПОТОКОВИЙ МЕТОД  ВИРОБНИЦТВА</a:t>
            </a:r>
            <a:r>
              <a:rPr lang="uk-UA" sz="2000" b="1" u="sng">
                <a:solidFill>
                  <a:srgbClr val="FFFFFF"/>
                </a:solidFill>
                <a:effectLst>
                  <a:outerShdw blurRad="38100" dist="38100" dir="2700000" algn="tl">
                    <a:srgbClr val="000000"/>
                  </a:outerShdw>
                </a:effectLst>
                <a:latin typeface="Times New Roman" pitchFamily="18" charset="0"/>
                <a:cs typeface="Times New Roman" pitchFamily="18" charset="0"/>
              </a:rPr>
              <a:t> поділяється на:</a:t>
            </a:r>
          </a:p>
        </p:txBody>
      </p:sp>
      <p:sp>
        <p:nvSpPr>
          <p:cNvPr id="4" name="Блок-схема: альтернативный процесс 3"/>
          <p:cNvSpPr/>
          <p:nvPr/>
        </p:nvSpPr>
        <p:spPr>
          <a:xfrm>
            <a:off x="2006600" y="2033588"/>
            <a:ext cx="6800850" cy="844550"/>
          </a:xfrm>
          <a:prstGeom prst="flowChartAlternateProcess">
            <a:avLst/>
          </a:prstGeom>
          <a:solidFill>
            <a:schemeClr val="accent2">
              <a:lumMod val="50000"/>
            </a:schemeClr>
          </a:solidFill>
          <a:ln>
            <a:solidFill>
              <a:schemeClr val="tx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i="1" dirty="0">
                <a:solidFill>
                  <a:schemeClr val="tx1"/>
                </a:solidFill>
                <a:latin typeface="Times New Roman" pitchFamily="18" charset="0"/>
              </a:rPr>
              <a:t>ОДИНИЧНО-ТЕХНОЛОГІЧНИЙ</a:t>
            </a:r>
          </a:p>
        </p:txBody>
      </p:sp>
      <p:sp>
        <p:nvSpPr>
          <p:cNvPr id="5" name="Блок-схема: альтернативный процесс 4"/>
          <p:cNvSpPr/>
          <p:nvPr/>
        </p:nvSpPr>
        <p:spPr>
          <a:xfrm>
            <a:off x="1871663" y="3338513"/>
            <a:ext cx="6800850" cy="933450"/>
          </a:xfrm>
          <a:prstGeom prst="flowChartAlternateProcess">
            <a:avLst/>
          </a:prstGeom>
          <a:solidFill>
            <a:schemeClr val="accent2">
              <a:lumMod val="50000"/>
            </a:schemeClr>
          </a:solidFill>
          <a:ln>
            <a:solidFill>
              <a:schemeClr val="tx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i="1">
                <a:solidFill>
                  <a:schemeClr val="tx1"/>
                </a:solidFill>
                <a:latin typeface="Times New Roman" pitchFamily="18" charset="0"/>
              </a:rPr>
              <a:t>ПАРТІОННО-ТЕХНОЛОГІЧНИЙ</a:t>
            </a:r>
          </a:p>
        </p:txBody>
      </p:sp>
      <p:sp>
        <p:nvSpPr>
          <p:cNvPr id="6" name="Блок-схема: альтернативный процесс 5"/>
          <p:cNvSpPr/>
          <p:nvPr/>
        </p:nvSpPr>
        <p:spPr>
          <a:xfrm>
            <a:off x="1871663" y="5003800"/>
            <a:ext cx="6756400" cy="844550"/>
          </a:xfrm>
          <a:prstGeom prst="flowChartAlternateProcess">
            <a:avLst/>
          </a:prstGeom>
          <a:solidFill>
            <a:schemeClr val="accent2">
              <a:lumMod val="50000"/>
            </a:schemeClr>
          </a:solidFill>
          <a:ln>
            <a:solidFill>
              <a:schemeClr val="tx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uk-UA" b="1" i="1">
                <a:solidFill>
                  <a:schemeClr val="tx1"/>
                </a:solidFill>
                <a:latin typeface="Times New Roman" pitchFamily="18" charset="0"/>
              </a:rPr>
              <a:t>ПРЕДМЕТНО-ГРУПОВИЙ</a:t>
            </a:r>
          </a:p>
        </p:txBody>
      </p:sp>
      <p:cxnSp>
        <p:nvCxnSpPr>
          <p:cNvPr id="9" name="Прямая соединительная линия 8"/>
          <p:cNvCxnSpPr/>
          <p:nvPr/>
        </p:nvCxnSpPr>
        <p:spPr>
          <a:xfrm rot="5400000">
            <a:off x="-1503363" y="3338513"/>
            <a:ext cx="44100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Стрелка вправо 9"/>
          <p:cNvSpPr/>
          <p:nvPr/>
        </p:nvSpPr>
        <p:spPr>
          <a:xfrm>
            <a:off x="852488" y="2163762"/>
            <a:ext cx="1022349" cy="622300"/>
          </a:xfrm>
          <a:prstGeom prst="rightArrow">
            <a:avLst/>
          </a:prstGeom>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1800"/>
          </a:p>
        </p:txBody>
      </p:sp>
      <p:sp>
        <p:nvSpPr>
          <p:cNvPr id="11" name="Стрелка вправо 10"/>
          <p:cNvSpPr/>
          <p:nvPr/>
        </p:nvSpPr>
        <p:spPr>
          <a:xfrm>
            <a:off x="763588" y="3417887"/>
            <a:ext cx="1022349" cy="622300"/>
          </a:xfrm>
          <a:prstGeom prst="rightArrow">
            <a:avLst/>
          </a:prstGeom>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1800"/>
          </a:p>
        </p:txBody>
      </p:sp>
      <p:sp>
        <p:nvSpPr>
          <p:cNvPr id="12" name="Стрелка вправо 11"/>
          <p:cNvSpPr/>
          <p:nvPr/>
        </p:nvSpPr>
        <p:spPr>
          <a:xfrm>
            <a:off x="717550" y="5084763"/>
            <a:ext cx="1022350" cy="622300"/>
          </a:xfrm>
          <a:prstGeom prst="rightArrow">
            <a:avLst/>
          </a:prstGeom>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1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1016000" y="274638"/>
            <a:ext cx="7670800" cy="993775"/>
          </a:xfrm>
        </p:spPr>
        <p:txBody>
          <a:bodyPr/>
          <a:lstStyle/>
          <a:p>
            <a:r>
              <a:rPr lang="uk-UA" altLang="ru-RU" sz="4000" b="1" i="1" u="sng" smtClean="0"/>
              <a:t/>
            </a:r>
            <a:br>
              <a:rPr lang="uk-UA" altLang="ru-RU" sz="4000" b="1" i="1" u="sng" smtClean="0"/>
            </a:br>
            <a:r>
              <a:rPr lang="uk-UA" altLang="ru-RU" sz="4000" b="1" i="1" u="sng" smtClean="0"/>
              <a:t>Рекомендована література:</a:t>
            </a:r>
            <a:br>
              <a:rPr lang="uk-UA" altLang="ru-RU" sz="4000" b="1" i="1" u="sng" smtClean="0"/>
            </a:br>
            <a:endParaRPr lang="ru-RU" altLang="ru-RU" sz="4000" b="1" i="1" u="sng" smtClean="0"/>
          </a:p>
        </p:txBody>
      </p:sp>
      <p:sp>
        <p:nvSpPr>
          <p:cNvPr id="61443" name="Rectangle 3"/>
          <p:cNvSpPr>
            <a:spLocks noGrp="1"/>
          </p:cNvSpPr>
          <p:nvPr>
            <p:ph type="body" idx="1"/>
          </p:nvPr>
        </p:nvSpPr>
        <p:spPr>
          <a:xfrm>
            <a:off x="0" y="1403350"/>
            <a:ext cx="9144000" cy="5265738"/>
          </a:xfrm>
        </p:spPr>
        <p:txBody>
          <a:bodyPr/>
          <a:lstStyle/>
          <a:p>
            <a:pPr algn="ctr">
              <a:lnSpc>
                <a:spcPct val="80000"/>
              </a:lnSpc>
              <a:buFont typeface="Arial" panose="020B0604020202020204" pitchFamily="34" charset="0"/>
              <a:buNone/>
            </a:pPr>
            <a:endParaRPr lang="uk-UA" altLang="ru-RU" sz="1800" dirty="0" smtClean="0">
              <a:latin typeface="Arial" panose="020B0604020202020204" pitchFamily="34" charset="0"/>
              <a:cs typeface="Arial" panose="020B0604020202020204" pitchFamily="34" charset="0"/>
            </a:endParaRPr>
          </a:p>
          <a:p>
            <a:pPr>
              <a:lnSpc>
                <a:spcPct val="80000"/>
              </a:lnSpc>
            </a:pPr>
            <a:r>
              <a:rPr lang="uk-UA" altLang="ru-RU" sz="1800" dirty="0" smtClean="0">
                <a:latin typeface="Arial" panose="020B0604020202020204" pitchFamily="34" charset="0"/>
                <a:cs typeface="Arial" panose="020B0604020202020204" pitchFamily="34" charset="0"/>
              </a:rPr>
              <a:t>Господарський кодекс України -  прийнятий 16.01.2003 р. К. : Парламентське видавництво, 2003 – 192 с. – (Бібліотека </a:t>
            </a:r>
            <a:r>
              <a:rPr lang="uk-UA" altLang="ru-RU" sz="1800" dirty="0" smtClean="0">
                <a:latin typeface="Arial" panose="020B0604020202020204" pitchFamily="34" charset="0"/>
                <a:cs typeface="Arial" panose="020B0604020202020204" pitchFamily="34" charset="0"/>
              </a:rPr>
              <a:t>офіційних </a:t>
            </a:r>
            <a:r>
              <a:rPr lang="uk-UA" altLang="ru-RU" sz="1800" dirty="0" smtClean="0">
                <a:latin typeface="Arial" panose="020B0604020202020204" pitchFamily="34" charset="0"/>
                <a:cs typeface="Arial" panose="020B0604020202020204" pitchFamily="34" charset="0"/>
              </a:rPr>
              <a:t>видань</a:t>
            </a:r>
            <a:r>
              <a:rPr lang="uk-UA" altLang="ru-RU" sz="1800" dirty="0" smtClean="0">
                <a:latin typeface="Arial" panose="020B0604020202020204" pitchFamily="34" charset="0"/>
                <a:cs typeface="Arial" panose="020B0604020202020204" pitchFamily="34" charset="0"/>
              </a:rPr>
              <a:t>).</a:t>
            </a:r>
          </a:p>
          <a:p>
            <a:pPr>
              <a:lnSpc>
                <a:spcPct val="80000"/>
              </a:lnSpc>
            </a:pPr>
            <a:r>
              <a:rPr lang="ru-RU" sz="1800" dirty="0" err="1">
                <a:latin typeface="Arial" panose="020B0604020202020204" pitchFamily="34" charset="0"/>
                <a:cs typeface="Arial" panose="020B0604020202020204" pitchFamily="34" charset="0"/>
              </a:rPr>
              <a:t>Гевко</a:t>
            </a:r>
            <a:r>
              <a:rPr lang="ru-RU" sz="1800" dirty="0">
                <a:latin typeface="Arial" panose="020B0604020202020204" pitchFamily="34" charset="0"/>
                <a:cs typeface="Arial" panose="020B0604020202020204" pitchFamily="34" charset="0"/>
              </a:rPr>
              <a:t> І.Б. </a:t>
            </a:r>
            <a:r>
              <a:rPr lang="ru-RU" sz="1800" dirty="0" err="1">
                <a:latin typeface="Arial" panose="020B0604020202020204" pitchFamily="34" charset="0"/>
                <a:cs typeface="Arial" panose="020B0604020202020204" pitchFamily="34" charset="0"/>
              </a:rPr>
              <a:t>Операційний</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виробничий</a:t>
            </a:r>
            <a:r>
              <a:rPr lang="ru-RU" sz="1800" dirty="0">
                <a:latin typeface="Arial" panose="020B0604020202020204" pitchFamily="34" charset="0"/>
                <a:cs typeface="Arial" panose="020B0604020202020204" pitchFamily="34" charset="0"/>
              </a:rPr>
              <a:t>) менеджмент : конспект </a:t>
            </a:r>
            <a:r>
              <a:rPr lang="ru-RU" sz="1800" dirty="0" err="1">
                <a:latin typeface="Arial" panose="020B0604020202020204" pitchFamily="34" charset="0"/>
                <a:cs typeface="Arial" panose="020B0604020202020204" pitchFamily="34" charset="0"/>
              </a:rPr>
              <a:t>лекцій</a:t>
            </a:r>
            <a:r>
              <a:rPr lang="ru-RU" sz="1800" dirty="0">
                <a:latin typeface="Arial" panose="020B0604020202020204" pitchFamily="34" charset="0"/>
                <a:cs typeface="Arial" panose="020B0604020202020204" pitchFamily="34" charset="0"/>
              </a:rPr>
              <a:t> / </a:t>
            </a:r>
            <a:r>
              <a:rPr lang="ru-RU" sz="1800" dirty="0" err="1">
                <a:latin typeface="Arial" panose="020B0604020202020204" pitchFamily="34" charset="0"/>
                <a:cs typeface="Arial" panose="020B0604020202020204" pitchFamily="34" charset="0"/>
              </a:rPr>
              <a:t>укл</a:t>
            </a:r>
            <a:r>
              <a:rPr lang="ru-RU" sz="1800" dirty="0">
                <a:latin typeface="Arial" panose="020B0604020202020204" pitchFamily="34" charset="0"/>
                <a:cs typeface="Arial" panose="020B0604020202020204" pitchFamily="34" charset="0"/>
              </a:rPr>
              <a:t>. І.Б. </a:t>
            </a:r>
            <a:r>
              <a:rPr lang="ru-RU" sz="1800" dirty="0" err="1">
                <a:latin typeface="Arial" panose="020B0604020202020204" pitchFamily="34" charset="0"/>
                <a:cs typeface="Arial" panose="020B0604020202020204" pitchFamily="34" charset="0"/>
              </a:rPr>
              <a:t>Гевко</a:t>
            </a:r>
            <a:r>
              <a:rPr lang="ru-RU" sz="1800" dirty="0">
                <a:latin typeface="Arial" panose="020B0604020202020204" pitchFamily="34" charset="0"/>
                <a:cs typeface="Arial" panose="020B0604020202020204" pitchFamily="34" charset="0"/>
              </a:rPr>
              <a:t>. – </a:t>
            </a:r>
            <a:r>
              <a:rPr lang="ru-RU" sz="1800" dirty="0" err="1">
                <a:latin typeface="Arial" panose="020B0604020202020204" pitchFamily="34" charset="0"/>
                <a:cs typeface="Arial" panose="020B0604020202020204" pitchFamily="34" charset="0"/>
              </a:rPr>
              <a:t>Тернопіль</a:t>
            </a:r>
            <a:r>
              <a:rPr lang="ru-RU" sz="1800" dirty="0">
                <a:latin typeface="Arial" panose="020B0604020202020204" pitchFamily="34" charset="0"/>
                <a:cs typeface="Arial" panose="020B0604020202020204" pitchFamily="34" charset="0"/>
              </a:rPr>
              <a:t> : ТНТУ </a:t>
            </a:r>
            <a:r>
              <a:rPr lang="ru-RU" sz="1800" dirty="0" err="1">
                <a:latin typeface="Arial" panose="020B0604020202020204" pitchFamily="34" charset="0"/>
                <a:cs typeface="Arial" panose="020B0604020202020204" pitchFamily="34" charset="0"/>
              </a:rPr>
              <a:t>Імені</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Івана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Пулюя</a:t>
            </a:r>
            <a:r>
              <a:rPr lang="ru-RU" sz="1800" dirty="0">
                <a:latin typeface="Arial" panose="020B0604020202020204" pitchFamily="34" charset="0"/>
                <a:cs typeface="Arial" panose="020B0604020202020204" pitchFamily="34" charset="0"/>
              </a:rPr>
              <a:t>, 2017. – 128 с</a:t>
            </a:r>
            <a:r>
              <a:rPr lang="ru-RU" sz="1800" dirty="0" smtClean="0">
                <a:latin typeface="Arial" panose="020B0604020202020204" pitchFamily="34" charset="0"/>
                <a:cs typeface="Arial" panose="020B0604020202020204" pitchFamily="34" charset="0"/>
              </a:rPr>
              <a:t>.</a:t>
            </a:r>
          </a:p>
          <a:p>
            <a:pPr>
              <a:lnSpc>
                <a:spcPct val="80000"/>
              </a:lnSpc>
            </a:pPr>
            <a:r>
              <a:rPr lang="uk-UA" altLang="ru-RU" sz="1800" dirty="0" smtClean="0">
                <a:latin typeface="Arial" panose="020B0604020202020204" pitchFamily="34" charset="0"/>
                <a:cs typeface="Arial" panose="020B0604020202020204" pitchFamily="34" charset="0"/>
              </a:rPr>
              <a:t>Бутко М.П. Виробничий менеджмент. К:Цкнип наукової літератури</a:t>
            </a:r>
            <a:r>
              <a:rPr lang="ru-RU" sz="1800" dirty="0" smtClean="0">
                <a:latin typeface="Arial" panose="020B0604020202020204" pitchFamily="34" charset="0"/>
                <a:cs typeface="Arial" panose="020B0604020202020204" pitchFamily="34" charset="0"/>
              </a:rPr>
              <a:t>, 2019. </a:t>
            </a:r>
            <a:r>
              <a:rPr lang="ru-RU" sz="1800" dirty="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420 </a:t>
            </a:r>
            <a:r>
              <a:rPr lang="ru-RU" sz="1800" dirty="0">
                <a:latin typeface="Arial" panose="020B0604020202020204" pitchFamily="34" charset="0"/>
                <a:cs typeface="Arial" panose="020B0604020202020204" pitchFamily="34" charset="0"/>
              </a:rPr>
              <a:t>с.</a:t>
            </a:r>
            <a:endParaRPr lang="uk-UA" altLang="ru-RU" sz="18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49250" y="368300"/>
            <a:ext cx="8453438" cy="1711325"/>
          </a:xfrm>
          <a:prstGeom prst="rect">
            <a:avLst/>
          </a:prstGeom>
          <a:solidFill>
            <a:schemeClr val="accent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uk-UA" sz="2600" b="1" u="sng">
                <a:solidFill>
                  <a:srgbClr val="FFFFFF"/>
                </a:solidFill>
                <a:effectLst>
                  <a:outerShdw blurRad="38100" dist="38100" dir="2700000" algn="tl">
                    <a:srgbClr val="000000"/>
                  </a:outerShdw>
                </a:effectLst>
                <a:latin typeface="Times New Roman" pitchFamily="18" charset="0"/>
                <a:cs typeface="Times New Roman" pitchFamily="18" charset="0"/>
              </a:rPr>
              <a:t>ПОТОКОВА ЛІНІЯ </a:t>
            </a:r>
            <a:r>
              <a:rPr lang="uk-UA" sz="2600" b="1">
                <a:solidFill>
                  <a:srgbClr val="FFFFFF"/>
                </a:solidFill>
                <a:effectLst>
                  <a:outerShdw blurRad="38100" dist="38100" dir="2700000" algn="tl">
                    <a:srgbClr val="000000"/>
                  </a:outerShdw>
                </a:effectLst>
                <a:latin typeface="Times New Roman" pitchFamily="18" charset="0"/>
                <a:cs typeface="Times New Roman" pitchFamily="18" charset="0"/>
              </a:rPr>
              <a:t> - це </a:t>
            </a:r>
            <a:r>
              <a:rPr lang="ru-RU" sz="2600" b="1">
                <a:solidFill>
                  <a:schemeClr val="tx1"/>
                </a:solidFill>
                <a:effectLst>
                  <a:outerShdw blurRad="38100" dist="38100" dir="2700000" algn="tl">
                    <a:srgbClr val="000000"/>
                  </a:outerShdw>
                </a:effectLst>
                <a:latin typeface="Times New Roman" pitchFamily="18" charset="0"/>
              </a:rPr>
              <a:t>технологічно та організаційно виокремлена група робочих місць, яка виготовляє один або кілька подібних типорозмірів виробів</a:t>
            </a:r>
            <a:endParaRPr lang="uk-UA" sz="2600" b="1" u="sng">
              <a:solidFill>
                <a:srgbClr val="FFFFFF"/>
              </a:solidFill>
              <a:effectLst>
                <a:outerShdw blurRad="38100" dist="38100" dir="2700000" algn="tl">
                  <a:srgbClr val="000000"/>
                </a:outerShdw>
              </a:effectLst>
              <a:latin typeface="Times New Roman" pitchFamily="18" charset="0"/>
              <a:cs typeface="Times New Roman" pitchFamily="18" charset="0"/>
            </a:endParaRPr>
          </a:p>
          <a:p>
            <a:pPr algn="ctr">
              <a:defRPr/>
            </a:pPr>
            <a:endParaRPr lang="uk-UA" sz="2600" b="1" u="sng">
              <a:solidFill>
                <a:srgbClr val="FFFFFF"/>
              </a:solidFill>
              <a:effectLst>
                <a:outerShdw blurRad="38100" dist="38100" dir="2700000" algn="tl">
                  <a:srgbClr val="000000"/>
                </a:outerShdw>
              </a:effectLst>
              <a:latin typeface="Times New Roman" pitchFamily="18" charset="0"/>
              <a:cs typeface="Times New Roman" pitchFamily="18" charset="0"/>
            </a:endParaRPr>
          </a:p>
        </p:txBody>
      </p:sp>
      <p:pic>
        <p:nvPicPr>
          <p:cNvPr id="2662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087563"/>
            <a:ext cx="8461375" cy="47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4"/>
          <p:cNvSpPr>
            <a:spLocks noChangeAspect="1" noChangeArrowheads="1"/>
          </p:cNvSpPr>
          <p:nvPr/>
        </p:nvSpPr>
        <p:spPr bwMode="auto">
          <a:xfrm>
            <a:off x="252413" y="0"/>
            <a:ext cx="992505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33795" name="Rectangle 25"/>
          <p:cNvSpPr>
            <a:spLocks noChangeArrowheads="1"/>
          </p:cNvSpPr>
          <p:nvPr/>
        </p:nvSpPr>
        <p:spPr bwMode="auto">
          <a:xfrm>
            <a:off x="1736725" y="292100"/>
            <a:ext cx="5895975" cy="1022350"/>
          </a:xfrm>
          <a:prstGeom prst="rect">
            <a:avLst/>
          </a:prstGeom>
          <a:solidFill>
            <a:srgbClr val="FF6600"/>
          </a:solidFill>
          <a:ln w="5715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2800" b="1" i="1" u="sng">
                <a:solidFill>
                  <a:schemeClr val="bg1"/>
                </a:solidFill>
              </a:rPr>
              <a:t>Суспільні форми організації виробництва</a:t>
            </a:r>
            <a:endParaRPr lang="ru-RU" altLang="ru-RU" sz="2800" b="1" i="1">
              <a:solidFill>
                <a:schemeClr val="bg1"/>
              </a:solidFill>
            </a:endParaRPr>
          </a:p>
        </p:txBody>
      </p:sp>
      <p:sp>
        <p:nvSpPr>
          <p:cNvPr id="33796" name="Rectangle 26"/>
          <p:cNvSpPr>
            <a:spLocks noChangeArrowheads="1"/>
          </p:cNvSpPr>
          <p:nvPr/>
        </p:nvSpPr>
        <p:spPr bwMode="auto">
          <a:xfrm>
            <a:off x="1765300" y="3833813"/>
            <a:ext cx="2744788" cy="1216025"/>
          </a:xfrm>
          <a:prstGeom prst="rect">
            <a:avLst/>
          </a:prstGeom>
          <a:solidFill>
            <a:srgbClr val="FF66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b="1" i="1">
              <a:solidFill>
                <a:schemeClr val="bg1"/>
              </a:solidFill>
            </a:endParaRPr>
          </a:p>
          <a:p>
            <a:pPr algn="ctr" eaLnBrk="1" hangingPunct="1"/>
            <a:r>
              <a:rPr lang="ru-RU" altLang="ru-RU" b="1" i="1">
                <a:solidFill>
                  <a:schemeClr val="bg1"/>
                </a:solidFill>
              </a:rPr>
              <a:t>СПЕЦІАЛІЗАЦІЯ</a:t>
            </a:r>
          </a:p>
        </p:txBody>
      </p:sp>
      <p:sp>
        <p:nvSpPr>
          <p:cNvPr id="33797" name="Rectangle 27"/>
          <p:cNvSpPr>
            <a:spLocks noChangeArrowheads="1"/>
          </p:cNvSpPr>
          <p:nvPr/>
        </p:nvSpPr>
        <p:spPr bwMode="auto">
          <a:xfrm>
            <a:off x="1196975" y="2214563"/>
            <a:ext cx="2744788" cy="1169987"/>
          </a:xfrm>
          <a:prstGeom prst="rect">
            <a:avLst/>
          </a:prstGeom>
          <a:solidFill>
            <a:srgbClr val="FF66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b="1" i="1">
              <a:solidFill>
                <a:schemeClr val="bg1"/>
              </a:solidFill>
            </a:endParaRPr>
          </a:p>
          <a:p>
            <a:pPr algn="ctr" eaLnBrk="1" hangingPunct="1"/>
            <a:r>
              <a:rPr lang="ru-RU" altLang="ru-RU" b="1" i="1">
                <a:solidFill>
                  <a:schemeClr val="bg1"/>
                </a:solidFill>
              </a:rPr>
              <a:t>КОНЦЕНТРАЦІЯ</a:t>
            </a:r>
            <a:endParaRPr lang="ru-RU" altLang="ru-RU" b="1">
              <a:solidFill>
                <a:schemeClr val="bg1"/>
              </a:solidFill>
            </a:endParaRPr>
          </a:p>
        </p:txBody>
      </p:sp>
      <p:sp>
        <p:nvSpPr>
          <p:cNvPr id="33798" name="Rectangle 28"/>
          <p:cNvSpPr>
            <a:spLocks noChangeArrowheads="1"/>
          </p:cNvSpPr>
          <p:nvPr/>
        </p:nvSpPr>
        <p:spPr bwMode="auto">
          <a:xfrm>
            <a:off x="4841875" y="5532438"/>
            <a:ext cx="3098800" cy="1092200"/>
          </a:xfrm>
          <a:prstGeom prst="rect">
            <a:avLst/>
          </a:prstGeom>
          <a:solidFill>
            <a:srgbClr val="FF66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b="1" i="1">
              <a:solidFill>
                <a:schemeClr val="bg1"/>
              </a:solidFill>
            </a:endParaRPr>
          </a:p>
          <a:p>
            <a:pPr algn="ctr" eaLnBrk="1" hangingPunct="1"/>
            <a:r>
              <a:rPr lang="ru-RU" altLang="ru-RU" b="1" i="1">
                <a:solidFill>
                  <a:schemeClr val="bg1"/>
                </a:solidFill>
              </a:rPr>
              <a:t>ДИВЕРСИФІКАЦІЯ</a:t>
            </a:r>
          </a:p>
        </p:txBody>
      </p:sp>
      <p:sp>
        <p:nvSpPr>
          <p:cNvPr id="33799" name="Rectangle 29"/>
          <p:cNvSpPr>
            <a:spLocks noChangeArrowheads="1"/>
          </p:cNvSpPr>
          <p:nvPr/>
        </p:nvSpPr>
        <p:spPr bwMode="auto">
          <a:xfrm>
            <a:off x="5381625" y="3878263"/>
            <a:ext cx="2747963" cy="1125537"/>
          </a:xfrm>
          <a:prstGeom prst="rect">
            <a:avLst/>
          </a:prstGeom>
          <a:solidFill>
            <a:srgbClr val="FF66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b="1" i="1">
              <a:solidFill>
                <a:schemeClr val="bg1"/>
              </a:solidFill>
            </a:endParaRPr>
          </a:p>
          <a:p>
            <a:pPr algn="ctr" eaLnBrk="1" hangingPunct="1"/>
            <a:r>
              <a:rPr lang="ru-RU" altLang="ru-RU" b="1" i="1">
                <a:solidFill>
                  <a:schemeClr val="bg1"/>
                </a:solidFill>
              </a:rPr>
              <a:t>КОМБІНУВАННЯ</a:t>
            </a:r>
            <a:endParaRPr lang="ru-RU" altLang="ru-RU" b="1">
              <a:solidFill>
                <a:schemeClr val="bg1"/>
              </a:solidFill>
            </a:endParaRPr>
          </a:p>
        </p:txBody>
      </p:sp>
      <p:sp>
        <p:nvSpPr>
          <p:cNvPr id="33800" name="Rectangle 30"/>
          <p:cNvSpPr>
            <a:spLocks noChangeArrowheads="1"/>
          </p:cNvSpPr>
          <p:nvPr/>
        </p:nvSpPr>
        <p:spPr bwMode="auto">
          <a:xfrm>
            <a:off x="5021263" y="2214563"/>
            <a:ext cx="2971800" cy="1123950"/>
          </a:xfrm>
          <a:prstGeom prst="rect">
            <a:avLst/>
          </a:prstGeom>
          <a:solidFill>
            <a:srgbClr val="FF66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b="1" i="1">
              <a:solidFill>
                <a:schemeClr val="bg1"/>
              </a:solidFill>
            </a:endParaRPr>
          </a:p>
          <a:p>
            <a:pPr algn="ctr" eaLnBrk="1" hangingPunct="1"/>
            <a:r>
              <a:rPr lang="ru-RU" altLang="ru-RU" b="1" i="1">
                <a:solidFill>
                  <a:schemeClr val="bg1"/>
                </a:solidFill>
              </a:rPr>
              <a:t>КООПЕРУВАННЯ</a:t>
            </a:r>
            <a:endParaRPr lang="ru-RU" altLang="ru-RU" b="1">
              <a:solidFill>
                <a:schemeClr val="bg1"/>
              </a:solidFill>
            </a:endParaRPr>
          </a:p>
        </p:txBody>
      </p:sp>
      <p:sp>
        <p:nvSpPr>
          <p:cNvPr id="33801" name="Rectangle 31"/>
          <p:cNvSpPr>
            <a:spLocks noChangeArrowheads="1"/>
          </p:cNvSpPr>
          <p:nvPr/>
        </p:nvSpPr>
        <p:spPr bwMode="auto">
          <a:xfrm>
            <a:off x="2141538" y="5543550"/>
            <a:ext cx="2520950" cy="1092200"/>
          </a:xfrm>
          <a:prstGeom prst="rect">
            <a:avLst/>
          </a:prstGeom>
          <a:solidFill>
            <a:srgbClr val="FF66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b="1" i="1">
              <a:solidFill>
                <a:schemeClr val="bg1"/>
              </a:solidFill>
            </a:endParaRPr>
          </a:p>
          <a:p>
            <a:pPr algn="ctr" eaLnBrk="1" hangingPunct="1"/>
            <a:r>
              <a:rPr lang="ru-RU" altLang="ru-RU" b="1" i="1">
                <a:solidFill>
                  <a:schemeClr val="bg1"/>
                </a:solidFill>
              </a:rPr>
              <a:t>КОНВЕРСІЯ</a:t>
            </a:r>
          </a:p>
        </p:txBody>
      </p:sp>
      <p:sp>
        <p:nvSpPr>
          <p:cNvPr id="33802" name="Line 32"/>
          <p:cNvSpPr>
            <a:spLocks noChangeShapeType="1"/>
          </p:cNvSpPr>
          <p:nvPr/>
        </p:nvSpPr>
        <p:spPr bwMode="auto">
          <a:xfrm flipH="1">
            <a:off x="566738" y="1133475"/>
            <a:ext cx="1169987"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03" name="Line 33"/>
          <p:cNvSpPr>
            <a:spLocks noChangeShapeType="1"/>
          </p:cNvSpPr>
          <p:nvPr/>
        </p:nvSpPr>
        <p:spPr bwMode="auto">
          <a:xfrm>
            <a:off x="611188" y="1133475"/>
            <a:ext cx="19050" cy="4689475"/>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04" name="Line 34"/>
          <p:cNvSpPr>
            <a:spLocks noChangeShapeType="1"/>
          </p:cNvSpPr>
          <p:nvPr/>
        </p:nvSpPr>
        <p:spPr bwMode="auto">
          <a:xfrm flipV="1">
            <a:off x="630238" y="5815013"/>
            <a:ext cx="1511300" cy="7937"/>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3805" name="Line 35"/>
          <p:cNvSpPr>
            <a:spLocks noChangeShapeType="1"/>
          </p:cNvSpPr>
          <p:nvPr/>
        </p:nvSpPr>
        <p:spPr bwMode="auto">
          <a:xfrm>
            <a:off x="630238" y="4367213"/>
            <a:ext cx="1150937" cy="635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3806" name="Line 36"/>
          <p:cNvSpPr>
            <a:spLocks noChangeShapeType="1"/>
          </p:cNvSpPr>
          <p:nvPr/>
        </p:nvSpPr>
        <p:spPr bwMode="auto">
          <a:xfrm>
            <a:off x="611188" y="2708275"/>
            <a:ext cx="53975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3807" name="Line 37"/>
          <p:cNvSpPr>
            <a:spLocks noChangeShapeType="1"/>
          </p:cNvSpPr>
          <p:nvPr/>
        </p:nvSpPr>
        <p:spPr bwMode="auto">
          <a:xfrm flipV="1">
            <a:off x="7677150" y="1179513"/>
            <a:ext cx="990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08" name="Line 38"/>
          <p:cNvSpPr>
            <a:spLocks noChangeShapeType="1"/>
          </p:cNvSpPr>
          <p:nvPr/>
        </p:nvSpPr>
        <p:spPr bwMode="auto">
          <a:xfrm>
            <a:off x="8667750" y="1133475"/>
            <a:ext cx="0" cy="4703763"/>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09" name="Line 39"/>
          <p:cNvSpPr>
            <a:spLocks noChangeShapeType="1"/>
          </p:cNvSpPr>
          <p:nvPr/>
        </p:nvSpPr>
        <p:spPr bwMode="auto">
          <a:xfrm flipH="1">
            <a:off x="7947025" y="5815013"/>
            <a:ext cx="75565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3810" name="Line 40"/>
          <p:cNvSpPr>
            <a:spLocks noChangeShapeType="1"/>
          </p:cNvSpPr>
          <p:nvPr/>
        </p:nvSpPr>
        <p:spPr bwMode="auto">
          <a:xfrm flipH="1">
            <a:off x="8128000" y="4373563"/>
            <a:ext cx="53975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3811" name="Line 41"/>
          <p:cNvSpPr>
            <a:spLocks noChangeShapeType="1"/>
          </p:cNvSpPr>
          <p:nvPr/>
        </p:nvSpPr>
        <p:spPr bwMode="auto">
          <a:xfrm flipH="1">
            <a:off x="7993063" y="2663825"/>
            <a:ext cx="62865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24192"/>
          </a:xfrm>
        </p:spPr>
        <p:txBody>
          <a:bodyPr/>
          <a:lstStyle/>
          <a:p>
            <a:pPr algn="l"/>
            <a:r>
              <a:rPr lang="uk-UA" sz="2800" b="1" dirty="0"/>
              <a:t>Спеціалізація виробництва</a:t>
            </a:r>
            <a:r>
              <a:rPr lang="uk-UA" sz="2800" dirty="0"/>
              <a:t> - відображає процес зосередження діяльності підприємства (фірми) на виготовленні певної продукції (виконанні окремих видів робіт, наданні платних послуг).</a:t>
            </a:r>
            <a:r>
              <a:rPr lang="uk-UA" sz="2000" dirty="0"/>
              <a:t/>
            </a:r>
            <a:br>
              <a:rPr lang="uk-UA" sz="2000" dirty="0"/>
            </a:br>
            <a:endParaRPr lang="uk-UA" sz="2000" dirty="0"/>
          </a:p>
        </p:txBody>
      </p:sp>
      <p:sp>
        <p:nvSpPr>
          <p:cNvPr id="3" name="Объект 2"/>
          <p:cNvSpPr>
            <a:spLocks noGrp="1"/>
          </p:cNvSpPr>
          <p:nvPr>
            <p:ph idx="1"/>
          </p:nvPr>
        </p:nvSpPr>
        <p:spPr>
          <a:xfrm>
            <a:off x="161510" y="1718810"/>
            <a:ext cx="8820980" cy="4857403"/>
          </a:xfrm>
        </p:spPr>
        <p:txBody>
          <a:bodyPr/>
          <a:lstStyle/>
          <a:p>
            <a:pPr marL="0" indent="0">
              <a:buNone/>
            </a:pPr>
            <a:endParaRPr lang="uk-UA" sz="2400" b="1" dirty="0" smtClean="0"/>
          </a:p>
          <a:p>
            <a:pPr marL="0" indent="0">
              <a:buNone/>
            </a:pPr>
            <a:r>
              <a:rPr lang="uk-UA" sz="2400" b="1" dirty="0" smtClean="0"/>
              <a:t>ВИДИ СПЕЦІАЛІЗАЦІЇ ПІДПРИЄМСТВ</a:t>
            </a:r>
            <a:r>
              <a:rPr lang="uk-UA" sz="2000" b="1" dirty="0" smtClean="0"/>
              <a:t>:</a:t>
            </a:r>
            <a:endParaRPr lang="uk-UA" sz="2000" dirty="0"/>
          </a:p>
          <a:p>
            <a:r>
              <a:rPr lang="uk-UA" sz="2400" dirty="0"/>
              <a:t>предметно спеціалізовані - підприємства, які випускають кінцеву, готову до споживання продукцію (кондитерська чи взуттєва фабрика);</a:t>
            </a:r>
          </a:p>
          <a:p>
            <a:r>
              <a:rPr lang="uk-UA" sz="2400" dirty="0"/>
              <a:t>технологічно (стадійно) спеціалізовані - автономні виробництва, що виконують окремі стадії технологічного процесу (прядильні та ткацькі фабрики у легкій промисловості);</a:t>
            </a:r>
          </a:p>
          <a:p>
            <a:r>
              <a:rPr lang="uk-UA" sz="2400" dirty="0"/>
              <a:t>функціонально спеціалізовані - ремонтні заводи, підприємства з виготовлення стандартної тари, лізингові компанії.</a:t>
            </a:r>
          </a:p>
          <a:p>
            <a:endParaRPr lang="uk-UA" sz="2400" dirty="0"/>
          </a:p>
          <a:p>
            <a:endParaRPr lang="uk-UA" sz="2000" dirty="0"/>
          </a:p>
          <a:p>
            <a:endParaRPr lang="uk-UA" dirty="0"/>
          </a:p>
        </p:txBody>
      </p:sp>
    </p:spTree>
    <p:extLst>
      <p:ext uri="{BB962C8B-B14F-4D97-AF65-F5344CB8AC3E}">
        <p14:creationId xmlns:p14="http://schemas.microsoft.com/office/powerpoint/2010/main" val="672109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14102"/>
          </a:xfrm>
        </p:spPr>
        <p:txBody>
          <a:bodyPr/>
          <a:lstStyle/>
          <a:p>
            <a:r>
              <a:rPr lang="uk-UA" sz="2800" b="1" dirty="0" smtClean="0"/>
              <a:t>ПЕРЕВАГИ СПЕЦІАЛІЗАЦІЇ ВИРОБНИЦТВ:</a:t>
            </a:r>
            <a:endParaRPr lang="uk-UA" sz="2800" dirty="0"/>
          </a:p>
        </p:txBody>
      </p:sp>
      <p:sp>
        <p:nvSpPr>
          <p:cNvPr id="3" name="Объект 2"/>
          <p:cNvSpPr>
            <a:spLocks noGrp="1"/>
          </p:cNvSpPr>
          <p:nvPr>
            <p:ph idx="1"/>
          </p:nvPr>
        </p:nvSpPr>
        <p:spPr>
          <a:xfrm>
            <a:off x="206515" y="998730"/>
            <a:ext cx="8730969" cy="5535615"/>
          </a:xfrm>
        </p:spPr>
        <p:txBody>
          <a:bodyPr/>
          <a:lstStyle/>
          <a:p>
            <a:r>
              <a:rPr lang="uk-UA" sz="1800" strike="sngStrike" dirty="0" err="1" smtClean="0"/>
              <a:t>·</a:t>
            </a:r>
            <a:r>
              <a:rPr lang="uk-UA" sz="2000" b="1" dirty="0" err="1"/>
              <a:t>По-перше</a:t>
            </a:r>
            <a:r>
              <a:rPr lang="uk-UA" sz="2000" b="1" dirty="0"/>
              <a:t>,</a:t>
            </a:r>
            <a:r>
              <a:rPr lang="uk-UA" sz="2000" dirty="0"/>
              <a:t> вона значно збільшує продуктивність праці.</a:t>
            </a:r>
          </a:p>
          <a:p>
            <a:r>
              <a:rPr lang="uk-UA" sz="2000" dirty="0"/>
              <a:t>Це пов'язано з тим, що спеціалізація створює умови для організації безперервного (поточного) процесу виробництва, застосування найдосконаліших засобів праці, впровадження механізації та автоматизації виробництва, досягнення повного і ефективного використання технологічного устаткування, удосконалення структури підприємств, підвищення кооперації праці.</a:t>
            </a:r>
          </a:p>
          <a:p>
            <a:r>
              <a:rPr lang="uk-UA" sz="2000" strike="sngStrike" dirty="0" err="1"/>
              <a:t>·</a:t>
            </a:r>
            <a:r>
              <a:rPr lang="uk-UA" sz="2000" b="1" dirty="0" err="1"/>
              <a:t>По-друге</a:t>
            </a:r>
            <a:r>
              <a:rPr lang="uk-UA" sz="2000" b="1" dirty="0"/>
              <a:t>,</a:t>
            </a:r>
            <a:r>
              <a:rPr lang="uk-UA" sz="2000" dirty="0"/>
              <a:t> спеціалізація дає можливість краще використати головну продуктивну силу — людину на основі врахування її індивідуальних відмінностей і </a:t>
            </a:r>
            <a:r>
              <a:rPr lang="uk-UA" sz="2000" dirty="0" smtClean="0"/>
              <a:t>здібностей. </a:t>
            </a:r>
            <a:r>
              <a:rPr lang="uk-UA" sz="2000" dirty="0"/>
              <a:t>Поділ праці дає можливість це враховувати.</a:t>
            </a:r>
          </a:p>
          <a:p>
            <a:r>
              <a:rPr lang="uk-UA" sz="2000" strike="sngStrike" dirty="0" err="1"/>
              <a:t>·</a:t>
            </a:r>
            <a:r>
              <a:rPr lang="uk-UA" sz="2000" b="1" dirty="0" err="1"/>
              <a:t>По-третє</a:t>
            </a:r>
            <a:r>
              <a:rPr lang="uk-UA" sz="2000" b="1" dirty="0"/>
              <a:t>,</a:t>
            </a:r>
            <a:r>
              <a:rPr lang="uk-UA" sz="2000" dirty="0"/>
              <a:t> спеціалізація на виконанні певної роботи формує кваліфікацію </a:t>
            </a:r>
            <a:r>
              <a:rPr lang="uk-UA" sz="2000" dirty="0" smtClean="0"/>
              <a:t>працівника.</a:t>
            </a:r>
            <a:endParaRPr lang="uk-UA" sz="2000" dirty="0"/>
          </a:p>
          <a:p>
            <a:r>
              <a:rPr lang="uk-UA" sz="2000" strike="sngStrike" dirty="0" err="1"/>
              <a:t>·</a:t>
            </a:r>
            <a:r>
              <a:rPr lang="uk-UA" sz="2000" b="1" dirty="0" err="1"/>
              <a:t>По-четверте</a:t>
            </a:r>
            <a:r>
              <a:rPr lang="uk-UA" sz="2000" b="1" dirty="0"/>
              <a:t>, </a:t>
            </a:r>
            <a:r>
              <a:rPr lang="uk-UA" sz="2000" dirty="0"/>
              <a:t>спеціалізація у виконанні виробничих функцій веде до економії часу, позбавляє виробництво від зайвих витрат, особливо під час зміни одного виду діяльності іншим видом.</a:t>
            </a:r>
          </a:p>
          <a:p>
            <a:r>
              <a:rPr lang="uk-UA" sz="2000" strike="sngStrike" dirty="0" err="1"/>
              <a:t>·</a:t>
            </a:r>
            <a:r>
              <a:rPr lang="uk-UA" sz="2000" b="1" dirty="0" err="1"/>
              <a:t>По-п'яте</a:t>
            </a:r>
            <a:r>
              <a:rPr lang="uk-UA" sz="2000" b="1" dirty="0"/>
              <a:t>,</a:t>
            </a:r>
            <a:r>
              <a:rPr lang="uk-UA" sz="2000" dirty="0"/>
              <a:t> спеціалізація дає можливість краще використовувати регіональні особливості. </a:t>
            </a:r>
          </a:p>
        </p:txBody>
      </p:sp>
    </p:spTree>
    <p:extLst>
      <p:ext uri="{BB962C8B-B14F-4D97-AF65-F5344CB8AC3E}">
        <p14:creationId xmlns:p14="http://schemas.microsoft.com/office/powerpoint/2010/main" val="3888652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8660"/>
            <a:ext cx="8229600" cy="1048978"/>
          </a:xfrm>
        </p:spPr>
        <p:txBody>
          <a:bodyPr/>
          <a:lstStyle/>
          <a:p>
            <a:r>
              <a:rPr lang="uk-UA" sz="2400" b="1" dirty="0"/>
              <a:t>Кооперація</a:t>
            </a:r>
            <a:r>
              <a:rPr lang="uk-UA" sz="2400" dirty="0"/>
              <a:t> — це особлива форма тривалих раціональних виробничих зв'язків між спеціалізованими самостійними підприємствами порівняно з іншими підприємствами, які не мають таких зв'язків</a:t>
            </a:r>
            <a:r>
              <a:rPr lang="uk-UA" sz="2800" dirty="0"/>
              <a:t/>
            </a:r>
            <a:br>
              <a:rPr lang="uk-UA" sz="2800" dirty="0"/>
            </a:br>
            <a:endParaRPr lang="uk-UA" sz="2800" dirty="0"/>
          </a:p>
        </p:txBody>
      </p:sp>
      <p:sp>
        <p:nvSpPr>
          <p:cNvPr id="3" name="Объект 2"/>
          <p:cNvSpPr>
            <a:spLocks noGrp="1"/>
          </p:cNvSpPr>
          <p:nvPr>
            <p:ph idx="1"/>
          </p:nvPr>
        </p:nvSpPr>
        <p:spPr>
          <a:xfrm>
            <a:off x="206515" y="1313766"/>
            <a:ext cx="8480285" cy="4812398"/>
          </a:xfrm>
        </p:spPr>
        <p:txBody>
          <a:bodyPr/>
          <a:lstStyle/>
          <a:p>
            <a:r>
              <a:rPr lang="uk-UA" sz="2400" dirty="0" smtClean="0"/>
              <a:t>Іншими </a:t>
            </a:r>
            <a:r>
              <a:rPr lang="uk-UA" sz="2400" dirty="0"/>
              <a:t>словами, кооперування є формою виробничих зв'язків між підприємствами різних галузей, що спільно виготовляють певний вид кінцевої продукції.</a:t>
            </a:r>
          </a:p>
          <a:p>
            <a:pPr marL="0" indent="0">
              <a:buNone/>
            </a:pPr>
            <a:r>
              <a:rPr lang="uk-UA" b="1" dirty="0"/>
              <a:t>Види кооперування:</a:t>
            </a:r>
            <a:endParaRPr lang="uk-UA" dirty="0"/>
          </a:p>
          <a:p>
            <a:r>
              <a:rPr lang="uk-UA" sz="1800" dirty="0"/>
              <a:t>предметне (технологічне),</a:t>
            </a:r>
          </a:p>
          <a:p>
            <a:r>
              <a:rPr lang="uk-UA" sz="1800" dirty="0"/>
              <a:t>галузеве (міжгалузеве),</a:t>
            </a:r>
          </a:p>
          <a:p>
            <a:r>
              <a:rPr lang="uk-UA" sz="1800" dirty="0"/>
              <a:t>регіональне,</a:t>
            </a:r>
          </a:p>
          <a:p>
            <a:r>
              <a:rPr lang="uk-UA" sz="1800" dirty="0"/>
              <a:t>міждержавне.</a:t>
            </a:r>
          </a:p>
          <a:p>
            <a:r>
              <a:rPr lang="uk-UA" sz="1800" dirty="0"/>
              <a:t>Відповідно до форм спеціалізації в промисловості існують три </a:t>
            </a:r>
            <a:r>
              <a:rPr lang="uk-UA" sz="1800" b="1" dirty="0"/>
              <a:t>форми кооперування:</a:t>
            </a:r>
            <a:endParaRPr lang="uk-UA" sz="1800" dirty="0"/>
          </a:p>
          <a:p>
            <a:r>
              <a:rPr lang="uk-UA" sz="1800" dirty="0"/>
              <a:t>предметне (агрегатне) — головне підприємство випускає кінцеву продукцію і отримує від інших підприємств різні вироби;</a:t>
            </a:r>
          </a:p>
          <a:p>
            <a:r>
              <a:rPr lang="uk-UA" sz="1800" dirty="0" err="1"/>
              <a:t>подетальне</a:t>
            </a:r>
            <a:r>
              <a:rPr lang="uk-UA" sz="1800" dirty="0"/>
              <a:t> — на головне підприємство надходять від ряду спеціалізованих підприємств вузли і деталі;</a:t>
            </a:r>
          </a:p>
          <a:p>
            <a:r>
              <a:rPr lang="uk-UA" sz="1800" dirty="0"/>
              <a:t>технологічне — підприємство поставляє іншим підприємствам поковки, штамповки, </a:t>
            </a:r>
            <a:r>
              <a:rPr lang="uk-UA" sz="1800" dirty="0" smtClean="0"/>
              <a:t>литво </a:t>
            </a:r>
            <a:r>
              <a:rPr lang="ru-RU" sz="1800" dirty="0" err="1"/>
              <a:t>тобто</a:t>
            </a:r>
            <a:r>
              <a:rPr lang="ru-RU" sz="1800" dirty="0"/>
              <a:t> </a:t>
            </a:r>
            <a:r>
              <a:rPr lang="ru-RU" sz="1800" dirty="0" err="1"/>
              <a:t>продукцію</a:t>
            </a:r>
            <a:r>
              <a:rPr lang="ru-RU" sz="1800" dirty="0"/>
              <a:t> </a:t>
            </a:r>
            <a:r>
              <a:rPr lang="ru-RU" sz="1800" dirty="0" err="1"/>
              <a:t>окремих</a:t>
            </a:r>
            <a:r>
              <a:rPr lang="ru-RU" sz="1800" dirty="0"/>
              <a:t> </a:t>
            </a:r>
            <a:r>
              <a:rPr lang="ru-RU" sz="1800" dirty="0" err="1"/>
              <a:t>стадій</a:t>
            </a:r>
            <a:r>
              <a:rPr lang="ru-RU" sz="1800" dirty="0"/>
              <a:t> </a:t>
            </a:r>
            <a:r>
              <a:rPr lang="ru-RU" sz="1800" dirty="0" err="1"/>
              <a:t>виробничого</a:t>
            </a:r>
            <a:r>
              <a:rPr lang="ru-RU" sz="1800" dirty="0"/>
              <a:t> </a:t>
            </a:r>
            <a:r>
              <a:rPr lang="ru-RU" sz="1800" dirty="0" err="1"/>
              <a:t>процесу</a:t>
            </a:r>
            <a:r>
              <a:rPr lang="ru-RU" sz="1800" dirty="0"/>
              <a:t>.</a:t>
            </a:r>
            <a:endParaRPr lang="uk-UA" sz="1800" dirty="0"/>
          </a:p>
          <a:p>
            <a:endParaRPr lang="uk-UA" dirty="0"/>
          </a:p>
        </p:txBody>
      </p:sp>
    </p:spTree>
    <p:extLst>
      <p:ext uri="{BB962C8B-B14F-4D97-AF65-F5344CB8AC3E}">
        <p14:creationId xmlns:p14="http://schemas.microsoft.com/office/powerpoint/2010/main" val="400944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400" b="1" dirty="0" smtClean="0"/>
              <a:t>КОНЦЕНТРАЦІЯ </a:t>
            </a:r>
            <a:r>
              <a:rPr lang="uk-UA" sz="2400" dirty="0" smtClean="0"/>
              <a:t>виробництва </a:t>
            </a:r>
            <a:r>
              <a:rPr lang="uk-UA" sz="2400" dirty="0"/>
              <a:t>означає його усуспільнення через збільшення розмірів підприємств, зосередження робочої сили, засобів виробництва і випуску продукції на все більш великих підприємствах.</a:t>
            </a:r>
            <a:br>
              <a:rPr lang="uk-UA" sz="2400" dirty="0"/>
            </a:br>
            <a:endParaRPr lang="uk-UA" sz="2400" dirty="0"/>
          </a:p>
        </p:txBody>
      </p:sp>
      <p:sp>
        <p:nvSpPr>
          <p:cNvPr id="3" name="Объект 2"/>
          <p:cNvSpPr>
            <a:spLocks noGrp="1"/>
          </p:cNvSpPr>
          <p:nvPr>
            <p:ph idx="1"/>
          </p:nvPr>
        </p:nvSpPr>
        <p:spPr>
          <a:xfrm>
            <a:off x="161510" y="1493785"/>
            <a:ext cx="8730970" cy="5364215"/>
          </a:xfrm>
        </p:spPr>
        <p:txBody>
          <a:bodyPr/>
          <a:lstStyle/>
          <a:p>
            <a:pPr marL="0" indent="0">
              <a:buNone/>
            </a:pPr>
            <a:r>
              <a:rPr lang="uk-UA" sz="2400" b="1" dirty="0" smtClean="0"/>
              <a:t>Основні </a:t>
            </a:r>
            <a:r>
              <a:rPr lang="uk-UA" sz="2400" b="1" dirty="0"/>
              <a:t>види концентрації виробництва</a:t>
            </a:r>
            <a:r>
              <a:rPr lang="uk-UA" sz="2400" dirty="0"/>
              <a:t>:</a:t>
            </a:r>
          </a:p>
          <a:p>
            <a:r>
              <a:rPr lang="uk-UA" sz="2400" dirty="0"/>
              <a:t>агрегатна - збільшення одиничної потужності чи продуктивності технологічних агрегатів (устаткування);</a:t>
            </a:r>
          </a:p>
          <a:p>
            <a:r>
              <a:rPr lang="uk-UA" sz="2400" dirty="0"/>
              <a:t>технологічна - укрупнення виробничих одиниць (цехів) підприємства;</a:t>
            </a:r>
          </a:p>
          <a:p>
            <a:r>
              <a:rPr lang="uk-UA" sz="2400" dirty="0"/>
              <a:t>заводська (технологічна) - процес збільшення розмірів самостійних підприємств (заводів, фабрик, комбінатів) та їх об'єднань; здійснюється на основі агрегатної і технологічної концентрації виробництва.</a:t>
            </a:r>
          </a:p>
          <a:p>
            <a:pPr marL="0" indent="0">
              <a:buNone/>
            </a:pPr>
            <a:r>
              <a:rPr lang="uk-UA" sz="2400" b="1" dirty="0"/>
              <a:t>Рівні концентрації виробництва:</a:t>
            </a:r>
            <a:endParaRPr lang="uk-UA" sz="2400" dirty="0"/>
          </a:p>
          <a:p>
            <a:r>
              <a:rPr lang="uk-UA" sz="2400" dirty="0"/>
              <a:t>абсолютний (середній розмір підприємств),</a:t>
            </a:r>
          </a:p>
          <a:p>
            <a:r>
              <a:rPr lang="uk-UA" sz="2400" dirty="0"/>
              <a:t>відносний (кількість персоналу, вартість основних фондів, обсяг випуску продукції.</a:t>
            </a:r>
          </a:p>
          <a:p>
            <a:endParaRPr lang="uk-UA" dirty="0"/>
          </a:p>
        </p:txBody>
      </p:sp>
    </p:spTree>
    <p:extLst>
      <p:ext uri="{BB962C8B-B14F-4D97-AF65-F5344CB8AC3E}">
        <p14:creationId xmlns:p14="http://schemas.microsoft.com/office/powerpoint/2010/main" val="2236067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6525" y="188640"/>
            <a:ext cx="8454625" cy="6489340"/>
          </a:xfrm>
        </p:spPr>
        <p:txBody>
          <a:bodyPr/>
          <a:lstStyle/>
          <a:p>
            <a:r>
              <a:rPr lang="uk-UA" sz="2200" b="1" dirty="0"/>
              <a:t>Конверсія виробництва</a:t>
            </a:r>
            <a:r>
              <a:rPr lang="uk-UA" sz="2200" dirty="0"/>
              <a:t> характеризує істотне (інколи повне) перепрофілювання частини (усього) виробничого потенціалу підприємства на виробництво іншої продукції під впливом докорінної зміни ринкового середовища чи глобальних чинників розвитку економіки.</a:t>
            </a:r>
          </a:p>
          <a:p>
            <a:r>
              <a:rPr lang="uk-UA" sz="2200" b="1" dirty="0"/>
              <a:t>Комбінування виробництва</a:t>
            </a:r>
            <a:r>
              <a:rPr lang="uk-UA" sz="2200" dirty="0"/>
              <a:t> - процес органічного поєднання в одному підприємстві (комбінаті) кількох виробництв, які належать до різних галузей промисловості або народного господарства в цілому.</a:t>
            </a:r>
          </a:p>
          <a:p>
            <a:r>
              <a:rPr lang="uk-UA" sz="2200" dirty="0"/>
              <a:t>Види комбінування: вертикальне (суміщення послідовних стадій переробки сировини); горизонтальне (на базі комплексного використання вихідної сировини); змішане.</a:t>
            </a:r>
          </a:p>
          <a:p>
            <a:r>
              <a:rPr lang="uk-UA" sz="2200" b="1" dirty="0"/>
              <a:t>Диверсифікація виробництва</a:t>
            </a:r>
            <a:r>
              <a:rPr lang="uk-UA" sz="2200" dirty="0"/>
              <a:t> є однією з найпоширеніших форм його організації за умов розвинутої ринкової економіки та гострої конкуренції продуцентів на внутрішньому і зовнішньому ринках. ЇЇ сутність полягає в одночасному розвитку кількох (багатьох) технологічно не пов'язаних видів виробництва, у значному розширенні номенклатури та асортименту продукції підприємства.</a:t>
            </a:r>
          </a:p>
          <a:p>
            <a:endParaRPr lang="uk-UA" dirty="0"/>
          </a:p>
        </p:txBody>
      </p:sp>
    </p:spTree>
    <p:extLst>
      <p:ext uri="{BB962C8B-B14F-4D97-AF65-F5344CB8AC3E}">
        <p14:creationId xmlns:p14="http://schemas.microsoft.com/office/powerpoint/2010/main" val="3705874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Виробничий</a:t>
            </a:r>
            <a:r>
              <a:rPr lang="ru-RU" dirty="0"/>
              <a:t> менеджмент - </a:t>
            </a:r>
            <a:endParaRPr lang="uk-UA" dirty="0"/>
          </a:p>
        </p:txBody>
      </p:sp>
      <p:sp>
        <p:nvSpPr>
          <p:cNvPr id="3" name="Объект 2"/>
          <p:cNvSpPr>
            <a:spLocks noGrp="1"/>
          </p:cNvSpPr>
          <p:nvPr>
            <p:ph idx="1"/>
          </p:nvPr>
        </p:nvSpPr>
        <p:spPr/>
        <p:txBody>
          <a:bodyPr/>
          <a:lstStyle/>
          <a:p>
            <a:r>
              <a:rPr lang="ru-RU" dirty="0" err="1" smtClean="0"/>
              <a:t>цє</a:t>
            </a:r>
            <a:r>
              <a:rPr lang="ru-RU" dirty="0" smtClean="0"/>
              <a:t> </a:t>
            </a:r>
            <a:r>
              <a:rPr lang="ru-RU" dirty="0" err="1"/>
              <a:t>управління</a:t>
            </a:r>
            <a:r>
              <a:rPr lang="ru-RU" dirty="0"/>
              <a:t> </a:t>
            </a:r>
            <a:r>
              <a:rPr lang="ru-RU" dirty="0" err="1"/>
              <a:t>діяльністю</a:t>
            </a:r>
            <a:r>
              <a:rPr lang="ru-RU" dirty="0"/>
              <a:t>, яка </a:t>
            </a:r>
            <a:r>
              <a:rPr lang="ru-RU" dirty="0" err="1"/>
              <a:t>відноситься</a:t>
            </a:r>
            <a:r>
              <a:rPr lang="ru-RU" dirty="0"/>
              <a:t> до </a:t>
            </a:r>
            <a:r>
              <a:rPr lang="ru-RU" dirty="0" err="1"/>
              <a:t>створення</a:t>
            </a:r>
            <a:r>
              <a:rPr lang="ru-RU" dirty="0"/>
              <a:t> </a:t>
            </a:r>
            <a:r>
              <a:rPr lang="ru-RU" dirty="0" err="1"/>
              <a:t>товарів</a:t>
            </a:r>
            <a:r>
              <a:rPr lang="ru-RU" dirty="0"/>
              <a:t> та </a:t>
            </a:r>
            <a:r>
              <a:rPr lang="ru-RU" dirty="0" err="1"/>
              <a:t>послуг</a:t>
            </a:r>
            <a:r>
              <a:rPr lang="ru-RU" dirty="0"/>
              <a:t> шляхом </a:t>
            </a:r>
            <a:r>
              <a:rPr lang="ru-RU" dirty="0" err="1"/>
              <a:t>перетворення</a:t>
            </a:r>
            <a:r>
              <a:rPr lang="ru-RU" dirty="0"/>
              <a:t> </a:t>
            </a:r>
            <a:r>
              <a:rPr lang="ru-RU" dirty="0" err="1"/>
              <a:t>входів</a:t>
            </a:r>
            <a:r>
              <a:rPr lang="ru-RU" dirty="0"/>
              <a:t> (</a:t>
            </a:r>
            <a:r>
              <a:rPr lang="ru-RU" dirty="0" err="1"/>
              <a:t>необхідних</a:t>
            </a:r>
            <a:r>
              <a:rPr lang="ru-RU" dirty="0"/>
              <a:t> </a:t>
            </a:r>
            <a:r>
              <a:rPr lang="ru-RU" dirty="0" err="1"/>
              <a:t>ресурсів</a:t>
            </a:r>
            <a:r>
              <a:rPr lang="ru-RU" dirty="0"/>
              <a:t> </a:t>
            </a:r>
            <a:r>
              <a:rPr lang="ru-RU" dirty="0" err="1"/>
              <a:t>усіх</a:t>
            </a:r>
            <a:r>
              <a:rPr lang="ru-RU" dirty="0"/>
              <a:t> </a:t>
            </a:r>
            <a:r>
              <a:rPr lang="ru-RU" dirty="0" err="1"/>
              <a:t>видів</a:t>
            </a:r>
            <a:r>
              <a:rPr lang="ru-RU" dirty="0"/>
              <a:t>) у </a:t>
            </a:r>
            <a:r>
              <a:rPr lang="ru-RU" dirty="0" err="1"/>
              <a:t>виходи</a:t>
            </a:r>
            <a:r>
              <a:rPr lang="ru-RU" dirty="0"/>
              <a:t> (</a:t>
            </a:r>
            <a:r>
              <a:rPr lang="ru-RU" dirty="0" err="1"/>
              <a:t>готові</a:t>
            </a:r>
            <a:r>
              <a:rPr lang="ru-RU" dirty="0"/>
              <a:t> </a:t>
            </a:r>
            <a:r>
              <a:rPr lang="ru-RU" dirty="0" err="1"/>
              <a:t>товари</a:t>
            </a:r>
            <a:r>
              <a:rPr lang="ru-RU" dirty="0"/>
              <a:t> та </a:t>
            </a:r>
            <a:r>
              <a:rPr lang="ru-RU" dirty="0" err="1"/>
              <a:t>послуги</a:t>
            </a:r>
            <a:r>
              <a:rPr lang="ru-RU" dirty="0"/>
              <a:t>).</a:t>
            </a:r>
            <a:endParaRPr lang="uk-UA" dirty="0"/>
          </a:p>
        </p:txBody>
      </p:sp>
    </p:spTree>
    <p:extLst>
      <p:ext uri="{BB962C8B-B14F-4D97-AF65-F5344CB8AC3E}">
        <p14:creationId xmlns:p14="http://schemas.microsoft.com/office/powerpoint/2010/main" val="3185644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6555" y="413665"/>
            <a:ext cx="8229600" cy="4525963"/>
          </a:xfrm>
        </p:spPr>
        <p:txBody>
          <a:bodyPr/>
          <a:lstStyle/>
          <a:p>
            <a:r>
              <a:rPr lang="uk-UA" sz="2000" dirty="0"/>
              <a:t>Функції менеджерів у виробничій фірмі </a:t>
            </a:r>
            <a:endParaRPr lang="uk-UA" sz="2000" dirty="0" smtClean="0"/>
          </a:p>
          <a:p>
            <a:endParaRPr lang="uk-UA" sz="2000" dirty="0"/>
          </a:p>
          <a:p>
            <a:endParaRPr lang="uk-UA" sz="2000" dirty="0" smtClean="0"/>
          </a:p>
          <a:p>
            <a:endParaRPr lang="uk-UA" sz="2000" dirty="0"/>
          </a:p>
          <a:p>
            <a:endParaRPr lang="uk-UA" sz="2000" dirty="0" smtClean="0"/>
          </a:p>
          <a:p>
            <a:endParaRPr lang="uk-UA" sz="2000" dirty="0"/>
          </a:p>
          <a:p>
            <a:endParaRPr lang="uk-UA" sz="2000" dirty="0" smtClean="0"/>
          </a:p>
          <a:p>
            <a:endParaRPr lang="uk-UA" sz="2000" dirty="0"/>
          </a:p>
          <a:p>
            <a:endParaRPr lang="uk-UA" sz="2000" dirty="0" smtClean="0"/>
          </a:p>
          <a:p>
            <a:pPr marL="0" indent="0">
              <a:buNone/>
            </a:pPr>
            <a:endParaRPr lang="uk-UA" sz="2000" dirty="0" smtClean="0"/>
          </a:p>
        </p:txBody>
      </p:sp>
      <p:graphicFrame>
        <p:nvGraphicFramePr>
          <p:cNvPr id="4" name="Таблица 3"/>
          <p:cNvGraphicFramePr>
            <a:graphicFrameLocks noGrp="1"/>
          </p:cNvGraphicFramePr>
          <p:nvPr>
            <p:extLst>
              <p:ext uri="{D42A27DB-BD31-4B8C-83A1-F6EECF244321}">
                <p14:modId xmlns:p14="http://schemas.microsoft.com/office/powerpoint/2010/main" val="762712623"/>
              </p:ext>
            </p:extLst>
          </p:nvPr>
        </p:nvGraphicFramePr>
        <p:xfrm>
          <a:off x="296525" y="1088740"/>
          <a:ext cx="8415935" cy="6126480"/>
        </p:xfrm>
        <a:graphic>
          <a:graphicData uri="http://schemas.openxmlformats.org/drawingml/2006/table">
            <a:tbl>
              <a:tblPr firstRow="1" bandRow="1">
                <a:tableStyleId>{5C22544A-7EE6-4342-B048-85BDC9FD1C3A}</a:tableStyleId>
              </a:tblPr>
              <a:tblGrid>
                <a:gridCol w="2700300"/>
                <a:gridCol w="5715635"/>
              </a:tblGrid>
              <a:tr h="0">
                <a:tc>
                  <a:txBody>
                    <a:bodyPr/>
                    <a:lstStyle/>
                    <a:p>
                      <a:r>
                        <a:rPr lang="uk-UA" sz="1800" dirty="0" smtClean="0"/>
                        <a:t>Основні функції </a:t>
                      </a:r>
                      <a:endParaRPr lang="uk-UA" dirty="0"/>
                    </a:p>
                  </a:txBody>
                  <a:tcPr/>
                </a:tc>
                <a:tc>
                  <a:txBody>
                    <a:bodyPr/>
                    <a:lstStyle/>
                    <a:p>
                      <a:r>
                        <a:rPr lang="uk-UA" sz="1800" dirty="0" smtClean="0"/>
                        <a:t>Зміст функції </a:t>
                      </a:r>
                      <a:endParaRPr lang="uk-UA" dirty="0"/>
                    </a:p>
                  </a:txBody>
                  <a:tcPr/>
                </a:tc>
              </a:tr>
              <a:tr h="319103">
                <a:tc>
                  <a:txBody>
                    <a:bodyPr/>
                    <a:lstStyle/>
                    <a:p>
                      <a:r>
                        <a:rPr lang="uk-UA" sz="1800" dirty="0" smtClean="0"/>
                        <a:t>Дослідження і розвиток </a:t>
                      </a:r>
                      <a:endParaRPr lang="uk-UA" dirty="0"/>
                    </a:p>
                  </a:txBody>
                  <a:tcPr/>
                </a:tc>
                <a:tc>
                  <a:txBody>
                    <a:bodyPr/>
                    <a:lstStyle/>
                    <a:p>
                      <a:r>
                        <a:rPr lang="uk-UA" sz="1800" dirty="0" smtClean="0"/>
                        <a:t>Дослідження товару, розвиток товару, інжиніринг товару Інжиніринг товару Налагодження проекту товару на збільшення ефективності виробництва (підвищення технологічності товару) </a:t>
                      </a:r>
                      <a:endParaRPr lang="uk-UA" dirty="0"/>
                    </a:p>
                  </a:txBody>
                  <a:tcPr/>
                </a:tc>
              </a:tr>
              <a:tr h="127641">
                <a:tc>
                  <a:txBody>
                    <a:bodyPr/>
                    <a:lstStyle/>
                    <a:p>
                      <a:r>
                        <a:rPr lang="uk-UA" sz="1800" dirty="0" smtClean="0"/>
                        <a:t>Купівля </a:t>
                      </a:r>
                      <a:endParaRPr lang="uk-UA" dirty="0"/>
                    </a:p>
                  </a:txBody>
                  <a:tcPr/>
                </a:tc>
                <a:tc>
                  <a:txBody>
                    <a:bodyPr/>
                    <a:lstStyle/>
                    <a:p>
                      <a:r>
                        <a:rPr lang="uk-UA" sz="1800" dirty="0" smtClean="0"/>
                        <a:t>Визначення кращих джерел, способів доставки і ціни </a:t>
                      </a:r>
                      <a:endParaRPr lang="uk-UA" dirty="0"/>
                    </a:p>
                  </a:txBody>
                  <a:tcPr/>
                </a:tc>
              </a:tr>
              <a:tr h="319103">
                <a:tc>
                  <a:txBody>
                    <a:bodyPr/>
                    <a:lstStyle/>
                    <a:p>
                      <a:r>
                        <a:rPr lang="uk-UA" sz="1800" dirty="0" smtClean="0"/>
                        <a:t>Промисловий інжиніринг </a:t>
                      </a:r>
                      <a:endParaRPr lang="uk-UA" dirty="0"/>
                    </a:p>
                  </a:txBody>
                  <a:tcPr/>
                </a:tc>
                <a:tc>
                  <a:txBody>
                    <a:bodyPr/>
                    <a:lstStyle/>
                    <a:p>
                      <a:r>
                        <a:rPr lang="uk-UA" sz="1800" dirty="0" smtClean="0"/>
                        <a:t>Визначення найбільш ефективного використання технологічних процесів, машин, площі та персоналу Інжиніринг методів Удосконалення процедур на робочих місцях </a:t>
                      </a:r>
                      <a:endParaRPr lang="uk-UA" dirty="0"/>
                    </a:p>
                  </a:txBody>
                  <a:tcPr/>
                </a:tc>
              </a:tr>
              <a:tr h="319103">
                <a:tc>
                  <a:txBody>
                    <a:bodyPr/>
                    <a:lstStyle/>
                    <a:p>
                      <a:r>
                        <a:rPr lang="uk-UA" sz="1800" dirty="0" smtClean="0"/>
                        <a:t>Забезпечення якості, контроль якості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dirty="0" smtClean="0"/>
                        <a:t>Перегляд проектів, товарів, процесів для впевненості в тому, що заданий рівень якості досягнуто</a:t>
                      </a:r>
                      <a:endParaRPr lang="uk-UA" dirty="0" smtClean="0"/>
                    </a:p>
                    <a:p>
                      <a:endParaRPr lang="uk-UA" dirty="0"/>
                    </a:p>
                  </a:txBody>
                  <a:tcPr/>
                </a:tc>
              </a:tr>
              <a:tr h="223372">
                <a:tc>
                  <a:txBody>
                    <a:bodyPr/>
                    <a:lstStyle/>
                    <a:p>
                      <a:r>
                        <a:rPr lang="uk-UA" sz="1800" dirty="0" smtClean="0"/>
                        <a:t>Ремонт і обслуговування </a:t>
                      </a:r>
                      <a:endParaRPr lang="uk-UA" dirty="0"/>
                    </a:p>
                  </a:txBody>
                  <a:tcPr/>
                </a:tc>
                <a:tc>
                  <a:txBody>
                    <a:bodyPr/>
                    <a:lstStyle/>
                    <a:p>
                      <a:r>
                        <a:rPr lang="uk-UA" sz="1800" dirty="0" smtClean="0"/>
                        <a:t>Концентрація на проектуванні систем і процедур, які будуть створювати і підтримувати надійність системи</a:t>
                      </a:r>
                      <a:endParaRPr lang="uk-UA" dirty="0"/>
                    </a:p>
                  </a:txBody>
                  <a:tcPr/>
                </a:tc>
              </a:tr>
              <a:tr h="124290">
                <a:tc>
                  <a:txBody>
                    <a:bodyPr/>
                    <a:lstStyle/>
                    <a:p>
                      <a:r>
                        <a:rPr lang="uk-UA" sz="1800" dirty="0" smtClean="0"/>
                        <a:t>Планування пронесу виробництва, створення розкладу, управління запасами Управлінські виробничі системи</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dirty="0" smtClean="0"/>
                        <a:t>Застосування методології математичних методів і процедур або управлінських і інформаційних систем до виробничої операції</a:t>
                      </a:r>
                    </a:p>
                    <a:p>
                      <a:endParaRPr lang="uk-UA" dirty="0"/>
                    </a:p>
                  </a:txBody>
                  <a:tcPr/>
                </a:tc>
              </a:tr>
            </a:tbl>
          </a:graphicData>
        </a:graphic>
      </p:graphicFrame>
    </p:spTree>
    <p:extLst>
      <p:ext uri="{BB962C8B-B14F-4D97-AF65-F5344CB8AC3E}">
        <p14:creationId xmlns:p14="http://schemas.microsoft.com/office/powerpoint/2010/main" val="541517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1550" y="458670"/>
            <a:ext cx="8229600" cy="5805645"/>
          </a:xfrm>
        </p:spPr>
        <p:txBody>
          <a:bodyPr/>
          <a:lstStyle/>
          <a:p>
            <a:r>
              <a:rPr lang="uk-UA" sz="2800" dirty="0"/>
              <a:t>Система виробничого менеджменту (</a:t>
            </a:r>
            <a:r>
              <a:rPr lang="uk-UA" sz="2800" dirty="0" smtClean="0"/>
              <a:t>СВМ</a:t>
            </a:r>
            <a:r>
              <a:rPr lang="uk-UA" sz="2800" dirty="0"/>
              <a:t>) складається з чотирьох підсистем: </a:t>
            </a:r>
            <a:r>
              <a:rPr lang="uk-UA" sz="2800" dirty="0" smtClean="0"/>
              <a:t>цільової, </a:t>
            </a:r>
            <a:r>
              <a:rPr lang="uk-UA" sz="2800" dirty="0"/>
              <a:t>що забезпечує, функціональної, керуючої. </a:t>
            </a:r>
            <a:endParaRPr lang="uk-UA" sz="2800" dirty="0" smtClean="0"/>
          </a:p>
          <a:p>
            <a:endParaRPr lang="uk-UA" sz="2800" dirty="0"/>
          </a:p>
          <a:p>
            <a:r>
              <a:rPr lang="uk-UA" sz="2800" dirty="0" err="1" smtClean="0"/>
              <a:t>Компонентами</a:t>
            </a:r>
            <a:r>
              <a:rPr lang="uk-UA" sz="2800" dirty="0" err="1"/>
              <a:t> </a:t>
            </a:r>
            <a:r>
              <a:rPr lang="uk-UA" sz="2800" i="1" dirty="0" err="1"/>
              <a:t>цільов</a:t>
            </a:r>
            <a:r>
              <a:rPr lang="uk-UA" sz="2800" i="1" dirty="0"/>
              <a:t>ої</a:t>
            </a:r>
            <a:r>
              <a:rPr lang="uk-UA" sz="2800" dirty="0"/>
              <a:t> підсистеми є підвищення якості продукції, організаційно-технічний розвиток виробництва, соціальний розвиток персоналу і охорона навколишнього середовища</a:t>
            </a:r>
            <a:r>
              <a:rPr lang="uk-UA" sz="2800" dirty="0" smtClean="0"/>
              <a:t>.</a:t>
            </a:r>
          </a:p>
          <a:p>
            <a:endParaRPr lang="uk-UA" sz="2800" dirty="0"/>
          </a:p>
          <a:p>
            <a:r>
              <a:rPr lang="uk-UA" sz="2800" dirty="0"/>
              <a:t> </a:t>
            </a:r>
            <a:r>
              <a:rPr lang="uk-UA" sz="2800" dirty="0" smtClean="0"/>
              <a:t>Підсистема, що  </a:t>
            </a:r>
            <a:r>
              <a:rPr lang="uk-UA" sz="2800" i="1" dirty="0" err="1" smtClean="0"/>
              <a:t>хабезпечує</a:t>
            </a:r>
            <a:r>
              <a:rPr lang="uk-UA" sz="2800" i="1" dirty="0" smtClean="0"/>
              <a:t> </a:t>
            </a:r>
            <a:r>
              <a:rPr lang="uk-UA" sz="2800" dirty="0" smtClean="0"/>
              <a:t>містить </a:t>
            </a:r>
            <a:r>
              <a:rPr lang="uk-UA" sz="2800" dirty="0"/>
              <a:t>наступні компоненти: нормативно-методичне, ресурсне, інформаційне, правове, організаційно-технологічне забезпечення</a:t>
            </a:r>
            <a:r>
              <a:rPr lang="uk-UA" sz="2400" dirty="0" smtClean="0"/>
              <a:t>.</a:t>
            </a:r>
            <a:endParaRPr lang="uk-UA" sz="2400" dirty="0"/>
          </a:p>
        </p:txBody>
      </p:sp>
    </p:spTree>
    <p:extLst>
      <p:ext uri="{BB962C8B-B14F-4D97-AF65-F5344CB8AC3E}">
        <p14:creationId xmlns:p14="http://schemas.microsoft.com/office/powerpoint/2010/main" val="265758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Вертикальный свиток 3"/>
          <p:cNvSpPr>
            <a:spLocks noChangeArrowheads="1"/>
          </p:cNvSpPr>
          <p:nvPr/>
        </p:nvSpPr>
        <p:spPr bwMode="auto">
          <a:xfrm>
            <a:off x="927100" y="98425"/>
            <a:ext cx="6931025" cy="6759575"/>
          </a:xfrm>
          <a:prstGeom prst="verticalScroll">
            <a:avLst>
              <a:gd name="adj" fmla="val 12500"/>
            </a:avLst>
          </a:prstGeom>
          <a:solidFill>
            <a:srgbClr val="DCE6F2"/>
          </a:solidFill>
          <a:ln>
            <a:noFill/>
          </a:ln>
          <a:extLst>
            <a:ext uri="{91240B29-F687-4F45-9708-019B960494DF}">
              <a14:hiddenLine xmlns:a14="http://schemas.microsoft.com/office/drawing/2010/main" w="25400" algn="ctr">
                <a:solidFill>
                  <a:srgbClr val="10253F"/>
                </a:solidFill>
                <a:round/>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endParaRPr lang="uk-UA" altLang="ru-RU" sz="1600"/>
          </a:p>
        </p:txBody>
      </p:sp>
      <p:pic>
        <p:nvPicPr>
          <p:cNvPr id="4099" name="Picture 2" descr="C:\Program Files\Microsoft Office\MEDIA\CAGCAT10\j029912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368300"/>
            <a:ext cx="1395413"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C:\Program Files\Microsoft Office\MEDIA\CAGCAT10\j03009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2825" y="5151438"/>
            <a:ext cx="15748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93725"/>
            <a:ext cx="2611437"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Text Box 6"/>
          <p:cNvSpPr txBox="1">
            <a:spLocks noChangeArrowheads="1"/>
          </p:cNvSpPr>
          <p:nvPr/>
        </p:nvSpPr>
        <p:spPr bwMode="auto">
          <a:xfrm>
            <a:off x="1871663" y="3833813"/>
            <a:ext cx="5040312" cy="24415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ru-RU" altLang="ru-RU" sz="2800" b="1" i="1">
                <a:solidFill>
                  <a:schemeClr val="bg1"/>
                </a:solidFill>
              </a:rPr>
              <a:t>«Зібратись разом – це початок, залишитись разом – це прогрес, працювати разом – це успіх»</a:t>
            </a:r>
          </a:p>
          <a:p>
            <a:pPr algn="r" eaLnBrk="1" hangingPunct="1">
              <a:spcBef>
                <a:spcPct val="50000"/>
              </a:spcBef>
            </a:pPr>
            <a:r>
              <a:rPr lang="uk-UA" altLang="ru-RU" sz="2800">
                <a:solidFill>
                  <a:schemeClr val="bg1"/>
                </a:solidFill>
              </a:rPr>
              <a:t>Генрі Форд</a:t>
            </a:r>
            <a:endParaRPr lang="ru-RU" altLang="ru-RU" sz="280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dirty="0" err="1"/>
              <a:t>Компоненти </a:t>
            </a:r>
            <a:r>
              <a:rPr lang="uk-UA" sz="3200" i="1" dirty="0" err="1"/>
              <a:t>функціональної</a:t>
            </a:r>
            <a:r>
              <a:rPr lang="uk-UA" sz="3200" dirty="0"/>
              <a:t> підсистеми </a:t>
            </a:r>
          </a:p>
        </p:txBody>
      </p:sp>
      <p:sp>
        <p:nvSpPr>
          <p:cNvPr id="3" name="Объект 2"/>
          <p:cNvSpPr>
            <a:spLocks noGrp="1"/>
          </p:cNvSpPr>
          <p:nvPr>
            <p:ph idx="1"/>
          </p:nvPr>
        </p:nvSpPr>
        <p:spPr>
          <a:xfrm>
            <a:off x="206515" y="1538790"/>
            <a:ext cx="8480285" cy="4587373"/>
          </a:xfrm>
        </p:spPr>
        <p:txBody>
          <a:bodyPr/>
          <a:lstStyle/>
          <a:p>
            <a:pPr marL="0" indent="0">
              <a:buNone/>
            </a:pPr>
            <a:r>
              <a:rPr lang="uk-UA" sz="2400" dirty="0" smtClean="0"/>
              <a:t>1</a:t>
            </a:r>
            <a:r>
              <a:rPr lang="uk-UA" sz="2400" dirty="0"/>
              <a:t>. </a:t>
            </a:r>
            <a:r>
              <a:rPr lang="uk-UA" sz="2400" i="1" dirty="0"/>
              <a:t>Підсистема виробничих процесів:</a:t>
            </a:r>
            <a:r>
              <a:rPr lang="uk-UA" sz="2400" dirty="0"/>
              <a:t> технічна підготовка виробництва, основні виробничі процеси, забезпечення якості продукції, організація праці.</a:t>
            </a:r>
          </a:p>
          <a:p>
            <a:r>
              <a:rPr lang="uk-UA" sz="2400" dirty="0"/>
              <a:t>2. </a:t>
            </a:r>
            <a:r>
              <a:rPr lang="uk-UA" sz="2400" i="1" dirty="0"/>
              <a:t>Підсистеми складу елементів виробництва:</a:t>
            </a:r>
            <a:r>
              <a:rPr lang="uk-UA" sz="2400" dirty="0"/>
              <a:t> основні виробничі фонди, предмети праці, персонал.</a:t>
            </a:r>
          </a:p>
          <a:p>
            <a:r>
              <a:rPr lang="uk-UA" sz="2400" dirty="0"/>
              <a:t>3. </a:t>
            </a:r>
            <a:r>
              <a:rPr lang="uk-UA" sz="2400" i="1" dirty="0"/>
              <a:t>Підсистеми виробничої інфраструктури:</a:t>
            </a:r>
            <a:r>
              <a:rPr lang="uk-UA" sz="2400" dirty="0"/>
              <a:t> технічне обслуговування і ремонт; енергетичне, транспортне, складське, тарне господарства; матеріально-технічне забезпечення виробництва, збут і реалізація продукції.</a:t>
            </a:r>
          </a:p>
          <a:p>
            <a:r>
              <a:rPr lang="uk-UA" sz="2400" dirty="0"/>
              <a:t>4. </a:t>
            </a:r>
            <a:r>
              <a:rPr lang="uk-UA" sz="2400" i="1" dirty="0"/>
              <a:t>Підсистеми управління підприємством:</a:t>
            </a:r>
            <a:r>
              <a:rPr lang="uk-UA" sz="2400" dirty="0"/>
              <a:t> техніко-економічне планування, фінансування, облік, науково-технічний розвиток.</a:t>
            </a:r>
          </a:p>
          <a:p>
            <a:endParaRPr lang="uk-UA" dirty="0"/>
          </a:p>
        </p:txBody>
      </p:sp>
    </p:spTree>
    <p:extLst>
      <p:ext uri="{BB962C8B-B14F-4D97-AF65-F5344CB8AC3E}">
        <p14:creationId xmlns:p14="http://schemas.microsoft.com/office/powerpoint/2010/main" val="1180441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510" y="458670"/>
            <a:ext cx="8525290" cy="810090"/>
          </a:xfrm>
        </p:spPr>
        <p:txBody>
          <a:bodyPr/>
          <a:lstStyle/>
          <a:p>
            <a:r>
              <a:rPr lang="uk-UA" sz="2400" dirty="0" err="1"/>
              <a:t>Компонентами </a:t>
            </a:r>
            <a:r>
              <a:rPr lang="uk-UA" sz="2400" i="1" dirty="0" err="1"/>
              <a:t>кер</a:t>
            </a:r>
            <a:r>
              <a:rPr lang="uk-UA" sz="2400" i="1" dirty="0"/>
              <a:t>уючої</a:t>
            </a:r>
            <a:r>
              <a:rPr lang="uk-UA" sz="2400" dirty="0"/>
              <a:t> системи є управління персоналом, психологія менеджменту, управлінські </a:t>
            </a:r>
            <a:r>
              <a:rPr lang="uk-UA" sz="2400" dirty="0" smtClean="0"/>
              <a:t>рішення,прогнозування</a:t>
            </a:r>
            <a:r>
              <a:rPr lang="uk-UA" dirty="0"/>
              <a:t>. </a:t>
            </a:r>
            <a:br>
              <a:rPr lang="uk-UA" dirty="0"/>
            </a:br>
            <a:endParaRPr lang="uk-UA" dirty="0"/>
          </a:p>
        </p:txBody>
      </p:sp>
      <p:sp>
        <p:nvSpPr>
          <p:cNvPr id="3" name="Объект 2"/>
          <p:cNvSpPr>
            <a:spLocks noGrp="1"/>
          </p:cNvSpPr>
          <p:nvPr>
            <p:ph idx="1"/>
          </p:nvPr>
        </p:nvSpPr>
        <p:spPr/>
        <p:txBody>
          <a:bodyPr/>
          <a:lstStyle/>
          <a:p>
            <a:pPr marL="0" indent="0">
              <a:buNone/>
            </a:pPr>
            <a:r>
              <a:rPr lang="uk-UA" sz="2000" dirty="0" smtClean="0"/>
              <a:t>Керуюча </a:t>
            </a:r>
            <a:r>
              <a:rPr lang="uk-UA" sz="2000" dirty="0"/>
              <a:t>підсистема включає в себе апарат управління з усіма працівниками та технічними засобами: комунікаційні засоби, сигналізація, обчислювальна техніка тощо </a:t>
            </a:r>
            <a:endParaRPr lang="uk-UA" sz="2000" dirty="0" smtClean="0"/>
          </a:p>
          <a:p>
            <a:r>
              <a:rPr lang="uk-UA" sz="2000" dirty="0" smtClean="0"/>
              <a:t>В </a:t>
            </a:r>
            <a:r>
              <a:rPr lang="uk-UA" sz="2000" dirty="0"/>
              <a:t>першу чергу це лінійне управління: президент, директор підприємства, його заступники, начальники цехів, майстри. Кількість ступенів і кількість керуючих органів на кожному ступені визначається цілями, завданнями та функціями управління.</a:t>
            </a:r>
          </a:p>
          <a:p>
            <a:r>
              <a:rPr lang="uk-UA" sz="2000" dirty="0"/>
              <a:t>Виробничі менеджери - це високопрофесійні працівники, що керують виробничими процесами (в рамках основних функцій), які беруть управлінські рішення в цій області. Виробничі менеджери поєднують знання і здібності фахівців в різних областях науки і техніки.</a:t>
            </a:r>
          </a:p>
          <a:p>
            <a:r>
              <a:rPr lang="uk-UA" sz="2000" dirty="0"/>
              <a:t>Між об'єктом і суб'єктом управління виробництвом повинно бути встановлено ефективну взаємодію, при якому вони відповідають один одному, мають відносну самостійність, взаємодіють.</a:t>
            </a:r>
          </a:p>
          <a:p>
            <a:endParaRPr lang="uk-UA" dirty="0"/>
          </a:p>
          <a:p>
            <a:endParaRPr lang="uk-UA" dirty="0"/>
          </a:p>
        </p:txBody>
      </p:sp>
    </p:spTree>
    <p:extLst>
      <p:ext uri="{BB962C8B-B14F-4D97-AF65-F5344CB8AC3E}">
        <p14:creationId xmlns:p14="http://schemas.microsoft.com/office/powerpoint/2010/main" val="3615678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7318"/>
          </a:xfrm>
        </p:spPr>
        <p:txBody>
          <a:bodyPr/>
          <a:lstStyle/>
          <a:p>
            <a:pPr lvl="0"/>
            <a:r>
              <a:rPr lang="uk-UA" sz="3200" b="1" dirty="0">
                <a:solidFill>
                  <a:srgbClr val="646464"/>
                </a:solidFill>
                <a:latin typeface="Roboto"/>
                <a:cs typeface="Arial" pitchFamily="34" charset="0"/>
              </a:rPr>
              <a:t>Рівні виробничого менеджменту</a:t>
            </a:r>
            <a:r>
              <a:rPr lang="uk-UA" sz="6600" dirty="0">
                <a:latin typeface="Arial" pitchFamily="34" charset="0"/>
                <a:cs typeface="Arial" pitchFamily="34" charset="0"/>
              </a:rPr>
              <a:t/>
            </a:r>
            <a:br>
              <a:rPr lang="uk-UA" sz="6600" dirty="0">
                <a:latin typeface="Arial" pitchFamily="34" charset="0"/>
                <a:cs typeface="Arial" pitchFamily="34" charset="0"/>
              </a:rPr>
            </a:b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25568016"/>
              </p:ext>
            </p:extLst>
          </p:nvPr>
        </p:nvGraphicFramePr>
        <p:xfrm>
          <a:off x="476545" y="845737"/>
          <a:ext cx="8235916" cy="5598597"/>
        </p:xfrm>
        <a:graphic>
          <a:graphicData uri="http://schemas.openxmlformats.org/drawingml/2006/table">
            <a:tbl>
              <a:tblPr/>
              <a:tblGrid>
                <a:gridCol w="2475277"/>
                <a:gridCol w="5760639"/>
              </a:tblGrid>
              <a:tr h="434174">
                <a:tc>
                  <a:txBody>
                    <a:bodyPr/>
                    <a:lstStyle/>
                    <a:p>
                      <a:pPr algn="l"/>
                      <a:r>
                        <a:rPr lang="uk-UA" sz="1600" dirty="0">
                          <a:effectLst/>
                        </a:rPr>
                        <a:t>рівні</a:t>
                      </a:r>
                    </a:p>
                  </a:txBody>
                  <a:tcPr marL="47502" marR="47502" marT="47502" marB="4750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l"/>
                      <a:r>
                        <a:rPr lang="uk-UA" sz="1600" dirty="0">
                          <a:solidFill>
                            <a:schemeClr val="bg1"/>
                          </a:solidFill>
                          <a:effectLst/>
                        </a:rPr>
                        <a:t>критерії</a:t>
                      </a:r>
                    </a:p>
                  </a:txBody>
                  <a:tcPr marL="47502" marR="47502" marT="47502" marB="4750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r>
              <a:tr h="434174">
                <a:tc>
                  <a:txBody>
                    <a:bodyPr/>
                    <a:lstStyle/>
                    <a:p>
                      <a:pPr algn="l"/>
                      <a:r>
                        <a:rPr lang="uk-UA" sz="1600" b="1" dirty="0" smtClean="0">
                          <a:effectLst/>
                        </a:rPr>
                        <a:t>МАКРОРІВНІ</a:t>
                      </a:r>
                      <a:endParaRPr lang="uk-UA" sz="1600" b="1" dirty="0">
                        <a:effectLst/>
                      </a:endParaRPr>
                    </a:p>
                  </a:txBody>
                  <a:tcPr marL="47502" marR="47502" marT="47502" marB="4750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rowSpan="2">
                  <a:txBody>
                    <a:bodyPr/>
                    <a:lstStyle/>
                    <a:p>
                      <a:pPr algn="l"/>
                      <a:r>
                        <a:rPr lang="uk-UA" sz="1400" dirty="0">
                          <a:solidFill>
                            <a:schemeClr val="bg1"/>
                          </a:solidFill>
                          <a:effectLst/>
                        </a:rPr>
                        <a:t>Демографічні та економічні фактори, що впливають на розмір і розвиток ринків збуту продукції.</a:t>
                      </a:r>
                    </a:p>
                    <a:p>
                      <a:pPr algn="l"/>
                      <a:r>
                        <a:rPr lang="uk-UA" sz="1400" dirty="0">
                          <a:solidFill>
                            <a:schemeClr val="bg1"/>
                          </a:solidFill>
                          <a:effectLst/>
                        </a:rPr>
                        <a:t>Джерела і транспортні витрати з доставки матеріалів.</a:t>
                      </a:r>
                    </a:p>
                    <a:p>
                      <a:pPr algn="l"/>
                      <a:r>
                        <a:rPr lang="uk-UA" sz="1400" dirty="0">
                          <a:solidFill>
                            <a:schemeClr val="bg1"/>
                          </a:solidFill>
                          <a:effectLst/>
                        </a:rPr>
                        <a:t>Кількість і якість трудових ресурсів.</a:t>
                      </a:r>
                    </a:p>
                    <a:p>
                      <a:pPr algn="l"/>
                      <a:r>
                        <a:rPr lang="uk-UA" sz="1400" dirty="0">
                          <a:solidFill>
                            <a:schemeClr val="bg1"/>
                          </a:solidFill>
                          <a:effectLst/>
                        </a:rPr>
                        <a:t>Наявність енергетичних і водних ресурсів.</a:t>
                      </a:r>
                    </a:p>
                    <a:p>
                      <a:pPr algn="l"/>
                      <a:r>
                        <a:rPr lang="uk-UA" sz="1400" dirty="0">
                          <a:solidFill>
                            <a:schemeClr val="bg1"/>
                          </a:solidFill>
                          <a:effectLst/>
                        </a:rPr>
                        <a:t>Політична стабільність.</a:t>
                      </a:r>
                    </a:p>
                    <a:p>
                      <a:pPr algn="l"/>
                      <a:r>
                        <a:rPr lang="uk-UA" sz="1400" dirty="0">
                          <a:solidFill>
                            <a:schemeClr val="bg1"/>
                          </a:solidFill>
                          <a:effectLst/>
                        </a:rPr>
                        <a:t>Податкова політика.</a:t>
                      </a:r>
                    </a:p>
                    <a:p>
                      <a:pPr algn="l"/>
                      <a:r>
                        <a:rPr lang="uk-UA" sz="1400" dirty="0">
                          <a:solidFill>
                            <a:schemeClr val="bg1"/>
                          </a:solidFill>
                          <a:effectLst/>
                        </a:rPr>
                        <a:t>Питання захисту навколишнього середовища.</a:t>
                      </a:r>
                    </a:p>
                    <a:p>
                      <a:pPr algn="l"/>
                      <a:r>
                        <a:rPr lang="uk-UA" sz="1400" dirty="0">
                          <a:solidFill>
                            <a:schemeClr val="bg1"/>
                          </a:solidFill>
                          <a:effectLst/>
                        </a:rPr>
                        <a:t>Умови проживання (клімат, система освіти, медичне обслуговування, культура і відпочинок). Вартість земельної ділянки та будівництва</a:t>
                      </a:r>
                    </a:p>
                  </a:txBody>
                  <a:tcPr marL="47502" marR="47502" marT="47502" marB="4750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r>
              <a:tr h="2421424">
                <a:tc>
                  <a:txBody>
                    <a:bodyPr/>
                    <a:lstStyle/>
                    <a:p>
                      <a:pPr algn="l">
                        <a:buFont typeface="Arial"/>
                        <a:buChar char="•"/>
                      </a:pPr>
                      <a:r>
                        <a:rPr lang="ru-RU" sz="1600" dirty="0">
                          <a:solidFill>
                            <a:schemeClr val="bg1"/>
                          </a:solidFill>
                          <a:effectLst/>
                        </a:rPr>
                        <a:t>1. </a:t>
                      </a:r>
                      <a:r>
                        <a:rPr lang="ru-RU" sz="1600" dirty="0" err="1">
                          <a:solidFill>
                            <a:schemeClr val="bg1"/>
                          </a:solidFill>
                          <a:effectLst/>
                        </a:rPr>
                        <a:t>Світова</a:t>
                      </a:r>
                      <a:r>
                        <a:rPr lang="ru-RU" sz="1600" dirty="0">
                          <a:solidFill>
                            <a:schemeClr val="bg1"/>
                          </a:solidFill>
                          <a:effectLst/>
                        </a:rPr>
                        <a:t> система.</a:t>
                      </a:r>
                    </a:p>
                    <a:p>
                      <a:pPr algn="l">
                        <a:buFont typeface="Arial"/>
                        <a:buChar char="•"/>
                      </a:pPr>
                      <a:r>
                        <a:rPr lang="ru-RU" sz="1600" dirty="0">
                          <a:solidFill>
                            <a:schemeClr val="bg1"/>
                          </a:solidFill>
                          <a:effectLst/>
                        </a:rPr>
                        <a:t>2. </a:t>
                      </a:r>
                      <a:r>
                        <a:rPr lang="ru-RU" sz="1600" dirty="0" err="1">
                          <a:solidFill>
                            <a:schemeClr val="bg1"/>
                          </a:solidFill>
                          <a:effectLst/>
                        </a:rPr>
                        <a:t>Ринкова</a:t>
                      </a:r>
                      <a:r>
                        <a:rPr lang="ru-RU" sz="1600" dirty="0">
                          <a:solidFill>
                            <a:schemeClr val="bg1"/>
                          </a:solidFill>
                          <a:effectLst/>
                        </a:rPr>
                        <a:t> </a:t>
                      </a:r>
                      <a:r>
                        <a:rPr lang="ru-RU" sz="1600" dirty="0" err="1">
                          <a:solidFill>
                            <a:schemeClr val="bg1"/>
                          </a:solidFill>
                          <a:effectLst/>
                        </a:rPr>
                        <a:t>економіка</a:t>
                      </a:r>
                      <a:r>
                        <a:rPr lang="ru-RU" sz="1600" dirty="0">
                          <a:solidFill>
                            <a:schemeClr val="bg1"/>
                          </a:solidFill>
                          <a:effectLst/>
                        </a:rPr>
                        <a:t>.</a:t>
                      </a:r>
                    </a:p>
                    <a:p>
                      <a:pPr algn="l">
                        <a:buFont typeface="Arial"/>
                        <a:buChar char="•"/>
                      </a:pPr>
                      <a:r>
                        <a:rPr lang="ru-RU" sz="1600" dirty="0">
                          <a:solidFill>
                            <a:schemeClr val="bg1"/>
                          </a:solidFill>
                          <a:effectLst/>
                        </a:rPr>
                        <a:t>3. </a:t>
                      </a:r>
                      <a:r>
                        <a:rPr lang="ru-RU" sz="1600" dirty="0" err="1">
                          <a:solidFill>
                            <a:schemeClr val="bg1"/>
                          </a:solidFill>
                          <a:effectLst/>
                        </a:rPr>
                        <a:t>Галузі</a:t>
                      </a:r>
                      <a:r>
                        <a:rPr lang="ru-RU" sz="1600" dirty="0">
                          <a:solidFill>
                            <a:schemeClr val="bg1"/>
                          </a:solidFill>
                          <a:effectLst/>
                        </a:rPr>
                        <a:t> та </a:t>
                      </a:r>
                      <a:r>
                        <a:rPr lang="ru-RU" sz="1600" dirty="0" err="1">
                          <a:solidFill>
                            <a:schemeClr val="bg1"/>
                          </a:solidFill>
                          <a:effectLst/>
                        </a:rPr>
                        <a:t>сфери</a:t>
                      </a:r>
                      <a:r>
                        <a:rPr lang="ru-RU" sz="1600" dirty="0">
                          <a:solidFill>
                            <a:schemeClr val="bg1"/>
                          </a:solidFill>
                          <a:effectLst/>
                        </a:rPr>
                        <a:t> </a:t>
                      </a:r>
                      <a:r>
                        <a:rPr lang="ru-RU" sz="1600" dirty="0" err="1">
                          <a:solidFill>
                            <a:schemeClr val="bg1"/>
                          </a:solidFill>
                          <a:effectLst/>
                        </a:rPr>
                        <a:t>економіки</a:t>
                      </a:r>
                      <a:r>
                        <a:rPr lang="ru-RU" sz="1600" dirty="0">
                          <a:solidFill>
                            <a:schemeClr val="bg1"/>
                          </a:solidFill>
                          <a:effectLst/>
                        </a:rPr>
                        <a:t>.</a:t>
                      </a:r>
                    </a:p>
                    <a:p>
                      <a:pPr algn="l">
                        <a:buFont typeface="Arial"/>
                        <a:buChar char="•"/>
                      </a:pPr>
                      <a:r>
                        <a:rPr lang="ru-RU" sz="1600" dirty="0">
                          <a:solidFill>
                            <a:schemeClr val="bg1"/>
                          </a:solidFill>
                          <a:effectLst/>
                        </a:rPr>
                        <a:t>4. </a:t>
                      </a:r>
                      <a:r>
                        <a:rPr lang="ru-RU" sz="1600" dirty="0" err="1">
                          <a:solidFill>
                            <a:schemeClr val="bg1"/>
                          </a:solidFill>
                          <a:effectLst/>
                        </a:rPr>
                        <a:t>Об'єднання</a:t>
                      </a:r>
                      <a:r>
                        <a:rPr lang="ru-RU" sz="1600" dirty="0">
                          <a:solidFill>
                            <a:schemeClr val="bg1"/>
                          </a:solidFill>
                          <a:effectLst/>
                        </a:rPr>
                        <a:t> </a:t>
                      </a:r>
                      <a:r>
                        <a:rPr lang="ru-RU" sz="1600" dirty="0" err="1">
                          <a:solidFill>
                            <a:schemeClr val="bg1"/>
                          </a:solidFill>
                          <a:effectLst/>
                        </a:rPr>
                        <a:t>підприємств</a:t>
                      </a:r>
                      <a:endParaRPr lang="ru-RU" sz="1600" dirty="0">
                        <a:solidFill>
                          <a:schemeClr val="bg1"/>
                        </a:solidFill>
                        <a:effectLst/>
                      </a:endParaRPr>
                    </a:p>
                  </a:txBody>
                  <a:tcPr marL="47502" marR="47502" marT="47502" marB="4750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vMerge="1">
                  <a:txBody>
                    <a:bodyPr/>
                    <a:lstStyle/>
                    <a:p>
                      <a:endParaRPr lang="uk-UA"/>
                    </a:p>
                  </a:txBody>
                  <a:tcPr/>
                </a:tc>
              </a:tr>
              <a:tr h="2308825">
                <a:tc>
                  <a:txBody>
                    <a:bodyPr/>
                    <a:lstStyle/>
                    <a:p>
                      <a:pPr algn="l"/>
                      <a:r>
                        <a:rPr lang="uk-UA" sz="1400" b="1" dirty="0" smtClean="0">
                          <a:solidFill>
                            <a:schemeClr val="bg1"/>
                          </a:solidFill>
                          <a:effectLst/>
                        </a:rPr>
                        <a:t>МІКРОРІВНІ</a:t>
                      </a:r>
                    </a:p>
                    <a:p>
                      <a:r>
                        <a:rPr lang="uk-UA" sz="1800" b="0" i="0" kern="1200" dirty="0" smtClean="0">
                          <a:solidFill>
                            <a:schemeClr val="bg1"/>
                          </a:solidFill>
                          <a:effectLst/>
                          <a:latin typeface="+mn-lt"/>
                          <a:ea typeface="+mn-ea"/>
                          <a:cs typeface="+mn-cs"/>
                        </a:rPr>
                        <a:t> </a:t>
                      </a:r>
                      <a:r>
                        <a:rPr lang="uk-UA" sz="1400" b="0" i="0" kern="1200" dirty="0" smtClean="0">
                          <a:solidFill>
                            <a:schemeClr val="bg1"/>
                          </a:solidFill>
                          <a:effectLst/>
                          <a:latin typeface="+mn-lt"/>
                          <a:ea typeface="+mn-ea"/>
                          <a:cs typeface="+mn-cs"/>
                        </a:rPr>
                        <a:t>Окреме підприємство.</a:t>
                      </a:r>
                    </a:p>
                    <a:p>
                      <a:r>
                        <a:rPr lang="uk-UA" sz="1400" b="0" i="0" kern="1200" dirty="0" smtClean="0">
                          <a:solidFill>
                            <a:schemeClr val="bg1"/>
                          </a:solidFill>
                          <a:effectLst/>
                          <a:latin typeface="+mn-lt"/>
                          <a:ea typeface="+mn-ea"/>
                          <a:cs typeface="+mn-cs"/>
                        </a:rPr>
                        <a:t>2. Виробництво.</a:t>
                      </a:r>
                    </a:p>
                    <a:p>
                      <a:r>
                        <a:rPr lang="uk-UA" sz="1400" b="0" i="0" kern="1200" dirty="0" smtClean="0">
                          <a:solidFill>
                            <a:schemeClr val="bg1"/>
                          </a:solidFill>
                          <a:effectLst/>
                          <a:latin typeface="+mn-lt"/>
                          <a:ea typeface="+mn-ea"/>
                          <a:cs typeface="+mn-cs"/>
                        </a:rPr>
                        <a:t>3. Цех / підрозділ.</a:t>
                      </a:r>
                    </a:p>
                    <a:p>
                      <a:r>
                        <a:rPr lang="uk-UA" sz="1400" b="0" i="0" kern="1200" dirty="0" smtClean="0">
                          <a:solidFill>
                            <a:schemeClr val="bg1"/>
                          </a:solidFill>
                          <a:effectLst/>
                          <a:latin typeface="+mn-lt"/>
                          <a:ea typeface="+mn-ea"/>
                          <a:cs typeface="+mn-cs"/>
                        </a:rPr>
                        <a:t>4. Ділянка (відділ).</a:t>
                      </a:r>
                    </a:p>
                    <a:p>
                      <a:r>
                        <a:rPr lang="uk-UA" sz="1400" b="0" i="0" kern="1200" dirty="0" smtClean="0">
                          <a:solidFill>
                            <a:schemeClr val="bg1"/>
                          </a:solidFill>
                          <a:effectLst/>
                          <a:latin typeface="+mn-lt"/>
                          <a:ea typeface="+mn-ea"/>
                          <a:cs typeface="+mn-cs"/>
                        </a:rPr>
                        <a:t>5. Робоче місце</a:t>
                      </a:r>
                    </a:p>
                    <a:p>
                      <a:pPr algn="l"/>
                      <a:endParaRPr lang="uk-UA" sz="1200" dirty="0">
                        <a:solidFill>
                          <a:schemeClr val="bg1"/>
                        </a:solidFill>
                        <a:effectLst/>
                      </a:endParaRPr>
                    </a:p>
                  </a:txBody>
                  <a:tcPr marL="47502" marR="47502" marT="47502" marB="4750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l"/>
                      <a:r>
                        <a:rPr lang="uk-UA" sz="1400" dirty="0">
                          <a:solidFill>
                            <a:schemeClr val="bg1"/>
                          </a:solidFill>
                          <a:effectLst/>
                        </a:rPr>
                        <a:t>Обмеження на розширення виробничої діяльності.</a:t>
                      </a:r>
                    </a:p>
                    <a:p>
                      <a:pPr algn="l"/>
                      <a:r>
                        <a:rPr lang="uk-UA" sz="1400" dirty="0">
                          <a:solidFill>
                            <a:schemeClr val="bg1"/>
                          </a:solidFill>
                          <a:effectLst/>
                        </a:rPr>
                        <a:t>Розмір, конфігурація та інші технічні аспекти виробничої площі.</a:t>
                      </a:r>
                    </a:p>
                    <a:p>
                      <a:pPr algn="l"/>
                      <a:r>
                        <a:rPr lang="uk-UA" sz="1400" dirty="0">
                          <a:solidFill>
                            <a:schemeClr val="bg1"/>
                          </a:solidFill>
                          <a:effectLst/>
                        </a:rPr>
                        <a:t>Наявність бажаних видів транспорту.</a:t>
                      </a:r>
                    </a:p>
                    <a:p>
                      <a:pPr algn="l"/>
                      <a:r>
                        <a:rPr lang="uk-UA" sz="1400" dirty="0">
                          <a:solidFill>
                            <a:schemeClr val="bg1"/>
                          </a:solidFill>
                          <a:effectLst/>
                        </a:rPr>
                        <a:t>Обсяг транспортних перевезень у клієнтів.</a:t>
                      </a:r>
                    </a:p>
                    <a:p>
                      <a:pPr algn="l"/>
                      <a:r>
                        <a:rPr lang="uk-UA" sz="1400" dirty="0">
                          <a:solidFill>
                            <a:schemeClr val="bg1"/>
                          </a:solidFill>
                          <a:effectLst/>
                        </a:rPr>
                        <a:t>Наявність і вартість енергопостачання та інших послуг.</a:t>
                      </a:r>
                    </a:p>
                    <a:p>
                      <a:pPr algn="l"/>
                      <a:r>
                        <a:rPr lang="uk-UA" sz="1400" dirty="0">
                          <a:solidFill>
                            <a:schemeClr val="bg1"/>
                          </a:solidFill>
                          <a:effectLst/>
                        </a:rPr>
                        <a:t>Близькість до житлових будинків і об'єктів, необхідним для службовців.</a:t>
                      </a:r>
                    </a:p>
                    <a:p>
                      <a:pPr algn="l"/>
                      <a:r>
                        <a:rPr lang="uk-UA" sz="1400" dirty="0">
                          <a:solidFill>
                            <a:schemeClr val="bg1"/>
                          </a:solidFill>
                          <a:effectLst/>
                        </a:rPr>
                        <a:t>Місцезнаходження конкурентів.</a:t>
                      </a:r>
                    </a:p>
                    <a:p>
                      <a:pPr algn="l"/>
                      <a:r>
                        <a:rPr lang="uk-UA" sz="1400" dirty="0">
                          <a:solidFill>
                            <a:schemeClr val="bg1"/>
                          </a:solidFill>
                          <a:effectLst/>
                        </a:rPr>
                        <a:t>Місцезнаходження підприємств роздрібної торгівлі (послуг)</a:t>
                      </a:r>
                    </a:p>
                  </a:txBody>
                  <a:tcPr marL="47502" marR="47502" marT="47502" marB="4750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r>
            </a:tbl>
          </a:graphicData>
        </a:graphic>
      </p:graphicFrame>
    </p:spTree>
    <p:extLst>
      <p:ext uri="{BB962C8B-B14F-4D97-AF65-F5344CB8AC3E}">
        <p14:creationId xmlns:p14="http://schemas.microsoft.com/office/powerpoint/2010/main" val="287636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38" y="571500"/>
            <a:ext cx="8072437" cy="585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88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ДЯКУЮ ЗА УВАГУ!</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881063" y="1268413"/>
            <a:ext cx="778510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ru-RU" sz="1800" b="1" i="1">
                <a:latin typeface="Calibri" panose="020F0502020204030204" pitchFamily="34" charset="0"/>
              </a:rPr>
              <a:t>	</a:t>
            </a:r>
            <a:r>
              <a:rPr lang="uk-UA" altLang="ru-RU" sz="4000" b="1" i="1"/>
              <a:t>Виробничий процес</a:t>
            </a:r>
            <a:r>
              <a:rPr lang="uk-UA" altLang="ru-RU" sz="4000" b="1"/>
              <a:t> – це сукупність взаємопов’язаних дій людей, засобів праці та природи, потрібних для виготовлення продукції</a:t>
            </a:r>
            <a:endParaRPr lang="en-US" altLang="ru-RU" sz="4000" b="1">
              <a:solidFill>
                <a:srgbClr val="FF0066"/>
              </a:solidFill>
            </a:endParaRPr>
          </a:p>
          <a:p>
            <a:pPr eaLnBrk="1" hangingPunct="1"/>
            <a:endParaRPr lang="ru-RU" altLang="ru-RU" sz="3600">
              <a:solidFill>
                <a:srgbClr val="FF0066"/>
              </a:solidFill>
              <a:latin typeface="Calibri" panose="020F0502020204030204" pitchFamily="34" charset="0"/>
            </a:endParaRPr>
          </a:p>
        </p:txBody>
      </p:sp>
      <p:pic>
        <p:nvPicPr>
          <p:cNvPr id="5123" name="Picture 8" descr="436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
          <p:cNvSpPr>
            <a:spLocks noChangeArrowheads="1"/>
          </p:cNvSpPr>
          <p:nvPr/>
        </p:nvSpPr>
        <p:spPr bwMode="auto">
          <a:xfrm>
            <a:off x="566738" y="1898650"/>
            <a:ext cx="7966075"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uk-UA" altLang="ru-RU" sz="3200" b="1">
                <a:solidFill>
                  <a:schemeClr val="bg1"/>
                </a:solidFill>
              </a:rPr>
              <a:t>Виробничий процес – це сукупність взаємопов’язаних дій людей, засобів виробництва та природи, потрібних для виготовлення продукції</a:t>
            </a:r>
            <a:endParaRPr lang="en-US" altLang="ru-RU" sz="3200" b="1">
              <a:solidFill>
                <a:schemeClr val="bg1"/>
              </a:solidFill>
            </a:endParaRPr>
          </a:p>
          <a:p>
            <a:pPr eaLnBrk="1" hangingPunct="1">
              <a:spcBef>
                <a:spcPct val="50000"/>
              </a:spcBef>
            </a:pPr>
            <a:endParaRPr lang="en-US" altLang="ru-RU" sz="3200" b="1">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2185988" y="2979738"/>
            <a:ext cx="44561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sz="3200">
              <a:solidFill>
                <a:schemeClr val="bg1"/>
              </a:solidFill>
              <a:latin typeface="Comic Sans MS" panose="030F0702030302020204" pitchFamily="66" charset="0"/>
            </a:endParaRPr>
          </a:p>
        </p:txBody>
      </p:sp>
      <p:sp>
        <p:nvSpPr>
          <p:cNvPr id="6147" name="Rectangle 5"/>
          <p:cNvSpPr>
            <a:spLocks noChangeArrowheads="1"/>
          </p:cNvSpPr>
          <p:nvPr/>
        </p:nvSpPr>
        <p:spPr bwMode="auto">
          <a:xfrm>
            <a:off x="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graphicFrame>
        <p:nvGraphicFramePr>
          <p:cNvPr id="6148" name="Object 4"/>
          <p:cNvGraphicFramePr>
            <a:graphicFrameLocks noChangeAspect="1"/>
          </p:cNvGraphicFramePr>
          <p:nvPr/>
        </p:nvGraphicFramePr>
        <p:xfrm>
          <a:off x="657225" y="728663"/>
          <a:ext cx="7875588" cy="5086350"/>
        </p:xfrm>
        <a:graphic>
          <a:graphicData uri="http://schemas.openxmlformats.org/presentationml/2006/ole">
            <mc:AlternateContent xmlns:mc="http://schemas.openxmlformats.org/markup-compatibility/2006">
              <mc:Choice xmlns:v="urn:schemas-microsoft-com:vml" Requires="v">
                <p:oleObj spid="_x0000_s6165" name="Рисунок" r:id="rId3" imgW="3343656" imgH="1467612" progId="Word.Picture.8">
                  <p:embed/>
                </p:oleObj>
              </mc:Choice>
              <mc:Fallback>
                <p:oleObj name="Рисунок" r:id="rId3" imgW="3343656" imgH="1467612"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728663"/>
                        <a:ext cx="7875588"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9" name="Text Box 6"/>
          <p:cNvSpPr txBox="1">
            <a:spLocks noChangeArrowheads="1"/>
          </p:cNvSpPr>
          <p:nvPr/>
        </p:nvSpPr>
        <p:spPr bwMode="auto">
          <a:xfrm>
            <a:off x="2501900" y="5859463"/>
            <a:ext cx="486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uk-UA" altLang="ru-RU"/>
              <a:t>Схема виробничого процесу</a:t>
            </a:r>
            <a:endParaRPr lang="ru-RU" altLang="ru-RU"/>
          </a:p>
        </p:txBody>
      </p:sp>
      <p:sp>
        <p:nvSpPr>
          <p:cNvPr id="6150" name="Rectangle 7"/>
          <p:cNvSpPr>
            <a:spLocks noChangeArrowheads="1"/>
          </p:cNvSpPr>
          <p:nvPr/>
        </p:nvSpPr>
        <p:spPr bwMode="auto">
          <a:xfrm>
            <a:off x="701675" y="233363"/>
            <a:ext cx="8251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ru-RU" sz="3200" b="1"/>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70" name="AutoShape 7"/>
          <p:cNvSpPr>
            <a:spLocks noChangeAspect="1" noChangeArrowheads="1"/>
          </p:cNvSpPr>
          <p:nvPr/>
        </p:nvSpPr>
        <p:spPr bwMode="auto">
          <a:xfrm>
            <a:off x="0" y="0"/>
            <a:ext cx="9144000" cy="68580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7171" name="Rectangle 8"/>
          <p:cNvSpPr>
            <a:spLocks noChangeArrowheads="1"/>
          </p:cNvSpPr>
          <p:nvPr/>
        </p:nvSpPr>
        <p:spPr bwMode="auto">
          <a:xfrm>
            <a:off x="385763" y="279400"/>
            <a:ext cx="8507412" cy="103505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ru-RU" altLang="ru-RU" sz="2000" b="1">
              <a:solidFill>
                <a:schemeClr val="bg1"/>
              </a:solidFill>
            </a:endParaRPr>
          </a:p>
          <a:p>
            <a:pPr algn="ctr" eaLnBrk="1" hangingPunct="1"/>
            <a:r>
              <a:rPr lang="ru-RU" altLang="ru-RU" sz="2600" b="1" i="1" u="sng">
                <a:solidFill>
                  <a:schemeClr val="bg1"/>
                </a:solidFill>
              </a:rPr>
              <a:t>ЕТАПИ ФОРМУВАННЯ ВИРОБНИЧОГО ПРОЦЕСУ</a:t>
            </a:r>
          </a:p>
        </p:txBody>
      </p:sp>
      <p:sp>
        <p:nvSpPr>
          <p:cNvPr id="7172" name="Rectangle 9"/>
          <p:cNvSpPr>
            <a:spLocks noChangeArrowheads="1"/>
          </p:cNvSpPr>
          <p:nvPr/>
        </p:nvSpPr>
        <p:spPr bwMode="auto">
          <a:xfrm>
            <a:off x="971550" y="1673225"/>
            <a:ext cx="3690938" cy="97313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Підбір технічного устаткування відповідно до вимог технології виготовлення виробу</a:t>
            </a:r>
          </a:p>
        </p:txBody>
      </p:sp>
      <p:sp>
        <p:nvSpPr>
          <p:cNvPr id="7173" name="Rectangle 10"/>
          <p:cNvSpPr>
            <a:spLocks noChangeArrowheads="1"/>
          </p:cNvSpPr>
          <p:nvPr/>
        </p:nvSpPr>
        <p:spPr bwMode="auto">
          <a:xfrm>
            <a:off x="5157788" y="2619375"/>
            <a:ext cx="3644900" cy="969963"/>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Визначення раціонального числа окремих спеціалізованих підрозділів</a:t>
            </a:r>
          </a:p>
        </p:txBody>
      </p:sp>
      <p:sp>
        <p:nvSpPr>
          <p:cNvPr id="7174" name="Rectangle 11"/>
          <p:cNvSpPr>
            <a:spLocks noChangeArrowheads="1"/>
          </p:cNvSpPr>
          <p:nvPr/>
        </p:nvSpPr>
        <p:spPr bwMode="auto">
          <a:xfrm>
            <a:off x="792163" y="3968750"/>
            <a:ext cx="3752850" cy="976313"/>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Встановлення оптимального зв’язку  між основними виробничими підрозділами</a:t>
            </a:r>
          </a:p>
        </p:txBody>
      </p:sp>
      <p:sp>
        <p:nvSpPr>
          <p:cNvPr id="7175" name="Rectangle 12"/>
          <p:cNvSpPr>
            <a:spLocks noChangeArrowheads="1"/>
          </p:cNvSpPr>
          <p:nvPr/>
        </p:nvSpPr>
        <p:spPr bwMode="auto">
          <a:xfrm>
            <a:off x="5111750" y="4914900"/>
            <a:ext cx="3286125" cy="11699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Забезпечення адекватного взаємозв’язку між підрозділами інфраструктури основного виробництва</a:t>
            </a:r>
          </a:p>
        </p:txBody>
      </p:sp>
      <p:sp>
        <p:nvSpPr>
          <p:cNvPr id="7176" name="Line 13"/>
          <p:cNvSpPr>
            <a:spLocks noChangeShapeType="1"/>
          </p:cNvSpPr>
          <p:nvPr/>
        </p:nvSpPr>
        <p:spPr bwMode="auto">
          <a:xfrm flipH="1">
            <a:off x="3446463" y="1358900"/>
            <a:ext cx="900112" cy="314325"/>
          </a:xfrm>
          <a:prstGeom prst="line">
            <a:avLst/>
          </a:prstGeom>
          <a:noFill/>
          <a:ln w="317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ru-RU"/>
          </a:p>
        </p:txBody>
      </p:sp>
      <p:sp>
        <p:nvSpPr>
          <p:cNvPr id="7177" name="Line 14"/>
          <p:cNvSpPr>
            <a:spLocks noChangeShapeType="1"/>
          </p:cNvSpPr>
          <p:nvPr/>
        </p:nvSpPr>
        <p:spPr bwMode="auto">
          <a:xfrm>
            <a:off x="4302125" y="2663825"/>
            <a:ext cx="855663" cy="45085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78" name="Line 15"/>
          <p:cNvSpPr>
            <a:spLocks noChangeShapeType="1"/>
          </p:cNvSpPr>
          <p:nvPr/>
        </p:nvSpPr>
        <p:spPr bwMode="auto">
          <a:xfrm flipH="1">
            <a:off x="4527550" y="3608388"/>
            <a:ext cx="1574800" cy="811212"/>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79" name="Line 16"/>
          <p:cNvSpPr>
            <a:spLocks noChangeShapeType="1"/>
          </p:cNvSpPr>
          <p:nvPr/>
        </p:nvSpPr>
        <p:spPr bwMode="auto">
          <a:xfrm>
            <a:off x="2727325" y="4959350"/>
            <a:ext cx="2384425" cy="5842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194" name="AutoShape 7"/>
          <p:cNvSpPr>
            <a:spLocks noChangeAspect="1" noChangeArrowheads="1"/>
          </p:cNvSpPr>
          <p:nvPr/>
        </p:nvSpPr>
        <p:spPr bwMode="auto">
          <a:xfrm>
            <a:off x="296863" y="1395413"/>
            <a:ext cx="8301037"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8195" name="Rectangle 8"/>
          <p:cNvSpPr>
            <a:spLocks noChangeArrowheads="1"/>
          </p:cNvSpPr>
          <p:nvPr/>
        </p:nvSpPr>
        <p:spPr bwMode="auto">
          <a:xfrm>
            <a:off x="946150" y="1538288"/>
            <a:ext cx="1301750" cy="946150"/>
          </a:xfrm>
          <a:prstGeom prst="rect">
            <a:avLst/>
          </a:prstGeom>
          <a:solidFill>
            <a:srgbClr val="FFFFFF"/>
          </a:solidFill>
          <a:ln w="3175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2000" b="1">
                <a:solidFill>
                  <a:schemeClr val="bg1"/>
                </a:solidFill>
              </a:rPr>
              <a:t>1-ша операція</a:t>
            </a:r>
          </a:p>
        </p:txBody>
      </p:sp>
      <p:sp>
        <p:nvSpPr>
          <p:cNvPr id="8196" name="Rectangle 9"/>
          <p:cNvSpPr>
            <a:spLocks noChangeArrowheads="1"/>
          </p:cNvSpPr>
          <p:nvPr/>
        </p:nvSpPr>
        <p:spPr bwMode="auto">
          <a:xfrm>
            <a:off x="2570163" y="1538288"/>
            <a:ext cx="1301750" cy="900112"/>
          </a:xfrm>
          <a:prstGeom prst="rect">
            <a:avLst/>
          </a:prstGeom>
          <a:solidFill>
            <a:srgbClr val="FFFFFF"/>
          </a:solidFill>
          <a:ln w="3175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2000" b="1">
                <a:solidFill>
                  <a:schemeClr val="bg1"/>
                </a:solidFill>
              </a:rPr>
              <a:t>2-га </a:t>
            </a:r>
          </a:p>
          <a:p>
            <a:pPr algn="ctr" eaLnBrk="1" hangingPunct="1"/>
            <a:r>
              <a:rPr lang="ru-RU" altLang="ru-RU" sz="2000" b="1">
                <a:solidFill>
                  <a:schemeClr val="bg1"/>
                </a:solidFill>
              </a:rPr>
              <a:t>операція</a:t>
            </a:r>
          </a:p>
        </p:txBody>
      </p:sp>
      <p:sp>
        <p:nvSpPr>
          <p:cNvPr id="8197" name="Rectangle 10"/>
          <p:cNvSpPr>
            <a:spLocks noChangeArrowheads="1"/>
          </p:cNvSpPr>
          <p:nvPr/>
        </p:nvSpPr>
        <p:spPr bwMode="auto">
          <a:xfrm>
            <a:off x="4192588" y="1538288"/>
            <a:ext cx="1303337" cy="855662"/>
          </a:xfrm>
          <a:prstGeom prst="rect">
            <a:avLst/>
          </a:prstGeom>
          <a:solidFill>
            <a:srgbClr val="FFFFFF"/>
          </a:solidFill>
          <a:ln w="3175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2000" b="1">
                <a:solidFill>
                  <a:schemeClr val="bg1"/>
                </a:solidFill>
              </a:rPr>
              <a:t>3-тя </a:t>
            </a:r>
          </a:p>
          <a:p>
            <a:pPr algn="ctr" eaLnBrk="1" hangingPunct="1"/>
            <a:r>
              <a:rPr lang="ru-RU" altLang="ru-RU" sz="2000" b="1">
                <a:solidFill>
                  <a:schemeClr val="bg1"/>
                </a:solidFill>
              </a:rPr>
              <a:t>операція</a:t>
            </a:r>
          </a:p>
        </p:txBody>
      </p:sp>
      <p:sp>
        <p:nvSpPr>
          <p:cNvPr id="8198" name="Rectangle 11"/>
          <p:cNvSpPr>
            <a:spLocks noChangeArrowheads="1"/>
          </p:cNvSpPr>
          <p:nvPr/>
        </p:nvSpPr>
        <p:spPr bwMode="auto">
          <a:xfrm>
            <a:off x="6467475" y="1538288"/>
            <a:ext cx="1300163" cy="855662"/>
          </a:xfrm>
          <a:prstGeom prst="rect">
            <a:avLst/>
          </a:prstGeom>
          <a:solidFill>
            <a:srgbClr val="FFFFFF"/>
          </a:solidFill>
          <a:ln w="3175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2000" b="1">
                <a:solidFill>
                  <a:schemeClr val="bg1"/>
                </a:solidFill>
              </a:rPr>
              <a:t>Готовий виріб</a:t>
            </a:r>
          </a:p>
        </p:txBody>
      </p:sp>
      <p:sp>
        <p:nvSpPr>
          <p:cNvPr id="8199" name="Line 12"/>
          <p:cNvSpPr>
            <a:spLocks noChangeShapeType="1"/>
          </p:cNvSpPr>
          <p:nvPr/>
        </p:nvSpPr>
        <p:spPr bwMode="auto">
          <a:xfrm>
            <a:off x="2276475" y="2033588"/>
            <a:ext cx="327025" cy="158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0" name="Line 13"/>
          <p:cNvSpPr>
            <a:spLocks noChangeShapeType="1"/>
          </p:cNvSpPr>
          <p:nvPr/>
        </p:nvSpPr>
        <p:spPr bwMode="auto">
          <a:xfrm>
            <a:off x="3851275" y="1989138"/>
            <a:ext cx="32385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1" name="Line 14"/>
          <p:cNvSpPr>
            <a:spLocks noChangeShapeType="1"/>
          </p:cNvSpPr>
          <p:nvPr/>
        </p:nvSpPr>
        <p:spPr bwMode="auto">
          <a:xfrm>
            <a:off x="5516563" y="2124075"/>
            <a:ext cx="977900" cy="158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2" name="Line 15"/>
          <p:cNvSpPr>
            <a:spLocks noChangeShapeType="1"/>
          </p:cNvSpPr>
          <p:nvPr/>
        </p:nvSpPr>
        <p:spPr bwMode="auto">
          <a:xfrm>
            <a:off x="5492750" y="1766888"/>
            <a:ext cx="977900" cy="158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3" name="Text Box 16"/>
          <p:cNvSpPr txBox="1">
            <a:spLocks noChangeArrowheads="1"/>
          </p:cNvSpPr>
          <p:nvPr/>
        </p:nvSpPr>
        <p:spPr bwMode="auto">
          <a:xfrm>
            <a:off x="1781175" y="458788"/>
            <a:ext cx="558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uk-UA" altLang="ru-RU" b="1">
                <a:solidFill>
                  <a:schemeClr val="bg1"/>
                </a:solidFill>
              </a:rPr>
              <a:t>ПРОСТИЙ ВИРОБНИЧИЙ ПРОЦЕС</a:t>
            </a:r>
            <a:endParaRPr lang="ru-RU" altLang="ru-RU" b="1">
              <a:solidFill>
                <a:schemeClr val="bg1"/>
              </a:solidFill>
            </a:endParaRPr>
          </a:p>
        </p:txBody>
      </p:sp>
      <p:sp>
        <p:nvSpPr>
          <p:cNvPr id="8204" name="AutoShape 18"/>
          <p:cNvSpPr>
            <a:spLocks noChangeAspect="1" noChangeArrowheads="1"/>
          </p:cNvSpPr>
          <p:nvPr/>
        </p:nvSpPr>
        <p:spPr bwMode="auto">
          <a:xfrm>
            <a:off x="746125" y="3698875"/>
            <a:ext cx="81899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uk-UA" altLang="ru-RU"/>
          </a:p>
        </p:txBody>
      </p:sp>
      <p:sp>
        <p:nvSpPr>
          <p:cNvPr id="8205" name="Rectangle 30"/>
          <p:cNvSpPr>
            <a:spLocks noChangeArrowheads="1"/>
          </p:cNvSpPr>
          <p:nvPr/>
        </p:nvSpPr>
        <p:spPr bwMode="auto">
          <a:xfrm>
            <a:off x="7767638" y="3698875"/>
            <a:ext cx="1169987" cy="1935163"/>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uk-UA" altLang="ru-RU" sz="1800" b="1">
              <a:solidFill>
                <a:schemeClr val="bg1"/>
              </a:solidFill>
            </a:endParaRPr>
          </a:p>
          <a:p>
            <a:pPr algn="ctr" eaLnBrk="1" hangingPunct="1"/>
            <a:endParaRPr lang="uk-UA" altLang="ru-RU" sz="2000" b="1">
              <a:solidFill>
                <a:schemeClr val="bg1"/>
              </a:solidFill>
            </a:endParaRPr>
          </a:p>
          <a:p>
            <a:pPr algn="ctr" eaLnBrk="1" hangingPunct="1"/>
            <a:r>
              <a:rPr lang="uk-UA" altLang="ru-RU" sz="2000" b="1">
                <a:solidFill>
                  <a:schemeClr val="bg1"/>
                </a:solidFill>
              </a:rPr>
              <a:t>Готовий виріб</a:t>
            </a:r>
            <a:endParaRPr lang="ru-RU" altLang="ru-RU" sz="2000" b="1">
              <a:solidFill>
                <a:schemeClr val="bg1"/>
              </a:solidFill>
            </a:endParaRPr>
          </a:p>
        </p:txBody>
      </p:sp>
      <p:sp>
        <p:nvSpPr>
          <p:cNvPr id="8206" name="Rectangle 19"/>
          <p:cNvSpPr>
            <a:spLocks noChangeArrowheads="1"/>
          </p:cNvSpPr>
          <p:nvPr/>
        </p:nvSpPr>
        <p:spPr bwMode="auto">
          <a:xfrm>
            <a:off x="385763" y="3698875"/>
            <a:ext cx="1284287" cy="4953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1 операція</a:t>
            </a:r>
          </a:p>
        </p:txBody>
      </p:sp>
      <p:sp>
        <p:nvSpPr>
          <p:cNvPr id="8207" name="Rectangle 20"/>
          <p:cNvSpPr>
            <a:spLocks noChangeArrowheads="1"/>
          </p:cNvSpPr>
          <p:nvPr/>
        </p:nvSpPr>
        <p:spPr bwMode="auto">
          <a:xfrm>
            <a:off x="385763" y="4419600"/>
            <a:ext cx="1284287" cy="47625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1 операція</a:t>
            </a:r>
          </a:p>
        </p:txBody>
      </p:sp>
      <p:sp>
        <p:nvSpPr>
          <p:cNvPr id="8208" name="Rectangle 21"/>
          <p:cNvSpPr>
            <a:spLocks noChangeArrowheads="1"/>
          </p:cNvSpPr>
          <p:nvPr/>
        </p:nvSpPr>
        <p:spPr bwMode="auto">
          <a:xfrm>
            <a:off x="385763" y="5094288"/>
            <a:ext cx="1284287" cy="44926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1 операція</a:t>
            </a:r>
          </a:p>
        </p:txBody>
      </p:sp>
      <p:sp>
        <p:nvSpPr>
          <p:cNvPr id="8209" name="Rectangle 22"/>
          <p:cNvSpPr>
            <a:spLocks noChangeArrowheads="1"/>
          </p:cNvSpPr>
          <p:nvPr/>
        </p:nvSpPr>
        <p:spPr bwMode="auto">
          <a:xfrm>
            <a:off x="2185988" y="3698875"/>
            <a:ext cx="1284287" cy="45085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2 операція</a:t>
            </a:r>
          </a:p>
        </p:txBody>
      </p:sp>
      <p:sp>
        <p:nvSpPr>
          <p:cNvPr id="8210" name="Rectangle 23"/>
          <p:cNvSpPr>
            <a:spLocks noChangeArrowheads="1"/>
          </p:cNvSpPr>
          <p:nvPr/>
        </p:nvSpPr>
        <p:spPr bwMode="auto">
          <a:xfrm>
            <a:off x="2185988" y="4373563"/>
            <a:ext cx="1284287" cy="5080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2 операція</a:t>
            </a:r>
          </a:p>
          <a:p>
            <a:pPr eaLnBrk="1" hangingPunct="1"/>
            <a:endParaRPr lang="ru-RU" altLang="ru-RU" sz="1800" b="1">
              <a:solidFill>
                <a:schemeClr val="bg1"/>
              </a:solidFill>
            </a:endParaRPr>
          </a:p>
        </p:txBody>
      </p:sp>
      <p:sp>
        <p:nvSpPr>
          <p:cNvPr id="8211" name="Rectangle 24"/>
          <p:cNvSpPr>
            <a:spLocks noChangeArrowheads="1"/>
          </p:cNvSpPr>
          <p:nvPr/>
        </p:nvSpPr>
        <p:spPr bwMode="auto">
          <a:xfrm>
            <a:off x="2185988" y="5138738"/>
            <a:ext cx="1284287" cy="45085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2 операція</a:t>
            </a:r>
          </a:p>
          <a:p>
            <a:pPr eaLnBrk="1" hangingPunct="1"/>
            <a:endParaRPr lang="ru-RU" altLang="ru-RU" sz="1800" b="1">
              <a:solidFill>
                <a:schemeClr val="bg1"/>
              </a:solidFill>
            </a:endParaRPr>
          </a:p>
        </p:txBody>
      </p:sp>
      <p:sp>
        <p:nvSpPr>
          <p:cNvPr id="8212" name="Rectangle 25"/>
          <p:cNvSpPr>
            <a:spLocks noChangeArrowheads="1"/>
          </p:cNvSpPr>
          <p:nvPr/>
        </p:nvSpPr>
        <p:spPr bwMode="auto">
          <a:xfrm>
            <a:off x="3897313" y="3698875"/>
            <a:ext cx="1349375" cy="4953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3 операція</a:t>
            </a:r>
          </a:p>
        </p:txBody>
      </p:sp>
      <p:sp>
        <p:nvSpPr>
          <p:cNvPr id="8213" name="Rectangle 26"/>
          <p:cNvSpPr>
            <a:spLocks noChangeArrowheads="1"/>
          </p:cNvSpPr>
          <p:nvPr/>
        </p:nvSpPr>
        <p:spPr bwMode="auto">
          <a:xfrm>
            <a:off x="3941763" y="5138738"/>
            <a:ext cx="1373187" cy="45085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3 операція</a:t>
            </a:r>
          </a:p>
        </p:txBody>
      </p:sp>
      <p:sp>
        <p:nvSpPr>
          <p:cNvPr id="8214" name="Rectangle 27"/>
          <p:cNvSpPr>
            <a:spLocks noChangeArrowheads="1"/>
          </p:cNvSpPr>
          <p:nvPr/>
        </p:nvSpPr>
        <p:spPr bwMode="auto">
          <a:xfrm>
            <a:off x="5516563" y="3698875"/>
            <a:ext cx="1755775" cy="500063"/>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Готовий вузол</a:t>
            </a:r>
          </a:p>
        </p:txBody>
      </p:sp>
      <p:sp>
        <p:nvSpPr>
          <p:cNvPr id="8215" name="Rectangle 28"/>
          <p:cNvSpPr>
            <a:spLocks noChangeArrowheads="1"/>
          </p:cNvSpPr>
          <p:nvPr/>
        </p:nvSpPr>
        <p:spPr bwMode="auto">
          <a:xfrm>
            <a:off x="5607050" y="4419600"/>
            <a:ext cx="1709738" cy="46355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Готовий вузол</a:t>
            </a:r>
          </a:p>
          <a:p>
            <a:pPr eaLnBrk="1" hangingPunct="1"/>
            <a:endParaRPr lang="ru-RU" altLang="ru-RU" sz="1800" b="1">
              <a:solidFill>
                <a:schemeClr val="bg1"/>
              </a:solidFill>
            </a:endParaRPr>
          </a:p>
        </p:txBody>
      </p:sp>
      <p:sp>
        <p:nvSpPr>
          <p:cNvPr id="8216" name="Rectangle 29"/>
          <p:cNvSpPr>
            <a:spLocks noChangeArrowheads="1"/>
          </p:cNvSpPr>
          <p:nvPr/>
        </p:nvSpPr>
        <p:spPr bwMode="auto">
          <a:xfrm>
            <a:off x="5607050" y="5184775"/>
            <a:ext cx="1755775" cy="449263"/>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800" b="1">
                <a:solidFill>
                  <a:schemeClr val="bg1"/>
                </a:solidFill>
              </a:rPr>
              <a:t>Готовий вузол</a:t>
            </a:r>
          </a:p>
          <a:p>
            <a:pPr eaLnBrk="1" hangingPunct="1"/>
            <a:endParaRPr lang="ru-RU" altLang="ru-RU" sz="1800" b="1">
              <a:solidFill>
                <a:schemeClr val="bg1"/>
              </a:solidFill>
            </a:endParaRPr>
          </a:p>
        </p:txBody>
      </p:sp>
      <p:sp>
        <p:nvSpPr>
          <p:cNvPr id="8217" name="Line 31"/>
          <p:cNvSpPr>
            <a:spLocks noChangeShapeType="1"/>
          </p:cNvSpPr>
          <p:nvPr/>
        </p:nvSpPr>
        <p:spPr bwMode="auto">
          <a:xfrm flipV="1">
            <a:off x="1692275" y="3924300"/>
            <a:ext cx="493713" cy="158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18" name="Line 32"/>
          <p:cNvSpPr>
            <a:spLocks noChangeShapeType="1"/>
          </p:cNvSpPr>
          <p:nvPr/>
        </p:nvSpPr>
        <p:spPr bwMode="auto">
          <a:xfrm>
            <a:off x="1692275" y="4598988"/>
            <a:ext cx="449263"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19" name="Line 33"/>
          <p:cNvSpPr>
            <a:spLocks noChangeShapeType="1"/>
          </p:cNvSpPr>
          <p:nvPr/>
        </p:nvSpPr>
        <p:spPr bwMode="auto">
          <a:xfrm>
            <a:off x="1692275" y="5364163"/>
            <a:ext cx="45085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20" name="Line 34"/>
          <p:cNvSpPr>
            <a:spLocks noChangeShapeType="1"/>
          </p:cNvSpPr>
          <p:nvPr/>
        </p:nvSpPr>
        <p:spPr bwMode="auto">
          <a:xfrm>
            <a:off x="3492500" y="3924300"/>
            <a:ext cx="404813"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21" name="Line 35"/>
          <p:cNvSpPr>
            <a:spLocks noChangeShapeType="1"/>
          </p:cNvSpPr>
          <p:nvPr/>
        </p:nvSpPr>
        <p:spPr bwMode="auto">
          <a:xfrm>
            <a:off x="3492500" y="5364163"/>
            <a:ext cx="449263"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22" name="Line 36"/>
          <p:cNvSpPr>
            <a:spLocks noChangeShapeType="1"/>
          </p:cNvSpPr>
          <p:nvPr/>
        </p:nvSpPr>
        <p:spPr bwMode="auto">
          <a:xfrm>
            <a:off x="5246688" y="3924300"/>
            <a:ext cx="277812" cy="158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23" name="Line 37"/>
          <p:cNvSpPr>
            <a:spLocks noChangeShapeType="1"/>
          </p:cNvSpPr>
          <p:nvPr/>
        </p:nvSpPr>
        <p:spPr bwMode="auto">
          <a:xfrm>
            <a:off x="5337175" y="5364163"/>
            <a:ext cx="269875"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24" name="Line 38"/>
          <p:cNvSpPr>
            <a:spLocks noChangeShapeType="1"/>
          </p:cNvSpPr>
          <p:nvPr/>
        </p:nvSpPr>
        <p:spPr bwMode="auto">
          <a:xfrm>
            <a:off x="3492500" y="4598988"/>
            <a:ext cx="20701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25" name="Line 39"/>
          <p:cNvSpPr>
            <a:spLocks noChangeShapeType="1"/>
          </p:cNvSpPr>
          <p:nvPr/>
        </p:nvSpPr>
        <p:spPr bwMode="auto">
          <a:xfrm>
            <a:off x="7272338" y="3968750"/>
            <a:ext cx="50165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26" name="Line 40"/>
          <p:cNvSpPr>
            <a:spLocks noChangeShapeType="1"/>
          </p:cNvSpPr>
          <p:nvPr/>
        </p:nvSpPr>
        <p:spPr bwMode="auto">
          <a:xfrm>
            <a:off x="7316788" y="4643438"/>
            <a:ext cx="4572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27" name="Line 41"/>
          <p:cNvSpPr>
            <a:spLocks noChangeShapeType="1"/>
          </p:cNvSpPr>
          <p:nvPr/>
        </p:nvSpPr>
        <p:spPr bwMode="auto">
          <a:xfrm>
            <a:off x="7362825" y="5408613"/>
            <a:ext cx="411163"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28" name="Text Box 44"/>
          <p:cNvSpPr txBox="1">
            <a:spLocks noChangeArrowheads="1"/>
          </p:cNvSpPr>
          <p:nvPr/>
        </p:nvSpPr>
        <p:spPr bwMode="auto">
          <a:xfrm>
            <a:off x="1331913" y="2798763"/>
            <a:ext cx="6164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uk-UA" altLang="ru-RU" b="1">
                <a:solidFill>
                  <a:schemeClr val="bg1"/>
                </a:solidFill>
              </a:rPr>
              <a:t>СКЛАДНИЙ</a:t>
            </a:r>
            <a:r>
              <a:rPr lang="uk-UA" altLang="ru-RU" b="1"/>
              <a:t> </a:t>
            </a:r>
            <a:r>
              <a:rPr lang="uk-UA" altLang="ru-RU" b="1">
                <a:solidFill>
                  <a:schemeClr val="bg1"/>
                </a:solidFill>
              </a:rPr>
              <a:t>ВИРОБНИЧИЙ ПРОЦЕС</a:t>
            </a:r>
            <a:endParaRPr lang="ru-RU" altLang="ru-RU" b="1">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450"/>
            <a:ext cx="9144000" cy="184467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b="1" u="sng">
                <a:solidFill>
                  <a:srgbClr val="FFFFFF"/>
                </a:solidFill>
                <a:effectLst>
                  <a:outerShdw blurRad="38100" dist="38100" dir="2700000" algn="tl">
                    <a:srgbClr val="000000"/>
                  </a:outerShdw>
                </a:effectLst>
                <a:latin typeface="Times New Roman" pitchFamily="18" charset="0"/>
                <a:cs typeface="Times New Roman" pitchFamily="18" charset="0"/>
              </a:rPr>
              <a:t>ОПЕРАЦІЯ </a:t>
            </a:r>
            <a:r>
              <a:rPr lang="uk-UA" sz="2800" b="1">
                <a:solidFill>
                  <a:srgbClr val="FFFFFF"/>
                </a:solidFill>
                <a:effectLst>
                  <a:outerShdw blurRad="38100" dist="38100" dir="2700000" algn="tl">
                    <a:srgbClr val="000000"/>
                  </a:outerShdw>
                </a:effectLst>
                <a:latin typeface="Times New Roman" pitchFamily="18" charset="0"/>
                <a:cs typeface="Times New Roman" pitchFamily="18" charset="0"/>
              </a:rPr>
              <a:t>  –</a:t>
            </a:r>
            <a:r>
              <a:rPr lang="uk-UA" sz="2800" b="1" u="sng">
                <a:solidFill>
                  <a:srgbClr val="FFFFFF"/>
                </a:solidFill>
                <a:effectLst>
                  <a:outerShdw blurRad="38100" dist="38100" dir="2700000" algn="tl">
                    <a:srgbClr val="000000"/>
                  </a:outerShdw>
                </a:effectLst>
                <a:latin typeface="Times New Roman" pitchFamily="18" charset="0"/>
                <a:cs typeface="Times New Roman" pitchFamily="18" charset="0"/>
              </a:rPr>
              <a:t> </a:t>
            </a:r>
          </a:p>
          <a:p>
            <a:pPr algn="ctr">
              <a:defRPr/>
            </a:pPr>
            <a:r>
              <a:rPr lang="uk-UA">
                <a:solidFill>
                  <a:srgbClr val="FFFFFF"/>
                </a:solidFill>
                <a:latin typeface="Times New Roman" pitchFamily="18" charset="0"/>
                <a:cs typeface="Times New Roman" pitchFamily="18" charset="0"/>
              </a:rPr>
              <a:t>це </a:t>
            </a:r>
            <a:r>
              <a:rPr lang="ru-RU">
                <a:solidFill>
                  <a:schemeClr val="tx1"/>
                </a:solidFill>
                <a:latin typeface="Times New Roman" pitchFamily="18" charset="0"/>
              </a:rPr>
              <a:t>закінчена частина виробничого процесу, яка виконується на одному робочому місці, над тим самим предметом праці без переналагоджування устаткування.</a:t>
            </a:r>
            <a:r>
              <a:rPr lang="ru-RU" sz="1600">
                <a:solidFill>
                  <a:schemeClr val="tx1"/>
                </a:solidFill>
                <a:latin typeface="Times New Roman" pitchFamily="18" charset="0"/>
              </a:rPr>
              <a:t> </a:t>
            </a:r>
            <a:r>
              <a:rPr lang="uk-UA" sz="2000">
                <a:solidFill>
                  <a:srgbClr val="FFFFFF"/>
                </a:solidFill>
                <a:latin typeface="Times New Roman" pitchFamily="18" charset="0"/>
                <a:cs typeface="Times New Roman" pitchFamily="18" charset="0"/>
              </a:rPr>
              <a:t>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3838"/>
            <a:ext cx="9144000"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2229</TotalTime>
  <Words>1323</Words>
  <Application>Microsoft Office PowerPoint</Application>
  <PresentationFormat>Экран (4:3)</PresentationFormat>
  <Paragraphs>292</Paragraphs>
  <Slides>43</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43</vt:i4>
      </vt:variant>
    </vt:vector>
  </HeadingPairs>
  <TitlesOfParts>
    <vt:vector size="50" baseType="lpstr">
      <vt:lpstr>Arial</vt:lpstr>
      <vt:lpstr>Calibri</vt:lpstr>
      <vt:lpstr>Comic Sans MS</vt:lpstr>
      <vt:lpstr>Roboto</vt:lpstr>
      <vt:lpstr>Times New Roman</vt:lpstr>
      <vt:lpstr>Тема Office</vt:lpstr>
      <vt:lpstr>Рисунок</vt:lpstr>
      <vt:lpstr>Презентация PowerPoint</vt:lpstr>
      <vt:lpstr>ПЛАН</vt:lpstr>
      <vt:lpstr> Рекомендована література: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ОДИНИЧНЕ ВИРОБНИЦТВО</vt:lpstr>
      <vt:lpstr>СЕРІЙНЕ ВИРОБНИЦТВО  тип організації промислового виробництва, що характеризується одночасним виготовленням на підприємстві широкої номенклатури однорідної продукції, випуск якої повторюється протягом тривалого часу, і широкою спеціалізацією робочих місць. У виробництвах серійного типу рівень собівартості продукції знижується за рахунок спеціалізації робочих місць, широкого залучення робітників середньої кваліфікації, зменшення, порівняно з одиничним виробництвом, витрат на заробітну плату.  ВІДМІННИМИ РИСАМИ СЕРІЙНОГО ВИРОБНИЦТВА Є: за кожним робочим місцем закріплюється від однієї до 20 періодично повторюваних операцій; номенклатура продукції не стійка, одна й та сама продукція виготовляється кілька разів; частина обладнання спеціалізована, розміщується за технологічною та частково за предметною ознакою; застосовується паралельно-послідовний вид пересування предметів праці; значне застосування механізації праці при незначному використанні ручної праці. </vt:lpstr>
      <vt:lpstr>СЕРІЙНЕ ВИРОБНИЦТВО</vt:lpstr>
      <vt:lpstr> Масове виробництво характеризується виготовленням окремих видів продукції у великій кількості на вузькоспеціалізованих робочих місцях протягом тривалого періоду. Головною ознакою масового типу виробництва є виготовлення великого обсягу однорідної продукції. Для цього тину виробництва характерна незмінна номенклатура продукції, що виготовляється, спеціалізація робочих місць на виконанні однієї постійно закріпленої операції, застосування спеціального обладнання та незначна довжина виробничого циклу, висока механізація та автоматизація виробничих процесів. Собівартість продукції масового виробництва, порівняно з одиничним та серійним, значно менша. Таким чином, цей тип виробництва створює передумови для поглиблення спеціалізації та підвищення продуктивності праці.  Необхідною умовою масового виробництва є постійний рівень попиту на продукцію. Для масового виробництва характерне таке: за кожним робочим місцем закріплено одну-дві операції; постійна номенклатура продукції; використовуються автоматичні лінії; застосовується паралельний вид пересування предметів праці. </vt:lpstr>
      <vt:lpstr>МАСОВЕ ВИРОБНИЦТВО</vt:lpstr>
      <vt:lpstr>Порівняльна характеристика типів виробництва</vt:lpstr>
      <vt:lpstr>ДО́СЛІДНЕ ВИРОБНИ́ЦТВО – тип виробничої діяльності, спрямований на забезпечення реалізації результатів науково-дослідних робіт та впровадження прогресивних технологічних процесів на виробництві.             ДОСЛІДНЕ ВИРОБНИЦТВО структурний підрозділ наукової установи, університету, академії, інституту або юридична особа, основною діяльністю якого є виготовлення та апробація дослідних зразків, корисних моделей, нових продуктів, технологічних процесів, надання відповідних послуг, пов'язаних з цією діяльністю, тощо. (Закон "Про наукову і науково-технічну діяльність") </vt:lpstr>
      <vt:lpstr>Презентация PowerPoint</vt:lpstr>
      <vt:lpstr>Презентация PowerPoint</vt:lpstr>
      <vt:lpstr>Презентация PowerPoint</vt:lpstr>
      <vt:lpstr>Презентация PowerPoint</vt:lpstr>
      <vt:lpstr>Презентация PowerPoint</vt:lpstr>
      <vt:lpstr>Спеціалізація виробництва - відображає процес зосередження діяльності підприємства (фірми) на виготовленні певної продукції (виконанні окремих видів робіт, наданні платних послуг). </vt:lpstr>
      <vt:lpstr>ПЕРЕВАГИ СПЕЦІАЛІЗАЦІЇ ВИРОБНИЦТВ:</vt:lpstr>
      <vt:lpstr>Кооперація — це особлива форма тривалих раціональних виробничих зв'язків між спеціалізованими самостійними підприємствами порівняно з іншими підприємствами, які не мають таких зв'язків </vt:lpstr>
      <vt:lpstr>КОНЦЕНТРАЦІЯ виробництва означає його усуспільнення через збільшення розмірів підприємств, зосередження робочої сили, засобів виробництва і випуску продукції на все більш великих підприємствах. </vt:lpstr>
      <vt:lpstr>Презентация PowerPoint</vt:lpstr>
      <vt:lpstr>Виробничий менеджмент - </vt:lpstr>
      <vt:lpstr>Презентация PowerPoint</vt:lpstr>
      <vt:lpstr>Презентация PowerPoint</vt:lpstr>
      <vt:lpstr>Компоненти функціональної підсистеми </vt:lpstr>
      <vt:lpstr>Компонентами керуючої системи є управління персоналом, психологія менеджменту, управлінські рішення,прогнозування.  </vt:lpstr>
      <vt:lpstr>Рівні виробничого менеджменту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ПРЕДМЕТ І МЕТОД МІКРОЕКОНОМІКИ</dc:title>
  <dc:creator>Валюша</dc:creator>
  <cp:lastModifiedBy>Учетная запись Майкрософт</cp:lastModifiedBy>
  <cp:revision>192</cp:revision>
  <dcterms:modified xsi:type="dcterms:W3CDTF">2024-10-08T11:24:59Z</dcterms:modified>
</cp:coreProperties>
</file>