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Arim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utfit Extra Bold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9490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Аналіз цифрових навичок: вимірювання розриву та стратегії його подолання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25279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Тема 8 — Комплексний огляд структур цифрових компетентностей, методологій оцінки цифрового розриву та міжнародного досвіду розбудови національних стратегій цифрових навичок для забезпечення інклюзивного зростання та економічних можливостей.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753814"/>
            <a:ext cx="2456378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813346"/>
            <a:ext cx="221825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ЦИФРОВА ТРАНСФОРМАЦІЯ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3349347" y="5746194"/>
            <a:ext cx="2036088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476030" y="5813346"/>
            <a:ext cx="17827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ДЕРЖАВНА СТРАТЕГІЯ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5484614" y="5746194"/>
            <a:ext cx="1861780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611297" y="5813346"/>
            <a:ext cx="16084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ЛЮДСЬКИЙ КАПІТАЛ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5243"/>
            <a:ext cx="130138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Залучення зацікавлених сторін: будуємо коаліцію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1215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Жодна держава не може самостійно вирішити проблему цифрового розриву. Успішні стратегії будуються на широких коаліціях, де </a:t>
            </a:r>
            <a:r>
              <a:rPr lang="en-US" sz="1550" b="1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уряд виступає не єдиним виконавцем, а архітектором екосистеми та фасилітатором партнерства.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Ключовим є чіткий розподіл ролей та спільне бачення результатів.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88018"/>
            <a:ext cx="1352788" cy="8360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272082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Уряд та державні органи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011460"/>
            <a:ext cx="307467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Встановлення національних цілей та стандартів, фінансування базових програм, інтеграція цифрових навичок у систему освіти та ринок праці, регуляторне середовище для приватних інвестицій.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3188018"/>
            <a:ext cx="1352788" cy="83605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16467" y="42720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Приватний сектор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4116467" y="4701302"/>
            <a:ext cx="307467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Визначення потреб у навичках, фінансування корпоративного навчання, надання платформ та контенту, участь у розробці навчальних програм, визнання сертифікатів при найомі.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3188018"/>
            <a:ext cx="1352788" cy="83605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39144" y="42720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Освітні установи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439144" y="4701302"/>
            <a:ext cx="307467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Розробка та впровадження навчальних програм, підготовка викладачів, адаптація навчальних планів до потреб ринку праці, дослідження та інновації в галузі цифрової освіти.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3188018"/>
            <a:ext cx="1352907" cy="83605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61821" y="4272082"/>
            <a:ext cx="30747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Громадянське суспільство та НДО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0761821" y="5011460"/>
            <a:ext cx="307478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Охоплення вразливих груп, адвокація, моніторинг реалізації стратегії, надання безоплатних навчальних послуг для маргіналізованих спільнот, місцеве партнерство.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0616"/>
            <a:ext cx="130312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Стратегії для громадян: цифрова інклюзія для всіх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3752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Розбудова цифрових навичок громадян — це фундамент цифрового суспільства. Без базової цифрової грамотності населення навіть найкращі е-послуги та цифрова інфраструктура не матимуть реального впливу на якість життя людей.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3001923"/>
            <a:ext cx="297656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2995851"/>
            <a:ext cx="52572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Програми базової цифрової грамотності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438632" y="3425071"/>
            <a:ext cx="575250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Безоплатні або субсидовані курси для людей похилого віку, мешканців сільської місцевості, осіб з низькими доходами. Акцент на практичних навичках: використання смартфону, е-послуги, онлайн-безпека, цифрові платежі. Приклад: програма «Дія.Цифрова освіта» в Україні.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3558" y="3001923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083987" y="2995851"/>
            <a:ext cx="4193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Цифрові хаби та центри доступу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083987" y="3425071"/>
            <a:ext cx="575262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Мережа публічних місць з безоплатним доступом до інтернету та цифровим обладнанням, укомплектованих навченими тьюторами. Бібліотеки, поштові відділення, громадські центри як точки цифрового включення в сільській місцевості та малих містах.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5415677"/>
            <a:ext cx="297656" cy="2976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38632" y="5409605"/>
            <a:ext cx="50355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Цифрові амбасадори та peer-навчання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438632" y="5838825"/>
            <a:ext cx="575250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Навчання молоді та активних громадян, які потім допомагають своїм громадам. Ефективна модель для охоплення людей, які не йдуть на офіційні курси, але довіряють сусідам, родичам та колегам.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3558" y="5415677"/>
            <a:ext cx="297656" cy="29765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083987" y="5409605"/>
            <a:ext cx="41570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Інтеграція в соціальні програми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083987" y="5838825"/>
            <a:ext cx="575262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Включення модулів цифрової грамотності у програми підтримки зайнятості, соціального захисту, охорони здоров'я. Навчання цифровим навичкам як умова або компонент отримання певних соціальних послуг.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397" y="968812"/>
            <a:ext cx="13237607" cy="108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Стратегії для робочої сили: навички майбутнього вже сьогодні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96397" y="2362557"/>
            <a:ext cx="13237607" cy="522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Цифрова трансформація ринку праці відбувається стрімко: за прогнозами McKinsey Global Institute, до 2030 року </a:t>
            </a:r>
            <a:r>
              <a:rPr lang="en-US" sz="1350" b="1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 375 мільйонів працівників у всьому світі потребуватимуть перекваліфікації</a:t>
            </a: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через автоматизацію. Для України це означає необхідність масштабних програм upskilling та reskilling.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571024" y="3057049"/>
            <a:ext cx="6657142" cy="4203740"/>
          </a:xfrm>
          <a:prstGeom prst="roundRect">
            <a:avLst>
              <a:gd name="adj" fmla="val 2982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745093" y="3209806"/>
            <a:ext cx="4025503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Upskilling (підвищення кваліфікації)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45093" y="3634621"/>
            <a:ext cx="6309003" cy="1045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Розвиток нових цифрових навичок у чинних працівників для виконання вдосконалених або нових функцій на існуючому місці роботи. Фокус: автоматизація рутинних завдань, аналіз даних, цифрові інструменти продуктивності.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745093" y="4817388"/>
            <a:ext cx="6309003" cy="1205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Корпоративні програми навчання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Державне субсидування курсів для працівників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Цифрові навчальні платформи (LinkedIn Learning, Coursera)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Галузеві партнерства та навчальні альянси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7535228" y="3209806"/>
            <a:ext cx="3152656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Reskilling (перекваліфікація)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35228" y="3634621"/>
            <a:ext cx="6406396" cy="784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Підготовка працівників, чиї спеціальності автоматизуються, до нових ролей у цифровій економіці. Найбільш актуально для секторів з високим ризиком автоматизації: бухгалтерія, логістика, адміністрування.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7535228" y="4556046"/>
            <a:ext cx="6406396" cy="1205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Інтенсивні буткемпи (3-6 місяців)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Програми з гарантованим працевлаштуванням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Співпраця центрів зайнятості з ІТ-компаніями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Стипендії та ваучери для перекваліфікації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7535228" y="5914549"/>
            <a:ext cx="3546158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Майбутні навички (Future Skills)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535228" y="6339364"/>
            <a:ext cx="6406396" cy="784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Підготовка до навичок, які матимуть попит через 5-10 років: штучний інтелект, кібербезпека, хмарні обчислення, аналіз великих даних, розробка програмного забезпечення.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711" y="1049655"/>
            <a:ext cx="12448223" cy="572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Інтеграція в систему освіти: закладаємо фундамент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2711" y="1960245"/>
            <a:ext cx="13164979" cy="563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Найбільш стійкий довгостроковий ефект дає інтеграція цифрових навичок у формальну систему освіти — від початкової школи до університету. Саме освітня система формує цифровий капітал наступних поколінь та забезпечує системне, а не ситуативне вирішення проблеми розриву.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03770" y="2714030"/>
            <a:ext cx="22860" cy="4465915"/>
          </a:xfrm>
          <a:prstGeom prst="roundRect">
            <a:avLst>
              <a:gd name="adj" fmla="val 336601"/>
            </a:avLst>
          </a:prstGeom>
          <a:solidFill>
            <a:srgbClr val="BDB8DF"/>
          </a:solidFill>
          <a:ln/>
        </p:spPr>
      </p:sp>
      <p:sp>
        <p:nvSpPr>
          <p:cNvPr id="5" name="Shape 3"/>
          <p:cNvSpPr/>
          <p:nvPr/>
        </p:nvSpPr>
        <p:spPr>
          <a:xfrm>
            <a:off x="6582370" y="2908697"/>
            <a:ext cx="549593" cy="22860"/>
          </a:xfrm>
          <a:prstGeom prst="roundRect">
            <a:avLst>
              <a:gd name="adj" fmla="val 336601"/>
            </a:avLst>
          </a:prstGeom>
          <a:solidFill>
            <a:srgbClr val="BDB8DF"/>
          </a:solidFill>
          <a:ln/>
        </p:spPr>
      </p:sp>
      <p:sp>
        <p:nvSpPr>
          <p:cNvPr id="6" name="Shape 4"/>
          <p:cNvSpPr/>
          <p:nvPr/>
        </p:nvSpPr>
        <p:spPr>
          <a:xfrm>
            <a:off x="7109103" y="2714030"/>
            <a:ext cx="412194" cy="412194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77802" y="2748379"/>
            <a:ext cx="274796" cy="343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2668667" y="2776895"/>
            <a:ext cx="3730585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Дошкільна та початкова освіта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32711" y="3164443"/>
            <a:ext cx="5666542" cy="845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Знайомство з технологіями через гру, базове розуміння безпечної поведінки в мережі, розвиток алгоритмічного мислення через програмування Scratch, роботехніку.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7498437" y="3979545"/>
            <a:ext cx="549593" cy="22860"/>
          </a:xfrm>
          <a:prstGeom prst="roundRect">
            <a:avLst>
              <a:gd name="adj" fmla="val 336601"/>
            </a:avLst>
          </a:prstGeom>
          <a:solidFill>
            <a:srgbClr val="BDB8DF"/>
          </a:solidFill>
          <a:ln/>
        </p:spPr>
      </p:sp>
      <p:sp>
        <p:nvSpPr>
          <p:cNvPr id="11" name="Shape 9"/>
          <p:cNvSpPr/>
          <p:nvPr/>
        </p:nvSpPr>
        <p:spPr>
          <a:xfrm>
            <a:off x="7109103" y="3784878"/>
            <a:ext cx="412194" cy="412194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77802" y="3819227"/>
            <a:ext cx="274796" cy="343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8231148" y="3847743"/>
            <a:ext cx="2290048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Середня освіта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8231148" y="4235291"/>
            <a:ext cx="5666542" cy="845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Цифрова грамотність як окремий предмет + інтеграція в усі дисципліни, основи програмування, критичне мислення в мережі, кібергігієна, створення цифрового контенту.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582370" y="4912757"/>
            <a:ext cx="549593" cy="22860"/>
          </a:xfrm>
          <a:prstGeom prst="roundRect">
            <a:avLst>
              <a:gd name="adj" fmla="val 336601"/>
            </a:avLst>
          </a:prstGeom>
          <a:solidFill>
            <a:srgbClr val="BDB8DF"/>
          </a:solidFill>
          <a:ln/>
        </p:spPr>
      </p:sp>
      <p:sp>
        <p:nvSpPr>
          <p:cNvPr id="16" name="Shape 14"/>
          <p:cNvSpPr/>
          <p:nvPr/>
        </p:nvSpPr>
        <p:spPr>
          <a:xfrm>
            <a:off x="7109103" y="4718090"/>
            <a:ext cx="412194" cy="412194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77802" y="4752439"/>
            <a:ext cx="274796" cy="343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4109204" y="4780955"/>
            <a:ext cx="2290048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Вища освіта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732711" y="5168503"/>
            <a:ext cx="5666542" cy="845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Цифрові навички як обов'язкова складова всіх спеціальностей, не лише ІТ. Дата-аналіз для економістів, цифрові методи для гуманітаріїв, е-охорона здоров'я для медиків.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498437" y="5846088"/>
            <a:ext cx="549593" cy="22860"/>
          </a:xfrm>
          <a:prstGeom prst="roundRect">
            <a:avLst>
              <a:gd name="adj" fmla="val 336601"/>
            </a:avLst>
          </a:prstGeom>
          <a:solidFill>
            <a:srgbClr val="BDB8DF"/>
          </a:solidFill>
          <a:ln/>
        </p:spPr>
      </p:sp>
      <p:sp>
        <p:nvSpPr>
          <p:cNvPr id="21" name="Shape 19"/>
          <p:cNvSpPr/>
          <p:nvPr/>
        </p:nvSpPr>
        <p:spPr>
          <a:xfrm>
            <a:off x="7109103" y="5651421"/>
            <a:ext cx="412194" cy="412194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177802" y="5685770"/>
            <a:ext cx="274796" cy="343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1"/>
          <p:cNvSpPr/>
          <p:nvPr/>
        </p:nvSpPr>
        <p:spPr>
          <a:xfrm>
            <a:off x="8231148" y="5714286"/>
            <a:ext cx="4371737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Неформальна та безперервна освіта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8231148" y="6101834"/>
            <a:ext cx="5666542" cy="845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Мікрокредити, відкриті онлайн-курси (MOOC), програми для дорослих, корпоративне навчання. Системи визнання неформальної освіти (micro-credentials) для ринку праці.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73969" y="1208365"/>
            <a:ext cx="11841361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Моніторинг та оцінювання: що вимірюємо, те й отримуємо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1273969" y="1923574"/>
            <a:ext cx="12082343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Ефективна система моніторингу — це не бюрократична звітність, а реальний механізм навчання та адаптації стратегії. Без систематичного вимірювання результатів неможливо ані довести ефективність програм, ані вчасно скоригувати курс. Принцип «що вимірюємо, те й покращуємо» особливо актуальний у сфері цифрових навичок.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1273969" y="2708077"/>
            <a:ext cx="5982057" cy="1644015"/>
          </a:xfrm>
          <a:prstGeom prst="roundRect">
            <a:avLst>
              <a:gd name="adj" fmla="val 391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434703" y="2868811"/>
            <a:ext cx="459581" cy="459581"/>
          </a:xfrm>
          <a:prstGeom prst="roundRect">
            <a:avLst>
              <a:gd name="adj" fmla="val 19894394"/>
            </a:avLst>
          </a:prstGeom>
          <a:solidFill>
            <a:srgbClr val="5E4CE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1028" y="2995136"/>
            <a:ext cx="206812" cy="2068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4703" y="3446621"/>
            <a:ext cx="2463998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Вхідні показники (Inputs)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1434703" y="3757017"/>
            <a:ext cx="5660588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Обсяг фінансування програм, кількість провайдерів навчання, географічне охоплення, кількість розроблених навчальних матеріалів та курсів.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7374255" y="2708077"/>
            <a:ext cx="5982057" cy="1644015"/>
          </a:xfrm>
          <a:prstGeom prst="roundRect">
            <a:avLst>
              <a:gd name="adj" fmla="val 391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534989" y="2868811"/>
            <a:ext cx="459581" cy="459581"/>
          </a:xfrm>
          <a:prstGeom prst="roundRect">
            <a:avLst>
              <a:gd name="adj" fmla="val 19894394"/>
            </a:avLst>
          </a:prstGeom>
          <a:solidFill>
            <a:srgbClr val="5E4CE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1315" y="2995136"/>
            <a:ext cx="206812" cy="20681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34989" y="3446621"/>
            <a:ext cx="2979420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Показники процесу (Activities)</a:t>
            </a:r>
            <a:endParaRPr lang="en-US" sz="1500" dirty="0"/>
          </a:p>
        </p:txBody>
      </p:sp>
      <p:sp>
        <p:nvSpPr>
          <p:cNvPr id="13" name="Text 9"/>
          <p:cNvSpPr/>
          <p:nvPr/>
        </p:nvSpPr>
        <p:spPr>
          <a:xfrm>
            <a:off x="7534989" y="3757017"/>
            <a:ext cx="5660588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Кількість навчальних сесій, залучені партнери, кількість зареєстрованих учасників за цільовими групами, частка завершення курсів.</a:t>
            </a:r>
            <a:endParaRPr lang="en-US" sz="1200" dirty="0"/>
          </a:p>
        </p:txBody>
      </p:sp>
      <p:sp>
        <p:nvSpPr>
          <p:cNvPr id="14" name="Shape 10"/>
          <p:cNvSpPr/>
          <p:nvPr/>
        </p:nvSpPr>
        <p:spPr>
          <a:xfrm>
            <a:off x="1273969" y="4470321"/>
            <a:ext cx="5982057" cy="1644015"/>
          </a:xfrm>
          <a:prstGeom prst="roundRect">
            <a:avLst>
              <a:gd name="adj" fmla="val 391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1434703" y="4631055"/>
            <a:ext cx="459581" cy="459581"/>
          </a:xfrm>
          <a:prstGeom prst="roundRect">
            <a:avLst>
              <a:gd name="adj" fmla="val 19894394"/>
            </a:avLst>
          </a:prstGeom>
          <a:solidFill>
            <a:srgbClr val="5E4CE6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1028" y="4757380"/>
            <a:ext cx="206812" cy="20681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434703" y="5208865"/>
            <a:ext cx="2771061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Вихідні показники (Outputs)</a:t>
            </a:r>
            <a:endParaRPr lang="en-US" sz="1500" dirty="0"/>
          </a:p>
        </p:txBody>
      </p:sp>
      <p:sp>
        <p:nvSpPr>
          <p:cNvPr id="18" name="Text 13"/>
          <p:cNvSpPr/>
          <p:nvPr/>
        </p:nvSpPr>
        <p:spPr>
          <a:xfrm>
            <a:off x="1434703" y="5519261"/>
            <a:ext cx="5660588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Кількість громадян, які пройшли навчання, отримані сертифікати, охоплення за географічними та демографічними групами.</a:t>
            </a:r>
            <a:endParaRPr lang="en-US" sz="1200" dirty="0"/>
          </a:p>
        </p:txBody>
      </p:sp>
      <p:sp>
        <p:nvSpPr>
          <p:cNvPr id="19" name="Shape 14"/>
          <p:cNvSpPr/>
          <p:nvPr/>
        </p:nvSpPr>
        <p:spPr>
          <a:xfrm>
            <a:off x="7374255" y="4470321"/>
            <a:ext cx="5982057" cy="1644015"/>
          </a:xfrm>
          <a:prstGeom prst="roundRect">
            <a:avLst>
              <a:gd name="adj" fmla="val 391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534989" y="4631055"/>
            <a:ext cx="459581" cy="459581"/>
          </a:xfrm>
          <a:prstGeom prst="roundRect">
            <a:avLst>
              <a:gd name="adj" fmla="val 19894394"/>
            </a:avLst>
          </a:prstGeom>
          <a:solidFill>
            <a:srgbClr val="5E4CE6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1315" y="4757380"/>
            <a:ext cx="206812" cy="20681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534989" y="5208865"/>
            <a:ext cx="2680573" cy="239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Показники впливу (Impact)</a:t>
            </a:r>
            <a:endParaRPr lang="en-US" sz="1500" dirty="0"/>
          </a:p>
        </p:txBody>
      </p:sp>
      <p:sp>
        <p:nvSpPr>
          <p:cNvPr id="23" name="Text 17"/>
          <p:cNvSpPr/>
          <p:nvPr/>
        </p:nvSpPr>
        <p:spPr>
          <a:xfrm>
            <a:off x="7534989" y="5519261"/>
            <a:ext cx="5660588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Зміна рівня цифрових навичок у населення, збільшення зайнятості в цифровій економіці, рівень використання е-послуг, вплив на доходи та якість життя.</a:t>
            </a:r>
            <a:endParaRPr lang="en-US" sz="1200" dirty="0"/>
          </a:p>
        </p:txBody>
      </p:sp>
      <p:sp>
        <p:nvSpPr>
          <p:cNvPr id="24" name="Shape 18"/>
          <p:cNvSpPr/>
          <p:nvPr/>
        </p:nvSpPr>
        <p:spPr>
          <a:xfrm>
            <a:off x="1273969" y="6247328"/>
            <a:ext cx="12082343" cy="773787"/>
          </a:xfrm>
          <a:prstGeom prst="roundRect">
            <a:avLst>
              <a:gd name="adj" fmla="val 8316"/>
            </a:avLst>
          </a:prstGeom>
          <a:solidFill>
            <a:srgbClr val="C3BCF6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7083" y="6464618"/>
            <a:ext cx="191453" cy="153114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771650" y="6403777"/>
            <a:ext cx="11431548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Ключовий принцип:</a:t>
            </a:r>
            <a:r>
              <a:rPr lang="en-US" sz="12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Система моніторингу повинна бути закладена ще на етапі розробки стратегії, а не після її запуску. Базові вимірювання (baseline) є обов'язковою умовою для оцінки реального прогресу.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120051" y="1163955"/>
            <a:ext cx="1677114" cy="277178"/>
          </a:xfrm>
          <a:prstGeom prst="roundRect">
            <a:avLst>
              <a:gd name="adj" fmla="val 19205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6215063" y="1211461"/>
            <a:ext cx="1487091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МІЖНАРОДНИЙ ДОСВІД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6120051" y="1491615"/>
            <a:ext cx="7876699" cy="990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Естонія: цифрова нація як модель для наслідування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6120051" y="2671405"/>
            <a:ext cx="7876699" cy="683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Естонія є визнаним світовим лідером у цифровій трансформації. За три десятиліття країна перетворилася з пострадянської республіки на найбільш цифрово розвинуту націю світу. Ключовим елементом цього успіху стала послідовна державна стратегія розвитку цифрових навичок.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6120051" y="3497223"/>
            <a:ext cx="2541270" cy="2300407"/>
          </a:xfrm>
          <a:prstGeom prst="roundRect">
            <a:avLst>
              <a:gd name="adj" fmla="val 289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01264" y="3678436"/>
            <a:ext cx="2178844" cy="49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Програмування з першого класу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301264" y="4249103"/>
            <a:ext cx="2178844" cy="1139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 2012 року програмування є обов'язковим предметом з 1-го класу. Програма ProgeTiger охопила понад 500 шкіл та тисячі вчителів.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8787765" y="3497223"/>
            <a:ext cx="2541270" cy="2300407"/>
          </a:xfrm>
          <a:prstGeom prst="roundRect">
            <a:avLst>
              <a:gd name="adj" fmla="val 289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968978" y="3678436"/>
            <a:ext cx="2047756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Digital Skills Academy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8968978" y="4001691"/>
            <a:ext cx="2178844" cy="1367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Державна академія для перекваліфікації дорослих. 6-місячні інтенсивні курси з програмування з гарантованим працевлаштуванням.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11455479" y="3497223"/>
            <a:ext cx="2541270" cy="2300407"/>
          </a:xfrm>
          <a:prstGeom prst="roundRect">
            <a:avLst>
              <a:gd name="adj" fmla="val 289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1636693" y="3678436"/>
            <a:ext cx="2178844" cy="49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е-Резидентство та e-ID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1636693" y="4249103"/>
            <a:ext cx="2178844" cy="1367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100% е-послуг онлайн стимулює природний розвиток цифрових навичок через щоденне використання, а не лише навчання.</a:t>
            </a: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6120051" y="5924074"/>
            <a:ext cx="7876699" cy="1141452"/>
          </a:xfrm>
          <a:prstGeom prst="roundRect">
            <a:avLst>
              <a:gd name="adj" fmla="val 5829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01264" y="6105287"/>
            <a:ext cx="1980248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Результат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6301264" y="6428542"/>
            <a:ext cx="7514273" cy="4557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95% населення мають базові цифрові навички. Естонія — у ТОП-5 DESI рейтингу ЄС щороку протягом останнього десятиліття.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5226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Сінгапур та Фінляндія: різні підходи — спільний успіх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91395"/>
            <a:ext cx="2972038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🇸🇬</a:t>
            </a: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Сінгапур: SkillsFuture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10753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Сінгапурська програма SkillsFuture, запущена у 2015 році, є одним із найамбітніших державних інвестицій у навчання впродовж життя у світі.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238744"/>
            <a:ext cx="6279356" cy="3066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SkillsFuture Credit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кожен громадянин від 25 років отримує кредит у розмірі 500 SGD (≈370 USD) на навчання у понад 10 000 курсів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SkillsFuture Series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фокусовані програми в пріоритетних галузях: ШІ, кібербезпека, фінтех, аналіз даних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TechSkills Accelerator (TeSA)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партнерство з 30+ ІТ-компаніями для перекваліфікації та стажування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Результат: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Понад 700,000 навчань на рік, рівень цифрової грамотності серед найвищих в Азії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591395"/>
            <a:ext cx="345959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🇫🇮</a:t>
            </a: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Фінляндія: Elements of AI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10753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Фінляндія обрала унікальний підхід — замість загальних цифрових курсів зосередилася на конкретній критичній навичці майбутнього: розумінні штучного інтелекту.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4238744"/>
            <a:ext cx="6279356" cy="2431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Безкоштовний онлайн-курс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«Elements of AI», розроблений університетом Гельсінкі та компанією Reaktor, доступний усім громадянам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Амбітна ціль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навчити 1% населення ЄС основам ШІ (розпочато у 2019 році, ціль досягнута за 2 роки)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Понад 1 мільйон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зареєстрованих з більш ніж 170 країн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Модель відтворена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у 25+ країнах світу, адаптована 11 мовами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209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Досвід інших регіонів: Латинська Америка, Африка та Азія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2908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Цінний досвід існує не лише в країнах ОЕСР. Держави з різним рівнем розвитку та ресурсним забезпеченням знайшли інноваційні підходи до подолання цифрового розриву, які особливо релевантні для країн з перехідними економіками, зокрема для України.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87410"/>
            <a:ext cx="919996" cy="91999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61793" y="3087410"/>
            <a:ext cx="3014186" cy="627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🇧🇷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Бразилія: Telecentros та Digital Metrópolis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61793" y="3834408"/>
            <a:ext cx="3014186" cy="349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Мережа понад 10,000 безкоштовних цифрових центрів у малозабезпечених районах міст та сільській місцевості. Програма Digital Metrópolis в Сан-Паулу охопила понад 3 мільйони мешканців. Ключова особливість — центри одночасно надають доступ до обладнання, інтернету та навчання від місцевих тьюторів.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087410"/>
            <a:ext cx="919996" cy="91999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91989" y="3087410"/>
            <a:ext cx="3014305" cy="93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🇷🇼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Руанда: Digital Ambassadors Programme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391989" y="4144566"/>
            <a:ext cx="3014305" cy="349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Руанда навчила тисячі молодих людей як «цифрових амбасадорів», які поширюють базові навички у своїх громадах. Програма Smart Rwanda 2020 поєднала розбудову інфраструктури (волокно у кожну школу) з масовим навчанням вчителів та учнів. Показова трансформація за 15 років для африканської країни.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087410"/>
            <a:ext cx="919996" cy="91999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822305" y="3087410"/>
            <a:ext cx="3014305" cy="93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🇮🇳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Індія: Pradhan Mantri Gramin Digital Saksharta Abhiyan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822305" y="4144566"/>
            <a:ext cx="3014305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Найбільша у світі програма цифрової грамотності для сільського населення. Ціль — охопити 60 мільйонів домогосподарств. Навчання через мобільні пристрої на місцевих мовах (22 офіційні мови). Демонструє, що масштаб можливий навіть в умовах обмежених ресурсів.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70422" y="1171099"/>
            <a:ext cx="9532977" cy="463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Україна: поточний стан та стратегічний контекст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1470422" y="1855708"/>
            <a:ext cx="11689556" cy="621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Україна демонструє значний прогрес у розвитку цифрового потенціалу, зокрема через успішне впровадження застосунку «Дія» та реалізацію програми цифрової трансформації. Водночас існує суттєвий цифровий розрив між різними групами населення, який потребує системного вирішення в рамках комплексної національної стратегії.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7307580" y="2601397"/>
            <a:ext cx="15240" cy="4456986"/>
          </a:xfrm>
          <a:prstGeom prst="roundRect">
            <a:avLst>
              <a:gd name="adj" fmla="val 408530"/>
            </a:avLst>
          </a:prstGeom>
          <a:solidFill>
            <a:srgbClr val="BDB8DF"/>
          </a:solidFill>
          <a:ln/>
        </p:spPr>
      </p:sp>
      <p:sp>
        <p:nvSpPr>
          <p:cNvPr id="5" name="Shape 3"/>
          <p:cNvSpPr/>
          <p:nvPr/>
        </p:nvSpPr>
        <p:spPr>
          <a:xfrm>
            <a:off x="1455182" y="2601397"/>
            <a:ext cx="5844778" cy="1807250"/>
          </a:xfrm>
          <a:prstGeom prst="roundRect">
            <a:avLst>
              <a:gd name="adj" fmla="val 344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5298757" y="2757249"/>
            <a:ext cx="1852970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✅</a:t>
            </a:r>
            <a:r>
              <a:rPr lang="en-US" sz="14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Сильні сторони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1611035" y="3062764"/>
            <a:ext cx="5540693" cy="1190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Розвинена ІТ-галузь (3-є місце в Європі за кількістю ІТ-фахівців)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Успішна е-урядова платформа «Дія» (понад 19 млн користувачів)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Програма «Дія.Цифрова освіта» для базової грамотності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Висока мотивація суспільства до цифрових змін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Значна підтримка міжнародних партнерів (ЄС, USAID, WB)</a:t>
            </a:r>
            <a:endParaRPr lang="en-US" sz="1150" dirty="0"/>
          </a:p>
        </p:txBody>
      </p:sp>
      <p:sp>
        <p:nvSpPr>
          <p:cNvPr id="8" name="Shape 6"/>
          <p:cNvSpPr/>
          <p:nvPr/>
        </p:nvSpPr>
        <p:spPr>
          <a:xfrm>
            <a:off x="7330440" y="4629983"/>
            <a:ext cx="5844778" cy="2428399"/>
          </a:xfrm>
          <a:prstGeom prst="rect">
            <a:avLst/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478673" y="4785836"/>
            <a:ext cx="2255639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⚠️</a:t>
            </a:r>
            <a:r>
              <a:rPr lang="en-US" sz="14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Виклики та розриви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478673" y="5091351"/>
            <a:ext cx="5540693" cy="181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Суттєвий розрив між містом та сільською місцевістю у рівні цифрових навичок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Низький рівень охоплення людей 55+ базовими цифровими компетентностями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Відсутність єдиної системи визнання цифрових кваліфікацій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Недостатня інтеграція цифрових навичок у програми перепідготовки безробітних</a:t>
            </a:r>
            <a:endParaRPr lang="en-US" sz="115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1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Потреба в масштабній перепідготовці вчителів для цифрового навчання</a:t>
            </a:r>
            <a:endParaRPr lang="en-US" sz="11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965" y="463987"/>
            <a:ext cx="12578477" cy="527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Ключові принципи успішної стратегії цифрових навичок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74965" y="1278136"/>
            <a:ext cx="13280469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Аналіз глобального досвіду дозволяє виділити ряд наскрізних принципів, які відрізняють успішні стратегії від тих, що залишились лише на папері. Ці принципи є незалежними від розміру країни, рівня її розвитку чи наявних ресурсів.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5" y="1938814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65" y="1938814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668"/>
            <a:ext cx="120942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Чому цифрові навички стали пріоритетом №1?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83581"/>
            <a:ext cx="130428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сучасному світі цифрові навички перестали бути перевагою — вони стали базовою умовою участі в економічному та громадському житті. За даними Світового банку, </a:t>
            </a:r>
            <a:r>
              <a:rPr lang="en-US" sz="1550" b="1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понад 85% робочих місць у розвинених економіках вимагають хоча б базових цифрових компетентностей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 Для країн, що прагнуть прискорити цифрову трансформацію, інвестиції в цифрові навички — це не витрати, а стратегічні вкладення з найвищою віддачею.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476982"/>
            <a:ext cx="6422231" cy="1793796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3682960"/>
            <a:ext cx="27027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Економічна інклюзія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411218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Цифрові навички відкривають доступ до ринку праці, підприємництва та фінансових послуг для мільйонів громадян, зокрема вразливих груп населення.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476982"/>
            <a:ext cx="6422231" cy="1793796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20357" y="3682960"/>
            <a:ext cx="42981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Конкурентоспроможність країни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411218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Нації з високим рівнем цифрової грамотності залучають більше іноземних інвестицій, швидше впроваджують інновації та демонструють вищий ВВП на душу населення.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469136"/>
            <a:ext cx="6422231" cy="1793796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99768" y="5675114"/>
            <a:ext cx="32419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Якість державних послуг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9768" y="6104334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Цифрово грамотні громадяни ефективніше взаємодіють з е-урядом, що знижує адміністративне навантаження та підвищує якість надання публічних послуг.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5469136"/>
            <a:ext cx="6422231" cy="1793796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20357" y="5675114"/>
            <a:ext cx="31874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Соціальна згуртованість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20357" y="6104334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Подолання цифрового розриву між поколіннями, регіонами та соціальними групами сприяє зменшенню нерівності та зміцненню демократичних інститутів.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425" y="641033"/>
            <a:ext cx="9296995" cy="572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Висновки та рекомендації для України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3425" y="1552694"/>
            <a:ext cx="13163550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Подолання цифрового розриву та розбудова потужного цифрового людського капіталу — це стратегічний пріоритет для відновлення та розвитку України. Успіх можливий за умови системного, довгострокового та добре скоординованого підходу.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3425" y="2307550"/>
            <a:ext cx="412552" cy="412552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02124" y="2341900"/>
            <a:ext cx="27503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315283" y="2370534"/>
            <a:ext cx="5114925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Провести комплексне базове дослідження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315283" y="2758559"/>
            <a:ext cx="5894070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Замовити репрезентативне загальнонаціональне дослідження рівня цифрових навичок громадян та потреб ринку праці за методологією DigComp як основу для розробки стратегії та вимірювання прогресу.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7421047" y="2307550"/>
            <a:ext cx="412552" cy="412552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489746" y="2341900"/>
            <a:ext cx="27503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8002905" y="2370534"/>
            <a:ext cx="5894070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Розробити Національну стратегію цифрових навичок 2025–2030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8002905" y="3045023"/>
            <a:ext cx="5894070" cy="1128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Сформувати міжвідомчу робочу групу із залученням бізнесу, НДО та міжнародних партнерів. Стратегія має охоплювати всі рівні навичок, всі цільові групи та бути інтегрована у Стратегію цифрової трансформації України.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33425" y="4512469"/>
            <a:ext cx="412552" cy="412552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02124" y="4546818"/>
            <a:ext cx="27503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315283" y="4575453"/>
            <a:ext cx="3989308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Масштабувати успішні програми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1315283" y="4963478"/>
            <a:ext cx="5894070" cy="1128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Розширити охоплення програми «Дія.Цифрова освіта», інтегрувати цифрові навички в програми центрів зайнятості, запустити систему ваучерів на навчання для перекваліфікації дорослих за прикладом Сінгапуру.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421047" y="4512469"/>
            <a:ext cx="412552" cy="412552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489746" y="4546818"/>
            <a:ext cx="27503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8002905" y="4575453"/>
            <a:ext cx="4393525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Вбудувати цифрові навички в освіту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8002905" y="4963478"/>
            <a:ext cx="5894070" cy="1128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Оновити стандарти загальної та вищої освіти, запровадити обов'язкове навчання програмуванню та цифровій грамотності, забезпечити масштабну перепідготовку вчителів для цифрового навчання.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33425" y="6282690"/>
            <a:ext cx="13163550" cy="1305758"/>
          </a:xfrm>
          <a:prstGeom prst="roundRect">
            <a:avLst>
              <a:gd name="adj" fmla="val 5898"/>
            </a:avLst>
          </a:prstGeom>
          <a:solidFill>
            <a:srgbClr val="C3BCF6"/>
          </a:solidFill>
          <a:ln/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81" y="6557129"/>
            <a:ext cx="229195" cy="183356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329333" y="6497836"/>
            <a:ext cx="12384286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Головний меседж:</a:t>
            </a:r>
            <a:r>
              <a:rPr lang="en-US" sz="14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Цифрові навички — це не технічна деталь, а стратегічний пріоритет. Країни, які інвестують у цифровий людський капітал сьогодні, будують конкурентну, інклюзивну та стійку економіку завтра. Для України це також шлях до успішної євроінтеграції та сталого повоєнного відновлення.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990" y="1050369"/>
            <a:ext cx="12903518" cy="532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Структури цифрових навичок: глобальні рамкові підходи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1990" y="1876306"/>
            <a:ext cx="13266420" cy="506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Для системного розвитку цифрових компетентностей необхідна чітка концептуальна основа. У світі сформувалося кілька визнаних рамкових документів, які слугують основою для розробки навчальних програм, оцінювання та сертифікації.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681990" y="2548057"/>
            <a:ext cx="6559987" cy="2242304"/>
          </a:xfrm>
          <a:prstGeom prst="roundRect">
            <a:avLst>
              <a:gd name="adj" fmla="val 319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04850" y="2570917"/>
            <a:ext cx="6514267" cy="511493"/>
          </a:xfrm>
          <a:prstGeom prst="roundRect">
            <a:avLst>
              <a:gd name="adj" fmla="val 8639"/>
            </a:avLst>
          </a:prstGeom>
          <a:solidFill>
            <a:srgbClr val="E9E6FA"/>
          </a:solidFill>
          <a:ln/>
        </p:spPr>
      </p:sp>
      <p:sp>
        <p:nvSpPr>
          <p:cNvPr id="6" name="Text 4"/>
          <p:cNvSpPr/>
          <p:nvPr/>
        </p:nvSpPr>
        <p:spPr>
          <a:xfrm>
            <a:off x="3834051" y="2662952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875348" y="3228856"/>
            <a:ext cx="213157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DigComp (EU)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875348" y="3583067"/>
            <a:ext cx="6173272" cy="1013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Європейська рамка цифрових компетентностей для громадян. Охоплює 5 ключових сфер: інформаційна грамотність, комунікація та співпраця, створення цифрового контенту, безпека, вирішення проблем. Включає 8 рівнів майстерності від базового до надпросунутого.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7388423" y="2548057"/>
            <a:ext cx="6559987" cy="2242304"/>
          </a:xfrm>
          <a:prstGeom prst="roundRect">
            <a:avLst>
              <a:gd name="adj" fmla="val 319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411283" y="2570917"/>
            <a:ext cx="6514267" cy="511493"/>
          </a:xfrm>
          <a:prstGeom prst="roundRect">
            <a:avLst>
              <a:gd name="adj" fmla="val 8639"/>
            </a:avLst>
          </a:prstGeom>
          <a:solidFill>
            <a:srgbClr val="E9E6FA"/>
          </a:solidFill>
          <a:ln/>
        </p:spPr>
      </p:sp>
      <p:sp>
        <p:nvSpPr>
          <p:cNvPr id="11" name="Text 9"/>
          <p:cNvSpPr/>
          <p:nvPr/>
        </p:nvSpPr>
        <p:spPr>
          <a:xfrm>
            <a:off x="10540484" y="2662952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7581781" y="3228856"/>
            <a:ext cx="4759047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SFIA (Skills Framework for the Information Age)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7581781" y="3583067"/>
            <a:ext cx="6173272" cy="7604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Глобальна рамка для ІТ-фахівців, що визначає 120+ навичок у 6 категоріях та 7 рівнях відповідальності. Широко використовується роботодавцями для рекрутингу, оцінки персоналу та планування кар'єри у цифровому секторі.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681990" y="4936808"/>
            <a:ext cx="6559987" cy="2242304"/>
          </a:xfrm>
          <a:prstGeom prst="roundRect">
            <a:avLst>
              <a:gd name="adj" fmla="val 319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704850" y="4959668"/>
            <a:ext cx="6514267" cy="511493"/>
          </a:xfrm>
          <a:prstGeom prst="roundRect">
            <a:avLst>
              <a:gd name="adj" fmla="val 8639"/>
            </a:avLst>
          </a:prstGeom>
          <a:solidFill>
            <a:srgbClr val="E9E6FA"/>
          </a:solidFill>
          <a:ln/>
        </p:spPr>
      </p:sp>
      <p:sp>
        <p:nvSpPr>
          <p:cNvPr id="16" name="Text 14"/>
          <p:cNvSpPr/>
          <p:nvPr/>
        </p:nvSpPr>
        <p:spPr>
          <a:xfrm>
            <a:off x="3834051" y="5051703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875348" y="5617607"/>
            <a:ext cx="2224445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P21 Framework (США)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875348" y="5971818"/>
            <a:ext cx="6173272" cy="1013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Рамка навичок 21-го століття, що інтегрує цифрову грамотність у ширший контекст: критичне мислення, комунікація, співпраця та творчість. Орієнтована передусім на систему освіти та підготовку молоді до цифрової економіки.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7388423" y="4936808"/>
            <a:ext cx="6559987" cy="2242304"/>
          </a:xfrm>
          <a:prstGeom prst="roundRect">
            <a:avLst>
              <a:gd name="adj" fmla="val 319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411283" y="4959668"/>
            <a:ext cx="6514267" cy="511493"/>
          </a:xfrm>
          <a:prstGeom prst="roundRect">
            <a:avLst>
              <a:gd name="adj" fmla="val 8639"/>
            </a:avLst>
          </a:prstGeom>
          <a:solidFill>
            <a:srgbClr val="E9E6FA"/>
          </a:solidFill>
          <a:ln/>
        </p:spPr>
      </p:sp>
      <p:sp>
        <p:nvSpPr>
          <p:cNvPr id="21" name="Text 19"/>
          <p:cNvSpPr/>
          <p:nvPr/>
        </p:nvSpPr>
        <p:spPr>
          <a:xfrm>
            <a:off x="10540484" y="5051703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7581781" y="5617607"/>
            <a:ext cx="2864882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GeSCI (глобальний підхід)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7581781" y="5971818"/>
            <a:ext cx="6173272" cy="7604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Рамка Глобального альянсу з ІКТ в освіті, адаптована для країн, що розвиваються, з акцентом на педагогічні цифрові компетентності вчителів та інтеграцію технологій у навчальний процес.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00733" y="1151334"/>
            <a:ext cx="10530126" cy="492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Рівні цифрових навичок: від базових до передових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100733" y="1894046"/>
            <a:ext cx="12428815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Розуміння ієрархії цифрових компетентностей є критично важливим для розробки диференційованих програм навчання та цільових інтервенцій державної політики. Кожен рівень відповідає певному профілю користувача та потребує окремих підходів.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3431024" y="2487216"/>
            <a:ext cx="1553528" cy="1088708"/>
          </a:xfrm>
          <a:prstGeom prst="roundRect">
            <a:avLst>
              <a:gd name="adj" fmla="val 608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6941" y="2920722"/>
            <a:ext cx="221575" cy="2215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142071" y="2644735"/>
            <a:ext cx="197012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Базові навички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142071" y="2965966"/>
            <a:ext cx="8229957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Використання інтернету, електронної пошти, смартфона. Цільова аудиторія: люди похилого віку, сільські мешканці, особи з низьким рівнем освіти.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5063252" y="3566398"/>
            <a:ext cx="8387596" cy="11430"/>
          </a:xfrm>
          <a:prstGeom prst="roundRect">
            <a:avLst>
              <a:gd name="adj" fmla="val 579152"/>
            </a:avLst>
          </a:prstGeom>
          <a:solidFill>
            <a:srgbClr val="BDB8DF"/>
          </a:solidFill>
          <a:ln/>
        </p:spPr>
      </p:sp>
      <p:sp>
        <p:nvSpPr>
          <p:cNvPr id="9" name="Shape 6"/>
          <p:cNvSpPr/>
          <p:nvPr/>
        </p:nvSpPr>
        <p:spPr>
          <a:xfrm>
            <a:off x="2654260" y="3654623"/>
            <a:ext cx="3107174" cy="1088708"/>
          </a:xfrm>
          <a:prstGeom prst="roundRect">
            <a:avLst>
              <a:gd name="adj" fmla="val 608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7060" y="4088130"/>
            <a:ext cx="221575" cy="22157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918954" y="3812143"/>
            <a:ext cx="197012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Загальні навички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5918954" y="4133374"/>
            <a:ext cx="7453074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Офісні програми, е-послуги, соціальні мережі, онлайн-безпека. Необхідні для більшості сучасних робочих місць та активної участі в цифровому суспільстві.</a:t>
            </a:r>
            <a:endParaRPr lang="en-US" sz="1200" dirty="0"/>
          </a:p>
        </p:txBody>
      </p:sp>
      <p:sp>
        <p:nvSpPr>
          <p:cNvPr id="13" name="Shape 9"/>
          <p:cNvSpPr/>
          <p:nvPr/>
        </p:nvSpPr>
        <p:spPr>
          <a:xfrm>
            <a:off x="5840135" y="4733806"/>
            <a:ext cx="7610713" cy="11430"/>
          </a:xfrm>
          <a:prstGeom prst="roundRect">
            <a:avLst>
              <a:gd name="adj" fmla="val 579152"/>
            </a:avLst>
          </a:prstGeom>
          <a:solidFill>
            <a:srgbClr val="BDB8DF"/>
          </a:solidFill>
          <a:ln/>
        </p:spPr>
      </p:sp>
      <p:sp>
        <p:nvSpPr>
          <p:cNvPr id="14" name="Shape 10"/>
          <p:cNvSpPr/>
          <p:nvPr/>
        </p:nvSpPr>
        <p:spPr>
          <a:xfrm>
            <a:off x="1877497" y="4822031"/>
            <a:ext cx="4660702" cy="1088708"/>
          </a:xfrm>
          <a:prstGeom prst="roundRect">
            <a:avLst>
              <a:gd name="adj" fmla="val 608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7060" y="5255538"/>
            <a:ext cx="221575" cy="22157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695718" y="4979551"/>
            <a:ext cx="2063472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Розширені навички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6695718" y="5300782"/>
            <a:ext cx="6676311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Аналіз даних, хмарні технології, цифровий маркетинг, управління проектами з ІТ-інструментами. Необхідні для менеджерів та фахівців середньої ланки.</a:t>
            </a:r>
            <a:endParaRPr lang="en-US" sz="1200" dirty="0"/>
          </a:p>
        </p:txBody>
      </p:sp>
      <p:sp>
        <p:nvSpPr>
          <p:cNvPr id="18" name="Shape 13"/>
          <p:cNvSpPr/>
          <p:nvPr/>
        </p:nvSpPr>
        <p:spPr>
          <a:xfrm>
            <a:off x="6616898" y="5901214"/>
            <a:ext cx="6833949" cy="11430"/>
          </a:xfrm>
          <a:prstGeom prst="roundRect">
            <a:avLst>
              <a:gd name="adj" fmla="val 579152"/>
            </a:avLst>
          </a:prstGeom>
          <a:solidFill>
            <a:srgbClr val="BDB8DF"/>
          </a:solidFill>
          <a:ln/>
        </p:spPr>
      </p:sp>
      <p:sp>
        <p:nvSpPr>
          <p:cNvPr id="19" name="Shape 14"/>
          <p:cNvSpPr/>
          <p:nvPr/>
        </p:nvSpPr>
        <p:spPr>
          <a:xfrm>
            <a:off x="1100733" y="5989439"/>
            <a:ext cx="6214348" cy="1088708"/>
          </a:xfrm>
          <a:prstGeom prst="roundRect">
            <a:avLst>
              <a:gd name="adj" fmla="val 608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97060" y="6422946"/>
            <a:ext cx="221575" cy="22157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472601" y="6146959"/>
            <a:ext cx="286166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Спеціалізовані / ІТ-навички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7472601" y="6468189"/>
            <a:ext cx="5899428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Програмування, кібербезпека, штучний інтелект, DevOps. Необхідні для ІТ-фахівців та технологічних підприємців, що рухають цифрову економіку.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5559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Вимірювання цифрового розриву: методологія та інструменти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203371"/>
            <a:ext cx="6565106" cy="5360551"/>
          </a:xfrm>
          <a:prstGeom prst="roundRect">
            <a:avLst>
              <a:gd name="adj" fmla="val 2666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401729"/>
            <a:ext cx="25196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Що ми вимірюємо?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2910245"/>
            <a:ext cx="61683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Цифровий розрив — це не лише відсутність доступу до інтернету. Сучасне розуміння включає три виміри: доступ (інфраструктура та пристрої), використання (частота та різноманітність) та навички (здатність ефективно застосовувати технології).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358997"/>
            <a:ext cx="6168390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Географічний розрив (місто / село)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Генераційний розрив (молодь / старші)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Гендерний розрив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Соціально-економічний розрив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Освітній розрив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401729"/>
            <a:ext cx="43850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Ключові інструменти оцінювання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2910245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Для комплексної діагностики цифрового розриву застосовується поєднання кількісних та якісних методів: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3723918"/>
            <a:ext cx="6279356" cy="3770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Репрезентативні опитування домогосподарств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збір даних про доступ, пристрої, навички та поведінку онлайн (модель ITU, Eurostat)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Тестування компетентностей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стандартизовані тести для оцінки реального рівня навичок (PIAAC, PISA Digital Literacy)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Адміністративні дані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статистика використання е-послуг, е-навчання, онлайн-банкінгу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Роботодавські опитування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виявлення розриву між наявними навичками ринку праці та потребами бізнесу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Фокус-групи та якісні дослідження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глибинне розуміння бар'єрів та мотивацій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7296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Глобальні індекси цифрової готовності: де Україна?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6428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Міжнародні індекси дозволяють порівнювати рівень цифрового розвитку країн та відстежувати прогрес у часі. Вони є важливим інструментом для обґрунтування державної політики та залучення міжнародної підтримки.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722608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3722608"/>
            <a:ext cx="343804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DESI (Digital Economy and Society Index)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4461986"/>
            <a:ext cx="343804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Індекс ЄС, що вимірює цифровий прогрес за 5 вимірами: зв'язність, людський капітал, використання інтернету, інтеграція цифрових технологій, цифрові публічні послуги. Є орієнтиром для України в контексті євроінтеграції та прийняттям acquis communautaire.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3986" y="3722608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68127" y="3722608"/>
            <a:ext cx="343816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ITU ICT Development Index (IDI)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968127" y="4461986"/>
            <a:ext cx="3438168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Індекс МСЕ охоплює 167 країн та вимірює доступ до ІКТ, використання та навички. Є базовою методологією для порівняльного аналізу на глобальному рівні та основою для розробки національних стратегій у країнах, що розвиваються.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4302" y="3722608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398443" y="3722608"/>
            <a:ext cx="343816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IMD World Digital Competitiveness Ranking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398443" y="4461986"/>
            <a:ext cx="3438168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Рейтинг цифрової конкурентоспроможності 64 країн за трьома факторами: знання (цифрові навички, освіта, R&amp;D), технології (регуляторне середовище, капітал) та майбутня готовність (адаптивність, бізнес-гнучкість, ІТ-інфраструктура).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84596"/>
            <a:ext cx="947976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544128"/>
            <a:ext cx="70985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93703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Розробка національної стратегії цифрових навичок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47484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Ефективна національна стратегія цифрових навичок — це не просто документ, а жива екосистема заходів, партнерств та механізмів моніторингу. Вона має бути інтегрована в загальний план цифрової трансформації країни та узгоджена з потребами ринку праці, освітньої системи та громадянського суспільства.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424" y="497324"/>
            <a:ext cx="13183552" cy="1130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Етапи розробки національної стратегії: покроковий підхід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22" y="1957388"/>
            <a:ext cx="12761238" cy="47885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32734" y="3177123"/>
            <a:ext cx="659166" cy="6591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45458" y="5583492"/>
            <a:ext cx="1924764" cy="370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Моніторинг</a:t>
            </a:r>
            <a:endParaRPr lang="en-US" sz="23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9567" y="3178359"/>
            <a:ext cx="659166" cy="65916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819727" y="5398101"/>
            <a:ext cx="1924764" cy="741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Впровадження</a:t>
            </a:r>
            <a:endParaRPr lang="en-US" sz="23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7020" y="3178359"/>
            <a:ext cx="659166" cy="65916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407179" y="5583492"/>
            <a:ext cx="1924765" cy="370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Дизайн</a:t>
            </a:r>
            <a:endParaRPr lang="en-US" sz="23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4472" y="3178359"/>
            <a:ext cx="659166" cy="659166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3994631" y="5583492"/>
            <a:ext cx="1924765" cy="370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Залучення</a:t>
            </a:r>
            <a:endParaRPr lang="en-US" sz="2300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8741" y="3178359"/>
            <a:ext cx="659166" cy="659166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529350" y="5583492"/>
            <a:ext cx="1924765" cy="370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Оцінка</a:t>
            </a:r>
            <a:endParaRPr lang="en-US" sz="2300" dirty="0"/>
          </a:p>
        </p:txBody>
      </p:sp>
      <p:sp>
        <p:nvSpPr>
          <p:cNvPr id="14" name="Text 6"/>
          <p:cNvSpPr/>
          <p:nvPr/>
        </p:nvSpPr>
        <p:spPr>
          <a:xfrm>
            <a:off x="723424" y="6931343"/>
            <a:ext cx="13183552" cy="829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Кожен етап розробки стратегії є критичним для її кінцевої ефективності. Ігнорування будь-якого з них — особливо оцінки потреб та залучення стейкхолдерів — призводить до стратегій "на папері", які не змінюють реального стану цифрових навичок у країні. Успішні стратегії — такі як естонська, сінгапурська та датська — відзначаються саме послідовністю та комплексністю підходу.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8451"/>
            <a:ext cx="119024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Оцінка потреб: діагностика перед лікуванням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55363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Якісна оцінка потреб є фундаментом будь-якої ефективної стратегії. Без розуміння реального стану цифрових навичок у різних групах населення неможливо ні правильно розставити пріоритети, ні виміряти прогрес. Оцінка потреб має охоплювати як сторону попиту (громадяни, працівники), так і пропозиції (навчальні програми, провайдери).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329583"/>
            <a:ext cx="29556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Аналіз сторони попиту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838099"/>
            <a:ext cx="6279356" cy="33836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Поточний рівень навичок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населення у різних вікових, географічних та соціальних групах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Потреби ринку праці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які цифрові навички потрібні роботодавцям сьогодні та матимуть попит у найближчі 5-10 років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Бар'єри для навчання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відсутність мотивації, часу, фінансових ресурсів, відповідних програм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Цільові групи з найбільшим розривом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люди похилого віку, мешканці сільської місцевості, особи з обмеженими можливостями, малозабезпечені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329583"/>
            <a:ext cx="34475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Аналіз сторони пропозиції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838099"/>
            <a:ext cx="6279356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Картування провайдерів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університети, коледжі, центри зайнятості, НДО, корпоративні програми, онлайн-платформи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Якість та релевантність програм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відповідність актуальним потребам ринку праці та рамкам компетентностей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Охоплення та доступність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географічна, мовна, цінова, часова доступність навчання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Визнання кваліфікацій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чи визнаються отримані сертифікати роботодавцями та державними органами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2997</Words>
  <Application>Microsoft Office PowerPoint</Application>
  <PresentationFormat>Довільний</PresentationFormat>
  <Paragraphs>228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Outfit Extra Bold</vt:lpstr>
      <vt:lpstr>Calibri</vt:lpstr>
      <vt:lpstr>Arial</vt:lpstr>
      <vt:lpstr>Arimo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2026-03-28T21:25:10Z</dcterms:created>
  <dcterms:modified xsi:type="dcterms:W3CDTF">2026-03-28T21:15:18Z</dcterms:modified>
</cp:coreProperties>
</file>