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1"/>
  </p:notesMasterIdLst>
  <p:sldIdLst>
    <p:sldId id="258" r:id="rId2"/>
    <p:sldId id="259" r:id="rId3"/>
    <p:sldId id="313" r:id="rId4"/>
    <p:sldId id="314" r:id="rId5"/>
    <p:sldId id="287" r:id="rId6"/>
    <p:sldId id="288" r:id="rId7"/>
    <p:sldId id="289" r:id="rId8"/>
    <p:sldId id="290" r:id="rId9"/>
    <p:sldId id="291" r:id="rId10"/>
    <p:sldId id="292" r:id="rId11"/>
    <p:sldId id="308" r:id="rId12"/>
    <p:sldId id="306" r:id="rId13"/>
    <p:sldId id="293" r:id="rId14"/>
    <p:sldId id="294" r:id="rId15"/>
    <p:sldId id="312" r:id="rId16"/>
    <p:sldId id="304" r:id="rId17"/>
    <p:sldId id="296" r:id="rId18"/>
    <p:sldId id="297" r:id="rId19"/>
    <p:sldId id="298" r:id="rId20"/>
    <p:sldId id="309" r:id="rId21"/>
    <p:sldId id="300" r:id="rId22"/>
    <p:sldId id="315" r:id="rId23"/>
    <p:sldId id="301" r:id="rId24"/>
    <p:sldId id="311" r:id="rId25"/>
    <p:sldId id="266" r:id="rId26"/>
    <p:sldId id="269" r:id="rId27"/>
    <p:sldId id="267" r:id="rId28"/>
    <p:sldId id="268" r:id="rId29"/>
    <p:sldId id="316" r:id="rId30"/>
    <p:sldId id="323" r:id="rId31"/>
    <p:sldId id="322" r:id="rId32"/>
    <p:sldId id="324" r:id="rId33"/>
    <p:sldId id="325" r:id="rId34"/>
    <p:sldId id="318" r:id="rId35"/>
    <p:sldId id="319" r:id="rId36"/>
    <p:sldId id="320" r:id="rId37"/>
    <p:sldId id="326" r:id="rId38"/>
    <p:sldId id="321" r:id="rId39"/>
    <p:sldId id="327" r:id="rId40"/>
    <p:sldId id="284" r:id="rId41"/>
    <p:sldId id="280" r:id="rId42"/>
    <p:sldId id="275" r:id="rId43"/>
    <p:sldId id="281" r:id="rId44"/>
    <p:sldId id="279" r:id="rId45"/>
    <p:sldId id="276" r:id="rId46"/>
    <p:sldId id="282" r:id="rId47"/>
    <p:sldId id="277" r:id="rId48"/>
    <p:sldId id="283" r:id="rId49"/>
    <p:sldId id="278" r:id="rId5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598" autoAdjust="0"/>
  </p:normalViewPr>
  <p:slideViewPr>
    <p:cSldViewPr>
      <p:cViewPr>
        <p:scale>
          <a:sx n="100" d="100"/>
          <a:sy n="100" d="100"/>
        </p:scale>
        <p:origin x="-30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5" Type="http://schemas.openxmlformats.org/officeDocument/2006/relationships/image" Target="../media/image37.wmf"/><Relationship Id="rId4" Type="http://schemas.openxmlformats.org/officeDocument/2006/relationships/image" Target="../media/image45.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image" Target="../media/image64.wmf"/><Relationship Id="rId3" Type="http://schemas.openxmlformats.org/officeDocument/2006/relationships/image" Target="../media/image54.wmf"/><Relationship Id="rId7" Type="http://schemas.openxmlformats.org/officeDocument/2006/relationships/image" Target="../media/image58.wmf"/><Relationship Id="rId12" Type="http://schemas.openxmlformats.org/officeDocument/2006/relationships/image" Target="../media/image63.wmf"/><Relationship Id="rId2" Type="http://schemas.openxmlformats.org/officeDocument/2006/relationships/image" Target="../media/image53.wmf"/><Relationship Id="rId16" Type="http://schemas.openxmlformats.org/officeDocument/2006/relationships/image" Target="../media/image67.wmf"/><Relationship Id="rId1" Type="http://schemas.openxmlformats.org/officeDocument/2006/relationships/image" Target="../media/image52.wmf"/><Relationship Id="rId6" Type="http://schemas.openxmlformats.org/officeDocument/2006/relationships/image" Target="../media/image57.wmf"/><Relationship Id="rId11" Type="http://schemas.openxmlformats.org/officeDocument/2006/relationships/image" Target="../media/image62.wmf"/><Relationship Id="rId5" Type="http://schemas.openxmlformats.org/officeDocument/2006/relationships/image" Target="../media/image56.wmf"/><Relationship Id="rId15" Type="http://schemas.openxmlformats.org/officeDocument/2006/relationships/image" Target="../media/image6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 Id="rId14" Type="http://schemas.openxmlformats.org/officeDocument/2006/relationships/image" Target="../media/image65.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image" Target="../media/image52.wmf"/><Relationship Id="rId7" Type="http://schemas.openxmlformats.org/officeDocument/2006/relationships/image" Target="../media/image72.wmf"/><Relationship Id="rId2" Type="http://schemas.openxmlformats.org/officeDocument/2006/relationships/image" Target="../media/image69.wmf"/><Relationship Id="rId1" Type="http://schemas.openxmlformats.org/officeDocument/2006/relationships/image" Target="../media/image65.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52.wmf"/><Relationship Id="rId1" Type="http://schemas.openxmlformats.org/officeDocument/2006/relationships/image" Target="../media/image57.wmf"/><Relationship Id="rId4" Type="http://schemas.openxmlformats.org/officeDocument/2006/relationships/image" Target="../media/image75.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image" Target="../media/image79.wmf"/><Relationship Id="rId7" Type="http://schemas.openxmlformats.org/officeDocument/2006/relationships/image" Target="../media/image83.wmf"/><Relationship Id="rId2" Type="http://schemas.openxmlformats.org/officeDocument/2006/relationships/image" Target="../media/image78.wmf"/><Relationship Id="rId1" Type="http://schemas.openxmlformats.org/officeDocument/2006/relationships/image" Target="../media/image77.wmf"/><Relationship Id="rId6" Type="http://schemas.openxmlformats.org/officeDocument/2006/relationships/image" Target="../media/image82.wmf"/><Relationship Id="rId5" Type="http://schemas.openxmlformats.org/officeDocument/2006/relationships/image" Target="../media/image81.wmf"/><Relationship Id="rId4" Type="http://schemas.openxmlformats.org/officeDocument/2006/relationships/image" Target="../media/image80.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85.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8.wmf"/><Relationship Id="rId1" Type="http://schemas.openxmlformats.org/officeDocument/2006/relationships/image" Target="../media/image87.wmf"/><Relationship Id="rId5" Type="http://schemas.openxmlformats.org/officeDocument/2006/relationships/image" Target="../media/image81.wmf"/><Relationship Id="rId4" Type="http://schemas.openxmlformats.org/officeDocument/2006/relationships/image" Target="../media/image8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91.wmf"/><Relationship Id="rId1" Type="http://schemas.openxmlformats.org/officeDocument/2006/relationships/image" Target="../media/image9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5" Type="http://schemas.openxmlformats.org/officeDocument/2006/relationships/image" Target="../media/image32.wmf"/><Relationship Id="rId4" Type="http://schemas.openxmlformats.org/officeDocument/2006/relationships/image" Target="../media/image3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01.09.2023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03A0E7B9-BBF7-48F4-87A6-B60852335D08}" type="slidenum">
              <a:rPr lang="uk-UA" smtClean="0"/>
              <a:t>16</a:t>
            </a:fld>
            <a:endParaRPr lang="uk-UA" dirty="0"/>
          </a:p>
        </p:txBody>
      </p:sp>
    </p:spTree>
    <p:extLst>
      <p:ext uri="{BB962C8B-B14F-4D97-AF65-F5344CB8AC3E}">
        <p14:creationId xmlns:p14="http://schemas.microsoft.com/office/powerpoint/2010/main" val="1401911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3A0E7B9-BBF7-48F4-87A6-B60852335D08}" type="slidenum">
              <a:rPr lang="uk-UA" smtClean="0"/>
              <a:t>34</a:t>
            </a:fld>
            <a:endParaRPr lang="uk-UA" dirty="0"/>
          </a:p>
        </p:txBody>
      </p:sp>
    </p:spTree>
    <p:extLst>
      <p:ext uri="{BB962C8B-B14F-4D97-AF65-F5344CB8AC3E}">
        <p14:creationId xmlns:p14="http://schemas.microsoft.com/office/powerpoint/2010/main" val="3070564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01.09.2023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01.09.2023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01.09.2023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01.09.2023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01.09.2023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0.wmf"/><Relationship Id="rId4" Type="http://schemas.openxmlformats.org/officeDocument/2006/relationships/oleObject" Target="../embeddings/oleObject8.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6.wmf"/><Relationship Id="rId3" Type="http://schemas.openxmlformats.org/officeDocument/2006/relationships/notesSlide" Target="../notesSlides/notesSlide1.xml"/><Relationship Id="rId7" Type="http://schemas.openxmlformats.org/officeDocument/2006/relationships/image" Target="../media/image13.wmf"/><Relationship Id="rId12"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0.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4.wmf"/><Relationship Id="rId14" Type="http://schemas.openxmlformats.org/officeDocument/2006/relationships/oleObject" Target="../embeddings/oleObject14.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16.bin"/><Relationship Id="rId4" Type="http://schemas.openxmlformats.org/officeDocument/2006/relationships/image" Target="../media/image22.wmf"/></Relationships>
</file>

<file path=ppt/slides/_rels/slide2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6.wmf"/><Relationship Id="rId5" Type="http://schemas.openxmlformats.org/officeDocument/2006/relationships/oleObject" Target="../embeddings/oleObject18.bin"/><Relationship Id="rId4" Type="http://schemas.openxmlformats.org/officeDocument/2006/relationships/image" Target="../media/image25.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32.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9.wmf"/><Relationship Id="rId11" Type="http://schemas.openxmlformats.org/officeDocument/2006/relationships/image" Target="../media/image31.wmf"/><Relationship Id="rId5" Type="http://schemas.openxmlformats.org/officeDocument/2006/relationships/oleObject" Target="../embeddings/oleObject21.bin"/><Relationship Id="rId15" Type="http://schemas.openxmlformats.org/officeDocument/2006/relationships/oleObject" Target="../embeddings/oleObject27.bin"/><Relationship Id="rId10" Type="http://schemas.openxmlformats.org/officeDocument/2006/relationships/oleObject" Target="../embeddings/oleObject24.bin"/><Relationship Id="rId4" Type="http://schemas.openxmlformats.org/officeDocument/2006/relationships/image" Target="../media/image28.wmf"/><Relationship Id="rId9" Type="http://schemas.openxmlformats.org/officeDocument/2006/relationships/image" Target="../media/image30.wmf"/><Relationship Id="rId14" Type="http://schemas.openxmlformats.org/officeDocument/2006/relationships/oleObject" Target="../embeddings/oleObject26.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3.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9.wmf"/><Relationship Id="rId3" Type="http://schemas.openxmlformats.org/officeDocument/2006/relationships/notesSlide" Target="../notesSlides/notesSlide2.xml"/><Relationship Id="rId7" Type="http://schemas.openxmlformats.org/officeDocument/2006/relationships/image" Target="../media/image36.wmf"/><Relationship Id="rId12" Type="http://schemas.openxmlformats.org/officeDocument/2006/relationships/oleObject" Target="../embeddings/oleObject33.bin"/><Relationship Id="rId17"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oleObject" Target="../embeddings/oleObject35.bin"/><Relationship Id="rId1" Type="http://schemas.openxmlformats.org/officeDocument/2006/relationships/vmlDrawing" Target="../drawings/vmlDrawing11.vml"/><Relationship Id="rId6" Type="http://schemas.openxmlformats.org/officeDocument/2006/relationships/oleObject" Target="../embeddings/oleObject30.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37.wmf"/><Relationship Id="rId14" Type="http://schemas.openxmlformats.org/officeDocument/2006/relationships/oleObject" Target="../embeddings/oleObject34.bin"/></Relationships>
</file>

<file path=ppt/slides/_rels/slide35.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3.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39.bin"/></Relationships>
</file>

<file path=ppt/slides/_rels/slide3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41.bin"/><Relationship Id="rId7"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3.bin"/><Relationship Id="rId5" Type="http://schemas.openxmlformats.org/officeDocument/2006/relationships/oleObject" Target="../embeddings/oleObject42.bin"/><Relationship Id="rId4" Type="http://schemas.openxmlformats.org/officeDocument/2006/relationships/image" Target="../media/image49.wmf"/></Relationships>
</file>

<file path=ppt/slides/_rels/slide39.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3" Type="http://schemas.openxmlformats.org/officeDocument/2006/relationships/oleObject" Target="../embeddings/oleObject49.bin"/><Relationship Id="rId18" Type="http://schemas.openxmlformats.org/officeDocument/2006/relationships/image" Target="../media/image58.wmf"/><Relationship Id="rId26" Type="http://schemas.openxmlformats.org/officeDocument/2006/relationships/image" Target="../media/image62.wmf"/><Relationship Id="rId3" Type="http://schemas.openxmlformats.org/officeDocument/2006/relationships/oleObject" Target="../embeddings/oleObject44.bin"/><Relationship Id="rId21" Type="http://schemas.openxmlformats.org/officeDocument/2006/relationships/oleObject" Target="../embeddings/oleObject54.bin"/><Relationship Id="rId34" Type="http://schemas.openxmlformats.org/officeDocument/2006/relationships/image" Target="../media/image66.wmf"/><Relationship Id="rId7" Type="http://schemas.openxmlformats.org/officeDocument/2006/relationships/oleObject" Target="../embeddings/oleObject46.bin"/><Relationship Id="rId12" Type="http://schemas.openxmlformats.org/officeDocument/2006/relationships/image" Target="../media/image56.wmf"/><Relationship Id="rId17" Type="http://schemas.openxmlformats.org/officeDocument/2006/relationships/oleObject" Target="../embeddings/oleObject52.bin"/><Relationship Id="rId25" Type="http://schemas.openxmlformats.org/officeDocument/2006/relationships/oleObject" Target="../embeddings/oleObject56.bin"/><Relationship Id="rId33" Type="http://schemas.openxmlformats.org/officeDocument/2006/relationships/oleObject" Target="../embeddings/oleObject60.bin"/><Relationship Id="rId2" Type="http://schemas.openxmlformats.org/officeDocument/2006/relationships/slideLayout" Target="../slideLayouts/slideLayout2.xml"/><Relationship Id="rId16" Type="http://schemas.openxmlformats.org/officeDocument/2006/relationships/oleObject" Target="../embeddings/oleObject51.bin"/><Relationship Id="rId20" Type="http://schemas.openxmlformats.org/officeDocument/2006/relationships/image" Target="../media/image59.wmf"/><Relationship Id="rId29" Type="http://schemas.openxmlformats.org/officeDocument/2006/relationships/oleObject" Target="../embeddings/oleObject58.bin"/><Relationship Id="rId1" Type="http://schemas.openxmlformats.org/officeDocument/2006/relationships/vmlDrawing" Target="../drawings/vmlDrawing14.vml"/><Relationship Id="rId6" Type="http://schemas.openxmlformats.org/officeDocument/2006/relationships/image" Target="../media/image53.wmf"/><Relationship Id="rId11" Type="http://schemas.openxmlformats.org/officeDocument/2006/relationships/oleObject" Target="../embeddings/oleObject48.bin"/><Relationship Id="rId24" Type="http://schemas.openxmlformats.org/officeDocument/2006/relationships/image" Target="../media/image61.wmf"/><Relationship Id="rId32" Type="http://schemas.openxmlformats.org/officeDocument/2006/relationships/image" Target="../media/image65.wmf"/><Relationship Id="rId5" Type="http://schemas.openxmlformats.org/officeDocument/2006/relationships/oleObject" Target="../embeddings/oleObject45.bin"/><Relationship Id="rId15" Type="http://schemas.openxmlformats.org/officeDocument/2006/relationships/oleObject" Target="../embeddings/oleObject50.bin"/><Relationship Id="rId23" Type="http://schemas.openxmlformats.org/officeDocument/2006/relationships/oleObject" Target="../embeddings/oleObject55.bin"/><Relationship Id="rId28" Type="http://schemas.openxmlformats.org/officeDocument/2006/relationships/image" Target="../media/image63.wmf"/><Relationship Id="rId36" Type="http://schemas.openxmlformats.org/officeDocument/2006/relationships/image" Target="../media/image67.wmf"/><Relationship Id="rId10" Type="http://schemas.openxmlformats.org/officeDocument/2006/relationships/image" Target="../media/image55.wmf"/><Relationship Id="rId19" Type="http://schemas.openxmlformats.org/officeDocument/2006/relationships/oleObject" Target="../embeddings/oleObject53.bin"/><Relationship Id="rId31" Type="http://schemas.openxmlformats.org/officeDocument/2006/relationships/oleObject" Target="../embeddings/oleObject59.bin"/><Relationship Id="rId4" Type="http://schemas.openxmlformats.org/officeDocument/2006/relationships/image" Target="../media/image52.wmf"/><Relationship Id="rId9" Type="http://schemas.openxmlformats.org/officeDocument/2006/relationships/oleObject" Target="../embeddings/oleObject47.bin"/><Relationship Id="rId14" Type="http://schemas.openxmlformats.org/officeDocument/2006/relationships/image" Target="../media/image57.wmf"/><Relationship Id="rId22" Type="http://schemas.openxmlformats.org/officeDocument/2006/relationships/image" Target="../media/image60.wmf"/><Relationship Id="rId27" Type="http://schemas.openxmlformats.org/officeDocument/2006/relationships/oleObject" Target="../embeddings/oleObject57.bin"/><Relationship Id="rId30" Type="http://schemas.openxmlformats.org/officeDocument/2006/relationships/image" Target="../media/image64.wmf"/><Relationship Id="rId35" Type="http://schemas.openxmlformats.org/officeDocument/2006/relationships/oleObject" Target="../embeddings/oleObject61.bin"/><Relationship Id="rId8" Type="http://schemas.openxmlformats.org/officeDocument/2006/relationships/image" Target="../media/image54.wmf"/></Relationships>
</file>

<file path=ppt/slides/_rels/slide42.xml.rels><?xml version="1.0" encoding="UTF-8" standalone="yes"?>
<Relationships xmlns="http://schemas.openxmlformats.org/package/2006/relationships"><Relationship Id="rId2" Type="http://schemas.openxmlformats.org/officeDocument/2006/relationships/image" Target="../media/image68.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67.bin"/><Relationship Id="rId18" Type="http://schemas.openxmlformats.org/officeDocument/2006/relationships/oleObject" Target="../embeddings/oleObject70.bin"/><Relationship Id="rId3" Type="http://schemas.openxmlformats.org/officeDocument/2006/relationships/oleObject" Target="../embeddings/oleObject62.bin"/><Relationship Id="rId21" Type="http://schemas.openxmlformats.org/officeDocument/2006/relationships/oleObject" Target="../embeddings/oleObject73.bin"/><Relationship Id="rId7" Type="http://schemas.openxmlformats.org/officeDocument/2006/relationships/oleObject" Target="../embeddings/oleObject64.bin"/><Relationship Id="rId12" Type="http://schemas.openxmlformats.org/officeDocument/2006/relationships/image" Target="../media/image70.wmf"/><Relationship Id="rId17" Type="http://schemas.openxmlformats.org/officeDocument/2006/relationships/image" Target="../media/image72.wmf"/><Relationship Id="rId25" Type="http://schemas.openxmlformats.org/officeDocument/2006/relationships/image" Target="../media/image73.wmf"/><Relationship Id="rId2" Type="http://schemas.openxmlformats.org/officeDocument/2006/relationships/slideLayout" Target="../slideLayouts/slideLayout2.xml"/><Relationship Id="rId16" Type="http://schemas.openxmlformats.org/officeDocument/2006/relationships/oleObject" Target="../embeddings/oleObject69.bin"/><Relationship Id="rId20" Type="http://schemas.openxmlformats.org/officeDocument/2006/relationships/oleObject" Target="../embeddings/oleObject72.bin"/><Relationship Id="rId1" Type="http://schemas.openxmlformats.org/officeDocument/2006/relationships/vmlDrawing" Target="../drawings/vmlDrawing15.vml"/><Relationship Id="rId6" Type="http://schemas.openxmlformats.org/officeDocument/2006/relationships/image" Target="../media/image69.wmf"/><Relationship Id="rId11" Type="http://schemas.openxmlformats.org/officeDocument/2006/relationships/oleObject" Target="../embeddings/oleObject66.bin"/><Relationship Id="rId24" Type="http://schemas.openxmlformats.org/officeDocument/2006/relationships/oleObject" Target="../embeddings/oleObject76.bin"/><Relationship Id="rId5" Type="http://schemas.openxmlformats.org/officeDocument/2006/relationships/oleObject" Target="../embeddings/oleObject63.bin"/><Relationship Id="rId15" Type="http://schemas.openxmlformats.org/officeDocument/2006/relationships/oleObject" Target="../embeddings/oleObject68.bin"/><Relationship Id="rId23" Type="http://schemas.openxmlformats.org/officeDocument/2006/relationships/oleObject" Target="../embeddings/oleObject75.bin"/><Relationship Id="rId10" Type="http://schemas.openxmlformats.org/officeDocument/2006/relationships/image" Target="../media/image60.wmf"/><Relationship Id="rId19" Type="http://schemas.openxmlformats.org/officeDocument/2006/relationships/oleObject" Target="../embeddings/oleObject71.bin"/><Relationship Id="rId4" Type="http://schemas.openxmlformats.org/officeDocument/2006/relationships/image" Target="../media/image65.wmf"/><Relationship Id="rId9" Type="http://schemas.openxmlformats.org/officeDocument/2006/relationships/oleObject" Target="../embeddings/oleObject65.bin"/><Relationship Id="rId14" Type="http://schemas.openxmlformats.org/officeDocument/2006/relationships/image" Target="../media/image71.wmf"/><Relationship Id="rId22" Type="http://schemas.openxmlformats.org/officeDocument/2006/relationships/oleObject" Target="../embeddings/oleObject74.bin"/></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oleObject" Target="../embeddings/oleObject84.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74.wmf"/><Relationship Id="rId2" Type="http://schemas.openxmlformats.org/officeDocument/2006/relationships/slideLayout" Target="../slideLayouts/slideLayout2.xml"/><Relationship Id="rId16" Type="http://schemas.openxmlformats.org/officeDocument/2006/relationships/oleObject" Target="../embeddings/oleObject86.bin"/><Relationship Id="rId1" Type="http://schemas.openxmlformats.org/officeDocument/2006/relationships/vmlDrawing" Target="../drawings/vmlDrawing16.vml"/><Relationship Id="rId6" Type="http://schemas.openxmlformats.org/officeDocument/2006/relationships/image" Target="../media/image52.wmf"/><Relationship Id="rId11" Type="http://schemas.openxmlformats.org/officeDocument/2006/relationships/oleObject" Target="../embeddings/oleObject83.bin"/><Relationship Id="rId5" Type="http://schemas.openxmlformats.org/officeDocument/2006/relationships/oleObject" Target="../embeddings/oleObject78.bin"/><Relationship Id="rId15" Type="http://schemas.openxmlformats.org/officeDocument/2006/relationships/oleObject" Target="../embeddings/oleObject85.bin"/><Relationship Id="rId10" Type="http://schemas.openxmlformats.org/officeDocument/2006/relationships/oleObject" Target="../embeddings/oleObject82.bin"/><Relationship Id="rId4" Type="http://schemas.openxmlformats.org/officeDocument/2006/relationships/image" Target="../media/image57.wmf"/><Relationship Id="rId9" Type="http://schemas.openxmlformats.org/officeDocument/2006/relationships/oleObject" Target="../embeddings/oleObject81.bin"/><Relationship Id="rId14" Type="http://schemas.openxmlformats.org/officeDocument/2006/relationships/image" Target="../media/image75.wmf"/></Relationships>
</file>

<file path=ppt/slides/_rels/slide45.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oleObject" Target="../embeddings/oleObject92.bin"/><Relationship Id="rId18" Type="http://schemas.openxmlformats.org/officeDocument/2006/relationships/image" Target="../media/image84.wmf"/><Relationship Id="rId3" Type="http://schemas.openxmlformats.org/officeDocument/2006/relationships/oleObject" Target="../embeddings/oleObject87.bin"/><Relationship Id="rId7" Type="http://schemas.openxmlformats.org/officeDocument/2006/relationships/oleObject" Target="../embeddings/oleObject89.bin"/><Relationship Id="rId12" Type="http://schemas.openxmlformats.org/officeDocument/2006/relationships/image" Target="../media/image81.wmf"/><Relationship Id="rId17" Type="http://schemas.openxmlformats.org/officeDocument/2006/relationships/oleObject" Target="../embeddings/oleObject94.bin"/><Relationship Id="rId2" Type="http://schemas.openxmlformats.org/officeDocument/2006/relationships/slideLayout" Target="../slideLayouts/slideLayout2.xml"/><Relationship Id="rId16" Type="http://schemas.openxmlformats.org/officeDocument/2006/relationships/image" Target="../media/image83.wmf"/><Relationship Id="rId1" Type="http://schemas.openxmlformats.org/officeDocument/2006/relationships/vmlDrawing" Target="../drawings/vmlDrawing17.vml"/><Relationship Id="rId6" Type="http://schemas.openxmlformats.org/officeDocument/2006/relationships/image" Target="../media/image78.wmf"/><Relationship Id="rId11" Type="http://schemas.openxmlformats.org/officeDocument/2006/relationships/oleObject" Target="../embeddings/oleObject91.bin"/><Relationship Id="rId5" Type="http://schemas.openxmlformats.org/officeDocument/2006/relationships/oleObject" Target="../embeddings/oleObject88.bin"/><Relationship Id="rId15" Type="http://schemas.openxmlformats.org/officeDocument/2006/relationships/oleObject" Target="../embeddings/oleObject93.bin"/><Relationship Id="rId10" Type="http://schemas.openxmlformats.org/officeDocument/2006/relationships/image" Target="../media/image80.wmf"/><Relationship Id="rId19" Type="http://schemas.openxmlformats.org/officeDocument/2006/relationships/oleObject" Target="../embeddings/oleObject95.bin"/><Relationship Id="rId4" Type="http://schemas.openxmlformats.org/officeDocument/2006/relationships/image" Target="../media/image77.wmf"/><Relationship Id="rId9" Type="http://schemas.openxmlformats.org/officeDocument/2006/relationships/oleObject" Target="../embeddings/oleObject90.bin"/><Relationship Id="rId14" Type="http://schemas.openxmlformats.org/officeDocument/2006/relationships/image" Target="../media/image82.wmf"/></Relationships>
</file>

<file path=ppt/slides/_rels/slide47.xml.rels><?xml version="1.0" encoding="UTF-8" standalone="yes"?>
<Relationships xmlns="http://schemas.openxmlformats.org/package/2006/relationships"><Relationship Id="rId3" Type="http://schemas.openxmlformats.org/officeDocument/2006/relationships/image" Target="../media/image86.jpeg"/><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85.wmf"/><Relationship Id="rId4" Type="http://schemas.openxmlformats.org/officeDocument/2006/relationships/oleObject" Target="../embeddings/oleObject96.bin"/></Relationships>
</file>

<file path=ppt/slides/_rels/slide48.xml.rels><?xml version="1.0" encoding="UTF-8" standalone="yes"?>
<Relationships xmlns="http://schemas.openxmlformats.org/package/2006/relationships"><Relationship Id="rId8" Type="http://schemas.openxmlformats.org/officeDocument/2006/relationships/image" Target="../media/image83.wmf"/><Relationship Id="rId13" Type="http://schemas.openxmlformats.org/officeDocument/2006/relationships/oleObject" Target="../embeddings/oleObject102.bin"/><Relationship Id="rId3" Type="http://schemas.openxmlformats.org/officeDocument/2006/relationships/oleObject" Target="../embeddings/oleObject97.bin"/><Relationship Id="rId7" Type="http://schemas.openxmlformats.org/officeDocument/2006/relationships/oleObject" Target="../embeddings/oleObject99.bin"/><Relationship Id="rId12"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88.wmf"/><Relationship Id="rId11" Type="http://schemas.openxmlformats.org/officeDocument/2006/relationships/oleObject" Target="../embeddings/oleObject101.bin"/><Relationship Id="rId5" Type="http://schemas.openxmlformats.org/officeDocument/2006/relationships/oleObject" Target="../embeddings/oleObject98.bin"/><Relationship Id="rId10" Type="http://schemas.openxmlformats.org/officeDocument/2006/relationships/image" Target="../media/image89.wmf"/><Relationship Id="rId4" Type="http://schemas.openxmlformats.org/officeDocument/2006/relationships/image" Target="../media/image87.wmf"/><Relationship Id="rId9" Type="http://schemas.openxmlformats.org/officeDocument/2006/relationships/oleObject" Target="../embeddings/oleObject100.bin"/></Relationships>
</file>

<file path=ppt/slides/_rels/slide49.xml.rels><?xml version="1.0" encoding="UTF-8" standalone="yes"?>
<Relationships xmlns="http://schemas.openxmlformats.org/package/2006/relationships"><Relationship Id="rId3" Type="http://schemas.openxmlformats.org/officeDocument/2006/relationships/image" Target="../media/image92.png"/><Relationship Id="rId7" Type="http://schemas.openxmlformats.org/officeDocument/2006/relationships/image" Target="../media/image91.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104.bin"/><Relationship Id="rId5" Type="http://schemas.openxmlformats.org/officeDocument/2006/relationships/image" Target="../media/image90.wmf"/><Relationship Id="rId4" Type="http://schemas.openxmlformats.org/officeDocument/2006/relationships/oleObject" Target="../embeddings/oleObject103.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b="0" dirty="0">
                <a:solidFill>
                  <a:schemeClr val="bg1"/>
                </a:solidFill>
                <a:latin typeface="Arial" panose="020B0604020202020204" pitchFamily="34" charset="0"/>
                <a:cs typeface="Arial" panose="020B0604020202020204" pitchFamily="34" charset="0"/>
              </a:rPr>
              <a:t>СУЧАСНІ КОМ</a:t>
            </a:r>
            <a:r>
              <a:rPr lang="ru-RU" sz="4400" b="0" dirty="0">
                <a:solidFill>
                  <a:schemeClr val="bg1"/>
                </a:solidFill>
                <a:latin typeface="Arial" panose="020B0604020202020204" pitchFamily="34" charset="0"/>
                <a:cs typeface="Arial" panose="020B0604020202020204" pitchFamily="34" charset="0"/>
              </a:rPr>
              <a:t>П’ЮТЕРНІ</a:t>
            </a:r>
            <a:r>
              <a:rPr lang="uk-UA" sz="4400" b="0" dirty="0">
                <a:solidFill>
                  <a:schemeClr val="bg1"/>
                </a:solidFill>
                <a:latin typeface="Arial" panose="020B0604020202020204" pitchFamily="34" charset="0"/>
                <a:cs typeface="Arial" panose="020B0604020202020204" pitchFamily="34" charset="0"/>
              </a:rPr>
              <a:t> </a:t>
            </a:r>
            <a:r>
              <a:rPr lang="uk-UA" sz="4400" b="0">
                <a:solidFill>
                  <a:schemeClr val="bg1"/>
                </a:solidFill>
                <a:latin typeface="Arial" panose="020B0604020202020204" pitchFamily="34" charset="0"/>
                <a:cs typeface="Arial" panose="020B0604020202020204" pitchFamily="34" charset="0"/>
              </a:rPr>
              <a:t>ГРАФІЧНІ </a:t>
            </a:r>
            <a:r>
              <a:rPr lang="uk-UA" sz="4400" b="0" smtClean="0">
                <a:solidFill>
                  <a:schemeClr val="bg1"/>
                </a:solidFill>
                <a:latin typeface="Arial" panose="020B0604020202020204" pitchFamily="34" charset="0"/>
                <a:cs typeface="Arial" panose="020B0604020202020204" pitchFamily="34" charset="0"/>
              </a:rPr>
              <a:t>СИСТЕМИ</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4"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6"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0" name="Rectangle 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2" name="Rectangle 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4" name="Rectangle 4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6" name="Rectangle 5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 name="Rectangle 1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5" name="Rectangle 1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9" name="Rectangle 1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3" name="Rectangle 1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7" name="Rectangle 1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9" name="Rectangle 1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1" name="Rectangle 1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3" name="Rectangle 1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5" name="Rectangle 1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7" name="Rectangle 1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9" name="Rectangle 1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1" name="Rectangle 1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3" name="Rectangle 1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5" name="Rectangle 14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7" name="Rectangle 15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9" name="Rectangle 15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 name="Rectangle 25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9" name="Rectangle 25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3" name="Rectangle 25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1" name="Rectangle 26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0" name="Rectangle 2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2" name="Rectangle 2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8" name="Rectangle 40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4" name="Rectangle 4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2" name="Rectangle 6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5" name="Rectangle 6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7" name="Rectangle 6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0"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8"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1"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4"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8"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0"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2"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4"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6" name="Rectangle 3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9"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1" name="Rectangle 3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3" name="Rectangle 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5" name="Rectangle 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7" name="Rectangle 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9" name="Rectangle 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Регіональний пошук-підрахунок </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4638" y="2057400"/>
            <a:ext cx="3514725"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7020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Векторне домінування</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Autofit/>
          </a:bodyPr>
          <a:lstStyle/>
          <a:p>
            <a:r>
              <a:rPr lang="uk-UA" dirty="0" smtClean="0">
                <a:solidFill>
                  <a:schemeClr val="bg1"/>
                </a:solidFill>
                <a:latin typeface="Arial" panose="020B0604020202020204" pitchFamily="34" charset="0"/>
                <a:cs typeface="Arial" panose="020B0604020202020204" pitchFamily="34" charset="0"/>
              </a:rPr>
              <a:t>Кажуть</a:t>
            </a:r>
            <a:r>
              <a:rPr lang="uk-UA" dirty="0">
                <a:solidFill>
                  <a:schemeClr val="bg1"/>
                </a:solidFill>
                <a:latin typeface="Arial" panose="020B0604020202020204" pitchFamily="34" charset="0"/>
                <a:cs typeface="Arial" panose="020B0604020202020204" pitchFamily="34" charset="0"/>
              </a:rPr>
              <a:t>, що точка(вектор) </a:t>
            </a:r>
            <a:r>
              <a:rPr lang="en-US" dirty="0">
                <a:solidFill>
                  <a:schemeClr val="bg1"/>
                </a:solidFill>
                <a:latin typeface="Arial" panose="020B0604020202020204" pitchFamily="34" charset="0"/>
                <a:cs typeface="Arial" panose="020B0604020202020204" pitchFamily="34" charset="0"/>
              </a:rPr>
              <a:t>v </a:t>
            </a:r>
            <a:r>
              <a:rPr lang="uk-UA" dirty="0">
                <a:solidFill>
                  <a:schemeClr val="bg1"/>
                </a:solidFill>
                <a:latin typeface="Arial" panose="020B0604020202020204" pitchFamily="34" charset="0"/>
                <a:cs typeface="Arial" panose="020B0604020202020204" pitchFamily="34" charset="0"/>
              </a:rPr>
              <a:t>домінує над </a:t>
            </a:r>
            <a:r>
              <a:rPr lang="en-US" dirty="0">
                <a:solidFill>
                  <a:schemeClr val="bg1"/>
                </a:solidFill>
                <a:latin typeface="Arial" panose="020B0604020202020204" pitchFamily="34" charset="0"/>
                <a:cs typeface="Arial" panose="020B0604020202020204" pitchFamily="34" charset="0"/>
              </a:rPr>
              <a:t> w</a:t>
            </a:r>
            <a:r>
              <a:rPr lang="uk-UA" dirty="0">
                <a:solidFill>
                  <a:schemeClr val="bg1"/>
                </a:solidFill>
                <a:latin typeface="Arial" panose="020B0604020202020204" pitchFamily="34" charset="0"/>
                <a:cs typeface="Arial" panose="020B0604020202020204" pitchFamily="34" charset="0"/>
              </a:rPr>
              <a:t>, якщо виконується умова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Розглянемо </a:t>
            </a:r>
            <a:r>
              <a:rPr lang="ru-RU" dirty="0">
                <a:solidFill>
                  <a:schemeClr val="bg1"/>
                </a:solidFill>
                <a:latin typeface="Arial" panose="020B0604020202020204" pitchFamily="34" charset="0"/>
                <a:cs typeface="Arial" panose="020B0604020202020204" pitchFamily="34" charset="0"/>
              </a:rPr>
              <a:t>зв’язок між домінуванням та регіональним пошуком. </a:t>
            </a:r>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Нехай </a:t>
            </a:r>
            <a:r>
              <a:rPr lang="en-US" dirty="0">
                <a:solidFill>
                  <a:schemeClr val="bg1"/>
                </a:solidFill>
                <a:latin typeface="Arial" panose="020B0604020202020204" pitchFamily="34" charset="0"/>
                <a:cs typeface="Arial" panose="020B0604020202020204" pitchFamily="34" charset="0"/>
              </a:rPr>
              <a:t>Q(p)</a:t>
            </a:r>
            <a:r>
              <a:rPr lang="ru-RU" dirty="0">
                <a:solidFill>
                  <a:schemeClr val="bg1"/>
                </a:solidFill>
                <a:latin typeface="Arial" panose="020B0604020202020204" pitchFamily="34" charset="0"/>
                <a:cs typeface="Arial" panose="020B0604020202020204" pitchFamily="34" charset="0"/>
              </a:rPr>
              <a:t> – число точок, над якими домінує </a:t>
            </a:r>
            <a:r>
              <a:rPr lang="en-US" dirty="0" smtClean="0">
                <a:solidFill>
                  <a:schemeClr val="bg1"/>
                </a:solidFill>
                <a:latin typeface="Arial" panose="020B0604020202020204" pitchFamily="34" charset="0"/>
                <a:cs typeface="Arial" panose="020B0604020202020204" pitchFamily="34" charset="0"/>
              </a:rPr>
              <a:t>p</a:t>
            </a:r>
            <a:r>
              <a:rPr lang="ru-RU"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Тоді </a:t>
            </a:r>
            <a:r>
              <a:rPr lang="ru-RU" dirty="0">
                <a:solidFill>
                  <a:schemeClr val="bg1"/>
                </a:solidFill>
                <a:latin typeface="Arial" panose="020B0604020202020204" pitchFamily="34" charset="0"/>
                <a:cs typeface="Arial" panose="020B0604020202020204" pitchFamily="34" charset="0"/>
              </a:rPr>
              <a:t>число </a:t>
            </a:r>
            <a:r>
              <a:rPr lang="ru-RU" dirty="0" smtClean="0">
                <a:solidFill>
                  <a:schemeClr val="bg1"/>
                </a:solidFill>
                <a:latin typeface="Arial" panose="020B0604020202020204" pitchFamily="34" charset="0"/>
                <a:cs typeface="Arial" panose="020B0604020202020204" pitchFamily="34" charset="0"/>
              </a:rPr>
              <a:t>точок </a:t>
            </a:r>
            <a:r>
              <a:rPr lang="en-US" dirty="0" smtClean="0">
                <a:solidFill>
                  <a:schemeClr val="bg1"/>
                </a:solidFill>
                <a:latin typeface="Arial" panose="020B0604020202020204" pitchFamily="34" charset="0"/>
                <a:cs typeface="Arial" panose="020B0604020202020204" pitchFamily="34" charset="0"/>
              </a:rPr>
              <a:t>              , </a:t>
            </a:r>
            <a:r>
              <a:rPr lang="ru-RU" dirty="0" smtClean="0">
                <a:solidFill>
                  <a:schemeClr val="bg1"/>
                </a:solidFill>
                <a:latin typeface="Arial" panose="020B0604020202020204" pitchFamily="34" charset="0"/>
                <a:cs typeface="Arial" panose="020B0604020202020204" pitchFamily="34" charset="0"/>
              </a:rPr>
              <a:t>які </a:t>
            </a:r>
            <a:r>
              <a:rPr lang="ru-RU" dirty="0">
                <a:solidFill>
                  <a:schemeClr val="bg1"/>
                </a:solidFill>
                <a:latin typeface="Arial" panose="020B0604020202020204" pitchFamily="34" charset="0"/>
                <a:cs typeface="Arial" panose="020B0604020202020204" pitchFamily="34" charset="0"/>
              </a:rPr>
              <a:t>належать прямокутнику </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визначається як</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26913257"/>
              </p:ext>
            </p:extLst>
          </p:nvPr>
        </p:nvGraphicFramePr>
        <p:xfrm>
          <a:off x="3203848" y="4221088"/>
          <a:ext cx="1204912" cy="309562"/>
        </p:xfrm>
        <a:graphic>
          <a:graphicData uri="http://schemas.openxmlformats.org/presentationml/2006/ole">
            <mc:AlternateContent xmlns:mc="http://schemas.openxmlformats.org/markup-compatibility/2006">
              <mc:Choice xmlns:v="urn:schemas-microsoft-com:vml" Requires="v">
                <p:oleObj spid="_x0000_s26760" name="Формула" r:id="rId3" imgW="914400" imgH="241300" progId="Equation.3">
                  <p:embed/>
                </p:oleObj>
              </mc:Choice>
              <mc:Fallback>
                <p:oleObj name="Формула" r:id="rId3" imgW="914400" imgH="24130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4221088"/>
                        <a:ext cx="1204912"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076956196"/>
              </p:ext>
            </p:extLst>
          </p:nvPr>
        </p:nvGraphicFramePr>
        <p:xfrm>
          <a:off x="827584" y="4653136"/>
          <a:ext cx="836612" cy="309563"/>
        </p:xfrm>
        <a:graphic>
          <a:graphicData uri="http://schemas.openxmlformats.org/presentationml/2006/ole">
            <mc:AlternateContent xmlns:mc="http://schemas.openxmlformats.org/markup-compatibility/2006">
              <mc:Choice xmlns:v="urn:schemas-microsoft-com:vml" Requires="v">
                <p:oleObj spid="_x0000_s26761" name="Формула" r:id="rId5" imgW="634725" imgH="241195" progId="Equation.3">
                  <p:embed/>
                </p:oleObj>
              </mc:Choice>
              <mc:Fallback>
                <p:oleObj name="Формула" r:id="rId5" imgW="634725" imgH="241195"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4653136"/>
                        <a:ext cx="836612"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187610323"/>
              </p:ext>
            </p:extLst>
          </p:nvPr>
        </p:nvGraphicFramePr>
        <p:xfrm>
          <a:off x="1043608" y="5157192"/>
          <a:ext cx="5544616" cy="504056"/>
        </p:xfrm>
        <a:graphic>
          <a:graphicData uri="http://schemas.openxmlformats.org/presentationml/2006/ole">
            <mc:AlternateContent xmlns:mc="http://schemas.openxmlformats.org/markup-compatibility/2006">
              <mc:Choice xmlns:v="urn:schemas-microsoft-com:vml" Requires="v">
                <p:oleObj spid="_x0000_s26762" name="Формула" r:id="rId7" imgW="3340100" imgH="241300" progId="Equation.3">
                  <p:embed/>
                </p:oleObj>
              </mc:Choice>
              <mc:Fallback>
                <p:oleObj name="Формула" r:id="rId7" imgW="3340100" imgH="241300" progId="Equation.3">
                  <p:embed/>
                  <p:pic>
                    <p:nvPicPr>
                      <p:cNvPr id="0" name="Объект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5157192"/>
                        <a:ext cx="5544616" cy="504056"/>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837203144"/>
              </p:ext>
            </p:extLst>
          </p:nvPr>
        </p:nvGraphicFramePr>
        <p:xfrm>
          <a:off x="3563888" y="2060848"/>
          <a:ext cx="1722437" cy="382587"/>
        </p:xfrm>
        <a:graphic>
          <a:graphicData uri="http://schemas.openxmlformats.org/presentationml/2006/ole">
            <mc:AlternateContent xmlns:mc="http://schemas.openxmlformats.org/markup-compatibility/2006">
              <mc:Choice xmlns:v="urn:schemas-microsoft-com:vml" Requires="v">
                <p:oleObj spid="_x0000_s26763" name="Формула" r:id="rId9" imgW="1104840" imgH="241200" progId="Equation.3">
                  <p:embed/>
                </p:oleObj>
              </mc:Choice>
              <mc:Fallback>
                <p:oleObj name="Формула" r:id="rId9" imgW="1104840" imgH="241200" progId="Equation.3">
                  <p:embed/>
                  <p:pic>
                    <p:nvPicPr>
                      <p:cNvPr id="0" name="Объект 4"/>
                      <p:cNvPicPr>
                        <a:picLocks noChangeAspect="1" noChangeArrowheads="1"/>
                      </p:cNvPicPr>
                      <p:nvPr/>
                    </p:nvPicPr>
                    <p:blipFill>
                      <a:blip r:embed="rId10"/>
                      <a:srcRect/>
                      <a:stretch>
                        <a:fillRect/>
                      </a:stretch>
                    </p:blipFill>
                    <p:spPr bwMode="auto">
                      <a:xfrm>
                        <a:off x="3563888" y="2060848"/>
                        <a:ext cx="1722437"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330347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Векторне домінування</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4625" y="2200275"/>
            <a:ext cx="3714750" cy="2457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83195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Таким чином, задача регіонального пошуку зводиться до задачі обробки запитів про домінування для чотирьох точок. Властивість, яка спрощує ці запити: на площині існують області зручної форми, всередині яких число домінування </a:t>
            </a:r>
            <a:r>
              <a:rPr lang="en-US" dirty="0">
                <a:solidFill>
                  <a:schemeClr val="bg1"/>
                </a:solidFill>
                <a:latin typeface="Arial" panose="020B0604020202020204" pitchFamily="34" charset="0"/>
                <a:cs typeface="Arial" panose="020B0604020202020204" pitchFamily="34" charset="0"/>
              </a:rPr>
              <a:t>Q </a:t>
            </a:r>
            <a:r>
              <a:rPr lang="ru-RU" dirty="0">
                <a:solidFill>
                  <a:schemeClr val="bg1"/>
                </a:solidFill>
                <a:latin typeface="Arial" panose="020B0604020202020204" pitchFamily="34" charset="0"/>
                <a:cs typeface="Arial" panose="020B0604020202020204" pitchFamily="34" charset="0"/>
              </a:rPr>
              <a:t>є константою. Припустимо, що із наших точок на осі </a:t>
            </a:r>
            <a:r>
              <a:rPr lang="en-US" b="1" i="1" dirty="0">
                <a:solidFill>
                  <a:schemeClr val="bg1"/>
                </a:solidFill>
                <a:latin typeface="Arial" panose="020B0604020202020204" pitchFamily="34" charset="0"/>
                <a:cs typeface="Arial" panose="020B0604020202020204" pitchFamily="34" charset="0"/>
              </a:rPr>
              <a:t>X </a:t>
            </a:r>
            <a:r>
              <a:rPr lang="ru-RU" b="1" dirty="0">
                <a:solidFill>
                  <a:schemeClr val="bg1"/>
                </a:solidFill>
                <a:latin typeface="Arial" panose="020B0604020202020204" pitchFamily="34" charset="0"/>
                <a:cs typeface="Arial" panose="020B0604020202020204" pitchFamily="34" charset="0"/>
              </a:rPr>
              <a:t>та </a:t>
            </a:r>
            <a:r>
              <a:rPr lang="en-US" b="1" i="1" dirty="0">
                <a:solidFill>
                  <a:schemeClr val="bg1"/>
                </a:solidFill>
                <a:latin typeface="Arial" panose="020B0604020202020204" pitchFamily="34" charset="0"/>
                <a:cs typeface="Arial" panose="020B0604020202020204" pitchFamily="34" charset="0"/>
              </a:rPr>
              <a:t>Y </a:t>
            </a:r>
            <a:r>
              <a:rPr lang="ru-RU" b="1" dirty="0">
                <a:solidFill>
                  <a:schemeClr val="bg1"/>
                </a:solidFill>
                <a:latin typeface="Arial" panose="020B0604020202020204" pitchFamily="34" charset="0"/>
                <a:cs typeface="Arial" panose="020B0604020202020204" pitchFamily="34" charset="0"/>
              </a:rPr>
              <a:t>опущено перпендикуляри, а отримані лінії продовжені у нескінченність. Вони утворюють решітку із </a:t>
            </a:r>
            <a:r>
              <a:rPr lang="ru-RU" b="1" dirty="0" smtClean="0">
                <a:solidFill>
                  <a:schemeClr val="bg1"/>
                </a:solidFill>
                <a:latin typeface="Arial" panose="020B0604020202020204" pitchFamily="34" charset="0"/>
                <a:cs typeface="Arial" panose="020B0604020202020204" pitchFamily="34" charset="0"/>
              </a:rPr>
              <a:t>прямокутників</a:t>
            </a:r>
            <a:endParaRPr lang="en-US" b="1" dirty="0" smtClean="0">
              <a:solidFill>
                <a:schemeClr val="bg1"/>
              </a:solidFill>
              <a:latin typeface="Arial" panose="020B0604020202020204" pitchFamily="34" charset="0"/>
              <a:cs typeface="Arial" panose="020B0604020202020204" pitchFamily="34" charset="0"/>
            </a:endParaRPr>
          </a:p>
          <a:p>
            <a:r>
              <a:rPr lang="ru-RU" b="1" dirty="0">
                <a:solidFill>
                  <a:schemeClr val="bg1"/>
                </a:solidFill>
                <a:latin typeface="Arial" panose="020B0604020202020204" pitchFamily="34" charset="0"/>
                <a:cs typeface="Arial" panose="020B0604020202020204" pitchFamily="34" charset="0"/>
              </a:rPr>
              <a:t/>
            </a:r>
            <a:br>
              <a:rPr lang="ru-RU" b="1"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42098783"/>
              </p:ext>
            </p:extLst>
          </p:nvPr>
        </p:nvGraphicFramePr>
        <p:xfrm>
          <a:off x="7524328" y="4221088"/>
          <a:ext cx="935905" cy="429667"/>
        </p:xfrm>
        <a:graphic>
          <a:graphicData uri="http://schemas.openxmlformats.org/presentationml/2006/ole">
            <mc:AlternateContent xmlns:mc="http://schemas.openxmlformats.org/markup-compatibility/2006">
              <mc:Choice xmlns:v="urn:schemas-microsoft-com:vml" Requires="v">
                <p:oleObj spid="_x0000_s27683" name="Формула" r:id="rId3" imgW="609600" imgH="279400" progId="Equation.3">
                  <p:embed/>
                </p:oleObj>
              </mc:Choice>
              <mc:Fallback>
                <p:oleObj name="Формула" r:id="rId3" imgW="609600" imgH="279400" progId="Equation.3">
                  <p:embed/>
                  <p:pic>
                    <p:nvPicPr>
                      <p:cNvPr id="0" name="Объект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4221088"/>
                        <a:ext cx="935905" cy="42966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37825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normAutofit/>
          </a:bodyPr>
          <a:lstStyle/>
          <a:p>
            <a:endParaRPr lang="ru-RU" dirty="0" smtClean="0"/>
          </a:p>
          <a:p>
            <a:endParaRPr lang="ru-RU" dirty="0" smtClean="0"/>
          </a:p>
          <a:p>
            <a:endParaRPr lang="ru-RU" dirty="0"/>
          </a:p>
          <a:p>
            <a:endParaRPr lang="ru-RU" dirty="0" smtClean="0"/>
          </a:p>
          <a:p>
            <a:endParaRPr lang="ru-RU" dirty="0"/>
          </a:p>
          <a:p>
            <a:endParaRPr lang="ru-RU" dirty="0" smtClean="0"/>
          </a:p>
          <a:p>
            <a:endParaRPr lang="ru-RU" dirty="0"/>
          </a:p>
          <a:p>
            <a:r>
              <a:rPr lang="ru-RU" dirty="0" smtClean="0">
                <a:solidFill>
                  <a:schemeClr val="bg1"/>
                </a:solidFill>
                <a:latin typeface="Arial" panose="020B0604020202020204" pitchFamily="34" charset="0"/>
                <a:cs typeface="Arial" panose="020B0604020202020204" pitchFamily="34" charset="0"/>
              </a:rPr>
              <a:t>Решітка </a:t>
            </a:r>
            <a:r>
              <a:rPr lang="ru-RU" dirty="0">
                <a:solidFill>
                  <a:schemeClr val="bg1"/>
                </a:solidFill>
                <a:latin typeface="Arial" panose="020B0604020202020204" pitchFamily="34" charset="0"/>
                <a:cs typeface="Arial" panose="020B0604020202020204" pitchFamily="34" charset="0"/>
              </a:rPr>
              <a:t>із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прямокутників</a:t>
            </a:r>
            <a:r>
              <a:rPr lang="en-US" dirty="0" smtClean="0">
                <a:solidFill>
                  <a:schemeClr val="bg1"/>
                </a:solidFill>
                <a:latin typeface="Arial" panose="020B0604020202020204" pitchFamily="34" charset="0"/>
                <a:cs typeface="Arial" panose="020B0604020202020204" pitchFamily="34" charset="0"/>
              </a:rPr>
              <a:t>.</a:t>
            </a:r>
            <a:r>
              <a:rPr lang="ru-RU"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pic>
        <p:nvPicPr>
          <p:cNvPr id="174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1258" y="1700808"/>
            <a:ext cx="4352925" cy="2686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Объект 4"/>
          <p:cNvGraphicFramePr>
            <a:graphicFrameLocks noChangeAspect="1"/>
          </p:cNvGraphicFramePr>
          <p:nvPr>
            <p:extLst>
              <p:ext uri="{D42A27DB-BD31-4B8C-83A1-F6EECF244321}">
                <p14:modId xmlns:p14="http://schemas.microsoft.com/office/powerpoint/2010/main" val="1832009901"/>
              </p:ext>
            </p:extLst>
          </p:nvPr>
        </p:nvGraphicFramePr>
        <p:xfrm>
          <a:off x="2267744" y="4725144"/>
          <a:ext cx="935038" cy="430212"/>
        </p:xfrm>
        <a:graphic>
          <a:graphicData uri="http://schemas.openxmlformats.org/presentationml/2006/ole">
            <mc:AlternateContent xmlns:mc="http://schemas.openxmlformats.org/markup-compatibility/2006">
              <mc:Choice xmlns:v="urn:schemas-microsoft-com:vml" Requires="v">
                <p:oleObj spid="_x0000_s17443" name="Формула" r:id="rId4" imgW="609600" imgH="279400" progId="Equation.3">
                  <p:embed/>
                </p:oleObj>
              </mc:Choice>
              <mc:Fallback>
                <p:oleObj name="Формула" r:id="rId4" imgW="609600" imgH="279400" progId="Equation.3">
                  <p:embed/>
                  <p:pic>
                    <p:nvPicPr>
                      <p:cNvPr id="0" name="Объект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7744" y="4725144"/>
                        <a:ext cx="93503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23594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Для усіх точок </a:t>
            </a:r>
            <a:r>
              <a:rPr lang="en-US" dirty="0">
                <a:solidFill>
                  <a:schemeClr val="bg1"/>
                </a:solidFill>
                <a:latin typeface="Arial" panose="020B0604020202020204" pitchFamily="34" charset="0"/>
                <a:cs typeface="Arial" panose="020B0604020202020204" pitchFamily="34" charset="0"/>
              </a:rPr>
              <a:t>p</a:t>
            </a:r>
            <a:r>
              <a:rPr lang="ru-RU" dirty="0">
                <a:solidFill>
                  <a:schemeClr val="bg1"/>
                </a:solidFill>
                <a:latin typeface="Arial" panose="020B0604020202020204" pitchFamily="34" charset="0"/>
                <a:cs typeface="Arial" panose="020B0604020202020204" pitchFamily="34" charset="0"/>
              </a:rPr>
              <a:t> у кожній такій комірці </a:t>
            </a:r>
            <a:r>
              <a:rPr lang="en-US" dirty="0">
                <a:solidFill>
                  <a:schemeClr val="bg1"/>
                </a:solidFill>
                <a:latin typeface="Arial" panose="020B0604020202020204" pitchFamily="34" charset="0"/>
                <a:cs typeface="Arial" panose="020B0604020202020204" pitchFamily="34" charset="0"/>
              </a:rPr>
              <a:t>Q(p)</a:t>
            </a:r>
            <a:r>
              <a:rPr lang="ru-RU" dirty="0">
                <a:solidFill>
                  <a:schemeClr val="bg1"/>
                </a:solidFill>
                <a:latin typeface="Arial" panose="020B0604020202020204" pitchFamily="34" charset="0"/>
                <a:cs typeface="Arial" panose="020B0604020202020204" pitchFamily="34" charset="0"/>
              </a:rPr>
              <a:t> є константою.</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Це означає, що домінантний пошук є відповіддю на питання: у якій комірці прямокутної решітки лежить задана точка?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Після </a:t>
            </a:r>
            <a:r>
              <a:rPr lang="ru-RU" dirty="0">
                <a:solidFill>
                  <a:schemeClr val="bg1"/>
                </a:solidFill>
                <a:latin typeface="Arial" panose="020B0604020202020204" pitchFamily="34" charset="0"/>
                <a:cs typeface="Arial" panose="020B0604020202020204" pitchFamily="34" charset="0"/>
              </a:rPr>
              <a:t>впорядкування початкових точок за обома координатами залишається виконати два двійкових пошуки (по одному для кожної осі), щоб знайти комірку, яка містить шукану точку.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3906502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Належність точки  до опуклого багатокутника</a:t>
            </a:r>
            <a:endParaRPr lang="uk-UA"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Належність </a:t>
            </a:r>
            <a:r>
              <a:rPr lang="uk-UA" dirty="0">
                <a:solidFill>
                  <a:schemeClr val="bg1"/>
                </a:solidFill>
                <a:latin typeface="Arial" panose="020B0604020202020204" pitchFamily="34" charset="0"/>
                <a:cs typeface="Arial" panose="020B0604020202020204" pitchFamily="34" charset="0"/>
              </a:rPr>
              <a:t>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до </a:t>
            </a:r>
            <a:r>
              <a:rPr lang="uk-UA" dirty="0">
                <a:solidFill>
                  <a:schemeClr val="bg1"/>
                </a:solidFill>
                <a:latin typeface="Arial" panose="020B0604020202020204" pitchFamily="34" charset="0"/>
                <a:cs typeface="Arial" panose="020B0604020202020204" pitchFamily="34" charset="0"/>
              </a:rPr>
              <a:t>опуклого багатокутника з вершинами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визначається перевіркою знаків </a:t>
            </a:r>
            <a:r>
              <a:rPr lang="en-US" dirty="0" smtClean="0">
                <a:solidFill>
                  <a:schemeClr val="bg1"/>
                </a:solidFill>
                <a:latin typeface="Arial" panose="020B0604020202020204" pitchFamily="34" charset="0"/>
                <a:cs typeface="Arial" panose="020B0604020202020204" pitchFamily="34" charset="0"/>
              </a:rPr>
              <a:t>z-z-</a:t>
            </a:r>
            <a:r>
              <a:rPr lang="uk-UA" dirty="0" smtClean="0">
                <a:solidFill>
                  <a:schemeClr val="bg1"/>
                </a:solidFill>
                <a:latin typeface="Arial" panose="020B0604020202020204" pitchFamily="34" charset="0"/>
                <a:cs typeface="Arial" panose="020B0604020202020204" pitchFamily="34" charset="0"/>
              </a:rPr>
              <a:t>компонент векторних </a:t>
            </a:r>
            <a:r>
              <a:rPr lang="uk-UA" dirty="0">
                <a:solidFill>
                  <a:schemeClr val="bg1"/>
                </a:solidFill>
                <a:latin typeface="Arial" panose="020B0604020202020204" pitchFamily="34" charset="0"/>
                <a:cs typeface="Arial" panose="020B0604020202020204" pitchFamily="34" charset="0"/>
              </a:rPr>
              <a:t>добутків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де      - </a:t>
            </a:r>
            <a:r>
              <a:rPr lang="uk-UA" dirty="0">
                <a:solidFill>
                  <a:schemeClr val="bg1"/>
                </a:solidFill>
                <a:latin typeface="Arial" panose="020B0604020202020204" pitchFamily="34" charset="0"/>
                <a:cs typeface="Arial" panose="020B0604020202020204" pitchFamily="34" charset="0"/>
              </a:rPr>
              <a:t>довільна вершина , а   </a:t>
            </a:r>
            <a:r>
              <a:rPr lang="uk-UA" dirty="0" smtClean="0">
                <a:solidFill>
                  <a:schemeClr val="bg1"/>
                </a:solidFill>
                <a:latin typeface="Arial" panose="020B0604020202020204" pitchFamily="34" charset="0"/>
                <a:cs typeface="Arial" panose="020B0604020202020204" pitchFamily="34" charset="0"/>
              </a:rPr>
              <a:t>         - інші </a:t>
            </a:r>
            <a:r>
              <a:rPr lang="uk-UA" dirty="0">
                <a:solidFill>
                  <a:schemeClr val="bg1"/>
                </a:solidFill>
                <a:latin typeface="Arial" panose="020B0604020202020204" pitchFamily="34" charset="0"/>
                <a:cs typeface="Arial" panose="020B0604020202020204" pitchFamily="34" charset="0"/>
              </a:rPr>
              <a:t>вершини.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випадку коли точка є внутрішньою </a:t>
            </a:r>
            <a:r>
              <a:rPr lang="en-US" dirty="0" smtClean="0">
                <a:solidFill>
                  <a:schemeClr val="bg1"/>
                </a:solidFill>
                <a:latin typeface="Arial" panose="020B0604020202020204" pitchFamily="34" charset="0"/>
                <a:cs typeface="Arial" panose="020B0604020202020204" pitchFamily="34" charset="0"/>
              </a:rPr>
              <a:t>z-</a:t>
            </a:r>
            <a:r>
              <a:rPr lang="uk-UA" dirty="0" smtClean="0">
                <a:solidFill>
                  <a:schemeClr val="bg1"/>
                </a:solidFill>
                <a:latin typeface="Arial" panose="020B0604020202020204" pitchFamily="34" charset="0"/>
                <a:cs typeface="Arial" panose="020B0604020202020204" pitchFamily="34" charset="0"/>
              </a:rPr>
              <a:t>компоненти</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цих добутків </a:t>
            </a:r>
            <a:r>
              <a:rPr lang="uk-UA" dirty="0">
                <a:solidFill>
                  <a:schemeClr val="bg1"/>
                </a:solidFill>
                <a:latin typeface="Arial" panose="020B0604020202020204" pitchFamily="34" charset="0"/>
                <a:cs typeface="Arial" panose="020B0604020202020204" pitchFamily="34" charset="0"/>
              </a:rPr>
              <a:t>будуть мати </a:t>
            </a:r>
            <a:r>
              <a:rPr lang="uk-UA" b="1" i="1" dirty="0">
                <a:solidFill>
                  <a:schemeClr val="bg1"/>
                </a:solidFill>
                <a:latin typeface="Arial" panose="020B0604020202020204" pitchFamily="34" charset="0"/>
                <a:cs typeface="Arial" panose="020B0604020202020204" pitchFamily="34" charset="0"/>
              </a:rPr>
              <a:t>різні знаки.</a:t>
            </a:r>
            <a:endParaRPr lang="ru-RU" b="1" i="1"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351343050"/>
              </p:ext>
            </p:extLst>
          </p:nvPr>
        </p:nvGraphicFramePr>
        <p:xfrm>
          <a:off x="3347864" y="1628800"/>
          <a:ext cx="255588" cy="382588"/>
        </p:xfrm>
        <a:graphic>
          <a:graphicData uri="http://schemas.openxmlformats.org/presentationml/2006/ole">
            <mc:AlternateContent xmlns:mc="http://schemas.openxmlformats.org/markup-compatibility/2006">
              <mc:Choice xmlns:v="urn:schemas-microsoft-com:vml" Requires="v">
                <p:oleObj spid="_x0000_s28842" name="Формула" r:id="rId4" imgW="203040" imgH="241200" progId="Equation.3">
                  <p:embed/>
                </p:oleObj>
              </mc:Choice>
              <mc:Fallback>
                <p:oleObj name="Формула" r:id="rId4" imgW="203040" imgH="241200" progId="Equation.3">
                  <p:embed/>
                  <p:pic>
                    <p:nvPicPr>
                      <p:cNvPr id="0" name="Объект 6"/>
                      <p:cNvPicPr>
                        <a:picLocks noChangeAspect="1" noChangeArrowheads="1"/>
                      </p:cNvPicPr>
                      <p:nvPr/>
                    </p:nvPicPr>
                    <p:blipFill>
                      <a:blip r:embed="rId5"/>
                      <a:srcRect/>
                      <a:stretch>
                        <a:fillRect/>
                      </a:stretch>
                    </p:blipFill>
                    <p:spPr bwMode="auto">
                      <a:xfrm>
                        <a:off x="3347864" y="1628800"/>
                        <a:ext cx="255588"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04069169"/>
              </p:ext>
            </p:extLst>
          </p:nvPr>
        </p:nvGraphicFramePr>
        <p:xfrm>
          <a:off x="2555776" y="2060848"/>
          <a:ext cx="935037" cy="382588"/>
        </p:xfrm>
        <a:graphic>
          <a:graphicData uri="http://schemas.openxmlformats.org/presentationml/2006/ole">
            <mc:AlternateContent xmlns:mc="http://schemas.openxmlformats.org/markup-compatibility/2006">
              <mc:Choice xmlns:v="urn:schemas-microsoft-com:vml" Requires="v">
                <p:oleObj spid="_x0000_s28843" name="Формула" r:id="rId6" imgW="838080" imgH="241200" progId="Equation.3">
                  <p:embed/>
                </p:oleObj>
              </mc:Choice>
              <mc:Fallback>
                <p:oleObj name="Формула" r:id="rId6" imgW="838080" imgH="241200" progId="Equation.3">
                  <p:embed/>
                  <p:pic>
                    <p:nvPicPr>
                      <p:cNvPr id="0" name="Объект 4"/>
                      <p:cNvPicPr>
                        <a:picLocks noChangeAspect="1" noChangeArrowheads="1"/>
                      </p:cNvPicPr>
                      <p:nvPr/>
                    </p:nvPicPr>
                    <p:blipFill>
                      <a:blip r:embed="rId7"/>
                      <a:srcRect/>
                      <a:stretch>
                        <a:fillRect/>
                      </a:stretch>
                    </p:blipFill>
                    <p:spPr bwMode="auto">
                      <a:xfrm>
                        <a:off x="2555776" y="2060848"/>
                        <a:ext cx="935037"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Grp="1" noChangeAspect="1"/>
          </p:cNvGraphicFramePr>
          <p:nvPr>
            <p:extLst>
              <p:ext uri="{D42A27DB-BD31-4B8C-83A1-F6EECF244321}">
                <p14:modId xmlns:p14="http://schemas.microsoft.com/office/powerpoint/2010/main" val="4020885016"/>
              </p:ext>
            </p:extLst>
          </p:nvPr>
        </p:nvGraphicFramePr>
        <p:xfrm>
          <a:off x="3378200" y="2997200"/>
          <a:ext cx="1379538" cy="385763"/>
        </p:xfrm>
        <a:graphic>
          <a:graphicData uri="http://schemas.openxmlformats.org/presentationml/2006/ole">
            <mc:AlternateContent xmlns:mc="http://schemas.openxmlformats.org/markup-compatibility/2006">
              <mc:Choice xmlns:v="urn:schemas-microsoft-com:vml" Requires="v">
                <p:oleObj spid="_x0000_s28844" name="Формула" r:id="rId8" imgW="850680" imgH="241200" progId="Equation.3">
                  <p:embed/>
                </p:oleObj>
              </mc:Choice>
              <mc:Fallback>
                <p:oleObj name="Формула" r:id="rId8" imgW="850680" imgH="241200" progId="Equation.3">
                  <p:embed/>
                  <p:pic>
                    <p:nvPicPr>
                      <p:cNvPr id="0" name="Объект 5"/>
                      <p:cNvPicPr>
                        <a:picLocks noGrp="1" noChangeAspect="1" noChangeArrowheads="1"/>
                      </p:cNvPicPr>
                      <p:nvPr/>
                    </p:nvPicPr>
                    <p:blipFill>
                      <a:blip r:embed="rId9"/>
                      <a:srcRect/>
                      <a:stretch>
                        <a:fillRect/>
                      </a:stretch>
                    </p:blipFill>
                    <p:spPr bwMode="auto">
                      <a:xfrm>
                        <a:off x="3378200" y="2997200"/>
                        <a:ext cx="1379538"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951032521"/>
              </p:ext>
            </p:extLst>
          </p:nvPr>
        </p:nvGraphicFramePr>
        <p:xfrm>
          <a:off x="5075411" y="3694484"/>
          <a:ext cx="720725" cy="382588"/>
        </p:xfrm>
        <a:graphic>
          <a:graphicData uri="http://schemas.openxmlformats.org/presentationml/2006/ole">
            <mc:AlternateContent xmlns:mc="http://schemas.openxmlformats.org/markup-compatibility/2006">
              <mc:Choice xmlns:v="urn:schemas-microsoft-com:vml" Requires="v">
                <p:oleObj spid="_x0000_s28845" name="Формула" r:id="rId10" imgW="596900" imgH="241300" progId="Equation.3">
                  <p:embed/>
                </p:oleObj>
              </mc:Choice>
              <mc:Fallback>
                <p:oleObj name="Формула" r:id="rId10" imgW="596900" imgH="241300" progId="Equation.3">
                  <p:embed/>
                  <p:pic>
                    <p:nvPicPr>
                      <p:cNvPr id="0" name="Объект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75411" y="3694484"/>
                        <a:ext cx="72072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54080157"/>
              </p:ext>
            </p:extLst>
          </p:nvPr>
        </p:nvGraphicFramePr>
        <p:xfrm>
          <a:off x="1259632" y="3717032"/>
          <a:ext cx="276225" cy="384175"/>
        </p:xfrm>
        <a:graphic>
          <a:graphicData uri="http://schemas.openxmlformats.org/presentationml/2006/ole">
            <mc:AlternateContent xmlns:mc="http://schemas.openxmlformats.org/markup-compatibility/2006">
              <mc:Choice xmlns:v="urn:schemas-microsoft-com:vml" Requires="v">
                <p:oleObj spid="_x0000_s28846" name="Формула" r:id="rId12" imgW="228600" imgH="241200" progId="Equation.3">
                  <p:embed/>
                </p:oleObj>
              </mc:Choice>
              <mc:Fallback>
                <p:oleObj name="Формула" r:id="rId12" imgW="228600" imgH="241200" progId="Equation.3">
                  <p:embed/>
                  <p:pic>
                    <p:nvPicPr>
                      <p:cNvPr id="0" name="Объект 7"/>
                      <p:cNvPicPr>
                        <a:picLocks noChangeAspect="1" noChangeArrowheads="1"/>
                      </p:cNvPicPr>
                      <p:nvPr/>
                    </p:nvPicPr>
                    <p:blipFill>
                      <a:blip r:embed="rId13"/>
                      <a:srcRect/>
                      <a:stretch>
                        <a:fillRect/>
                      </a:stretch>
                    </p:blipFill>
                    <p:spPr bwMode="auto">
                      <a:xfrm>
                        <a:off x="1259632" y="3717032"/>
                        <a:ext cx="27622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321125864"/>
              </p:ext>
            </p:extLst>
          </p:nvPr>
        </p:nvGraphicFramePr>
        <p:xfrm>
          <a:off x="1259632" y="4653136"/>
          <a:ext cx="6294437" cy="504825"/>
        </p:xfrm>
        <a:graphic>
          <a:graphicData uri="http://schemas.openxmlformats.org/presentationml/2006/ole">
            <mc:AlternateContent xmlns:mc="http://schemas.openxmlformats.org/markup-compatibility/2006">
              <mc:Choice xmlns:v="urn:schemas-microsoft-com:vml" Requires="v">
                <p:oleObj spid="_x0000_s28847" name="Формула" r:id="rId14" imgW="2997000" imgH="241200" progId="Equation.3">
                  <p:embed/>
                </p:oleObj>
              </mc:Choice>
              <mc:Fallback>
                <p:oleObj name="Формула" r:id="rId14" imgW="2997000" imgH="241200" progId="Equation.3">
                  <p:embed/>
                  <p:pic>
                    <p:nvPicPr>
                      <p:cNvPr id="0" name="Объект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59632" y="4653136"/>
                        <a:ext cx="62944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81369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смуг</a:t>
            </a:r>
            <a:endParaRPr lang="uk-UA" b="0" dirty="0"/>
          </a:p>
        </p:txBody>
      </p:sp>
      <p:sp>
        <p:nvSpPr>
          <p:cNvPr id="3" name="Объект 2"/>
          <p:cNvSpPr>
            <a:spLocks noGrp="1"/>
          </p:cNvSpPr>
          <p:nvPr>
            <p:ph idx="1"/>
          </p:nvPr>
        </p:nvSpPr>
        <p:spPr/>
        <p:txBody>
          <a:bodyPr/>
          <a:lstStyle/>
          <a:p>
            <a:r>
              <a:rPr lang="ru-RU" dirty="0" smtClean="0">
                <a:solidFill>
                  <a:schemeClr val="bg1"/>
                </a:solidFill>
                <a:latin typeface="Arial" panose="020B0604020202020204" pitchFamily="34" charset="0"/>
                <a:cs typeface="Arial" panose="020B0604020202020204" pitchFamily="34" charset="0"/>
              </a:rPr>
              <a:t>Нехай </a:t>
            </a:r>
            <a:r>
              <a:rPr lang="ru-RU" dirty="0">
                <a:solidFill>
                  <a:schemeClr val="bg1"/>
                </a:solidFill>
                <a:latin typeface="Arial" panose="020B0604020202020204" pitchFamily="34" charset="0"/>
                <a:cs typeface="Arial" panose="020B0604020202020204" pitchFamily="34" charset="0"/>
              </a:rPr>
              <a:t>задано плоский прямолінійний граф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(рис. 20). Проведемо горизонтальні прямі через кожну його вершину.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Вони </a:t>
            </a:r>
            <a:r>
              <a:rPr lang="ru-RU" dirty="0">
                <a:solidFill>
                  <a:schemeClr val="bg1"/>
                </a:solidFill>
                <a:latin typeface="Arial" panose="020B0604020202020204" pitchFamily="34" charset="0"/>
                <a:cs typeface="Arial" panose="020B0604020202020204" pitchFamily="34" charset="0"/>
              </a:rPr>
              <a:t>розділятимуть площину на </a:t>
            </a:r>
            <a:r>
              <a:rPr lang="en-US" dirty="0" smtClean="0">
                <a:solidFill>
                  <a:schemeClr val="bg1"/>
                </a:solidFill>
                <a:latin typeface="Arial" panose="020B0604020202020204" pitchFamily="34" charset="0"/>
                <a:cs typeface="Arial" panose="020B0604020202020204" pitchFamily="34" charset="0"/>
              </a:rPr>
              <a:t>(N+1)</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горизонтальну смугу. Якщо в процесі передобробки провести сортування цих смуг за координатою </a:t>
            </a:r>
            <a:r>
              <a:rPr lang="en-US" dirty="0" smtClean="0">
                <a:solidFill>
                  <a:schemeClr val="bg1"/>
                </a:solidFill>
                <a:latin typeface="Arial" panose="020B0604020202020204" pitchFamily="34" charset="0"/>
                <a:cs typeface="Arial" panose="020B0604020202020204" pitchFamily="34" charset="0"/>
              </a:rPr>
              <a:t>y</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 бінарним пошуком можна знайти ту смугу, в якій лежить точка , за час Ο(log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3045327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
            </a:r>
            <a:br>
              <a:rPr lang="ru-RU" dirty="0"/>
            </a:br>
            <a:r>
              <a:rPr lang="ru-RU" b="0" dirty="0" smtClean="0">
                <a:solidFill>
                  <a:schemeClr val="bg1"/>
                </a:solidFill>
                <a:latin typeface="Arial" panose="020B0604020202020204" pitchFamily="34" charset="0"/>
                <a:cs typeface="Arial" panose="020B0604020202020204" pitchFamily="34" charset="0"/>
              </a:rPr>
              <a:t>Плоский </a:t>
            </a:r>
            <a:r>
              <a:rPr lang="ru-RU" b="0" dirty="0">
                <a:solidFill>
                  <a:schemeClr val="bg1"/>
                </a:solidFill>
                <a:latin typeface="Arial" panose="020B0604020202020204" pitchFamily="34" charset="0"/>
                <a:cs typeface="Arial" panose="020B0604020202020204" pitchFamily="34" charset="0"/>
              </a:rPr>
              <a:t>прямолінійний граф</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7463" y="2095500"/>
            <a:ext cx="4029075" cy="266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5929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смуг</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Розглянемо перетин однієї зі смуг із графом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Перетин складається з відрізків ребер графа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Ці відрізки визначають трапеції (можуть вироджуватися в трикутники). Оскільки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планарний граф, то його ребра перетинаються між собою тільки у вершинах, а оскільки кожна вершина лежить на межі смуги, то відрізки ребер всередині смуги не перетинаються. Дані відрізки можна упорядкувати зліва направо й бінарним пошуком знайти ту трапецію, що містить </a:t>
            </a:r>
            <a:r>
              <a:rPr lang="en-US" dirty="0" smtClean="0">
                <a:solidFill>
                  <a:schemeClr val="bg1"/>
                </a:solidFill>
                <a:latin typeface="Arial" panose="020B0604020202020204" pitchFamily="34" charset="0"/>
                <a:cs typeface="Arial" panose="020B0604020202020204" pitchFamily="34" charset="0"/>
              </a:rPr>
              <a:t>z </a:t>
            </a:r>
            <a:r>
              <a:rPr lang="ru-RU" dirty="0" smtClean="0">
                <a:solidFill>
                  <a:schemeClr val="bg1"/>
                </a:solidFill>
                <a:latin typeface="Arial" panose="020B0604020202020204" pitchFamily="34" charset="0"/>
                <a:cs typeface="Arial" panose="020B0604020202020204" pitchFamily="34" charset="0"/>
              </a:rPr>
              <a:t>(рис</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2197671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smtClean="0">
                <a:solidFill>
                  <a:schemeClr val="bg1"/>
                </a:solidFill>
                <a:latin typeface="Arial" panose="020B0604020202020204" pitchFamily="34" charset="0"/>
                <a:cs typeface="Arial" panose="020B0604020202020204" pitchFamily="34" charset="0"/>
              </a:rPr>
              <a:t>5</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Задачі геометричного </a:t>
            </a:r>
            <a:r>
              <a:rPr lang="ru-RU" dirty="0" smtClean="0">
                <a:solidFill>
                  <a:schemeClr val="bg1"/>
                </a:solidFill>
                <a:latin typeface="Arial" panose="020B0604020202020204" pitchFamily="34" charset="0"/>
                <a:cs typeface="Arial" panose="020B0604020202020204" pitchFamily="34" charset="0"/>
              </a:rPr>
              <a:t>пошуку</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Унікальний і масовий </a:t>
            </a:r>
            <a:r>
              <a:rPr lang="ru-RU" dirty="0" smtClean="0">
                <a:solidFill>
                  <a:schemeClr val="bg1"/>
                </a:solidFill>
                <a:latin typeface="Arial" panose="020B0604020202020204" pitchFamily="34" charset="0"/>
                <a:cs typeface="Arial" panose="020B0604020202020204" pitchFamily="34" charset="0"/>
              </a:rPr>
              <a:t>запит</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Регіональний </a:t>
            </a:r>
            <a:r>
              <a:rPr lang="ru-RU" dirty="0" smtClean="0">
                <a:solidFill>
                  <a:schemeClr val="bg1"/>
                </a:solidFill>
                <a:latin typeface="Arial" panose="020B0604020202020204" pitchFamily="34" charset="0"/>
                <a:cs typeface="Arial" panose="020B0604020202020204" pitchFamily="34" charset="0"/>
              </a:rPr>
              <a:t>пошук-підрахунок</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Монотонний </a:t>
            </a:r>
            <a:r>
              <a:rPr lang="uk-UA" dirty="0" smtClean="0">
                <a:solidFill>
                  <a:schemeClr val="bg1"/>
                </a:solidFill>
                <a:latin typeface="Arial" panose="020B0604020202020204" pitchFamily="34" charset="0"/>
                <a:cs typeface="Arial" panose="020B0604020202020204" pitchFamily="34" charset="0"/>
              </a:rPr>
              <a:t>ланцюг</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Належність точки  до опуклого багатокутника</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Метод плоского замітання</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Задача про найближчу пару</a:t>
            </a:r>
            <a:r>
              <a:rPr lang="ru-RU"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Пошук відповідної трапеції</a:t>
            </a:r>
            <a:br>
              <a:rPr lang="ru-RU" b="0" dirty="0">
                <a:solidFill>
                  <a:schemeClr val="bg1"/>
                </a:solidFill>
                <a:latin typeface="Arial" panose="020B0604020202020204" pitchFamily="34" charset="0"/>
                <a:cs typeface="Arial" panose="020B0604020202020204" pitchFamily="34" charset="0"/>
              </a:rPr>
            </a:b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1225" y="2000250"/>
            <a:ext cx="478155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1785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Метод плоского замітання</a:t>
            </a:r>
            <a:endParaRPr lang="uk-UA" b="0"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Розглянемо один з ключових підходів, що має широке застосування в обчислювальній геометрії: метод плоского замітання </a:t>
            </a:r>
            <a:r>
              <a:rPr lang="ru-RU" i="1"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МПЗ</a:t>
            </a:r>
            <a:r>
              <a:rPr lang="ru-RU" i="1"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Уявна (частіше вертикальна) пряма рухається по площині, зупиняючись в деяких точках. Геометричні операції обмежуються геометричними об'єктами, які або перетинаються із замітаючою прямою, або знаходяться в безпосередній близькості від неї в точках її зупинки. Повний розв’язок задачі стає доступним після того, як ця пряма пройде над усіма об'єктами</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321265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смуг</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1313" y="2009775"/>
            <a:ext cx="3381375" cy="2838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8321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плоского замітання</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Основні структури даних методу плоского замітання:</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 список точок подій − послідовність позицій, які призначені для замітаючої прямої;</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 статус замітаючої прямої − опис перетину замітаючої прямої з геометричним об'єктом, який замітають</a:t>
            </a:r>
            <a:r>
              <a:rPr lang="ru-RU"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В методі смуг список точок подій − це просто перелік знизу вгору смуг, які відповідають вершинам плоского прямолінійного графу</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42297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плоского замітання</a:t>
            </a:r>
            <a:endParaRPr lang="uk-UA" dirty="0"/>
          </a:p>
        </p:txBody>
      </p:sp>
      <p:sp>
        <p:nvSpPr>
          <p:cNvPr id="3" name="Объект 2"/>
          <p:cNvSpPr>
            <a:spLocks noGrp="1"/>
          </p:cNvSpPr>
          <p:nvPr>
            <p:ph idx="1"/>
          </p:nvPr>
        </p:nvSpPr>
        <p:spPr/>
        <p:txBody>
          <a:bodyPr/>
          <a:lstStyle/>
          <a:p>
            <a:r>
              <a:rPr lang="ru-RU" dirty="0" smtClean="0"/>
              <a:t>.</a:t>
            </a:r>
            <a:r>
              <a:rPr lang="ru-RU" dirty="0"/>
              <a:t/>
            </a:r>
            <a:br>
              <a:rPr lang="ru-RU" dirty="0"/>
            </a:br>
            <a:r>
              <a:rPr lang="ru-RU" dirty="0">
                <a:solidFill>
                  <a:schemeClr val="bg1"/>
                </a:solidFill>
                <a:latin typeface="Arial" panose="020B0604020202020204" pitchFamily="34" charset="0"/>
                <a:cs typeface="Arial" panose="020B0604020202020204" pitchFamily="34" charset="0"/>
              </a:rPr>
              <a:t>Статус − це впорядкована зліва направо послідовність відрізків (ребер графа) всередині розташованої вище смуги. Ця послідовність зберігається в межах однієї смуги. При переході на нову смугу досягається нова вершина графа </a:t>
            </a:r>
            <a:r>
              <a:rPr lang="en-US" dirty="0" smtClean="0">
                <a:solidFill>
                  <a:schemeClr val="bg1"/>
                </a:solidFill>
                <a:latin typeface="Arial" panose="020B0604020202020204" pitchFamily="34" charset="0"/>
                <a:cs typeface="Arial" panose="020B0604020202020204" pitchFamily="34" charset="0"/>
              </a:rPr>
              <a:t>v</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При цьому зі статусу видаляються ребра, що закінчуються в </a:t>
            </a:r>
            <a:r>
              <a:rPr lang="en-US" dirty="0" smtClean="0">
                <a:solidFill>
                  <a:schemeClr val="bg1"/>
                </a:solidFill>
                <a:latin typeface="Arial" panose="020B0604020202020204" pitchFamily="34" charset="0"/>
                <a:cs typeface="Arial" panose="020B0604020202020204" pitchFamily="34" charset="0"/>
              </a:rPr>
              <a:t>v</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та додаються нові, що виходять з </a:t>
            </a:r>
            <a:r>
              <a:rPr lang="en-US" dirty="0" smtClean="0">
                <a:solidFill>
                  <a:schemeClr val="bg1"/>
                </a:solidFill>
                <a:latin typeface="Arial" panose="020B0604020202020204" pitchFamily="34" charset="0"/>
                <a:cs typeface="Arial" panose="020B0604020202020204" pitchFamily="34" charset="0"/>
              </a:rPr>
              <a:t>v</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Статус коригується в кожній досягнутій точці подій. Статус зручно зберігати в структурі, що дозволяє видалення і вставку елемента за </a:t>
            </a:r>
            <a:r>
              <a:rPr lang="ru-RU" dirty="0" err="1">
                <a:solidFill>
                  <a:schemeClr val="bg1"/>
                </a:solidFill>
                <a:latin typeface="Arial" panose="020B0604020202020204" pitchFamily="34" charset="0"/>
                <a:cs typeface="Arial" panose="020B0604020202020204" pitchFamily="34" charset="0"/>
              </a:rPr>
              <a:t>логарифмічний</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час</a:t>
            </a:r>
            <a:r>
              <a:rPr lang="en-US" dirty="0" smtClean="0">
                <a:solidFill>
                  <a:schemeClr val="bg1"/>
                </a:solidFill>
                <a:latin typeface="Arial" panose="020B0604020202020204" pitchFamily="34" charset="0"/>
                <a:cs typeface="Arial" panose="020B0604020202020204" pitchFamily="34" charset="0"/>
              </a:rPr>
              <a:t>.</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37529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5736" y="2420888"/>
            <a:ext cx="3891709" cy="2499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5500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Монотонний ланцюг</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Розглянемо іншій підхід оснований на застосуванні спеціального об’єкту ланцюга. Ланцюгом називається ППЛГ з вершинами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ребрами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або </a:t>
            </a:r>
            <a:r>
              <a:rPr lang="uk-UA" dirty="0">
                <a:solidFill>
                  <a:schemeClr val="bg1"/>
                </a:solidFill>
                <a:latin typeface="Arial" panose="020B0604020202020204" pitchFamily="34" charset="0"/>
                <a:cs typeface="Arial" panose="020B0604020202020204" pitchFamily="34" charset="0"/>
              </a:rPr>
              <a:t>іншими словами ланцюг це ломана. Локалізація точки відносно довільного ланцюга є по суті тією ж самою задачею , що перевірка належності звичайному багатокутнику. Але якщо ланцюг має деякі додаткові властивості, то задача має досить простий розв’язок.</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003050166"/>
              </p:ext>
            </p:extLst>
          </p:nvPr>
        </p:nvGraphicFramePr>
        <p:xfrm>
          <a:off x="3707507" y="2420888"/>
          <a:ext cx="1152525" cy="409575"/>
        </p:xfrm>
        <a:graphic>
          <a:graphicData uri="http://schemas.openxmlformats.org/presentationml/2006/ole">
            <mc:AlternateContent xmlns:mc="http://schemas.openxmlformats.org/markup-compatibility/2006">
              <mc:Choice xmlns:v="urn:schemas-microsoft-com:vml" Requires="v">
                <p:oleObj spid="_x0000_s8310" name="Формула" r:id="rId3" imgW="837836" imgH="266584" progId="Equation.3">
                  <p:embed/>
                </p:oleObj>
              </mc:Choice>
              <mc:Fallback>
                <p:oleObj name="Формула" r:id="rId3" imgW="837836" imgH="266584" progId="Equation.3">
                  <p:embed/>
                  <p:pic>
                    <p:nvPicPr>
                      <p:cNvPr id="0" name="Объект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7507" y="2420888"/>
                        <a:ext cx="115252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182762359"/>
              </p:ext>
            </p:extLst>
          </p:nvPr>
        </p:nvGraphicFramePr>
        <p:xfrm>
          <a:off x="6300490" y="2348880"/>
          <a:ext cx="1439862" cy="382588"/>
        </p:xfrm>
        <a:graphic>
          <a:graphicData uri="http://schemas.openxmlformats.org/presentationml/2006/ole">
            <mc:AlternateContent xmlns:mc="http://schemas.openxmlformats.org/markup-compatibility/2006">
              <mc:Choice xmlns:v="urn:schemas-microsoft-com:vml" Requires="v">
                <p:oleObj spid="_x0000_s8311" name="Формула" r:id="rId5" imgW="812447" imgH="241195" progId="Equation.3">
                  <p:embed/>
                </p:oleObj>
              </mc:Choice>
              <mc:Fallback>
                <p:oleObj name="Формула" r:id="rId5" imgW="812447" imgH="241195" progId="Equation.3">
                  <p:embed/>
                  <p:pic>
                    <p:nvPicPr>
                      <p:cNvPr id="0" name="Объект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490" y="2348880"/>
                        <a:ext cx="1439862"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920300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Монотонний ланцюг</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9142" y="2453657"/>
            <a:ext cx="5485715" cy="2819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64272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Монотонний ланцюг</a:t>
            </a:r>
            <a:endParaRPr lang="uk-UA"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Ланцюг </a:t>
            </a:r>
            <a:r>
              <a:rPr lang="uk-UA" dirty="0">
                <a:solidFill>
                  <a:schemeClr val="bg1"/>
                </a:solidFill>
                <a:latin typeface="Arial" panose="020B0604020202020204" pitchFamily="34" charset="0"/>
                <a:cs typeface="Arial" panose="020B0604020202020204" pitchFamily="34" charset="0"/>
              </a:rPr>
              <a:t>називається  монотонним відносно прямої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якщо перпендикуляр опущений 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перетинає </a:t>
            </a:r>
            <a:r>
              <a:rPr lang="uk-UA" dirty="0">
                <a:solidFill>
                  <a:schemeClr val="bg1"/>
                </a:solidFill>
                <a:latin typeface="Arial" panose="020B0604020202020204" pitchFamily="34" charset="0"/>
                <a:cs typeface="Arial" panose="020B0604020202020204" pitchFamily="34" charset="0"/>
              </a:rPr>
              <a:t>ланцюг тільки в одній </a:t>
            </a:r>
            <a:r>
              <a:rPr lang="uk-UA" dirty="0" smtClean="0">
                <a:solidFill>
                  <a:schemeClr val="bg1"/>
                </a:solidFill>
                <a:latin typeface="Arial" panose="020B0604020202020204" pitchFamily="34" charset="0"/>
                <a:cs typeface="Arial" panose="020B0604020202020204" pitchFamily="34" charset="0"/>
              </a:rPr>
              <a:t>точці.</a:t>
            </a:r>
            <a:endParaRPr lang="ru-RU"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Проекція </a:t>
            </a:r>
            <a:r>
              <a:rPr lang="uk-UA" dirty="0">
                <a:solidFill>
                  <a:schemeClr val="bg1"/>
                </a:solidFill>
                <a:latin typeface="Arial" panose="020B0604020202020204" pitchFamily="34" charset="0"/>
                <a:cs typeface="Arial" panose="020B0604020202020204" pitchFamily="34" charset="0"/>
              </a:rPr>
              <a:t>заданої пробної точки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  можна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локалізувати </a:t>
            </a:r>
            <a:r>
              <a:rPr lang="uk-UA" dirty="0">
                <a:solidFill>
                  <a:schemeClr val="bg1"/>
                </a:solidFill>
                <a:latin typeface="Arial" panose="020B0604020202020204" pitchFamily="34" charset="0"/>
                <a:cs typeface="Arial" panose="020B0604020202020204" pitchFamily="34" charset="0"/>
              </a:rPr>
              <a:t>методом бінарного  пошуку в єдиному інтервалі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Потім одна лінійна перевірка дає змогу визначити по яку сторону від ланцюга знаходиться точка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70965501"/>
              </p:ext>
            </p:extLst>
          </p:nvPr>
        </p:nvGraphicFramePr>
        <p:xfrm>
          <a:off x="2195736" y="3982517"/>
          <a:ext cx="1368425" cy="382587"/>
        </p:xfrm>
        <a:graphic>
          <a:graphicData uri="http://schemas.openxmlformats.org/presentationml/2006/ole">
            <mc:AlternateContent xmlns:mc="http://schemas.openxmlformats.org/markup-compatibility/2006">
              <mc:Choice xmlns:v="urn:schemas-microsoft-com:vml" Requires="v">
                <p:oleObj spid="_x0000_s7350" name="Формула" r:id="rId3" imgW="914400" imgH="241300" progId="Equation.3">
                  <p:embed/>
                </p:oleObj>
              </mc:Choice>
              <mc:Fallback>
                <p:oleObj name="Формула" r:id="rId3" imgW="914400" imgH="241300"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3982517"/>
                        <a:ext cx="13684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861927673"/>
              </p:ext>
            </p:extLst>
          </p:nvPr>
        </p:nvGraphicFramePr>
        <p:xfrm>
          <a:off x="5787752" y="2047255"/>
          <a:ext cx="152400" cy="301625"/>
        </p:xfrm>
        <a:graphic>
          <a:graphicData uri="http://schemas.openxmlformats.org/presentationml/2006/ole">
            <mc:AlternateContent xmlns:mc="http://schemas.openxmlformats.org/markup-compatibility/2006">
              <mc:Choice xmlns:v="urn:schemas-microsoft-com:vml" Requires="v">
                <p:oleObj spid="_x0000_s7351" name="Формула" r:id="rId5" imgW="101520" imgH="190440" progId="Equation.3">
                  <p:embed/>
                </p:oleObj>
              </mc:Choice>
              <mc:Fallback>
                <p:oleObj name="Формула" r:id="rId5" imgW="101520" imgH="190440" progId="Equation.3">
                  <p:embed/>
                  <p:pic>
                    <p:nvPicPr>
                      <p:cNvPr id="0" name="Объект 4"/>
                      <p:cNvPicPr>
                        <a:picLocks noChangeAspect="1" noChangeArrowheads="1"/>
                      </p:cNvPicPr>
                      <p:nvPr/>
                    </p:nvPicPr>
                    <p:blipFill>
                      <a:blip r:embed="rId6"/>
                      <a:srcRect/>
                      <a:stretch>
                        <a:fillRect/>
                      </a:stretch>
                    </p:blipFill>
                    <p:spPr bwMode="auto">
                      <a:xfrm>
                        <a:off x="5787752" y="2047255"/>
                        <a:ext cx="1524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607819121"/>
              </p:ext>
            </p:extLst>
          </p:nvPr>
        </p:nvGraphicFramePr>
        <p:xfrm>
          <a:off x="8028384" y="1628800"/>
          <a:ext cx="152400" cy="360040"/>
        </p:xfrm>
        <a:graphic>
          <a:graphicData uri="http://schemas.openxmlformats.org/presentationml/2006/ole">
            <mc:AlternateContent xmlns:mc="http://schemas.openxmlformats.org/markup-compatibility/2006">
              <mc:Choice xmlns:v="urn:schemas-microsoft-com:vml" Requires="v">
                <p:oleObj spid="_x0000_s7352" name="Формула" r:id="rId7" imgW="101520" imgH="190440" progId="Equation.3">
                  <p:embed/>
                </p:oleObj>
              </mc:Choice>
              <mc:Fallback>
                <p:oleObj name="Формула" r:id="rId7" imgW="101520" imgH="190440" progId="Equation.3">
                  <p:embed/>
                  <p:pic>
                    <p:nvPicPr>
                      <p:cNvPr id="0" name="Объект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8384" y="1628800"/>
                        <a:ext cx="152400" cy="36004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845243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Локалізація </a:t>
            </a:r>
            <a:r>
              <a:rPr lang="uk-UA" dirty="0"/>
              <a:t>точки у </a:t>
            </a:r>
            <a:r>
              <a:rPr lang="uk-UA" dirty="0" err="1"/>
              <a:t>планарному</a:t>
            </a:r>
            <a:r>
              <a:rPr lang="uk-UA" dirty="0"/>
              <a:t> графі.</a:t>
            </a:r>
            <a:endParaRPr lang="ru-RU" dirty="0"/>
          </a:p>
        </p:txBody>
      </p:sp>
      <p:sp>
        <p:nvSpPr>
          <p:cNvPr id="3" name="Объект 2"/>
          <p:cNvSpPr>
            <a:spLocks noGrp="1"/>
          </p:cNvSpPr>
          <p:nvPr>
            <p:ph idx="1"/>
          </p:nvPr>
        </p:nvSpPr>
        <p:spPr/>
        <p:txBody>
          <a:bodyPr/>
          <a:lstStyle/>
          <a:p>
            <a:r>
              <a:rPr lang="ru-RU" dirty="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Існує множина ланцюгів монотонних відносно однієї тієї ж прямої вона має наступні властивості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 об</a:t>
            </a:r>
            <a:r>
              <a:rPr lang="ru-RU" sz="2200" dirty="0">
                <a:solidFill>
                  <a:schemeClr val="bg1"/>
                </a:solidFill>
                <a:latin typeface="Arial" pitchFamily="34" charset="0"/>
                <a:cs typeface="Arial" pitchFamily="34" charset="0"/>
              </a:rPr>
              <a:t>’</a:t>
            </a:r>
            <a:r>
              <a:rPr lang="uk-UA" sz="2200" dirty="0">
                <a:solidFill>
                  <a:schemeClr val="bg1"/>
                </a:solidFill>
                <a:latin typeface="Arial" pitchFamily="34" charset="0"/>
                <a:cs typeface="Arial" pitchFamily="34" charset="0"/>
              </a:rPr>
              <a:t>єднання всіх елементів містить заданий граф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 для будь якої пари ланцюгів  </a:t>
            </a:r>
            <a:r>
              <a:rPr lang="uk-UA" sz="2200" dirty="0" smtClean="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і     із </a:t>
            </a:r>
            <a:r>
              <a:rPr lang="en-US" sz="2200" dirty="0" smtClean="0">
                <a:solidFill>
                  <a:schemeClr val="bg1"/>
                </a:solidFill>
                <a:latin typeface="Arial" pitchFamily="34" charset="0"/>
                <a:cs typeface="Arial" pitchFamily="34" charset="0"/>
              </a:rPr>
              <a:t>E</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ті </a:t>
            </a:r>
            <a:r>
              <a:rPr lang="uk-UA" sz="2200" dirty="0" smtClean="0">
                <a:solidFill>
                  <a:schemeClr val="bg1"/>
                </a:solidFill>
                <a:latin typeface="Arial" pitchFamily="34" charset="0"/>
                <a:cs typeface="Arial" pitchFamily="34" charset="0"/>
              </a:rPr>
              <a:t>вузли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які не є вузлами </a:t>
            </a:r>
            <a:r>
              <a:rPr lang="uk-UA" sz="2200" dirty="0" smtClean="0">
                <a:solidFill>
                  <a:schemeClr val="bg1"/>
                </a:solidFill>
                <a:latin typeface="Arial" pitchFamily="34" charset="0"/>
                <a:cs typeface="Arial" pitchFamily="34" charset="0"/>
              </a:rPr>
              <a:t>   , </a:t>
            </a:r>
            <a:r>
              <a:rPr lang="uk-UA" sz="2200" dirty="0">
                <a:solidFill>
                  <a:schemeClr val="bg1"/>
                </a:solidFill>
                <a:latin typeface="Arial" pitchFamily="34" charset="0"/>
                <a:cs typeface="Arial" pitchFamily="34" charset="0"/>
              </a:rPr>
              <a:t>лежать по одну сторону від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 вершина  називається </a:t>
            </a:r>
            <a:r>
              <a:rPr lang="uk-UA" sz="2200" b="1" i="1" dirty="0">
                <a:solidFill>
                  <a:schemeClr val="bg1"/>
                </a:solidFill>
                <a:latin typeface="Arial" pitchFamily="34" charset="0"/>
                <a:cs typeface="Arial" pitchFamily="34" charset="0"/>
              </a:rPr>
              <a:t>регулярною</a:t>
            </a:r>
            <a:r>
              <a:rPr lang="uk-UA" sz="2200" dirty="0">
                <a:solidFill>
                  <a:schemeClr val="bg1"/>
                </a:solidFill>
                <a:latin typeface="Arial" pitchFamily="34" charset="0"/>
                <a:cs typeface="Arial" pitchFamily="34" charset="0"/>
              </a:rPr>
              <a:t>, якщо існують такі ланцюги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що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і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ребра </a:t>
            </a:r>
            <a:r>
              <a:rPr lang="en-US" sz="2200" dirty="0" smtClean="0">
                <a:solidFill>
                  <a:schemeClr val="bg1"/>
                </a:solidFill>
                <a:latin typeface="Arial" pitchFamily="34" charset="0"/>
                <a:cs typeface="Arial" pitchFamily="34" charset="0"/>
              </a:rPr>
              <a:t>G</a:t>
            </a:r>
            <a:r>
              <a:rPr lang="uk-UA" sz="2200" dirty="0" smtClean="0">
                <a:solidFill>
                  <a:schemeClr val="bg1"/>
                </a:solidFill>
                <a:latin typeface="Arial" pitchFamily="34" charset="0"/>
                <a:cs typeface="Arial" pitchFamily="34" charset="0"/>
              </a:rPr>
              <a:t>.  </a:t>
            </a:r>
          </a:p>
          <a:p>
            <a:r>
              <a:rPr lang="uk-UA" sz="2200" dirty="0" smtClean="0">
                <a:solidFill>
                  <a:schemeClr val="bg1"/>
                </a:solidFill>
                <a:latin typeface="Arial" pitchFamily="34" charset="0"/>
                <a:cs typeface="Arial" pitchFamily="34" charset="0"/>
              </a:rPr>
              <a:t> </a:t>
            </a:r>
          </a:p>
          <a:p>
            <a:r>
              <a:rPr lang="uk-UA" sz="2200" dirty="0" smtClean="0">
                <a:solidFill>
                  <a:schemeClr val="bg1"/>
                </a:solidFill>
                <a:latin typeface="Arial" pitchFamily="34" charset="0"/>
                <a:cs typeface="Arial" pitchFamily="34" charset="0"/>
              </a:rPr>
              <a:t>Граф  </a:t>
            </a:r>
            <a:r>
              <a:rPr lang="uk-UA" sz="2200" dirty="0">
                <a:solidFill>
                  <a:schemeClr val="bg1"/>
                </a:solidFill>
                <a:latin typeface="Arial" pitchFamily="34" charset="0"/>
                <a:cs typeface="Arial" pitchFamily="34" charset="0"/>
              </a:rPr>
              <a:t>називається  регулярним , якщо регулярною є кожна його </a:t>
            </a:r>
            <a:r>
              <a:rPr lang="uk-UA" sz="2200" dirty="0" smtClean="0">
                <a:solidFill>
                  <a:schemeClr val="bg1"/>
                </a:solidFill>
                <a:latin typeface="Arial" pitchFamily="34" charset="0"/>
                <a:cs typeface="Arial" pitchFamily="34" charset="0"/>
              </a:rPr>
              <a:t>вершина при </a:t>
            </a:r>
            <a:r>
              <a:rPr lang="en-US" sz="2200" dirty="0" smtClean="0">
                <a:solidFill>
                  <a:schemeClr val="bg1"/>
                </a:solidFill>
                <a:latin typeface="Arial" pitchFamily="34" charset="0"/>
                <a:cs typeface="Arial" pitchFamily="34" charset="0"/>
              </a:rPr>
              <a:t>1&lt;j&lt;N </a:t>
            </a:r>
            <a:r>
              <a:rPr lang="uk-UA" sz="2200" dirty="0" smtClean="0">
                <a:solidFill>
                  <a:schemeClr val="bg1"/>
                </a:solidFill>
                <a:latin typeface="Arial" pitchFamily="34" charset="0"/>
                <a:cs typeface="Arial" pitchFamily="34" charset="0"/>
              </a:rPr>
              <a:t>(крім першої та останньої).</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440440760"/>
              </p:ext>
            </p:extLst>
          </p:nvPr>
        </p:nvGraphicFramePr>
        <p:xfrm>
          <a:off x="5364088" y="2830835"/>
          <a:ext cx="288032" cy="310133"/>
        </p:xfrm>
        <a:graphic>
          <a:graphicData uri="http://schemas.openxmlformats.org/presentationml/2006/ole">
            <mc:AlternateContent xmlns:mc="http://schemas.openxmlformats.org/markup-compatibility/2006">
              <mc:Choice xmlns:v="urn:schemas-microsoft-com:vml" Requires="v">
                <p:oleObj spid="_x0000_s36956" name="Формула" r:id="rId3" imgW="203112" imgH="241195" progId="Equation.3">
                  <p:embed/>
                </p:oleObj>
              </mc:Choice>
              <mc:Fallback>
                <p:oleObj name="Формула" r:id="rId3" imgW="203112" imgH="241195" progId="Equation.3">
                  <p:embed/>
                  <p:pic>
                    <p:nvPicPr>
                      <p:cNvPr id="0" name="Объект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088" y="2830835"/>
                        <a:ext cx="288032" cy="31013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84802357"/>
              </p:ext>
            </p:extLst>
          </p:nvPr>
        </p:nvGraphicFramePr>
        <p:xfrm>
          <a:off x="5796136" y="2852936"/>
          <a:ext cx="288032" cy="338708"/>
        </p:xfrm>
        <a:graphic>
          <a:graphicData uri="http://schemas.openxmlformats.org/presentationml/2006/ole">
            <mc:AlternateContent xmlns:mc="http://schemas.openxmlformats.org/markup-compatibility/2006">
              <mc:Choice xmlns:v="urn:schemas-microsoft-com:vml" Requires="v">
                <p:oleObj spid="_x0000_s36957" name="Формула" r:id="rId5" imgW="228501" imgH="266584" progId="Equation.3">
                  <p:embed/>
                </p:oleObj>
              </mc:Choice>
              <mc:Fallback>
                <p:oleObj name="Формула" r:id="rId5" imgW="228501" imgH="266584" progId="Equation.3">
                  <p:embed/>
                  <p:pic>
                    <p:nvPicPr>
                      <p:cNvPr id="0" name="Объект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6136" y="2852936"/>
                        <a:ext cx="288032" cy="338708"/>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875898467"/>
              </p:ext>
            </p:extLst>
          </p:nvPr>
        </p:nvGraphicFramePr>
        <p:xfrm>
          <a:off x="2555776" y="3212976"/>
          <a:ext cx="287338" cy="338137"/>
        </p:xfrm>
        <a:graphic>
          <a:graphicData uri="http://schemas.openxmlformats.org/presentationml/2006/ole">
            <mc:AlternateContent xmlns:mc="http://schemas.openxmlformats.org/markup-compatibility/2006">
              <mc:Choice xmlns:v="urn:schemas-microsoft-com:vml" Requires="v">
                <p:oleObj spid="_x0000_s36958" name="Формула" r:id="rId7" imgW="228501" imgH="266584" progId="Equation.3">
                  <p:embed/>
                </p:oleObj>
              </mc:Choice>
              <mc:Fallback>
                <p:oleObj name="Формула" r:id="rId7" imgW="228501" imgH="266584"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3212976"/>
                        <a:ext cx="287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478311665"/>
              </p:ext>
            </p:extLst>
          </p:nvPr>
        </p:nvGraphicFramePr>
        <p:xfrm>
          <a:off x="1979712" y="4365104"/>
          <a:ext cx="720080" cy="344041"/>
        </p:xfrm>
        <a:graphic>
          <a:graphicData uri="http://schemas.openxmlformats.org/presentationml/2006/ole">
            <mc:AlternateContent xmlns:mc="http://schemas.openxmlformats.org/markup-compatibility/2006">
              <mc:Choice xmlns:v="urn:schemas-microsoft-com:vml" Requires="v">
                <p:oleObj spid="_x0000_s36959" name="Формула" r:id="rId8" imgW="571252" imgH="203112" progId="Equation.3">
                  <p:embed/>
                </p:oleObj>
              </mc:Choice>
              <mc:Fallback>
                <p:oleObj name="Формула" r:id="rId8" imgW="571252" imgH="203112" progId="Equation.3">
                  <p:embed/>
                  <p:pic>
                    <p:nvPicPr>
                      <p:cNvPr id="0" name="Объект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9712" y="4365104"/>
                        <a:ext cx="720080" cy="344041"/>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949987148"/>
              </p:ext>
            </p:extLst>
          </p:nvPr>
        </p:nvGraphicFramePr>
        <p:xfrm>
          <a:off x="3347864" y="4365104"/>
          <a:ext cx="576064" cy="329183"/>
        </p:xfrm>
        <a:graphic>
          <a:graphicData uri="http://schemas.openxmlformats.org/presentationml/2006/ole">
            <mc:AlternateContent xmlns:mc="http://schemas.openxmlformats.org/markup-compatibility/2006">
              <mc:Choice xmlns:v="urn:schemas-microsoft-com:vml" Requires="v">
                <p:oleObj spid="_x0000_s36960" name="Формула" r:id="rId10" imgW="482391" imgH="253890" progId="Equation.3">
                  <p:embed/>
                </p:oleObj>
              </mc:Choice>
              <mc:Fallback>
                <p:oleObj name="Формула" r:id="rId10" imgW="482391" imgH="253890" progId="Equation.3">
                  <p:embed/>
                  <p:pic>
                    <p:nvPicPr>
                      <p:cNvPr id="0" name="Объект 4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47864" y="4365104"/>
                        <a:ext cx="576064" cy="329183"/>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240710820"/>
              </p:ext>
            </p:extLst>
          </p:nvPr>
        </p:nvGraphicFramePr>
        <p:xfrm>
          <a:off x="4067944" y="4365104"/>
          <a:ext cx="576064" cy="300608"/>
        </p:xfrm>
        <a:graphic>
          <a:graphicData uri="http://schemas.openxmlformats.org/presentationml/2006/ole">
            <mc:AlternateContent xmlns:mc="http://schemas.openxmlformats.org/markup-compatibility/2006">
              <mc:Choice xmlns:v="urn:schemas-microsoft-com:vml" Requires="v">
                <p:oleObj spid="_x0000_s36961" name="Формула" r:id="rId12" imgW="495085" imgH="228501" progId="Equation.3">
                  <p:embed/>
                </p:oleObj>
              </mc:Choice>
              <mc:Fallback>
                <p:oleObj name="Формула" r:id="rId12" imgW="495085" imgH="228501" progId="Equation.3">
                  <p:embed/>
                  <p:pic>
                    <p:nvPicPr>
                      <p:cNvPr id="0" name="Объект 4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67944" y="4365104"/>
                        <a:ext cx="576064" cy="300608"/>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435043572"/>
              </p:ext>
            </p:extLst>
          </p:nvPr>
        </p:nvGraphicFramePr>
        <p:xfrm>
          <a:off x="7741047" y="2852936"/>
          <a:ext cx="287337" cy="311150"/>
        </p:xfrm>
        <a:graphic>
          <a:graphicData uri="http://schemas.openxmlformats.org/presentationml/2006/ole">
            <mc:AlternateContent xmlns:mc="http://schemas.openxmlformats.org/markup-compatibility/2006">
              <mc:Choice xmlns:v="urn:schemas-microsoft-com:vml" Requires="v">
                <p:oleObj spid="_x0000_s36962" name="Формула" r:id="rId14" imgW="203112" imgH="241195" progId="Equation.3">
                  <p:embed/>
                </p:oleObj>
              </mc:Choice>
              <mc:Fallback>
                <p:oleObj name="Формула" r:id="rId14" imgW="203112" imgH="241195"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1047" y="2852936"/>
                        <a:ext cx="2873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2975003149"/>
              </p:ext>
            </p:extLst>
          </p:nvPr>
        </p:nvGraphicFramePr>
        <p:xfrm>
          <a:off x="6588224" y="3162871"/>
          <a:ext cx="287338" cy="338137"/>
        </p:xfrm>
        <a:graphic>
          <a:graphicData uri="http://schemas.openxmlformats.org/presentationml/2006/ole">
            <mc:AlternateContent xmlns:mc="http://schemas.openxmlformats.org/markup-compatibility/2006">
              <mc:Choice xmlns:v="urn:schemas-microsoft-com:vml" Requires="v">
                <p:oleObj spid="_x0000_s36963" name="Формула" r:id="rId15" imgW="228501" imgH="266584" progId="Equation.3">
                  <p:embed/>
                </p:oleObj>
              </mc:Choice>
              <mc:Fallback>
                <p:oleObj name="Формула" r:id="rId15" imgW="228501" imgH="266584"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8224" y="3162871"/>
                        <a:ext cx="287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6508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Задачі геометричного пошуку</a:t>
            </a:r>
            <a:endParaRPr lang="uk-UA" b="0"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Основні моделі задач геометричного пошуку:</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1. Задачі локалізації. Файл є розбиттям геометричного простору на області, а запитом є точка. Локалізація полягає у визначені області, яка містить шукану точку.</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2. Задачі регіонального пошуку. Файл містить набір точок простору, а запитом є деяка стандартна геометрична фігура, яка довільно переміщується у цьому просторі (типовий запит для тривимірного простору – це куля або брус). Регіональний пошук полягає у визначенні (задача звіту) або у підрахунку кількості (задача підрахунку) всіх точок всередині заданого регіону (</a:t>
            </a:r>
            <a:r>
              <a:rPr lang="ru-RU" dirty="0" smtClean="0">
                <a:solidFill>
                  <a:schemeClr val="bg1"/>
                </a:solidFill>
                <a:latin typeface="Arial" panose="020B0604020202020204" pitchFamily="34" charset="0"/>
                <a:cs typeface="Arial" panose="020B0604020202020204" pitchFamily="34" charset="0"/>
              </a:rPr>
              <a:t>області)</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32974163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Реберний  список з подвійними зв’язками</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Головна компонента РСДС для </a:t>
            </a:r>
            <a:r>
              <a:rPr lang="uk-UA" dirty="0" err="1">
                <a:solidFill>
                  <a:schemeClr val="bg1"/>
                </a:solidFill>
                <a:latin typeface="Arial" panose="020B0604020202020204" pitchFamily="34" charset="0"/>
                <a:cs typeface="Arial" panose="020B0604020202020204" pitchFamily="34" charset="0"/>
              </a:rPr>
              <a:t>планарного</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графа</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(V, Е) – це реберний вузол. Між ребрами і реберними вузлами існує взаємно однозначне відповідність, </a:t>
            </a:r>
            <a:r>
              <a:rPr lang="uk-UA" dirty="0" smtClean="0">
                <a:solidFill>
                  <a:schemeClr val="bg1"/>
                </a:solidFill>
                <a:latin typeface="Arial" panose="020B0604020202020204" pitchFamily="34" charset="0"/>
                <a:cs typeface="Arial" panose="020B0604020202020204" pitchFamily="34" charset="0"/>
              </a:rPr>
              <a:t>тобто </a:t>
            </a:r>
            <a:r>
              <a:rPr lang="uk-UA" dirty="0">
                <a:solidFill>
                  <a:schemeClr val="bg1"/>
                </a:solidFill>
                <a:latin typeface="Arial" panose="020B0604020202020204" pitchFamily="34" charset="0"/>
                <a:cs typeface="Arial" panose="020B0604020202020204" pitchFamily="34" charset="0"/>
              </a:rPr>
              <a:t>кожне ребро представлено одноразово. Реберний вузол </a:t>
            </a:r>
            <a:r>
              <a:rPr lang="uk-UA" dirty="0" smtClean="0">
                <a:solidFill>
                  <a:schemeClr val="bg1"/>
                </a:solidFill>
                <a:latin typeface="Arial" panose="020B0604020202020204" pitchFamily="34" charset="0"/>
                <a:cs typeface="Arial" panose="020B0604020202020204" pitchFamily="34" charset="0"/>
              </a:rPr>
              <a:t>наприклад                    містить </a:t>
            </a:r>
            <a:r>
              <a:rPr lang="uk-UA" dirty="0">
                <a:solidFill>
                  <a:schemeClr val="bg1"/>
                </a:solidFill>
                <a:latin typeface="Arial" panose="020B0604020202020204" pitchFamily="34" charset="0"/>
                <a:cs typeface="Arial" panose="020B0604020202020204" pitchFamily="34" charset="0"/>
              </a:rPr>
              <a:t>чотири інформаційні поля (VI, </a:t>
            </a:r>
            <a:r>
              <a:rPr lang="en-US" dirty="0" smtClean="0">
                <a:solidFill>
                  <a:schemeClr val="bg1"/>
                </a:solidFill>
                <a:latin typeface="Arial" panose="020B0604020202020204" pitchFamily="34" charset="0"/>
                <a:cs typeface="Arial" panose="020B0604020202020204" pitchFamily="34" charset="0"/>
              </a:rPr>
              <a:t>V2,</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Fl </a:t>
            </a:r>
            <a:r>
              <a:rPr lang="uk-UA" dirty="0" smtClean="0">
                <a:solidFill>
                  <a:schemeClr val="bg1"/>
                </a:solidFill>
                <a:latin typeface="Arial" panose="020B0604020202020204" pitchFamily="34" charset="0"/>
                <a:cs typeface="Arial" panose="020B0604020202020204" pitchFamily="34" charset="0"/>
              </a:rPr>
              <a:t>,F</a:t>
            </a:r>
            <a:r>
              <a:rPr lang="en-US" dirty="0" smtClean="0">
                <a:solidFill>
                  <a:schemeClr val="bg1"/>
                </a:solidFill>
                <a:latin typeface="Arial" panose="020B0604020202020204" pitchFamily="34" charset="0"/>
                <a:cs typeface="Arial" panose="020B0604020202020204" pitchFamily="34" charset="0"/>
              </a:rPr>
              <a:t>2)</a:t>
            </a:r>
            <a:r>
              <a:rPr lang="uk-UA" dirty="0" smtClean="0">
                <a:solidFill>
                  <a:schemeClr val="bg1"/>
                </a:solidFill>
                <a:latin typeface="Arial" panose="020B0604020202020204" pitchFamily="34" charset="0"/>
                <a:cs typeface="Arial" panose="020B0604020202020204" pitchFamily="34" charset="0"/>
              </a:rPr>
              <a:t> і </a:t>
            </a:r>
            <a:r>
              <a:rPr lang="uk-UA" dirty="0">
                <a:solidFill>
                  <a:schemeClr val="bg1"/>
                </a:solidFill>
                <a:latin typeface="Arial" panose="020B0604020202020204" pitchFamily="34" charset="0"/>
                <a:cs typeface="Arial" panose="020B0604020202020204" pitchFamily="34" charset="0"/>
              </a:rPr>
              <a:t>два поля покажчиків (Р1 і Р2</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отже, відповідну структуру даних легко реалізувати як шість масивів з тими ж іменами, кожен із яких складається з М </a:t>
            </a:r>
            <a:r>
              <a:rPr lang="uk-UA" dirty="0" smtClean="0">
                <a:solidFill>
                  <a:schemeClr val="bg1"/>
                </a:solidFill>
                <a:latin typeface="Arial" panose="020B0604020202020204" pitchFamily="34" charset="0"/>
                <a:cs typeface="Arial" panose="020B0604020202020204" pitchFamily="34" charset="0"/>
              </a:rPr>
              <a:t>комірок.</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2962649257"/>
              </p:ext>
            </p:extLst>
          </p:nvPr>
        </p:nvGraphicFramePr>
        <p:xfrm>
          <a:off x="4860032" y="3140968"/>
          <a:ext cx="1152128" cy="432048"/>
        </p:xfrm>
        <a:graphic>
          <a:graphicData uri="http://schemas.openxmlformats.org/presentationml/2006/ole">
            <mc:AlternateContent xmlns:mc="http://schemas.openxmlformats.org/markup-compatibility/2006">
              <mc:Choice xmlns:v="urn:schemas-microsoft-com:vml" Requires="v">
                <p:oleObj spid="_x0000_s39944" name="Формула" r:id="rId3" imgW="812520" imgH="266400" progId="Equation.3">
                  <p:embed/>
                </p:oleObj>
              </mc:Choice>
              <mc:Fallback>
                <p:oleObj name="Формула" r:id="rId3" imgW="812520" imgH="266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3140968"/>
                        <a:ext cx="1152128" cy="43204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715713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Реберний  список з подвійними зв’язками</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Така організація неявним чином дає циклічне упорядкування проти годинникової стрілки ребер , а також циклічне упорядкування за годинниковою стрілкою ребер будь якої грані. </a:t>
            </a:r>
            <a:endParaRPr lang="uk-UA" dirty="0">
              <a:solidFill>
                <a:schemeClr val="bg1"/>
              </a:solidFill>
            </a:endParaRPr>
          </a:p>
          <a:p>
            <a:r>
              <a:rPr lang="uk-UA" dirty="0" smtClean="0">
                <a:solidFill>
                  <a:schemeClr val="bg1"/>
                </a:solidFill>
                <a:latin typeface="Arial" panose="020B0604020202020204" pitchFamily="34" charset="0"/>
                <a:cs typeface="Arial" panose="020B0604020202020204" pitchFamily="34" charset="0"/>
              </a:rPr>
              <a:t>Як </a:t>
            </a:r>
            <a:r>
              <a:rPr lang="uk-UA" dirty="0">
                <a:solidFill>
                  <a:schemeClr val="bg1"/>
                </a:solidFill>
                <a:latin typeface="Arial" panose="020B0604020202020204" pitchFamily="34" charset="0"/>
                <a:cs typeface="Arial" panose="020B0604020202020204" pitchFamily="34" charset="0"/>
              </a:rPr>
              <a:t>ілюстрації фрагмент графа та відповідний йому фрагмент РСДС показані на рис. </a:t>
            </a:r>
            <a:r>
              <a:rPr lang="uk-UA" dirty="0" smtClean="0">
                <a:solidFill>
                  <a:schemeClr val="bg1"/>
                </a:solidFill>
                <a:latin typeface="Arial" panose="020B0604020202020204" pitchFamily="34" charset="0"/>
                <a:cs typeface="Arial" panose="020B0604020202020204" pitchFamily="34" charset="0"/>
              </a:rPr>
              <a:t>1. </a:t>
            </a:r>
            <a:r>
              <a:rPr lang="uk-UA" dirty="0">
                <a:solidFill>
                  <a:schemeClr val="bg1"/>
                </a:solidFill>
                <a:latin typeface="Arial" panose="020B0604020202020204" pitchFamily="34" charset="0"/>
                <a:cs typeface="Arial" panose="020B0604020202020204" pitchFamily="34" charset="0"/>
              </a:rPr>
              <a:t>Тепер легко бачити, як за допомогою РСДС можна обчислити ребра, інцидентні заданій вершині або ребра, що обмежують задану грань</a:t>
            </a:r>
            <a:r>
              <a:rPr lang="uk-UA" dirty="0">
                <a:solidFill>
                  <a:srgbClr val="FF0000"/>
                </a:solidFill>
                <a:latin typeface="Arial" panose="020B0604020202020204" pitchFamily="34" charset="0"/>
                <a:cs typeface="Arial" panose="020B0604020202020204" pitchFamily="34" charset="0"/>
              </a:rPr>
              <a:t>. </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698459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Реберний </a:t>
            </a:r>
            <a:r>
              <a:rPr lang="uk-UA" b="0" dirty="0" err="1" smtClean="0">
                <a:solidFill>
                  <a:schemeClr val="bg1"/>
                </a:solidFill>
                <a:latin typeface="Arial" panose="020B0604020202020204" pitchFamily="34" charset="0"/>
                <a:cs typeface="Arial" panose="020B0604020202020204" pitchFamily="34" charset="0"/>
              </a:rPr>
              <a:t>вузел</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endParaRPr lang="uk-UA" dirty="0"/>
          </a:p>
          <a:p>
            <a:pPr algn="ctr"/>
            <a:r>
              <a:rPr lang="uk-UA" dirty="0" smtClean="0">
                <a:solidFill>
                  <a:schemeClr val="bg1"/>
                </a:solidFill>
                <a:latin typeface="Arial" panose="020B0604020202020204" pitchFamily="34" charset="0"/>
                <a:cs typeface="Arial" panose="020B0604020202020204" pitchFamily="34" charset="0"/>
              </a:rPr>
              <a:t>Рис. 1</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2110" y="1916832"/>
            <a:ext cx="5924550" cy="28216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7887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Реберний  список з подвійними зв’язками</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Значення цих полів такі. Поле VI містить початок ребра, поле V2 містить його кінець; так ребро одержує обумовлену орієнтацію. Поля FI та F2 містять імена</a:t>
            </a:r>
            <a:r>
              <a:rPr lang="uk-UA" dirty="0">
                <a:solidFill>
                  <a:srgbClr val="FF0000"/>
                </a:solidFill>
                <a:latin typeface="Arial" panose="020B0604020202020204" pitchFamily="34" charset="0"/>
                <a:cs typeface="Arial" panose="020B0604020202020204" pitchFamily="34" charset="0"/>
              </a:rPr>
              <a:t>1 </a:t>
            </a:r>
            <a:r>
              <a:rPr lang="uk-UA" dirty="0">
                <a:solidFill>
                  <a:schemeClr val="bg1"/>
                </a:solidFill>
                <a:latin typeface="Arial" panose="020B0604020202020204" pitchFamily="34" charset="0"/>
                <a:cs typeface="Arial" panose="020B0604020202020204" pitchFamily="34" charset="0"/>
              </a:rPr>
              <a:t>граней, які лежать відповідно зліва та праворуч від ребра, орієнтованого від VI до V2.</a:t>
            </a:r>
          </a:p>
          <a:p>
            <a:r>
              <a:rPr lang="uk-UA" dirty="0" smtClean="0">
                <a:solidFill>
                  <a:schemeClr val="bg1"/>
                </a:solidFill>
                <a:latin typeface="Arial" panose="020B0604020202020204" pitchFamily="34" charset="0"/>
                <a:cs typeface="Arial" panose="020B0604020202020204" pitchFamily="34" charset="0"/>
              </a:rPr>
              <a:t>Покажчик </a:t>
            </a:r>
            <a:r>
              <a:rPr lang="uk-UA" dirty="0">
                <a:solidFill>
                  <a:schemeClr val="bg1"/>
                </a:solidFill>
                <a:latin typeface="Arial" panose="020B0604020202020204" pitchFamily="34" charset="0"/>
                <a:cs typeface="Arial" panose="020B0604020202020204" pitchFamily="34" charset="0"/>
              </a:rPr>
              <a:t>Р1 (відповідно Р2) задає реберний вузол, що містить перше ребро, що зустрічається за ребром (VI, V2), при повороті від нього проти годинникової стрілки навколо VI (відповідно V2). Імена граней та вершин можуть бути задані цілими числами. </a:t>
            </a: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8507048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solidFill>
                  <a:schemeClr val="bg1"/>
                </a:solidFill>
                <a:latin typeface="Arial" pitchFamily="34" charset="0"/>
                <a:cs typeface="Arial" pitchFamily="34" charset="0"/>
              </a:rPr>
              <a:t> </a:t>
            </a:r>
            <a:r>
              <a:rPr lang="uk-UA" b="0" dirty="0" smtClean="0">
                <a:solidFill>
                  <a:schemeClr val="bg1"/>
                </a:solidFill>
                <a:latin typeface="Arial" pitchFamily="34" charset="0"/>
                <a:cs typeface="Arial" pitchFamily="34" charset="0"/>
              </a:rPr>
              <a:t>Балансування </a:t>
            </a:r>
            <a:r>
              <a:rPr lang="uk-UA" b="0" dirty="0">
                <a:solidFill>
                  <a:schemeClr val="bg1"/>
                </a:solidFill>
                <a:latin typeface="Arial" pitchFamily="34" charset="0"/>
                <a:cs typeface="Arial" pitchFamily="34" charset="0"/>
              </a:rPr>
              <a:t>ваги ребер</a:t>
            </a:r>
            <a:r>
              <a:rPr lang="uk-UA" dirty="0">
                <a:solidFill>
                  <a:schemeClr val="bg1"/>
                </a:solidFill>
                <a:latin typeface="Arial" pitchFamily="34" charset="0"/>
                <a:cs typeface="Arial" pitchFamily="34" charset="0"/>
              </a:rPr>
              <a:t> </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Першим етапом рішення задачі є балансування ваги ребер яке полягає в тому , щоб сумарна вага ребер, що входять в вершину </a:t>
            </a:r>
            <a:r>
              <a:rPr lang="uk-UA" sz="2200" dirty="0" smtClean="0">
                <a:solidFill>
                  <a:schemeClr val="bg1"/>
                </a:solidFill>
                <a:latin typeface="Arial" pitchFamily="34" charset="0"/>
                <a:cs typeface="Arial" pitchFamily="34" charset="0"/>
              </a:rPr>
              <a:t>була б </a:t>
            </a:r>
            <a:r>
              <a:rPr lang="uk-UA" sz="2200" dirty="0">
                <a:solidFill>
                  <a:schemeClr val="bg1"/>
                </a:solidFill>
                <a:latin typeface="Arial" pitchFamily="34" charset="0"/>
                <a:cs typeface="Arial" pitchFamily="34" charset="0"/>
              </a:rPr>
              <a:t>рівна сумарній вазі ребер,  що виходять з неї. Вага ребра показує скільки ланцюгів проходить через це ребро. На початковому етапі вага кожного з ребер рівна одиниці.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Нехай        і           відповідно </a:t>
            </a:r>
            <a:r>
              <a:rPr lang="uk-UA" sz="2200" dirty="0">
                <a:solidFill>
                  <a:schemeClr val="bg1"/>
                </a:solidFill>
                <a:latin typeface="Arial" pitchFamily="34" charset="0"/>
                <a:cs typeface="Arial" pitchFamily="34" charset="0"/>
              </a:rPr>
              <a:t>множина ребер, що входять і виходять з вершини </a:t>
            </a:r>
            <a:r>
              <a:rPr lang="uk-UA" sz="2200" dirty="0" smtClean="0">
                <a:solidFill>
                  <a:schemeClr val="bg1"/>
                </a:solidFill>
                <a:latin typeface="Arial" pitchFamily="34" charset="0"/>
                <a:cs typeface="Arial" pitchFamily="34" charset="0"/>
              </a:rPr>
              <a:t>  ,  а     </a:t>
            </a:r>
            <a:r>
              <a:rPr lang="uk-UA" sz="2200" dirty="0">
                <a:solidFill>
                  <a:schemeClr val="bg1"/>
                </a:solidFill>
                <a:latin typeface="Arial" pitchFamily="34" charset="0"/>
                <a:cs typeface="Arial" pitchFamily="34" charset="0"/>
              </a:rPr>
              <a:t>і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суми ваг цих ребер.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В                ребра </a:t>
            </a:r>
            <a:r>
              <a:rPr lang="uk-UA" sz="2200" dirty="0">
                <a:solidFill>
                  <a:schemeClr val="bg1"/>
                </a:solidFill>
                <a:latin typeface="Arial" pitchFamily="34" charset="0"/>
                <a:cs typeface="Arial" pitchFamily="34" charset="0"/>
              </a:rPr>
              <a:t>упорядковані </a:t>
            </a:r>
            <a:r>
              <a:rPr lang="uk-UA" sz="2200" dirty="0" smtClean="0">
                <a:solidFill>
                  <a:schemeClr val="bg1"/>
                </a:solidFill>
                <a:latin typeface="Arial" pitchFamily="34" charset="0"/>
                <a:cs typeface="Arial" pitchFamily="34" charset="0"/>
              </a:rPr>
              <a:t>проти годинникової </a:t>
            </a:r>
            <a:r>
              <a:rPr lang="uk-UA" sz="2200" dirty="0">
                <a:solidFill>
                  <a:schemeClr val="bg1"/>
                </a:solidFill>
                <a:latin typeface="Arial" pitchFamily="34" charset="0"/>
                <a:cs typeface="Arial" pitchFamily="34" charset="0"/>
              </a:rPr>
              <a:t>стрілки, а </a:t>
            </a:r>
            <a:r>
              <a:rPr lang="uk-UA" sz="2200" dirty="0" smtClean="0">
                <a:solidFill>
                  <a:schemeClr val="bg1"/>
                </a:solidFill>
                <a:latin typeface="Arial" pitchFamily="34" charset="0"/>
                <a:cs typeface="Arial" pitchFamily="34" charset="0"/>
              </a:rPr>
              <a:t>в               </a:t>
            </a:r>
            <a:r>
              <a:rPr lang="uk-UA" sz="2200" dirty="0">
                <a:solidFill>
                  <a:schemeClr val="bg1"/>
                </a:solidFill>
                <a:latin typeface="Arial" pitchFamily="34" charset="0"/>
                <a:cs typeface="Arial" pitchFamily="34" charset="0"/>
              </a:rPr>
              <a:t>- за годинниковою </a:t>
            </a:r>
            <a:r>
              <a:rPr lang="uk-UA" sz="2200" dirty="0" smtClean="0">
                <a:solidFill>
                  <a:schemeClr val="bg1"/>
                </a:solidFill>
                <a:latin typeface="Arial" pitchFamily="34" charset="0"/>
                <a:cs typeface="Arial" pitchFamily="34" charset="0"/>
              </a:rPr>
              <a:t>стрілкою</a:t>
            </a:r>
            <a:r>
              <a:rPr lang="uk-UA" sz="2200" dirty="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73254301"/>
              </p:ext>
            </p:extLst>
          </p:nvPr>
        </p:nvGraphicFramePr>
        <p:xfrm>
          <a:off x="1619672" y="3789040"/>
          <a:ext cx="576064" cy="288032"/>
        </p:xfrm>
        <a:graphic>
          <a:graphicData uri="http://schemas.openxmlformats.org/presentationml/2006/ole">
            <mc:AlternateContent xmlns:mc="http://schemas.openxmlformats.org/markup-compatibility/2006">
              <mc:Choice xmlns:v="urn:schemas-microsoft-com:vml" Requires="v">
                <p:oleObj spid="_x0000_s37968" name="Формула" r:id="rId4" imgW="482391" imgH="241195" progId="Equation.3">
                  <p:embed/>
                </p:oleObj>
              </mc:Choice>
              <mc:Fallback>
                <p:oleObj name="Формула" r:id="rId4" imgW="482391" imgH="241195" progId="Equation.3">
                  <p:embed/>
                  <p:pic>
                    <p:nvPicPr>
                      <p:cNvPr id="0" name="Объект 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9672" y="3789040"/>
                        <a:ext cx="576064" cy="28803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13537319"/>
              </p:ext>
            </p:extLst>
          </p:nvPr>
        </p:nvGraphicFramePr>
        <p:xfrm>
          <a:off x="2387749" y="3766939"/>
          <a:ext cx="744091" cy="310133"/>
        </p:xfrm>
        <a:graphic>
          <a:graphicData uri="http://schemas.openxmlformats.org/presentationml/2006/ole">
            <mc:AlternateContent xmlns:mc="http://schemas.openxmlformats.org/markup-compatibility/2006">
              <mc:Choice xmlns:v="urn:schemas-microsoft-com:vml" Requires="v">
                <p:oleObj spid="_x0000_s37969" name="Формула" r:id="rId6" imgW="596900" imgH="241300" progId="Equation.3">
                  <p:embed/>
                </p:oleObj>
              </mc:Choice>
              <mc:Fallback>
                <p:oleObj name="Формула" r:id="rId6" imgW="596900" imgH="241300" progId="Equation.3">
                  <p:embed/>
                  <p:pic>
                    <p:nvPicPr>
                      <p:cNvPr id="0" name="Объект 5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87749" y="3766939"/>
                        <a:ext cx="744091" cy="310133"/>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688604590"/>
              </p:ext>
            </p:extLst>
          </p:nvPr>
        </p:nvGraphicFramePr>
        <p:xfrm>
          <a:off x="3419872" y="4126979"/>
          <a:ext cx="216024" cy="310133"/>
        </p:xfrm>
        <a:graphic>
          <a:graphicData uri="http://schemas.openxmlformats.org/presentationml/2006/ole">
            <mc:AlternateContent xmlns:mc="http://schemas.openxmlformats.org/markup-compatibility/2006">
              <mc:Choice xmlns:v="urn:schemas-microsoft-com:vml" Requires="v">
                <p:oleObj spid="_x0000_s37970" name="Формула" r:id="rId8" imgW="177646" imgH="241091" progId="Equation.3">
                  <p:embed/>
                </p:oleObj>
              </mc:Choice>
              <mc:Fallback>
                <p:oleObj name="Формула" r:id="rId8" imgW="177646" imgH="241091" progId="Equation.3">
                  <p:embed/>
                  <p:pic>
                    <p:nvPicPr>
                      <p:cNvPr id="0" name="Объект 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19872" y="4126979"/>
                        <a:ext cx="216024" cy="310133"/>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171324743"/>
              </p:ext>
            </p:extLst>
          </p:nvPr>
        </p:nvGraphicFramePr>
        <p:xfrm>
          <a:off x="1187624" y="4509120"/>
          <a:ext cx="936104" cy="310133"/>
        </p:xfrm>
        <a:graphic>
          <a:graphicData uri="http://schemas.openxmlformats.org/presentationml/2006/ole">
            <mc:AlternateContent xmlns:mc="http://schemas.openxmlformats.org/markup-compatibility/2006">
              <mc:Choice xmlns:v="urn:schemas-microsoft-com:vml" Requires="v">
                <p:oleObj spid="_x0000_s37971" name="Формула" r:id="rId10" imgW="736600" imgH="241300" progId="Equation.3">
                  <p:embed/>
                </p:oleObj>
              </mc:Choice>
              <mc:Fallback>
                <p:oleObj name="Формула" r:id="rId10" imgW="736600" imgH="241300" progId="Equation.3">
                  <p:embed/>
                  <p:pic>
                    <p:nvPicPr>
                      <p:cNvPr id="0" name="Объект 5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87624" y="4509120"/>
                        <a:ext cx="936104" cy="310133"/>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507836951"/>
              </p:ext>
            </p:extLst>
          </p:nvPr>
        </p:nvGraphicFramePr>
        <p:xfrm>
          <a:off x="1259632" y="4847059"/>
          <a:ext cx="1008112" cy="310133"/>
        </p:xfrm>
        <a:graphic>
          <a:graphicData uri="http://schemas.openxmlformats.org/presentationml/2006/ole">
            <mc:AlternateContent xmlns:mc="http://schemas.openxmlformats.org/markup-compatibility/2006">
              <mc:Choice xmlns:v="urn:schemas-microsoft-com:vml" Requires="v">
                <p:oleObj spid="_x0000_s37972" name="Формула" r:id="rId12" imgW="850531" imgH="241195" progId="Equation.3">
                  <p:embed/>
                </p:oleObj>
              </mc:Choice>
              <mc:Fallback>
                <p:oleObj name="Формула" r:id="rId12" imgW="850531" imgH="241195" progId="Equation.3">
                  <p:embed/>
                  <p:pic>
                    <p:nvPicPr>
                      <p:cNvPr id="0" name="Объект 6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59632" y="4847059"/>
                        <a:ext cx="1008112" cy="310133"/>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507767123"/>
              </p:ext>
            </p:extLst>
          </p:nvPr>
        </p:nvGraphicFramePr>
        <p:xfrm>
          <a:off x="4067944" y="4077072"/>
          <a:ext cx="360040" cy="310133"/>
        </p:xfrm>
        <a:graphic>
          <a:graphicData uri="http://schemas.openxmlformats.org/presentationml/2006/ole">
            <mc:AlternateContent xmlns:mc="http://schemas.openxmlformats.org/markup-compatibility/2006">
              <mc:Choice xmlns:v="urn:schemas-microsoft-com:vml" Requires="v">
                <p:oleObj spid="_x0000_s37973" name="Формула" r:id="rId14" imgW="241195" imgH="241195" progId="Equation.3">
                  <p:embed/>
                </p:oleObj>
              </mc:Choice>
              <mc:Fallback>
                <p:oleObj name="Формула" r:id="rId14" imgW="241195" imgH="241195" progId="Equation.3">
                  <p:embed/>
                  <p:pic>
                    <p:nvPicPr>
                      <p:cNvPr id="0" name="Объект 6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67944" y="4077072"/>
                        <a:ext cx="360040" cy="310133"/>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2006686390"/>
              </p:ext>
            </p:extLst>
          </p:nvPr>
        </p:nvGraphicFramePr>
        <p:xfrm>
          <a:off x="4499992" y="4077072"/>
          <a:ext cx="352102" cy="360041"/>
        </p:xfrm>
        <a:graphic>
          <a:graphicData uri="http://schemas.openxmlformats.org/presentationml/2006/ole">
            <mc:AlternateContent xmlns:mc="http://schemas.openxmlformats.org/markup-compatibility/2006">
              <mc:Choice xmlns:v="urn:schemas-microsoft-com:vml" Requires="v">
                <p:oleObj spid="_x0000_s37974" name="Формула" r:id="rId16" imgW="317225" imgH="241091" progId="Equation.3">
                  <p:embed/>
                </p:oleObj>
              </mc:Choice>
              <mc:Fallback>
                <p:oleObj name="Формула" r:id="rId16" imgW="317225" imgH="241091" progId="Equation.3">
                  <p:embed/>
                  <p:pic>
                    <p:nvPicPr>
                      <p:cNvPr id="0" name="Объект 6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99992" y="4077072"/>
                        <a:ext cx="352102" cy="36004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199904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Балансування ваги ребер</a:t>
            </a: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Далі нехай та  - номери крайнього зліва ребра, що входить і виходить з  </a:t>
            </a:r>
            <a:r>
              <a:rPr lang="uk-UA" sz="2200" dirty="0" smtClean="0">
                <a:solidFill>
                  <a:schemeClr val="bg1"/>
                </a:solidFill>
                <a:latin typeface="Arial" pitchFamily="34" charset="0"/>
                <a:cs typeface="Arial" pitchFamily="34" charset="0"/>
              </a:rPr>
              <a:t>  . </a:t>
            </a:r>
            <a:r>
              <a:rPr lang="uk-UA" sz="2200" dirty="0">
                <a:solidFill>
                  <a:schemeClr val="bg1"/>
                </a:solidFill>
                <a:latin typeface="Arial" pitchFamily="34" charset="0"/>
                <a:cs typeface="Arial" pitchFamily="34" charset="0"/>
              </a:rPr>
              <a:t>Тоді процедура балансування ребер по вазі проводиться наступним чином. Спочатку вершини проходяться у порядку від другої до </a:t>
            </a:r>
            <a:r>
              <a:rPr lang="uk-UA" sz="2200" dirty="0" smtClean="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N-1</a:t>
            </a:r>
            <a:r>
              <a:rPr lang="uk-UA" sz="2200" dirty="0" smtClean="0">
                <a:solidFill>
                  <a:schemeClr val="bg1"/>
                </a:solidFill>
                <a:latin typeface="Arial" pitchFamily="34" charset="0"/>
                <a:cs typeface="Arial" pitchFamily="34" charset="0"/>
              </a:rPr>
              <a:t> . Якщо</a:t>
            </a:r>
            <a:endParaRPr lang="ru-RU" sz="2200" dirty="0">
              <a:solidFill>
                <a:schemeClr val="bg1"/>
              </a:solidFill>
              <a:latin typeface="Arial" pitchFamily="34" charset="0"/>
              <a:cs typeface="Arial" pitchFamily="34" charset="0"/>
            </a:endParaRPr>
          </a:p>
          <a:p>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то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На другому проході вершини обходяться у зворотному порядку від </a:t>
            </a:r>
            <a:r>
              <a:rPr lang="en-US" sz="2200" dirty="0" smtClean="0">
                <a:solidFill>
                  <a:schemeClr val="bg1"/>
                </a:solidFill>
                <a:latin typeface="Arial" pitchFamily="34" charset="0"/>
                <a:cs typeface="Arial" pitchFamily="34" charset="0"/>
              </a:rPr>
              <a:t>N-1</a:t>
            </a:r>
            <a:r>
              <a:rPr lang="uk-UA" sz="2200" dirty="0" smtClean="0">
                <a:solidFill>
                  <a:schemeClr val="bg1"/>
                </a:solidFill>
                <a:latin typeface="Arial" pitchFamily="34" charset="0"/>
                <a:cs typeface="Arial" pitchFamily="34" charset="0"/>
              </a:rPr>
              <a:t>- </a:t>
            </a:r>
            <a:r>
              <a:rPr lang="uk-UA" sz="2200" dirty="0" err="1">
                <a:solidFill>
                  <a:schemeClr val="bg1"/>
                </a:solidFill>
                <a:latin typeface="Arial" pitchFamily="34" charset="0"/>
                <a:cs typeface="Arial" pitchFamily="34" charset="0"/>
              </a:rPr>
              <a:t>ої</a:t>
            </a:r>
            <a:r>
              <a:rPr lang="uk-UA" sz="2200" dirty="0">
                <a:solidFill>
                  <a:schemeClr val="bg1"/>
                </a:solidFill>
                <a:latin typeface="Arial" pitchFamily="34" charset="0"/>
                <a:cs typeface="Arial" pitchFamily="34" charset="0"/>
              </a:rPr>
              <a:t> до другої. Якщо </a:t>
            </a:r>
            <a:endParaRPr lang="ru-RU" sz="2200" dirty="0">
              <a:solidFill>
                <a:schemeClr val="bg1"/>
              </a:solidFill>
              <a:latin typeface="Arial" pitchFamily="34" charset="0"/>
              <a:cs typeface="Arial" pitchFamily="34" charset="0"/>
            </a:endParaRPr>
          </a:p>
          <a:p>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то</a:t>
            </a:r>
            <a:r>
              <a:rPr lang="en-US"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 </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19651452"/>
              </p:ext>
            </p:extLst>
          </p:nvPr>
        </p:nvGraphicFramePr>
        <p:xfrm>
          <a:off x="899592" y="3068960"/>
          <a:ext cx="2160240" cy="310133"/>
        </p:xfrm>
        <a:graphic>
          <a:graphicData uri="http://schemas.openxmlformats.org/presentationml/2006/ole">
            <mc:AlternateContent xmlns:mc="http://schemas.openxmlformats.org/markup-compatibility/2006">
              <mc:Choice xmlns:v="urn:schemas-microsoft-com:vml" Requires="v">
                <p:oleObj spid="_x0000_s38959" name="Формула" r:id="rId3" imgW="1739900" imgH="241300" progId="Equation.3">
                  <p:embed/>
                </p:oleObj>
              </mc:Choice>
              <mc:Fallback>
                <p:oleObj name="Формула" r:id="rId3" imgW="1739900" imgH="241300" progId="Equation.3">
                  <p:embed/>
                  <p:pic>
                    <p:nvPicPr>
                      <p:cNvPr id="0" name="Объект 6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068960"/>
                        <a:ext cx="2160240" cy="31013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712229965"/>
              </p:ext>
            </p:extLst>
          </p:nvPr>
        </p:nvGraphicFramePr>
        <p:xfrm>
          <a:off x="3563888" y="3068960"/>
          <a:ext cx="3240360" cy="310133"/>
        </p:xfrm>
        <a:graphic>
          <a:graphicData uri="http://schemas.openxmlformats.org/presentationml/2006/ole">
            <mc:AlternateContent xmlns:mc="http://schemas.openxmlformats.org/markup-compatibility/2006">
              <mc:Choice xmlns:v="urn:schemas-microsoft-com:vml" Requires="v">
                <p:oleObj spid="_x0000_s38960" name="Формула" r:id="rId5" imgW="2514600" imgH="241300" progId="Equation.3">
                  <p:embed/>
                </p:oleObj>
              </mc:Choice>
              <mc:Fallback>
                <p:oleObj name="Формула" r:id="rId5" imgW="2514600" imgH="241300" progId="Equation.3">
                  <p:embed/>
                  <p:pic>
                    <p:nvPicPr>
                      <p:cNvPr id="0" name="Объект 7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888" y="3068960"/>
                        <a:ext cx="3240360" cy="310133"/>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686783168"/>
              </p:ext>
            </p:extLst>
          </p:nvPr>
        </p:nvGraphicFramePr>
        <p:xfrm>
          <a:off x="827584" y="4221088"/>
          <a:ext cx="2232248" cy="310133"/>
        </p:xfrm>
        <a:graphic>
          <a:graphicData uri="http://schemas.openxmlformats.org/presentationml/2006/ole">
            <mc:AlternateContent xmlns:mc="http://schemas.openxmlformats.org/markup-compatibility/2006">
              <mc:Choice xmlns:v="urn:schemas-microsoft-com:vml" Requires="v">
                <p:oleObj spid="_x0000_s38961" name="Формула" r:id="rId7" imgW="1739900" imgH="241300" progId="Equation.3">
                  <p:embed/>
                </p:oleObj>
              </mc:Choice>
              <mc:Fallback>
                <p:oleObj name="Формула" r:id="rId7" imgW="1739900" imgH="241300" progId="Equation.3">
                  <p:embed/>
                  <p:pic>
                    <p:nvPicPr>
                      <p:cNvPr id="0" name="Объект 7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4221088"/>
                        <a:ext cx="2232248" cy="310133"/>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762662064"/>
              </p:ext>
            </p:extLst>
          </p:nvPr>
        </p:nvGraphicFramePr>
        <p:xfrm>
          <a:off x="3563888" y="4221088"/>
          <a:ext cx="3456384" cy="310133"/>
        </p:xfrm>
        <a:graphic>
          <a:graphicData uri="http://schemas.openxmlformats.org/presentationml/2006/ole">
            <mc:AlternateContent xmlns:mc="http://schemas.openxmlformats.org/markup-compatibility/2006">
              <mc:Choice xmlns:v="urn:schemas-microsoft-com:vml" Requires="v">
                <p:oleObj spid="_x0000_s38962" name="Формула" r:id="rId9" imgW="3073400" imgH="241300" progId="Equation.3">
                  <p:embed/>
                </p:oleObj>
              </mc:Choice>
              <mc:Fallback>
                <p:oleObj name="Формула" r:id="rId9" imgW="3073400" imgH="241300" progId="Equation.3">
                  <p:embed/>
                  <p:pic>
                    <p:nvPicPr>
                      <p:cNvPr id="0" name="Объект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63888" y="4221088"/>
                        <a:ext cx="3456384" cy="310133"/>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090784242"/>
              </p:ext>
            </p:extLst>
          </p:nvPr>
        </p:nvGraphicFramePr>
        <p:xfrm>
          <a:off x="2411760" y="2039317"/>
          <a:ext cx="215900" cy="309563"/>
        </p:xfrm>
        <a:graphic>
          <a:graphicData uri="http://schemas.openxmlformats.org/presentationml/2006/ole">
            <mc:AlternateContent xmlns:mc="http://schemas.openxmlformats.org/markup-compatibility/2006">
              <mc:Choice xmlns:v="urn:schemas-microsoft-com:vml" Requires="v">
                <p:oleObj spid="_x0000_s38963" name="Формула" r:id="rId11" imgW="177646" imgH="241091" progId="Equation.3">
                  <p:embed/>
                </p:oleObj>
              </mc:Choice>
              <mc:Fallback>
                <p:oleObj name="Формула" r:id="rId11" imgW="177646" imgH="241091" progId="Equation.3">
                  <p:embed/>
                  <p:pic>
                    <p:nvPicPr>
                      <p:cNvPr id="0" name="Объект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11760" y="2039317"/>
                        <a:ext cx="21590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522874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Ваги </a:t>
            </a:r>
            <a:r>
              <a:rPr lang="uk-UA" b="0" dirty="0">
                <a:solidFill>
                  <a:schemeClr val="bg1"/>
                </a:solidFill>
                <a:latin typeface="Arial" pitchFamily="34" charset="0"/>
                <a:cs typeface="Arial" pitchFamily="34" charset="0"/>
              </a:rPr>
              <a:t>ребер графа </a:t>
            </a:r>
            <a:r>
              <a:rPr lang="uk-UA" b="0" dirty="0" smtClean="0">
                <a:solidFill>
                  <a:schemeClr val="bg1"/>
                </a:solidFill>
                <a:latin typeface="Arial" pitchFamily="34" charset="0"/>
                <a:cs typeface="Arial" pitchFamily="34" charset="0"/>
              </a:rPr>
              <a:t/>
            </a:r>
            <a:br>
              <a:rPr lang="uk-UA" b="0" dirty="0" smtClean="0">
                <a:solidFill>
                  <a:schemeClr val="bg1"/>
                </a:solidFill>
                <a:latin typeface="Arial" pitchFamily="34" charset="0"/>
                <a:cs typeface="Arial" pitchFamily="34" charset="0"/>
              </a:rPr>
            </a:br>
            <a:r>
              <a:rPr lang="uk-UA" b="0" dirty="0" smtClean="0">
                <a:solidFill>
                  <a:schemeClr val="bg1"/>
                </a:solidFill>
                <a:latin typeface="Arial" pitchFamily="34" charset="0"/>
                <a:cs typeface="Arial" pitchFamily="34" charset="0"/>
              </a:rPr>
              <a:t>після </a:t>
            </a:r>
            <a:r>
              <a:rPr lang="uk-UA" b="0" dirty="0">
                <a:solidFill>
                  <a:schemeClr val="bg1"/>
                </a:solidFill>
                <a:latin typeface="Arial" pitchFamily="34" charset="0"/>
                <a:cs typeface="Arial" pitchFamily="34" charset="0"/>
              </a:rPr>
              <a:t>першого і другого проходів</a:t>
            </a:r>
            <a:endParaRPr lang="ru-RU" b="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pic>
        <p:nvPicPr>
          <p:cNvPr id="337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52952" y="2806038"/>
            <a:ext cx="4038096" cy="2114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8134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pic>
        <p:nvPicPr>
          <p:cNvPr id="40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2278014"/>
            <a:ext cx="2590800"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2345035"/>
            <a:ext cx="2895600"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2129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Локалізація точки </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Після операції балансування проходяться всі ребра ППГ з додатною вагою і знаходяться ребра для вершин яких виконується </a:t>
            </a:r>
            <a:r>
              <a:rPr lang="uk-UA" dirty="0" smtClean="0">
                <a:solidFill>
                  <a:schemeClr val="bg1"/>
                </a:solidFill>
                <a:latin typeface="Arial" pitchFamily="34" charset="0"/>
                <a:cs typeface="Arial" pitchFamily="34" charset="0"/>
              </a:rPr>
              <a:t>умова                    </a:t>
            </a:r>
            <a:r>
              <a:rPr lang="uk-UA" dirty="0">
                <a:solidFill>
                  <a:schemeClr val="bg1"/>
                </a:solidFill>
                <a:latin typeface="Arial" pitchFamily="34" charset="0"/>
                <a:cs typeface="Arial" pitchFamily="34" charset="0"/>
              </a:rPr>
              <a:t>. (Після проходу вага ребра зменшується на одиницю).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Після </a:t>
            </a:r>
            <a:r>
              <a:rPr lang="uk-UA" dirty="0">
                <a:solidFill>
                  <a:schemeClr val="bg1"/>
                </a:solidFill>
                <a:latin typeface="Arial" pitchFamily="34" charset="0"/>
                <a:cs typeface="Arial" pitchFamily="34" charset="0"/>
              </a:rPr>
              <a:t>цього ці ребра в залежності від того де знаходиться від них точка діляться на дві групи - ліву і праву. У кожній з них необхідно залишити по одному ребру,  а саме ті для яких величина </a:t>
            </a:r>
            <a:r>
              <a:rPr lang="uk-UA" dirty="0" smtClean="0">
                <a:solidFill>
                  <a:schemeClr val="bg1"/>
                </a:solidFill>
                <a:latin typeface="Arial" pitchFamily="34" charset="0"/>
                <a:cs typeface="Arial" pitchFamily="34" charset="0"/>
              </a:rPr>
              <a:t>              , </a:t>
            </a:r>
            <a:r>
              <a:rPr lang="uk-UA" dirty="0">
                <a:solidFill>
                  <a:schemeClr val="bg1"/>
                </a:solidFill>
                <a:latin typeface="Arial" pitchFamily="34" charset="0"/>
                <a:cs typeface="Arial" pitchFamily="34" charset="0"/>
              </a:rPr>
              <a:t>тобто площа трикутника </a:t>
            </a:r>
            <a:r>
              <a:rPr lang="uk-UA" dirty="0" smtClean="0">
                <a:solidFill>
                  <a:schemeClr val="bg1"/>
                </a:solidFill>
                <a:latin typeface="Arial" pitchFamily="34" charset="0"/>
                <a:cs typeface="Arial" pitchFamily="34" charset="0"/>
              </a:rPr>
              <a:t>              є </a:t>
            </a:r>
            <a:r>
              <a:rPr lang="uk-UA" dirty="0">
                <a:solidFill>
                  <a:schemeClr val="bg1"/>
                </a:solidFill>
                <a:latin typeface="Arial" pitchFamily="34" charset="0"/>
                <a:cs typeface="Arial" pitchFamily="34" charset="0"/>
              </a:rPr>
              <a:t>найменшою. </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629399072"/>
              </p:ext>
            </p:extLst>
          </p:nvPr>
        </p:nvGraphicFramePr>
        <p:xfrm>
          <a:off x="3491880" y="4702026"/>
          <a:ext cx="1008062" cy="311150"/>
        </p:xfrm>
        <a:graphic>
          <a:graphicData uri="http://schemas.openxmlformats.org/presentationml/2006/ole">
            <mc:AlternateContent xmlns:mc="http://schemas.openxmlformats.org/markup-compatibility/2006">
              <mc:Choice xmlns:v="urn:schemas-microsoft-com:vml" Requires="v">
                <p:oleObj spid="_x0000_s35875" name="Формула" r:id="rId3" imgW="876300" imgH="241300" progId="Equation.3">
                  <p:embed/>
                </p:oleObj>
              </mc:Choice>
              <mc:Fallback>
                <p:oleObj name="Формула" r:id="rId3" imgW="876300" imgH="241300" progId="Equation.3">
                  <p:embed/>
                  <p:pic>
                    <p:nvPicPr>
                      <p:cNvPr id="0" name="Объект 7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4702026"/>
                        <a:ext cx="1008062"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498293037"/>
              </p:ext>
            </p:extLst>
          </p:nvPr>
        </p:nvGraphicFramePr>
        <p:xfrm>
          <a:off x="5940152" y="4341986"/>
          <a:ext cx="1008062" cy="311150"/>
        </p:xfrm>
        <a:graphic>
          <a:graphicData uri="http://schemas.openxmlformats.org/presentationml/2006/ole">
            <mc:AlternateContent xmlns:mc="http://schemas.openxmlformats.org/markup-compatibility/2006">
              <mc:Choice xmlns:v="urn:schemas-microsoft-com:vml" Requires="v">
                <p:oleObj spid="_x0000_s35876" name="Формула" r:id="rId5" imgW="876300" imgH="241300" progId="Equation.3">
                  <p:embed/>
                </p:oleObj>
              </mc:Choice>
              <mc:Fallback>
                <p:oleObj name="Формула" r:id="rId5" imgW="876300" imgH="241300" progId="Equation.3">
                  <p:embed/>
                  <p:pic>
                    <p:nvPicPr>
                      <p:cNvPr id="0" name="Объект 7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4341986"/>
                        <a:ext cx="1008062"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984924609"/>
              </p:ext>
            </p:extLst>
          </p:nvPr>
        </p:nvGraphicFramePr>
        <p:xfrm>
          <a:off x="5364088" y="2470571"/>
          <a:ext cx="1728192" cy="310357"/>
        </p:xfrm>
        <a:graphic>
          <a:graphicData uri="http://schemas.openxmlformats.org/presentationml/2006/ole">
            <mc:AlternateContent xmlns:mc="http://schemas.openxmlformats.org/markup-compatibility/2006">
              <mc:Choice xmlns:v="urn:schemas-microsoft-com:vml" Requires="v">
                <p:oleObj spid="_x0000_s35877" name="Формула" r:id="rId6" imgW="1447800" imgH="241300" progId="Equation.3">
                  <p:embed/>
                </p:oleObj>
              </mc:Choice>
              <mc:Fallback>
                <p:oleObj name="Формула" r:id="rId6" imgW="1447800" imgH="241300" progId="Equation.3">
                  <p:embed/>
                  <p:pic>
                    <p:nvPicPr>
                      <p:cNvPr id="0" name="Объект 7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4088" y="2470571"/>
                        <a:ext cx="1728192" cy="31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39721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39</a:t>
            </a:fld>
            <a:endParaRPr lang="ru-RU" dirty="0"/>
          </a:p>
        </p:txBody>
      </p:sp>
      <p:pic>
        <p:nvPicPr>
          <p:cNvPr id="419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204864"/>
            <a:ext cx="5324475" cy="303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66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Унікальний і масовий запит</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Нехай є набір геометричних даних і необхідно дізнатись, чи мають вони певну властивість (скажімо, опуклість). У найпростішому випадку таке питання виникає один раз. Запит такого типу називається </a:t>
            </a:r>
            <a:r>
              <a:rPr lang="ru-RU" b="1" i="1" dirty="0">
                <a:solidFill>
                  <a:schemeClr val="bg1"/>
                </a:solidFill>
                <a:latin typeface="Arial" panose="020B0604020202020204" pitchFamily="34" charset="0"/>
                <a:cs typeface="Arial" panose="020B0604020202020204" pitchFamily="34" charset="0"/>
              </a:rPr>
              <a:t>унікальним. </a:t>
            </a:r>
          </a:p>
          <a:p>
            <a:r>
              <a:rPr lang="ru-RU" dirty="0">
                <a:solidFill>
                  <a:schemeClr val="bg1"/>
                </a:solidFill>
                <a:latin typeface="Arial" panose="020B0604020202020204" pitchFamily="34" charset="0"/>
                <a:cs typeface="Arial" panose="020B0604020202020204" pitchFamily="34" charset="0"/>
              </a:rPr>
              <a:t>Запити, обробка яких повторюється багатократно на тому ж самому файлі, називаються </a:t>
            </a:r>
            <a:r>
              <a:rPr lang="ru-RU" b="1" i="1" dirty="0">
                <a:solidFill>
                  <a:schemeClr val="bg1"/>
                </a:solidFill>
                <a:latin typeface="Arial" panose="020B0604020202020204" pitchFamily="34" charset="0"/>
                <a:cs typeface="Arial" panose="020B0604020202020204" pitchFamily="34" charset="0"/>
              </a:rPr>
              <a:t>масовими.</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en-US" dirty="0">
              <a:solidFill>
                <a:schemeClr val="bg1"/>
              </a:solidFill>
              <a:latin typeface="Arial" panose="020B0604020202020204" pitchFamily="34" charset="0"/>
              <a:cs typeface="Arial" panose="020B0604020202020204" pitchFamily="34" charset="0"/>
            </a:endParaRPr>
          </a:p>
          <a:p>
            <a:r>
              <a:rPr lang="ru-RU" b="1" i="1" dirty="0">
                <a:solidFill>
                  <a:schemeClr val="bg1"/>
                </a:solidFill>
                <a:latin typeface="Arial" panose="020B0604020202020204" pitchFamily="34" charset="0"/>
                <a:cs typeface="Arial" panose="020B0604020202020204" pitchFamily="34" charset="0"/>
              </a:rPr>
              <a:t>Передобробка: </a:t>
            </a:r>
            <a:r>
              <a:rPr lang="ru-RU" dirty="0">
                <a:solidFill>
                  <a:schemeClr val="bg1"/>
                </a:solidFill>
                <a:latin typeface="Arial" panose="020B0604020202020204" pitchFamily="34" charset="0"/>
                <a:cs typeface="Arial" panose="020B0604020202020204" pitchFamily="34" charset="0"/>
              </a:rPr>
              <a:t>процес розташування даних у зручній для подальшої обробки структурі даних.</a:t>
            </a:r>
            <a:r>
              <a:rPr lang="ru-RU" dirty="0"/>
              <a:t/>
            </a:r>
            <a:br>
              <a:rPr lang="ru-RU" dirty="0"/>
            </a:br>
            <a:endParaRPr lang="uk-UA" dirty="0"/>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136149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4000" b="0" dirty="0" smtClean="0">
                <a:solidFill>
                  <a:schemeClr val="bg1"/>
                </a:solidFill>
                <a:latin typeface="Arial" panose="020B0604020202020204" pitchFamily="34" charset="0"/>
                <a:cs typeface="Arial" panose="020B0604020202020204" pitchFamily="34" charset="0"/>
              </a:rPr>
              <a:t>Задача про найближчу пару</a:t>
            </a:r>
            <a:endParaRPr lang="uk-UA" sz="4000"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ru-RU" dirty="0" smtClean="0">
                <a:solidFill>
                  <a:schemeClr val="bg1"/>
                </a:solidFill>
                <a:latin typeface="Arial" panose="020B0604020202020204" pitchFamily="34" charset="0"/>
                <a:cs typeface="Arial" panose="020B0604020202020204" pitchFamily="34" charset="0"/>
              </a:rPr>
              <a:t>На </a:t>
            </a:r>
            <a:r>
              <a:rPr lang="ru-RU" dirty="0">
                <a:solidFill>
                  <a:schemeClr val="bg1"/>
                </a:solidFill>
                <a:latin typeface="Arial" panose="020B0604020202020204" pitchFamily="34" charset="0"/>
                <a:cs typeface="Arial" panose="020B0604020202020204" pitchFamily="34" charset="0"/>
              </a:rPr>
              <a:t>площині задано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Знайти дві із них, відстань між якими найменша (якщо таких пар може бути декілька – достатньо знайти хоча б одну із них).</a:t>
            </a:r>
            <a:r>
              <a:rPr lang="ru-RU" dirty="0"/>
              <a:t/>
            </a:r>
            <a:br>
              <a:rPr lang="ru-RU" dirty="0"/>
            </a:b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Розробимо </a:t>
            </a:r>
            <a:r>
              <a:rPr lang="uk-UA" dirty="0">
                <a:solidFill>
                  <a:schemeClr val="bg1"/>
                </a:solidFill>
                <a:latin typeface="Arial" panose="020B0604020202020204" pitchFamily="34" charset="0"/>
                <a:cs typeface="Arial" panose="020B0604020202020204" pitchFamily="34" charset="0"/>
              </a:rPr>
              <a:t>алгоритм типу "розділяй та владарюй", що допускатиме узагальнення для двовимірного випадку.</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40</a:t>
            </a:fld>
            <a:endParaRPr lang="ru-RU" dirty="0"/>
          </a:p>
        </p:txBody>
      </p:sp>
    </p:spTree>
    <p:extLst>
      <p:ext uri="{BB962C8B-B14F-4D97-AF65-F5344CB8AC3E}">
        <p14:creationId xmlns:p14="http://schemas.microsoft.com/office/powerpoint/2010/main" val="5512320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a:xfrm>
            <a:off x="467544" y="1556792"/>
            <a:ext cx="8229600" cy="4525963"/>
          </a:xfrm>
        </p:spPr>
        <p:txBody>
          <a:bodyPr/>
          <a:lstStyle/>
          <a:p>
            <a:r>
              <a:rPr lang="uk-UA" dirty="0" smtClean="0">
                <a:solidFill>
                  <a:schemeClr val="bg1"/>
                </a:solidFill>
                <a:latin typeface="Arial" panose="020B0604020202020204" pitchFamily="34" charset="0"/>
                <a:cs typeface="Arial" panose="020B0604020202020204" pitchFamily="34" charset="0"/>
              </a:rPr>
              <a:t>Нехай </a:t>
            </a:r>
            <a:r>
              <a:rPr lang="uk-UA" dirty="0">
                <a:solidFill>
                  <a:schemeClr val="bg1"/>
                </a:solidFill>
                <a:latin typeface="Arial" panose="020B0604020202020204" pitchFamily="34" charset="0"/>
                <a:cs typeface="Arial" panose="020B0604020202020204" pitchFamily="34" charset="0"/>
              </a:rPr>
              <a:t>точка m розбиває множину на дві підмножини </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при </a:t>
            </a:r>
            <a:r>
              <a:rPr lang="uk-UA" dirty="0">
                <a:solidFill>
                  <a:schemeClr val="bg1"/>
                </a:solidFill>
                <a:latin typeface="Arial" panose="020B0604020202020204" pitchFamily="34" charset="0"/>
                <a:cs typeface="Arial" panose="020B0604020202020204" pitchFamily="34" charset="0"/>
              </a:rPr>
              <a:t>цьому </a:t>
            </a:r>
            <a:r>
              <a:rPr lang="en-US" dirty="0">
                <a:solidFill>
                  <a:schemeClr val="bg1"/>
                </a:solidFill>
                <a:latin typeface="Arial" panose="020B0604020202020204" pitchFamily="34" charset="0"/>
                <a:cs typeface="Arial" panose="020B0604020202020204" pitchFamily="34" charset="0"/>
              </a:rPr>
              <a:t>p</a:t>
            </a:r>
            <a:r>
              <a:rPr lang="ru-RU" dirty="0">
                <a:solidFill>
                  <a:schemeClr val="bg1"/>
                </a:solidFill>
                <a:latin typeface="Arial" panose="020B0604020202020204" pitchFamily="34" charset="0"/>
                <a:cs typeface="Arial" panose="020B0604020202020204" pitchFamily="34" charset="0"/>
              </a:rPr>
              <a:t>&lt;</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для всіх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i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Розв’язавши окремо рекурсивно задачу про найближчу пару для множин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отримаємо дві найближчі пари точок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i</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Нехай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ru-RU" dirty="0" smtClean="0">
                <a:solidFill>
                  <a:schemeClr val="bg1"/>
                </a:solidFill>
                <a:latin typeface="Arial" panose="020B0604020202020204" pitchFamily="34" charset="0"/>
                <a:cs typeface="Arial" panose="020B0604020202020204" pitchFamily="34" charset="0"/>
              </a:rPr>
              <a:t>     </a:t>
            </a:r>
            <a:r>
              <a:rPr lang="ru-RU" b="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відстані для знайдених пар відповідно. Позначимо через  найменшу серед знайдених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відстаней</a:t>
            </a:r>
            <a:r>
              <a:rPr lang="uk-UA" dirty="0">
                <a:solidFill>
                  <a:schemeClr val="bg1"/>
                </a:solidFill>
                <a:latin typeface="Arial" panose="020B0604020202020204" pitchFamily="34" charset="0"/>
                <a:cs typeface="Arial" panose="020B0604020202020204" pitchFamily="34" charset="0"/>
              </a:rPr>
              <a:t>. Тоді </a:t>
            </a:r>
            <a:r>
              <a:rPr lang="uk-UA" dirty="0" smtClean="0">
                <a:solidFill>
                  <a:schemeClr val="bg1"/>
                </a:solidFill>
                <a:latin typeface="Arial" panose="020B0604020202020204" pitchFamily="34" charset="0"/>
                <a:cs typeface="Arial" panose="020B0604020202020204" pitchFamily="34" charset="0"/>
              </a:rPr>
              <a:t>найближчою </a:t>
            </a:r>
            <a:r>
              <a:rPr lang="uk-UA" dirty="0">
                <a:solidFill>
                  <a:schemeClr val="bg1"/>
                </a:solidFill>
                <a:latin typeface="Arial" panose="020B0604020202020204" pitchFamily="34" charset="0"/>
                <a:cs typeface="Arial" panose="020B0604020202020204" pitchFamily="34" charset="0"/>
              </a:rPr>
              <a:t>парою є </a:t>
            </a:r>
            <a:r>
              <a:rPr lang="uk-UA" dirty="0" smtClean="0">
                <a:solidFill>
                  <a:schemeClr val="bg1"/>
                </a:solidFill>
                <a:latin typeface="Arial" panose="020B0604020202020204" pitchFamily="34" charset="0"/>
                <a:cs typeface="Arial" panose="020B0604020202020204" pitchFamily="34" charset="0"/>
              </a:rPr>
              <a:t>або</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або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,або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Тут</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991705364"/>
              </p:ext>
            </p:extLst>
          </p:nvPr>
        </p:nvGraphicFramePr>
        <p:xfrm>
          <a:off x="1259632" y="1988840"/>
          <a:ext cx="288032" cy="288032"/>
        </p:xfrm>
        <a:graphic>
          <a:graphicData uri="http://schemas.openxmlformats.org/presentationml/2006/ole">
            <mc:AlternateContent xmlns:mc="http://schemas.openxmlformats.org/markup-compatibility/2006">
              <mc:Choice xmlns:v="urn:schemas-microsoft-com:vml" Requires="v">
                <p:oleObj spid="_x0000_s14176" name="Формула" r:id="rId3" imgW="190417" imgH="241195" progId="Equation.3">
                  <p:embed/>
                </p:oleObj>
              </mc:Choice>
              <mc:Fallback>
                <p:oleObj name="Формула" r:id="rId3" imgW="190417" imgH="241195" progId="Equation.3">
                  <p:embed/>
                  <p:pic>
                    <p:nvPicPr>
                      <p:cNvPr id="0" name="Объект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1988840"/>
                        <a:ext cx="288032" cy="288032"/>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757475885"/>
              </p:ext>
            </p:extLst>
          </p:nvPr>
        </p:nvGraphicFramePr>
        <p:xfrm>
          <a:off x="5364088" y="1988840"/>
          <a:ext cx="576064" cy="391666"/>
        </p:xfrm>
        <a:graphic>
          <a:graphicData uri="http://schemas.openxmlformats.org/presentationml/2006/ole">
            <mc:AlternateContent xmlns:mc="http://schemas.openxmlformats.org/markup-compatibility/2006">
              <mc:Choice xmlns:v="urn:schemas-microsoft-com:vml" Requires="v">
                <p:oleObj spid="_x0000_s14177" name="Формула" r:id="rId5" imgW="469696" imgH="241195" progId="Equation.3">
                  <p:embed/>
                </p:oleObj>
              </mc:Choice>
              <mc:Fallback>
                <p:oleObj name="Формула" r:id="rId5" imgW="469696" imgH="241195" progId="Equation.3">
                  <p:embed/>
                  <p:pic>
                    <p:nvPicPr>
                      <p:cNvPr id="0" name="Объект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088" y="1988840"/>
                        <a:ext cx="576064" cy="391666"/>
                      </a:xfrm>
                      <a:prstGeom prst="rect">
                        <a:avLst/>
                      </a:prstGeom>
                      <a:noFill/>
                      <a:ln>
                        <a:noFill/>
                      </a:ln>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499386268"/>
              </p:ext>
            </p:extLst>
          </p:nvPr>
        </p:nvGraphicFramePr>
        <p:xfrm>
          <a:off x="6084168" y="1988840"/>
          <a:ext cx="476250" cy="360040"/>
        </p:xfrm>
        <a:graphic>
          <a:graphicData uri="http://schemas.openxmlformats.org/presentationml/2006/ole">
            <mc:AlternateContent xmlns:mc="http://schemas.openxmlformats.org/markup-compatibility/2006">
              <mc:Choice xmlns:v="urn:schemas-microsoft-com:vml" Requires="v">
                <p:oleObj spid="_x0000_s14178" name="Формула" r:id="rId7" imgW="469696" imgH="241195" progId="Equation.3">
                  <p:embed/>
                </p:oleObj>
              </mc:Choice>
              <mc:Fallback>
                <p:oleObj name="Формула" r:id="rId7" imgW="469696" imgH="241195" progId="Equation.3">
                  <p:embed/>
                  <p:pic>
                    <p:nvPicPr>
                      <p:cNvPr id="0" name="Объект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84168" y="1988840"/>
                        <a:ext cx="476250" cy="360040"/>
                      </a:xfrm>
                      <a:prstGeom prst="rect">
                        <a:avLst/>
                      </a:prstGeom>
                      <a:noFill/>
                      <a:ln>
                        <a:noFill/>
                      </a:ln>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387157116"/>
              </p:ext>
            </p:extLst>
          </p:nvPr>
        </p:nvGraphicFramePr>
        <p:xfrm>
          <a:off x="3923928" y="3140968"/>
          <a:ext cx="648072" cy="360040"/>
        </p:xfrm>
        <a:graphic>
          <a:graphicData uri="http://schemas.openxmlformats.org/presentationml/2006/ole">
            <mc:AlternateContent xmlns:mc="http://schemas.openxmlformats.org/markup-compatibility/2006">
              <mc:Choice xmlns:v="urn:schemas-microsoft-com:vml" Requires="v">
                <p:oleObj spid="_x0000_s14179" name="Формула" r:id="rId9" imgW="596900" imgH="241300" progId="Equation.3">
                  <p:embed/>
                </p:oleObj>
              </mc:Choice>
              <mc:Fallback>
                <p:oleObj name="Формула" r:id="rId9" imgW="596900" imgH="241300" progId="Equation.3">
                  <p:embed/>
                  <p:pic>
                    <p:nvPicPr>
                      <p:cNvPr id="0" name="Объект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3928" y="3140968"/>
                        <a:ext cx="648072" cy="360040"/>
                      </a:xfrm>
                      <a:prstGeom prst="rect">
                        <a:avLst/>
                      </a:prstGeom>
                      <a:noFill/>
                      <a:ln>
                        <a:noFill/>
                      </a:ln>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462195182"/>
              </p:ext>
            </p:extLst>
          </p:nvPr>
        </p:nvGraphicFramePr>
        <p:xfrm>
          <a:off x="4788024" y="3140968"/>
          <a:ext cx="635496" cy="392112"/>
        </p:xfrm>
        <a:graphic>
          <a:graphicData uri="http://schemas.openxmlformats.org/presentationml/2006/ole">
            <mc:AlternateContent xmlns:mc="http://schemas.openxmlformats.org/markup-compatibility/2006">
              <mc:Choice xmlns:v="urn:schemas-microsoft-com:vml" Requires="v">
                <p:oleObj spid="_x0000_s14180" name="Формула" r:id="rId11" imgW="533160" imgH="241200" progId="Equation.3">
                  <p:embed/>
                </p:oleObj>
              </mc:Choice>
              <mc:Fallback>
                <p:oleObj name="Формула" r:id="rId11" imgW="533160" imgH="241200" progId="Equation.3">
                  <p:embed/>
                  <p:pic>
                    <p:nvPicPr>
                      <p:cNvPr id="0" name="Объект 27"/>
                      <p:cNvPicPr>
                        <a:picLocks noChangeAspect="1" noChangeArrowheads="1"/>
                      </p:cNvPicPr>
                      <p:nvPr/>
                    </p:nvPicPr>
                    <p:blipFill>
                      <a:blip r:embed="rId12"/>
                      <a:srcRect/>
                      <a:stretch>
                        <a:fillRect/>
                      </a:stretch>
                    </p:blipFill>
                    <p:spPr bwMode="auto">
                      <a:xfrm>
                        <a:off x="4788024" y="3140968"/>
                        <a:ext cx="635496" cy="392112"/>
                      </a:xfrm>
                      <a:prstGeom prst="rect">
                        <a:avLst/>
                      </a:prstGeom>
                      <a:noFill/>
                      <a:ln>
                        <a:noFill/>
                      </a:ln>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454632351"/>
              </p:ext>
            </p:extLst>
          </p:nvPr>
        </p:nvGraphicFramePr>
        <p:xfrm>
          <a:off x="1763688" y="1988840"/>
          <a:ext cx="288032" cy="319658"/>
        </p:xfrm>
        <a:graphic>
          <a:graphicData uri="http://schemas.openxmlformats.org/presentationml/2006/ole">
            <mc:AlternateContent xmlns:mc="http://schemas.openxmlformats.org/markup-compatibility/2006">
              <mc:Choice xmlns:v="urn:schemas-microsoft-com:vml" Requires="v">
                <p:oleObj spid="_x0000_s14181" name="Формула" r:id="rId13" imgW="215713" imgH="241091" progId="Equation.3">
                  <p:embed/>
                </p:oleObj>
              </mc:Choice>
              <mc:Fallback>
                <p:oleObj name="Формула" r:id="rId13" imgW="215713" imgH="241091" progId="Equation.3">
                  <p:embed/>
                  <p:pic>
                    <p:nvPicPr>
                      <p:cNvPr id="0" name="Объект 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63688" y="1988840"/>
                        <a:ext cx="288032" cy="319658"/>
                      </a:xfrm>
                      <a:prstGeom prst="rect">
                        <a:avLst/>
                      </a:prstGeom>
                      <a:noFill/>
                      <a:ln>
                        <a:noFill/>
                      </a:ln>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2088799957"/>
              </p:ext>
            </p:extLst>
          </p:nvPr>
        </p:nvGraphicFramePr>
        <p:xfrm>
          <a:off x="4932040" y="2852936"/>
          <a:ext cx="287337" cy="287338"/>
        </p:xfrm>
        <a:graphic>
          <a:graphicData uri="http://schemas.openxmlformats.org/presentationml/2006/ole">
            <mc:AlternateContent xmlns:mc="http://schemas.openxmlformats.org/markup-compatibility/2006">
              <mc:Choice xmlns:v="urn:schemas-microsoft-com:vml" Requires="v">
                <p:oleObj spid="_x0000_s14182" name="Формула" r:id="rId15" imgW="190417" imgH="241195" progId="Equation.3">
                  <p:embed/>
                </p:oleObj>
              </mc:Choice>
              <mc:Fallback>
                <p:oleObj name="Формула" r:id="rId15" imgW="190417" imgH="241195"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2852936"/>
                        <a:ext cx="287337"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550141266"/>
              </p:ext>
            </p:extLst>
          </p:nvPr>
        </p:nvGraphicFramePr>
        <p:xfrm>
          <a:off x="5652120" y="2821881"/>
          <a:ext cx="287337" cy="319087"/>
        </p:xfrm>
        <a:graphic>
          <a:graphicData uri="http://schemas.openxmlformats.org/presentationml/2006/ole">
            <mc:AlternateContent xmlns:mc="http://schemas.openxmlformats.org/markup-compatibility/2006">
              <mc:Choice xmlns:v="urn:schemas-microsoft-com:vml" Requires="v">
                <p:oleObj spid="_x0000_s14183" name="Формула" r:id="rId16" imgW="215713" imgH="241091" progId="Equation.3">
                  <p:embed/>
                </p:oleObj>
              </mc:Choice>
              <mc:Fallback>
                <p:oleObj name="Формула" r:id="rId16" imgW="215713" imgH="241091" progId="Equation.3">
                  <p:embed/>
                  <p:pic>
                    <p:nvPicPr>
                      <p:cNvPr id="0" name="Объект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52120" y="2821881"/>
                        <a:ext cx="287337" cy="31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Объект 13"/>
          <p:cNvGraphicFramePr>
            <a:graphicFrameLocks noChangeAspect="1"/>
          </p:cNvGraphicFramePr>
          <p:nvPr>
            <p:extLst>
              <p:ext uri="{D42A27DB-BD31-4B8C-83A1-F6EECF244321}">
                <p14:modId xmlns:p14="http://schemas.microsoft.com/office/powerpoint/2010/main" val="3445636162"/>
              </p:ext>
            </p:extLst>
          </p:nvPr>
        </p:nvGraphicFramePr>
        <p:xfrm>
          <a:off x="1691680" y="3573016"/>
          <a:ext cx="2087563" cy="347663"/>
        </p:xfrm>
        <a:graphic>
          <a:graphicData uri="http://schemas.openxmlformats.org/presentationml/2006/ole">
            <mc:AlternateContent xmlns:mc="http://schemas.openxmlformats.org/markup-compatibility/2006">
              <mc:Choice xmlns:v="urn:schemas-microsoft-com:vml" Requires="v">
                <p:oleObj spid="_x0000_s14184" name="Формула" r:id="rId17" imgW="1662978" imgH="266584" progId="Equation.3">
                  <p:embed/>
                </p:oleObj>
              </mc:Choice>
              <mc:Fallback>
                <p:oleObj name="Формула" r:id="rId17" imgW="1662978" imgH="266584" progId="Equation.3">
                  <p:embed/>
                  <p:pic>
                    <p:nvPicPr>
                      <p:cNvPr id="0" name="Объект 3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91680" y="3573016"/>
                        <a:ext cx="2087563"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3520693431"/>
              </p:ext>
            </p:extLst>
          </p:nvPr>
        </p:nvGraphicFramePr>
        <p:xfrm>
          <a:off x="4067944" y="3573016"/>
          <a:ext cx="2088232" cy="348233"/>
        </p:xfrm>
        <a:graphic>
          <a:graphicData uri="http://schemas.openxmlformats.org/presentationml/2006/ole">
            <mc:AlternateContent xmlns:mc="http://schemas.openxmlformats.org/markup-compatibility/2006">
              <mc:Choice xmlns:v="urn:schemas-microsoft-com:vml" Requires="v">
                <p:oleObj spid="_x0000_s14185" name="Формула" r:id="rId19" imgW="1662978" imgH="266584" progId="Equation.3">
                  <p:embed/>
                </p:oleObj>
              </mc:Choice>
              <mc:Fallback>
                <p:oleObj name="Формула" r:id="rId19" imgW="1662978" imgH="266584" progId="Equation.3">
                  <p:embed/>
                  <p:pic>
                    <p:nvPicPr>
                      <p:cNvPr id="0" name="Объект 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67944" y="3573016"/>
                        <a:ext cx="2088232" cy="348233"/>
                      </a:xfrm>
                      <a:prstGeom prst="rect">
                        <a:avLst/>
                      </a:prstGeom>
                      <a:noFill/>
                      <a:ln>
                        <a:noFill/>
                      </a:ln>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3718247125"/>
              </p:ext>
            </p:extLst>
          </p:nvPr>
        </p:nvGraphicFramePr>
        <p:xfrm>
          <a:off x="7164288" y="3958134"/>
          <a:ext cx="287337" cy="334962"/>
        </p:xfrm>
        <a:graphic>
          <a:graphicData uri="http://schemas.openxmlformats.org/presentationml/2006/ole">
            <mc:AlternateContent xmlns:mc="http://schemas.openxmlformats.org/markup-compatibility/2006">
              <mc:Choice xmlns:v="urn:schemas-microsoft-com:vml" Requires="v">
                <p:oleObj spid="_x0000_s14186" name="Формула" r:id="rId21" imgW="152334" imgH="190417" progId="Equation.3">
                  <p:embed/>
                </p:oleObj>
              </mc:Choice>
              <mc:Fallback>
                <p:oleObj name="Формула" r:id="rId21" imgW="152334" imgH="190417" progId="Equation.3">
                  <p:embed/>
                  <p:pic>
                    <p:nvPicPr>
                      <p:cNvPr id="0" name="Объект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164288" y="3958134"/>
                        <a:ext cx="287337"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Объект 17"/>
          <p:cNvGraphicFramePr>
            <a:graphicFrameLocks noChangeAspect="1"/>
          </p:cNvGraphicFramePr>
          <p:nvPr>
            <p:extLst>
              <p:ext uri="{D42A27DB-BD31-4B8C-83A1-F6EECF244321}">
                <p14:modId xmlns:p14="http://schemas.microsoft.com/office/powerpoint/2010/main" val="3073299481"/>
              </p:ext>
            </p:extLst>
          </p:nvPr>
        </p:nvGraphicFramePr>
        <p:xfrm>
          <a:off x="4788719" y="4293096"/>
          <a:ext cx="287337" cy="392113"/>
        </p:xfrm>
        <a:graphic>
          <a:graphicData uri="http://schemas.openxmlformats.org/presentationml/2006/ole">
            <mc:AlternateContent xmlns:mc="http://schemas.openxmlformats.org/markup-compatibility/2006">
              <mc:Choice xmlns:v="urn:schemas-microsoft-com:vml" Requires="v">
                <p:oleObj spid="_x0000_s14187" name="Формула" r:id="rId23" imgW="177646" imgH="241091" progId="Equation.3">
                  <p:embed/>
                </p:oleObj>
              </mc:Choice>
              <mc:Fallback>
                <p:oleObj name="Формула" r:id="rId23" imgW="177646" imgH="241091" progId="Equation.3">
                  <p:embed/>
                  <p:pic>
                    <p:nvPicPr>
                      <p:cNvPr id="0" name="Объект 3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88719" y="4293096"/>
                        <a:ext cx="287337"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Объект 18"/>
          <p:cNvGraphicFramePr>
            <a:graphicFrameLocks noChangeAspect="1"/>
          </p:cNvGraphicFramePr>
          <p:nvPr>
            <p:extLst>
              <p:ext uri="{D42A27DB-BD31-4B8C-83A1-F6EECF244321}">
                <p14:modId xmlns:p14="http://schemas.microsoft.com/office/powerpoint/2010/main" val="2100459519"/>
              </p:ext>
            </p:extLst>
          </p:nvPr>
        </p:nvGraphicFramePr>
        <p:xfrm>
          <a:off x="5292080" y="4293096"/>
          <a:ext cx="288925" cy="392112"/>
        </p:xfrm>
        <a:graphic>
          <a:graphicData uri="http://schemas.openxmlformats.org/presentationml/2006/ole">
            <mc:AlternateContent xmlns:mc="http://schemas.openxmlformats.org/markup-compatibility/2006">
              <mc:Choice xmlns:v="urn:schemas-microsoft-com:vml" Requires="v">
                <p:oleObj spid="_x0000_s14188" name="Формула" r:id="rId25" imgW="203112" imgH="241195" progId="Equation.3">
                  <p:embed/>
                </p:oleObj>
              </mc:Choice>
              <mc:Fallback>
                <p:oleObj name="Формула" r:id="rId25" imgW="203112" imgH="241195" progId="Equation.3">
                  <p:embed/>
                  <p:pic>
                    <p:nvPicPr>
                      <p:cNvPr id="0" name="Объект 3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292080" y="4293096"/>
                        <a:ext cx="288925"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Объект 19"/>
          <p:cNvGraphicFramePr>
            <a:graphicFrameLocks noChangeAspect="1"/>
          </p:cNvGraphicFramePr>
          <p:nvPr>
            <p:extLst>
              <p:ext uri="{D42A27DB-BD31-4B8C-83A1-F6EECF244321}">
                <p14:modId xmlns:p14="http://schemas.microsoft.com/office/powerpoint/2010/main" val="3857656231"/>
              </p:ext>
            </p:extLst>
          </p:nvPr>
        </p:nvGraphicFramePr>
        <p:xfrm>
          <a:off x="4427984" y="4725144"/>
          <a:ext cx="720725" cy="390525"/>
        </p:xfrm>
        <a:graphic>
          <a:graphicData uri="http://schemas.openxmlformats.org/presentationml/2006/ole">
            <mc:AlternateContent xmlns:mc="http://schemas.openxmlformats.org/markup-compatibility/2006">
              <mc:Choice xmlns:v="urn:schemas-microsoft-com:vml" Requires="v">
                <p:oleObj spid="_x0000_s14189" name="Формула" r:id="rId27" imgW="596900" imgH="241300" progId="Equation.3">
                  <p:embed/>
                </p:oleObj>
              </mc:Choice>
              <mc:Fallback>
                <p:oleObj name="Формула" r:id="rId27" imgW="596900" imgH="241300" progId="Equation.3">
                  <p:embed/>
                  <p:pic>
                    <p:nvPicPr>
                      <p:cNvPr id="0" name="Объект 4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427984" y="4725144"/>
                        <a:ext cx="7207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Объект 20"/>
          <p:cNvGraphicFramePr>
            <a:graphicFrameLocks noChangeAspect="1"/>
          </p:cNvGraphicFramePr>
          <p:nvPr>
            <p:extLst>
              <p:ext uri="{D42A27DB-BD31-4B8C-83A1-F6EECF244321}">
                <p14:modId xmlns:p14="http://schemas.microsoft.com/office/powerpoint/2010/main" val="1358653339"/>
              </p:ext>
            </p:extLst>
          </p:nvPr>
        </p:nvGraphicFramePr>
        <p:xfrm>
          <a:off x="5868516" y="4653136"/>
          <a:ext cx="647700" cy="392112"/>
        </p:xfrm>
        <a:graphic>
          <a:graphicData uri="http://schemas.openxmlformats.org/presentationml/2006/ole">
            <mc:AlternateContent xmlns:mc="http://schemas.openxmlformats.org/markup-compatibility/2006">
              <mc:Choice xmlns:v="urn:schemas-microsoft-com:vml" Requires="v">
                <p:oleObj spid="_x0000_s14190" name="Формула" r:id="rId29" imgW="558558" imgH="241195" progId="Equation.3">
                  <p:embed/>
                </p:oleObj>
              </mc:Choice>
              <mc:Fallback>
                <p:oleObj name="Формула" r:id="rId29" imgW="558558" imgH="241195" progId="Equation.3">
                  <p:embed/>
                  <p:pic>
                    <p:nvPicPr>
                      <p:cNvPr id="0" name="Объект 4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868516" y="4653136"/>
                        <a:ext cx="647700"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Объект 21"/>
          <p:cNvGraphicFramePr>
            <a:graphicFrameLocks noChangeAspect="1"/>
          </p:cNvGraphicFramePr>
          <p:nvPr>
            <p:extLst>
              <p:ext uri="{D42A27DB-BD31-4B8C-83A1-F6EECF244321}">
                <p14:modId xmlns:p14="http://schemas.microsoft.com/office/powerpoint/2010/main" val="2355925374"/>
              </p:ext>
            </p:extLst>
          </p:nvPr>
        </p:nvGraphicFramePr>
        <p:xfrm>
          <a:off x="7164288" y="4653136"/>
          <a:ext cx="720725" cy="390525"/>
        </p:xfrm>
        <a:graphic>
          <a:graphicData uri="http://schemas.openxmlformats.org/presentationml/2006/ole">
            <mc:AlternateContent xmlns:mc="http://schemas.openxmlformats.org/markup-compatibility/2006">
              <mc:Choice xmlns:v="urn:schemas-microsoft-com:vml" Requires="v">
                <p:oleObj spid="_x0000_s14191" name="Формула" r:id="rId31" imgW="583947" imgH="241195" progId="Equation.3">
                  <p:embed/>
                </p:oleObj>
              </mc:Choice>
              <mc:Fallback>
                <p:oleObj name="Формула" r:id="rId31" imgW="583947" imgH="241195" progId="Equation.3">
                  <p:embed/>
                  <p:pic>
                    <p:nvPicPr>
                      <p:cNvPr id="0" name="Объект 4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164288" y="4653136"/>
                        <a:ext cx="7207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Объект 22"/>
          <p:cNvGraphicFramePr>
            <a:graphicFrameLocks noChangeAspect="1"/>
          </p:cNvGraphicFramePr>
          <p:nvPr>
            <p:extLst>
              <p:ext uri="{D42A27DB-BD31-4B8C-83A1-F6EECF244321}">
                <p14:modId xmlns:p14="http://schemas.microsoft.com/office/powerpoint/2010/main" val="1114424409"/>
              </p:ext>
            </p:extLst>
          </p:nvPr>
        </p:nvGraphicFramePr>
        <p:xfrm>
          <a:off x="1475656" y="5157192"/>
          <a:ext cx="1209675" cy="319088"/>
        </p:xfrm>
        <a:graphic>
          <a:graphicData uri="http://schemas.openxmlformats.org/presentationml/2006/ole">
            <mc:AlternateContent xmlns:mc="http://schemas.openxmlformats.org/markup-compatibility/2006">
              <mc:Choice xmlns:v="urn:schemas-microsoft-com:vml" Requires="v">
                <p:oleObj spid="_x0000_s14192" name="Формула" r:id="rId33" imgW="1002865" imgH="241195" progId="Equation.3">
                  <p:embed/>
                </p:oleObj>
              </mc:Choice>
              <mc:Fallback>
                <p:oleObj name="Формула" r:id="rId33" imgW="1002865" imgH="241195" progId="Equation.3">
                  <p:embed/>
                  <p:pic>
                    <p:nvPicPr>
                      <p:cNvPr id="0" name="Объект 4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475656" y="5157192"/>
                        <a:ext cx="1209675"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Объект 23"/>
          <p:cNvGraphicFramePr>
            <a:graphicFrameLocks noChangeAspect="1"/>
          </p:cNvGraphicFramePr>
          <p:nvPr>
            <p:extLst>
              <p:ext uri="{D42A27DB-BD31-4B8C-83A1-F6EECF244321}">
                <p14:modId xmlns:p14="http://schemas.microsoft.com/office/powerpoint/2010/main" val="908881615"/>
              </p:ext>
            </p:extLst>
          </p:nvPr>
        </p:nvGraphicFramePr>
        <p:xfrm>
          <a:off x="3059832" y="5157192"/>
          <a:ext cx="1295400" cy="319088"/>
        </p:xfrm>
        <a:graphic>
          <a:graphicData uri="http://schemas.openxmlformats.org/presentationml/2006/ole">
            <mc:AlternateContent xmlns:mc="http://schemas.openxmlformats.org/markup-compatibility/2006">
              <mc:Choice xmlns:v="urn:schemas-microsoft-com:vml" Requires="v">
                <p:oleObj spid="_x0000_s14193" name="Формула" r:id="rId35" imgW="977900" imgH="241300" progId="Equation.3">
                  <p:embed/>
                </p:oleObj>
              </mc:Choice>
              <mc:Fallback>
                <p:oleObj name="Формула" r:id="rId35" imgW="977900" imgH="241300" progId="Equation.3">
                  <p:embed/>
                  <p:pic>
                    <p:nvPicPr>
                      <p:cNvPr id="0" name="Объект 4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059832" y="5157192"/>
                        <a:ext cx="1295400"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280796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gn="ctr"/>
            <a:r>
              <a:rPr lang="uk-UA" dirty="0" smtClean="0">
                <a:solidFill>
                  <a:schemeClr val="bg1"/>
                </a:solidFill>
                <a:latin typeface="Arial" panose="020B0604020202020204" pitchFamily="34" charset="0"/>
                <a:cs typeface="Arial" panose="020B0604020202020204" pitchFamily="34" charset="0"/>
              </a:rPr>
              <a:t>Одновимірний </a:t>
            </a:r>
            <a:r>
              <a:rPr lang="uk-UA" dirty="0">
                <a:solidFill>
                  <a:schemeClr val="bg1"/>
                </a:solidFill>
                <a:latin typeface="Arial" panose="020B0604020202020204" pitchFamily="34" charset="0"/>
                <a:cs typeface="Arial" panose="020B0604020202020204" pitchFamily="34" charset="0"/>
              </a:rPr>
              <a:t>випадок алгоритм типу </a:t>
            </a:r>
            <a:endParaRPr lang="en-US" dirty="0" smtClean="0">
              <a:solidFill>
                <a:schemeClr val="bg1"/>
              </a:solidFill>
              <a:latin typeface="Arial" panose="020B0604020202020204" pitchFamily="34" charset="0"/>
              <a:cs typeface="Arial" panose="020B0604020202020204" pitchFamily="34" charset="0"/>
            </a:endParaRPr>
          </a:p>
          <a:p>
            <a:pPr algn="ct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розділяй та </a:t>
            </a:r>
            <a:r>
              <a:rPr lang="uk-UA" dirty="0" smtClean="0">
                <a:solidFill>
                  <a:schemeClr val="bg1"/>
                </a:solidFill>
                <a:latin typeface="Arial" panose="020B0604020202020204" pitchFamily="34" charset="0"/>
                <a:cs typeface="Arial" panose="020B0604020202020204" pitchFamily="34" charset="0"/>
              </a:rPr>
              <a:t>владарюй"</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42</a:t>
            </a:fld>
            <a:endParaRPr lang="ru-RU"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916832"/>
            <a:ext cx="6062860" cy="1804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93536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Задача </a:t>
            </a:r>
            <a:r>
              <a:rPr lang="ru-RU" b="0" dirty="0">
                <a:solidFill>
                  <a:schemeClr val="bg1"/>
                </a:solidFill>
                <a:latin typeface="Arial" panose="020B0604020202020204" pitchFamily="34" charset="0"/>
                <a:cs typeface="Arial" panose="020B0604020202020204" pitchFamily="34" charset="0"/>
              </a:rPr>
              <a:t>про найближчу пару</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Для того щоб відстань, яку визначає пара  була менше </a:t>
            </a:r>
            <a:r>
              <a:rPr lang="uk-UA" dirty="0" smtClean="0">
                <a:solidFill>
                  <a:schemeClr val="bg1"/>
                </a:solidFill>
                <a:latin typeface="Arial" panose="020B0604020202020204" pitchFamily="34" charset="0"/>
                <a:cs typeface="Arial" panose="020B0604020202020204" pitchFamily="34" charset="0"/>
              </a:rPr>
              <a:t>   ,     і       повинні </a:t>
            </a:r>
            <a:r>
              <a:rPr lang="uk-UA" dirty="0">
                <a:solidFill>
                  <a:schemeClr val="bg1"/>
                </a:solidFill>
                <a:latin typeface="Arial" panose="020B0604020202020204" pitchFamily="34" charset="0"/>
                <a:cs typeface="Arial" panose="020B0604020202020204" pitchFamily="34" charset="0"/>
              </a:rPr>
              <a:t>бути на відстані, що не перевищує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від точки </a:t>
            </a:r>
            <a:r>
              <a:rPr lang="en-US" dirty="0">
                <a:solidFill>
                  <a:schemeClr val="bg1"/>
                </a:solidFill>
                <a:latin typeface="Arial" panose="020B0604020202020204" pitchFamily="34" charset="0"/>
                <a:cs typeface="Arial" panose="020B0604020202020204" pitchFamily="34" charset="0"/>
              </a:rPr>
              <a:t>m</a:t>
            </a:r>
            <a:r>
              <a:rPr lang="uk-UA" dirty="0">
                <a:solidFill>
                  <a:schemeClr val="bg1"/>
                </a:solidFill>
                <a:latin typeface="Arial" panose="020B0604020202020204" pitchFamily="34" charset="0"/>
                <a:cs typeface="Arial" panose="020B0604020202020204" pitchFamily="34" charset="0"/>
              </a:rPr>
              <a:t>. Відкладемо ліворуч і праворуч відносно точки </a:t>
            </a:r>
            <a:r>
              <a:rPr lang="en-US" dirty="0" smtClean="0">
                <a:solidFill>
                  <a:schemeClr val="bg1"/>
                </a:solidFill>
                <a:latin typeface="Arial" panose="020B0604020202020204" pitchFamily="34" charset="0"/>
                <a:cs typeface="Arial" panose="020B0604020202020204" pitchFamily="34" charset="0"/>
              </a:rPr>
              <a:t> m </a:t>
            </a:r>
            <a:r>
              <a:rPr lang="uk-UA" dirty="0" smtClean="0">
                <a:solidFill>
                  <a:schemeClr val="bg1"/>
                </a:solidFill>
                <a:latin typeface="Arial" panose="020B0604020202020204" pitchFamily="34" charset="0"/>
                <a:cs typeface="Arial" panose="020B0604020202020204" pitchFamily="34" charset="0"/>
              </a:rPr>
              <a:t>відрізки </a:t>
            </a:r>
            <a:r>
              <a:rPr lang="uk-UA" dirty="0">
                <a:solidFill>
                  <a:schemeClr val="bg1"/>
                </a:solidFill>
                <a:latin typeface="Arial" panose="020B0604020202020204" pitchFamily="34" charset="0"/>
                <a:cs typeface="Arial" panose="020B0604020202020204" pitchFamily="34" charset="0"/>
              </a:rPr>
              <a:t>довжиною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Скільки ж точок 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можуть </a:t>
            </a:r>
            <a:r>
              <a:rPr lang="uk-UA" dirty="0">
                <a:solidFill>
                  <a:schemeClr val="bg1"/>
                </a:solidFill>
                <a:latin typeface="Arial" panose="020B0604020202020204" pitchFamily="34" charset="0"/>
                <a:cs typeface="Arial" panose="020B0604020202020204" pitchFamily="34" charset="0"/>
              </a:rPr>
              <a:t>міститись в інтервалі </a:t>
            </a:r>
            <a:r>
              <a:rPr lang="uk-UA" b="1" dirty="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Кожен напіввідкритий інтервал довжиною     містить не більше однієї точки 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тому </a:t>
            </a:r>
            <a:r>
              <a:rPr lang="uk-UA" b="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містить </a:t>
            </a:r>
            <a:r>
              <a:rPr lang="uk-UA" dirty="0">
                <a:solidFill>
                  <a:schemeClr val="bg1"/>
                </a:solidFill>
                <a:latin typeface="Arial" panose="020B0604020202020204" pitchFamily="34" charset="0"/>
                <a:cs typeface="Arial" panose="020B0604020202020204" pitchFamily="34" charset="0"/>
              </a:rPr>
              <a:t>не більше однієї точки. Аналогічно для інтервалу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a:t>
            </a:r>
            <a:r>
              <a:rPr lang="uk-UA" b="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множини</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855214158"/>
              </p:ext>
            </p:extLst>
          </p:nvPr>
        </p:nvGraphicFramePr>
        <p:xfrm>
          <a:off x="7668344" y="3212976"/>
          <a:ext cx="590550" cy="247650"/>
        </p:xfrm>
        <a:graphic>
          <a:graphicData uri="http://schemas.openxmlformats.org/presentationml/2006/ole">
            <mc:AlternateContent xmlns:mc="http://schemas.openxmlformats.org/markup-compatibility/2006">
              <mc:Choice xmlns:v="urn:schemas-microsoft-com:vml" Requires="v">
                <p:oleObj spid="_x0000_s15065" name="Формула" r:id="rId3" imgW="583947" imgH="241195" progId="Equation.3">
                  <p:embed/>
                </p:oleObj>
              </mc:Choice>
              <mc:Fallback>
                <p:oleObj name="Формула" r:id="rId3" imgW="583947" imgH="241195" progId="Equation.3">
                  <p:embed/>
                  <p:pic>
                    <p:nvPicPr>
                      <p:cNvPr id="0" name="Объект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8344" y="3212976"/>
                        <a:ext cx="590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4147688455"/>
              </p:ext>
            </p:extLst>
          </p:nvPr>
        </p:nvGraphicFramePr>
        <p:xfrm>
          <a:off x="2843808" y="1988840"/>
          <a:ext cx="360040" cy="382141"/>
        </p:xfrm>
        <a:graphic>
          <a:graphicData uri="http://schemas.openxmlformats.org/presentationml/2006/ole">
            <mc:AlternateContent xmlns:mc="http://schemas.openxmlformats.org/markup-compatibility/2006">
              <mc:Choice xmlns:v="urn:schemas-microsoft-com:vml" Requires="v">
                <p:oleObj spid="_x0000_s15066" name="Формула" r:id="rId5" imgW="203112" imgH="241195" progId="Equation.3">
                  <p:embed/>
                </p:oleObj>
              </mc:Choice>
              <mc:Fallback>
                <p:oleObj name="Формула" r:id="rId5" imgW="203112" imgH="241195" progId="Equation.3">
                  <p:embed/>
                  <p:pic>
                    <p:nvPicPr>
                      <p:cNvPr id="0" name="Объект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1988840"/>
                        <a:ext cx="360040" cy="382141"/>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423848484"/>
              </p:ext>
            </p:extLst>
          </p:nvPr>
        </p:nvGraphicFramePr>
        <p:xfrm>
          <a:off x="5004048" y="908720"/>
          <a:ext cx="288925" cy="287337"/>
        </p:xfrm>
        <a:graphic>
          <a:graphicData uri="http://schemas.openxmlformats.org/presentationml/2006/ole">
            <mc:AlternateContent xmlns:mc="http://schemas.openxmlformats.org/markup-compatibility/2006">
              <mc:Choice xmlns:v="urn:schemas-microsoft-com:vml" Requires="v">
                <p:oleObj spid="_x0000_s15067" name="Формула" r:id="rId7" imgW="190417" imgH="241195" progId="Equation.3">
                  <p:embed/>
                </p:oleObj>
              </mc:Choice>
              <mc:Fallback>
                <p:oleObj name="Формула" r:id="rId7" imgW="190417" imgH="241195" progId="Equation.3">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4048" y="908720"/>
                        <a:ext cx="288925"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2313767737"/>
              </p:ext>
            </p:extLst>
          </p:nvPr>
        </p:nvGraphicFramePr>
        <p:xfrm>
          <a:off x="1836391" y="2085926"/>
          <a:ext cx="287337" cy="334962"/>
        </p:xfrm>
        <a:graphic>
          <a:graphicData uri="http://schemas.openxmlformats.org/presentationml/2006/ole">
            <mc:AlternateContent xmlns:mc="http://schemas.openxmlformats.org/markup-compatibility/2006">
              <mc:Choice xmlns:v="urn:schemas-microsoft-com:vml" Requires="v">
                <p:oleObj spid="_x0000_s15068" name="Формула" r:id="rId9" imgW="152334" imgH="190417" progId="Equation.3">
                  <p:embed/>
                </p:oleObj>
              </mc:Choice>
              <mc:Fallback>
                <p:oleObj name="Формула" r:id="rId9" imgW="152334" imgH="190417" progId="Equation.3">
                  <p:embed/>
                  <p:pic>
                    <p:nvPicPr>
                      <p:cNvPr id="0" name="Объект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36391" y="2085926"/>
                        <a:ext cx="287337"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501000640"/>
              </p:ext>
            </p:extLst>
          </p:nvPr>
        </p:nvGraphicFramePr>
        <p:xfrm>
          <a:off x="2123728" y="3573016"/>
          <a:ext cx="1080120" cy="372616"/>
        </p:xfrm>
        <a:graphic>
          <a:graphicData uri="http://schemas.openxmlformats.org/presentationml/2006/ole">
            <mc:AlternateContent xmlns:mc="http://schemas.openxmlformats.org/markup-compatibility/2006">
              <mc:Choice xmlns:v="urn:schemas-microsoft-com:vml" Requires="v">
                <p:oleObj spid="_x0000_s15069" name="Формула" r:id="rId11" imgW="761669" imgH="228501" progId="Equation.3">
                  <p:embed/>
                </p:oleObj>
              </mc:Choice>
              <mc:Fallback>
                <p:oleObj name="Формула" r:id="rId11" imgW="761669" imgH="228501" progId="Equation.3">
                  <p:embed/>
                  <p:pic>
                    <p:nvPicPr>
                      <p:cNvPr id="0" name="Объект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23728" y="3573016"/>
                        <a:ext cx="1080120" cy="372616"/>
                      </a:xfrm>
                      <a:prstGeom prst="rect">
                        <a:avLst/>
                      </a:prstGeom>
                      <a:noFill/>
                      <a:ln>
                        <a:noFill/>
                      </a:ln>
                    </p:spPr>
                  </p:pic>
                </p:oleObj>
              </mc:Fallback>
            </mc:AlternateContent>
          </a:graphicData>
        </a:graphic>
      </p:graphicFrame>
      <p:graphicFrame>
        <p:nvGraphicFramePr>
          <p:cNvPr id="14" name="Объект 13"/>
          <p:cNvGraphicFramePr>
            <a:graphicFrameLocks noChangeAspect="1"/>
          </p:cNvGraphicFramePr>
          <p:nvPr>
            <p:extLst>
              <p:ext uri="{D42A27DB-BD31-4B8C-83A1-F6EECF244321}">
                <p14:modId xmlns:p14="http://schemas.microsoft.com/office/powerpoint/2010/main" val="4286219088"/>
              </p:ext>
            </p:extLst>
          </p:nvPr>
        </p:nvGraphicFramePr>
        <p:xfrm>
          <a:off x="2195736" y="5085184"/>
          <a:ext cx="1224136" cy="444624"/>
        </p:xfrm>
        <a:graphic>
          <a:graphicData uri="http://schemas.openxmlformats.org/presentationml/2006/ole">
            <mc:AlternateContent xmlns:mc="http://schemas.openxmlformats.org/markup-compatibility/2006">
              <mc:Choice xmlns:v="urn:schemas-microsoft-com:vml" Requires="v">
                <p:oleObj spid="_x0000_s15070" name="Формула" r:id="rId13" imgW="761669" imgH="228501" progId="Equation.3">
                  <p:embed/>
                </p:oleObj>
              </mc:Choice>
              <mc:Fallback>
                <p:oleObj name="Формула" r:id="rId13" imgW="761669" imgH="228501" progId="Equation.3">
                  <p:embed/>
                  <p:pic>
                    <p:nvPicPr>
                      <p:cNvPr id="0" name="Объект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95736" y="5085184"/>
                        <a:ext cx="1224136" cy="444624"/>
                      </a:xfrm>
                      <a:prstGeom prst="rect">
                        <a:avLst/>
                      </a:prstGeom>
                      <a:noFill/>
                      <a:ln>
                        <a:noFill/>
                      </a:ln>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2793952232"/>
              </p:ext>
            </p:extLst>
          </p:nvPr>
        </p:nvGraphicFramePr>
        <p:xfrm>
          <a:off x="7668344" y="1628800"/>
          <a:ext cx="720725" cy="390525"/>
        </p:xfrm>
        <a:graphic>
          <a:graphicData uri="http://schemas.openxmlformats.org/presentationml/2006/ole">
            <mc:AlternateContent xmlns:mc="http://schemas.openxmlformats.org/markup-compatibility/2006">
              <mc:Choice xmlns:v="urn:schemas-microsoft-com:vml" Requires="v">
                <p:oleObj spid="_x0000_s15071" name="Формула" r:id="rId15" imgW="583947" imgH="241195" progId="Equation.3">
                  <p:embed/>
                </p:oleObj>
              </mc:Choice>
              <mc:Fallback>
                <p:oleObj name="Формула" r:id="rId15" imgW="583947" imgH="241195" progId="Equation.3">
                  <p:embed/>
                  <p:pic>
                    <p:nvPicPr>
                      <p:cNvPr id="0" name="Объект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8344" y="1628800"/>
                        <a:ext cx="7207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3360825167"/>
              </p:ext>
            </p:extLst>
          </p:nvPr>
        </p:nvGraphicFramePr>
        <p:xfrm>
          <a:off x="2195736" y="1988840"/>
          <a:ext cx="287337" cy="381000"/>
        </p:xfrm>
        <a:graphic>
          <a:graphicData uri="http://schemas.openxmlformats.org/presentationml/2006/ole">
            <mc:AlternateContent xmlns:mc="http://schemas.openxmlformats.org/markup-compatibility/2006">
              <mc:Choice xmlns:v="urn:schemas-microsoft-com:vml" Requires="v">
                <p:oleObj spid="_x0000_s15072" name="Формула" r:id="rId16" imgW="215713" imgH="241091" progId="Equation.3">
                  <p:embed/>
                </p:oleObj>
              </mc:Choice>
              <mc:Fallback>
                <p:oleObj name="Формула" r:id="rId16" imgW="215713" imgH="241091" progId="Equation.3">
                  <p:embed/>
                  <p:pic>
                    <p:nvPicPr>
                      <p:cNvPr id="0" name="Объект 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95736" y="1988840"/>
                        <a:ext cx="28733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4234666713"/>
              </p:ext>
            </p:extLst>
          </p:nvPr>
        </p:nvGraphicFramePr>
        <p:xfrm>
          <a:off x="2411760" y="2420888"/>
          <a:ext cx="287337" cy="334963"/>
        </p:xfrm>
        <a:graphic>
          <a:graphicData uri="http://schemas.openxmlformats.org/presentationml/2006/ole">
            <mc:AlternateContent xmlns:mc="http://schemas.openxmlformats.org/markup-compatibility/2006">
              <mc:Choice xmlns:v="urn:schemas-microsoft-com:vml" Requires="v">
                <p:oleObj spid="_x0000_s15073" name="Формула" r:id="rId18" imgW="152334" imgH="190417" progId="Equation.3">
                  <p:embed/>
                </p:oleObj>
              </mc:Choice>
              <mc:Fallback>
                <p:oleObj name="Формула" r:id="rId18" imgW="152334" imgH="190417" progId="Equation.3">
                  <p:embed/>
                  <p:pic>
                    <p:nvPicPr>
                      <p:cNvPr id="0" name="Объект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1760" y="2420888"/>
                        <a:ext cx="28733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Объект 17"/>
          <p:cNvGraphicFramePr>
            <a:graphicFrameLocks noChangeAspect="1"/>
          </p:cNvGraphicFramePr>
          <p:nvPr>
            <p:extLst>
              <p:ext uri="{D42A27DB-BD31-4B8C-83A1-F6EECF244321}">
                <p14:modId xmlns:p14="http://schemas.microsoft.com/office/powerpoint/2010/main" val="3983511304"/>
              </p:ext>
            </p:extLst>
          </p:nvPr>
        </p:nvGraphicFramePr>
        <p:xfrm>
          <a:off x="7452320" y="2780928"/>
          <a:ext cx="287337" cy="334963"/>
        </p:xfrm>
        <a:graphic>
          <a:graphicData uri="http://schemas.openxmlformats.org/presentationml/2006/ole">
            <mc:AlternateContent xmlns:mc="http://schemas.openxmlformats.org/markup-compatibility/2006">
              <mc:Choice xmlns:v="urn:schemas-microsoft-com:vml" Requires="v">
                <p:oleObj spid="_x0000_s15074" name="Формула" r:id="rId19" imgW="152334" imgH="190417" progId="Equation.3">
                  <p:embed/>
                </p:oleObj>
              </mc:Choice>
              <mc:Fallback>
                <p:oleObj name="Формула" r:id="rId19" imgW="152334" imgH="190417" progId="Equation.3">
                  <p:embed/>
                  <p:pic>
                    <p:nvPicPr>
                      <p:cNvPr id="0" name="Объект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52320" y="2780928"/>
                        <a:ext cx="28733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Объект 18"/>
          <p:cNvGraphicFramePr>
            <a:graphicFrameLocks noChangeAspect="1"/>
          </p:cNvGraphicFramePr>
          <p:nvPr>
            <p:extLst>
              <p:ext uri="{D42A27DB-BD31-4B8C-83A1-F6EECF244321}">
                <p14:modId xmlns:p14="http://schemas.microsoft.com/office/powerpoint/2010/main" val="1961562479"/>
              </p:ext>
            </p:extLst>
          </p:nvPr>
        </p:nvGraphicFramePr>
        <p:xfrm>
          <a:off x="4427984" y="3284984"/>
          <a:ext cx="288925" cy="287337"/>
        </p:xfrm>
        <a:graphic>
          <a:graphicData uri="http://schemas.openxmlformats.org/presentationml/2006/ole">
            <mc:AlternateContent xmlns:mc="http://schemas.openxmlformats.org/markup-compatibility/2006">
              <mc:Choice xmlns:v="urn:schemas-microsoft-com:vml" Requires="v">
                <p:oleObj spid="_x0000_s15075" name="Формула" r:id="rId20" imgW="190417" imgH="241195" progId="Equation.3">
                  <p:embed/>
                </p:oleObj>
              </mc:Choice>
              <mc:Fallback>
                <p:oleObj name="Формула" r:id="rId20" imgW="190417" imgH="241195" progId="Equation.3">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7984" y="3284984"/>
                        <a:ext cx="288925"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Объект 19"/>
          <p:cNvGraphicFramePr>
            <a:graphicFrameLocks noChangeAspect="1"/>
          </p:cNvGraphicFramePr>
          <p:nvPr>
            <p:extLst>
              <p:ext uri="{D42A27DB-BD31-4B8C-83A1-F6EECF244321}">
                <p14:modId xmlns:p14="http://schemas.microsoft.com/office/powerpoint/2010/main" val="1163918067"/>
              </p:ext>
            </p:extLst>
          </p:nvPr>
        </p:nvGraphicFramePr>
        <p:xfrm>
          <a:off x="6732240" y="4005064"/>
          <a:ext cx="287338" cy="334963"/>
        </p:xfrm>
        <a:graphic>
          <a:graphicData uri="http://schemas.openxmlformats.org/presentationml/2006/ole">
            <mc:AlternateContent xmlns:mc="http://schemas.openxmlformats.org/markup-compatibility/2006">
              <mc:Choice xmlns:v="urn:schemas-microsoft-com:vml" Requires="v">
                <p:oleObj spid="_x0000_s15076" name="Формула" r:id="rId21" imgW="152334" imgH="190417" progId="Equation.3">
                  <p:embed/>
                </p:oleObj>
              </mc:Choice>
              <mc:Fallback>
                <p:oleObj name="Формула" r:id="rId21" imgW="152334" imgH="190417" progId="Equation.3">
                  <p:embed/>
                  <p:pic>
                    <p:nvPicPr>
                      <p:cNvPr id="0" name="Объект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2240" y="4005064"/>
                        <a:ext cx="287338"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Объект 20"/>
          <p:cNvGraphicFramePr>
            <a:graphicFrameLocks noChangeAspect="1"/>
          </p:cNvGraphicFramePr>
          <p:nvPr>
            <p:extLst>
              <p:ext uri="{D42A27DB-BD31-4B8C-83A1-F6EECF244321}">
                <p14:modId xmlns:p14="http://schemas.microsoft.com/office/powerpoint/2010/main" val="4286813118"/>
              </p:ext>
            </p:extLst>
          </p:nvPr>
        </p:nvGraphicFramePr>
        <p:xfrm>
          <a:off x="5364088" y="4437112"/>
          <a:ext cx="288925" cy="287338"/>
        </p:xfrm>
        <a:graphic>
          <a:graphicData uri="http://schemas.openxmlformats.org/presentationml/2006/ole">
            <mc:AlternateContent xmlns:mc="http://schemas.openxmlformats.org/markup-compatibility/2006">
              <mc:Choice xmlns:v="urn:schemas-microsoft-com:vml" Requires="v">
                <p:oleObj spid="_x0000_s15077" name="Формула" r:id="rId22" imgW="190417" imgH="241195" progId="Equation.3">
                  <p:embed/>
                </p:oleObj>
              </mc:Choice>
              <mc:Fallback>
                <p:oleObj name="Формула" r:id="rId22" imgW="190417" imgH="241195" progId="Equation.3">
                  <p:embed/>
                  <p:pic>
                    <p:nvPicPr>
                      <p:cNvPr id="0" name="Объект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64088" y="4437112"/>
                        <a:ext cx="2889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Объект 21"/>
          <p:cNvGraphicFramePr>
            <a:graphicFrameLocks noChangeAspect="1"/>
          </p:cNvGraphicFramePr>
          <p:nvPr>
            <p:extLst>
              <p:ext uri="{D42A27DB-BD31-4B8C-83A1-F6EECF244321}">
                <p14:modId xmlns:p14="http://schemas.microsoft.com/office/powerpoint/2010/main" val="3440092949"/>
              </p:ext>
            </p:extLst>
          </p:nvPr>
        </p:nvGraphicFramePr>
        <p:xfrm>
          <a:off x="6516216" y="4425677"/>
          <a:ext cx="1079500" cy="371475"/>
        </p:xfrm>
        <a:graphic>
          <a:graphicData uri="http://schemas.openxmlformats.org/presentationml/2006/ole">
            <mc:AlternateContent xmlns:mc="http://schemas.openxmlformats.org/markup-compatibility/2006">
              <mc:Choice xmlns:v="urn:schemas-microsoft-com:vml" Requires="v">
                <p:oleObj spid="_x0000_s15078" name="Формула" r:id="rId23" imgW="761669" imgH="228501" progId="Equation.3">
                  <p:embed/>
                </p:oleObj>
              </mc:Choice>
              <mc:Fallback>
                <p:oleObj name="Формула" r:id="rId23" imgW="761669" imgH="228501" progId="Equation.3">
                  <p:embed/>
                  <p:pic>
                    <p:nvPicPr>
                      <p:cNvPr id="0" name="Объект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16216" y="4425677"/>
                        <a:ext cx="10795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Объект 22"/>
          <p:cNvGraphicFramePr>
            <a:graphicFrameLocks noChangeAspect="1"/>
          </p:cNvGraphicFramePr>
          <p:nvPr>
            <p:extLst>
              <p:ext uri="{D42A27DB-BD31-4B8C-83A1-F6EECF244321}">
                <p14:modId xmlns:p14="http://schemas.microsoft.com/office/powerpoint/2010/main" val="1380564649"/>
              </p:ext>
            </p:extLst>
          </p:nvPr>
        </p:nvGraphicFramePr>
        <p:xfrm>
          <a:off x="4932040" y="5157192"/>
          <a:ext cx="307975" cy="287338"/>
        </p:xfrm>
        <a:graphic>
          <a:graphicData uri="http://schemas.openxmlformats.org/presentationml/2006/ole">
            <mc:AlternateContent xmlns:mc="http://schemas.openxmlformats.org/markup-compatibility/2006">
              <mc:Choice xmlns:v="urn:schemas-microsoft-com:vml" Requires="v">
                <p:oleObj spid="_x0000_s15079" name="Формула" r:id="rId24" imgW="203040" imgH="241200" progId="Equation.3">
                  <p:embed/>
                </p:oleObj>
              </mc:Choice>
              <mc:Fallback>
                <p:oleObj name="Формула" r:id="rId24" imgW="203040" imgH="241200" progId="Equation.3">
                  <p:embed/>
                  <p:pic>
                    <p:nvPicPr>
                      <p:cNvPr id="0" name="Объект 18"/>
                      <p:cNvPicPr>
                        <a:picLocks noChangeAspect="1" noChangeArrowheads="1"/>
                      </p:cNvPicPr>
                      <p:nvPr/>
                    </p:nvPicPr>
                    <p:blipFill>
                      <a:blip r:embed="rId25"/>
                      <a:srcRect/>
                      <a:stretch>
                        <a:fillRect/>
                      </a:stretch>
                    </p:blipFill>
                    <p:spPr bwMode="auto">
                      <a:xfrm>
                        <a:off x="4932040" y="5157192"/>
                        <a:ext cx="3079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117460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Двовимірний випадок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Узагальнення </a:t>
            </a:r>
            <a:r>
              <a:rPr lang="uk-UA" dirty="0">
                <a:solidFill>
                  <a:schemeClr val="bg1"/>
                </a:solidFill>
                <a:latin typeface="Arial" panose="020B0604020202020204" pitchFamily="34" charset="0"/>
                <a:cs typeface="Arial" panose="020B0604020202020204" pitchFamily="34" charset="0"/>
              </a:rPr>
              <a:t>виконується безпосередньо. Розіб'ємо множину точок на площині </a:t>
            </a:r>
            <a:r>
              <a:rPr lang="uk-UA" i="1" dirty="0">
                <a:solidFill>
                  <a:schemeClr val="bg1"/>
                </a:solidFill>
                <a:latin typeface="Arial" panose="020B0604020202020204" pitchFamily="34" charset="0"/>
                <a:cs typeface="Arial" panose="020B0604020202020204" pitchFamily="34" charset="0"/>
              </a:rPr>
              <a:t>S</a:t>
            </a:r>
            <a:r>
              <a:rPr lang="uk-UA" dirty="0">
                <a:solidFill>
                  <a:schemeClr val="bg1"/>
                </a:solidFill>
                <a:latin typeface="Arial" panose="020B0604020202020204" pitchFamily="34" charset="0"/>
                <a:cs typeface="Arial" panose="020B0604020202020204" pitchFamily="34" charset="0"/>
              </a:rPr>
              <a:t> на дві підмножини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та  </a:t>
            </a:r>
            <a:r>
              <a:rPr lang="uk-UA" dirty="0">
                <a:solidFill>
                  <a:schemeClr val="bg1"/>
                </a:solidFill>
                <a:latin typeface="Arial" panose="020B0604020202020204" pitchFamily="34" charset="0"/>
                <a:cs typeface="Arial" panose="020B0604020202020204" pitchFamily="34" charset="0"/>
              </a:rPr>
              <a:t>вертикальною прямою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є медіаною множини за </a:t>
            </a:r>
            <a:r>
              <a:rPr lang="en-US" dirty="0">
                <a:solidFill>
                  <a:schemeClr val="bg1"/>
                </a:solidFill>
                <a:latin typeface="Arial" panose="020B0604020202020204" pitchFamily="34" charset="0"/>
                <a:cs typeface="Arial" panose="020B0604020202020204" pitchFamily="34" charset="0"/>
              </a:rPr>
              <a:t>x</a:t>
            </a:r>
            <a:r>
              <a:rPr lang="uk-UA" dirty="0">
                <a:solidFill>
                  <a:schemeClr val="bg1"/>
                </a:solidFill>
                <a:latin typeface="Arial" panose="020B0604020202020204" pitchFamily="34" charset="0"/>
                <a:cs typeface="Arial" panose="020B0604020202020204" pitchFamily="34" charset="0"/>
              </a:rPr>
              <a:t>-координатою так, щоб кожна точка множини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лежала </a:t>
            </a:r>
            <a:r>
              <a:rPr lang="uk-UA" dirty="0">
                <a:solidFill>
                  <a:schemeClr val="bg1"/>
                </a:solidFill>
                <a:latin typeface="Arial" panose="020B0604020202020204" pitchFamily="34" charset="0"/>
                <a:cs typeface="Arial" panose="020B0604020202020204" pitchFamily="34" charset="0"/>
              </a:rPr>
              <a:t>лівіше будь-якої точки </a:t>
            </a:r>
            <a:r>
              <a:rPr lang="uk-UA" dirty="0" smtClean="0">
                <a:solidFill>
                  <a:schemeClr val="bg1"/>
                </a:solidFill>
                <a:latin typeface="Arial" panose="020B0604020202020204" pitchFamily="34" charset="0"/>
                <a:cs typeface="Arial" panose="020B0604020202020204" pitchFamily="34" charset="0"/>
              </a:rPr>
              <a:t>з</a:t>
            </a:r>
            <a:r>
              <a:rPr lang="en-US"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Розв'язавши рекурсивно задачу для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одержимо значення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мінімальні відстані для множин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відповідно</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Покладемо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44</a:t>
            </a:fld>
            <a:endParaRPr lang="ru-RU"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graphicFrame>
        <p:nvGraphicFramePr>
          <p:cNvPr id="7" name="Объект 6"/>
          <p:cNvGraphicFramePr>
            <a:graphicFrameLocks noChangeAspect="1"/>
          </p:cNvGraphicFramePr>
          <p:nvPr>
            <p:extLst>
              <p:ext uri="{D42A27DB-BD31-4B8C-83A1-F6EECF244321}">
                <p14:modId xmlns:p14="http://schemas.microsoft.com/office/powerpoint/2010/main" val="64397169"/>
              </p:ext>
            </p:extLst>
          </p:nvPr>
        </p:nvGraphicFramePr>
        <p:xfrm>
          <a:off x="5436791" y="3037904"/>
          <a:ext cx="287337" cy="319088"/>
        </p:xfrm>
        <a:graphic>
          <a:graphicData uri="http://schemas.openxmlformats.org/presentationml/2006/ole">
            <mc:AlternateContent xmlns:mc="http://schemas.openxmlformats.org/markup-compatibility/2006">
              <mc:Choice xmlns:v="urn:schemas-microsoft-com:vml" Requires="v">
                <p:oleObj spid="_x0000_s11739" name="Формула" r:id="rId3" imgW="215713" imgH="241091" progId="Equation.3">
                  <p:embed/>
                </p:oleObj>
              </mc:Choice>
              <mc:Fallback>
                <p:oleObj name="Формула" r:id="rId3" imgW="215713" imgH="241091" progId="Equation.3">
                  <p:embed/>
                  <p:pic>
                    <p:nvPicPr>
                      <p:cNvPr id="0" name="Объект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6791" y="3037904"/>
                        <a:ext cx="287337"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634653943"/>
              </p:ext>
            </p:extLst>
          </p:nvPr>
        </p:nvGraphicFramePr>
        <p:xfrm>
          <a:off x="7596336" y="1988840"/>
          <a:ext cx="432494" cy="359916"/>
        </p:xfrm>
        <a:graphic>
          <a:graphicData uri="http://schemas.openxmlformats.org/presentationml/2006/ole">
            <mc:AlternateContent xmlns:mc="http://schemas.openxmlformats.org/markup-compatibility/2006">
              <mc:Choice xmlns:v="urn:schemas-microsoft-com:vml" Requires="v">
                <p:oleObj spid="_x0000_s11740" name="Формула" r:id="rId5" imgW="190417" imgH="241195" progId="Equation.3">
                  <p:embed/>
                </p:oleObj>
              </mc:Choice>
              <mc:Fallback>
                <p:oleObj name="Формула" r:id="rId5" imgW="190417" imgH="241195" progId="Equation.3">
                  <p:embed/>
                  <p:pic>
                    <p:nvPicPr>
                      <p:cNvPr id="0" name="Объект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96336" y="1988840"/>
                        <a:ext cx="432494" cy="359916"/>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474854375"/>
              </p:ext>
            </p:extLst>
          </p:nvPr>
        </p:nvGraphicFramePr>
        <p:xfrm>
          <a:off x="7092528" y="2636589"/>
          <a:ext cx="431800" cy="360363"/>
        </p:xfrm>
        <a:graphic>
          <a:graphicData uri="http://schemas.openxmlformats.org/presentationml/2006/ole">
            <mc:AlternateContent xmlns:mc="http://schemas.openxmlformats.org/markup-compatibility/2006">
              <mc:Choice xmlns:v="urn:schemas-microsoft-com:vml" Requires="v">
                <p:oleObj spid="_x0000_s11741" name="Формула" r:id="rId7" imgW="190417" imgH="241195" progId="Equation.3">
                  <p:embed/>
                </p:oleObj>
              </mc:Choice>
              <mc:Fallback>
                <p:oleObj name="Формула" r:id="rId7" imgW="190417" imgH="241195" progId="Equation.3">
                  <p:embed/>
                  <p:pic>
                    <p:nvPicPr>
                      <p:cNvPr id="0" name="Объект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2528" y="2636589"/>
                        <a:ext cx="4318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071351790"/>
              </p:ext>
            </p:extLst>
          </p:nvPr>
        </p:nvGraphicFramePr>
        <p:xfrm>
          <a:off x="8316416" y="1988840"/>
          <a:ext cx="287337" cy="319088"/>
        </p:xfrm>
        <a:graphic>
          <a:graphicData uri="http://schemas.openxmlformats.org/presentationml/2006/ole">
            <mc:AlternateContent xmlns:mc="http://schemas.openxmlformats.org/markup-compatibility/2006">
              <mc:Choice xmlns:v="urn:schemas-microsoft-com:vml" Requires="v">
                <p:oleObj spid="_x0000_s11742" name="Формула" r:id="rId8" imgW="215713" imgH="241091" progId="Equation.3">
                  <p:embed/>
                </p:oleObj>
              </mc:Choice>
              <mc:Fallback>
                <p:oleObj name="Формула" r:id="rId8" imgW="215713" imgH="241091"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16416" y="1988840"/>
                        <a:ext cx="287337"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2078938828"/>
              </p:ext>
            </p:extLst>
          </p:nvPr>
        </p:nvGraphicFramePr>
        <p:xfrm>
          <a:off x="6012408" y="3860726"/>
          <a:ext cx="431800" cy="360362"/>
        </p:xfrm>
        <a:graphic>
          <a:graphicData uri="http://schemas.openxmlformats.org/presentationml/2006/ole">
            <mc:AlternateContent xmlns:mc="http://schemas.openxmlformats.org/markup-compatibility/2006">
              <mc:Choice xmlns:v="urn:schemas-microsoft-com:vml" Requires="v">
                <p:oleObj spid="_x0000_s11743" name="Формула" r:id="rId9" imgW="190417" imgH="241195" progId="Equation.3">
                  <p:embed/>
                </p:oleObj>
              </mc:Choice>
              <mc:Fallback>
                <p:oleObj name="Формула" r:id="rId9" imgW="190417" imgH="241195" progId="Equation.3">
                  <p:embed/>
                  <p:pic>
                    <p:nvPicPr>
                      <p:cNvPr id="0" name="Объект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2408" y="3860726"/>
                        <a:ext cx="4318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3526234331"/>
              </p:ext>
            </p:extLst>
          </p:nvPr>
        </p:nvGraphicFramePr>
        <p:xfrm>
          <a:off x="2699792" y="4550072"/>
          <a:ext cx="287338" cy="319088"/>
        </p:xfrm>
        <a:graphic>
          <a:graphicData uri="http://schemas.openxmlformats.org/presentationml/2006/ole">
            <mc:AlternateContent xmlns:mc="http://schemas.openxmlformats.org/markup-compatibility/2006">
              <mc:Choice xmlns:v="urn:schemas-microsoft-com:vml" Requires="v">
                <p:oleObj spid="_x0000_s11744" name="Формула" r:id="rId10" imgW="215713" imgH="241091" progId="Equation.3">
                  <p:embed/>
                </p:oleObj>
              </mc:Choice>
              <mc:Fallback>
                <p:oleObj name="Формула" r:id="rId10" imgW="215713" imgH="241091"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4550072"/>
                        <a:ext cx="287338"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3611982660"/>
              </p:ext>
            </p:extLst>
          </p:nvPr>
        </p:nvGraphicFramePr>
        <p:xfrm>
          <a:off x="3779912" y="4149080"/>
          <a:ext cx="657225" cy="392112"/>
        </p:xfrm>
        <a:graphic>
          <a:graphicData uri="http://schemas.openxmlformats.org/presentationml/2006/ole">
            <mc:AlternateContent xmlns:mc="http://schemas.openxmlformats.org/markup-compatibility/2006">
              <mc:Choice xmlns:v="urn:schemas-microsoft-com:vml" Requires="v">
                <p:oleObj spid="_x0000_s11745" name="Формула" r:id="rId11" imgW="406080" imgH="241200" progId="Equation.3">
                  <p:embed/>
                </p:oleObj>
              </mc:Choice>
              <mc:Fallback>
                <p:oleObj name="Формула" r:id="rId11" imgW="406080" imgH="241200" progId="Equation.3">
                  <p:embed/>
                  <p:pic>
                    <p:nvPicPr>
                      <p:cNvPr id="0" name="Объект 37"/>
                      <p:cNvPicPr>
                        <a:picLocks noChangeAspect="1" noChangeArrowheads="1"/>
                      </p:cNvPicPr>
                      <p:nvPr/>
                    </p:nvPicPr>
                    <p:blipFill>
                      <a:blip r:embed="rId12"/>
                      <a:srcRect/>
                      <a:stretch>
                        <a:fillRect/>
                      </a:stretch>
                    </p:blipFill>
                    <p:spPr bwMode="auto">
                      <a:xfrm>
                        <a:off x="3779912" y="4149080"/>
                        <a:ext cx="657225" cy="392112"/>
                      </a:xfrm>
                      <a:prstGeom prst="rect">
                        <a:avLst/>
                      </a:prstGeom>
                      <a:noFill/>
                      <a:ln>
                        <a:noFill/>
                      </a:ln>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4262963705"/>
              </p:ext>
            </p:extLst>
          </p:nvPr>
        </p:nvGraphicFramePr>
        <p:xfrm>
          <a:off x="2627784" y="5301208"/>
          <a:ext cx="1727200" cy="390525"/>
        </p:xfrm>
        <a:graphic>
          <a:graphicData uri="http://schemas.openxmlformats.org/presentationml/2006/ole">
            <mc:AlternateContent xmlns:mc="http://schemas.openxmlformats.org/markup-compatibility/2006">
              <mc:Choice xmlns:v="urn:schemas-microsoft-com:vml" Requires="v">
                <p:oleObj spid="_x0000_s11746" name="Формула" r:id="rId13" imgW="1117600" imgH="241300" progId="Equation.3">
                  <p:embed/>
                </p:oleObj>
              </mc:Choice>
              <mc:Fallback>
                <p:oleObj name="Формула" r:id="rId13" imgW="1117600" imgH="241300" progId="Equation.3">
                  <p:embed/>
                  <p:pic>
                    <p:nvPicPr>
                      <p:cNvPr id="0" name="Объект 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7784" y="5301208"/>
                        <a:ext cx="17272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3173669523"/>
              </p:ext>
            </p:extLst>
          </p:nvPr>
        </p:nvGraphicFramePr>
        <p:xfrm>
          <a:off x="6876950" y="3861048"/>
          <a:ext cx="287338" cy="319088"/>
        </p:xfrm>
        <a:graphic>
          <a:graphicData uri="http://schemas.openxmlformats.org/presentationml/2006/ole">
            <mc:AlternateContent xmlns:mc="http://schemas.openxmlformats.org/markup-compatibility/2006">
              <mc:Choice xmlns:v="urn:schemas-microsoft-com:vml" Requires="v">
                <p:oleObj spid="_x0000_s11747" name="Формула" r:id="rId15" imgW="215713" imgH="241091" progId="Equation.3">
                  <p:embed/>
                </p:oleObj>
              </mc:Choice>
              <mc:Fallback>
                <p:oleObj name="Формула" r:id="rId15" imgW="215713" imgH="24109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6950" y="3861048"/>
                        <a:ext cx="287338"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107048945"/>
              </p:ext>
            </p:extLst>
          </p:nvPr>
        </p:nvGraphicFramePr>
        <p:xfrm>
          <a:off x="1907704" y="4509120"/>
          <a:ext cx="431800" cy="360362"/>
        </p:xfrm>
        <a:graphic>
          <a:graphicData uri="http://schemas.openxmlformats.org/presentationml/2006/ole">
            <mc:AlternateContent xmlns:mc="http://schemas.openxmlformats.org/markup-compatibility/2006">
              <mc:Choice xmlns:v="urn:schemas-microsoft-com:vml" Requires="v">
                <p:oleObj spid="_x0000_s11748" name="Формула" r:id="rId16" imgW="190417" imgH="241195" progId="Equation.3">
                  <p:embed/>
                </p:oleObj>
              </mc:Choice>
              <mc:Fallback>
                <p:oleObj name="Формула" r:id="rId16" imgW="190417" imgH="241195" progId="Equation.3">
                  <p:embed/>
                  <p:pic>
                    <p:nvPicPr>
                      <p:cNvPr id="0" name="Объект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4509120"/>
                        <a:ext cx="4318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983006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gn="ctr"/>
            <a:r>
              <a:rPr lang="uk-UA" dirty="0" smtClean="0">
                <a:solidFill>
                  <a:schemeClr val="bg1"/>
                </a:solidFill>
                <a:latin typeface="Arial" panose="020B0604020202020204" pitchFamily="34" charset="0"/>
                <a:cs typeface="Arial" panose="020B0604020202020204" pitchFamily="34" charset="0"/>
              </a:rPr>
              <a:t>Узагальнення </a:t>
            </a:r>
            <a:r>
              <a:rPr lang="uk-UA" dirty="0">
                <a:solidFill>
                  <a:schemeClr val="bg1"/>
                </a:solidFill>
                <a:latin typeface="Arial" panose="020B0604020202020204" pitchFamily="34" charset="0"/>
                <a:cs typeface="Arial" panose="020B0604020202020204" pitchFamily="34" charset="0"/>
              </a:rPr>
              <a:t>одновимірного випадку алгоритм типу "розділяй та владарюй" до двовимірного</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45</a:t>
            </a:fld>
            <a:endParaRPr lang="ru-RU"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916832"/>
            <a:ext cx="4536504" cy="2459712"/>
          </a:xfrm>
          <a:prstGeom prst="rect">
            <a:avLst/>
          </a:prstGeom>
          <a:noFill/>
        </p:spPr>
      </p:pic>
    </p:spTree>
    <p:extLst>
      <p:ext uri="{BB962C8B-B14F-4D97-AF65-F5344CB8AC3E}">
        <p14:creationId xmlns:p14="http://schemas.microsoft.com/office/powerpoint/2010/main" val="37554217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Двовимірний випадок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найближчу пару утворюють 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 відстань від точок</a:t>
            </a:r>
            <a:r>
              <a:rPr lang="ru-RU"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та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до </a:t>
            </a:r>
            <a:r>
              <a:rPr lang="en-US" dirty="0">
                <a:solidFill>
                  <a:schemeClr val="bg1"/>
                </a:solidFill>
                <a:latin typeface="Arial" panose="020B0604020202020204" pitchFamily="34" charset="0"/>
                <a:cs typeface="Arial" panose="020B0604020202020204" pitchFamily="34" charset="0"/>
              </a:rPr>
              <a:t>l</a:t>
            </a:r>
            <a:r>
              <a:rPr lang="uk-UA" dirty="0">
                <a:solidFill>
                  <a:schemeClr val="bg1"/>
                </a:solidFill>
                <a:latin typeface="Arial" panose="020B0604020202020204" pitchFamily="34" charset="0"/>
                <a:cs typeface="Arial" panose="020B0604020202020204" pitchFamily="34" charset="0"/>
              </a:rPr>
              <a:t> не перевищує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Позначимо через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вертикальні </a:t>
            </a:r>
            <a:r>
              <a:rPr lang="uk-UA" dirty="0">
                <a:solidFill>
                  <a:schemeClr val="bg1"/>
                </a:solidFill>
                <a:latin typeface="Arial" panose="020B0604020202020204" pitchFamily="34" charset="0"/>
                <a:cs typeface="Arial" panose="020B0604020202020204" pitchFamily="34" charset="0"/>
              </a:rPr>
              <a:t>смуги шириною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розташовані відповідно ліворуч та праворуч від </a:t>
            </a:r>
            <a:r>
              <a:rPr lang="en-US" dirty="0">
                <a:solidFill>
                  <a:schemeClr val="bg1"/>
                </a:solidFill>
                <a:latin typeface="Arial" panose="020B0604020202020204" pitchFamily="34" charset="0"/>
                <a:cs typeface="Arial" panose="020B0604020202020204" pitchFamily="34" charset="0"/>
              </a:rPr>
              <a:t>l</a:t>
            </a:r>
            <a:r>
              <a:rPr lang="uk-UA" dirty="0">
                <a:solidFill>
                  <a:schemeClr val="bg1"/>
                </a:solidFill>
                <a:latin typeface="Arial" panose="020B0604020202020204" pitchFamily="34" charset="0"/>
                <a:cs typeface="Arial" panose="020B0604020202020204" pitchFamily="34" charset="0"/>
              </a:rPr>
              <a:t>. Тоді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В одновимірному </a:t>
            </a:r>
            <a:r>
              <a:rPr lang="uk-UA" dirty="0">
                <a:solidFill>
                  <a:schemeClr val="bg1"/>
                </a:solidFill>
                <a:latin typeface="Arial" panose="020B0604020202020204" pitchFamily="34" charset="0"/>
                <a:cs typeface="Arial" panose="020B0604020202020204" pitchFamily="34" charset="0"/>
              </a:rPr>
              <a:t>випадку було не більше одного кандидата для точок </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і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тепер же на площині таким кандидатом може бути будь-яка точка, якщо вона знаходиться на відстані, не більшій за  </a:t>
            </a:r>
            <a:r>
              <a:rPr lang="uk-UA" dirty="0" smtClean="0">
                <a:solidFill>
                  <a:schemeClr val="bg1"/>
                </a:solidFill>
                <a:latin typeface="Arial" panose="020B0604020202020204" pitchFamily="34" charset="0"/>
                <a:cs typeface="Arial" panose="020B0604020202020204" pitchFamily="34" charset="0"/>
              </a:rPr>
              <a:t>    від </a:t>
            </a:r>
            <a:r>
              <a:rPr lang="uk-UA" dirty="0">
                <a:solidFill>
                  <a:schemeClr val="bg1"/>
                </a:solidFill>
                <a:latin typeface="Arial" panose="020B0604020202020204" pitchFamily="34" charset="0"/>
                <a:cs typeface="Arial" panose="020B0604020202020204" pitchFamily="34" charset="0"/>
              </a:rPr>
              <a:t>прямої </a:t>
            </a:r>
            <a:r>
              <a:rPr lang="en-US" dirty="0">
                <a:solidFill>
                  <a:schemeClr val="bg1"/>
                </a:solidFill>
                <a:latin typeface="Arial" panose="020B0604020202020204" pitchFamily="34" charset="0"/>
                <a:cs typeface="Arial" panose="020B0604020202020204" pitchFamily="34" charset="0"/>
              </a:rPr>
              <a:t>l</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21742366"/>
              </p:ext>
            </p:extLst>
          </p:nvPr>
        </p:nvGraphicFramePr>
        <p:xfrm>
          <a:off x="6423942" y="1628800"/>
          <a:ext cx="668338" cy="392112"/>
        </p:xfrm>
        <a:graphic>
          <a:graphicData uri="http://schemas.openxmlformats.org/presentationml/2006/ole">
            <mc:AlternateContent xmlns:mc="http://schemas.openxmlformats.org/markup-compatibility/2006">
              <mc:Choice xmlns:v="urn:schemas-microsoft-com:vml" Requires="v">
                <p:oleObj spid="_x0000_s31913" name="Формула" r:id="rId3" imgW="469800" imgH="241200" progId="Equation.3">
                  <p:embed/>
                </p:oleObj>
              </mc:Choice>
              <mc:Fallback>
                <p:oleObj name="Формула" r:id="rId3" imgW="469800" imgH="241200" progId="Equation.3">
                  <p:embed/>
                  <p:pic>
                    <p:nvPicPr>
                      <p:cNvPr id="0" name="Объект 13"/>
                      <p:cNvPicPr>
                        <a:picLocks noChangeAspect="1" noChangeArrowheads="1"/>
                      </p:cNvPicPr>
                      <p:nvPr/>
                    </p:nvPicPr>
                    <p:blipFill>
                      <a:blip r:embed="rId4"/>
                      <a:srcRect/>
                      <a:stretch>
                        <a:fillRect/>
                      </a:stretch>
                    </p:blipFill>
                    <p:spPr bwMode="auto">
                      <a:xfrm>
                        <a:off x="6423942" y="1628800"/>
                        <a:ext cx="668338"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257935645"/>
              </p:ext>
            </p:extLst>
          </p:nvPr>
        </p:nvGraphicFramePr>
        <p:xfrm>
          <a:off x="7308304" y="1628800"/>
          <a:ext cx="668338" cy="392112"/>
        </p:xfrm>
        <a:graphic>
          <a:graphicData uri="http://schemas.openxmlformats.org/presentationml/2006/ole">
            <mc:AlternateContent xmlns:mc="http://schemas.openxmlformats.org/markup-compatibility/2006">
              <mc:Choice xmlns:v="urn:schemas-microsoft-com:vml" Requires="v">
                <p:oleObj spid="_x0000_s31914" name="Формула" r:id="rId5" imgW="469800" imgH="241200" progId="Equation.3">
                  <p:embed/>
                </p:oleObj>
              </mc:Choice>
              <mc:Fallback>
                <p:oleObj name="Формула" r:id="rId5" imgW="469800" imgH="241200" progId="Equation.3">
                  <p:embed/>
                  <p:pic>
                    <p:nvPicPr>
                      <p:cNvPr id="0" name="Объект 4"/>
                      <p:cNvPicPr>
                        <a:picLocks noChangeAspect="1" noChangeArrowheads="1"/>
                      </p:cNvPicPr>
                      <p:nvPr/>
                    </p:nvPicPr>
                    <p:blipFill>
                      <a:blip r:embed="rId6"/>
                      <a:srcRect/>
                      <a:stretch>
                        <a:fillRect/>
                      </a:stretch>
                    </p:blipFill>
                    <p:spPr bwMode="auto">
                      <a:xfrm>
                        <a:off x="7308304" y="1628800"/>
                        <a:ext cx="668338"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286146064"/>
              </p:ext>
            </p:extLst>
          </p:nvPr>
        </p:nvGraphicFramePr>
        <p:xfrm>
          <a:off x="1421483" y="3212976"/>
          <a:ext cx="630237" cy="392113"/>
        </p:xfrm>
        <a:graphic>
          <a:graphicData uri="http://schemas.openxmlformats.org/presentationml/2006/ole">
            <mc:AlternateContent xmlns:mc="http://schemas.openxmlformats.org/markup-compatibility/2006">
              <mc:Choice xmlns:v="urn:schemas-microsoft-com:vml" Requires="v">
                <p:oleObj spid="_x0000_s31915" name="Формула" r:id="rId7" imgW="482391" imgH="241195" progId="Equation.3">
                  <p:embed/>
                </p:oleObj>
              </mc:Choice>
              <mc:Fallback>
                <p:oleObj name="Формула" r:id="rId7" imgW="482391" imgH="241195" progId="Equation.3">
                  <p:embed/>
                  <p:pic>
                    <p:nvPicPr>
                      <p:cNvPr id="0" name="Объект 5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21483" y="3212976"/>
                        <a:ext cx="630237"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123569502"/>
              </p:ext>
            </p:extLst>
          </p:nvPr>
        </p:nvGraphicFramePr>
        <p:xfrm>
          <a:off x="2339752" y="3180903"/>
          <a:ext cx="792163" cy="392113"/>
        </p:xfrm>
        <a:graphic>
          <a:graphicData uri="http://schemas.openxmlformats.org/presentationml/2006/ole">
            <mc:AlternateContent xmlns:mc="http://schemas.openxmlformats.org/markup-compatibility/2006">
              <mc:Choice xmlns:v="urn:schemas-microsoft-com:vml" Requires="v">
                <p:oleObj spid="_x0000_s31916" name="Формула" r:id="rId9" imgW="482391" imgH="241195" progId="Equation.3">
                  <p:embed/>
                </p:oleObj>
              </mc:Choice>
              <mc:Fallback>
                <p:oleObj name="Формула" r:id="rId9" imgW="482391" imgH="241195" progId="Equation.3">
                  <p:embed/>
                  <p:pic>
                    <p:nvPicPr>
                      <p:cNvPr id="0" name="Объект 5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9752" y="3180903"/>
                        <a:ext cx="792163"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947318455"/>
              </p:ext>
            </p:extLst>
          </p:nvPr>
        </p:nvGraphicFramePr>
        <p:xfrm>
          <a:off x="7020272" y="2060848"/>
          <a:ext cx="260350" cy="333375"/>
        </p:xfrm>
        <a:graphic>
          <a:graphicData uri="http://schemas.openxmlformats.org/presentationml/2006/ole">
            <mc:AlternateContent xmlns:mc="http://schemas.openxmlformats.org/markup-compatibility/2006">
              <mc:Choice xmlns:v="urn:schemas-microsoft-com:vml" Requires="v">
                <p:oleObj spid="_x0000_s31917" name="Формула" r:id="rId11" imgW="152334" imgH="190417" progId="Equation.3">
                  <p:embed/>
                </p:oleObj>
              </mc:Choice>
              <mc:Fallback>
                <p:oleObj name="Формула" r:id="rId11" imgW="152334" imgH="190417" progId="Equation.3">
                  <p:embed/>
                  <p:pic>
                    <p:nvPicPr>
                      <p:cNvPr id="0" name="Объект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20272" y="2060848"/>
                        <a:ext cx="2603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816678120"/>
              </p:ext>
            </p:extLst>
          </p:nvPr>
        </p:nvGraphicFramePr>
        <p:xfrm>
          <a:off x="3347864" y="2471936"/>
          <a:ext cx="296863" cy="381000"/>
        </p:xfrm>
        <a:graphic>
          <a:graphicData uri="http://schemas.openxmlformats.org/presentationml/2006/ole">
            <mc:AlternateContent xmlns:mc="http://schemas.openxmlformats.org/markup-compatibility/2006">
              <mc:Choice xmlns:v="urn:schemas-microsoft-com:vml" Requires="v">
                <p:oleObj spid="_x0000_s31918" name="Формула" r:id="rId13" imgW="177480" imgH="241200" progId="Equation.3">
                  <p:embed/>
                </p:oleObj>
              </mc:Choice>
              <mc:Fallback>
                <p:oleObj name="Формула" r:id="rId13" imgW="177480" imgH="241200" progId="Equation.3">
                  <p:embed/>
                  <p:pic>
                    <p:nvPicPr>
                      <p:cNvPr id="0" name="Объект 5"/>
                      <p:cNvPicPr>
                        <a:picLocks noChangeAspect="1" noChangeArrowheads="1"/>
                      </p:cNvPicPr>
                      <p:nvPr/>
                    </p:nvPicPr>
                    <p:blipFill>
                      <a:blip r:embed="rId14"/>
                      <a:srcRect/>
                      <a:stretch>
                        <a:fillRect/>
                      </a:stretch>
                    </p:blipFill>
                    <p:spPr bwMode="auto">
                      <a:xfrm>
                        <a:off x="3347864" y="2471936"/>
                        <a:ext cx="2968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449969515"/>
              </p:ext>
            </p:extLst>
          </p:nvPr>
        </p:nvGraphicFramePr>
        <p:xfrm>
          <a:off x="3872235" y="2492896"/>
          <a:ext cx="339725" cy="381000"/>
        </p:xfrm>
        <a:graphic>
          <a:graphicData uri="http://schemas.openxmlformats.org/presentationml/2006/ole">
            <mc:AlternateContent xmlns:mc="http://schemas.openxmlformats.org/markup-compatibility/2006">
              <mc:Choice xmlns:v="urn:schemas-microsoft-com:vml" Requires="v">
                <p:oleObj spid="_x0000_s31919" name="Формула" r:id="rId15" imgW="203040" imgH="241200" progId="Equation.3">
                  <p:embed/>
                </p:oleObj>
              </mc:Choice>
              <mc:Fallback>
                <p:oleObj name="Формула" r:id="rId15" imgW="203040" imgH="241200" progId="Equation.3">
                  <p:embed/>
                  <p:pic>
                    <p:nvPicPr>
                      <p:cNvPr id="0" name="Объект 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72235" y="2492896"/>
                        <a:ext cx="3397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87933239"/>
              </p:ext>
            </p:extLst>
          </p:nvPr>
        </p:nvGraphicFramePr>
        <p:xfrm>
          <a:off x="8316416" y="2492896"/>
          <a:ext cx="246063" cy="309562"/>
        </p:xfrm>
        <a:graphic>
          <a:graphicData uri="http://schemas.openxmlformats.org/presentationml/2006/ole">
            <mc:AlternateContent xmlns:mc="http://schemas.openxmlformats.org/markup-compatibility/2006">
              <mc:Choice xmlns:v="urn:schemas-microsoft-com:vml" Requires="v">
                <p:oleObj spid="_x0000_s31920" name="Формула" r:id="rId17" imgW="152280" imgH="190440" progId="Equation.3">
                  <p:embed/>
                </p:oleObj>
              </mc:Choice>
              <mc:Fallback>
                <p:oleObj name="Формула" r:id="rId17" imgW="152280" imgH="190440" progId="Equation.3">
                  <p:embed/>
                  <p:pic>
                    <p:nvPicPr>
                      <p:cNvPr id="0" name="Объект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316416" y="2492896"/>
                        <a:ext cx="246063"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1182422328"/>
              </p:ext>
            </p:extLst>
          </p:nvPr>
        </p:nvGraphicFramePr>
        <p:xfrm>
          <a:off x="6300192" y="4751809"/>
          <a:ext cx="260350" cy="333375"/>
        </p:xfrm>
        <a:graphic>
          <a:graphicData uri="http://schemas.openxmlformats.org/presentationml/2006/ole">
            <mc:AlternateContent xmlns:mc="http://schemas.openxmlformats.org/markup-compatibility/2006">
              <mc:Choice xmlns:v="urn:schemas-microsoft-com:vml" Requires="v">
                <p:oleObj spid="_x0000_s31921" name="Формула" r:id="rId19" imgW="152334" imgH="190417" progId="Equation.3">
                  <p:embed/>
                </p:oleObj>
              </mc:Choice>
              <mc:Fallback>
                <p:oleObj name="Формула" r:id="rId19" imgW="152334" imgH="190417" progId="Equation.3">
                  <p:embed/>
                  <p:pic>
                    <p:nvPicPr>
                      <p:cNvPr id="0" name="Объект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300192" y="4751809"/>
                        <a:ext cx="2603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329500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uk-UA" dirty="0" smtClean="0">
                <a:solidFill>
                  <a:schemeClr val="bg1"/>
                </a:solidFill>
                <a:latin typeface="Arial" panose="020B0604020202020204" pitchFamily="34" charset="0"/>
                <a:cs typeface="Arial" panose="020B0604020202020204" pitchFamily="34" charset="0"/>
              </a:rPr>
              <a:t>Пряма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розділяє множину точок на дві вертикальні смуги</a:t>
            </a:r>
          </a:p>
        </p:txBody>
      </p:sp>
      <p:sp>
        <p:nvSpPr>
          <p:cNvPr id="4" name="Номер слайда 3"/>
          <p:cNvSpPr>
            <a:spLocks noGrp="1"/>
          </p:cNvSpPr>
          <p:nvPr>
            <p:ph type="sldNum" sz="quarter" idx="12"/>
          </p:nvPr>
        </p:nvSpPr>
        <p:spPr/>
        <p:txBody>
          <a:bodyPr/>
          <a:lstStyle/>
          <a:p>
            <a:fld id="{B19B0651-EE4F-4900-A07F-96A6BFA9D0F0}" type="slidenum">
              <a:rPr lang="ru-RU" smtClean="0"/>
              <a:t>47</a:t>
            </a:fld>
            <a:endParaRPr lang="ru-RU" dirty="0"/>
          </a:p>
        </p:txBody>
      </p:sp>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2987824" y="1808634"/>
            <a:ext cx="2690848" cy="2736304"/>
          </a:xfrm>
          <a:prstGeom prst="rect">
            <a:avLst/>
          </a:prstGeom>
          <a:noFill/>
        </p:spPr>
      </p:pic>
      <p:graphicFrame>
        <p:nvGraphicFramePr>
          <p:cNvPr id="6" name="Объект 5"/>
          <p:cNvGraphicFramePr>
            <a:graphicFrameLocks noChangeAspect="1"/>
          </p:cNvGraphicFramePr>
          <p:nvPr>
            <p:extLst>
              <p:ext uri="{D42A27DB-BD31-4B8C-83A1-F6EECF244321}">
                <p14:modId xmlns:p14="http://schemas.microsoft.com/office/powerpoint/2010/main" val="2654607868"/>
              </p:ext>
            </p:extLst>
          </p:nvPr>
        </p:nvGraphicFramePr>
        <p:xfrm>
          <a:off x="1763688" y="5085184"/>
          <a:ext cx="657225" cy="381000"/>
        </p:xfrm>
        <a:graphic>
          <a:graphicData uri="http://schemas.openxmlformats.org/presentationml/2006/ole">
            <mc:AlternateContent xmlns:mc="http://schemas.openxmlformats.org/markup-compatibility/2006">
              <mc:Choice xmlns:v="urn:schemas-microsoft-com:vml" Requires="v">
                <p:oleObj spid="_x0000_s32787" name="Формула" r:id="rId4" imgW="393480" imgH="241200" progId="Equation.3">
                  <p:embed/>
                </p:oleObj>
              </mc:Choice>
              <mc:Fallback>
                <p:oleObj name="Формула" r:id="rId4" imgW="393480" imgH="241200" progId="Equation.3">
                  <p:embed/>
                  <p:pic>
                    <p:nvPicPr>
                      <p:cNvPr id="0" name="Объект 9"/>
                      <p:cNvPicPr>
                        <a:picLocks noChangeAspect="1" noChangeArrowheads="1"/>
                      </p:cNvPicPr>
                      <p:nvPr/>
                    </p:nvPicPr>
                    <p:blipFill>
                      <a:blip r:embed="rId5"/>
                      <a:srcRect/>
                      <a:stretch>
                        <a:fillRect/>
                      </a:stretch>
                    </p:blipFill>
                    <p:spPr bwMode="auto">
                      <a:xfrm>
                        <a:off x="1763688" y="5085184"/>
                        <a:ext cx="6572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190076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Двовимірний випадок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dirty="0"/>
          </a:p>
        </p:txBody>
      </p:sp>
      <p:sp>
        <p:nvSpPr>
          <p:cNvPr id="3" name="Объект 2"/>
          <p:cNvSpPr>
            <a:spLocks noGrp="1"/>
          </p:cNvSpPr>
          <p:nvPr>
            <p:ph idx="1"/>
          </p:nvPr>
        </p:nvSpPr>
        <p:spPr>
          <a:xfrm>
            <a:off x="467544" y="1556792"/>
            <a:ext cx="8229600" cy="4525963"/>
          </a:xfrm>
        </p:spPr>
        <p:txBody>
          <a:bodyPr/>
          <a:lstStyle/>
          <a:p>
            <a:r>
              <a:rPr lang="uk-UA" dirty="0">
                <a:solidFill>
                  <a:schemeClr val="bg1"/>
                </a:solidFill>
                <a:latin typeface="Arial" panose="020B0604020202020204" pitchFamily="34" charset="0"/>
                <a:cs typeface="Arial" panose="020B0604020202020204" pitchFamily="34" charset="0"/>
              </a:rPr>
              <a:t>Розглянемо в смузі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довільну </a:t>
            </a:r>
            <a:r>
              <a:rPr lang="uk-UA" dirty="0">
                <a:solidFill>
                  <a:schemeClr val="bg1"/>
                </a:solidFill>
                <a:latin typeface="Arial" panose="020B0604020202020204" pitchFamily="34" charset="0"/>
                <a:cs typeface="Arial" panose="020B0604020202020204" pitchFamily="34" charset="0"/>
              </a:rPr>
              <a:t>точку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Необхідно знайти всі точки </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із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які віддалені від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не більше ніж 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Виявляється, усі вони розташовуються в прямокутнику </a:t>
            </a:r>
            <a:r>
              <a:rPr lang="en-US" dirty="0">
                <a:solidFill>
                  <a:schemeClr val="bg1"/>
                </a:solidFill>
                <a:latin typeface="Arial" panose="020B0604020202020204" pitchFamily="34" charset="0"/>
                <a:cs typeface="Arial" panose="020B0604020202020204" pitchFamily="34" charset="0"/>
              </a:rPr>
              <a:t>R</a:t>
            </a:r>
            <a:r>
              <a:rPr lang="uk-UA" dirty="0">
                <a:solidFill>
                  <a:schemeClr val="bg1"/>
                </a:solidFill>
                <a:latin typeface="Arial" panose="020B0604020202020204" pitchFamily="34" charset="0"/>
                <a:cs typeface="Arial" panose="020B0604020202020204" pitchFamily="34" charset="0"/>
              </a:rPr>
              <a:t> розміром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Максимальна кількість точок, які можна помістити в такий прямокутник так, щоб відстань між ними була не менша за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дорівнює 6.</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Це </a:t>
            </a:r>
            <a:r>
              <a:rPr lang="uk-UA" dirty="0">
                <a:solidFill>
                  <a:schemeClr val="bg1"/>
                </a:solidFill>
                <a:latin typeface="Arial" panose="020B0604020202020204" pitchFamily="34" charset="0"/>
                <a:cs typeface="Arial" panose="020B0604020202020204" pitchFamily="34" charset="0"/>
              </a:rPr>
              <a:t>означає, що для кожної точки із </a:t>
            </a:r>
            <a:r>
              <a:rPr lang="uk-UA" b="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слід дослідити лише не більше 6 точок із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03964198"/>
              </p:ext>
            </p:extLst>
          </p:nvPr>
        </p:nvGraphicFramePr>
        <p:xfrm>
          <a:off x="4499992" y="3212976"/>
          <a:ext cx="648072" cy="288032"/>
        </p:xfrm>
        <a:graphic>
          <a:graphicData uri="http://schemas.openxmlformats.org/presentationml/2006/ole">
            <mc:AlternateContent xmlns:mc="http://schemas.openxmlformats.org/markup-compatibility/2006">
              <mc:Choice xmlns:v="urn:schemas-microsoft-com:vml" Requires="v">
                <p:oleObj spid="_x0000_s30839" name="Формула" r:id="rId3" imgW="495085" imgH="190417" progId="Equation.3">
                  <p:embed/>
                </p:oleObj>
              </mc:Choice>
              <mc:Fallback>
                <p:oleObj name="Формула" r:id="rId3" imgW="495085" imgH="190417" progId="Equation.3">
                  <p:embed/>
                  <p:pic>
                    <p:nvPicPr>
                      <p:cNvPr id="0" name="Объект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9992" y="3212976"/>
                        <a:ext cx="648072" cy="28803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266036843"/>
              </p:ext>
            </p:extLst>
          </p:nvPr>
        </p:nvGraphicFramePr>
        <p:xfrm>
          <a:off x="1763688" y="2348880"/>
          <a:ext cx="260002" cy="334293"/>
        </p:xfrm>
        <a:graphic>
          <a:graphicData uri="http://schemas.openxmlformats.org/presentationml/2006/ole">
            <mc:AlternateContent xmlns:mc="http://schemas.openxmlformats.org/markup-compatibility/2006">
              <mc:Choice xmlns:v="urn:schemas-microsoft-com:vml" Requires="v">
                <p:oleObj spid="_x0000_s30840" name="Формула" r:id="rId5" imgW="152280" imgH="190440" progId="Equation.3">
                  <p:embed/>
                </p:oleObj>
              </mc:Choice>
              <mc:Fallback>
                <p:oleObj name="Формула" r:id="rId5" imgW="152280" imgH="190440" progId="Equation.3">
                  <p:embed/>
                  <p:pic>
                    <p:nvPicPr>
                      <p:cNvPr id="0" name="Объект 53"/>
                      <p:cNvPicPr>
                        <a:picLocks noChangeAspect="1" noChangeArrowheads="1"/>
                      </p:cNvPicPr>
                      <p:nvPr/>
                    </p:nvPicPr>
                    <p:blipFill>
                      <a:blip r:embed="rId6"/>
                      <a:srcRect/>
                      <a:stretch>
                        <a:fillRect/>
                      </a:stretch>
                    </p:blipFill>
                    <p:spPr bwMode="auto">
                      <a:xfrm>
                        <a:off x="1763688" y="2348880"/>
                        <a:ext cx="260002" cy="334293"/>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352123490"/>
              </p:ext>
            </p:extLst>
          </p:nvPr>
        </p:nvGraphicFramePr>
        <p:xfrm>
          <a:off x="3707904" y="2039888"/>
          <a:ext cx="339725" cy="381000"/>
        </p:xfrm>
        <a:graphic>
          <a:graphicData uri="http://schemas.openxmlformats.org/presentationml/2006/ole">
            <mc:AlternateContent xmlns:mc="http://schemas.openxmlformats.org/markup-compatibility/2006">
              <mc:Choice xmlns:v="urn:schemas-microsoft-com:vml" Requires="v">
                <p:oleObj spid="_x0000_s30841" name="Формула" r:id="rId7" imgW="203040" imgH="241200" progId="Equation.3">
                  <p:embed/>
                </p:oleObj>
              </mc:Choice>
              <mc:Fallback>
                <p:oleObj name="Формула" r:id="rId7" imgW="203040" imgH="241200" progId="Equation.3">
                  <p:embed/>
                  <p:pic>
                    <p:nvPicPr>
                      <p:cNvPr id="0" name="Объект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7904" y="2039888"/>
                        <a:ext cx="3397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910195254"/>
              </p:ext>
            </p:extLst>
          </p:nvPr>
        </p:nvGraphicFramePr>
        <p:xfrm>
          <a:off x="3635896" y="1628800"/>
          <a:ext cx="298450" cy="381000"/>
        </p:xfrm>
        <a:graphic>
          <a:graphicData uri="http://schemas.openxmlformats.org/presentationml/2006/ole">
            <mc:AlternateContent xmlns:mc="http://schemas.openxmlformats.org/markup-compatibility/2006">
              <mc:Choice xmlns:v="urn:schemas-microsoft-com:vml" Requires="v">
                <p:oleObj spid="_x0000_s30842" name="Формула" r:id="rId9" imgW="177480" imgH="241200" progId="Equation.3">
                  <p:embed/>
                </p:oleObj>
              </mc:Choice>
              <mc:Fallback>
                <p:oleObj name="Формула" r:id="rId9" imgW="177480" imgH="241200" progId="Equation.3">
                  <p:embed/>
                  <p:pic>
                    <p:nvPicPr>
                      <p:cNvPr id="0" name="Объект 6"/>
                      <p:cNvPicPr>
                        <a:picLocks noChangeAspect="1" noChangeArrowheads="1"/>
                      </p:cNvPicPr>
                      <p:nvPr/>
                    </p:nvPicPr>
                    <p:blipFill>
                      <a:blip r:embed="rId10"/>
                      <a:srcRect/>
                      <a:stretch>
                        <a:fillRect/>
                      </a:stretch>
                    </p:blipFill>
                    <p:spPr bwMode="auto">
                      <a:xfrm>
                        <a:off x="3635896" y="1628800"/>
                        <a:ext cx="298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742226677"/>
              </p:ext>
            </p:extLst>
          </p:nvPr>
        </p:nvGraphicFramePr>
        <p:xfrm>
          <a:off x="6687914" y="3887713"/>
          <a:ext cx="260350" cy="333375"/>
        </p:xfrm>
        <a:graphic>
          <a:graphicData uri="http://schemas.openxmlformats.org/presentationml/2006/ole">
            <mc:AlternateContent xmlns:mc="http://schemas.openxmlformats.org/markup-compatibility/2006">
              <mc:Choice xmlns:v="urn:schemas-microsoft-com:vml" Requires="v">
                <p:oleObj spid="_x0000_s30843" name="Формула" r:id="rId11" imgW="152280" imgH="190440" progId="Equation.3">
                  <p:embed/>
                </p:oleObj>
              </mc:Choice>
              <mc:Fallback>
                <p:oleObj name="Формула" r:id="rId11" imgW="152280" imgH="190440" progId="Equation.3">
                  <p:embed/>
                  <p:pic>
                    <p:nvPicPr>
                      <p:cNvPr id="0" name="Объект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87914" y="3887713"/>
                        <a:ext cx="2603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991110191"/>
              </p:ext>
            </p:extLst>
          </p:nvPr>
        </p:nvGraphicFramePr>
        <p:xfrm>
          <a:off x="4644008" y="5157192"/>
          <a:ext cx="647700" cy="287338"/>
        </p:xfrm>
        <a:graphic>
          <a:graphicData uri="http://schemas.openxmlformats.org/presentationml/2006/ole">
            <mc:AlternateContent xmlns:mc="http://schemas.openxmlformats.org/markup-compatibility/2006">
              <mc:Choice xmlns:v="urn:schemas-microsoft-com:vml" Requires="v">
                <p:oleObj spid="_x0000_s30844" name="Формула" r:id="rId13" imgW="495085" imgH="190417" progId="Equation.3">
                  <p:embed/>
                </p:oleObj>
              </mc:Choice>
              <mc:Fallback>
                <p:oleObj name="Формула" r:id="rId13" imgW="495085" imgH="190417"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008" y="5157192"/>
                        <a:ext cx="6477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632180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norm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gn="ctr"/>
            <a:r>
              <a:rPr lang="uk-UA" dirty="0" smtClean="0"/>
              <a:t> </a:t>
            </a:r>
            <a:r>
              <a:rPr lang="uk-UA" dirty="0">
                <a:solidFill>
                  <a:schemeClr val="bg1"/>
                </a:solidFill>
                <a:latin typeface="Arial" panose="020B0604020202020204" pitchFamily="34" charset="0"/>
                <a:cs typeface="Arial" panose="020B0604020202020204" pitchFamily="34" charset="0"/>
              </a:rPr>
              <a:t>Знаходимо всі точки </a:t>
            </a:r>
            <a:r>
              <a:rPr lang="en-US" dirty="0" smtClean="0">
                <a:solidFill>
                  <a:schemeClr val="bg1"/>
                </a:solidFill>
                <a:latin typeface="Arial" panose="020B0604020202020204" pitchFamily="34" charset="0"/>
                <a:cs typeface="Arial" panose="020B0604020202020204" pitchFamily="34" charset="0"/>
              </a:rPr>
              <a:t>q </a:t>
            </a:r>
            <a:r>
              <a:rPr lang="uk-UA" dirty="0" smtClean="0">
                <a:solidFill>
                  <a:schemeClr val="bg1"/>
                </a:solidFill>
                <a:latin typeface="Arial" panose="020B0604020202020204" pitchFamily="34" charset="0"/>
                <a:cs typeface="Arial" panose="020B0604020202020204" pitchFamily="34" charset="0"/>
              </a:rPr>
              <a:t>із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які віддалені від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не більше ніж на </a:t>
            </a:r>
            <a:r>
              <a:rPr lang="en-US"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49</a:t>
            </a:fld>
            <a:endParaRPr lang="ru-RU" dirty="0"/>
          </a:p>
        </p:txBody>
      </p:sp>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772816"/>
            <a:ext cx="3960440" cy="2664296"/>
          </a:xfrm>
          <a:prstGeom prst="rect">
            <a:avLst/>
          </a:prstGeom>
          <a:noFill/>
        </p:spPr>
      </p:pic>
      <p:graphicFrame>
        <p:nvGraphicFramePr>
          <p:cNvPr id="6" name="Объект 5"/>
          <p:cNvGraphicFramePr>
            <a:graphicFrameLocks noChangeAspect="1"/>
          </p:cNvGraphicFramePr>
          <p:nvPr>
            <p:extLst>
              <p:ext uri="{D42A27DB-BD31-4B8C-83A1-F6EECF244321}">
                <p14:modId xmlns:p14="http://schemas.microsoft.com/office/powerpoint/2010/main" val="4162975146"/>
              </p:ext>
            </p:extLst>
          </p:nvPr>
        </p:nvGraphicFramePr>
        <p:xfrm>
          <a:off x="4716016" y="4725144"/>
          <a:ext cx="339725" cy="381000"/>
        </p:xfrm>
        <a:graphic>
          <a:graphicData uri="http://schemas.openxmlformats.org/presentationml/2006/ole">
            <mc:AlternateContent xmlns:mc="http://schemas.openxmlformats.org/markup-compatibility/2006">
              <mc:Choice xmlns:v="urn:schemas-microsoft-com:vml" Requires="v">
                <p:oleObj spid="_x0000_s29739" name="Формула" r:id="rId4" imgW="203040" imgH="241200" progId="Equation.3">
                  <p:embed/>
                </p:oleObj>
              </mc:Choice>
              <mc:Fallback>
                <p:oleObj name="Формула" r:id="rId4" imgW="203040" imgH="241200" progId="Equation.3">
                  <p:embed/>
                  <p:pic>
                    <p:nvPicPr>
                      <p:cNvPr id="0" name="Объект 10"/>
                      <p:cNvPicPr>
                        <a:picLocks noChangeAspect="1" noChangeArrowheads="1"/>
                      </p:cNvPicPr>
                      <p:nvPr/>
                    </p:nvPicPr>
                    <p:blipFill>
                      <a:blip r:embed="rId5"/>
                      <a:srcRect/>
                      <a:stretch>
                        <a:fillRect/>
                      </a:stretch>
                    </p:blipFill>
                    <p:spPr bwMode="auto">
                      <a:xfrm>
                        <a:off x="4716016" y="4725144"/>
                        <a:ext cx="339725" cy="381000"/>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546770371"/>
              </p:ext>
            </p:extLst>
          </p:nvPr>
        </p:nvGraphicFramePr>
        <p:xfrm>
          <a:off x="5508104" y="5157192"/>
          <a:ext cx="246063" cy="309563"/>
        </p:xfrm>
        <a:graphic>
          <a:graphicData uri="http://schemas.openxmlformats.org/presentationml/2006/ole">
            <mc:AlternateContent xmlns:mc="http://schemas.openxmlformats.org/markup-compatibility/2006">
              <mc:Choice xmlns:v="urn:schemas-microsoft-com:vml" Requires="v">
                <p:oleObj spid="_x0000_s29740" name="Формула" r:id="rId6" imgW="152280" imgH="190440" progId="Equation.3">
                  <p:embed/>
                </p:oleObj>
              </mc:Choice>
              <mc:Fallback>
                <p:oleObj name="Формула" r:id="rId6" imgW="152280" imgH="190440" progId="Equation.3">
                  <p:embed/>
                  <p:pic>
                    <p:nvPicPr>
                      <p:cNvPr id="0" name="Объект 12"/>
                      <p:cNvPicPr>
                        <a:picLocks noChangeAspect="1" noChangeArrowheads="1"/>
                      </p:cNvPicPr>
                      <p:nvPr/>
                    </p:nvPicPr>
                    <p:blipFill>
                      <a:blip r:embed="rId7"/>
                      <a:srcRect/>
                      <a:stretch>
                        <a:fillRect/>
                      </a:stretch>
                    </p:blipFill>
                    <p:spPr bwMode="auto">
                      <a:xfrm>
                        <a:off x="5508104" y="5157192"/>
                        <a:ext cx="246063"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034256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0" dirty="0">
                <a:solidFill>
                  <a:schemeClr val="bg1"/>
                </a:solidFill>
                <a:latin typeface="Arial" panose="020B0604020202020204" pitchFamily="34" charset="0"/>
                <a:cs typeface="Arial" panose="020B0604020202020204" pitchFamily="34" charset="0"/>
              </a:rPr>
              <a:t>Регіональний пошук-підрахунок </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Дано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на площині. Скільки із них лежить усередині заданого прямокутника, сторони якого паралельні координатним осям?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Тобто</a:t>
            </a:r>
            <a:r>
              <a:rPr lang="ru-RU" dirty="0">
                <a:solidFill>
                  <a:schemeClr val="bg1"/>
                </a:solidFill>
                <a:latin typeface="Arial" panose="020B0604020202020204" pitchFamily="34" charset="0"/>
                <a:cs typeface="Arial" panose="020B0604020202020204" pitchFamily="34" charset="0"/>
              </a:rPr>
              <a:t>, скільки точок </a:t>
            </a:r>
            <a:r>
              <a:rPr lang="en-US" dirty="0" smtClean="0">
                <a:solidFill>
                  <a:schemeClr val="bg1"/>
                </a:solidFill>
                <a:latin typeface="Arial" panose="020B0604020202020204" pitchFamily="34" charset="0"/>
                <a:cs typeface="Arial" panose="020B0604020202020204" pitchFamily="34" charset="0"/>
              </a:rPr>
              <a:t>(x,y) </a:t>
            </a:r>
            <a:r>
              <a:rPr lang="ru-RU" dirty="0" smtClean="0">
                <a:solidFill>
                  <a:schemeClr val="bg1"/>
                </a:solidFill>
                <a:latin typeface="Arial" panose="020B0604020202020204" pitchFamily="34" charset="0"/>
                <a:cs typeface="Arial" panose="020B0604020202020204" pitchFamily="34" charset="0"/>
              </a:rPr>
              <a:t>задовольняють </a:t>
            </a:r>
            <a:r>
              <a:rPr lang="ru-RU" dirty="0">
                <a:solidFill>
                  <a:schemeClr val="bg1"/>
                </a:solidFill>
                <a:latin typeface="Arial" panose="020B0604020202020204" pitchFamily="34" charset="0"/>
                <a:cs typeface="Arial" panose="020B0604020202020204" pitchFamily="34" charset="0"/>
              </a:rPr>
              <a:t>нерівностям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для </a:t>
            </a:r>
            <a:r>
              <a:rPr lang="ru-RU" dirty="0">
                <a:solidFill>
                  <a:schemeClr val="bg1"/>
                </a:solidFill>
                <a:latin typeface="Arial" panose="020B0604020202020204" pitchFamily="34" charset="0"/>
                <a:cs typeface="Arial" panose="020B0604020202020204" pitchFamily="34" charset="0"/>
              </a:rPr>
              <a:t>заданих </a:t>
            </a:r>
            <a:r>
              <a:rPr lang="en-US" dirty="0" smtClean="0">
                <a:solidFill>
                  <a:schemeClr val="bg1"/>
                </a:solidFill>
                <a:latin typeface="Arial" panose="020B0604020202020204" pitchFamily="34" charset="0"/>
                <a:cs typeface="Arial" panose="020B0604020202020204" pitchFamily="34" charset="0"/>
              </a:rPr>
              <a:t>a,b,c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d.</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194792923"/>
              </p:ext>
            </p:extLst>
          </p:nvPr>
        </p:nvGraphicFramePr>
        <p:xfrm>
          <a:off x="3059832" y="3429000"/>
          <a:ext cx="1655762" cy="373062"/>
        </p:xfrm>
        <a:graphic>
          <a:graphicData uri="http://schemas.openxmlformats.org/presentationml/2006/ole">
            <mc:AlternateContent xmlns:mc="http://schemas.openxmlformats.org/markup-compatibility/2006">
              <mc:Choice xmlns:v="urn:schemas-microsoft-com:vml" Requires="v">
                <p:oleObj spid="_x0000_s21540" name="Формула" r:id="rId3" imgW="1358900" imgH="228600" progId="Equation.3">
                  <p:embed/>
                </p:oleObj>
              </mc:Choice>
              <mc:Fallback>
                <p:oleObj name="Формула" r:id="rId3" imgW="1358900" imgH="22860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3429000"/>
                        <a:ext cx="1655762"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54961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Регіональний пошук-підрахунок </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2250" y="2100263"/>
            <a:ext cx="3619500" cy="2657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7850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0" dirty="0" smtClean="0">
                <a:solidFill>
                  <a:schemeClr val="bg1"/>
                </a:solidFill>
                <a:latin typeface="Arial" panose="020B0604020202020204" pitchFamily="34" charset="0"/>
                <a:cs typeface="Arial" panose="020B0604020202020204" pitchFamily="34" charset="0"/>
              </a:rPr>
              <a:t>Унікальний і масовий запит</a:t>
            </a:r>
            <a:endParaRPr lang="uk-UA" b="0"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Очевидно, унікальний запит виконується за лінійний час: кожна з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перевіряється на задовольняння нерівностей, що задають прямокутник. Витрати за пам'яттю теж будуть лінійними, оскільки треба запам'ятати лише </a:t>
            </a:r>
            <a:r>
              <a:rPr lang="ru-RU" dirty="0" smtClean="0">
                <a:solidFill>
                  <a:schemeClr val="bg1"/>
                </a:solidFill>
                <a:latin typeface="Arial" panose="020B0604020202020204" pitchFamily="34" charset="0"/>
                <a:cs typeface="Arial" panose="020B0604020202020204" pitchFamily="34" charset="0"/>
              </a:rPr>
              <a:t>2</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координат. Відсутні витрати на попередню обробку. Час коригування нової точки константний.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У </a:t>
            </a:r>
            <a:r>
              <a:rPr lang="ru-RU" dirty="0">
                <a:solidFill>
                  <a:schemeClr val="bg1"/>
                </a:solidFill>
                <a:latin typeface="Arial" panose="020B0604020202020204" pitchFamily="34" charset="0"/>
                <a:cs typeface="Arial" panose="020B0604020202020204" pitchFamily="34" charset="0"/>
              </a:rPr>
              <a:t>випадку масових запитів для розв’язання задачі скористаємося комбінацією методів локусів та векторного домінування</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4129845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b="0" dirty="0">
              <a:solidFill>
                <a:schemeClr val="bg1"/>
              </a:solidFill>
            </a:endParaRPr>
          </a:p>
        </p:txBody>
      </p:sp>
      <p:sp>
        <p:nvSpPr>
          <p:cNvPr id="3" name="Объект 2"/>
          <p:cNvSpPr>
            <a:spLocks noGrp="1"/>
          </p:cNvSpPr>
          <p:nvPr>
            <p:ph idx="1"/>
          </p:nvPr>
        </p:nvSpPr>
        <p:spPr/>
        <p:txBody>
          <a:bodyPr/>
          <a:lstStyle/>
          <a:p>
            <a:r>
              <a:rPr lang="ru-RU" b="1" i="1" dirty="0" smtClean="0">
                <a:solidFill>
                  <a:schemeClr val="bg1"/>
                </a:solidFill>
                <a:latin typeface="Arial" panose="020B0604020202020204" pitchFamily="34" charset="0"/>
                <a:cs typeface="Arial" panose="020B0604020202020204" pitchFamily="34" charset="0"/>
              </a:rPr>
              <a:t>У </a:t>
            </a:r>
            <a:r>
              <a:rPr lang="ru-RU" b="1" i="1" dirty="0">
                <a:solidFill>
                  <a:schemeClr val="bg1"/>
                </a:solidFill>
                <a:latin typeface="Arial" panose="020B0604020202020204" pitchFamily="34" charset="0"/>
                <a:cs typeface="Arial" panose="020B0604020202020204" pitchFamily="34" charset="0"/>
              </a:rPr>
              <a:t>геометричних задачах запиту ставиться у відповідність точка в зручному для пошуку просторі, а цей простір розбивається на області (локуси), у межах яких відповідь не змінюється</a:t>
            </a:r>
            <a:r>
              <a:rPr lang="ru-RU" dirty="0">
                <a:solidFill>
                  <a:schemeClr val="bg1"/>
                </a:solidFill>
                <a:latin typeface="Arial" panose="020B0604020202020204" pitchFamily="34" charset="0"/>
                <a:cs typeface="Arial" panose="020B0604020202020204" pitchFamily="34" charset="0"/>
              </a:rPr>
              <a:t>. Тобто, якщо вважати еквівалентними два запити, на які отримують однакові відповіді, то кожна область розбиття простору пошуку відповідає одному класу еквівалентності запитів.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1144890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Для розглянутої задачі можна замінити запит з прямокутником чотирма підзадачами, по одній на кожну із </a:t>
            </a:r>
            <a:r>
              <a:rPr lang="uk-UA" dirty="0" smtClean="0">
                <a:solidFill>
                  <a:schemeClr val="bg1"/>
                </a:solidFill>
                <a:latin typeface="Arial" panose="020B0604020202020204" pitchFamily="34" charset="0"/>
                <a:cs typeface="Arial" panose="020B0604020202020204" pitchFamily="34" charset="0"/>
              </a:rPr>
              <a:t>його</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вершин, і сумістити їх розв'язки для одержання остаточної відповіді</a:t>
            </a:r>
            <a:endParaRPr lang="uk-UA" dirty="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Підзадача</a:t>
            </a:r>
            <a:r>
              <a:rPr lang="ru-RU" dirty="0">
                <a:solidFill>
                  <a:schemeClr val="bg1"/>
                </a:solidFill>
                <a:latin typeface="Arial" panose="020B0604020202020204" pitchFamily="34" charset="0"/>
                <a:cs typeface="Arial" panose="020B0604020202020204" pitchFamily="34" charset="0"/>
              </a:rPr>
              <a:t>, пов'язана з вершиною </a:t>
            </a:r>
            <a:r>
              <a:rPr lang="en-US" dirty="0" smtClean="0">
                <a:solidFill>
                  <a:schemeClr val="bg1"/>
                </a:solidFill>
                <a:latin typeface="Arial" panose="020B0604020202020204" pitchFamily="34" charset="0"/>
                <a:cs typeface="Arial" panose="020B0604020202020204" pitchFamily="34" charset="0"/>
              </a:rPr>
              <a:t>p</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полягає у визначенні кількості точок </a:t>
            </a:r>
            <a:r>
              <a:rPr lang="en-US" dirty="0" smtClean="0">
                <a:solidFill>
                  <a:schemeClr val="bg1"/>
                </a:solidFill>
                <a:latin typeface="Arial" panose="020B0604020202020204" pitchFamily="34" charset="0"/>
                <a:cs typeface="Arial" panose="020B0604020202020204" pitchFamily="34" charset="0"/>
              </a:rPr>
              <a:t>Q(p)</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заданої множини, які задовольняють </a:t>
            </a:r>
            <a:r>
              <a:rPr lang="ru-RU" dirty="0" smtClean="0">
                <a:solidFill>
                  <a:schemeClr val="bg1"/>
                </a:solidFill>
                <a:latin typeface="Arial" panose="020B0604020202020204" pitchFamily="34" charset="0"/>
                <a:cs typeface="Arial" panose="020B0604020202020204" pitchFamily="34" charset="0"/>
              </a:rPr>
              <a:t>нерівностям</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тобто кількості точок у лівому нижньому квадранті, </a:t>
            </a:r>
            <a:r>
              <a:rPr lang="ru-RU" dirty="0" err="1">
                <a:solidFill>
                  <a:schemeClr val="bg1"/>
                </a:solidFill>
                <a:latin typeface="Arial" panose="020B0604020202020204" pitchFamily="34" charset="0"/>
                <a:cs typeface="Arial" panose="020B0604020202020204" pitchFamily="34" charset="0"/>
              </a:rPr>
              <a:t>визначеному</a:t>
            </a:r>
            <a:r>
              <a:rPr lang="ru-RU"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p.</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2521623677"/>
              </p:ext>
            </p:extLst>
          </p:nvPr>
        </p:nvGraphicFramePr>
        <p:xfrm>
          <a:off x="5004048" y="3933056"/>
          <a:ext cx="1872208" cy="360040"/>
        </p:xfrm>
        <a:graphic>
          <a:graphicData uri="http://schemas.openxmlformats.org/presentationml/2006/ole">
            <mc:AlternateContent xmlns:mc="http://schemas.openxmlformats.org/markup-compatibility/2006">
              <mc:Choice xmlns:v="urn:schemas-microsoft-com:vml" Requires="v">
                <p:oleObj spid="_x0000_s22570" name="Формула" r:id="rId3" imgW="1397000" imgH="228600" progId="Equation.3">
                  <p:embed/>
                </p:oleObj>
              </mc:Choice>
              <mc:Fallback>
                <p:oleObj name="Формула" r:id="rId3" imgW="1397000" imgH="2286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3933056"/>
                        <a:ext cx="1872208" cy="36004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12082324"/>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2730</TotalTime>
  <Words>1826</Words>
  <Application>Microsoft Office PowerPoint</Application>
  <PresentationFormat>Экран (4:3)</PresentationFormat>
  <Paragraphs>241</Paragraphs>
  <Slides>49</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49</vt:i4>
      </vt:variant>
    </vt:vector>
  </HeadingPairs>
  <TitlesOfParts>
    <vt:vector size="51" baseType="lpstr">
      <vt:lpstr>Паркет</vt:lpstr>
      <vt:lpstr>Формула</vt:lpstr>
      <vt:lpstr>СУЧАСНІ КОМП’ЮТЕРНІ ГРАФІЧНІ СИСТЕМИ</vt:lpstr>
      <vt:lpstr>ЛЕКЦІЯ 5</vt:lpstr>
      <vt:lpstr>Задачі геометричного пошуку</vt:lpstr>
      <vt:lpstr>Унікальний і масовий запит</vt:lpstr>
      <vt:lpstr>Регіональний пошук-підрахунок </vt:lpstr>
      <vt:lpstr>Регіональний пошук-підрахунок </vt:lpstr>
      <vt:lpstr>Унікальний і масовий запит</vt:lpstr>
      <vt:lpstr>Метод локусів.</vt:lpstr>
      <vt:lpstr>Метод локусів.</vt:lpstr>
      <vt:lpstr>Регіональний пошук-підрахунок </vt:lpstr>
      <vt:lpstr>Векторне домінування</vt:lpstr>
      <vt:lpstr>Векторне домінування</vt:lpstr>
      <vt:lpstr>Метод локусів.</vt:lpstr>
      <vt:lpstr>Метод локусів.</vt:lpstr>
      <vt:lpstr>Метод локусів.</vt:lpstr>
      <vt:lpstr>Належність точки  до опуклого багатокутника</vt:lpstr>
      <vt:lpstr>Метод смуг</vt:lpstr>
      <vt:lpstr> Плоский прямолінійний граф </vt:lpstr>
      <vt:lpstr>Метод смуг</vt:lpstr>
      <vt:lpstr>Пошук відповідної трапеції  </vt:lpstr>
      <vt:lpstr>Метод плоского замітання</vt:lpstr>
      <vt:lpstr>Метод смуг</vt:lpstr>
      <vt:lpstr>Метод плоского замітання</vt:lpstr>
      <vt:lpstr>Метод плоского замітання</vt:lpstr>
      <vt:lpstr>Презентация PowerPoint</vt:lpstr>
      <vt:lpstr>Монотонний ланцюг</vt:lpstr>
      <vt:lpstr>Монотонний ланцюг</vt:lpstr>
      <vt:lpstr>Монотонний ланцюг</vt:lpstr>
      <vt:lpstr>Локалізація точки у планарному графі.</vt:lpstr>
      <vt:lpstr>Реберний  список з подвійними зв’язками</vt:lpstr>
      <vt:lpstr>Реберний  список з подвійними зв’язками</vt:lpstr>
      <vt:lpstr>Реберний вузел</vt:lpstr>
      <vt:lpstr>Реберний  список з подвійними зв’язками</vt:lpstr>
      <vt:lpstr> Балансування ваги ребер </vt:lpstr>
      <vt:lpstr>Балансування ваги ребер</vt:lpstr>
      <vt:lpstr>Ваги ребер графа  після першого і другого проходів</vt:lpstr>
      <vt:lpstr>Презентация PowerPoint</vt:lpstr>
      <vt:lpstr>Локалізація точки </vt:lpstr>
      <vt:lpstr>Презентация PowerPoint</vt:lpstr>
      <vt:lpstr>Задача про найближчу пару</vt:lpstr>
      <vt:lpstr>Задача про найближчу пару</vt:lpstr>
      <vt:lpstr>Задача про найближчу пару</vt:lpstr>
      <vt:lpstr>Задача про найближчу пару</vt:lpstr>
      <vt:lpstr>Двовимірний випадок </vt:lpstr>
      <vt:lpstr>Задача про найближчу пару</vt:lpstr>
      <vt:lpstr>Двовимірний випадок </vt:lpstr>
      <vt:lpstr>Задача про найближчу пару</vt:lpstr>
      <vt:lpstr>Двовимірний випадок </vt:lpstr>
      <vt:lpstr>Задача про найближчу пару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228</cp:revision>
  <dcterms:created xsi:type="dcterms:W3CDTF">2018-09-10T07:12:08Z</dcterms:created>
  <dcterms:modified xsi:type="dcterms:W3CDTF">2023-09-01T06:30:51Z</dcterms:modified>
</cp:coreProperties>
</file>