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78" r:id="rId5"/>
    <p:sldId id="277" r:id="rId6"/>
    <p:sldId id="276" r:id="rId7"/>
    <p:sldId id="259" r:id="rId8"/>
    <p:sldId id="260" r:id="rId9"/>
    <p:sldId id="290" r:id="rId10"/>
    <p:sldId id="261" r:id="rId11"/>
    <p:sldId id="292" r:id="rId12"/>
    <p:sldId id="293" r:id="rId13"/>
    <p:sldId id="294" r:id="rId14"/>
    <p:sldId id="295" r:id="rId15"/>
    <p:sldId id="291" r:id="rId16"/>
    <p:sldId id="262" r:id="rId17"/>
    <p:sldId id="279" r:id="rId18"/>
    <p:sldId id="263" r:id="rId19"/>
    <p:sldId id="280" r:id="rId20"/>
    <p:sldId id="281" r:id="rId21"/>
    <p:sldId id="282" r:id="rId22"/>
    <p:sldId id="283" r:id="rId23"/>
    <p:sldId id="284" r:id="rId24"/>
    <p:sldId id="285" r:id="rId25"/>
    <p:sldId id="286" r:id="rId26"/>
    <p:sldId id="287" r:id="rId27"/>
    <p:sldId id="288" r:id="rId28"/>
    <p:sldId id="289" r:id="rId29"/>
    <p:sldId id="273" r:id="rId30"/>
    <p:sldId id="274"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1060"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uk-UA" smtClean="0"/>
              <a:t>Зразок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51099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Date Placeholder 4"/>
          <p:cNvSpPr>
            <a:spLocks noGrp="1"/>
          </p:cNvSpPr>
          <p:nvPr>
            <p:ph type="dt" sz="half" idx="10"/>
          </p:nvPr>
        </p:nvSpPr>
        <p:spPr/>
        <p:txBody>
          <a:bodyPr/>
          <a:lstStyle/>
          <a:p>
            <a:fld id="{4509A250-FF31-4206-8172-F9D3106AACB1}" type="datetimeFigureOut">
              <a:rPr lang="en-US" dirty="0"/>
              <a:t>9/3/2025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23294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uk-UA" smtClean="0"/>
              <a:t>Зразок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4" name="Date Placeholder 3"/>
          <p:cNvSpPr>
            <a:spLocks noGrp="1"/>
          </p:cNvSpPr>
          <p:nvPr>
            <p:ph type="dt" sz="half" idx="10"/>
          </p:nvPr>
        </p:nvSpPr>
        <p:spPr/>
        <p:txBody>
          <a:bodyPr/>
          <a:lstStyle/>
          <a:p>
            <a:fld id="{4509A250-FF31-4206-8172-F9D3106AACB1}" type="datetimeFigureOut">
              <a:rPr lang="en-US" dirty="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1934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uk-UA" smtClean="0"/>
              <a:t>Зразок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uk-UA" smtClean="0"/>
              <a:t>Зразок тексту</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4" name="Date Placeholder 3"/>
          <p:cNvSpPr>
            <a:spLocks noGrp="1"/>
          </p:cNvSpPr>
          <p:nvPr>
            <p:ph type="dt" sz="half" idx="10"/>
          </p:nvPr>
        </p:nvSpPr>
        <p:spPr/>
        <p:txBody>
          <a:bodyPr/>
          <a:lstStyle/>
          <a:p>
            <a:fld id="{4509A250-FF31-4206-8172-F9D3106AACB1}" type="datetimeFigureOut">
              <a:rPr lang="en-US" dirty="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382808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fld id="{4509A250-FF31-4206-8172-F9D3106AACB1}" type="datetimeFigureOut">
              <a:rPr lang="en-US" dirty="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5270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smtClean="0"/>
              <a:t>Зразок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9/3/2025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60087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smtClean="0"/>
              <a:t>Зразок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9/3/2025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24983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673270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uk-UA" smtClean="0"/>
              <a:t>Зразок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30281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9722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fld id="{9796027F-7875-4030-9381-8BD8C4F21935}" type="datetimeFigureOut">
              <a:rPr lang="en-US" dirty="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44226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95257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smtClean="0"/>
              <a:t>Зразок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44083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9/3/2025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56447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9/3/2025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95421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uk-UA" smtClean="0"/>
              <a:t>Зразок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7" name="Date Placeholder 4"/>
          <p:cNvSpPr>
            <a:spLocks noGrp="1"/>
          </p:cNvSpPr>
          <p:nvPr>
            <p:ph type="dt" sz="half" idx="10"/>
          </p:nvPr>
        </p:nvSpPr>
        <p:spPr/>
        <p:txBody>
          <a:bodyPr/>
          <a:lstStyle/>
          <a:p>
            <a:fld id="{4509A250-FF31-4206-8172-F9D3106AACB1}" type="datetimeFigureOut">
              <a:rPr lang="en-US" dirty="0"/>
              <a:t>9/3/2025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76350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Date Placeholder 4"/>
          <p:cNvSpPr>
            <a:spLocks noGrp="1"/>
          </p:cNvSpPr>
          <p:nvPr>
            <p:ph type="dt" sz="half" idx="10"/>
          </p:nvPr>
        </p:nvSpPr>
        <p:spPr/>
        <p:txBody>
          <a:bodyPr/>
          <a:lstStyle/>
          <a:p>
            <a:fld id="{4509A250-FF31-4206-8172-F9D3106AACB1}" type="datetimeFigureOut">
              <a:rPr lang="en-US" dirty="0"/>
              <a:t>9/3/2025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31822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uk-UA" smtClean="0"/>
              <a:t>Зразок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9/3/2025</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90893529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ransition>
    <p:fade thruBlk="1"/>
  </p:transition>
  <p:timing>
    <p:tnLst>
      <p:par>
        <p:cTn id="1" dur="indefinite" restart="never" nodeType="tmRoot"/>
      </p:par>
    </p:tnLst>
  </p:timing>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Соціальні технології в рекламі</a:t>
            </a:r>
          </a:p>
        </p:txBody>
      </p:sp>
      <p:sp>
        <p:nvSpPr>
          <p:cNvPr id="3" name="Content Placeholder 2"/>
          <p:cNvSpPr>
            <a:spLocks noGrp="1"/>
          </p:cNvSpPr>
          <p:nvPr>
            <p:ph idx="1"/>
          </p:nvPr>
        </p:nvSpPr>
        <p:spPr/>
        <p:txBody>
          <a:bodyPr>
            <a:normAutofit/>
          </a:bodyPr>
          <a:lstStyle/>
          <a:p>
            <a:r>
              <a:rPr lang="en-US" sz="4000" b="1" noProof="1" smtClean="0"/>
              <a:t>Лекція 1: Вступ. Реклама як соціальний інститут</a:t>
            </a:r>
            <a:endParaRPr lang="en-US" sz="4000" b="1" noProof="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Реклама як соціальний інститут</a:t>
            </a:r>
          </a:p>
        </p:txBody>
      </p:sp>
      <p:sp>
        <p:nvSpPr>
          <p:cNvPr id="3" name="Content Placeholder 2"/>
          <p:cNvSpPr>
            <a:spLocks noGrp="1"/>
          </p:cNvSpPr>
          <p:nvPr>
            <p:ph idx="1"/>
          </p:nvPr>
        </p:nvSpPr>
        <p:spPr/>
        <p:txBody>
          <a:bodyPr/>
          <a:lstStyle/>
          <a:p>
            <a:r>
              <a:rPr lang="ru-RU" noProof="1" smtClean="0"/>
              <a:t>Реклама, попри своє комерційне походження, давно вийшла за межі простого інструменту маркетингу і перетворилася на повноцінний </a:t>
            </a:r>
            <a:r>
              <a:rPr lang="ru-RU" b="1" noProof="1" smtClean="0"/>
              <a:t>соціальний інститут</a:t>
            </a:r>
            <a:r>
              <a:rPr lang="ru-RU" noProof="1" smtClean="0"/>
              <a:t>. Це означає, що вона має сталу структуру, норми поведінки, систему цінностей та виконує важливі функції у суспільстві.</a:t>
            </a:r>
            <a:endParaRPr lang="ru-RU" noProof="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Реклама як соціальний інститут</a:t>
            </a:r>
          </a:p>
        </p:txBody>
      </p:sp>
      <p:sp>
        <p:nvSpPr>
          <p:cNvPr id="3" name="Content Placeholder 2"/>
          <p:cNvSpPr>
            <a:spLocks noGrp="1"/>
          </p:cNvSpPr>
          <p:nvPr>
            <p:ph idx="1"/>
          </p:nvPr>
        </p:nvSpPr>
        <p:spPr/>
        <p:txBody>
          <a:bodyPr/>
          <a:lstStyle/>
          <a:p>
            <a:r>
              <a:rPr lang="uk-UA" b="1" dirty="0"/>
              <a:t>Ключові ознаки реклами як соціального інституту:</a:t>
            </a:r>
          </a:p>
          <a:p>
            <a:r>
              <a:rPr lang="uk-UA" b="1" dirty="0"/>
              <a:t>Наявність регульованих норм і правил.</a:t>
            </a:r>
            <a:r>
              <a:rPr lang="uk-UA" dirty="0"/>
              <a:t> Рекламна діяльність регулюється законодавством (наприклад, Законом України "Про рекламу"), етичними кодексами та механізмами саморегуляції, що встановлюють стандарти правдивості, етичності та відповідальності. Це свідчить про те, що суспільство визнає її значущість і прагне контролювати її вплив.</a:t>
            </a:r>
          </a:p>
        </p:txBody>
      </p:sp>
    </p:spTree>
    <p:extLst>
      <p:ext uri="{BB962C8B-B14F-4D97-AF65-F5344CB8AC3E}">
        <p14:creationId xmlns:p14="http://schemas.microsoft.com/office/powerpoint/2010/main" val="1988061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Реклама як соціальний інститут</a:t>
            </a:r>
          </a:p>
        </p:txBody>
      </p:sp>
      <p:sp>
        <p:nvSpPr>
          <p:cNvPr id="3" name="Content Placeholder 2"/>
          <p:cNvSpPr>
            <a:spLocks noGrp="1"/>
          </p:cNvSpPr>
          <p:nvPr>
            <p:ph idx="1"/>
          </p:nvPr>
        </p:nvSpPr>
        <p:spPr/>
        <p:txBody>
          <a:bodyPr>
            <a:normAutofit fontScale="92500" lnSpcReduction="20000"/>
          </a:bodyPr>
          <a:lstStyle/>
          <a:p>
            <a:r>
              <a:rPr lang="uk-UA" b="1" dirty="0"/>
              <a:t>Ключові ознаки реклами як соціального інституту:</a:t>
            </a:r>
          </a:p>
          <a:p>
            <a:r>
              <a:rPr lang="uk-UA" b="1" dirty="0"/>
              <a:t>Стійка структура.</a:t>
            </a:r>
            <a:r>
              <a:rPr lang="uk-UA" dirty="0"/>
              <a:t> Інститут реклами включає в себе велику кількість взаємопов'язаних акторів:</a:t>
            </a:r>
          </a:p>
          <a:p>
            <a:r>
              <a:rPr lang="uk-UA" b="1" dirty="0" smtClean="0"/>
              <a:t>Рекламодавці.</a:t>
            </a:r>
            <a:r>
              <a:rPr lang="uk-UA" dirty="0" smtClean="0"/>
              <a:t> </a:t>
            </a:r>
            <a:r>
              <a:rPr lang="uk-UA" dirty="0"/>
              <a:t>Компанії та організації, які замовляють рекламу.</a:t>
            </a:r>
          </a:p>
          <a:p>
            <a:r>
              <a:rPr lang="uk-UA" b="1" dirty="0"/>
              <a:t>Рекламні </a:t>
            </a:r>
            <a:r>
              <a:rPr lang="uk-UA" b="1" dirty="0" smtClean="0"/>
              <a:t>агенції.</a:t>
            </a:r>
            <a:r>
              <a:rPr lang="uk-UA" dirty="0" smtClean="0"/>
              <a:t> </a:t>
            </a:r>
            <a:r>
              <a:rPr lang="uk-UA" dirty="0"/>
              <a:t>Професійні структури, що створюють рекламні кампанії.</a:t>
            </a:r>
          </a:p>
          <a:p>
            <a:r>
              <a:rPr lang="uk-UA" b="1" dirty="0" smtClean="0"/>
              <a:t>Медіа.</a:t>
            </a:r>
            <a:r>
              <a:rPr lang="uk-UA" dirty="0" smtClean="0"/>
              <a:t> </a:t>
            </a:r>
            <a:r>
              <a:rPr lang="uk-UA" dirty="0"/>
              <a:t>Канали поширення реклами (телебачення, радіо, інтернет, друковані видання).</a:t>
            </a:r>
          </a:p>
          <a:p>
            <a:r>
              <a:rPr lang="uk-UA" b="1" dirty="0" smtClean="0"/>
              <a:t>Регулятори.</a:t>
            </a:r>
            <a:r>
              <a:rPr lang="uk-UA" dirty="0" smtClean="0"/>
              <a:t> </a:t>
            </a:r>
            <a:r>
              <a:rPr lang="uk-UA" dirty="0"/>
              <a:t>Державні органи та громадські організації, які контролюють рекламну діяльність.</a:t>
            </a:r>
          </a:p>
          <a:p>
            <a:r>
              <a:rPr lang="uk-UA" b="1" dirty="0" smtClean="0"/>
              <a:t>Споживачі.</a:t>
            </a:r>
            <a:r>
              <a:rPr lang="uk-UA" dirty="0" smtClean="0"/>
              <a:t> </a:t>
            </a:r>
            <a:r>
              <a:rPr lang="uk-UA" dirty="0"/>
              <a:t>Аудиторія, на яку спрямована реклама.</a:t>
            </a:r>
          </a:p>
        </p:txBody>
      </p:sp>
    </p:spTree>
    <p:extLst>
      <p:ext uri="{BB962C8B-B14F-4D97-AF65-F5344CB8AC3E}">
        <p14:creationId xmlns:p14="http://schemas.microsoft.com/office/powerpoint/2010/main" val="3566781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Реклама як соціальний інститут</a:t>
            </a:r>
          </a:p>
        </p:txBody>
      </p:sp>
      <p:sp>
        <p:nvSpPr>
          <p:cNvPr id="3" name="Content Placeholder 2"/>
          <p:cNvSpPr>
            <a:spLocks noGrp="1"/>
          </p:cNvSpPr>
          <p:nvPr>
            <p:ph idx="1"/>
          </p:nvPr>
        </p:nvSpPr>
        <p:spPr/>
        <p:txBody>
          <a:bodyPr>
            <a:normAutofit fontScale="92500" lnSpcReduction="10000"/>
          </a:bodyPr>
          <a:lstStyle/>
          <a:p>
            <a:pPr marL="0" indent="0">
              <a:buNone/>
            </a:pPr>
            <a:r>
              <a:rPr lang="uk-UA" b="1" dirty="0"/>
              <a:t>Виконання соціальних функцій.</a:t>
            </a:r>
            <a:r>
              <a:rPr lang="uk-UA" dirty="0"/>
              <a:t> Реклама не тільки інформує про товари, але й виконує низку важливих суспільних функцій:</a:t>
            </a:r>
          </a:p>
          <a:p>
            <a:r>
              <a:rPr lang="uk-UA" b="1" dirty="0"/>
              <a:t>Культурна </a:t>
            </a:r>
            <a:r>
              <a:rPr lang="uk-UA" b="1" dirty="0" smtClean="0"/>
              <a:t>функція.</a:t>
            </a:r>
            <a:r>
              <a:rPr lang="uk-UA" dirty="0" smtClean="0"/>
              <a:t> </a:t>
            </a:r>
            <a:r>
              <a:rPr lang="uk-UA" dirty="0"/>
              <a:t>Реклама формує тренди, популяризує певні стилі життя, цінності та ідеали (успіх, краса, молодість, статус). Вона стає "дзеркалом" суспільства, відображаючи його цінності, і водночас активно впливає на їхнє формування.</a:t>
            </a:r>
          </a:p>
          <a:p>
            <a:r>
              <a:rPr lang="uk-UA" b="1" dirty="0"/>
              <a:t>Економічна </a:t>
            </a:r>
            <a:r>
              <a:rPr lang="uk-UA" b="1" dirty="0" smtClean="0"/>
              <a:t>функція.</a:t>
            </a:r>
            <a:r>
              <a:rPr lang="uk-UA" dirty="0" smtClean="0"/>
              <a:t> </a:t>
            </a:r>
            <a:r>
              <a:rPr lang="uk-UA" dirty="0"/>
              <a:t>Реклама є рушійною силою ринкової економіки. Вона стимулює попит, сприяє конкуренції та допомагає підприємствам розвиватися, що, в свою чергу, веде до зростання економіки.</a:t>
            </a:r>
          </a:p>
        </p:txBody>
      </p:sp>
    </p:spTree>
    <p:extLst>
      <p:ext uri="{BB962C8B-B14F-4D97-AF65-F5344CB8AC3E}">
        <p14:creationId xmlns:p14="http://schemas.microsoft.com/office/powerpoint/2010/main" val="356847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Реклама як соціальний інститут</a:t>
            </a:r>
          </a:p>
        </p:txBody>
      </p:sp>
      <p:sp>
        <p:nvSpPr>
          <p:cNvPr id="3" name="Content Placeholder 2"/>
          <p:cNvSpPr>
            <a:spLocks noGrp="1"/>
          </p:cNvSpPr>
          <p:nvPr>
            <p:ph idx="1"/>
          </p:nvPr>
        </p:nvSpPr>
        <p:spPr/>
        <p:txBody>
          <a:bodyPr>
            <a:normAutofit fontScale="92500" lnSpcReduction="10000"/>
          </a:bodyPr>
          <a:lstStyle/>
          <a:p>
            <a:pPr marL="0" indent="0">
              <a:buNone/>
            </a:pPr>
            <a:r>
              <a:rPr lang="uk-UA" b="1" dirty="0"/>
              <a:t>Виконання соціальних функцій.</a:t>
            </a:r>
            <a:r>
              <a:rPr lang="uk-UA" dirty="0"/>
              <a:t> Реклама не тільки інформує про товари, але й виконує низку важливих суспільних функцій</a:t>
            </a:r>
            <a:r>
              <a:rPr lang="uk-UA" dirty="0" smtClean="0"/>
              <a:t>:</a:t>
            </a:r>
          </a:p>
          <a:p>
            <a:pPr marL="0" indent="0">
              <a:buNone/>
            </a:pPr>
            <a:endParaRPr lang="uk-UA" dirty="0"/>
          </a:p>
          <a:p>
            <a:pPr marL="0" indent="0">
              <a:buNone/>
            </a:pPr>
            <a:r>
              <a:rPr lang="uk-UA" b="1" dirty="0"/>
              <a:t>Комунікаційна </a:t>
            </a:r>
            <a:r>
              <a:rPr lang="uk-UA" b="1" dirty="0" smtClean="0"/>
              <a:t>функція. </a:t>
            </a:r>
            <a:r>
              <a:rPr lang="uk-UA" dirty="0"/>
              <a:t>Реклама є однією з форм масової комунікації, яка передає інформацію, створює образи та символи, що допомагають підтримувати соціальні зв'язки</a:t>
            </a:r>
            <a:r>
              <a:rPr lang="uk-UA" dirty="0" smtClean="0"/>
              <a:t>.</a:t>
            </a:r>
          </a:p>
          <a:p>
            <a:pPr marL="0" indent="0">
              <a:buNone/>
            </a:pPr>
            <a:r>
              <a:rPr lang="uk-UA" b="1" dirty="0" smtClean="0"/>
              <a:t>Ідеологічна функція. </a:t>
            </a:r>
            <a:r>
              <a:rPr lang="uk-UA" dirty="0"/>
              <a:t>Реклама несе в собі певні ідеї та переконання, що можуть впливати на світогляд людей. Вона може популяризувати патріотизм (соціальна реклама під час війни), здоровий спосіб життя, або ж, навпаки, матеріалізм і </a:t>
            </a:r>
            <a:r>
              <a:rPr lang="uk-UA" dirty="0" err="1"/>
              <a:t>консюмеризм</a:t>
            </a:r>
            <a:r>
              <a:rPr lang="uk-UA" dirty="0"/>
              <a:t>.</a:t>
            </a:r>
          </a:p>
        </p:txBody>
      </p:sp>
    </p:spTree>
    <p:extLst>
      <p:ext uri="{BB962C8B-B14F-4D97-AF65-F5344CB8AC3E}">
        <p14:creationId xmlns:p14="http://schemas.microsoft.com/office/powerpoint/2010/main" val="4264504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Реклама як соціальний інститут</a:t>
            </a:r>
          </a:p>
        </p:txBody>
      </p:sp>
      <p:sp>
        <p:nvSpPr>
          <p:cNvPr id="3" name="Content Placeholder 2"/>
          <p:cNvSpPr>
            <a:spLocks noGrp="1"/>
          </p:cNvSpPr>
          <p:nvPr>
            <p:ph idx="1"/>
          </p:nvPr>
        </p:nvSpPr>
        <p:spPr/>
        <p:txBody>
          <a:bodyPr/>
          <a:lstStyle/>
          <a:p>
            <a:r>
              <a:rPr lang="uk-UA" dirty="0"/>
              <a:t>Таким чином, реклама є потужним механізмом, що впливає на поведінку, цінності та суспільні відносини. Вона формує не тільки наші споживчі звички, а й уявлення про себе та світ, що робить її невід'ємним і багатофункціональним соціальним інститутом.</a:t>
            </a:r>
            <a:endParaRPr dirty="0"/>
          </a:p>
        </p:txBody>
      </p:sp>
    </p:spTree>
    <p:extLst>
      <p:ext uri="{BB962C8B-B14F-4D97-AF65-F5344CB8AC3E}">
        <p14:creationId xmlns:p14="http://schemas.microsoft.com/office/powerpoint/2010/main" val="3360029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Приклад функцій реклами</a:t>
            </a:r>
          </a:p>
        </p:txBody>
      </p:sp>
      <p:sp>
        <p:nvSpPr>
          <p:cNvPr id="3" name="Content Placeholder 2"/>
          <p:cNvSpPr>
            <a:spLocks noGrp="1"/>
          </p:cNvSpPr>
          <p:nvPr>
            <p:ph idx="1"/>
          </p:nvPr>
        </p:nvSpPr>
        <p:spPr/>
        <p:txBody>
          <a:bodyPr/>
          <a:lstStyle/>
          <a:p>
            <a:r>
              <a:t>Tesla → не лише авто, а символ прогресу та екології</a:t>
            </a:r>
          </a:p>
          <a:p>
            <a:r>
              <a:t>Nike → не лише кросівки, а стиль життя, спорт, перемога</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noProof="1" smtClean="0"/>
              <a:t>Що таке соціальні технології в рекламі?</a:t>
            </a:r>
            <a:endParaRPr lang="uk-UA" noProof="1"/>
          </a:p>
        </p:txBody>
      </p:sp>
      <p:sp>
        <p:nvSpPr>
          <p:cNvPr id="3" name="Content Placeholder 2"/>
          <p:cNvSpPr>
            <a:spLocks noGrp="1"/>
          </p:cNvSpPr>
          <p:nvPr>
            <p:ph idx="1"/>
          </p:nvPr>
        </p:nvSpPr>
        <p:spPr/>
        <p:txBody>
          <a:bodyPr/>
          <a:lstStyle/>
          <a:p>
            <a:r>
              <a:rPr lang="en-US" noProof="1" smtClean="0"/>
              <a:t>• Систематизовані методи впливу на суспільство</a:t>
            </a:r>
          </a:p>
          <a:p>
            <a:r>
              <a:rPr lang="en-US" noProof="1" smtClean="0"/>
              <a:t>• Інструменти управління соціальними процесами</a:t>
            </a:r>
          </a:p>
          <a:p>
            <a:r>
              <a:rPr lang="en-US" noProof="1" smtClean="0"/>
              <a:t>• Поєднання психології, комунікацій, медіа</a:t>
            </a:r>
            <a:endParaRPr lang="en-US" noProof="1"/>
          </a:p>
        </p:txBody>
      </p:sp>
    </p:spTree>
    <p:extLst>
      <p:ext uri="{BB962C8B-B14F-4D97-AF65-F5344CB8AC3E}">
        <p14:creationId xmlns:p14="http://schemas.microsoft.com/office/powerpoint/2010/main" val="1711487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Соціальні технології у рекламі</a:t>
            </a:r>
          </a:p>
        </p:txBody>
      </p:sp>
      <p:sp>
        <p:nvSpPr>
          <p:cNvPr id="3" name="Content Placeholder 2"/>
          <p:cNvSpPr>
            <a:spLocks noGrp="1"/>
          </p:cNvSpPr>
          <p:nvPr>
            <p:ph idx="1"/>
          </p:nvPr>
        </p:nvSpPr>
        <p:spPr>
          <a:xfrm>
            <a:off x="827700" y="2052925"/>
            <a:ext cx="7479538" cy="4195481"/>
          </a:xfrm>
        </p:spPr>
        <p:txBody>
          <a:bodyPr/>
          <a:lstStyle/>
          <a:p>
            <a:r>
              <a:rPr lang="ru-RU" noProof="1" smtClean="0"/>
              <a:t>У рекламі соціальні технології використовуються для того, щоб краще зрозуміти цільову аудиторію та побудувати з нею ефективну комунікацію. Це не просто про розміщення банерів, а про створення контенту, який резонує з цінностями та інтересами людей.</a:t>
            </a:r>
            <a:endParaRPr lang="ru-RU" noProof="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Соціальні технології у рекламі</a:t>
            </a:r>
          </a:p>
        </p:txBody>
      </p:sp>
      <p:sp>
        <p:nvSpPr>
          <p:cNvPr id="3" name="Content Placeholder 2"/>
          <p:cNvSpPr>
            <a:spLocks noGrp="1"/>
          </p:cNvSpPr>
          <p:nvPr>
            <p:ph idx="1"/>
          </p:nvPr>
        </p:nvSpPr>
        <p:spPr>
          <a:xfrm>
            <a:off x="827700" y="2052925"/>
            <a:ext cx="7479538" cy="4195481"/>
          </a:xfrm>
        </p:spPr>
        <p:txBody>
          <a:bodyPr/>
          <a:lstStyle/>
          <a:p>
            <a:r>
              <a:rPr lang="uk-UA" dirty="0"/>
              <a:t>Основні напрямки використання соціальних технологій в рекламі:</a:t>
            </a:r>
          </a:p>
          <a:p>
            <a:r>
              <a:rPr lang="uk-UA" b="1" dirty="0"/>
              <a:t>Створення емоційного зв'язку.</a:t>
            </a:r>
            <a:r>
              <a:rPr lang="uk-UA" dirty="0"/>
              <a:t> Рекламні кампанії, що використовують соціальні технології, часто звертаються до почуттів аудиторії. Наприклад, реклама може показувати, як продукт допомагає вирішити важливу соціальну проблему або підтримує певну цінність, як-от родина, здоров'я чи екологія. Це створює сильний емоційний зв'язок і робить бренд більш привабливим.</a:t>
            </a:r>
          </a:p>
        </p:txBody>
      </p:sp>
    </p:spTree>
    <p:extLst>
      <p:ext uri="{BB962C8B-B14F-4D97-AF65-F5344CB8AC3E}">
        <p14:creationId xmlns:p14="http://schemas.microsoft.com/office/powerpoint/2010/main" val="2811372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Мета курсу</a:t>
            </a:r>
          </a:p>
        </p:txBody>
      </p:sp>
      <p:sp>
        <p:nvSpPr>
          <p:cNvPr id="3" name="Content Placeholder 2"/>
          <p:cNvSpPr>
            <a:spLocks noGrp="1"/>
          </p:cNvSpPr>
          <p:nvPr>
            <p:ph idx="1"/>
          </p:nvPr>
        </p:nvSpPr>
        <p:spPr/>
        <p:txBody>
          <a:bodyPr/>
          <a:lstStyle/>
          <a:p>
            <a:r>
              <a:rPr lang="en-US" noProof="1" smtClean="0"/>
              <a:t>• Ознайомити студентів з основами соціальних технологій</a:t>
            </a:r>
          </a:p>
          <a:p>
            <a:r>
              <a:rPr lang="en-US" noProof="1" smtClean="0"/>
              <a:t>• Пояснити роль реклами у суспільстві</a:t>
            </a:r>
          </a:p>
          <a:p>
            <a:r>
              <a:rPr lang="en-US" noProof="1" smtClean="0"/>
              <a:t>• Розвинути навички аналізу рекламних кампаній</a:t>
            </a:r>
            <a:endParaRPr lang="en-US" noProof="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Соціальні технології у рекламі</a:t>
            </a:r>
          </a:p>
        </p:txBody>
      </p:sp>
      <p:sp>
        <p:nvSpPr>
          <p:cNvPr id="3" name="Content Placeholder 2"/>
          <p:cNvSpPr>
            <a:spLocks noGrp="1"/>
          </p:cNvSpPr>
          <p:nvPr>
            <p:ph idx="1"/>
          </p:nvPr>
        </p:nvSpPr>
        <p:spPr>
          <a:xfrm>
            <a:off x="827700" y="2052925"/>
            <a:ext cx="7479538" cy="4195481"/>
          </a:xfrm>
        </p:spPr>
        <p:txBody>
          <a:bodyPr/>
          <a:lstStyle/>
          <a:p>
            <a:r>
              <a:rPr lang="uk-UA" dirty="0"/>
              <a:t>Основні напрямки використання соціальних технологій в рекламі:</a:t>
            </a:r>
          </a:p>
          <a:p>
            <a:r>
              <a:rPr lang="uk-UA" b="1" dirty="0"/>
              <a:t>Створення спільнот.</a:t>
            </a:r>
            <a:r>
              <a:rPr lang="uk-UA" dirty="0"/>
              <a:t> Замість того, щоб просто продавати товар, бренд може створити навколо себе спільноту. Це можуть бути групи у соціальних мережах, форуми або інші онлайн-платформи, де люди обмінюються досвідом, обговорюють продукт і відчувають себе частиною чогось більшого.</a:t>
            </a:r>
          </a:p>
        </p:txBody>
      </p:sp>
    </p:spTree>
    <p:extLst>
      <p:ext uri="{BB962C8B-B14F-4D97-AF65-F5344CB8AC3E}">
        <p14:creationId xmlns:p14="http://schemas.microsoft.com/office/powerpoint/2010/main" val="82632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Соціальні технології у рекламі</a:t>
            </a:r>
          </a:p>
        </p:txBody>
      </p:sp>
      <p:sp>
        <p:nvSpPr>
          <p:cNvPr id="3" name="Content Placeholder 2"/>
          <p:cNvSpPr>
            <a:spLocks noGrp="1"/>
          </p:cNvSpPr>
          <p:nvPr>
            <p:ph idx="1"/>
          </p:nvPr>
        </p:nvSpPr>
        <p:spPr>
          <a:xfrm>
            <a:off x="827700" y="2052925"/>
            <a:ext cx="7479538" cy="4195481"/>
          </a:xfrm>
        </p:spPr>
        <p:txBody>
          <a:bodyPr>
            <a:normAutofit lnSpcReduction="10000"/>
          </a:bodyPr>
          <a:lstStyle/>
          <a:p>
            <a:r>
              <a:rPr lang="uk-UA" dirty="0"/>
              <a:t>Основні напрямки використання соціальних технологій в рекламі</a:t>
            </a:r>
            <a:r>
              <a:rPr lang="uk-UA" dirty="0" smtClean="0"/>
              <a:t>:</a:t>
            </a:r>
          </a:p>
          <a:p>
            <a:r>
              <a:rPr lang="uk-UA" b="1" dirty="0"/>
              <a:t>Використання соціального доказу. </a:t>
            </a:r>
            <a:r>
              <a:rPr lang="uk-UA" dirty="0"/>
              <a:t>Люди схильні довіряти думці інших. Рекламні кампанії використовують це, демонструючи позитивні відгуки, рекомендації від лідерів думок або результати опитувань, щоб переконати аудиторію в якості продукту</a:t>
            </a:r>
            <a:r>
              <a:rPr lang="uk-UA" dirty="0" smtClean="0"/>
              <a:t>.</a:t>
            </a:r>
          </a:p>
          <a:p>
            <a:r>
              <a:rPr lang="uk-UA" b="1" dirty="0" smtClean="0"/>
              <a:t>Персоналізація</a:t>
            </a:r>
            <a:r>
              <a:rPr lang="uk-UA" b="1" dirty="0"/>
              <a:t>.</a:t>
            </a:r>
            <a:r>
              <a:rPr lang="uk-UA" dirty="0"/>
              <a:t> Завдяки аналізу даних про поведінку користувачів у соціальних мережах, реклама стає більш цілеспрямованою. Користувачам показують саме ті товари, які можуть їх зацікавити, що значно підвищує ефективність кампанії.</a:t>
            </a:r>
          </a:p>
        </p:txBody>
      </p:sp>
    </p:spTree>
    <p:extLst>
      <p:ext uri="{BB962C8B-B14F-4D97-AF65-F5344CB8AC3E}">
        <p14:creationId xmlns:p14="http://schemas.microsoft.com/office/powerpoint/2010/main" val="3289769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Соціальні технології у рекламі</a:t>
            </a:r>
            <a:endParaRPr lang="en-US" noProof="1"/>
          </a:p>
        </p:txBody>
      </p:sp>
      <p:sp>
        <p:nvSpPr>
          <p:cNvPr id="3" name="Content Placeholder 2"/>
          <p:cNvSpPr>
            <a:spLocks noGrp="1"/>
          </p:cNvSpPr>
          <p:nvPr>
            <p:ph idx="1"/>
          </p:nvPr>
        </p:nvSpPr>
        <p:spPr>
          <a:xfrm>
            <a:off x="827700" y="2052925"/>
            <a:ext cx="7479538" cy="4195481"/>
          </a:xfrm>
        </p:spPr>
        <p:txBody>
          <a:bodyPr>
            <a:normAutofit/>
          </a:bodyPr>
          <a:lstStyle/>
          <a:p>
            <a:r>
              <a:rPr lang="uk-UA" b="1" dirty="0"/>
              <a:t>Соціальні технології в рекламі допомагають перейти від простого інформування до діалогу з аудиторією.</a:t>
            </a:r>
            <a:r>
              <a:rPr lang="uk-UA" dirty="0"/>
              <a:t> Це робить рекламу більш ефективною, оскільки вона стає не просто джерелом інформації, а частиною життя та цінностей споживача.</a:t>
            </a:r>
          </a:p>
        </p:txBody>
      </p:sp>
    </p:spTree>
    <p:extLst>
      <p:ext uri="{BB962C8B-B14F-4D97-AF65-F5344CB8AC3E}">
        <p14:creationId xmlns:p14="http://schemas.microsoft.com/office/powerpoint/2010/main" val="41402464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Соціальні технології у рекламі</a:t>
            </a:r>
            <a:endParaRPr lang="en-US" noProof="1"/>
          </a:p>
        </p:txBody>
      </p:sp>
      <p:sp>
        <p:nvSpPr>
          <p:cNvPr id="3" name="Content Placeholder 2"/>
          <p:cNvSpPr>
            <a:spLocks noGrp="1"/>
          </p:cNvSpPr>
          <p:nvPr>
            <p:ph idx="1"/>
          </p:nvPr>
        </p:nvSpPr>
        <p:spPr>
          <a:xfrm>
            <a:off x="827700" y="2052925"/>
            <a:ext cx="7479538" cy="4195481"/>
          </a:xfrm>
        </p:spPr>
        <p:txBody>
          <a:bodyPr>
            <a:normAutofit/>
          </a:bodyPr>
          <a:lstStyle/>
          <a:p>
            <a:r>
              <a:rPr lang="ru-RU" b="1" noProof="1" smtClean="0"/>
              <a:t>У рекламі, окрім позитивних, використовуються також і негативні соціальні технології, що мають на меті маніпулювати споживачами та впливати на їхні рішення, а не просто інформувати. </a:t>
            </a:r>
            <a:endParaRPr lang="ru-RU" noProof="1"/>
          </a:p>
        </p:txBody>
      </p:sp>
    </p:spTree>
    <p:extLst>
      <p:ext uri="{BB962C8B-B14F-4D97-AF65-F5344CB8AC3E}">
        <p14:creationId xmlns:p14="http://schemas.microsoft.com/office/powerpoint/2010/main" val="39605984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Соціальні технології у рекламі</a:t>
            </a:r>
            <a:endParaRPr lang="en-US" noProof="1"/>
          </a:p>
        </p:txBody>
      </p:sp>
      <p:sp>
        <p:nvSpPr>
          <p:cNvPr id="3" name="Content Placeholder 2"/>
          <p:cNvSpPr>
            <a:spLocks noGrp="1"/>
          </p:cNvSpPr>
          <p:nvPr>
            <p:ph idx="1"/>
          </p:nvPr>
        </p:nvSpPr>
        <p:spPr>
          <a:xfrm>
            <a:off x="827700" y="2052925"/>
            <a:ext cx="7479538" cy="4195481"/>
          </a:xfrm>
        </p:spPr>
        <p:txBody>
          <a:bodyPr>
            <a:normAutofit/>
          </a:bodyPr>
          <a:lstStyle/>
          <a:p>
            <a:r>
              <a:rPr lang="uk-UA" b="1" i="1" dirty="0"/>
              <a:t>Основні негативні соціальні технології в </a:t>
            </a:r>
            <a:r>
              <a:rPr lang="uk-UA" b="1" i="1" dirty="0" smtClean="0"/>
              <a:t>рекламі</a:t>
            </a:r>
            <a:endParaRPr lang="uk-UA" b="1" i="1" dirty="0"/>
          </a:p>
          <a:p>
            <a:r>
              <a:rPr lang="uk-UA" b="1" dirty="0"/>
              <a:t>Маніпуляція </a:t>
            </a:r>
            <a:r>
              <a:rPr lang="uk-UA" b="1" dirty="0" smtClean="0"/>
              <a:t>емоціями.</a:t>
            </a:r>
            <a:r>
              <a:rPr lang="uk-UA" dirty="0" smtClean="0"/>
              <a:t> </a:t>
            </a:r>
            <a:r>
              <a:rPr lang="uk-UA" dirty="0"/>
              <a:t>Реклама часто використовує сильні емоції, такі як страх, сором, заздрість або бажання бути частиною "успішної" групи. Наприклад, реклама може показувати, що якщо ви не купите певний продукт, ваші діти будуть менш щасливі або здорові, або ви не досягнете успіху в </a:t>
            </a:r>
            <a:r>
              <a:rPr lang="uk-UA" dirty="0" smtClean="0"/>
              <a:t>житті, або навпаки, тільки завдяки цьому продукту і можливий успіх.</a:t>
            </a:r>
            <a:endParaRPr lang="uk-UA" dirty="0"/>
          </a:p>
        </p:txBody>
      </p:sp>
    </p:spTree>
    <p:extLst>
      <p:ext uri="{BB962C8B-B14F-4D97-AF65-F5344CB8AC3E}">
        <p14:creationId xmlns:p14="http://schemas.microsoft.com/office/powerpoint/2010/main" val="39030764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Соціальні технології у рекламі</a:t>
            </a:r>
            <a:endParaRPr lang="en-US" noProof="1"/>
          </a:p>
        </p:txBody>
      </p:sp>
      <p:sp>
        <p:nvSpPr>
          <p:cNvPr id="3" name="Content Placeholder 2"/>
          <p:cNvSpPr>
            <a:spLocks noGrp="1"/>
          </p:cNvSpPr>
          <p:nvPr>
            <p:ph idx="1"/>
          </p:nvPr>
        </p:nvSpPr>
        <p:spPr>
          <a:xfrm>
            <a:off x="827700" y="2052925"/>
            <a:ext cx="7479538" cy="4195481"/>
          </a:xfrm>
        </p:spPr>
        <p:txBody>
          <a:bodyPr>
            <a:normAutofit/>
          </a:bodyPr>
          <a:lstStyle/>
          <a:p>
            <a:r>
              <a:rPr lang="uk-UA" b="1" i="1" dirty="0"/>
              <a:t>Основні негативні соціальні технології в </a:t>
            </a:r>
            <a:r>
              <a:rPr lang="uk-UA" b="1" i="1" dirty="0" smtClean="0"/>
              <a:t>рекламі</a:t>
            </a:r>
            <a:endParaRPr lang="uk-UA" b="1" i="1" dirty="0"/>
          </a:p>
          <a:p>
            <a:r>
              <a:rPr lang="uk-UA" b="1" noProof="1" smtClean="0"/>
              <a:t>Створення штучного попиту:</a:t>
            </a:r>
            <a:r>
              <a:rPr lang="uk-UA" noProof="1" smtClean="0"/>
              <a:t> Замість того, щоб задовольняти реальні потреби, реклама часто створює нові. Вона нав'язує думку, що для щастя, успіху чи статусу потрібно володіти певними речами. Це призводить до надмірного споживання та "гонки за модою".</a:t>
            </a:r>
            <a:endParaRPr lang="uk-UA" noProof="1"/>
          </a:p>
        </p:txBody>
      </p:sp>
    </p:spTree>
    <p:extLst>
      <p:ext uri="{BB962C8B-B14F-4D97-AF65-F5344CB8AC3E}">
        <p14:creationId xmlns:p14="http://schemas.microsoft.com/office/powerpoint/2010/main" val="722271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Соціальні технології у рекламі</a:t>
            </a:r>
            <a:endParaRPr lang="en-US" noProof="1"/>
          </a:p>
        </p:txBody>
      </p:sp>
      <p:sp>
        <p:nvSpPr>
          <p:cNvPr id="3" name="Content Placeholder 2"/>
          <p:cNvSpPr>
            <a:spLocks noGrp="1"/>
          </p:cNvSpPr>
          <p:nvPr>
            <p:ph idx="1"/>
          </p:nvPr>
        </p:nvSpPr>
        <p:spPr>
          <a:xfrm>
            <a:off x="827700" y="2052925"/>
            <a:ext cx="7479538" cy="4195481"/>
          </a:xfrm>
        </p:spPr>
        <p:txBody>
          <a:bodyPr>
            <a:normAutofit/>
          </a:bodyPr>
          <a:lstStyle/>
          <a:p>
            <a:r>
              <a:rPr lang="uk-UA" b="1" i="1" dirty="0"/>
              <a:t>Основні негативні соціальні технології в </a:t>
            </a:r>
            <a:r>
              <a:rPr lang="uk-UA" b="1" i="1" dirty="0" smtClean="0"/>
              <a:t>рекламі</a:t>
            </a:r>
            <a:endParaRPr lang="uk-UA" b="1" i="1" dirty="0"/>
          </a:p>
          <a:p>
            <a:r>
              <a:rPr lang="uk-UA" b="1" dirty="0"/>
              <a:t>Використання соціального тиску:</a:t>
            </a:r>
            <a:r>
              <a:rPr lang="uk-UA" dirty="0"/>
              <a:t> Реклама активно використовує ідею "соціального доказу", але в маніпулятивному контексті. Вона створює відчуття, що "всі" купують цей продукт, і якщо ви його не маєте, то "відстаєте" від суспільства. Це особливо ефективно працює на підлітках, які чутливі до думки однолітків.</a:t>
            </a:r>
            <a:endParaRPr lang="uk-UA" noProof="1"/>
          </a:p>
        </p:txBody>
      </p:sp>
    </p:spTree>
    <p:extLst>
      <p:ext uri="{BB962C8B-B14F-4D97-AF65-F5344CB8AC3E}">
        <p14:creationId xmlns:p14="http://schemas.microsoft.com/office/powerpoint/2010/main" val="11659960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Соціальні технології у рекламі</a:t>
            </a:r>
            <a:endParaRPr lang="en-US" noProof="1"/>
          </a:p>
        </p:txBody>
      </p:sp>
      <p:sp>
        <p:nvSpPr>
          <p:cNvPr id="3" name="Content Placeholder 2"/>
          <p:cNvSpPr>
            <a:spLocks noGrp="1"/>
          </p:cNvSpPr>
          <p:nvPr>
            <p:ph idx="1"/>
          </p:nvPr>
        </p:nvSpPr>
        <p:spPr>
          <a:xfrm>
            <a:off x="827700" y="2052925"/>
            <a:ext cx="7479538" cy="4195481"/>
          </a:xfrm>
        </p:spPr>
        <p:txBody>
          <a:bodyPr>
            <a:normAutofit/>
          </a:bodyPr>
          <a:lstStyle/>
          <a:p>
            <a:r>
              <a:rPr lang="uk-UA" b="1" i="1" dirty="0"/>
              <a:t>Основні негативні соціальні технології в </a:t>
            </a:r>
            <a:r>
              <a:rPr lang="uk-UA" b="1" i="1" dirty="0" smtClean="0"/>
              <a:t>рекламі</a:t>
            </a:r>
            <a:endParaRPr lang="uk-UA" b="1" i="1" dirty="0"/>
          </a:p>
          <a:p>
            <a:r>
              <a:rPr lang="uk-UA" b="1" dirty="0"/>
              <a:t>Стереотипізація:</a:t>
            </a:r>
            <a:r>
              <a:rPr lang="uk-UA" dirty="0"/>
              <a:t> Реклама часто використовує спрощені та перебільшені образи, що можуть призводити до дискримінації за расовою, гендерною чи іншими ознаками. Наприклад, зображення жінок у ролі домогосподарок або чоловіків як </a:t>
            </a:r>
            <a:r>
              <a:rPr lang="uk-UA" dirty="0" smtClean="0"/>
              <a:t>успішних лідерів.</a:t>
            </a:r>
            <a:endParaRPr lang="uk-UA" noProof="1"/>
          </a:p>
        </p:txBody>
      </p:sp>
    </p:spTree>
    <p:extLst>
      <p:ext uri="{BB962C8B-B14F-4D97-AF65-F5344CB8AC3E}">
        <p14:creationId xmlns:p14="http://schemas.microsoft.com/office/powerpoint/2010/main" val="12993611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Соціальні технології у рекламі</a:t>
            </a:r>
            <a:endParaRPr lang="en-US" noProof="1"/>
          </a:p>
        </p:txBody>
      </p:sp>
      <p:sp>
        <p:nvSpPr>
          <p:cNvPr id="3" name="Content Placeholder 2"/>
          <p:cNvSpPr>
            <a:spLocks noGrp="1"/>
          </p:cNvSpPr>
          <p:nvPr>
            <p:ph idx="1"/>
          </p:nvPr>
        </p:nvSpPr>
        <p:spPr>
          <a:xfrm>
            <a:off x="827700" y="2052925"/>
            <a:ext cx="7479538" cy="4195481"/>
          </a:xfrm>
        </p:spPr>
        <p:txBody>
          <a:bodyPr>
            <a:normAutofit lnSpcReduction="10000"/>
          </a:bodyPr>
          <a:lstStyle/>
          <a:p>
            <a:r>
              <a:rPr lang="uk-UA" b="1" i="1" dirty="0"/>
              <a:t>Основні негативні соціальні технології в </a:t>
            </a:r>
            <a:r>
              <a:rPr lang="uk-UA" b="1" i="1" dirty="0" smtClean="0"/>
              <a:t>рекламі</a:t>
            </a:r>
            <a:endParaRPr lang="uk-UA" b="1" i="1" dirty="0"/>
          </a:p>
          <a:p>
            <a:r>
              <a:rPr lang="uk-UA" b="1" dirty="0"/>
              <a:t>Недостовірна інформація та перебільшення:</a:t>
            </a:r>
            <a:r>
              <a:rPr lang="uk-UA" dirty="0"/>
              <a:t> Хоча законодавство багатьох країн забороняє відверту брехню в рекламі, часто використовуються фрази, що вводять в оману, наприклад, "можливо, це найкращий..." або "вдвічі більше...", не вказуючи, з чим саме відбувається порівняння.</a:t>
            </a:r>
          </a:p>
          <a:p>
            <a:pPr marL="0" indent="0">
              <a:buNone/>
            </a:pPr>
            <a:r>
              <a:rPr lang="uk-UA" dirty="0"/>
              <a:t>Ці технології можуть впливати на підсвідомість споживача, обходячи критичне мислення. Вони створюють ілюзію, що щастя та успіх залежать від матеріальних благ, що в кінцевому підсумку може негативно впливати на психічне здоров'я та цінності людей.</a:t>
            </a:r>
          </a:p>
        </p:txBody>
      </p:sp>
    </p:spTree>
    <p:extLst>
      <p:ext uri="{BB962C8B-B14F-4D97-AF65-F5344CB8AC3E}">
        <p14:creationId xmlns:p14="http://schemas.microsoft.com/office/powerpoint/2010/main" val="31805638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Висновки</a:t>
            </a:r>
          </a:p>
        </p:txBody>
      </p:sp>
      <p:sp>
        <p:nvSpPr>
          <p:cNvPr id="3" name="Content Placeholder 2"/>
          <p:cNvSpPr>
            <a:spLocks noGrp="1"/>
          </p:cNvSpPr>
          <p:nvPr>
            <p:ph idx="1"/>
          </p:nvPr>
        </p:nvSpPr>
        <p:spPr/>
        <p:txBody>
          <a:bodyPr/>
          <a:lstStyle/>
          <a:p>
            <a:r>
              <a:t>• Реклама = не лише бізнес, а й соціальний вплив</a:t>
            </a:r>
          </a:p>
          <a:p>
            <a:r>
              <a:t>• Соціальні технології керують поведінкою людей</a:t>
            </a:r>
          </a:p>
          <a:p>
            <a:r>
              <a:t>• Важливо вміти розрізняти етичний і маніпулятивний підхід</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Що таке соціальні технології?</a:t>
            </a:r>
          </a:p>
        </p:txBody>
      </p:sp>
      <p:sp>
        <p:nvSpPr>
          <p:cNvPr id="3" name="Content Placeholder 2"/>
          <p:cNvSpPr>
            <a:spLocks noGrp="1"/>
          </p:cNvSpPr>
          <p:nvPr>
            <p:ph idx="1"/>
          </p:nvPr>
        </p:nvSpPr>
        <p:spPr>
          <a:xfrm>
            <a:off x="827700" y="2052925"/>
            <a:ext cx="7531296" cy="4195481"/>
          </a:xfrm>
        </p:spPr>
        <p:txBody>
          <a:bodyPr>
            <a:normAutofit fontScale="77500" lnSpcReduction="20000"/>
          </a:bodyPr>
          <a:lstStyle/>
          <a:p>
            <a:r>
              <a:rPr lang="uk-UA" noProof="1"/>
              <a:t>Слово "технологія" походить від грецьких слів "</a:t>
            </a:r>
            <a:r>
              <a:rPr lang="en-US" noProof="1"/>
              <a:t>techne" (</a:t>
            </a:r>
            <a:r>
              <a:rPr lang="uk-UA" noProof="1"/>
              <a:t>уміння, майстерність) та "</a:t>
            </a:r>
            <a:r>
              <a:rPr lang="en-US" noProof="1"/>
              <a:t>logos" (</a:t>
            </a:r>
            <a:r>
              <a:rPr lang="uk-UA" noProof="1"/>
              <a:t>навчання, наука</a:t>
            </a:r>
            <a:r>
              <a:rPr lang="uk-UA" noProof="1"/>
              <a:t>). </a:t>
            </a:r>
            <a:endParaRPr lang="uk-UA" noProof="1" smtClean="0"/>
          </a:p>
          <a:p>
            <a:r>
              <a:rPr lang="uk-UA" noProof="1" smtClean="0"/>
              <a:t>У </a:t>
            </a:r>
            <a:r>
              <a:rPr lang="uk-UA" noProof="1"/>
              <a:t>широкому сенсі, технологія — </a:t>
            </a:r>
            <a:r>
              <a:rPr lang="uk-UA" noProof="1"/>
              <a:t>це </a:t>
            </a:r>
            <a:r>
              <a:rPr lang="uk-UA" noProof="1" smtClean="0"/>
              <a:t> </a:t>
            </a:r>
            <a:r>
              <a:rPr lang="uk-UA" noProof="1"/>
              <a:t>способи та методи, що використовуються для створення, обробки, зміни або використання певних матеріалів, енергії чи інформації для досягнення бажаного </a:t>
            </a:r>
            <a:r>
              <a:rPr lang="uk-UA" noProof="1"/>
              <a:t>результату</a:t>
            </a:r>
            <a:r>
              <a:rPr lang="uk-UA" noProof="1" smtClean="0"/>
              <a:t>.</a:t>
            </a:r>
          </a:p>
          <a:p>
            <a:r>
              <a:rPr lang="uk-UA" noProof="1" smtClean="0"/>
              <a:t>Простими </a:t>
            </a:r>
            <a:r>
              <a:rPr lang="uk-UA" noProof="1"/>
              <a:t>словами, технологія </a:t>
            </a:r>
            <a:r>
              <a:rPr lang="uk-UA" noProof="1"/>
              <a:t>— </a:t>
            </a:r>
            <a:r>
              <a:rPr lang="uk-UA" noProof="1" smtClean="0"/>
              <a:t>це</a:t>
            </a:r>
          </a:p>
          <a:p>
            <a:r>
              <a:rPr lang="uk-UA" noProof="1" smtClean="0"/>
              <a:t>Набір </a:t>
            </a:r>
            <a:r>
              <a:rPr lang="uk-UA" noProof="1"/>
              <a:t>інструментів </a:t>
            </a:r>
            <a:r>
              <a:rPr lang="uk-UA" noProof="1"/>
              <a:t>і </a:t>
            </a:r>
            <a:r>
              <a:rPr lang="uk-UA" noProof="1" smtClean="0"/>
              <a:t>методів (це </a:t>
            </a:r>
            <a:r>
              <a:rPr lang="uk-UA" noProof="1"/>
              <a:t>може бути все, від молотка і цвяхів до </a:t>
            </a:r>
            <a:r>
              <a:rPr lang="uk-UA" noProof="1"/>
              <a:t>складного </a:t>
            </a:r>
            <a:r>
              <a:rPr lang="uk-UA" noProof="1" smtClean="0"/>
              <a:t>програмного </a:t>
            </a:r>
            <a:r>
              <a:rPr lang="uk-UA" noProof="1"/>
              <a:t>забезпечення і </a:t>
            </a:r>
            <a:r>
              <a:rPr lang="uk-UA" noProof="1"/>
              <a:t>штучного </a:t>
            </a:r>
            <a:r>
              <a:rPr lang="uk-UA" noProof="1" smtClean="0"/>
              <a:t>інтелекту)</a:t>
            </a:r>
          </a:p>
          <a:p>
            <a:r>
              <a:rPr lang="uk-UA" noProof="1" smtClean="0"/>
              <a:t>Процес (послідовність </a:t>
            </a:r>
            <a:r>
              <a:rPr lang="uk-UA" noProof="1"/>
              <a:t>дій або операцій, які перетворюють сировину, ідеї або інформацію на готовий продукт або послугу. Наприклад, технологія випікання хліба — це певна </a:t>
            </a:r>
            <a:r>
              <a:rPr lang="uk-UA" noProof="1"/>
              <a:t>послідовність </a:t>
            </a:r>
            <a:r>
              <a:rPr lang="uk-UA" noProof="1" smtClean="0"/>
              <a:t>кроків (змішування </a:t>
            </a:r>
            <a:r>
              <a:rPr lang="uk-UA" noProof="1"/>
              <a:t>інгредієнтів, заміс тіста, вистоювання</a:t>
            </a:r>
            <a:r>
              <a:rPr lang="uk-UA" noProof="1"/>
              <a:t>, </a:t>
            </a:r>
            <a:r>
              <a:rPr lang="uk-UA" noProof="1" smtClean="0"/>
              <a:t>випікання).</a:t>
            </a:r>
          </a:p>
          <a:p>
            <a:r>
              <a:rPr lang="uk-UA" noProof="1" smtClean="0"/>
              <a:t>Знання (сукупність </a:t>
            </a:r>
            <a:r>
              <a:rPr lang="uk-UA" noProof="1"/>
              <a:t>знань і навичок, необхідних для виконання </a:t>
            </a:r>
            <a:r>
              <a:rPr lang="uk-UA" noProof="1"/>
              <a:t>певного </a:t>
            </a:r>
            <a:r>
              <a:rPr lang="uk-UA" noProof="1" smtClean="0"/>
              <a:t>процесу). </a:t>
            </a:r>
            <a:r>
              <a:rPr lang="uk-UA" noProof="1"/>
              <a:t>Це може бути знання про властивості матеріалів, закони фізики, алгоритми програмування тощо.</a:t>
            </a:r>
            <a:endParaRPr lang="en-US" noProof="1"/>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Ключове повідомлення</a:t>
            </a:r>
          </a:p>
        </p:txBody>
      </p:sp>
      <p:sp>
        <p:nvSpPr>
          <p:cNvPr id="3" name="Content Placeholder 2"/>
          <p:cNvSpPr>
            <a:spLocks noGrp="1"/>
          </p:cNvSpPr>
          <p:nvPr>
            <p:ph idx="1"/>
          </p:nvPr>
        </p:nvSpPr>
        <p:spPr/>
        <p:txBody>
          <a:bodyPr/>
          <a:lstStyle/>
          <a:p>
            <a:r>
              <a:t>👉 «Реклама може змінювати суспільство. Важливо, хто і як її створює»</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Що таке соціальні технології?</a:t>
            </a:r>
          </a:p>
        </p:txBody>
      </p:sp>
      <p:sp>
        <p:nvSpPr>
          <p:cNvPr id="3" name="Content Placeholder 2"/>
          <p:cNvSpPr>
            <a:spLocks noGrp="1"/>
          </p:cNvSpPr>
          <p:nvPr>
            <p:ph idx="1"/>
          </p:nvPr>
        </p:nvSpPr>
        <p:spPr>
          <a:xfrm>
            <a:off x="827700" y="2052925"/>
            <a:ext cx="7531296" cy="4195481"/>
          </a:xfrm>
        </p:spPr>
        <p:txBody>
          <a:bodyPr>
            <a:normAutofit lnSpcReduction="10000"/>
          </a:bodyPr>
          <a:lstStyle/>
          <a:p>
            <a:pPr marL="0" indent="0">
              <a:buNone/>
            </a:pPr>
            <a:r>
              <a:rPr lang="uk-UA" noProof="1"/>
              <a:t>Технологія включає в </a:t>
            </a:r>
            <a:r>
              <a:rPr lang="uk-UA" noProof="1"/>
              <a:t>себе</a:t>
            </a:r>
            <a:r>
              <a:rPr lang="uk-UA" noProof="1" smtClean="0"/>
              <a:t>:</a:t>
            </a:r>
          </a:p>
          <a:p>
            <a:r>
              <a:rPr lang="uk-UA" noProof="1" smtClean="0"/>
              <a:t>1. Технічні засоби (машини</a:t>
            </a:r>
            <a:r>
              <a:rPr lang="uk-UA" noProof="1"/>
              <a:t>, інструменти</a:t>
            </a:r>
            <a:r>
              <a:rPr lang="uk-UA" noProof="1"/>
              <a:t>, </a:t>
            </a:r>
            <a:r>
              <a:rPr lang="uk-UA" noProof="1" smtClean="0"/>
              <a:t>обладнання).</a:t>
            </a:r>
          </a:p>
          <a:p>
            <a:r>
              <a:rPr lang="uk-UA" noProof="1" smtClean="0"/>
              <a:t>2. Процеси (послідовність </a:t>
            </a:r>
            <a:r>
              <a:rPr lang="uk-UA" noProof="1"/>
              <a:t>операцій, </a:t>
            </a:r>
            <a:r>
              <a:rPr lang="uk-UA" noProof="1"/>
              <a:t>які </a:t>
            </a:r>
            <a:r>
              <a:rPr lang="uk-UA" noProof="1" smtClean="0"/>
              <a:t>виконуються).</a:t>
            </a:r>
          </a:p>
          <a:p>
            <a:r>
              <a:rPr lang="uk-UA" noProof="1" smtClean="0"/>
              <a:t>3. Організацію (способи </a:t>
            </a:r>
            <a:r>
              <a:rPr lang="uk-UA" noProof="1"/>
              <a:t>управління людьми, ресурсами та інструментами для </a:t>
            </a:r>
            <a:r>
              <a:rPr lang="uk-UA" noProof="1"/>
              <a:t>досягнення </a:t>
            </a:r>
            <a:r>
              <a:rPr lang="uk-UA" noProof="1" smtClean="0"/>
              <a:t>мети).</a:t>
            </a:r>
          </a:p>
          <a:p>
            <a:r>
              <a:rPr lang="uk-UA" noProof="1" smtClean="0"/>
              <a:t>Результат (продукт</a:t>
            </a:r>
            <a:r>
              <a:rPr lang="uk-UA" noProof="1"/>
              <a:t>, послуга або змінений </a:t>
            </a:r>
            <a:r>
              <a:rPr lang="uk-UA" noProof="1"/>
              <a:t>стан </a:t>
            </a:r>
            <a:r>
              <a:rPr lang="uk-UA" noProof="1" smtClean="0"/>
              <a:t>об'єкта).</a:t>
            </a:r>
          </a:p>
          <a:p>
            <a:pPr marL="0" indent="0">
              <a:buNone/>
            </a:pPr>
            <a:r>
              <a:rPr lang="uk-UA" noProof="1" smtClean="0"/>
              <a:t>Технології </a:t>
            </a:r>
            <a:r>
              <a:rPr lang="uk-UA" noProof="1"/>
              <a:t>є рушійною силою прогресу в усіх сферах життя — від промисловості та медицини до освіти та мистецтва. Вони </a:t>
            </a:r>
            <a:r>
              <a:rPr lang="uk-UA" noProof="1"/>
              <a:t>допомагають </a:t>
            </a:r>
            <a:r>
              <a:rPr lang="uk-UA" noProof="1" smtClean="0"/>
              <a:t>вирішувати </a:t>
            </a:r>
            <a:r>
              <a:rPr lang="uk-UA" noProof="1"/>
              <a:t>проблеми, задовольняти потреби та покращувати якість життя.</a:t>
            </a:r>
            <a:endParaRPr lang="en-US" noProof="1"/>
          </a:p>
        </p:txBody>
      </p:sp>
    </p:spTree>
    <p:extLst>
      <p:ext uri="{BB962C8B-B14F-4D97-AF65-F5344CB8AC3E}">
        <p14:creationId xmlns:p14="http://schemas.microsoft.com/office/powerpoint/2010/main" val="658036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Що таке соціальні технології?</a:t>
            </a:r>
          </a:p>
        </p:txBody>
      </p:sp>
      <p:sp>
        <p:nvSpPr>
          <p:cNvPr id="3" name="Content Placeholder 2"/>
          <p:cNvSpPr>
            <a:spLocks noGrp="1"/>
          </p:cNvSpPr>
          <p:nvPr>
            <p:ph idx="1"/>
          </p:nvPr>
        </p:nvSpPr>
        <p:spPr/>
        <p:txBody>
          <a:bodyPr/>
          <a:lstStyle/>
          <a:p>
            <a:r>
              <a:rPr lang="en-US" noProof="1" smtClean="0"/>
              <a:t>• Систематизовані методи впливу на суспільство</a:t>
            </a:r>
          </a:p>
          <a:p>
            <a:r>
              <a:rPr lang="en-US" noProof="1" smtClean="0"/>
              <a:t>• Інструменти управління соціальними процесами</a:t>
            </a:r>
          </a:p>
          <a:p>
            <a:r>
              <a:rPr lang="en-US" noProof="1" smtClean="0"/>
              <a:t>• Поєднання психології, комунікацій, медіа</a:t>
            </a:r>
            <a:endParaRPr lang="en-US" noProof="1"/>
          </a:p>
        </p:txBody>
      </p:sp>
    </p:spTree>
    <p:extLst>
      <p:ext uri="{BB962C8B-B14F-4D97-AF65-F5344CB8AC3E}">
        <p14:creationId xmlns:p14="http://schemas.microsoft.com/office/powerpoint/2010/main" val="545733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Що таке соціальні технології?</a:t>
            </a:r>
          </a:p>
        </p:txBody>
      </p:sp>
      <p:sp>
        <p:nvSpPr>
          <p:cNvPr id="3" name="Content Placeholder 2"/>
          <p:cNvSpPr>
            <a:spLocks noGrp="1"/>
          </p:cNvSpPr>
          <p:nvPr>
            <p:ph idx="1"/>
          </p:nvPr>
        </p:nvSpPr>
        <p:spPr>
          <a:xfrm>
            <a:off x="827699" y="2052925"/>
            <a:ext cx="7255251" cy="4195481"/>
          </a:xfrm>
        </p:spPr>
        <p:txBody>
          <a:bodyPr/>
          <a:lstStyle/>
          <a:p>
            <a:r>
              <a:rPr lang="uk-UA" dirty="0"/>
              <a:t>Соціальні технології — це інструменти, методи та підходи, які допомагають вирішувати соціальні проблеми, взаємодіяти між людьми та організовувати суспільні процеси. Вони працюють з поведінкою, цінностями та стосунками, щоб досягти бажаних соціальних змін</a:t>
            </a:r>
            <a:r>
              <a:rPr lang="uk-UA" dirty="0" smtClean="0"/>
              <a:t>.</a:t>
            </a:r>
          </a:p>
          <a:p>
            <a:endParaRPr lang="uk-UA" noProof="1"/>
          </a:p>
          <a:p>
            <a:endParaRPr lang="en-US" noProof="1"/>
          </a:p>
        </p:txBody>
      </p:sp>
    </p:spTree>
    <p:extLst>
      <p:ext uri="{BB962C8B-B14F-4D97-AF65-F5344CB8AC3E}">
        <p14:creationId xmlns:p14="http://schemas.microsoft.com/office/powerpoint/2010/main" val="3762168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Приклади соціальних технологій</a:t>
            </a:r>
          </a:p>
        </p:txBody>
      </p:sp>
      <p:sp>
        <p:nvSpPr>
          <p:cNvPr id="3" name="Content Placeholder 2"/>
          <p:cNvSpPr>
            <a:spLocks noGrp="1"/>
          </p:cNvSpPr>
          <p:nvPr>
            <p:ph idx="1"/>
          </p:nvPr>
        </p:nvSpPr>
        <p:spPr/>
        <p:txBody>
          <a:bodyPr/>
          <a:lstStyle/>
          <a:p>
            <a:r>
              <a:rPr lang="en-US" noProof="1" smtClean="0"/>
              <a:t>• PR і паблік рилейшнз</a:t>
            </a:r>
          </a:p>
          <a:p>
            <a:r>
              <a:rPr lang="en-US" noProof="1" smtClean="0"/>
              <a:t>• Політичні кампанії</a:t>
            </a:r>
          </a:p>
          <a:p>
            <a:r>
              <a:rPr lang="en-US" noProof="1" smtClean="0"/>
              <a:t>• Соціальна реклама</a:t>
            </a:r>
          </a:p>
          <a:p>
            <a:r>
              <a:rPr lang="en-US" noProof="1" smtClean="0"/>
              <a:t>• Таргетована реклама у соцмережах</a:t>
            </a:r>
          </a:p>
          <a:p>
            <a:r>
              <a:rPr lang="en-US" noProof="1" smtClean="0"/>
              <a:t>• Вірусний маркетинг</a:t>
            </a:r>
            <a:endParaRPr lang="en-US" noProof="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Реклама у сучасному суспільстві</a:t>
            </a:r>
          </a:p>
        </p:txBody>
      </p:sp>
      <p:sp>
        <p:nvSpPr>
          <p:cNvPr id="3" name="Content Placeholder 2"/>
          <p:cNvSpPr>
            <a:spLocks noGrp="1"/>
          </p:cNvSpPr>
          <p:nvPr>
            <p:ph idx="1"/>
          </p:nvPr>
        </p:nvSpPr>
        <p:spPr/>
        <p:txBody>
          <a:bodyPr/>
          <a:lstStyle/>
          <a:p>
            <a:r>
              <a:t>• Всюдисуща: вулиці, ТБ, інтернет</a:t>
            </a:r>
          </a:p>
          <a:p>
            <a:r>
              <a:t>• Формує стиль життя і світогляд</a:t>
            </a:r>
          </a:p>
          <a:p>
            <a:r>
              <a:t>• Має економічний і соціальний вплив</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Реклама у сучасному суспільстві</a:t>
            </a:r>
          </a:p>
        </p:txBody>
      </p:sp>
      <p:sp>
        <p:nvSpPr>
          <p:cNvPr id="3" name="Content Placeholder 2"/>
          <p:cNvSpPr>
            <a:spLocks noGrp="1"/>
          </p:cNvSpPr>
          <p:nvPr>
            <p:ph idx="1"/>
          </p:nvPr>
        </p:nvSpPr>
        <p:spPr>
          <a:xfrm>
            <a:off x="827699" y="2052925"/>
            <a:ext cx="7341515" cy="4195481"/>
          </a:xfrm>
        </p:spPr>
        <p:txBody>
          <a:bodyPr>
            <a:normAutofit fontScale="92500" lnSpcReduction="10000"/>
          </a:bodyPr>
          <a:lstStyle/>
          <a:p>
            <a:r>
              <a:rPr lang="uk-UA" dirty="0"/>
              <a:t>У сучасному суспільстві реклама — це не просто спосіб продати товар чи послугу. Вона є невід'ємною частиною культури, що впливає на наші цінності, смаки та уявлення про успіх. </a:t>
            </a:r>
            <a:endParaRPr lang="uk-UA" dirty="0" smtClean="0"/>
          </a:p>
          <a:p>
            <a:r>
              <a:rPr lang="uk-UA" dirty="0" smtClean="0"/>
              <a:t>За </a:t>
            </a:r>
            <a:r>
              <a:rPr lang="uk-UA" dirty="0"/>
              <a:t>допомогою інструментів, що постійно розвиваються, таких як таргетована реклама в соціальних мережах, інтерактивні відео та віртуальна реальність, реклама стала надзвичайно персоналізованою та всюдисущою. </a:t>
            </a:r>
            <a:endParaRPr lang="uk-UA" dirty="0" smtClean="0"/>
          </a:p>
          <a:p>
            <a:r>
              <a:rPr lang="uk-UA" dirty="0" smtClean="0"/>
              <a:t>Вона </a:t>
            </a:r>
            <a:r>
              <a:rPr lang="uk-UA" dirty="0"/>
              <a:t>формує суспільну думку, створює тренди та навіть впливає на політичні процеси. </a:t>
            </a:r>
            <a:endParaRPr lang="uk-UA" dirty="0" smtClean="0"/>
          </a:p>
          <a:p>
            <a:pPr marL="0" indent="0">
              <a:buNone/>
            </a:pPr>
            <a:r>
              <a:rPr lang="uk-UA" b="1" dirty="0" smtClean="0"/>
              <a:t>Отже</a:t>
            </a:r>
            <a:r>
              <a:rPr lang="uk-UA" b="1" dirty="0"/>
              <a:t>, сучасна реклама — це складна система комунікації, яка не лише інформує, а й активно взаємодіє зі споживачем, занурюючи його в ідеологічний та емоційний світ бренду.</a:t>
            </a:r>
            <a:endParaRPr b="1" dirty="0"/>
          </a:p>
        </p:txBody>
      </p:sp>
    </p:spTree>
    <p:extLst>
      <p:ext uri="{BB962C8B-B14F-4D97-AF65-F5344CB8AC3E}">
        <p14:creationId xmlns:p14="http://schemas.microsoft.com/office/powerpoint/2010/main" val="27084148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он">
  <a:themeElements>
    <a:clrScheme name="І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І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І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41</TotalTime>
  <Words>1681</Words>
  <Application>Microsoft Office PowerPoint</Application>
  <PresentationFormat>Екран (4:3)</PresentationFormat>
  <Paragraphs>110</Paragraphs>
  <Slides>30</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30</vt:i4>
      </vt:variant>
    </vt:vector>
  </HeadingPairs>
  <TitlesOfParts>
    <vt:vector size="34" baseType="lpstr">
      <vt:lpstr>Arial</vt:lpstr>
      <vt:lpstr>Century Gothic</vt:lpstr>
      <vt:lpstr>Wingdings 3</vt:lpstr>
      <vt:lpstr>Іон</vt:lpstr>
      <vt:lpstr>Соціальні технології в рекламі</vt:lpstr>
      <vt:lpstr>Мета курсу</vt:lpstr>
      <vt:lpstr>Що таке соціальні технології?</vt:lpstr>
      <vt:lpstr>Що таке соціальні технології?</vt:lpstr>
      <vt:lpstr>Що таке соціальні технології?</vt:lpstr>
      <vt:lpstr>Що таке соціальні технології?</vt:lpstr>
      <vt:lpstr>Приклади соціальних технологій</vt:lpstr>
      <vt:lpstr>Реклама у сучасному суспільстві</vt:lpstr>
      <vt:lpstr>Реклама у сучасному суспільстві</vt:lpstr>
      <vt:lpstr>Реклама як соціальний інститут</vt:lpstr>
      <vt:lpstr>Реклама як соціальний інститут</vt:lpstr>
      <vt:lpstr>Реклама як соціальний інститут</vt:lpstr>
      <vt:lpstr>Реклама як соціальний інститут</vt:lpstr>
      <vt:lpstr>Реклама як соціальний інститут</vt:lpstr>
      <vt:lpstr>Реклама як соціальний інститут</vt:lpstr>
      <vt:lpstr>Приклад функцій реклами</vt:lpstr>
      <vt:lpstr>Що таке соціальні технології в рекламі?</vt:lpstr>
      <vt:lpstr>Соціальні технології у рекламі</vt:lpstr>
      <vt:lpstr>Соціальні технології у рекламі</vt:lpstr>
      <vt:lpstr>Соціальні технології у рекламі</vt:lpstr>
      <vt:lpstr>Соціальні технології у рекламі</vt:lpstr>
      <vt:lpstr>Соціальні технології у рекламі</vt:lpstr>
      <vt:lpstr>Соціальні технології у рекламі</vt:lpstr>
      <vt:lpstr>Соціальні технології у рекламі</vt:lpstr>
      <vt:lpstr>Соціальні технології у рекламі</vt:lpstr>
      <vt:lpstr>Соціальні технології у рекламі</vt:lpstr>
      <vt:lpstr>Соціальні технології у рекламі</vt:lpstr>
      <vt:lpstr>Соціальні технології у рекламі</vt:lpstr>
      <vt:lpstr>Висновки</vt:lpstr>
      <vt:lpstr>Ключове повідомлення</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Соціальні технології в рекламі</dc:title>
  <dc:subject/>
  <dc:creator/>
  <cp:keywords/>
  <dc:description>generated using python-pptx</dc:description>
  <cp:lastModifiedBy>Taisiia</cp:lastModifiedBy>
  <cp:revision>6</cp:revision>
  <dcterms:created xsi:type="dcterms:W3CDTF">2013-01-27T09:14:16Z</dcterms:created>
  <dcterms:modified xsi:type="dcterms:W3CDTF">2025-09-03T09:49:06Z</dcterms:modified>
  <cp:category/>
</cp:coreProperties>
</file>