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69" r:id="rId16"/>
    <p:sldId id="276" r:id="rId17"/>
    <p:sldId id="277" r:id="rId18"/>
    <p:sldId id="278" r:id="rId19"/>
    <p:sldId id="279" r:id="rId20"/>
    <p:sldId id="280" r:id="rId21"/>
    <p:sldId id="281" r:id="rId22"/>
    <p:sldId id="270" r:id="rId23"/>
    <p:sldId id="271" r:id="rId24"/>
    <p:sldId id="272" r:id="rId25"/>
    <p:sldId id="274" r:id="rId26"/>
    <p:sldId id="275" r:id="rId27"/>
    <p:sldId id="282" r:id="rId28"/>
    <p:sldId id="283" r:id="rId29"/>
    <p:sldId id="284" r:id="rId30"/>
    <p:sldId id="285" r:id="rId31"/>
    <p:sldId id="286" r:id="rId32"/>
    <p:sldId id="287" r:id="rId33"/>
    <p:sldId id="290" r:id="rId34"/>
    <p:sldId id="288" r:id="rId35"/>
    <p:sldId id="289" r:id="rId36"/>
    <p:sldId id="291" r:id="rId37"/>
    <p:sldId id="292" r:id="rId38"/>
    <p:sldId id="293" r:id="rId39"/>
    <p:sldId id="301" r:id="rId40"/>
    <p:sldId id="294" r:id="rId41"/>
    <p:sldId id="295" r:id="rId42"/>
    <p:sldId id="296" r:id="rId43"/>
    <p:sldId id="300" r:id="rId44"/>
    <p:sldId id="297" r:id="rId45"/>
    <p:sldId id="298" r:id="rId46"/>
    <p:sldId id="302" r:id="rId47"/>
    <p:sldId id="303"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28.04.2018</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28.04.2018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28.04.2018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28.04.2018</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28.04.2018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28.04.2018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28.04.2018</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28.04.2018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28.04.2018</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28.04.2018</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28.04.2018</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1556792"/>
            <a:ext cx="8305800" cy="3286012"/>
          </a:xfrm>
        </p:spPr>
        <p:txBody>
          <a:bodyPr/>
          <a:lstStyle/>
          <a:p>
            <a:r>
              <a:rPr lang="uk-UA" sz="3200" b="1" dirty="0" smtClean="0">
                <a:effectLst>
                  <a:outerShdw blurRad="38100" dist="38100" dir="2700000" algn="tl">
                    <a:srgbClr val="000000">
                      <a:alpha val="43137"/>
                    </a:srgbClr>
                  </a:outerShdw>
                </a:effectLst>
              </a:rPr>
              <a:t>План</a:t>
            </a:r>
          </a:p>
          <a:p>
            <a:pPr algn="just"/>
            <a:r>
              <a:rPr lang="uk-UA" sz="3200" dirty="0"/>
              <a:t>1.Поняття та види інформаційного протиборства.</a:t>
            </a:r>
          </a:p>
          <a:p>
            <a:pPr algn="just"/>
            <a:r>
              <a:rPr lang="uk-UA" sz="3200" dirty="0"/>
              <a:t>2. Інформаційна війна як вияв інформаційного протиборства. Види інформаційних воєн.</a:t>
            </a:r>
          </a:p>
          <a:p>
            <a:pPr algn="just"/>
            <a:r>
              <a:rPr lang="uk-UA" sz="3200" dirty="0"/>
              <a:t>3.Методи інформаційного захисту.</a:t>
            </a:r>
            <a:endParaRPr lang="uk-UA" sz="3200" dirty="0" smtClean="0"/>
          </a:p>
          <a:p>
            <a:pPr algn="just"/>
            <a:endParaRPr lang="uk-UA" dirty="0"/>
          </a:p>
        </p:txBody>
      </p:sp>
      <p:sp>
        <p:nvSpPr>
          <p:cNvPr id="2" name="Заголовок 1"/>
          <p:cNvSpPr>
            <a:spLocks noGrp="1"/>
          </p:cNvSpPr>
          <p:nvPr>
            <p:ph type="ctrTitle"/>
          </p:nvPr>
        </p:nvSpPr>
        <p:spPr>
          <a:xfrm>
            <a:off x="457200" y="476672"/>
            <a:ext cx="8305800" cy="792088"/>
          </a:xfrm>
        </p:spPr>
        <p:txBody>
          <a:bodyPr/>
          <a:lstStyle/>
          <a:p>
            <a:r>
              <a:rPr lang="uk-UA" sz="3600" b="1" dirty="0" smtClean="0">
                <a:effectLst>
                  <a:outerShdw blurRad="38100" dist="38100" dir="2700000" algn="tl">
                    <a:srgbClr val="000000">
                      <a:alpha val="43137"/>
                    </a:srgbClr>
                  </a:outerShdw>
                </a:effectLst>
              </a:rPr>
              <a:t>ІНФОРМАЦІЙНЕ ПРОТИБОРСТВО</a:t>
            </a:r>
            <a:endParaRPr lang="uk-UA"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488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uk-UA" sz="2800" dirty="0" smtClean="0"/>
              <a:t>політичні</a:t>
            </a:r>
            <a:r>
              <a:rPr lang="uk-UA" sz="2800" dirty="0"/>
              <a:t>, дипломатичні й економічні акції;</a:t>
            </a:r>
          </a:p>
          <a:p>
            <a:r>
              <a:rPr lang="uk-UA" sz="2800" dirty="0" smtClean="0"/>
              <a:t> </a:t>
            </a:r>
            <a:r>
              <a:rPr lang="uk-UA" sz="2800" dirty="0"/>
              <a:t>інформаційні та психологічні операції;</a:t>
            </a:r>
          </a:p>
          <a:p>
            <a:r>
              <a:rPr lang="uk-UA" sz="2800" dirty="0" smtClean="0"/>
              <a:t>підривні </a:t>
            </a:r>
            <a:r>
              <a:rPr lang="uk-UA" sz="2800" dirty="0"/>
              <a:t>та деморалізуючі пропагандистські дії;</a:t>
            </a:r>
          </a:p>
          <a:p>
            <a:r>
              <a:rPr lang="uk-UA" sz="2800" dirty="0" smtClean="0"/>
              <a:t>сприяння </a:t>
            </a:r>
            <a:r>
              <a:rPr lang="uk-UA" sz="2800" dirty="0"/>
              <a:t>опозиційним і дисидентським рухам;</a:t>
            </a:r>
          </a:p>
          <a:p>
            <a:r>
              <a:rPr lang="uk-UA" sz="2800" dirty="0" smtClean="0"/>
              <a:t>надання </a:t>
            </a:r>
            <a:r>
              <a:rPr lang="uk-UA" sz="2800" dirty="0"/>
              <a:t>усебічного впливу на політичне і культурне життя з метою розвалу національно-державних підвалин суспільства;</a:t>
            </a:r>
          </a:p>
          <a:p>
            <a:r>
              <a:rPr lang="uk-UA" sz="2800" dirty="0" smtClean="0"/>
              <a:t> </a:t>
            </a:r>
            <a:r>
              <a:rPr lang="uk-UA" sz="2800" dirty="0"/>
              <a:t>проникнення в систему державного керування</a:t>
            </a:r>
          </a:p>
          <a:p>
            <a:endParaRPr lang="uk-UA" dirty="0"/>
          </a:p>
        </p:txBody>
      </p:sp>
      <p:sp>
        <p:nvSpPr>
          <p:cNvPr id="3" name="Заголовок 2"/>
          <p:cNvSpPr>
            <a:spLocks noGrp="1"/>
          </p:cNvSpPr>
          <p:nvPr>
            <p:ph type="title"/>
          </p:nvPr>
        </p:nvSpPr>
        <p:spPr/>
        <p:txBody>
          <a:bodyPr>
            <a:normAutofit/>
          </a:bodyPr>
          <a:lstStyle/>
          <a:p>
            <a:pPr algn="ctr"/>
            <a:r>
              <a:rPr lang="uk-UA" sz="3200" b="1" dirty="0" smtClean="0">
                <a:effectLst>
                  <a:outerShdw blurRad="38100" dist="38100" dir="2700000" algn="tl">
                    <a:srgbClr val="000000">
                      <a:alpha val="43137"/>
                    </a:srgbClr>
                  </a:outerShdw>
                </a:effectLst>
              </a:rPr>
              <a:t>форми </a:t>
            </a:r>
            <a:r>
              <a:rPr lang="uk-UA" sz="3200" b="1" dirty="0">
                <a:effectLst>
                  <a:outerShdw blurRad="38100" dist="38100" dir="2700000" algn="tl">
                    <a:srgbClr val="000000">
                      <a:alpha val="43137"/>
                    </a:srgbClr>
                  </a:outerShdw>
                </a:effectLst>
              </a:rPr>
              <a:t>інформаційного протиборства </a:t>
            </a:r>
            <a:r>
              <a:rPr lang="uk-UA" sz="3200" b="1" dirty="0" smtClean="0">
                <a:effectLst>
                  <a:outerShdw blurRad="38100" dist="38100" dir="2700000" algn="tl">
                    <a:srgbClr val="000000">
                      <a:alpha val="43137"/>
                    </a:srgbClr>
                  </a:outerShdw>
                </a:effectLst>
              </a:rPr>
              <a:t>:</a:t>
            </a:r>
            <a:endParaRPr lang="uk-UA"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904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2420888"/>
            <a:ext cx="8229600" cy="3675112"/>
          </a:xfrm>
        </p:spPr>
        <p:txBody>
          <a:bodyPr>
            <a:normAutofit/>
          </a:bodyPr>
          <a:lstStyle/>
          <a:p>
            <a:r>
              <a:rPr lang="uk-UA" sz="4400" b="1" dirty="0"/>
              <a:t>інформаційна </a:t>
            </a:r>
            <a:r>
              <a:rPr lang="uk-UA" sz="4400" b="1" dirty="0" smtClean="0"/>
              <a:t>експансія</a:t>
            </a:r>
          </a:p>
          <a:p>
            <a:r>
              <a:rPr lang="uk-UA" sz="4400" b="1" dirty="0" smtClean="0"/>
              <a:t> </a:t>
            </a:r>
            <a:r>
              <a:rPr lang="uk-UA" sz="4400" b="1" dirty="0"/>
              <a:t>інформаційна агресія </a:t>
            </a:r>
          </a:p>
          <a:p>
            <a:r>
              <a:rPr lang="uk-UA" sz="4400" b="1" dirty="0" smtClean="0"/>
              <a:t>інформаційна </a:t>
            </a:r>
            <a:r>
              <a:rPr lang="uk-UA" sz="4400" b="1" dirty="0"/>
              <a:t>війна</a:t>
            </a:r>
            <a:endParaRPr lang="uk-UA" sz="4400" dirty="0"/>
          </a:p>
        </p:txBody>
      </p:sp>
      <p:sp>
        <p:nvSpPr>
          <p:cNvPr id="3" name="Заголовок 2"/>
          <p:cNvSpPr>
            <a:spLocks noGrp="1"/>
          </p:cNvSpPr>
          <p:nvPr>
            <p:ph type="title"/>
          </p:nvPr>
        </p:nvSpPr>
        <p:spPr>
          <a:xfrm>
            <a:off x="467544" y="620688"/>
            <a:ext cx="8229600" cy="1219200"/>
          </a:xfrm>
        </p:spPr>
        <p:txBody>
          <a:bodyPr>
            <a:noAutofit/>
          </a:bodyPr>
          <a:lstStyle/>
          <a:p>
            <a:pPr algn="ctr"/>
            <a:r>
              <a:rPr lang="uk-UA" sz="4800" b="1" dirty="0">
                <a:effectLst>
                  <a:outerShdw blurRad="38100" dist="38100" dir="2700000" algn="tl">
                    <a:srgbClr val="000000">
                      <a:alpha val="43137"/>
                    </a:srgbClr>
                  </a:outerShdw>
                </a:effectLst>
              </a:rPr>
              <a:t>ступені інформаційного протиборства</a:t>
            </a:r>
          </a:p>
        </p:txBody>
      </p:sp>
    </p:spTree>
    <p:extLst>
      <p:ext uri="{BB962C8B-B14F-4D97-AF65-F5344CB8AC3E}">
        <p14:creationId xmlns:p14="http://schemas.microsoft.com/office/powerpoint/2010/main" val="1417277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653136"/>
            <a:ext cx="8229600" cy="1442864"/>
          </a:xfrm>
        </p:spPr>
        <p:txBody>
          <a:bodyPr>
            <a:normAutofit fontScale="70000" lnSpcReduction="20000"/>
          </a:bodyPr>
          <a:lstStyle/>
          <a:p>
            <a:r>
              <a:rPr lang="uk-UA" dirty="0" smtClean="0"/>
              <a:t>Виділяють фізичний, інформаційний та віртуальний простори існування людини (Г.</a:t>
            </a:r>
            <a:r>
              <a:rPr lang="uk-UA" dirty="0" err="1" smtClean="0"/>
              <a:t>Почепцов</a:t>
            </a:r>
            <a:r>
              <a:rPr lang="uk-UA" dirty="0" smtClean="0"/>
              <a:t>).</a:t>
            </a:r>
          </a:p>
          <a:p>
            <a:r>
              <a:rPr lang="uk-UA" dirty="0" smtClean="0"/>
              <a:t>Віртуальний – мистецтво, культура, ідеологія, релігія тощо.</a:t>
            </a:r>
          </a:p>
          <a:p>
            <a:r>
              <a:rPr lang="uk-UA" dirty="0" smtClean="0"/>
              <a:t>Експансія відбувається в інформаційному та віртуальному просторах.</a:t>
            </a:r>
            <a:endParaRPr lang="uk-UA" dirty="0"/>
          </a:p>
        </p:txBody>
      </p:sp>
      <p:sp>
        <p:nvSpPr>
          <p:cNvPr id="3" name="Заголовок 2"/>
          <p:cNvSpPr>
            <a:spLocks noGrp="1"/>
          </p:cNvSpPr>
          <p:nvPr>
            <p:ph type="title"/>
          </p:nvPr>
        </p:nvSpPr>
        <p:spPr>
          <a:xfrm>
            <a:off x="457200" y="152400"/>
            <a:ext cx="8229600" cy="3564632"/>
          </a:xfrm>
        </p:spPr>
        <p:txBody>
          <a:bodyPr>
            <a:normAutofit/>
          </a:bodyPr>
          <a:lstStyle/>
          <a:p>
            <a:pPr algn="just"/>
            <a:r>
              <a:rPr lang="uk-UA" sz="4000" b="1" dirty="0">
                <a:effectLst/>
              </a:rPr>
              <a:t>Інформаційна експансія</a:t>
            </a:r>
            <a:r>
              <a:rPr lang="uk-UA" sz="4000" dirty="0">
                <a:effectLst/>
              </a:rPr>
              <a:t> - діяльність із досягнення </a:t>
            </a:r>
            <a:r>
              <a:rPr lang="uk-UA" sz="4000" dirty="0" smtClean="0">
                <a:effectLst/>
              </a:rPr>
              <a:t>інтересів методом безконфліктного </a:t>
            </a:r>
            <a:r>
              <a:rPr lang="uk-UA" sz="4000" dirty="0">
                <a:effectLst/>
              </a:rPr>
              <a:t>проникнення в інформаційну сферу іншої держави</a:t>
            </a:r>
            <a:endParaRPr lang="uk-UA" sz="4000" dirty="0"/>
          </a:p>
        </p:txBody>
      </p:sp>
    </p:spTree>
    <p:extLst>
      <p:ext uri="{BB962C8B-B14F-4D97-AF65-F5344CB8AC3E}">
        <p14:creationId xmlns:p14="http://schemas.microsoft.com/office/powerpoint/2010/main" val="2002190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524000"/>
            <a:ext cx="8229600" cy="4929336"/>
          </a:xfrm>
        </p:spPr>
        <p:txBody>
          <a:bodyPr/>
          <a:lstStyle/>
          <a:p>
            <a:pPr algn="just"/>
            <a:r>
              <a:rPr lang="ru-RU" dirty="0" err="1" smtClean="0"/>
              <a:t>поступової</a:t>
            </a:r>
            <a:r>
              <a:rPr lang="ru-RU" dirty="0"/>
              <a:t>, </a:t>
            </a:r>
            <a:r>
              <a:rPr lang="ru-RU" dirty="0" err="1"/>
              <a:t>плавної</a:t>
            </a:r>
            <a:r>
              <a:rPr lang="ru-RU" dirty="0"/>
              <a:t>, </a:t>
            </a:r>
            <a:r>
              <a:rPr lang="ru-RU" dirty="0" err="1"/>
              <a:t>непомітної</a:t>
            </a:r>
            <a:r>
              <a:rPr lang="ru-RU" dirty="0"/>
              <a:t> для </a:t>
            </a:r>
            <a:r>
              <a:rPr lang="ru-RU" dirty="0" err="1"/>
              <a:t>суспільства</a:t>
            </a:r>
            <a:r>
              <a:rPr lang="ru-RU" dirty="0"/>
              <a:t> </a:t>
            </a:r>
            <a:r>
              <a:rPr lang="ru-RU" dirty="0" err="1"/>
              <a:t>зміни</a:t>
            </a:r>
            <a:r>
              <a:rPr lang="ru-RU" dirty="0"/>
              <a:t> </a:t>
            </a:r>
            <a:r>
              <a:rPr lang="ru-RU" dirty="0" err="1"/>
              <a:t>системи</a:t>
            </a:r>
            <a:r>
              <a:rPr lang="ru-RU" dirty="0"/>
              <a:t> </a:t>
            </a:r>
            <a:r>
              <a:rPr lang="ru-RU" dirty="0" err="1"/>
              <a:t>соціальних</a:t>
            </a:r>
            <a:r>
              <a:rPr lang="ru-RU" dirty="0"/>
              <a:t> </a:t>
            </a:r>
            <a:r>
              <a:rPr lang="ru-RU" dirty="0" err="1"/>
              <a:t>відносин</a:t>
            </a:r>
            <a:r>
              <a:rPr lang="ru-RU" dirty="0"/>
              <a:t> за </a:t>
            </a:r>
            <a:r>
              <a:rPr lang="ru-RU" dirty="0" err="1"/>
              <a:t>зразком</a:t>
            </a:r>
            <a:r>
              <a:rPr lang="ru-RU" dirty="0"/>
              <a:t> </a:t>
            </a:r>
            <a:r>
              <a:rPr lang="ru-RU" dirty="0" err="1"/>
              <a:t>системи</a:t>
            </a:r>
            <a:r>
              <a:rPr lang="ru-RU" dirty="0"/>
              <a:t> </a:t>
            </a:r>
            <a:r>
              <a:rPr lang="ru-RU" dirty="0" err="1"/>
              <a:t>джерела</a:t>
            </a:r>
            <a:r>
              <a:rPr lang="ru-RU" dirty="0"/>
              <a:t> </a:t>
            </a:r>
            <a:r>
              <a:rPr lang="ru-RU" dirty="0" err="1"/>
              <a:t>експансії</a:t>
            </a:r>
            <a:r>
              <a:rPr lang="ru-RU" dirty="0"/>
              <a:t> </a:t>
            </a:r>
            <a:endParaRPr lang="ru-RU" dirty="0" smtClean="0"/>
          </a:p>
          <a:p>
            <a:pPr algn="just"/>
            <a:endParaRPr lang="ru-RU" dirty="0"/>
          </a:p>
          <a:p>
            <a:pPr algn="just"/>
            <a:endParaRPr lang="ru-RU" dirty="0" smtClean="0"/>
          </a:p>
          <a:p>
            <a:pPr algn="just"/>
            <a:endParaRPr lang="ru-RU" dirty="0"/>
          </a:p>
          <a:p>
            <a:pPr algn="just"/>
            <a:endParaRPr lang="ru-RU" dirty="0" smtClean="0"/>
          </a:p>
          <a:p>
            <a:pPr algn="just"/>
            <a:endParaRPr lang="ru-RU" dirty="0"/>
          </a:p>
          <a:p>
            <a:pPr algn="just"/>
            <a:endParaRPr lang="ru-RU" dirty="0" smtClean="0"/>
          </a:p>
          <a:p>
            <a:pPr algn="just"/>
            <a:endParaRPr lang="uk-UA" dirty="0"/>
          </a:p>
        </p:txBody>
      </p:sp>
      <p:sp>
        <p:nvSpPr>
          <p:cNvPr id="3" name="Заголовок 2"/>
          <p:cNvSpPr>
            <a:spLocks noGrp="1"/>
          </p:cNvSpPr>
          <p:nvPr>
            <p:ph type="title"/>
          </p:nvPr>
        </p:nvSpPr>
        <p:spPr/>
        <p:txBody>
          <a:bodyPr/>
          <a:lstStyle/>
          <a:p>
            <a:pPr algn="ctr"/>
            <a:r>
              <a:rPr lang="uk-UA" b="1" dirty="0" smtClean="0">
                <a:effectLst>
                  <a:outerShdw blurRad="38100" dist="38100" dir="2700000" algn="tl">
                    <a:srgbClr val="000000">
                      <a:alpha val="43137"/>
                    </a:srgbClr>
                  </a:outerShdw>
                </a:effectLst>
              </a:rPr>
              <a:t>МЕТОДИ:</a:t>
            </a:r>
            <a:endParaRPr lang="uk-UA" b="1"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816878"/>
            <a:ext cx="5616624" cy="373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18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uk-UA" dirty="0"/>
              <a:t>Узагальнені знання (життєво важливі знання для людини, які практично і теоретично розкривають сутність стосунків між людиною і світом)</a:t>
            </a:r>
          </a:p>
          <a:p>
            <a:r>
              <a:rPr lang="uk-UA" dirty="0"/>
              <a:t>Переконання (інтелектуальна позиція, емоційний стан, стійка психологічна настанова, впевненість у справедливості своїх принципів, ідей, поглядів)</a:t>
            </a:r>
          </a:p>
          <a:p>
            <a:r>
              <a:rPr lang="uk-UA" dirty="0"/>
              <a:t>Цінності (різні форми ставлення - позитивне, негативне, рідше нейтральне до явищ навколишнього світу, яке ґрунтується на потребах та інтересах особистості, людей, культур певного соціуму</a:t>
            </a:r>
          </a:p>
          <a:p>
            <a:r>
              <a:rPr lang="uk-UA" dirty="0"/>
              <a:t>Ідеали (уявний зразок досконалості, норма)</a:t>
            </a:r>
          </a:p>
          <a:p>
            <a:r>
              <a:rPr lang="uk-UA" dirty="0"/>
              <a:t>Вірування (форма і спосіб сприйняття соціальної інформації, норм, цінностей та ідеалів суспільного життя; не набуті власним практичним чи пізнавальним досвідом, вони сприймаються як очевидні факти)</a:t>
            </a:r>
          </a:p>
          <a:p>
            <a:r>
              <a:rPr lang="uk-UA" dirty="0"/>
              <a:t>Життєві норми (зразки, стандарти діяльності)</a:t>
            </a:r>
          </a:p>
          <a:p>
            <a:endParaRPr lang="uk-UA" dirty="0"/>
          </a:p>
        </p:txBody>
      </p:sp>
      <p:sp>
        <p:nvSpPr>
          <p:cNvPr id="3" name="Заголовок 2"/>
          <p:cNvSpPr>
            <a:spLocks noGrp="1"/>
          </p:cNvSpPr>
          <p:nvPr>
            <p:ph type="title"/>
          </p:nvPr>
        </p:nvSpPr>
        <p:spPr/>
        <p:txBody>
          <a:bodyPr/>
          <a:lstStyle/>
          <a:p>
            <a:pPr algn="ctr"/>
            <a:r>
              <a:rPr lang="uk-UA" dirty="0"/>
              <a:t>СТРУКТУРА СВІТОГЛЯДУ:</a:t>
            </a:r>
          </a:p>
        </p:txBody>
      </p:sp>
    </p:spTree>
    <p:extLst>
      <p:ext uri="{BB962C8B-B14F-4D97-AF65-F5344CB8AC3E}">
        <p14:creationId xmlns:p14="http://schemas.microsoft.com/office/powerpoint/2010/main" val="2420196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2"/>
            <a:ext cx="8229600" cy="5619328"/>
          </a:xfrm>
        </p:spPr>
        <p:txBody>
          <a:bodyPr/>
          <a:lstStyle/>
          <a:p>
            <a:pPr algn="just"/>
            <a:r>
              <a:rPr lang="uk-UA" dirty="0" smtClean="0"/>
              <a:t>витіснення </a:t>
            </a:r>
            <a:r>
              <a:rPr lang="uk-UA" dirty="0"/>
              <a:t>положень національної ідеології і національної системи </a:t>
            </a:r>
            <a:r>
              <a:rPr lang="uk-UA" dirty="0" smtClean="0"/>
              <a:t>цінностей (мова, культура тощо) </a:t>
            </a:r>
            <a:r>
              <a:rPr lang="uk-UA" dirty="0"/>
              <a:t>і заміщення їх власними цінностями й ідеологічними </a:t>
            </a:r>
            <a:r>
              <a:rPr lang="uk-UA" dirty="0" smtClean="0"/>
              <a:t>установками</a:t>
            </a:r>
            <a:endParaRPr lang="uk-UA" dirty="0"/>
          </a:p>
        </p:txBody>
      </p:sp>
      <p:sp>
        <p:nvSpPr>
          <p:cNvPr id="3" name="Заголовок 2"/>
          <p:cNvSpPr>
            <a:spLocks noGrp="1"/>
          </p:cNvSpPr>
          <p:nvPr>
            <p:ph type="title"/>
          </p:nvPr>
        </p:nvSpPr>
        <p:spPr>
          <a:xfrm>
            <a:off x="539552" y="6858000"/>
            <a:ext cx="8229600" cy="1219200"/>
          </a:xfrm>
        </p:spPr>
        <p:txBody>
          <a:bodyPr>
            <a:normAutofit/>
          </a:bodyPr>
          <a:lstStyle/>
          <a:p>
            <a:endParaRPr lang="uk-UA"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276872"/>
            <a:ext cx="2955776" cy="408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794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412776"/>
            <a:ext cx="8229600" cy="5040560"/>
          </a:xfrm>
        </p:spPr>
        <p:txBody>
          <a:bodyPr>
            <a:normAutofit fontScale="70000" lnSpcReduction="20000"/>
          </a:bodyPr>
          <a:lstStyle/>
          <a:p>
            <a:r>
              <a:rPr lang="ru-RU" dirty="0"/>
              <a:t>Постанова </a:t>
            </a:r>
            <a:r>
              <a:rPr lang="ru-RU" dirty="0" err="1"/>
              <a:t>від</a:t>
            </a:r>
            <a:r>
              <a:rPr lang="ru-RU" dirty="0"/>
              <a:t> 18 </a:t>
            </a:r>
            <a:r>
              <a:rPr lang="ru-RU" dirty="0" err="1"/>
              <a:t>січня</a:t>
            </a:r>
            <a:r>
              <a:rPr lang="ru-RU" dirty="0"/>
              <a:t> 1887 року </a:t>
            </a:r>
            <a:r>
              <a:rPr lang="ru-RU" dirty="0" err="1"/>
              <a:t>лише</a:t>
            </a:r>
            <a:r>
              <a:rPr lang="ru-RU" dirty="0"/>
              <a:t> </a:t>
            </a:r>
            <a:r>
              <a:rPr lang="ru-RU" dirty="0" err="1"/>
              <a:t>підтвердила</a:t>
            </a:r>
            <a:r>
              <a:rPr lang="ru-RU" dirty="0"/>
              <a:t> </a:t>
            </a:r>
            <a:r>
              <a:rPr lang="ru-RU" dirty="0" err="1"/>
              <a:t>тяглість</a:t>
            </a:r>
            <a:r>
              <a:rPr lang="ru-RU" dirty="0"/>
              <a:t> </a:t>
            </a:r>
            <a:r>
              <a:rPr lang="ru-RU" dirty="0" err="1"/>
              <a:t>мовної</a:t>
            </a:r>
            <a:r>
              <a:rPr lang="ru-RU" dirty="0"/>
              <a:t> </a:t>
            </a:r>
            <a:r>
              <a:rPr lang="ru-RU" dirty="0" err="1"/>
              <a:t>політики</a:t>
            </a:r>
            <a:r>
              <a:rPr lang="ru-RU" dirty="0"/>
              <a:t>: "</a:t>
            </a:r>
            <a:r>
              <a:rPr lang="ru-RU" dirty="0" err="1"/>
              <a:t>Французька</a:t>
            </a:r>
            <a:r>
              <a:rPr lang="ru-RU" dirty="0"/>
              <a:t> </a:t>
            </a:r>
            <a:r>
              <a:rPr lang="ru-RU" dirty="0" err="1"/>
              <a:t>мова</a:t>
            </a:r>
            <a:r>
              <a:rPr lang="ru-RU" dirty="0"/>
              <a:t> — </a:t>
            </a:r>
            <a:r>
              <a:rPr lang="ru-RU" dirty="0" err="1"/>
              <a:t>єдина</a:t>
            </a:r>
            <a:r>
              <a:rPr lang="ru-RU" dirty="0"/>
              <a:t>, </a:t>
            </a:r>
            <a:r>
              <a:rPr lang="ru-RU" dirty="0" err="1"/>
              <a:t>що</a:t>
            </a:r>
            <a:r>
              <a:rPr lang="ru-RU" dirty="0"/>
              <a:t> </a:t>
            </a:r>
            <a:r>
              <a:rPr lang="ru-RU" dirty="0" err="1"/>
              <a:t>вживається</a:t>
            </a:r>
            <a:r>
              <a:rPr lang="ru-RU" dirty="0"/>
              <a:t> в </a:t>
            </a:r>
            <a:r>
              <a:rPr lang="ru-RU" dirty="0" err="1"/>
              <a:t>школі</a:t>
            </a:r>
            <a:r>
              <a:rPr lang="ru-RU" dirty="0" smtClean="0"/>
              <a:t>".</a:t>
            </a:r>
          </a:p>
          <a:p>
            <a:r>
              <a:rPr lang="ru-RU" dirty="0"/>
              <a:t>До початку 50-х </a:t>
            </a:r>
            <a:r>
              <a:rPr lang="ru-RU" dirty="0" err="1"/>
              <a:t>років</a:t>
            </a:r>
            <a:r>
              <a:rPr lang="ru-RU" dirty="0"/>
              <a:t> ХХ </a:t>
            </a:r>
            <a:r>
              <a:rPr lang="ru-RU" dirty="0" err="1"/>
              <a:t>століття</a:t>
            </a:r>
            <a:r>
              <a:rPr lang="ru-RU" dirty="0"/>
              <a:t> </a:t>
            </a:r>
            <a:r>
              <a:rPr lang="ru-RU" dirty="0" err="1"/>
              <a:t>французькі</a:t>
            </a:r>
            <a:r>
              <a:rPr lang="ru-RU" dirty="0"/>
              <a:t> </a:t>
            </a:r>
            <a:r>
              <a:rPr lang="ru-RU" dirty="0" err="1"/>
              <a:t>вчителі</a:t>
            </a:r>
            <a:r>
              <a:rPr lang="ru-RU" dirty="0"/>
              <a:t> </a:t>
            </a:r>
            <a:r>
              <a:rPr lang="ru-RU" dirty="0" err="1"/>
              <a:t>практикували</a:t>
            </a:r>
            <a:r>
              <a:rPr lang="ru-RU" dirty="0"/>
              <a:t> </a:t>
            </a:r>
            <a:r>
              <a:rPr lang="ru-RU" dirty="0" err="1"/>
              <a:t>покарання</a:t>
            </a:r>
            <a:r>
              <a:rPr lang="ru-RU" dirty="0"/>
              <a:t>, в тому </a:t>
            </a:r>
            <a:r>
              <a:rPr lang="ru-RU" dirty="0" err="1"/>
              <a:t>числі</a:t>
            </a:r>
            <a:r>
              <a:rPr lang="ru-RU" dirty="0"/>
              <a:t> й </a:t>
            </a:r>
            <a:r>
              <a:rPr lang="ru-RU" dirty="0" err="1"/>
              <a:t>методи</a:t>
            </a:r>
            <a:r>
              <a:rPr lang="ru-RU" dirty="0"/>
              <a:t> </a:t>
            </a:r>
            <a:r>
              <a:rPr lang="ru-RU" dirty="0" err="1"/>
              <a:t>фізичного</a:t>
            </a:r>
            <a:r>
              <a:rPr lang="ru-RU" dirty="0"/>
              <a:t> </a:t>
            </a:r>
            <a:r>
              <a:rPr lang="ru-RU" dirty="0" err="1"/>
              <a:t>впливу</a:t>
            </a:r>
            <a:r>
              <a:rPr lang="ru-RU" dirty="0"/>
              <a:t> до тих </a:t>
            </a:r>
            <a:r>
              <a:rPr lang="ru-RU" dirty="0" err="1"/>
              <a:t>учнів</a:t>
            </a:r>
            <a:r>
              <a:rPr lang="ru-RU" dirty="0"/>
              <a:t>, </a:t>
            </a:r>
            <a:r>
              <a:rPr lang="ru-RU" dirty="0" err="1"/>
              <a:t>які</a:t>
            </a:r>
            <a:r>
              <a:rPr lang="ru-RU" dirty="0"/>
              <a:t> переходили на </a:t>
            </a:r>
            <a:r>
              <a:rPr lang="ru-RU" dirty="0" err="1"/>
              <a:t>інші</a:t>
            </a:r>
            <a:r>
              <a:rPr lang="ru-RU" dirty="0"/>
              <a:t>, </a:t>
            </a:r>
            <a:r>
              <a:rPr lang="ru-RU" dirty="0" err="1"/>
              <a:t>ніж</a:t>
            </a:r>
            <a:r>
              <a:rPr lang="ru-RU" dirty="0"/>
              <a:t> </a:t>
            </a:r>
            <a:r>
              <a:rPr lang="ru-RU" dirty="0" err="1"/>
              <a:t>французька</a:t>
            </a:r>
            <a:r>
              <a:rPr lang="ru-RU" dirty="0"/>
              <a:t>, </a:t>
            </a:r>
            <a:r>
              <a:rPr lang="ru-RU" dirty="0" err="1"/>
              <a:t>мови</a:t>
            </a:r>
            <a:r>
              <a:rPr lang="ru-RU" dirty="0"/>
              <a:t>. </a:t>
            </a:r>
            <a:endParaRPr lang="ru-RU" dirty="0" smtClean="0"/>
          </a:p>
          <a:p>
            <a:r>
              <a:rPr lang="uk-UA" dirty="0"/>
              <a:t>В 1925 році тодішній міністр освіти публічно заявив: "Для мовної єдності Франції потрібно, щоб бретонська мова зникла". Всюди на території Бретані в публічних місцях висіли написи: "Заборона розмовляти </a:t>
            </a:r>
            <a:r>
              <a:rPr lang="uk-UA" dirty="0" err="1"/>
              <a:t>по-бретонськи</a:t>
            </a:r>
            <a:r>
              <a:rPr lang="uk-UA" dirty="0"/>
              <a:t> і плювати на землю</a:t>
            </a:r>
            <a:r>
              <a:rPr lang="uk-UA" dirty="0" smtClean="0"/>
              <a:t>".</a:t>
            </a:r>
          </a:p>
          <a:p>
            <a:r>
              <a:rPr lang="ru-RU" dirty="0" smtClean="0"/>
              <a:t>За </a:t>
            </a:r>
            <a:r>
              <a:rPr lang="ru-RU" dirty="0" err="1"/>
              <a:t>одне</a:t>
            </a:r>
            <a:r>
              <a:rPr lang="ru-RU" dirty="0"/>
              <a:t> </a:t>
            </a:r>
            <a:r>
              <a:rPr lang="ru-RU" dirty="0" err="1"/>
              <a:t>французьке</a:t>
            </a:r>
            <a:r>
              <a:rPr lang="ru-RU" dirty="0"/>
              <a:t> слово (і </a:t>
            </a:r>
            <a:r>
              <a:rPr lang="ru-RU" dirty="0" err="1"/>
              <a:t>навіть</a:t>
            </a:r>
            <a:r>
              <a:rPr lang="ru-RU" dirty="0"/>
              <a:t> </a:t>
            </a:r>
            <a:r>
              <a:rPr lang="ru-RU" dirty="0" err="1"/>
              <a:t>українське</a:t>
            </a:r>
            <a:r>
              <a:rPr lang="ru-RU" dirty="0"/>
              <a:t> </a:t>
            </a:r>
            <a:r>
              <a:rPr lang="ru-RU" dirty="0" err="1"/>
              <a:t>латинськими</a:t>
            </a:r>
            <a:r>
              <a:rPr lang="ru-RU" dirty="0"/>
              <a:t> </a:t>
            </a:r>
            <a:r>
              <a:rPr lang="ru-RU" dirty="0" err="1"/>
              <a:t>літерами</a:t>
            </a:r>
            <a:r>
              <a:rPr lang="ru-RU" dirty="0"/>
              <a:t>) платили </a:t>
            </a:r>
            <a:r>
              <a:rPr lang="ru-RU" dirty="0" err="1"/>
              <a:t>п'ять</a:t>
            </a:r>
            <a:r>
              <a:rPr lang="ru-RU" dirty="0"/>
              <a:t> </a:t>
            </a:r>
            <a:r>
              <a:rPr lang="ru-RU" dirty="0" err="1"/>
              <a:t>сантимів</a:t>
            </a:r>
            <a:r>
              <a:rPr lang="ru-RU" dirty="0"/>
              <a:t>, а за </a:t>
            </a:r>
            <a:r>
              <a:rPr lang="ru-RU" dirty="0" err="1"/>
              <a:t>бретонське</a:t>
            </a:r>
            <a:r>
              <a:rPr lang="ru-RU" dirty="0"/>
              <a:t> </a:t>
            </a:r>
            <a:r>
              <a:rPr lang="ru-RU" dirty="0" err="1"/>
              <a:t>чи</a:t>
            </a:r>
            <a:r>
              <a:rPr lang="ru-RU" dirty="0"/>
              <a:t> </a:t>
            </a:r>
            <a:r>
              <a:rPr lang="ru-RU" dirty="0" err="1"/>
              <a:t>провансальське</a:t>
            </a:r>
            <a:r>
              <a:rPr lang="ru-RU" dirty="0"/>
              <a:t> — 15 </a:t>
            </a:r>
            <a:r>
              <a:rPr lang="ru-RU" dirty="0" err="1"/>
              <a:t>сантимів</a:t>
            </a:r>
            <a:r>
              <a:rPr lang="ru-RU" dirty="0"/>
              <a:t> — як за </a:t>
            </a:r>
            <a:r>
              <a:rPr lang="ru-RU" dirty="0" err="1"/>
              <a:t>іноземну</a:t>
            </a:r>
            <a:r>
              <a:rPr lang="ru-RU" dirty="0"/>
              <a:t> </a:t>
            </a:r>
            <a:r>
              <a:rPr lang="ru-RU" dirty="0" err="1" smtClean="0"/>
              <a:t>мову</a:t>
            </a:r>
            <a:r>
              <a:rPr lang="ru-RU" dirty="0" smtClean="0"/>
              <a:t> (</a:t>
            </a:r>
            <a:r>
              <a:rPr lang="ru-RU" dirty="0" err="1" smtClean="0"/>
              <a:t>М.Драгоманов</a:t>
            </a:r>
            <a:r>
              <a:rPr lang="ru-RU" dirty="0"/>
              <a:t>). </a:t>
            </a:r>
            <a:endParaRPr lang="ru-RU" dirty="0" smtClean="0"/>
          </a:p>
          <a:p>
            <a:r>
              <a:rPr lang="ru-RU" dirty="0" smtClean="0"/>
              <a:t>У </a:t>
            </a:r>
            <a:r>
              <a:rPr lang="ru-RU" dirty="0"/>
              <a:t>1951 </a:t>
            </a:r>
            <a:r>
              <a:rPr lang="ru-RU" dirty="0" err="1"/>
              <a:t>році</a:t>
            </a:r>
            <a:r>
              <a:rPr lang="ru-RU" dirty="0"/>
              <a:t> </a:t>
            </a:r>
            <a:r>
              <a:rPr lang="ru-RU" dirty="0" err="1"/>
              <a:t>було</a:t>
            </a:r>
            <a:r>
              <a:rPr lang="ru-RU" dirty="0"/>
              <a:t> </a:t>
            </a:r>
            <a:r>
              <a:rPr lang="ru-RU" dirty="0" err="1"/>
              <a:t>ухвалено</a:t>
            </a:r>
            <a:r>
              <a:rPr lang="ru-RU" dirty="0"/>
              <a:t> "Закон про </a:t>
            </a:r>
            <a:r>
              <a:rPr lang="ru-RU" dirty="0" err="1"/>
              <a:t>вивчення</a:t>
            </a:r>
            <a:r>
              <a:rPr lang="ru-RU" dirty="0"/>
              <a:t> </a:t>
            </a:r>
            <a:r>
              <a:rPr lang="ru-RU" dirty="0" err="1"/>
              <a:t>мов</a:t>
            </a:r>
            <a:r>
              <a:rPr lang="ru-RU" dirty="0"/>
              <a:t> і </a:t>
            </a:r>
            <a:r>
              <a:rPr lang="ru-RU" dirty="0" err="1"/>
              <a:t>місцевих</a:t>
            </a:r>
            <a:r>
              <a:rPr lang="ru-RU" dirty="0"/>
              <a:t> </a:t>
            </a:r>
            <a:r>
              <a:rPr lang="ru-RU" dirty="0" err="1"/>
              <a:t>діалектів</a:t>
            </a:r>
            <a:r>
              <a:rPr lang="ru-RU" dirty="0"/>
              <a:t>", так званий закон </a:t>
            </a:r>
            <a:r>
              <a:rPr lang="ru-RU" dirty="0" err="1"/>
              <a:t>Дексо­на</a:t>
            </a:r>
            <a:r>
              <a:rPr lang="ru-RU" dirty="0"/>
              <a:t> (</a:t>
            </a:r>
            <a:r>
              <a:rPr lang="en-US" dirty="0" err="1"/>
              <a:t>Loi</a:t>
            </a:r>
            <a:r>
              <a:rPr lang="en-US" dirty="0"/>
              <a:t> n° 51-46 du 11 </a:t>
            </a:r>
            <a:r>
              <a:rPr lang="en-US" dirty="0" err="1"/>
              <a:t>jan­vier</a:t>
            </a:r>
            <a:r>
              <a:rPr lang="en-US" dirty="0"/>
              <a:t> 1951 relative </a:t>
            </a:r>
            <a:r>
              <a:rPr lang="ru-RU" dirty="0"/>
              <a:t>а </a:t>
            </a:r>
            <a:r>
              <a:rPr lang="en-US" dirty="0" err="1"/>
              <a:t>lenseigne­ment</a:t>
            </a:r>
            <a:r>
              <a:rPr lang="en-US" dirty="0"/>
              <a:t> des </a:t>
            </a:r>
            <a:r>
              <a:rPr lang="en-US" dirty="0" err="1"/>
              <a:t>langues</a:t>
            </a:r>
            <a:r>
              <a:rPr lang="en-US" dirty="0"/>
              <a:t> et des </a:t>
            </a:r>
            <a:r>
              <a:rPr lang="en-US" dirty="0" err="1"/>
              <a:t>dialectes</a:t>
            </a:r>
            <a:r>
              <a:rPr lang="en-US" dirty="0"/>
              <a:t> </a:t>
            </a:r>
            <a:r>
              <a:rPr lang="en-US" dirty="0" err="1"/>
              <a:t>locaux</a:t>
            </a:r>
            <a:r>
              <a:rPr lang="en-US" dirty="0"/>
              <a:t> (</a:t>
            </a:r>
            <a:r>
              <a:rPr lang="en-US" dirty="0" err="1"/>
              <a:t>Loi</a:t>
            </a:r>
            <a:r>
              <a:rPr lang="en-US" dirty="0"/>
              <a:t> </a:t>
            </a:r>
            <a:r>
              <a:rPr lang="en-US" dirty="0" err="1"/>
              <a:t>Deixonne</a:t>
            </a:r>
            <a:r>
              <a:rPr lang="en-US" dirty="0"/>
              <a:t>). </a:t>
            </a:r>
            <a:r>
              <a:rPr lang="ru-RU" dirty="0" err="1"/>
              <a:t>Відповідно</a:t>
            </a:r>
            <a:r>
              <a:rPr lang="ru-RU" dirty="0"/>
              <a:t> до </a:t>
            </a:r>
            <a:r>
              <a:rPr lang="ru-RU" dirty="0" err="1"/>
              <a:t>нього</a:t>
            </a:r>
            <a:r>
              <a:rPr lang="ru-RU" dirty="0"/>
              <a:t> </a:t>
            </a:r>
            <a:r>
              <a:rPr lang="ru-RU" dirty="0" err="1"/>
              <a:t>бретонська</a:t>
            </a:r>
            <a:r>
              <a:rPr lang="ru-RU" dirty="0"/>
              <a:t>, </a:t>
            </a:r>
            <a:r>
              <a:rPr lang="ru-RU" dirty="0" err="1"/>
              <a:t>баскійська</a:t>
            </a:r>
            <a:r>
              <a:rPr lang="ru-RU" dirty="0"/>
              <a:t>, </a:t>
            </a:r>
            <a:r>
              <a:rPr lang="ru-RU" dirty="0" err="1"/>
              <a:t>каталонська</a:t>
            </a:r>
            <a:r>
              <a:rPr lang="ru-RU" dirty="0"/>
              <a:t> й </a:t>
            </a:r>
            <a:r>
              <a:rPr lang="ru-RU" dirty="0" err="1"/>
              <a:t>окситанська</a:t>
            </a:r>
            <a:r>
              <a:rPr lang="ru-RU" dirty="0"/>
              <a:t> </a:t>
            </a:r>
            <a:r>
              <a:rPr lang="ru-RU" dirty="0" err="1"/>
              <a:t>мови</a:t>
            </a:r>
            <a:r>
              <a:rPr lang="ru-RU" dirty="0"/>
              <a:t> </a:t>
            </a:r>
            <a:r>
              <a:rPr lang="ru-RU" dirty="0" err="1"/>
              <a:t>були</a:t>
            </a:r>
            <a:r>
              <a:rPr lang="ru-RU" dirty="0"/>
              <a:t> </a:t>
            </a:r>
            <a:r>
              <a:rPr lang="ru-RU" dirty="0" err="1"/>
              <a:t>допущені</a:t>
            </a:r>
            <a:r>
              <a:rPr lang="ru-RU" dirty="0"/>
              <a:t> в </a:t>
            </a:r>
            <a:r>
              <a:rPr lang="ru-RU" dirty="0" err="1"/>
              <a:t>шкільну</a:t>
            </a:r>
            <a:r>
              <a:rPr lang="ru-RU" dirty="0"/>
              <a:t> </a:t>
            </a:r>
            <a:r>
              <a:rPr lang="ru-RU" dirty="0" err="1"/>
              <a:t>освіту</a:t>
            </a:r>
            <a:r>
              <a:rPr lang="ru-RU" dirty="0"/>
              <a:t> як </a:t>
            </a:r>
            <a:r>
              <a:rPr lang="ru-RU" dirty="0" err="1"/>
              <a:t>факультативний</a:t>
            </a:r>
            <a:r>
              <a:rPr lang="ru-RU" dirty="0"/>
              <a:t> предмет. </a:t>
            </a:r>
            <a:r>
              <a:rPr lang="ru-RU" dirty="0" err="1"/>
              <a:t>Пізніше</a:t>
            </a:r>
            <a:r>
              <a:rPr lang="ru-RU" dirty="0"/>
              <a:t> до </a:t>
            </a:r>
            <a:r>
              <a:rPr lang="ru-RU" dirty="0" err="1"/>
              <a:t>дозволених</a:t>
            </a:r>
            <a:r>
              <a:rPr lang="ru-RU" dirty="0"/>
              <a:t> у </a:t>
            </a:r>
            <a:r>
              <a:rPr lang="ru-RU" dirty="0" err="1"/>
              <a:t>навчанні</a:t>
            </a:r>
            <a:r>
              <a:rPr lang="ru-RU" dirty="0"/>
              <a:t> </a:t>
            </a:r>
            <a:r>
              <a:rPr lang="ru-RU" dirty="0" err="1"/>
              <a:t>додадуться</a:t>
            </a:r>
            <a:r>
              <a:rPr lang="ru-RU" dirty="0"/>
              <a:t> </a:t>
            </a:r>
            <a:r>
              <a:rPr lang="ru-RU" dirty="0" err="1"/>
              <a:t>корсиканська</a:t>
            </a:r>
            <a:r>
              <a:rPr lang="ru-RU" dirty="0"/>
              <a:t> (1974 р.), </a:t>
            </a:r>
            <a:r>
              <a:rPr lang="ru-RU" dirty="0" err="1"/>
              <a:t>таїтянська</a:t>
            </a:r>
            <a:r>
              <a:rPr lang="ru-RU" dirty="0"/>
              <a:t> (1981 р.) та </a:t>
            </a:r>
            <a:r>
              <a:rPr lang="ru-RU" dirty="0" err="1"/>
              <a:t>меланезійські</a:t>
            </a:r>
            <a:r>
              <a:rPr lang="ru-RU" dirty="0"/>
              <a:t> </a:t>
            </a:r>
            <a:r>
              <a:rPr lang="ru-RU" dirty="0" err="1"/>
              <a:t>мови</a:t>
            </a:r>
            <a:r>
              <a:rPr lang="ru-RU" dirty="0"/>
              <a:t> (1992 р.).</a:t>
            </a:r>
          </a:p>
          <a:p>
            <a:endParaRPr lang="ru-RU" dirty="0" smtClean="0"/>
          </a:p>
          <a:p>
            <a:endParaRPr lang="uk-UA" dirty="0" smtClean="0"/>
          </a:p>
          <a:p>
            <a:endParaRPr lang="uk-UA" dirty="0"/>
          </a:p>
        </p:txBody>
      </p:sp>
      <p:sp>
        <p:nvSpPr>
          <p:cNvPr id="3" name="Заголовок 2"/>
          <p:cNvSpPr>
            <a:spLocks noGrp="1"/>
          </p:cNvSpPr>
          <p:nvPr>
            <p:ph type="title"/>
          </p:nvPr>
        </p:nvSpPr>
        <p:spPr/>
        <p:txBody>
          <a:bodyPr/>
          <a:lstStyle/>
          <a:p>
            <a:r>
              <a:rPr lang="uk-UA" dirty="0" smtClean="0"/>
              <a:t>ЗБЕРЕЖЕННЯ МОВИ У ФРАНЦІЇ</a:t>
            </a:r>
            <a:endParaRPr lang="uk-UA" dirty="0"/>
          </a:p>
        </p:txBody>
      </p:sp>
    </p:spTree>
    <p:extLst>
      <p:ext uri="{BB962C8B-B14F-4D97-AF65-F5344CB8AC3E}">
        <p14:creationId xmlns:p14="http://schemas.microsoft.com/office/powerpoint/2010/main" val="3595391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764704"/>
            <a:ext cx="8229600" cy="5331296"/>
          </a:xfrm>
        </p:spPr>
        <p:txBody>
          <a:bodyPr>
            <a:normAutofit fontScale="92500"/>
          </a:bodyPr>
          <a:lstStyle/>
          <a:p>
            <a:r>
              <a:rPr lang="uk-UA" dirty="0"/>
              <a:t>Французький уряд відреагував ухваленням "Декрету 1972 ро­ку про збагачення французької мови" (</a:t>
            </a:r>
            <a:r>
              <a:rPr lang="en-US" dirty="0"/>
              <a:t>D</a:t>
            </a:r>
            <a:r>
              <a:rPr lang="uk-UA" dirty="0"/>
              <a:t>й</a:t>
            </a:r>
            <a:r>
              <a:rPr lang="en-US" dirty="0" err="1"/>
              <a:t>cret</a:t>
            </a:r>
            <a:r>
              <a:rPr lang="en-US" dirty="0"/>
              <a:t> n° 72-19 du 7 </a:t>
            </a:r>
            <a:r>
              <a:rPr lang="en-US" dirty="0" err="1"/>
              <a:t>jan­vier</a:t>
            </a:r>
            <a:r>
              <a:rPr lang="en-US" dirty="0"/>
              <a:t> 1972 </a:t>
            </a:r>
            <a:r>
              <a:rPr lang="en-US" dirty="0" err="1"/>
              <a:t>relatif</a:t>
            </a:r>
            <a:r>
              <a:rPr lang="en-US" dirty="0"/>
              <a:t> </a:t>
            </a:r>
            <a:r>
              <a:rPr lang="uk-UA" dirty="0"/>
              <a:t>а </a:t>
            </a:r>
            <a:r>
              <a:rPr lang="en-US" dirty="0" err="1"/>
              <a:t>lenrichisse­ment</a:t>
            </a:r>
            <a:r>
              <a:rPr lang="en-US" dirty="0"/>
              <a:t> de la langue </a:t>
            </a:r>
            <a:r>
              <a:rPr lang="en-US" dirty="0" err="1"/>
              <a:t>fran</a:t>
            </a:r>
            <a:r>
              <a:rPr lang="uk-UA" dirty="0"/>
              <a:t>з</a:t>
            </a:r>
            <a:r>
              <a:rPr lang="en-US" dirty="0" err="1"/>
              <a:t>aise</a:t>
            </a:r>
            <a:r>
              <a:rPr lang="en-US" dirty="0"/>
              <a:t>), </a:t>
            </a:r>
            <a:r>
              <a:rPr lang="uk-UA" dirty="0"/>
              <a:t>яким проголошено запровадження термінологічних комісій при всіх центральних органах управління. Декрет визначив, що термінологічні комісії мають бути створені постановами міністерств. Зав­дання цих комісій — пропонувати необхідні терміни для означення нових реалій і шукати відповідники для англомовних термінів, "щоб замінити небажані запозичення з іноземних мов". Наприклад, слово </a:t>
            </a:r>
            <a:r>
              <a:rPr lang="en-US" dirty="0" err="1"/>
              <a:t>courriel</a:t>
            </a:r>
            <a:r>
              <a:rPr lang="en-US" dirty="0"/>
              <a:t> </a:t>
            </a:r>
            <a:r>
              <a:rPr lang="uk-UA" dirty="0"/>
              <a:t>замінило </a:t>
            </a:r>
            <a:r>
              <a:rPr lang="en-US" dirty="0"/>
              <a:t>e-mail, </a:t>
            </a:r>
            <a:r>
              <a:rPr lang="uk-UA" dirty="0"/>
              <a:t>слова "комп'ютер" і "факс" мають свої французькі відповідники — </a:t>
            </a:r>
            <a:r>
              <a:rPr lang="en-US" dirty="0" err="1"/>
              <a:t>ordinateur</a:t>
            </a:r>
            <a:r>
              <a:rPr lang="en-US" dirty="0"/>
              <a:t> </a:t>
            </a:r>
            <a:r>
              <a:rPr lang="uk-UA" dirty="0"/>
              <a:t>і </a:t>
            </a:r>
            <a:r>
              <a:rPr lang="en-US" dirty="0"/>
              <a:t>t</a:t>
            </a:r>
            <a:r>
              <a:rPr lang="uk-UA" dirty="0"/>
              <a:t>й</a:t>
            </a:r>
            <a:r>
              <a:rPr lang="en-US" dirty="0"/>
              <a:t>l</a:t>
            </a:r>
            <a:r>
              <a:rPr lang="uk-UA" dirty="0"/>
              <a:t>й</a:t>
            </a:r>
            <a:r>
              <a:rPr lang="en-US" dirty="0" err="1"/>
              <a:t>copie</a:t>
            </a:r>
            <a:r>
              <a:rPr lang="en-US" dirty="0"/>
              <a:t>.</a:t>
            </a:r>
            <a:endParaRPr lang="uk-UA" dirty="0" smtClean="0"/>
          </a:p>
          <a:p>
            <a:endParaRPr lang="uk-UA" dirty="0"/>
          </a:p>
        </p:txBody>
      </p:sp>
      <p:sp>
        <p:nvSpPr>
          <p:cNvPr id="3" name="Заголовок 2"/>
          <p:cNvSpPr>
            <a:spLocks noGrp="1"/>
          </p:cNvSpPr>
          <p:nvPr>
            <p:ph type="title"/>
          </p:nvPr>
        </p:nvSpPr>
        <p:spPr>
          <a:xfrm>
            <a:off x="457200" y="152400"/>
            <a:ext cx="8229600" cy="612304"/>
          </a:xfrm>
        </p:spPr>
        <p:txBody>
          <a:bodyPr>
            <a:normAutofit fontScale="90000"/>
          </a:bodyPr>
          <a:lstStyle/>
          <a:p>
            <a:endParaRPr lang="uk-UA" dirty="0"/>
          </a:p>
        </p:txBody>
      </p:sp>
    </p:spTree>
    <p:extLst>
      <p:ext uri="{BB962C8B-B14F-4D97-AF65-F5344CB8AC3E}">
        <p14:creationId xmlns:p14="http://schemas.microsoft.com/office/powerpoint/2010/main" val="172046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548680"/>
            <a:ext cx="8229600" cy="5547320"/>
          </a:xfrm>
        </p:spPr>
        <p:txBody>
          <a:bodyPr/>
          <a:lstStyle/>
          <a:p>
            <a:r>
              <a:rPr lang="uk-UA" dirty="0"/>
              <a:t>Законодавчі норми щодо вживання французької мови охоп­люють нові й нові ділянки суспільного життя — медицину, торгівлю, громадянство тощо. Наприклад, у "Кодексі охорони здоров'я" записано, що лікар повинен виявити достатнє знання французької мови. А декрет 1979 року про принципи поведінки медичного персоналу (</a:t>
            </a:r>
            <a:r>
              <a:rPr lang="en-US" dirty="0"/>
              <a:t>D</a:t>
            </a:r>
            <a:r>
              <a:rPr lang="uk-UA" dirty="0"/>
              <a:t>й</a:t>
            </a:r>
            <a:r>
              <a:rPr lang="en-US" dirty="0" err="1"/>
              <a:t>cret</a:t>
            </a:r>
            <a:r>
              <a:rPr lang="en-US" dirty="0"/>
              <a:t> n° 79-506 du 28 </a:t>
            </a:r>
            <a:r>
              <a:rPr lang="en-US" dirty="0" err="1"/>
              <a:t>jui</a:t>
            </a:r>
            <a:r>
              <a:rPr lang="uk-UA" dirty="0"/>
              <a:t>т 1979 </a:t>
            </a:r>
            <a:r>
              <a:rPr lang="en-US" dirty="0" err="1"/>
              <a:t>relatif</a:t>
            </a:r>
            <a:r>
              <a:rPr lang="en-US" dirty="0"/>
              <a:t> a la d</a:t>
            </a:r>
            <a:r>
              <a:rPr lang="uk-UA" dirty="0"/>
              <a:t>й</a:t>
            </a:r>
            <a:r>
              <a:rPr lang="en-US" dirty="0" err="1"/>
              <a:t>ontologie</a:t>
            </a:r>
            <a:r>
              <a:rPr lang="en-US" dirty="0"/>
              <a:t> m</a:t>
            </a:r>
            <a:r>
              <a:rPr lang="uk-UA" dirty="0"/>
              <a:t>й</a:t>
            </a:r>
            <a:r>
              <a:rPr lang="en-US" dirty="0" err="1"/>
              <a:t>dicale</a:t>
            </a:r>
            <a:r>
              <a:rPr lang="en-US" dirty="0"/>
              <a:t>) </a:t>
            </a:r>
            <a:r>
              <a:rPr lang="uk-UA" dirty="0"/>
              <a:t>постановляє, що будь-яке свідоцтво, посвідчення чи документ, виданий лікарем, повинні бути складені французькою мовою".</a:t>
            </a:r>
          </a:p>
        </p:txBody>
      </p:sp>
      <p:sp>
        <p:nvSpPr>
          <p:cNvPr id="3" name="Заголовок 2"/>
          <p:cNvSpPr>
            <a:spLocks noGrp="1"/>
          </p:cNvSpPr>
          <p:nvPr>
            <p:ph type="title"/>
          </p:nvPr>
        </p:nvSpPr>
        <p:spPr>
          <a:xfrm>
            <a:off x="395536" y="116632"/>
            <a:ext cx="8229600" cy="45719"/>
          </a:xfrm>
        </p:spPr>
        <p:txBody>
          <a:bodyPr>
            <a:normAutofit fontScale="90000"/>
          </a:bodyPr>
          <a:lstStyle/>
          <a:p>
            <a:endParaRPr lang="uk-UA" dirty="0"/>
          </a:p>
        </p:txBody>
      </p:sp>
    </p:spTree>
    <p:extLst>
      <p:ext uri="{BB962C8B-B14F-4D97-AF65-F5344CB8AC3E}">
        <p14:creationId xmlns:p14="http://schemas.microsoft.com/office/powerpoint/2010/main" val="2436913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04664"/>
            <a:ext cx="8229600" cy="5691336"/>
          </a:xfrm>
        </p:spPr>
        <p:txBody>
          <a:bodyPr/>
          <a:lstStyle/>
          <a:p>
            <a:r>
              <a:rPr lang="uk-UA" dirty="0"/>
              <a:t>На початку липня 1992 року в цьому ж виданні з'являється маніфест "За майбутнє французької мови", підписаний 300 відомими людьми, які зверталися до президента Франції, соціаліста Франсуа </a:t>
            </a:r>
            <a:r>
              <a:rPr lang="uk-UA" dirty="0" err="1"/>
              <a:t>Міттерана</a:t>
            </a:r>
            <a:r>
              <a:rPr lang="uk-UA" dirty="0"/>
              <a:t> з вимогою реагувати на "</a:t>
            </a:r>
            <a:r>
              <a:rPr lang="uk-UA" dirty="0" err="1"/>
              <a:t>всеанглійськість</a:t>
            </a:r>
            <a:r>
              <a:rPr lang="uk-UA" dirty="0"/>
              <a:t>". Текст маніфесту витриманий у несподівано твердих виразах: "Усередині державного апарату декільком особам спало на думку змусити Францію відмовитися від своєї мови і змусити її розмовляти англійською чи, радше, американською". </a:t>
            </a:r>
          </a:p>
        </p:txBody>
      </p:sp>
      <p:sp>
        <p:nvSpPr>
          <p:cNvPr id="3" name="Заголовок 2"/>
          <p:cNvSpPr>
            <a:spLocks noGrp="1"/>
          </p:cNvSpPr>
          <p:nvPr>
            <p:ph type="title"/>
          </p:nvPr>
        </p:nvSpPr>
        <p:spPr>
          <a:xfrm>
            <a:off x="457200" y="152400"/>
            <a:ext cx="8229600" cy="396280"/>
          </a:xfrm>
        </p:spPr>
        <p:txBody>
          <a:bodyPr>
            <a:normAutofit fontScale="90000"/>
          </a:bodyPr>
          <a:lstStyle/>
          <a:p>
            <a:endParaRPr lang="uk-UA" dirty="0"/>
          </a:p>
        </p:txBody>
      </p:sp>
    </p:spTree>
    <p:extLst>
      <p:ext uri="{BB962C8B-B14F-4D97-AF65-F5344CB8AC3E}">
        <p14:creationId xmlns:p14="http://schemas.microsoft.com/office/powerpoint/2010/main" val="111410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uk-UA" sz="3200" b="1" dirty="0">
                <a:effectLst>
                  <a:outerShdw blurRad="38100" dist="38100" dir="2700000" algn="tl">
                    <a:srgbClr val="000000">
                      <a:alpha val="43137"/>
                    </a:srgbClr>
                  </a:outerShdw>
                </a:effectLst>
              </a:rPr>
              <a:t>СХЕМА ІНФОРМАЦІЙНОЇ ВЗАЄМОДІЇ</a:t>
            </a:r>
          </a:p>
        </p:txBody>
      </p:sp>
      <p:sp>
        <p:nvSpPr>
          <p:cNvPr id="4" name="Объект 1"/>
          <p:cNvSpPr>
            <a:spLocks noGrp="1"/>
          </p:cNvSpPr>
          <p:nvPr>
            <p:ph idx="1"/>
          </p:nvPr>
        </p:nvSpPr>
        <p:spPr/>
        <p:txBody>
          <a:bodyPr>
            <a:normAutofit/>
          </a:bodyPr>
          <a:lstStyle/>
          <a:p>
            <a:pPr marL="0" indent="0" algn="ctr">
              <a:buNone/>
            </a:pPr>
            <a:endParaRPr lang="uk-UA" sz="6000" dirty="0" smtClean="0"/>
          </a:p>
          <a:p>
            <a:pPr marL="0" indent="0" algn="ctr">
              <a:buNone/>
            </a:pPr>
            <a:r>
              <a:rPr lang="en-US" sz="6000" dirty="0" smtClean="0"/>
              <a:t>S</a:t>
            </a:r>
            <a:r>
              <a:rPr lang="uk-UA" sz="6000" dirty="0" smtClean="0"/>
              <a:t>   </a:t>
            </a:r>
            <a:r>
              <a:rPr lang="en-US" sz="6000" dirty="0" smtClean="0"/>
              <a:t>          </a:t>
            </a:r>
            <a:r>
              <a:rPr lang="uk-UA" sz="6000" dirty="0" smtClean="0"/>
              <a:t>     </a:t>
            </a:r>
            <a:r>
              <a:rPr lang="en-US" sz="6000" dirty="0" smtClean="0"/>
              <a:t>                  </a:t>
            </a:r>
            <a:r>
              <a:rPr lang="en-US" sz="6000" dirty="0"/>
              <a:t>O</a:t>
            </a:r>
            <a:endParaRPr lang="uk-UA" sz="6000" dirty="0"/>
          </a:p>
        </p:txBody>
      </p:sp>
      <p:sp>
        <p:nvSpPr>
          <p:cNvPr id="5" name="Стрелка вправо 4"/>
          <p:cNvSpPr/>
          <p:nvPr/>
        </p:nvSpPr>
        <p:spPr>
          <a:xfrm>
            <a:off x="1403648" y="2996952"/>
            <a:ext cx="64807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олилиния 5"/>
          <p:cNvSpPr/>
          <p:nvPr/>
        </p:nvSpPr>
        <p:spPr>
          <a:xfrm>
            <a:off x="3839260" y="1668780"/>
            <a:ext cx="438413" cy="2354580"/>
          </a:xfrm>
          <a:custGeom>
            <a:avLst/>
            <a:gdLst>
              <a:gd name="connsiteX0" fmla="*/ 275540 w 438413"/>
              <a:gd name="connsiteY0" fmla="*/ 0 h 2354580"/>
              <a:gd name="connsiteX1" fmla="*/ 184100 w 438413"/>
              <a:gd name="connsiteY1" fmla="*/ 11430 h 2354580"/>
              <a:gd name="connsiteX2" fmla="*/ 115520 w 438413"/>
              <a:gd name="connsiteY2" fmla="*/ 34290 h 2354580"/>
              <a:gd name="connsiteX3" fmla="*/ 69800 w 438413"/>
              <a:gd name="connsiteY3" fmla="*/ 80010 h 2354580"/>
              <a:gd name="connsiteX4" fmla="*/ 58370 w 438413"/>
              <a:gd name="connsiteY4" fmla="*/ 114300 h 2354580"/>
              <a:gd name="connsiteX5" fmla="*/ 12650 w 438413"/>
              <a:gd name="connsiteY5" fmla="*/ 194310 h 2354580"/>
              <a:gd name="connsiteX6" fmla="*/ 12650 w 438413"/>
              <a:gd name="connsiteY6" fmla="*/ 354330 h 2354580"/>
              <a:gd name="connsiteX7" fmla="*/ 149810 w 438413"/>
              <a:gd name="connsiteY7" fmla="*/ 480060 h 2354580"/>
              <a:gd name="connsiteX8" fmla="*/ 206960 w 438413"/>
              <a:gd name="connsiteY8" fmla="*/ 525780 h 2354580"/>
              <a:gd name="connsiteX9" fmla="*/ 378410 w 438413"/>
              <a:gd name="connsiteY9" fmla="*/ 685800 h 2354580"/>
              <a:gd name="connsiteX10" fmla="*/ 412700 w 438413"/>
              <a:gd name="connsiteY10" fmla="*/ 742950 h 2354580"/>
              <a:gd name="connsiteX11" fmla="*/ 424130 w 438413"/>
              <a:gd name="connsiteY11" fmla="*/ 1017270 h 2354580"/>
              <a:gd name="connsiteX12" fmla="*/ 321260 w 438413"/>
              <a:gd name="connsiteY12" fmla="*/ 1211580 h 2354580"/>
              <a:gd name="connsiteX13" fmla="*/ 252680 w 438413"/>
              <a:gd name="connsiteY13" fmla="*/ 1280160 h 2354580"/>
              <a:gd name="connsiteX14" fmla="*/ 195530 w 438413"/>
              <a:gd name="connsiteY14" fmla="*/ 1348740 h 2354580"/>
              <a:gd name="connsiteX15" fmla="*/ 138380 w 438413"/>
              <a:gd name="connsiteY15" fmla="*/ 1394460 h 2354580"/>
              <a:gd name="connsiteX16" fmla="*/ 58370 w 438413"/>
              <a:gd name="connsiteY16" fmla="*/ 1497330 h 2354580"/>
              <a:gd name="connsiteX17" fmla="*/ 1220 w 438413"/>
              <a:gd name="connsiteY17" fmla="*/ 1588770 h 2354580"/>
              <a:gd name="connsiteX18" fmla="*/ 12650 w 438413"/>
              <a:gd name="connsiteY18" fmla="*/ 1691640 h 2354580"/>
              <a:gd name="connsiteX19" fmla="*/ 126950 w 438413"/>
              <a:gd name="connsiteY19" fmla="*/ 1851660 h 2354580"/>
              <a:gd name="connsiteX20" fmla="*/ 206960 w 438413"/>
              <a:gd name="connsiteY20" fmla="*/ 1920240 h 2354580"/>
              <a:gd name="connsiteX21" fmla="*/ 264110 w 438413"/>
              <a:gd name="connsiteY21" fmla="*/ 1977390 h 2354580"/>
              <a:gd name="connsiteX22" fmla="*/ 309830 w 438413"/>
              <a:gd name="connsiteY22" fmla="*/ 2068830 h 2354580"/>
              <a:gd name="connsiteX23" fmla="*/ 286970 w 438413"/>
              <a:gd name="connsiteY23" fmla="*/ 2263140 h 2354580"/>
              <a:gd name="connsiteX24" fmla="*/ 264110 w 438413"/>
              <a:gd name="connsiteY24" fmla="*/ 2308860 h 2354580"/>
              <a:gd name="connsiteX25" fmla="*/ 241250 w 438413"/>
              <a:gd name="connsiteY25" fmla="*/ 2354580 h 235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8413" h="2354580">
                <a:moveTo>
                  <a:pt x="275540" y="0"/>
                </a:moveTo>
                <a:cubicBezTo>
                  <a:pt x="245060" y="3810"/>
                  <a:pt x="214135" y="4994"/>
                  <a:pt x="184100" y="11430"/>
                </a:cubicBezTo>
                <a:cubicBezTo>
                  <a:pt x="160538" y="16479"/>
                  <a:pt x="115520" y="34290"/>
                  <a:pt x="115520" y="34290"/>
                </a:cubicBezTo>
                <a:cubicBezTo>
                  <a:pt x="100280" y="49530"/>
                  <a:pt x="82327" y="62472"/>
                  <a:pt x="69800" y="80010"/>
                </a:cubicBezTo>
                <a:cubicBezTo>
                  <a:pt x="62797" y="89814"/>
                  <a:pt x="63116" y="103226"/>
                  <a:pt x="58370" y="114300"/>
                </a:cubicBezTo>
                <a:cubicBezTo>
                  <a:pt x="40968" y="154905"/>
                  <a:pt x="35608" y="159873"/>
                  <a:pt x="12650" y="194310"/>
                </a:cubicBezTo>
                <a:cubicBezTo>
                  <a:pt x="2166" y="257215"/>
                  <a:pt x="-9602" y="287575"/>
                  <a:pt x="12650" y="354330"/>
                </a:cubicBezTo>
                <a:cubicBezTo>
                  <a:pt x="27762" y="399665"/>
                  <a:pt x="135072" y="468480"/>
                  <a:pt x="149810" y="480060"/>
                </a:cubicBezTo>
                <a:cubicBezTo>
                  <a:pt x="168993" y="495132"/>
                  <a:pt x="187910" y="510540"/>
                  <a:pt x="206960" y="525780"/>
                </a:cubicBezTo>
                <a:cubicBezTo>
                  <a:pt x="260367" y="568506"/>
                  <a:pt x="348052" y="635204"/>
                  <a:pt x="378410" y="685800"/>
                </a:cubicBezTo>
                <a:lnTo>
                  <a:pt x="412700" y="742950"/>
                </a:lnTo>
                <a:cubicBezTo>
                  <a:pt x="437696" y="867931"/>
                  <a:pt x="449822" y="875963"/>
                  <a:pt x="424130" y="1017270"/>
                </a:cubicBezTo>
                <a:cubicBezTo>
                  <a:pt x="411902" y="1084523"/>
                  <a:pt x="361647" y="1161096"/>
                  <a:pt x="321260" y="1211580"/>
                </a:cubicBezTo>
                <a:cubicBezTo>
                  <a:pt x="301064" y="1236825"/>
                  <a:pt x="274525" y="1256329"/>
                  <a:pt x="252680" y="1280160"/>
                </a:cubicBezTo>
                <a:cubicBezTo>
                  <a:pt x="232572" y="1302096"/>
                  <a:pt x="216571" y="1327699"/>
                  <a:pt x="195530" y="1348740"/>
                </a:cubicBezTo>
                <a:cubicBezTo>
                  <a:pt x="178279" y="1365991"/>
                  <a:pt x="154927" y="1376534"/>
                  <a:pt x="138380" y="1394460"/>
                </a:cubicBezTo>
                <a:cubicBezTo>
                  <a:pt x="108915" y="1426380"/>
                  <a:pt x="84856" y="1462898"/>
                  <a:pt x="58370" y="1497330"/>
                </a:cubicBezTo>
                <a:cubicBezTo>
                  <a:pt x="15976" y="1552442"/>
                  <a:pt x="30704" y="1529803"/>
                  <a:pt x="1220" y="1588770"/>
                </a:cubicBezTo>
                <a:cubicBezTo>
                  <a:pt x="5030" y="1623060"/>
                  <a:pt x="4892" y="1658023"/>
                  <a:pt x="12650" y="1691640"/>
                </a:cubicBezTo>
                <a:cubicBezTo>
                  <a:pt x="23532" y="1738795"/>
                  <a:pt x="121650" y="1844915"/>
                  <a:pt x="126950" y="1851660"/>
                </a:cubicBezTo>
                <a:cubicBezTo>
                  <a:pt x="174955" y="1912757"/>
                  <a:pt x="141079" y="1887299"/>
                  <a:pt x="206960" y="1920240"/>
                </a:cubicBezTo>
                <a:cubicBezTo>
                  <a:pt x="267920" y="2011680"/>
                  <a:pt x="187910" y="1901190"/>
                  <a:pt x="264110" y="1977390"/>
                </a:cubicBezTo>
                <a:cubicBezTo>
                  <a:pt x="286937" y="2000217"/>
                  <a:pt x="298915" y="2041543"/>
                  <a:pt x="309830" y="2068830"/>
                </a:cubicBezTo>
                <a:cubicBezTo>
                  <a:pt x="306775" y="2108543"/>
                  <a:pt x="307419" y="2208610"/>
                  <a:pt x="286970" y="2263140"/>
                </a:cubicBezTo>
                <a:cubicBezTo>
                  <a:pt x="280987" y="2279094"/>
                  <a:pt x="272564" y="2294066"/>
                  <a:pt x="264110" y="2308860"/>
                </a:cubicBezTo>
                <a:cubicBezTo>
                  <a:pt x="239137" y="2352563"/>
                  <a:pt x="241250" y="2327681"/>
                  <a:pt x="241250" y="235458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7" name="Полилиния 6"/>
          <p:cNvSpPr/>
          <p:nvPr/>
        </p:nvSpPr>
        <p:spPr>
          <a:xfrm>
            <a:off x="4400550" y="1725930"/>
            <a:ext cx="320040" cy="2228850"/>
          </a:xfrm>
          <a:custGeom>
            <a:avLst/>
            <a:gdLst>
              <a:gd name="connsiteX0" fmla="*/ 228600 w 320040"/>
              <a:gd name="connsiteY0" fmla="*/ 0 h 2228850"/>
              <a:gd name="connsiteX1" fmla="*/ 114300 w 320040"/>
              <a:gd name="connsiteY1" fmla="*/ 114300 h 2228850"/>
              <a:gd name="connsiteX2" fmla="*/ 91440 w 320040"/>
              <a:gd name="connsiteY2" fmla="*/ 171450 h 2228850"/>
              <a:gd name="connsiteX3" fmla="*/ 57150 w 320040"/>
              <a:gd name="connsiteY3" fmla="*/ 205740 h 2228850"/>
              <a:gd name="connsiteX4" fmla="*/ 0 w 320040"/>
              <a:gd name="connsiteY4" fmla="*/ 308610 h 2228850"/>
              <a:gd name="connsiteX5" fmla="*/ 34290 w 320040"/>
              <a:gd name="connsiteY5" fmla="*/ 480060 h 2228850"/>
              <a:gd name="connsiteX6" fmla="*/ 91440 w 320040"/>
              <a:gd name="connsiteY6" fmla="*/ 537210 h 2228850"/>
              <a:gd name="connsiteX7" fmla="*/ 182880 w 320040"/>
              <a:gd name="connsiteY7" fmla="*/ 594360 h 2228850"/>
              <a:gd name="connsiteX8" fmla="*/ 274320 w 320040"/>
              <a:gd name="connsiteY8" fmla="*/ 708660 h 2228850"/>
              <a:gd name="connsiteX9" fmla="*/ 251460 w 320040"/>
              <a:gd name="connsiteY9" fmla="*/ 868680 h 2228850"/>
              <a:gd name="connsiteX10" fmla="*/ 217170 w 320040"/>
              <a:gd name="connsiteY10" fmla="*/ 914400 h 2228850"/>
              <a:gd name="connsiteX11" fmla="*/ 171450 w 320040"/>
              <a:gd name="connsiteY11" fmla="*/ 994410 h 2228850"/>
              <a:gd name="connsiteX12" fmla="*/ 137160 w 320040"/>
              <a:gd name="connsiteY12" fmla="*/ 1040130 h 2228850"/>
              <a:gd name="connsiteX13" fmla="*/ 102870 w 320040"/>
              <a:gd name="connsiteY13" fmla="*/ 1120140 h 2228850"/>
              <a:gd name="connsiteX14" fmla="*/ 114300 w 320040"/>
              <a:gd name="connsiteY14" fmla="*/ 1211580 h 2228850"/>
              <a:gd name="connsiteX15" fmla="*/ 148590 w 320040"/>
              <a:gd name="connsiteY15" fmla="*/ 1268730 h 2228850"/>
              <a:gd name="connsiteX16" fmla="*/ 285750 w 320040"/>
              <a:gd name="connsiteY16" fmla="*/ 1371600 h 2228850"/>
              <a:gd name="connsiteX17" fmla="*/ 320040 w 320040"/>
              <a:gd name="connsiteY17" fmla="*/ 1394460 h 2228850"/>
              <a:gd name="connsiteX18" fmla="*/ 308610 w 320040"/>
              <a:gd name="connsiteY18" fmla="*/ 1520190 h 2228850"/>
              <a:gd name="connsiteX19" fmla="*/ 262890 w 320040"/>
              <a:gd name="connsiteY19" fmla="*/ 1588770 h 2228850"/>
              <a:gd name="connsiteX20" fmla="*/ 205740 w 320040"/>
              <a:gd name="connsiteY20" fmla="*/ 1668780 h 2228850"/>
              <a:gd name="connsiteX21" fmla="*/ 171450 w 320040"/>
              <a:gd name="connsiteY21" fmla="*/ 1714500 h 2228850"/>
              <a:gd name="connsiteX22" fmla="*/ 205740 w 320040"/>
              <a:gd name="connsiteY22" fmla="*/ 1737360 h 2228850"/>
              <a:gd name="connsiteX23" fmla="*/ 194310 w 320040"/>
              <a:gd name="connsiteY23" fmla="*/ 1771650 h 2228850"/>
              <a:gd name="connsiteX24" fmla="*/ 125730 w 320040"/>
              <a:gd name="connsiteY24" fmla="*/ 1863090 h 2228850"/>
              <a:gd name="connsiteX25" fmla="*/ 91440 w 320040"/>
              <a:gd name="connsiteY25" fmla="*/ 1943100 h 2228850"/>
              <a:gd name="connsiteX26" fmla="*/ 102870 w 320040"/>
              <a:gd name="connsiteY26" fmla="*/ 2045970 h 2228850"/>
              <a:gd name="connsiteX27" fmla="*/ 114300 w 320040"/>
              <a:gd name="connsiteY27" fmla="*/ 2080260 h 2228850"/>
              <a:gd name="connsiteX28" fmla="*/ 125730 w 320040"/>
              <a:gd name="connsiteY28" fmla="*/ 2205990 h 2228850"/>
              <a:gd name="connsiteX29" fmla="*/ 160020 w 320040"/>
              <a:gd name="connsiteY29" fmla="*/ 222885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0040" h="2228850">
                <a:moveTo>
                  <a:pt x="228600" y="0"/>
                </a:moveTo>
                <a:cubicBezTo>
                  <a:pt x="180499" y="40084"/>
                  <a:pt x="146455" y="60709"/>
                  <a:pt x="114300" y="114300"/>
                </a:cubicBezTo>
                <a:cubicBezTo>
                  <a:pt x="103744" y="131894"/>
                  <a:pt x="102314" y="154051"/>
                  <a:pt x="91440" y="171450"/>
                </a:cubicBezTo>
                <a:cubicBezTo>
                  <a:pt x="82873" y="185157"/>
                  <a:pt x="66849" y="192808"/>
                  <a:pt x="57150" y="205740"/>
                </a:cubicBezTo>
                <a:cubicBezTo>
                  <a:pt x="35622" y="234444"/>
                  <a:pt x="16284" y="276042"/>
                  <a:pt x="0" y="308610"/>
                </a:cubicBezTo>
                <a:cubicBezTo>
                  <a:pt x="11430" y="365760"/>
                  <a:pt x="12645" y="425947"/>
                  <a:pt x="34290" y="480060"/>
                </a:cubicBezTo>
                <a:cubicBezTo>
                  <a:pt x="44296" y="505074"/>
                  <a:pt x="71415" y="519188"/>
                  <a:pt x="91440" y="537210"/>
                </a:cubicBezTo>
                <a:cubicBezTo>
                  <a:pt x="146253" y="586541"/>
                  <a:pt x="131247" y="577149"/>
                  <a:pt x="182880" y="594360"/>
                </a:cubicBezTo>
                <a:cubicBezTo>
                  <a:pt x="271409" y="682889"/>
                  <a:pt x="250963" y="638588"/>
                  <a:pt x="274320" y="708660"/>
                </a:cubicBezTo>
                <a:cubicBezTo>
                  <a:pt x="273951" y="712351"/>
                  <a:pt x="266998" y="837605"/>
                  <a:pt x="251460" y="868680"/>
                </a:cubicBezTo>
                <a:cubicBezTo>
                  <a:pt x="242941" y="885719"/>
                  <a:pt x="228243" y="898898"/>
                  <a:pt x="217170" y="914400"/>
                </a:cubicBezTo>
                <a:cubicBezTo>
                  <a:pt x="154248" y="1002491"/>
                  <a:pt x="238422" y="887255"/>
                  <a:pt x="171450" y="994410"/>
                </a:cubicBezTo>
                <a:cubicBezTo>
                  <a:pt x="161354" y="1010564"/>
                  <a:pt x="147256" y="1023976"/>
                  <a:pt x="137160" y="1040130"/>
                </a:cubicBezTo>
                <a:cubicBezTo>
                  <a:pt x="116983" y="1072414"/>
                  <a:pt x="113981" y="1086807"/>
                  <a:pt x="102870" y="1120140"/>
                </a:cubicBezTo>
                <a:cubicBezTo>
                  <a:pt x="106680" y="1150620"/>
                  <a:pt x="105267" y="1182221"/>
                  <a:pt x="114300" y="1211580"/>
                </a:cubicBezTo>
                <a:cubicBezTo>
                  <a:pt x="120833" y="1232814"/>
                  <a:pt x="134951" y="1251194"/>
                  <a:pt x="148590" y="1268730"/>
                </a:cubicBezTo>
                <a:cubicBezTo>
                  <a:pt x="191322" y="1323671"/>
                  <a:pt x="223403" y="1330035"/>
                  <a:pt x="285750" y="1371600"/>
                </a:cubicBezTo>
                <a:lnTo>
                  <a:pt x="320040" y="1394460"/>
                </a:lnTo>
                <a:cubicBezTo>
                  <a:pt x="316230" y="1436370"/>
                  <a:pt x="320484" y="1479817"/>
                  <a:pt x="308610" y="1520190"/>
                </a:cubicBezTo>
                <a:cubicBezTo>
                  <a:pt x="300858" y="1546548"/>
                  <a:pt x="279375" y="1566791"/>
                  <a:pt x="262890" y="1588770"/>
                </a:cubicBezTo>
                <a:cubicBezTo>
                  <a:pt x="150825" y="1738190"/>
                  <a:pt x="289308" y="1551785"/>
                  <a:pt x="205740" y="1668780"/>
                </a:cubicBezTo>
                <a:cubicBezTo>
                  <a:pt x="194667" y="1684282"/>
                  <a:pt x="182880" y="1699260"/>
                  <a:pt x="171450" y="1714500"/>
                </a:cubicBezTo>
                <a:cubicBezTo>
                  <a:pt x="182880" y="1722120"/>
                  <a:pt x="200638" y="1724605"/>
                  <a:pt x="205740" y="1737360"/>
                </a:cubicBezTo>
                <a:cubicBezTo>
                  <a:pt x="210215" y="1748547"/>
                  <a:pt x="200778" y="1761485"/>
                  <a:pt x="194310" y="1771650"/>
                </a:cubicBezTo>
                <a:cubicBezTo>
                  <a:pt x="173855" y="1803794"/>
                  <a:pt x="142769" y="1829012"/>
                  <a:pt x="125730" y="1863090"/>
                </a:cubicBezTo>
                <a:cubicBezTo>
                  <a:pt x="97482" y="1919586"/>
                  <a:pt x="108258" y="1892646"/>
                  <a:pt x="91440" y="1943100"/>
                </a:cubicBezTo>
                <a:cubicBezTo>
                  <a:pt x="95250" y="1977390"/>
                  <a:pt x="97198" y="2011938"/>
                  <a:pt x="102870" y="2045970"/>
                </a:cubicBezTo>
                <a:cubicBezTo>
                  <a:pt x="104851" y="2057854"/>
                  <a:pt x="112596" y="2068333"/>
                  <a:pt x="114300" y="2080260"/>
                </a:cubicBezTo>
                <a:cubicBezTo>
                  <a:pt x="120251" y="2121920"/>
                  <a:pt x="113354" y="2165768"/>
                  <a:pt x="125730" y="2205990"/>
                </a:cubicBezTo>
                <a:cubicBezTo>
                  <a:pt x="129770" y="2219120"/>
                  <a:pt x="160020" y="2228850"/>
                  <a:pt x="160020" y="222885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8" name="Полилиния 7"/>
          <p:cNvSpPr/>
          <p:nvPr/>
        </p:nvSpPr>
        <p:spPr>
          <a:xfrm>
            <a:off x="4752111" y="1725930"/>
            <a:ext cx="357099" cy="2228850"/>
          </a:xfrm>
          <a:custGeom>
            <a:avLst/>
            <a:gdLst>
              <a:gd name="connsiteX0" fmla="*/ 357099 w 357099"/>
              <a:gd name="connsiteY0" fmla="*/ 0 h 2228850"/>
              <a:gd name="connsiteX1" fmla="*/ 174219 w 357099"/>
              <a:gd name="connsiteY1" fmla="*/ 240030 h 2228850"/>
              <a:gd name="connsiteX2" fmla="*/ 105639 w 357099"/>
              <a:gd name="connsiteY2" fmla="*/ 331470 h 2228850"/>
              <a:gd name="connsiteX3" fmla="*/ 71349 w 357099"/>
              <a:gd name="connsiteY3" fmla="*/ 411480 h 2228850"/>
              <a:gd name="connsiteX4" fmla="*/ 14199 w 357099"/>
              <a:gd name="connsiteY4" fmla="*/ 525780 h 2228850"/>
              <a:gd name="connsiteX5" fmla="*/ 14199 w 357099"/>
              <a:gd name="connsiteY5" fmla="*/ 742950 h 2228850"/>
              <a:gd name="connsiteX6" fmla="*/ 37059 w 357099"/>
              <a:gd name="connsiteY6" fmla="*/ 777240 h 2228850"/>
              <a:gd name="connsiteX7" fmla="*/ 105639 w 357099"/>
              <a:gd name="connsiteY7" fmla="*/ 857250 h 2228850"/>
              <a:gd name="connsiteX8" fmla="*/ 128499 w 357099"/>
              <a:gd name="connsiteY8" fmla="*/ 891540 h 2228850"/>
              <a:gd name="connsiteX9" fmla="*/ 174219 w 357099"/>
              <a:gd name="connsiteY9" fmla="*/ 914400 h 2228850"/>
              <a:gd name="connsiteX10" fmla="*/ 219939 w 357099"/>
              <a:gd name="connsiteY10" fmla="*/ 1017270 h 2228850"/>
              <a:gd name="connsiteX11" fmla="*/ 231369 w 357099"/>
              <a:gd name="connsiteY11" fmla="*/ 1051560 h 2228850"/>
              <a:gd name="connsiteX12" fmla="*/ 254229 w 357099"/>
              <a:gd name="connsiteY12" fmla="*/ 1097280 h 2228850"/>
              <a:gd name="connsiteX13" fmla="*/ 265659 w 357099"/>
              <a:gd name="connsiteY13" fmla="*/ 1165860 h 2228850"/>
              <a:gd name="connsiteX14" fmla="*/ 288519 w 357099"/>
              <a:gd name="connsiteY14" fmla="*/ 1211580 h 2228850"/>
              <a:gd name="connsiteX15" fmla="*/ 299949 w 357099"/>
              <a:gd name="connsiteY15" fmla="*/ 1268730 h 2228850"/>
              <a:gd name="connsiteX16" fmla="*/ 288519 w 357099"/>
              <a:gd name="connsiteY16" fmla="*/ 1417320 h 2228850"/>
              <a:gd name="connsiteX17" fmla="*/ 277089 w 357099"/>
              <a:gd name="connsiteY17" fmla="*/ 1451610 h 2228850"/>
              <a:gd name="connsiteX18" fmla="*/ 231369 w 357099"/>
              <a:gd name="connsiteY18" fmla="*/ 1543050 h 2228850"/>
              <a:gd name="connsiteX19" fmla="*/ 219939 w 357099"/>
              <a:gd name="connsiteY19" fmla="*/ 1577340 h 2228850"/>
              <a:gd name="connsiteX20" fmla="*/ 185649 w 357099"/>
              <a:gd name="connsiteY20" fmla="*/ 1611630 h 2228850"/>
              <a:gd name="connsiteX21" fmla="*/ 162789 w 357099"/>
              <a:gd name="connsiteY21" fmla="*/ 1725930 h 2228850"/>
              <a:gd name="connsiteX22" fmla="*/ 139929 w 357099"/>
              <a:gd name="connsiteY22" fmla="*/ 1840230 h 2228850"/>
              <a:gd name="connsiteX23" fmla="*/ 128499 w 357099"/>
              <a:gd name="connsiteY23" fmla="*/ 2034540 h 2228850"/>
              <a:gd name="connsiteX24" fmla="*/ 117069 w 357099"/>
              <a:gd name="connsiteY24" fmla="*/ 2068830 h 2228850"/>
              <a:gd name="connsiteX25" fmla="*/ 162789 w 357099"/>
              <a:gd name="connsiteY25" fmla="*/ 2171700 h 2228850"/>
              <a:gd name="connsiteX26" fmla="*/ 162789 w 357099"/>
              <a:gd name="connsiteY26" fmla="*/ 222885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099" h="2228850">
                <a:moveTo>
                  <a:pt x="357099" y="0"/>
                </a:moveTo>
                <a:lnTo>
                  <a:pt x="174219" y="240030"/>
                </a:lnTo>
                <a:cubicBezTo>
                  <a:pt x="151192" y="270384"/>
                  <a:pt x="120647" y="296451"/>
                  <a:pt x="105639" y="331470"/>
                </a:cubicBezTo>
                <a:cubicBezTo>
                  <a:pt x="94209" y="358140"/>
                  <a:pt x="84325" y="385527"/>
                  <a:pt x="71349" y="411480"/>
                </a:cubicBezTo>
                <a:cubicBezTo>
                  <a:pt x="-3395" y="560967"/>
                  <a:pt x="72922" y="378974"/>
                  <a:pt x="14199" y="525780"/>
                </a:cubicBezTo>
                <a:cubicBezTo>
                  <a:pt x="-1230" y="618351"/>
                  <a:pt x="-7943" y="624860"/>
                  <a:pt x="14199" y="742950"/>
                </a:cubicBezTo>
                <a:cubicBezTo>
                  <a:pt x="16731" y="756452"/>
                  <a:pt x="29074" y="766062"/>
                  <a:pt x="37059" y="777240"/>
                </a:cubicBezTo>
                <a:cubicBezTo>
                  <a:pt x="122671" y="897097"/>
                  <a:pt x="22560" y="757555"/>
                  <a:pt x="105639" y="857250"/>
                </a:cubicBezTo>
                <a:cubicBezTo>
                  <a:pt x="114433" y="867803"/>
                  <a:pt x="117946" y="882746"/>
                  <a:pt x="128499" y="891540"/>
                </a:cubicBezTo>
                <a:cubicBezTo>
                  <a:pt x="141589" y="902448"/>
                  <a:pt x="158979" y="906780"/>
                  <a:pt x="174219" y="914400"/>
                </a:cubicBezTo>
                <a:cubicBezTo>
                  <a:pt x="196031" y="1001647"/>
                  <a:pt x="170505" y="918401"/>
                  <a:pt x="219939" y="1017270"/>
                </a:cubicBezTo>
                <a:cubicBezTo>
                  <a:pt x="225327" y="1028046"/>
                  <a:pt x="226623" y="1040486"/>
                  <a:pt x="231369" y="1051560"/>
                </a:cubicBezTo>
                <a:cubicBezTo>
                  <a:pt x="238081" y="1067221"/>
                  <a:pt x="246609" y="1082040"/>
                  <a:pt x="254229" y="1097280"/>
                </a:cubicBezTo>
                <a:cubicBezTo>
                  <a:pt x="258039" y="1120140"/>
                  <a:pt x="259000" y="1143662"/>
                  <a:pt x="265659" y="1165860"/>
                </a:cubicBezTo>
                <a:cubicBezTo>
                  <a:pt x="270555" y="1182180"/>
                  <a:pt x="283131" y="1195416"/>
                  <a:pt x="288519" y="1211580"/>
                </a:cubicBezTo>
                <a:cubicBezTo>
                  <a:pt x="294662" y="1230010"/>
                  <a:pt x="296139" y="1249680"/>
                  <a:pt x="299949" y="1268730"/>
                </a:cubicBezTo>
                <a:cubicBezTo>
                  <a:pt x="296139" y="1318260"/>
                  <a:pt x="294681" y="1368027"/>
                  <a:pt x="288519" y="1417320"/>
                </a:cubicBezTo>
                <a:cubicBezTo>
                  <a:pt x="287025" y="1429275"/>
                  <a:pt x="282075" y="1440642"/>
                  <a:pt x="277089" y="1451610"/>
                </a:cubicBezTo>
                <a:cubicBezTo>
                  <a:pt x="262988" y="1482633"/>
                  <a:pt x="242145" y="1510721"/>
                  <a:pt x="231369" y="1543050"/>
                </a:cubicBezTo>
                <a:cubicBezTo>
                  <a:pt x="227559" y="1554480"/>
                  <a:pt x="226622" y="1567315"/>
                  <a:pt x="219939" y="1577340"/>
                </a:cubicBezTo>
                <a:cubicBezTo>
                  <a:pt x="210973" y="1590790"/>
                  <a:pt x="197079" y="1600200"/>
                  <a:pt x="185649" y="1611630"/>
                </a:cubicBezTo>
                <a:cubicBezTo>
                  <a:pt x="163849" y="1698830"/>
                  <a:pt x="183808" y="1613830"/>
                  <a:pt x="162789" y="1725930"/>
                </a:cubicBezTo>
                <a:cubicBezTo>
                  <a:pt x="155629" y="1764119"/>
                  <a:pt x="139929" y="1840230"/>
                  <a:pt x="139929" y="1840230"/>
                </a:cubicBezTo>
                <a:cubicBezTo>
                  <a:pt x="136119" y="1905000"/>
                  <a:pt x="134955" y="1969980"/>
                  <a:pt x="128499" y="2034540"/>
                </a:cubicBezTo>
                <a:cubicBezTo>
                  <a:pt x="127300" y="2046528"/>
                  <a:pt x="117069" y="2056782"/>
                  <a:pt x="117069" y="2068830"/>
                </a:cubicBezTo>
                <a:cubicBezTo>
                  <a:pt x="117069" y="2236884"/>
                  <a:pt x="121937" y="2062762"/>
                  <a:pt x="162789" y="2171700"/>
                </a:cubicBezTo>
                <a:cubicBezTo>
                  <a:pt x="169478" y="2189537"/>
                  <a:pt x="162789" y="2209800"/>
                  <a:pt x="162789" y="222885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cxnSp>
        <p:nvCxnSpPr>
          <p:cNvPr id="10" name="Прямая соединительная линия 9"/>
          <p:cNvCxnSpPr/>
          <p:nvPr/>
        </p:nvCxnSpPr>
        <p:spPr>
          <a:xfrm>
            <a:off x="1835696" y="2708920"/>
            <a:ext cx="576064"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771800" y="2708920"/>
            <a:ext cx="576064"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109210" y="2708920"/>
            <a:ext cx="54291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940152" y="2708920"/>
            <a:ext cx="914400" cy="468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6854552" y="2708920"/>
            <a:ext cx="669776"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3839260" y="2708920"/>
            <a:ext cx="56129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728684" y="3789040"/>
            <a:ext cx="8091787" cy="3508653"/>
          </a:xfrm>
          <a:prstGeom prst="rect">
            <a:avLst/>
          </a:prstGeom>
        </p:spPr>
        <p:txBody>
          <a:bodyPr wrap="square">
            <a:spAutoFit/>
          </a:bodyPr>
          <a:lstStyle/>
          <a:p>
            <a:pPr algn="just"/>
            <a:r>
              <a:rPr lang="uk-UA" sz="2400" dirty="0"/>
              <a:t>Інформаційна взаємодія відбувається в інформаційних системах, які включають в себе  — сукупність організаційних і технічних засобів для збереження та обробки інформації з </a:t>
            </a:r>
            <a:r>
              <a:rPr lang="uk-UA" sz="2400" u="sng" dirty="0"/>
              <a:t>метою забезпечення інформаційних потреб користувачів (фізіологічних, моральних, духовних</a:t>
            </a:r>
            <a:r>
              <a:rPr lang="uk-UA" sz="2400" u="sng" dirty="0" smtClean="0"/>
              <a:t>).</a:t>
            </a:r>
            <a:endParaRPr lang="en-US" sz="2400" u="sng" dirty="0" smtClean="0"/>
          </a:p>
          <a:p>
            <a:endParaRPr lang="en-US" sz="2400" dirty="0"/>
          </a:p>
          <a:p>
            <a:endParaRPr lang="en-US" dirty="0" smtClean="0"/>
          </a:p>
          <a:p>
            <a:endParaRPr lang="en-US" dirty="0"/>
          </a:p>
          <a:p>
            <a:endParaRPr lang="uk-UA" dirty="0"/>
          </a:p>
        </p:txBody>
      </p:sp>
    </p:spTree>
    <p:extLst>
      <p:ext uri="{BB962C8B-B14F-4D97-AF65-F5344CB8AC3E}">
        <p14:creationId xmlns:p14="http://schemas.microsoft.com/office/powerpoint/2010/main" val="329537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980728"/>
            <a:ext cx="8229600" cy="4572000"/>
          </a:xfrm>
        </p:spPr>
        <p:txBody>
          <a:bodyPr>
            <a:normAutofit fontScale="92500"/>
          </a:bodyPr>
          <a:lstStyle/>
          <a:p>
            <a:r>
              <a:rPr lang="uk-UA" dirty="0"/>
              <a:t>Важливими в законодавчому регулюванні мовних питань у Франції є поправки до "Закону про свободу передачі інформації від 30 вересня 1986 року" (</a:t>
            </a:r>
            <a:r>
              <a:rPr lang="en-US" dirty="0" err="1"/>
              <a:t>Loi</a:t>
            </a:r>
            <a:r>
              <a:rPr lang="en-US" dirty="0"/>
              <a:t> n° 86-1067 du 30 </a:t>
            </a:r>
            <a:r>
              <a:rPr lang="en-US" dirty="0" err="1"/>
              <a:t>septembre</a:t>
            </a:r>
            <a:r>
              <a:rPr lang="en-US" dirty="0"/>
              <a:t> 1986 relative a la </a:t>
            </a:r>
            <a:r>
              <a:rPr lang="en-US" dirty="0" err="1"/>
              <a:t>libert</a:t>
            </a:r>
            <a:r>
              <a:rPr lang="uk-UA" dirty="0"/>
              <a:t>й </a:t>
            </a:r>
            <a:r>
              <a:rPr lang="en-US" dirty="0"/>
              <a:t>de communi­cation), </a:t>
            </a:r>
            <a:r>
              <a:rPr lang="uk-UA" dirty="0"/>
              <a:t>якими було запроваджено квоти для франкомовних пісень і виконавців. Процитую статтю 12 поправок до закону </a:t>
            </a:r>
            <a:r>
              <a:rPr lang="uk-UA" dirty="0" err="1"/>
              <a:t>Леотара</a:t>
            </a:r>
            <a:r>
              <a:rPr lang="uk-UA" dirty="0"/>
              <a:t> (</a:t>
            </a:r>
            <a:r>
              <a:rPr lang="en-US" dirty="0" err="1"/>
              <a:t>loi</a:t>
            </a:r>
            <a:r>
              <a:rPr lang="en-US" dirty="0"/>
              <a:t> L</a:t>
            </a:r>
            <a:r>
              <a:rPr lang="uk-UA" dirty="0"/>
              <a:t>й</a:t>
            </a:r>
            <a:r>
              <a:rPr lang="en-US" dirty="0" err="1"/>
              <a:t>otard</a:t>
            </a:r>
            <a:r>
              <a:rPr lang="en-US" dirty="0"/>
              <a:t>): "...</a:t>
            </a:r>
            <a:r>
              <a:rPr lang="uk-UA" dirty="0"/>
              <a:t>пропорція музичних творів, створюваних або виконуваних французькими і франкомовними авторами та артистами, повинна досягти як мінімум 40% пісень французькою мовою, щонайменше половина з яких — нові твори або виконувані новими талантами</a:t>
            </a:r>
          </a:p>
        </p:txBody>
      </p:sp>
      <p:sp>
        <p:nvSpPr>
          <p:cNvPr id="3" name="Заголовок 2"/>
          <p:cNvSpPr>
            <a:spLocks noGrp="1"/>
          </p:cNvSpPr>
          <p:nvPr>
            <p:ph type="title"/>
          </p:nvPr>
        </p:nvSpPr>
        <p:spPr>
          <a:xfrm flipV="1">
            <a:off x="395536" y="-243408"/>
            <a:ext cx="8229600" cy="45719"/>
          </a:xfrm>
        </p:spPr>
        <p:txBody>
          <a:bodyPr>
            <a:normAutofit fontScale="90000"/>
          </a:bodyPr>
          <a:lstStyle/>
          <a:p>
            <a:endParaRPr lang="uk-UA" dirty="0"/>
          </a:p>
        </p:txBody>
      </p:sp>
    </p:spTree>
    <p:extLst>
      <p:ext uri="{BB962C8B-B14F-4D97-AF65-F5344CB8AC3E}">
        <p14:creationId xmlns:p14="http://schemas.microsoft.com/office/powerpoint/2010/main" val="255127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У </a:t>
            </a:r>
            <a:r>
              <a:rPr lang="ru-RU" dirty="0" err="1"/>
              <a:t>Франції</a:t>
            </a:r>
            <a:r>
              <a:rPr lang="ru-RU" dirty="0"/>
              <a:t> </a:t>
            </a:r>
            <a:r>
              <a:rPr lang="ru-RU" dirty="0" err="1"/>
              <a:t>встановлено</a:t>
            </a:r>
            <a:r>
              <a:rPr lang="ru-RU" dirty="0"/>
              <a:t> </a:t>
            </a:r>
            <a:r>
              <a:rPr lang="ru-RU" dirty="0" err="1"/>
              <a:t>чотири</a:t>
            </a:r>
            <a:r>
              <a:rPr lang="ru-RU" dirty="0"/>
              <a:t> </a:t>
            </a:r>
            <a:r>
              <a:rPr lang="ru-RU" dirty="0" err="1"/>
              <a:t>типи</a:t>
            </a:r>
            <a:r>
              <a:rPr lang="ru-RU" dirty="0"/>
              <a:t> контролю за </a:t>
            </a:r>
            <a:r>
              <a:rPr lang="ru-RU" dirty="0" err="1"/>
              <a:t>виконанням</a:t>
            </a:r>
            <a:r>
              <a:rPr lang="ru-RU" dirty="0"/>
              <a:t> </a:t>
            </a:r>
            <a:r>
              <a:rPr lang="ru-RU" dirty="0" err="1"/>
              <a:t>законів</a:t>
            </a:r>
            <a:r>
              <a:rPr lang="ru-RU" dirty="0"/>
              <a:t> у </a:t>
            </a:r>
            <a:r>
              <a:rPr lang="ru-RU" dirty="0" err="1"/>
              <a:t>мовній</a:t>
            </a:r>
            <a:r>
              <a:rPr lang="ru-RU" dirty="0"/>
              <a:t> </a:t>
            </a:r>
            <a:r>
              <a:rPr lang="ru-RU" dirty="0" err="1"/>
              <a:t>сфері</a:t>
            </a:r>
            <a:r>
              <a:rPr lang="ru-RU" dirty="0"/>
              <a:t>. </a:t>
            </a:r>
            <a:r>
              <a:rPr lang="ru-RU" dirty="0" err="1"/>
              <a:t>Контрольні</a:t>
            </a:r>
            <a:r>
              <a:rPr lang="ru-RU" dirty="0"/>
              <a:t> </a:t>
            </a:r>
            <a:r>
              <a:rPr lang="ru-RU" dirty="0" err="1"/>
              <a:t>функції</a:t>
            </a:r>
            <a:r>
              <a:rPr lang="ru-RU" dirty="0"/>
              <a:t> </a:t>
            </a:r>
            <a:r>
              <a:rPr lang="ru-RU" dirty="0" err="1"/>
              <a:t>покладено</a:t>
            </a:r>
            <a:r>
              <a:rPr lang="ru-RU" dirty="0"/>
              <a:t> на: Головну </a:t>
            </a:r>
            <a:r>
              <a:rPr lang="ru-RU" dirty="0" err="1"/>
              <a:t>дирекцію</a:t>
            </a:r>
            <a:r>
              <a:rPr lang="ru-RU" dirty="0"/>
              <a:t> </a:t>
            </a:r>
            <a:r>
              <a:rPr lang="ru-RU" dirty="0" err="1"/>
              <a:t>конкуренції</a:t>
            </a:r>
            <a:r>
              <a:rPr lang="ru-RU" dirty="0"/>
              <a:t>, </a:t>
            </a:r>
            <a:r>
              <a:rPr lang="ru-RU" dirty="0" err="1"/>
              <a:t>споживання</a:t>
            </a:r>
            <a:r>
              <a:rPr lang="ru-RU" dirty="0"/>
              <a:t> та </a:t>
            </a:r>
            <a:r>
              <a:rPr lang="ru-RU" dirty="0" err="1"/>
              <a:t>боротьби</a:t>
            </a:r>
            <a:r>
              <a:rPr lang="ru-RU" dirty="0"/>
              <a:t> з контрабандою; Бюро </a:t>
            </a:r>
            <a:r>
              <a:rPr lang="ru-RU" dirty="0" err="1"/>
              <a:t>перевірки</a:t>
            </a:r>
            <a:r>
              <a:rPr lang="ru-RU" dirty="0"/>
              <a:t> </a:t>
            </a:r>
            <a:r>
              <a:rPr lang="ru-RU" dirty="0" err="1"/>
              <a:t>реклами</a:t>
            </a:r>
            <a:r>
              <a:rPr lang="ru-RU" dirty="0"/>
              <a:t>; </a:t>
            </a:r>
            <a:r>
              <a:rPr lang="ru-RU" dirty="0" err="1"/>
              <a:t>Вищу</a:t>
            </a:r>
            <a:r>
              <a:rPr lang="ru-RU" dirty="0"/>
              <a:t> раду з </a:t>
            </a:r>
            <a:r>
              <a:rPr lang="ru-RU" dirty="0" err="1"/>
              <a:t>телебачення</a:t>
            </a:r>
            <a:r>
              <a:rPr lang="ru-RU" dirty="0"/>
              <a:t> і </a:t>
            </a:r>
            <a:r>
              <a:rPr lang="ru-RU" dirty="0" err="1"/>
              <a:t>радіомовлення</a:t>
            </a:r>
            <a:r>
              <a:rPr lang="ru-RU" dirty="0"/>
              <a:t>; </a:t>
            </a:r>
            <a:r>
              <a:rPr lang="ru-RU" dirty="0" err="1" smtClean="0"/>
              <a:t>Асоціації</a:t>
            </a:r>
            <a:r>
              <a:rPr lang="ru-RU" dirty="0" smtClean="0"/>
              <a:t> </a:t>
            </a:r>
            <a:r>
              <a:rPr lang="ru-RU" dirty="0" err="1"/>
              <a:t>захисту</a:t>
            </a:r>
            <a:r>
              <a:rPr lang="ru-RU" dirty="0"/>
              <a:t> </a:t>
            </a:r>
            <a:r>
              <a:rPr lang="ru-RU" dirty="0" err="1"/>
              <a:t>французької</a:t>
            </a:r>
            <a:r>
              <a:rPr lang="ru-RU" dirty="0"/>
              <a:t> </a:t>
            </a:r>
            <a:r>
              <a:rPr lang="ru-RU" dirty="0" err="1"/>
              <a:t>мови</a:t>
            </a:r>
            <a:r>
              <a:rPr lang="ru-RU" dirty="0"/>
              <a:t>.</a:t>
            </a:r>
          </a:p>
          <a:p>
            <a:endParaRPr lang="ru-RU" dirty="0"/>
          </a:p>
        </p:txBody>
      </p:sp>
      <p:sp>
        <p:nvSpPr>
          <p:cNvPr id="3" name="Заголовок 2"/>
          <p:cNvSpPr>
            <a:spLocks noGrp="1"/>
          </p:cNvSpPr>
          <p:nvPr>
            <p:ph type="title"/>
          </p:nvPr>
        </p:nvSpPr>
        <p:spPr/>
        <p:txBody>
          <a:bodyPr>
            <a:normAutofit fontScale="90000"/>
          </a:bodyPr>
          <a:lstStyle/>
          <a:p>
            <a:r>
              <a:rPr lang="ru-RU" dirty="0"/>
              <a:t>Контроль за </a:t>
            </a:r>
            <a:r>
              <a:rPr lang="ru-RU" dirty="0" err="1"/>
              <a:t>виконанням</a:t>
            </a:r>
            <a:r>
              <a:rPr lang="ru-RU" dirty="0"/>
              <a:t> чинного </a:t>
            </a:r>
            <a:r>
              <a:rPr lang="ru-RU" dirty="0" err="1"/>
              <a:t>законодавства</a:t>
            </a:r>
            <a:endParaRPr lang="uk-UA" dirty="0"/>
          </a:p>
        </p:txBody>
      </p:sp>
    </p:spTree>
    <p:extLst>
      <p:ext uri="{BB962C8B-B14F-4D97-AF65-F5344CB8AC3E}">
        <p14:creationId xmlns:p14="http://schemas.microsoft.com/office/powerpoint/2010/main" val="42119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1524000"/>
            <a:ext cx="7787208" cy="3993232"/>
          </a:xfrm>
        </p:spPr>
        <p:txBody>
          <a:bodyPr/>
          <a:lstStyle/>
          <a:p>
            <a:endParaRPr lang="uk-UA" dirty="0"/>
          </a:p>
        </p:txBody>
      </p:sp>
      <p:sp>
        <p:nvSpPr>
          <p:cNvPr id="3" name="Заголовок 2"/>
          <p:cNvSpPr>
            <a:spLocks noGrp="1"/>
          </p:cNvSpPr>
          <p:nvPr>
            <p:ph type="title"/>
          </p:nvPr>
        </p:nvSpPr>
        <p:spPr/>
        <p:txBody>
          <a:bodyPr/>
          <a:lstStyle/>
          <a:p>
            <a:endParaRPr lang="uk-U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9816"/>
            <a:ext cx="8752645" cy="583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69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260648"/>
            <a:ext cx="8229600" cy="6264696"/>
          </a:xfrm>
        </p:spPr>
        <p:txBody>
          <a:bodyPr>
            <a:normAutofit fontScale="62500" lnSpcReduction="20000"/>
          </a:bodyPr>
          <a:lstStyle/>
          <a:p>
            <a:pPr marL="0" indent="0">
              <a:buNone/>
            </a:pPr>
            <a:endParaRPr lang="uk-UA" dirty="0" smtClean="0"/>
          </a:p>
          <a:p>
            <a:pPr marL="0" indent="0">
              <a:buNone/>
            </a:pPr>
            <a:r>
              <a:rPr lang="uk-UA" sz="3200" dirty="0" smtClean="0"/>
              <a:t>«Сьогодні</a:t>
            </a:r>
            <a:r>
              <a:rPr lang="uk-UA" sz="3200" dirty="0"/>
              <a:t>, 11.01.2018 до Єдиного реєстру досудових розслідувань внесено відомості за ознаками кримінального правопорушення, передбаченого ч. 3 ст. 161 КК України (порушення рівноправності громадян залежно від їх расової, національної належності, релігійних переконань, інвалідності та за іншими ознаками) стосовно вчинення окремими представниками Запорізької Єпархії Української православної церкви Московського патріархату (УПЦ-МП), ГО «Союз православний «Радомир» та іншими невстановленими особами умисних дій, спрямованих на розпалювання національної, релігійної ворожнечі та ненависті, образу почуттів громадян у зв’язку з їхніми релігійними переконаннями, що спричинили тяжкі наслідки у вигляді виникнення сутичок та масових заворушень в Запорізькій області та інших регіонах України</a:t>
            </a:r>
            <a:r>
              <a:rPr lang="uk-UA" sz="3200" dirty="0" smtClean="0"/>
              <a:t>.</a:t>
            </a:r>
          </a:p>
          <a:p>
            <a:pPr marL="0" indent="0">
              <a:buNone/>
            </a:pPr>
            <a:r>
              <a:rPr lang="uk-UA" sz="3200" dirty="0"/>
              <a:t>"Крім того, деякі представники указаних релігійних організацій останнім часом допускають висловлювання за єдність слов’янських православних народів під духовним наставництвом Російської православної церкви (РПЦ). Серед прихожан храмів розповсюджується інформація про необхідність об’єднання України з Росією та засуджується Європейський напрямок розвитку нашої держави, засуджується проведення антитерористичної операції, а також виправдовуються агресивні дії Російської Федерації по відношенню до України</a:t>
            </a:r>
            <a:r>
              <a:rPr lang="uk-UA" sz="3200" dirty="0" smtClean="0"/>
              <a:t>.» (матеріали сайту 061)</a:t>
            </a:r>
          </a:p>
          <a:p>
            <a:endParaRPr lang="uk-UA" sz="3200" dirty="0"/>
          </a:p>
        </p:txBody>
      </p:sp>
      <p:sp>
        <p:nvSpPr>
          <p:cNvPr id="3" name="Заголовок 2"/>
          <p:cNvSpPr>
            <a:spLocks noGrp="1"/>
          </p:cNvSpPr>
          <p:nvPr>
            <p:ph type="title"/>
          </p:nvPr>
        </p:nvSpPr>
        <p:spPr>
          <a:xfrm>
            <a:off x="457200" y="152400"/>
            <a:ext cx="8229600" cy="396280"/>
          </a:xfrm>
        </p:spPr>
        <p:txBody>
          <a:bodyPr>
            <a:normAutofit fontScale="90000"/>
          </a:bodyPr>
          <a:lstStyle/>
          <a:p>
            <a:endParaRPr lang="uk-UA" dirty="0"/>
          </a:p>
        </p:txBody>
      </p:sp>
    </p:spTree>
    <p:extLst>
      <p:ext uri="{BB962C8B-B14F-4D97-AF65-F5344CB8AC3E}">
        <p14:creationId xmlns:p14="http://schemas.microsoft.com/office/powerpoint/2010/main" val="3771880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uk-UA" dirty="0"/>
              <a:t>-	збільшення ступеня свого впливу та присутності, встановлення контролю над стратегічними інформаційними ресурсами, інформаційно-телекомунікаційною структурою і національними ЗМІ (у 2001 році в Києві відкрито російський медіа-центр; </a:t>
            </a:r>
            <a:r>
              <a:rPr lang="uk-UA" dirty="0" smtClean="0"/>
              <a:t>до 2014 року продавалися  </a:t>
            </a:r>
            <a:r>
              <a:rPr lang="uk-UA" dirty="0"/>
              <a:t>російські газети, </a:t>
            </a:r>
            <a:r>
              <a:rPr lang="uk-UA" dirty="0" smtClean="0"/>
              <a:t>транслювалися </a:t>
            </a:r>
            <a:r>
              <a:rPr lang="uk-UA" dirty="0"/>
              <a:t>російські канали; щодо </a:t>
            </a:r>
            <a:r>
              <a:rPr lang="uk-UA" dirty="0" smtClean="0"/>
              <a:t>американського, французького, турецького </a:t>
            </a:r>
            <a:r>
              <a:rPr lang="uk-UA" dirty="0"/>
              <a:t>впливу </a:t>
            </a:r>
            <a:r>
              <a:rPr lang="uk-UA" dirty="0" smtClean="0"/>
              <a:t>існує </a:t>
            </a:r>
            <a:r>
              <a:rPr lang="uk-UA" dirty="0"/>
              <a:t>мовний бар’єр);</a:t>
            </a:r>
          </a:p>
          <a:p>
            <a:r>
              <a:rPr lang="uk-UA" dirty="0"/>
              <a:t>-	нарощування присутності </a:t>
            </a:r>
            <a:r>
              <a:rPr lang="uk-UA" dirty="0" smtClean="0"/>
              <a:t>ЗМІ </a:t>
            </a:r>
            <a:r>
              <a:rPr lang="uk-UA" dirty="0"/>
              <a:t>в інформаційній сфері об'єкта проникнення </a:t>
            </a:r>
          </a:p>
          <a:p>
            <a:endParaRPr lang="uk-UA" dirty="0"/>
          </a:p>
        </p:txBody>
      </p:sp>
      <p:sp>
        <p:nvSpPr>
          <p:cNvPr id="3" name="Заголовок 2"/>
          <p:cNvSpPr>
            <a:spLocks noGrp="1"/>
          </p:cNvSpPr>
          <p:nvPr>
            <p:ph type="title"/>
          </p:nvPr>
        </p:nvSpPr>
        <p:spPr/>
        <p:txBody>
          <a:bodyPr/>
          <a:lstStyle/>
          <a:p>
            <a:endParaRPr lang="uk-UA"/>
          </a:p>
        </p:txBody>
      </p:sp>
    </p:spTree>
    <p:extLst>
      <p:ext uri="{BB962C8B-B14F-4D97-AF65-F5344CB8AC3E}">
        <p14:creationId xmlns:p14="http://schemas.microsoft.com/office/powerpoint/2010/main" val="899209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a:p>
        </p:txBody>
      </p:sp>
      <p:sp>
        <p:nvSpPr>
          <p:cNvPr id="3" name="Заголовок 2"/>
          <p:cNvSpPr>
            <a:spLocks noGrp="1"/>
          </p:cNvSpPr>
          <p:nvPr>
            <p:ph type="title"/>
          </p:nvPr>
        </p:nvSpPr>
        <p:spPr/>
        <p:txBody>
          <a:bodyPr/>
          <a:lstStyle/>
          <a:p>
            <a:endParaRPr lang="uk-U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76672"/>
            <a:ext cx="302433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535074"/>
            <a:ext cx="3702054" cy="277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861048"/>
            <a:ext cx="7514893" cy="19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625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uk-UA" dirty="0"/>
              <a:t>дії однієї зі сторін в інформаційній сфері, спрямовані на нанесення супротивнику конкретної, відчутної шкоди в окремих областях його діяльності шляхом обмеженого та локального за своїми масштабах застосування сили (російські новини з інформацією про вхід України в ЄС). Вороже ставлення до об’єкта інформаційної взаємодії. Інформаційна агресія може перерости в інформаційну війну</a:t>
            </a:r>
          </a:p>
        </p:txBody>
      </p:sp>
      <p:sp>
        <p:nvSpPr>
          <p:cNvPr id="3" name="Заголовок 2"/>
          <p:cNvSpPr>
            <a:spLocks noGrp="1"/>
          </p:cNvSpPr>
          <p:nvPr>
            <p:ph type="title"/>
          </p:nvPr>
        </p:nvSpPr>
        <p:spPr/>
        <p:txBody>
          <a:bodyPr>
            <a:normAutofit/>
          </a:bodyPr>
          <a:lstStyle/>
          <a:p>
            <a:r>
              <a:rPr lang="uk-UA" sz="4800" b="1" dirty="0">
                <a:effectLst>
                  <a:outerShdw blurRad="38100" dist="38100" dir="2700000" algn="tl">
                    <a:srgbClr val="000000">
                      <a:alpha val="43137"/>
                    </a:srgbClr>
                  </a:outerShdw>
                </a:effectLst>
              </a:rPr>
              <a:t>Інформаційна агресія </a:t>
            </a:r>
          </a:p>
        </p:txBody>
      </p:sp>
    </p:spTree>
    <p:extLst>
      <p:ext uri="{BB962C8B-B14F-4D97-AF65-F5344CB8AC3E}">
        <p14:creationId xmlns:p14="http://schemas.microsoft.com/office/powerpoint/2010/main" val="271263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uk-UA" sz="2400" dirty="0" smtClean="0"/>
              <a:t>1</a:t>
            </a:r>
            <a:r>
              <a:rPr lang="uk-UA" sz="2400" dirty="0"/>
              <a:t>) </a:t>
            </a:r>
            <a:r>
              <a:rPr lang="uk-UA" sz="2400" dirty="0" smtClean="0"/>
              <a:t>інформаційні впливи носять локальний характер </a:t>
            </a:r>
            <a:r>
              <a:rPr lang="uk-UA" sz="2400" dirty="0"/>
              <a:t>(агресія зачіпає інформаційний простір держави-жертви не цілком, а тільки його частину</a:t>
            </a:r>
            <a:r>
              <a:rPr lang="uk-UA" sz="2400" dirty="0" smtClean="0"/>
              <a:t>);</a:t>
            </a:r>
            <a:endParaRPr lang="uk-UA" sz="2400" dirty="0"/>
          </a:p>
          <a:p>
            <a:endParaRPr lang="uk-UA" sz="2400" dirty="0" smtClean="0"/>
          </a:p>
          <a:p>
            <a:r>
              <a:rPr lang="uk-UA" sz="2400" dirty="0" smtClean="0"/>
              <a:t>2</a:t>
            </a:r>
            <a:r>
              <a:rPr lang="uk-UA" sz="2400" dirty="0"/>
              <a:t>) обмеження </a:t>
            </a:r>
            <a:r>
              <a:rPr lang="uk-UA" sz="2400" dirty="0" smtClean="0"/>
              <a:t> часу </a:t>
            </a:r>
            <a:r>
              <a:rPr lang="uk-UA" sz="2400" dirty="0"/>
              <a:t>(як правило, агресія припиняється після повного досягнення агресором усієї поставленої конкретної мети й рідко набуває затяжного характеру</a:t>
            </a:r>
            <a:r>
              <a:rPr lang="uk-UA" sz="2400" dirty="0" smtClean="0"/>
              <a:t>);</a:t>
            </a:r>
          </a:p>
          <a:p>
            <a:pPr marL="0" indent="0">
              <a:buNone/>
            </a:pPr>
            <a:endParaRPr lang="uk-UA" sz="2400" dirty="0" smtClean="0"/>
          </a:p>
          <a:p>
            <a:r>
              <a:rPr lang="uk-UA" sz="2400" dirty="0" smtClean="0"/>
              <a:t>3) </a:t>
            </a:r>
            <a:r>
              <a:rPr lang="ru-RU" sz="2400" dirty="0" smtClean="0"/>
              <a:t> </a:t>
            </a:r>
            <a:r>
              <a:rPr lang="ru-RU" sz="2400" dirty="0" err="1"/>
              <a:t>інформація</a:t>
            </a:r>
            <a:r>
              <a:rPr lang="ru-RU" sz="2400" dirty="0"/>
              <a:t> приносить </a:t>
            </a:r>
            <a:r>
              <a:rPr lang="ru-RU" sz="2400" dirty="0" err="1"/>
              <a:t>матеріальні</a:t>
            </a:r>
            <a:r>
              <a:rPr lang="ru-RU" sz="2400" dirty="0"/>
              <a:t> </a:t>
            </a:r>
            <a:r>
              <a:rPr lang="ru-RU" sz="2400" dirty="0" err="1" smtClean="0"/>
              <a:t>збитки</a:t>
            </a:r>
            <a:endParaRPr lang="ru-RU" sz="2400" dirty="0"/>
          </a:p>
          <a:p>
            <a:endParaRPr lang="uk-UA" sz="2400" dirty="0"/>
          </a:p>
        </p:txBody>
      </p:sp>
      <p:sp>
        <p:nvSpPr>
          <p:cNvPr id="3" name="Заголовок 2"/>
          <p:cNvSpPr>
            <a:spLocks noGrp="1"/>
          </p:cNvSpPr>
          <p:nvPr>
            <p:ph type="title"/>
          </p:nvPr>
        </p:nvSpPr>
        <p:spPr/>
        <p:txBody>
          <a:bodyPr>
            <a:normAutofit fontScale="90000"/>
          </a:bodyPr>
          <a:lstStyle/>
          <a:p>
            <a:r>
              <a:rPr lang="en-US" sz="4400" dirty="0" smtClean="0"/>
              <a:t/>
            </a:r>
            <a:br>
              <a:rPr lang="en-US" sz="4400" dirty="0" smtClean="0"/>
            </a:br>
            <a:r>
              <a:rPr lang="uk-UA" sz="4400" dirty="0" smtClean="0"/>
              <a:t>Ознаки </a:t>
            </a:r>
            <a:r>
              <a:rPr lang="uk-UA" sz="4400" dirty="0"/>
              <a:t>інформації агресії:</a:t>
            </a:r>
            <a:br>
              <a:rPr lang="uk-UA" sz="4400" dirty="0"/>
            </a:br>
            <a:endParaRPr lang="uk-UA" dirty="0"/>
          </a:p>
        </p:txBody>
      </p:sp>
    </p:spTree>
    <p:extLst>
      <p:ext uri="{BB962C8B-B14F-4D97-AF65-F5344CB8AC3E}">
        <p14:creationId xmlns:p14="http://schemas.microsoft.com/office/powerpoint/2010/main" val="4047197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lgn="just">
              <a:buNone/>
            </a:pPr>
            <a:r>
              <a:rPr lang="uk-UA" sz="2400" dirty="0" smtClean="0"/>
              <a:t>одноразова акція інформаційно-психологічного та інформаційно-технічного  впливу, яка передбачає запланований вплив на свідомість та поведінку людей шляхом поширення упередженої, неповної чи недостовірної інформації з метою впливу на поведінку людей </a:t>
            </a:r>
          </a:p>
          <a:p>
            <a:pPr marL="0" indent="0" algn="just">
              <a:buNone/>
            </a:pPr>
            <a:r>
              <a:rPr lang="uk-UA" sz="2400" u="sng" dirty="0" smtClean="0"/>
              <a:t>Проводиться:</a:t>
            </a:r>
          </a:p>
          <a:p>
            <a:pPr algn="just">
              <a:buFontTx/>
              <a:buChar char="-"/>
            </a:pPr>
            <a:r>
              <a:rPr lang="uk-UA" sz="2400" dirty="0"/>
              <a:t>в</a:t>
            </a:r>
            <a:r>
              <a:rPr lang="uk-UA" sz="2400" dirty="0" smtClean="0"/>
              <a:t> межах однієї країни;</a:t>
            </a:r>
          </a:p>
          <a:p>
            <a:pPr algn="just">
              <a:buFontTx/>
              <a:buChar char="-"/>
            </a:pPr>
            <a:r>
              <a:rPr lang="uk-UA" sz="2400" dirty="0" smtClean="0"/>
              <a:t>країною інформаційним агресором</a:t>
            </a:r>
          </a:p>
          <a:p>
            <a:pPr algn="just">
              <a:buFontTx/>
              <a:buChar char="-"/>
            </a:pPr>
            <a:endParaRPr lang="uk-UA" sz="2400" dirty="0" smtClean="0"/>
          </a:p>
        </p:txBody>
      </p:sp>
      <p:sp>
        <p:nvSpPr>
          <p:cNvPr id="3" name="Заголовок 2"/>
          <p:cNvSpPr>
            <a:spLocks noGrp="1"/>
          </p:cNvSpPr>
          <p:nvPr>
            <p:ph type="title"/>
          </p:nvPr>
        </p:nvSpPr>
        <p:spPr/>
        <p:txBody>
          <a:bodyPr/>
          <a:lstStyle/>
          <a:p>
            <a:r>
              <a:rPr lang="uk-UA" b="1" dirty="0" smtClean="0">
                <a:effectLst>
                  <a:outerShdw blurRad="38100" dist="38100" dir="2700000" algn="tl">
                    <a:srgbClr val="000000">
                      <a:alpha val="43137"/>
                    </a:srgbClr>
                  </a:outerShdw>
                </a:effectLst>
              </a:rPr>
              <a:t>Інформаційна акція  -</a:t>
            </a:r>
            <a:endParaRPr lang="uk-U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4156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2"/>
            <a:ext cx="8229600" cy="5619328"/>
          </a:xfrm>
        </p:spPr>
        <p:txBody>
          <a:bodyPr>
            <a:normAutofit/>
          </a:bodyPr>
          <a:lstStyle/>
          <a:p>
            <a:r>
              <a:rPr lang="en-US" b="1" dirty="0" err="1">
                <a:effectLst>
                  <a:outerShdw blurRad="38100" dist="38100" dir="2700000" algn="tl">
                    <a:srgbClr val="000000">
                      <a:alpha val="43137"/>
                    </a:srgbClr>
                  </a:outerShdw>
                </a:effectLst>
              </a:rPr>
              <a:t>WikiLeaks</a:t>
            </a:r>
            <a:r>
              <a:rPr lang="en-US" dirty="0"/>
              <a:t> (/</a:t>
            </a:r>
            <a:r>
              <a:rPr lang="en-US" dirty="0" err="1"/>
              <a:t>wɪkɪˈliːks</a:t>
            </a:r>
            <a:r>
              <a:rPr lang="en-US" dirty="0"/>
              <a:t>/, </a:t>
            </a:r>
            <a:r>
              <a:rPr lang="uk-UA" dirty="0" err="1"/>
              <a:t>вікілікс</a:t>
            </a:r>
            <a:r>
              <a:rPr lang="uk-UA" dirty="0"/>
              <a:t>, англ. </a:t>
            </a:r>
            <a:r>
              <a:rPr lang="en-US" dirty="0"/>
              <a:t>wiki </a:t>
            </a:r>
            <a:r>
              <a:rPr lang="uk-UA" dirty="0"/>
              <a:t>та </a:t>
            </a:r>
            <a:r>
              <a:rPr lang="en-US" dirty="0"/>
              <a:t>leak — </a:t>
            </a:r>
            <a:r>
              <a:rPr lang="uk-UA" dirty="0"/>
              <a:t>витік) — міжнародна організація, що займається витоками таємної інформації та її подальшою публікацією на своєму сайті. Джерела інформації завжди залишаються анонімними. Організацію було засновано в грудні 2006 зусиллями австралійця </a:t>
            </a:r>
            <a:r>
              <a:rPr lang="uk-UA" dirty="0" err="1"/>
              <a:t>Джуліана</a:t>
            </a:r>
            <a:r>
              <a:rPr lang="uk-UA" dirty="0"/>
              <a:t> </a:t>
            </a:r>
            <a:r>
              <a:rPr lang="uk-UA" dirty="0" err="1"/>
              <a:t>Ассанжа</a:t>
            </a:r>
            <a:r>
              <a:rPr lang="uk-UA" dirty="0" smtClean="0"/>
              <a:t>.</a:t>
            </a:r>
          </a:p>
          <a:p>
            <a:endParaRPr lang="uk-UA" dirty="0"/>
          </a:p>
        </p:txBody>
      </p:sp>
      <p:sp>
        <p:nvSpPr>
          <p:cNvPr id="3" name="Заголовок 2"/>
          <p:cNvSpPr>
            <a:spLocks noGrp="1"/>
          </p:cNvSpPr>
          <p:nvPr>
            <p:ph type="title"/>
          </p:nvPr>
        </p:nvSpPr>
        <p:spPr>
          <a:xfrm flipV="1">
            <a:off x="457200" y="-243408"/>
            <a:ext cx="8229600" cy="243408"/>
          </a:xfrm>
        </p:spPr>
        <p:txBody>
          <a:bodyPr>
            <a:normAutofit fontScale="90000"/>
          </a:bodyPr>
          <a:lstStyle/>
          <a:p>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01008"/>
            <a:ext cx="348729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28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just">
              <a:buNone/>
            </a:pPr>
            <a:r>
              <a:rPr lang="uk-UA" sz="3200" dirty="0" smtClean="0"/>
              <a:t>1. Компонент </a:t>
            </a:r>
            <a:r>
              <a:rPr lang="uk-UA" sz="3200" dirty="0"/>
              <a:t>задоволення інформаційних потреб зникає, а інформаційний контакт залишається </a:t>
            </a:r>
            <a:r>
              <a:rPr lang="uk-UA" sz="3200" dirty="0" smtClean="0"/>
              <a:t>(інформація нав’язується </a:t>
            </a:r>
            <a:r>
              <a:rPr lang="uk-UA" sz="3200" dirty="0"/>
              <a:t>об’єкту інформаційної взаємодії</a:t>
            </a:r>
            <a:r>
              <a:rPr lang="uk-UA" sz="3200" dirty="0" smtClean="0"/>
              <a:t>).</a:t>
            </a:r>
          </a:p>
          <a:p>
            <a:pPr marL="0" indent="0" algn="just">
              <a:buNone/>
            </a:pPr>
            <a:r>
              <a:rPr lang="uk-UA" sz="3200" dirty="0" smtClean="0"/>
              <a:t>2. Виникає ситуація </a:t>
            </a:r>
          </a:p>
          <a:p>
            <a:pPr algn="just">
              <a:buFontTx/>
              <a:buChar char="-"/>
            </a:pPr>
            <a:r>
              <a:rPr lang="uk-UA" sz="3200" dirty="0" smtClean="0"/>
              <a:t>інформаційного нав’язування</a:t>
            </a:r>
          </a:p>
          <a:p>
            <a:pPr algn="just">
              <a:buFontTx/>
              <a:buChar char="-"/>
            </a:pPr>
            <a:r>
              <a:rPr lang="uk-UA" sz="3200" dirty="0" smtClean="0"/>
              <a:t> </a:t>
            </a:r>
            <a:r>
              <a:rPr lang="uk-UA" sz="3200" dirty="0"/>
              <a:t>інформаційного насильства </a:t>
            </a:r>
            <a:endParaRPr lang="uk-UA" sz="3200" dirty="0" smtClean="0"/>
          </a:p>
          <a:p>
            <a:pPr algn="just">
              <a:buFontTx/>
              <a:buChar char="-"/>
            </a:pPr>
            <a:r>
              <a:rPr lang="uk-UA" sz="3200" dirty="0" smtClean="0"/>
              <a:t> </a:t>
            </a:r>
            <a:r>
              <a:rPr lang="uk-UA" sz="3200" dirty="0"/>
              <a:t>інформаційного </a:t>
            </a:r>
            <a:r>
              <a:rPr lang="uk-UA" sz="3200" dirty="0" smtClean="0"/>
              <a:t>протиборства</a:t>
            </a:r>
            <a:r>
              <a:rPr lang="uk-UA" dirty="0" smtClean="0"/>
              <a:t> </a:t>
            </a:r>
            <a:endParaRPr lang="uk-UA" dirty="0"/>
          </a:p>
        </p:txBody>
      </p:sp>
      <p:sp>
        <p:nvSpPr>
          <p:cNvPr id="3" name="Заголовок 2"/>
          <p:cNvSpPr>
            <a:spLocks noGrp="1"/>
          </p:cNvSpPr>
          <p:nvPr>
            <p:ph type="title"/>
          </p:nvPr>
        </p:nvSpPr>
        <p:spPr>
          <a:xfrm>
            <a:off x="457200" y="476672"/>
            <a:ext cx="8229600" cy="894928"/>
          </a:xfrm>
        </p:spPr>
        <p:txBody>
          <a:bodyPr>
            <a:normAutofit/>
          </a:bodyPr>
          <a:lstStyle/>
          <a:p>
            <a:pPr algn="ctr"/>
            <a:r>
              <a:rPr lang="uk-UA" sz="3600" b="1" dirty="0" smtClean="0">
                <a:effectLst>
                  <a:outerShdw blurRad="38100" dist="38100" dir="2700000" algn="tl">
                    <a:srgbClr val="000000">
                      <a:alpha val="43137"/>
                    </a:srgbClr>
                  </a:outerShdw>
                </a:effectLst>
              </a:rPr>
              <a:t>ІНФОРМАЦІЙНЕ ПРОТИБОРСТВО</a:t>
            </a:r>
            <a:endParaRPr lang="uk-UA"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5465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260648"/>
            <a:ext cx="8229600" cy="5835352"/>
          </a:xfrm>
        </p:spPr>
        <p:txBody>
          <a:bodyPr>
            <a:normAutofit fontScale="77500" lnSpcReduction="20000"/>
          </a:bodyPr>
          <a:lstStyle/>
          <a:p>
            <a:endParaRPr lang="uk-UA" dirty="0" smtClean="0"/>
          </a:p>
          <a:p>
            <a:endParaRPr lang="uk-UA" dirty="0"/>
          </a:p>
          <a:p>
            <a:endParaRPr lang="uk-UA" dirty="0" smtClean="0"/>
          </a:p>
          <a:p>
            <a:endParaRPr lang="uk-UA" dirty="0"/>
          </a:p>
          <a:p>
            <a:endParaRPr lang="uk-UA" dirty="0" smtClean="0"/>
          </a:p>
          <a:p>
            <a:pPr marL="0" indent="0">
              <a:buNone/>
            </a:pPr>
            <a:endParaRPr lang="uk-UA" sz="2400" dirty="0" smtClean="0"/>
          </a:p>
          <a:p>
            <a:pPr marL="0" indent="0">
              <a:buNone/>
            </a:pPr>
            <a:endParaRPr lang="uk-UA" sz="2400" dirty="0"/>
          </a:p>
          <a:p>
            <a:pPr marL="0" indent="0">
              <a:buNone/>
            </a:pPr>
            <a:endParaRPr lang="uk-UA" sz="2400" dirty="0" smtClean="0"/>
          </a:p>
          <a:p>
            <a:pPr marL="0" indent="0">
              <a:buNone/>
            </a:pPr>
            <a:endParaRPr lang="uk-UA" sz="2400" dirty="0"/>
          </a:p>
          <a:p>
            <a:pPr marL="0" indent="0">
              <a:buNone/>
            </a:pPr>
            <a:endParaRPr lang="uk-UA" sz="2400" dirty="0" smtClean="0"/>
          </a:p>
          <a:p>
            <a:pPr marL="0" indent="0">
              <a:buNone/>
            </a:pPr>
            <a:endParaRPr lang="uk-UA" sz="2400" dirty="0"/>
          </a:p>
          <a:p>
            <a:pPr marL="0" indent="0">
              <a:buNone/>
            </a:pPr>
            <a:r>
              <a:rPr lang="uk-UA" sz="2400" dirty="0" smtClean="0"/>
              <a:t>Помічниця </a:t>
            </a:r>
            <a:r>
              <a:rPr lang="uk-UA" sz="2400" dirty="0" err="1"/>
              <a:t>Гілларі</a:t>
            </a:r>
            <a:r>
              <a:rPr lang="uk-UA" sz="2400" dirty="0"/>
              <a:t> Клінтон Гума </a:t>
            </a:r>
            <a:r>
              <a:rPr lang="uk-UA" sz="2400" dirty="0" err="1"/>
              <a:t>Абедін</a:t>
            </a:r>
            <a:r>
              <a:rPr lang="uk-UA" sz="2400" dirty="0"/>
              <a:t> на зустрічі з </a:t>
            </a:r>
            <a:r>
              <a:rPr lang="uk-UA" sz="2400" dirty="0" smtClean="0"/>
              <a:t>пресою</a:t>
            </a:r>
          </a:p>
          <a:p>
            <a:pPr marL="0" indent="0">
              <a:buNone/>
            </a:pPr>
            <a:endParaRPr lang="ru-RU" sz="1600" dirty="0" smtClean="0"/>
          </a:p>
          <a:p>
            <a:pPr marL="0" indent="0">
              <a:buNone/>
            </a:pPr>
            <a:endParaRPr lang="ru-RU" sz="1600" dirty="0"/>
          </a:p>
          <a:p>
            <a:pPr marL="0" indent="0">
              <a:buNone/>
            </a:pPr>
            <a:r>
              <a:rPr lang="ru-RU" sz="1600" dirty="0" smtClean="0"/>
              <a:t>Мать </a:t>
            </a:r>
            <a:r>
              <a:rPr lang="ru-RU" sz="1600" dirty="0"/>
              <a:t>— </a:t>
            </a:r>
            <a:r>
              <a:rPr lang="ru-RU" sz="1600" dirty="0" err="1"/>
              <a:t>Салеха</a:t>
            </a:r>
            <a:r>
              <a:rPr lang="ru-RU" sz="1600" dirty="0"/>
              <a:t> Махмуд </a:t>
            </a:r>
            <a:r>
              <a:rPr lang="ru-RU" sz="1600" dirty="0" err="1"/>
              <a:t>Абедин</a:t>
            </a:r>
            <a:r>
              <a:rPr lang="ru-RU" sz="1600" dirty="0"/>
              <a:t> (</a:t>
            </a:r>
            <a:r>
              <a:rPr lang="ru-RU" sz="1600" dirty="0" err="1"/>
              <a:t>Saleha</a:t>
            </a:r>
            <a:r>
              <a:rPr lang="ru-RU" sz="1600" dirty="0"/>
              <a:t> </a:t>
            </a:r>
            <a:r>
              <a:rPr lang="ru-RU" sz="1600" dirty="0" err="1"/>
              <a:t>Mahmood</a:t>
            </a:r>
            <a:r>
              <a:rPr lang="ru-RU" sz="1600" dirty="0"/>
              <a:t> </a:t>
            </a:r>
            <a:r>
              <a:rPr lang="ru-RU" sz="1600" dirty="0" err="1"/>
              <a:t>Abedin</a:t>
            </a:r>
            <a:r>
              <a:rPr lang="ru-RU" sz="1600" dirty="0"/>
              <a:t>), уроженка Пакистана, отец — </a:t>
            </a:r>
            <a:r>
              <a:rPr lang="ru-RU" sz="1600" dirty="0" err="1"/>
              <a:t>Сайед</a:t>
            </a:r>
            <a:r>
              <a:rPr lang="ru-RU" sz="1600" dirty="0"/>
              <a:t> </a:t>
            </a:r>
            <a:r>
              <a:rPr lang="ru-RU" sz="1600" dirty="0" err="1"/>
              <a:t>Зайнул</a:t>
            </a:r>
            <a:r>
              <a:rPr lang="ru-RU" sz="1600" dirty="0"/>
              <a:t> </a:t>
            </a:r>
            <a:r>
              <a:rPr lang="ru-RU" sz="1600" dirty="0" err="1"/>
              <a:t>Абедин</a:t>
            </a:r>
            <a:r>
              <a:rPr lang="ru-RU" sz="1600" dirty="0"/>
              <a:t> (</a:t>
            </a:r>
            <a:r>
              <a:rPr lang="ru-RU" sz="1600" dirty="0" err="1"/>
              <a:t>Syed</a:t>
            </a:r>
            <a:r>
              <a:rPr lang="ru-RU" sz="1600" dirty="0"/>
              <a:t> </a:t>
            </a:r>
            <a:r>
              <a:rPr lang="ru-RU" sz="1600" dirty="0" err="1"/>
              <a:t>Zainul</a:t>
            </a:r>
            <a:r>
              <a:rPr lang="ru-RU" sz="1600" dirty="0"/>
              <a:t> </a:t>
            </a:r>
            <a:r>
              <a:rPr lang="ru-RU" sz="1600" dirty="0" err="1"/>
              <a:t>Abedin</a:t>
            </a:r>
            <a:r>
              <a:rPr lang="ru-RU" sz="1600" dirty="0"/>
              <a:t>), выходец из Индии. В 1978 году семья переехала в Джедду (Саудовская Аравия), где </a:t>
            </a:r>
            <a:r>
              <a:rPr lang="ru-RU" sz="1600" dirty="0" err="1"/>
              <a:t>Сайед</a:t>
            </a:r>
            <a:r>
              <a:rPr lang="ru-RU" sz="1600" dirty="0"/>
              <a:t> </a:t>
            </a:r>
            <a:r>
              <a:rPr lang="ru-RU" sz="1600" dirty="0" err="1"/>
              <a:t>Абедин</a:t>
            </a:r>
            <a:r>
              <a:rPr lang="ru-RU" sz="1600" dirty="0"/>
              <a:t> при поддержке президента университета короля </a:t>
            </a:r>
            <a:r>
              <a:rPr lang="ru-RU" sz="1600" dirty="0" err="1"/>
              <a:t>Абдулазиза</a:t>
            </a:r>
            <a:r>
              <a:rPr lang="ru-RU" sz="1600" dirty="0"/>
              <a:t>[</a:t>
            </a:r>
            <a:r>
              <a:rPr lang="ru-RU" sz="1600" dirty="0" err="1"/>
              <a:t>en</a:t>
            </a:r>
            <a:r>
              <a:rPr lang="ru-RU" sz="1600" dirty="0"/>
              <a:t>] и члена королевского совета Абдуллы Омара </a:t>
            </a:r>
            <a:r>
              <a:rPr lang="ru-RU" sz="1600" dirty="0" err="1"/>
              <a:t>Нассефа</a:t>
            </a:r>
            <a:r>
              <a:rPr lang="ru-RU" sz="1600" dirty="0"/>
              <a:t>[</a:t>
            </a:r>
            <a:r>
              <a:rPr lang="ru-RU" sz="1600" dirty="0" err="1"/>
              <a:t>en</a:t>
            </a:r>
            <a:r>
              <a:rPr lang="ru-RU" sz="1600" dirty="0"/>
              <a:t>] (в прессе появлялись обвинения в наличии у него связей с организацией братьев-мусульман) учредил аналитический центр Институт проблем мусульманских меньшинств[</a:t>
            </a:r>
            <a:r>
              <a:rPr lang="ru-RU" sz="1600" dirty="0" err="1"/>
              <a:t>en</a:t>
            </a:r>
            <a:r>
              <a:rPr lang="ru-RU" sz="1600" dirty="0"/>
              <a:t>] с задачей распространения сведений о положении мусульманских меньшинств в мире и стал первым редактором журнала </a:t>
            </a:r>
            <a:r>
              <a:rPr lang="ru-RU" sz="1600" dirty="0" err="1"/>
              <a:t>Journal</a:t>
            </a:r>
            <a:r>
              <a:rPr lang="ru-RU" sz="1600" dirty="0"/>
              <a:t> </a:t>
            </a:r>
            <a:r>
              <a:rPr lang="ru-RU" sz="1600" dirty="0" err="1"/>
              <a:t>of</a:t>
            </a:r>
            <a:r>
              <a:rPr lang="ru-RU" sz="1600" dirty="0"/>
              <a:t> </a:t>
            </a:r>
            <a:r>
              <a:rPr lang="ru-RU" sz="1600" dirty="0" err="1"/>
              <a:t>Muslim</a:t>
            </a:r>
            <a:r>
              <a:rPr lang="ru-RU" sz="1600" dirty="0"/>
              <a:t> </a:t>
            </a:r>
            <a:r>
              <a:rPr lang="ru-RU" sz="1600" dirty="0" err="1"/>
              <a:t>Minority</a:t>
            </a:r>
            <a:r>
              <a:rPr lang="ru-RU" sz="1600" dirty="0"/>
              <a:t> </a:t>
            </a:r>
            <a:r>
              <a:rPr lang="ru-RU" sz="1600" dirty="0" err="1"/>
              <a:t>Affairs</a:t>
            </a:r>
            <a:r>
              <a:rPr lang="ru-RU" sz="1600" dirty="0"/>
              <a:t>. В 1993 году </a:t>
            </a:r>
            <a:r>
              <a:rPr lang="ru-RU" sz="1600" dirty="0" err="1"/>
              <a:t>Сайед</a:t>
            </a:r>
            <a:r>
              <a:rPr lang="ru-RU" sz="1600" dirty="0"/>
              <a:t> </a:t>
            </a:r>
            <a:r>
              <a:rPr lang="ru-RU" sz="1600" dirty="0" err="1"/>
              <a:t>Абедин</a:t>
            </a:r>
            <a:r>
              <a:rPr lang="ru-RU" sz="1600" dirty="0"/>
              <a:t> умер, и его вдова </a:t>
            </a:r>
            <a:r>
              <a:rPr lang="ru-RU" sz="1600" dirty="0" err="1"/>
              <a:t>Салеха</a:t>
            </a:r>
            <a:r>
              <a:rPr lang="ru-RU" sz="1600" dirty="0"/>
              <a:t> Махмуд </a:t>
            </a:r>
            <a:r>
              <a:rPr lang="ru-RU" sz="1600" dirty="0" err="1"/>
              <a:t>Абедин</a:t>
            </a:r>
            <a:r>
              <a:rPr lang="ru-RU" sz="1600" dirty="0"/>
              <a:t> стала его преемницей в обеих должностях. Кроме того, она возглавила Международный исламский совет </a:t>
            </a:r>
            <a:r>
              <a:rPr lang="ru-RU" sz="1600" dirty="0" err="1"/>
              <a:t>давата</a:t>
            </a:r>
            <a:r>
              <a:rPr lang="ru-RU" sz="1600" dirty="0"/>
              <a:t> и помощи (</a:t>
            </a:r>
            <a:r>
              <a:rPr lang="ru-RU" sz="1600" dirty="0" err="1"/>
              <a:t>International</a:t>
            </a:r>
            <a:r>
              <a:rPr lang="ru-RU" sz="1600" dirty="0"/>
              <a:t> </a:t>
            </a:r>
            <a:r>
              <a:rPr lang="ru-RU" sz="1600" dirty="0" err="1"/>
              <a:t>Islamic</a:t>
            </a:r>
            <a:r>
              <a:rPr lang="ru-RU" sz="1600" dirty="0"/>
              <a:t> </a:t>
            </a:r>
            <a:r>
              <a:rPr lang="ru-RU" sz="1600" dirty="0" err="1"/>
              <a:t>Council</a:t>
            </a:r>
            <a:r>
              <a:rPr lang="ru-RU" sz="1600" dirty="0"/>
              <a:t> </a:t>
            </a:r>
            <a:r>
              <a:rPr lang="ru-RU" sz="1600" dirty="0" err="1"/>
              <a:t>for</a:t>
            </a:r>
            <a:r>
              <a:rPr lang="ru-RU" sz="1600" dirty="0"/>
              <a:t> </a:t>
            </a:r>
            <a:r>
              <a:rPr lang="ru-RU" sz="1600" dirty="0" err="1"/>
              <a:t>Da’wah</a:t>
            </a:r>
            <a:r>
              <a:rPr lang="ru-RU" sz="1600" dirty="0"/>
              <a:t> </a:t>
            </a:r>
            <a:r>
              <a:rPr lang="ru-RU" sz="1600" dirty="0" err="1"/>
              <a:t>and</a:t>
            </a:r>
            <a:r>
              <a:rPr lang="ru-RU" sz="1600" dirty="0"/>
              <a:t> </a:t>
            </a:r>
            <a:r>
              <a:rPr lang="ru-RU" sz="1600" dirty="0" err="1"/>
              <a:t>Relief</a:t>
            </a:r>
            <a:r>
              <a:rPr lang="ru-RU" sz="1600" dirty="0"/>
              <a:t>), который был запрещён в Израиле по подозрению в связях с Юсуфом Аль-</a:t>
            </a:r>
            <a:r>
              <a:rPr lang="ru-RU" sz="1600" dirty="0" err="1"/>
              <a:t>Кардави</a:t>
            </a:r>
            <a:r>
              <a:rPr lang="ru-RU" sz="1600" dirty="0"/>
              <a:t>[3].</a:t>
            </a:r>
            <a:endParaRPr lang="uk-UA" sz="1600" dirty="0"/>
          </a:p>
        </p:txBody>
      </p:sp>
      <p:sp>
        <p:nvSpPr>
          <p:cNvPr id="3" name="Заголовок 2"/>
          <p:cNvSpPr>
            <a:spLocks noGrp="1"/>
          </p:cNvSpPr>
          <p:nvPr>
            <p:ph type="title"/>
          </p:nvPr>
        </p:nvSpPr>
        <p:spPr/>
        <p:txBody>
          <a:bodyPr/>
          <a:lstStyle/>
          <a:p>
            <a:endParaRPr lang="uk-U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32656"/>
            <a:ext cx="5767575" cy="324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432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2656"/>
            <a:ext cx="8229600" cy="5763344"/>
          </a:xfrm>
        </p:spPr>
        <p:txBody>
          <a:bodyPr>
            <a:normAutofit/>
          </a:bodyPr>
          <a:lstStyle/>
          <a:p>
            <a:r>
              <a:rPr lang="uk-UA" dirty="0" smtClean="0"/>
              <a:t>Едвард Джозеф </a:t>
            </a:r>
            <a:r>
              <a:rPr lang="uk-UA" dirty="0" err="1" smtClean="0"/>
              <a:t>Сноуден</a:t>
            </a:r>
            <a:r>
              <a:rPr lang="uk-UA" dirty="0" smtClean="0"/>
              <a:t>  - </a:t>
            </a:r>
            <a:r>
              <a:rPr lang="vi-VN" dirty="0" smtClean="0"/>
              <a:t> </a:t>
            </a:r>
            <a:r>
              <a:rPr lang="vi-VN" dirty="0"/>
              <a:t>американський програміст, системний адміністратор, колишній працівник ЦРУ та АНБ США. З червня 2013 року передає газетам </a:t>
            </a:r>
            <a:r>
              <a:rPr lang="en-US" dirty="0"/>
              <a:t>The Guardian </a:t>
            </a:r>
            <a:r>
              <a:rPr lang="vi-VN" dirty="0"/>
              <a:t>і </a:t>
            </a:r>
            <a:r>
              <a:rPr lang="en-US" dirty="0"/>
              <a:t>The Washington Post </a:t>
            </a:r>
            <a:r>
              <a:rPr lang="vi-VN" dirty="0"/>
              <a:t>інформацію про стеження Агентством національної безпеки США за інформаційними системами багатьох країн світу, що спричинило низку міжнародних скандалів. Сноуден був заочно звинувачений у шпигунстві і оголошений в міжнародний розшук.</a:t>
            </a:r>
          </a:p>
          <a:p>
            <a:pPr marL="0" indent="0">
              <a:buNone/>
            </a:pPr>
            <a:r>
              <a:rPr lang="uk-UA" dirty="0"/>
              <a:t>З</a:t>
            </a:r>
            <a:r>
              <a:rPr lang="vi-VN" dirty="0" smtClean="0"/>
              <a:t> </a:t>
            </a:r>
            <a:r>
              <a:rPr lang="vi-VN" dirty="0"/>
              <a:t>1 серпня 2013 </a:t>
            </a:r>
            <a:r>
              <a:rPr lang="vi-VN" dirty="0" smtClean="0"/>
              <a:t>отримав </a:t>
            </a:r>
            <a:endParaRPr lang="uk-UA" dirty="0" smtClean="0"/>
          </a:p>
          <a:p>
            <a:pPr marL="0" indent="0">
              <a:buNone/>
            </a:pPr>
            <a:r>
              <a:rPr lang="vi-VN" dirty="0" smtClean="0"/>
              <a:t>політичний притулок</a:t>
            </a:r>
            <a:r>
              <a:rPr lang="uk-UA" dirty="0" smtClean="0"/>
              <a:t> в Росії</a:t>
            </a:r>
            <a:endParaRPr lang="uk-UA" dirty="0"/>
          </a:p>
        </p:txBody>
      </p:sp>
      <p:sp>
        <p:nvSpPr>
          <p:cNvPr id="3" name="Заголовок 2"/>
          <p:cNvSpPr>
            <a:spLocks noGrp="1"/>
          </p:cNvSpPr>
          <p:nvPr>
            <p:ph type="title"/>
          </p:nvPr>
        </p:nvSpPr>
        <p:spPr>
          <a:xfrm flipV="1">
            <a:off x="457200" y="0"/>
            <a:ext cx="8229600" cy="152400"/>
          </a:xfrm>
        </p:spPr>
        <p:txBody>
          <a:bodyPr>
            <a:normAutofit fontScale="90000"/>
          </a:bodyPr>
          <a:lstStyle/>
          <a:p>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077072"/>
            <a:ext cx="19050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559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pPr marL="0" indent="0">
              <a:buNone/>
            </a:pPr>
            <a:r>
              <a:rPr lang="uk-UA" dirty="0" smtClean="0"/>
              <a:t>– </a:t>
            </a:r>
            <a:r>
              <a:rPr lang="uk-UA" dirty="0"/>
              <a:t>це дії, початі для досягнення </a:t>
            </a:r>
            <a:r>
              <a:rPr lang="uk-UA" u="sng" dirty="0"/>
              <a:t>інформаційної переваги</a:t>
            </a:r>
            <a:r>
              <a:rPr lang="uk-UA" dirty="0"/>
              <a:t> шляхом завдання шкоди </a:t>
            </a:r>
            <a:endParaRPr lang="uk-UA" dirty="0" smtClean="0"/>
          </a:p>
          <a:p>
            <a:pPr marL="0" indent="0">
              <a:buNone/>
            </a:pPr>
            <a:r>
              <a:rPr lang="uk-UA" dirty="0" smtClean="0"/>
              <a:t>1)інформації</a:t>
            </a:r>
            <a:r>
              <a:rPr lang="uk-UA" dirty="0"/>
              <a:t>, </a:t>
            </a:r>
            <a:endParaRPr lang="uk-UA" dirty="0" smtClean="0"/>
          </a:p>
          <a:p>
            <a:pPr marL="0" indent="0">
              <a:buNone/>
            </a:pPr>
            <a:r>
              <a:rPr lang="uk-UA" dirty="0" smtClean="0"/>
              <a:t>2)процесам</a:t>
            </a:r>
            <a:r>
              <a:rPr lang="uk-UA" dirty="0"/>
              <a:t>, що базуються на інформації і інформаційних системах супротивника </a:t>
            </a:r>
            <a:endParaRPr lang="uk-UA" dirty="0" smtClean="0"/>
          </a:p>
          <a:p>
            <a:pPr marL="0" indent="0">
              <a:buNone/>
            </a:pPr>
            <a:r>
              <a:rPr lang="uk-UA" dirty="0" smtClean="0"/>
              <a:t>при </a:t>
            </a:r>
            <a:r>
              <a:rPr lang="uk-UA" dirty="0"/>
              <a:t>одночасному захисті власної інформації, процесів, що базуються на інформації і інформаційних </a:t>
            </a:r>
            <a:r>
              <a:rPr lang="uk-UA" dirty="0" smtClean="0"/>
              <a:t>системах</a:t>
            </a:r>
            <a:r>
              <a:rPr lang="en-US" dirty="0" smtClean="0"/>
              <a:t> (</a:t>
            </a:r>
            <a:r>
              <a:rPr lang="uk-UA" dirty="0" smtClean="0"/>
              <a:t>Д.</a:t>
            </a:r>
            <a:r>
              <a:rPr lang="uk-UA" dirty="0" err="1" smtClean="0"/>
              <a:t>Прокоф</a:t>
            </a:r>
            <a:r>
              <a:rPr lang="en-US" dirty="0" smtClean="0"/>
              <a:t>’</a:t>
            </a:r>
            <a:r>
              <a:rPr lang="uk-UA" dirty="0" err="1" smtClean="0"/>
              <a:t>єв</a:t>
            </a:r>
            <a:r>
              <a:rPr lang="uk-UA" dirty="0" smtClean="0"/>
              <a:t>). </a:t>
            </a:r>
            <a:r>
              <a:rPr lang="uk-UA" b="1" dirty="0"/>
              <a:t>Основні методи </a:t>
            </a:r>
            <a:r>
              <a:rPr lang="uk-UA" dirty="0"/>
              <a:t>інформаційної війни - бокування або спотворення інформаційних потоків та процесів прийняття рішень супротивника</a:t>
            </a:r>
            <a:r>
              <a:rPr lang="uk-UA" dirty="0" smtClean="0"/>
              <a:t>.</a:t>
            </a:r>
          </a:p>
          <a:p>
            <a:pPr marL="0" indent="0">
              <a:buNone/>
            </a:pPr>
            <a:r>
              <a:rPr lang="uk-UA" b="1" dirty="0" smtClean="0">
                <a:effectLst>
                  <a:outerShdw blurRad="38100" dist="38100" dir="2700000" algn="tl">
                    <a:srgbClr val="000000">
                      <a:alpha val="43137"/>
                    </a:srgbClr>
                  </a:outerShdw>
                </a:effectLst>
              </a:rPr>
              <a:t>Однозначного визначення інформаційної війни немає.</a:t>
            </a:r>
          </a:p>
          <a:p>
            <a:pPr marL="0" indent="0">
              <a:buNone/>
            </a:pPr>
            <a:endParaRPr lang="uk-UA" b="1" dirty="0">
              <a:effectLst>
                <a:outerShdw blurRad="38100" dist="38100" dir="2700000" algn="tl">
                  <a:srgbClr val="000000">
                    <a:alpha val="43137"/>
                  </a:srgbClr>
                </a:outerShdw>
              </a:effectLst>
            </a:endParaRPr>
          </a:p>
        </p:txBody>
      </p:sp>
      <p:sp>
        <p:nvSpPr>
          <p:cNvPr id="3" name="Заголовок 2"/>
          <p:cNvSpPr>
            <a:spLocks noGrp="1"/>
          </p:cNvSpPr>
          <p:nvPr>
            <p:ph type="title"/>
          </p:nvPr>
        </p:nvSpPr>
        <p:spPr/>
        <p:txBody>
          <a:bodyPr/>
          <a:lstStyle/>
          <a:p>
            <a:r>
              <a:rPr lang="uk-UA" dirty="0"/>
              <a:t>І</a:t>
            </a:r>
            <a:r>
              <a:rPr lang="uk-UA" dirty="0" smtClean="0"/>
              <a:t>нформаційна </a:t>
            </a:r>
            <a:r>
              <a:rPr lang="uk-UA" dirty="0"/>
              <a:t>війна </a:t>
            </a:r>
          </a:p>
        </p:txBody>
      </p:sp>
    </p:spTree>
    <p:extLst>
      <p:ext uri="{BB962C8B-B14F-4D97-AF65-F5344CB8AC3E}">
        <p14:creationId xmlns:p14="http://schemas.microsoft.com/office/powerpoint/2010/main" val="2176175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algn="just"/>
            <a:r>
              <a:rPr lang="uk-UA" sz="2400" dirty="0"/>
              <a:t>Інформаційні впливи з метою ураження супротивника існували завжди. У давні часи як перші інформаційні атаки використовувалися міфи. </a:t>
            </a:r>
            <a:r>
              <a:rPr lang="uk-UA" sz="2400" dirty="0" smtClean="0"/>
              <a:t>Наприклад, військо </a:t>
            </a:r>
            <a:r>
              <a:rPr lang="uk-UA" sz="2400" dirty="0" err="1"/>
              <a:t>Чингісхана</a:t>
            </a:r>
            <a:r>
              <a:rPr lang="uk-UA" sz="2400" dirty="0"/>
              <a:t> йшло услід за розповідями про їх неймовірну жорстокість. </a:t>
            </a:r>
          </a:p>
          <a:p>
            <a:pPr algn="just"/>
            <a:r>
              <a:rPr lang="ru-RU" sz="2400" b="1" dirty="0" smtClean="0"/>
              <a:t>БАБА ЯГА </a:t>
            </a:r>
            <a:r>
              <a:rPr lang="ru-RU" sz="2400" dirty="0" smtClean="0"/>
              <a:t>–</a:t>
            </a:r>
            <a:r>
              <a:rPr lang="ru-RU" sz="2400" b="1" dirty="0" smtClean="0"/>
              <a:t> </a:t>
            </a:r>
          </a:p>
          <a:p>
            <a:pPr marL="0" indent="0" algn="just">
              <a:buNone/>
            </a:pPr>
            <a:r>
              <a:rPr lang="ru-RU" sz="2400" b="1" dirty="0" smtClean="0"/>
              <a:t>баба </a:t>
            </a:r>
            <a:r>
              <a:rPr lang="ru-RU" sz="2400" dirty="0" smtClean="0"/>
              <a:t>- ‘у </a:t>
            </a:r>
            <a:r>
              <a:rPr lang="ru-RU" sz="2400" dirty="0" err="1"/>
              <a:t>тюркських</a:t>
            </a:r>
            <a:r>
              <a:rPr lang="ru-RU" sz="2400" dirty="0"/>
              <a:t> </a:t>
            </a:r>
            <a:r>
              <a:rPr lang="ru-RU" sz="2400" dirty="0" err="1"/>
              <a:t>народів</a:t>
            </a:r>
            <a:r>
              <a:rPr lang="ru-RU" sz="2400" dirty="0"/>
              <a:t> </a:t>
            </a:r>
            <a:endParaRPr lang="ru-RU" sz="2400" dirty="0" smtClean="0"/>
          </a:p>
          <a:p>
            <a:pPr marL="0" indent="0" algn="just">
              <a:buNone/>
            </a:pPr>
            <a:r>
              <a:rPr lang="ru-RU" sz="2400" dirty="0" err="1" smtClean="0"/>
              <a:t>почесна</a:t>
            </a:r>
            <a:r>
              <a:rPr lang="ru-RU" sz="2400" dirty="0" smtClean="0"/>
              <a:t> </a:t>
            </a:r>
            <a:r>
              <a:rPr lang="ru-RU" sz="2400" dirty="0" err="1"/>
              <a:t>назва</a:t>
            </a:r>
            <a:r>
              <a:rPr lang="ru-RU" sz="2400" dirty="0"/>
              <a:t> кожного старшого </a:t>
            </a:r>
            <a:r>
              <a:rPr lang="ru-RU" sz="2400" dirty="0" err="1"/>
              <a:t>віком</a:t>
            </a:r>
            <a:r>
              <a:rPr lang="ru-RU" sz="2400" dirty="0" smtClean="0"/>
              <a:t>’;</a:t>
            </a:r>
          </a:p>
          <a:p>
            <a:pPr marL="0" indent="0" algn="just">
              <a:buNone/>
            </a:pPr>
            <a:r>
              <a:rPr lang="ru-RU" sz="2400" dirty="0" smtClean="0"/>
              <a:t> </a:t>
            </a:r>
            <a:r>
              <a:rPr lang="ru-RU" sz="2400" b="1" dirty="0"/>
              <a:t>ага</a:t>
            </a:r>
            <a:r>
              <a:rPr lang="ru-RU" sz="2400" dirty="0"/>
              <a:t> </a:t>
            </a:r>
            <a:r>
              <a:rPr lang="ru-RU" sz="2400" dirty="0" smtClean="0"/>
              <a:t> </a:t>
            </a:r>
            <a:r>
              <a:rPr lang="ru-RU" sz="2400" dirty="0"/>
              <a:t>– ‘старший брат, </a:t>
            </a:r>
            <a:endParaRPr lang="ru-RU" sz="2400" dirty="0" smtClean="0"/>
          </a:p>
          <a:p>
            <a:pPr marL="0" indent="0" algn="just">
              <a:buNone/>
            </a:pPr>
            <a:r>
              <a:rPr lang="ru-RU" sz="2400" dirty="0" smtClean="0"/>
              <a:t>старший </a:t>
            </a:r>
            <a:r>
              <a:rPr lang="ru-RU" sz="2400" dirty="0"/>
              <a:t>начальник’. </a:t>
            </a:r>
            <a:endParaRPr lang="ru-RU" sz="2400" dirty="0" smtClean="0"/>
          </a:p>
          <a:p>
            <a:pPr marL="0" indent="0" algn="just">
              <a:buNone/>
            </a:pPr>
            <a:r>
              <a:rPr lang="ru-RU" sz="2400" dirty="0" smtClean="0"/>
              <a:t>(</a:t>
            </a:r>
            <a:r>
              <a:rPr lang="ru-RU" sz="2400" dirty="0" err="1" smtClean="0"/>
              <a:t>І.Огієнко</a:t>
            </a:r>
            <a:r>
              <a:rPr lang="ru-RU" sz="2400" dirty="0" smtClean="0"/>
              <a:t>).</a:t>
            </a:r>
            <a:endParaRPr lang="uk-UA" sz="2400" dirty="0"/>
          </a:p>
        </p:txBody>
      </p:sp>
      <p:sp>
        <p:nvSpPr>
          <p:cNvPr id="3" name="Заголовок 2"/>
          <p:cNvSpPr>
            <a:spLocks noGrp="1"/>
          </p:cNvSpPr>
          <p:nvPr>
            <p:ph type="title"/>
          </p:nvPr>
        </p:nvSpPr>
        <p:spPr/>
        <p:txBody>
          <a:bodyPr>
            <a:normAutofit/>
          </a:bodyPr>
          <a:lstStyle/>
          <a:p>
            <a:r>
              <a:rPr lang="ru-RU" sz="2800" b="1" dirty="0">
                <a:effectLst>
                  <a:outerShdw blurRad="38100" dist="38100" dir="2700000" algn="tl">
                    <a:srgbClr val="000000">
                      <a:alpha val="43137"/>
                    </a:srgbClr>
                  </a:outerShdw>
                </a:effectLst>
              </a:rPr>
              <a:t>Всю </a:t>
            </a:r>
            <a:r>
              <a:rPr lang="ru-RU" sz="2800" b="1" dirty="0" err="1">
                <a:effectLst>
                  <a:outerShdw blurRad="38100" dist="38100" dir="2700000" algn="tl">
                    <a:srgbClr val="000000">
                      <a:alpha val="43137"/>
                    </a:srgbClr>
                  </a:outerShdw>
                </a:effectLst>
              </a:rPr>
              <a:t>історію</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людства</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можна</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розглядати</a:t>
            </a:r>
            <a:r>
              <a:rPr lang="ru-RU" sz="2800" b="1" dirty="0">
                <a:effectLst>
                  <a:outerShdw blurRad="38100" dist="38100" dir="2700000" algn="tl">
                    <a:srgbClr val="000000">
                      <a:alpha val="43137"/>
                    </a:srgbClr>
                  </a:outerShdw>
                </a:effectLst>
              </a:rPr>
              <a:t> через призму </a:t>
            </a:r>
            <a:r>
              <a:rPr lang="ru-RU" sz="2800" b="1" dirty="0" err="1" smtClean="0">
                <a:effectLst>
                  <a:outerShdw blurRad="38100" dist="38100" dir="2700000" algn="tl">
                    <a:srgbClr val="000000">
                      <a:alpha val="43137"/>
                    </a:srgbClr>
                  </a:outerShdw>
                </a:effectLst>
              </a:rPr>
              <a:t>інформаційних</a:t>
            </a:r>
            <a:r>
              <a:rPr lang="ru-RU" sz="2800" b="1" dirty="0" smtClean="0">
                <a:effectLst>
                  <a:outerShdw blurRad="38100" dist="38100" dir="2700000" algn="tl">
                    <a:srgbClr val="000000">
                      <a:alpha val="43137"/>
                    </a:srgbClr>
                  </a:outerShdw>
                </a:effectLst>
              </a:rPr>
              <a:t> </a:t>
            </a:r>
            <a:r>
              <a:rPr lang="ru-RU" sz="2800" b="1" dirty="0" err="1" smtClean="0">
                <a:effectLst>
                  <a:outerShdw blurRad="38100" dist="38100" dir="2700000" algn="tl">
                    <a:srgbClr val="000000">
                      <a:alpha val="43137"/>
                    </a:srgbClr>
                  </a:outerShdw>
                </a:effectLst>
              </a:rPr>
              <a:t>воєн</a:t>
            </a:r>
            <a:r>
              <a:rPr lang="ru-RU" sz="2800" b="1" dirty="0" smtClean="0">
                <a:effectLst>
                  <a:outerShdw blurRad="38100" dist="38100" dir="2700000" algn="tl">
                    <a:srgbClr val="000000">
                      <a:alpha val="43137"/>
                    </a:srgbClr>
                  </a:outerShdw>
                </a:effectLst>
              </a:rPr>
              <a:t>!</a:t>
            </a:r>
            <a:endParaRPr lang="uk-UA" sz="2800" b="1" dirty="0">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140968"/>
            <a:ext cx="257857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438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04664"/>
            <a:ext cx="8229600" cy="5691336"/>
          </a:xfrm>
        </p:spPr>
        <p:txBody>
          <a:bodyPr>
            <a:normAutofit fontScale="92500"/>
          </a:bodyPr>
          <a:lstStyle/>
          <a:p>
            <a:r>
              <a:rPr lang="uk-UA" dirty="0"/>
              <a:t>Плутанина в термінології виникла внаслідок перекладу документа американського аналітичного центру - корпорації «</a:t>
            </a:r>
            <a:r>
              <a:rPr lang="uk-UA" dirty="0" err="1"/>
              <a:t>Ренд</a:t>
            </a:r>
            <a:r>
              <a:rPr lang="uk-UA" dirty="0"/>
              <a:t>» </a:t>
            </a:r>
            <a:r>
              <a:rPr lang="en-US" dirty="0"/>
              <a:t>MR-661-0SD «Strategic Information Warfare. </a:t>
            </a:r>
            <a:r>
              <a:rPr lang="uk-UA" dirty="0"/>
              <a:t>А </a:t>
            </a:r>
            <a:r>
              <a:rPr lang="en-US" dirty="0"/>
              <a:t>new face of War» (1996 p</a:t>
            </a:r>
            <a:r>
              <a:rPr lang="en-US" dirty="0" smtClean="0"/>
              <a:t>)</a:t>
            </a:r>
            <a:r>
              <a:rPr lang="uk-UA" dirty="0" smtClean="0"/>
              <a:t>.</a:t>
            </a:r>
          </a:p>
          <a:p>
            <a:r>
              <a:rPr lang="en-US" dirty="0" smtClean="0"/>
              <a:t> </a:t>
            </a:r>
            <a:r>
              <a:rPr lang="uk-UA" dirty="0" smtClean="0"/>
              <a:t>Вперше </a:t>
            </a:r>
            <a:r>
              <a:rPr lang="uk-UA" dirty="0"/>
              <a:t>з'явився термін — «стратегічна інформаційна війна (інформаційне протиборство)». Вона визначалася як війна з використанням державного глобального інформаційного простору й інфраструктури для проведення стратегічних військових операцій і зміцнення впливу на власний інформаційний </a:t>
            </a:r>
            <a:r>
              <a:rPr lang="uk-UA" dirty="0" smtClean="0"/>
              <a:t>ресурс. </a:t>
            </a:r>
            <a:r>
              <a:rPr lang="uk-UA" dirty="0"/>
              <a:t>Різниця в перекладі слова «</a:t>
            </a:r>
            <a:r>
              <a:rPr lang="en-US" dirty="0"/>
              <a:t>warfare», </a:t>
            </a:r>
            <a:r>
              <a:rPr lang="uk-UA" dirty="0"/>
              <a:t>що може бути перекладене і як війна, і як боротьба, спричинила паралельне вживання понять «інформаційна війна» та «інформаційна боротьба (протиборство)».</a:t>
            </a:r>
          </a:p>
        </p:txBody>
      </p:sp>
      <p:sp>
        <p:nvSpPr>
          <p:cNvPr id="3" name="Заголовок 2"/>
          <p:cNvSpPr>
            <a:spLocks noGrp="1"/>
          </p:cNvSpPr>
          <p:nvPr>
            <p:ph type="title"/>
          </p:nvPr>
        </p:nvSpPr>
        <p:spPr>
          <a:xfrm>
            <a:off x="457200" y="152400"/>
            <a:ext cx="8229600" cy="108248"/>
          </a:xfrm>
        </p:spPr>
        <p:txBody>
          <a:bodyPr>
            <a:normAutofit fontScale="90000"/>
          </a:bodyPr>
          <a:lstStyle/>
          <a:p>
            <a:endParaRPr lang="uk-UA" dirty="0"/>
          </a:p>
        </p:txBody>
      </p:sp>
    </p:spTree>
    <p:extLst>
      <p:ext uri="{BB962C8B-B14F-4D97-AF65-F5344CB8AC3E}">
        <p14:creationId xmlns:p14="http://schemas.microsoft.com/office/powerpoint/2010/main" val="2949204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2"/>
            <a:ext cx="8229600" cy="5619328"/>
          </a:xfrm>
        </p:spPr>
        <p:txBody>
          <a:bodyPr>
            <a:normAutofit fontScale="62500" lnSpcReduction="20000"/>
          </a:bodyPr>
          <a:lstStyle/>
          <a:p>
            <a:r>
              <a:rPr lang="uk-UA" sz="3800" dirty="0" smtClean="0"/>
              <a:t>За </a:t>
            </a:r>
            <a:r>
              <a:rPr lang="uk-UA" sz="3800" dirty="0"/>
              <a:t>висновками аналітиків американської корпорації "</a:t>
            </a:r>
            <a:r>
              <a:rPr lang="uk-UA" sz="3800" dirty="0" err="1"/>
              <a:t>Ренд</a:t>
            </a:r>
            <a:r>
              <a:rPr lang="uk-UA" sz="3800" dirty="0"/>
              <a:t>" воно передбачає вирішення наступних завдань:</a:t>
            </a:r>
          </a:p>
          <a:p>
            <a:pPr marL="0" indent="0">
              <a:buNone/>
            </a:pPr>
            <a:r>
              <a:rPr lang="uk-UA" sz="2900" dirty="0" smtClean="0"/>
              <a:t>1) створення </a:t>
            </a:r>
            <a:r>
              <a:rPr lang="uk-UA" sz="2900" dirty="0"/>
              <a:t>в країні противника атмосфери бездуховності, негативного </a:t>
            </a:r>
            <a:r>
              <a:rPr lang="uk-UA" sz="2900" dirty="0" smtClean="0"/>
              <a:t>ставлення </a:t>
            </a:r>
            <a:r>
              <a:rPr lang="uk-UA" sz="2900" dirty="0"/>
              <a:t>до культурної спадщини;</a:t>
            </a:r>
          </a:p>
          <a:p>
            <a:pPr marL="0" indent="0">
              <a:buNone/>
            </a:pPr>
            <a:r>
              <a:rPr lang="uk-UA" sz="2900" dirty="0" smtClean="0"/>
              <a:t>2) </a:t>
            </a:r>
            <a:r>
              <a:rPr lang="uk-UA" sz="2900" dirty="0"/>
              <a:t>маніпулювання суспільною свідомістю і політичною орієнтацією груп населення держави з метою створення політичної напруги і хаосу;</a:t>
            </a:r>
          </a:p>
          <a:p>
            <a:pPr marL="0" indent="0">
              <a:buNone/>
            </a:pPr>
            <a:r>
              <a:rPr lang="uk-UA" sz="2900" dirty="0" smtClean="0"/>
              <a:t>3)дестабілізація </a:t>
            </a:r>
            <a:r>
              <a:rPr lang="uk-UA" sz="2900" dirty="0"/>
              <a:t>політичних відношень між партіями, об'єднаннями та рухами з метою провокації конфліктів, розпалення недовіри, підозрілості, загострення політичної боротьби, провокування репресій проти опозиції і навіть громадянської війни;</a:t>
            </a:r>
          </a:p>
          <a:p>
            <a:pPr marL="0" indent="0">
              <a:buNone/>
            </a:pPr>
            <a:r>
              <a:rPr lang="uk-UA" sz="2900" dirty="0" smtClean="0"/>
              <a:t>4) </a:t>
            </a:r>
            <a:r>
              <a:rPr lang="uk-UA" sz="2900" dirty="0"/>
              <a:t>зниження рівня інформаційного забезпечення органів влади й управління, ініціація помилкових управлінських рішень;</a:t>
            </a:r>
          </a:p>
          <a:p>
            <a:pPr marL="0" indent="0">
              <a:buNone/>
            </a:pPr>
            <a:r>
              <a:rPr lang="uk-UA" sz="2900" dirty="0" smtClean="0"/>
              <a:t>5) </a:t>
            </a:r>
            <a:r>
              <a:rPr lang="uk-UA" sz="2900" dirty="0" err="1"/>
              <a:t>дезінформування</a:t>
            </a:r>
            <a:r>
              <a:rPr lang="uk-UA" sz="2900" dirty="0"/>
              <a:t> населення про роботу державних органів, підрив їх авторитета, дискредитація органів управління;</a:t>
            </a:r>
          </a:p>
          <a:p>
            <a:pPr marL="0" indent="0">
              <a:buNone/>
            </a:pPr>
            <a:r>
              <a:rPr lang="uk-UA" sz="2900" dirty="0" smtClean="0"/>
              <a:t>6) </a:t>
            </a:r>
            <a:r>
              <a:rPr lang="uk-UA" sz="2900" dirty="0"/>
              <a:t>провокування соціальних, політичних, національних і релігійних зіткнень;</a:t>
            </a:r>
          </a:p>
          <a:p>
            <a:pPr marL="0" indent="0">
              <a:buNone/>
            </a:pPr>
            <a:r>
              <a:rPr lang="uk-UA" sz="2900" dirty="0" smtClean="0"/>
              <a:t>7)ініціювання </a:t>
            </a:r>
            <a:r>
              <a:rPr lang="uk-UA" sz="2900" dirty="0"/>
              <a:t>страйків, масових заворушень та інших акцій економічного протесту;</a:t>
            </a:r>
          </a:p>
          <a:p>
            <a:pPr marL="0" indent="0">
              <a:buNone/>
            </a:pPr>
            <a:r>
              <a:rPr lang="uk-UA" sz="2900" dirty="0" smtClean="0"/>
              <a:t>8) </a:t>
            </a:r>
            <a:r>
              <a:rPr lang="uk-UA" sz="2900" dirty="0"/>
              <a:t>ускладнення прийняття органами управління важливих рішень;</a:t>
            </a:r>
          </a:p>
          <a:p>
            <a:pPr marL="0" indent="0">
              <a:buNone/>
            </a:pPr>
            <a:r>
              <a:rPr lang="uk-UA" sz="2900" dirty="0" smtClean="0"/>
              <a:t>9) </a:t>
            </a:r>
            <a:r>
              <a:rPr lang="uk-UA" sz="2900" dirty="0"/>
              <a:t>підрив міжнародного авторитету держави, її співробітництва з іншими країнами.</a:t>
            </a:r>
          </a:p>
          <a:p>
            <a:endParaRPr lang="uk-UA" sz="2900" dirty="0"/>
          </a:p>
        </p:txBody>
      </p:sp>
      <p:sp>
        <p:nvSpPr>
          <p:cNvPr id="3" name="Заголовок 2"/>
          <p:cNvSpPr>
            <a:spLocks noGrp="1"/>
          </p:cNvSpPr>
          <p:nvPr>
            <p:ph type="title"/>
          </p:nvPr>
        </p:nvSpPr>
        <p:spPr>
          <a:xfrm>
            <a:off x="457200" y="152400"/>
            <a:ext cx="8229600" cy="180256"/>
          </a:xfrm>
        </p:spPr>
        <p:txBody>
          <a:bodyPr>
            <a:normAutofit fontScale="90000"/>
          </a:bodyPr>
          <a:lstStyle/>
          <a:p>
            <a:endParaRPr lang="uk-UA" dirty="0"/>
          </a:p>
        </p:txBody>
      </p:sp>
    </p:spTree>
    <p:extLst>
      <p:ext uri="{BB962C8B-B14F-4D97-AF65-F5344CB8AC3E}">
        <p14:creationId xmlns:p14="http://schemas.microsoft.com/office/powerpoint/2010/main" val="542033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buNone/>
            </a:pPr>
            <a:r>
              <a:rPr lang="uk-UA" dirty="0"/>
              <a:t>канадський філософ, філолог, літературний критик, дослідник впливу медіа </a:t>
            </a:r>
            <a:endParaRPr lang="uk-UA" dirty="0" smtClean="0"/>
          </a:p>
          <a:p>
            <a:pPr marL="0" indent="0">
              <a:buNone/>
            </a:pPr>
            <a:r>
              <a:rPr lang="uk-UA" dirty="0" smtClean="0"/>
              <a:t>як </a:t>
            </a:r>
            <a:r>
              <a:rPr lang="uk-UA" dirty="0"/>
              <a:t>засобів комунікації </a:t>
            </a:r>
            <a:endParaRPr lang="uk-UA" dirty="0" smtClean="0"/>
          </a:p>
          <a:p>
            <a:pPr marL="0" indent="0">
              <a:buNone/>
            </a:pPr>
            <a:r>
              <a:rPr lang="uk-UA" dirty="0" smtClean="0"/>
              <a:t>на </a:t>
            </a:r>
            <a:r>
              <a:rPr lang="uk-UA" dirty="0"/>
              <a:t>аудиторію</a:t>
            </a:r>
            <a:r>
              <a:rPr lang="uk-UA" dirty="0" smtClean="0"/>
              <a:t>.</a:t>
            </a:r>
          </a:p>
          <a:p>
            <a:pPr marL="0" indent="0">
              <a:buNone/>
            </a:pPr>
            <a:r>
              <a:rPr lang="uk-UA" sz="1800" dirty="0" smtClean="0"/>
              <a:t>«</a:t>
            </a:r>
            <a:r>
              <a:rPr lang="uk-UA" sz="1800" dirty="0"/>
              <a:t>Галактика </a:t>
            </a:r>
            <a:r>
              <a:rPr lang="uk-UA" sz="1800" dirty="0" err="1"/>
              <a:t>Ґутенберґа</a:t>
            </a:r>
            <a:r>
              <a:rPr lang="uk-UA" sz="1800" dirty="0" smtClean="0"/>
              <a:t>:</a:t>
            </a:r>
          </a:p>
          <a:p>
            <a:pPr marL="0" indent="0">
              <a:buNone/>
            </a:pPr>
            <a:r>
              <a:rPr lang="uk-UA" sz="1800" dirty="0" smtClean="0"/>
              <a:t> </a:t>
            </a:r>
            <a:r>
              <a:rPr lang="uk-UA" sz="1800" dirty="0"/>
              <a:t>Становлення людини друкованої книги» (1962), </a:t>
            </a:r>
            <a:endParaRPr lang="uk-UA" sz="1800" dirty="0" smtClean="0"/>
          </a:p>
          <a:p>
            <a:pPr marL="0" indent="0">
              <a:buNone/>
            </a:pPr>
            <a:r>
              <a:rPr lang="uk-UA" sz="1800" dirty="0" smtClean="0"/>
              <a:t>«</a:t>
            </a:r>
            <a:r>
              <a:rPr lang="uk-UA" sz="1800" dirty="0"/>
              <a:t>Розуміння медіа: Зовнішні розширення людини» (1964), </a:t>
            </a:r>
            <a:endParaRPr lang="uk-UA" sz="1800" dirty="0" smtClean="0"/>
          </a:p>
          <a:p>
            <a:pPr marL="0" indent="0">
              <a:buNone/>
            </a:pPr>
            <a:r>
              <a:rPr lang="uk-UA" sz="1800" dirty="0" smtClean="0"/>
              <a:t>«</a:t>
            </a:r>
            <a:r>
              <a:rPr lang="uk-UA" sz="1800" dirty="0"/>
              <a:t>Медіа </a:t>
            </a:r>
            <a:r>
              <a:rPr lang="uk-UA" sz="1800" dirty="0" smtClean="0"/>
              <a:t>-  </a:t>
            </a:r>
            <a:r>
              <a:rPr lang="uk-UA" sz="1800" dirty="0"/>
              <a:t>повідомлення: перелік наслідків» (</a:t>
            </a:r>
            <a:r>
              <a:rPr lang="uk-UA" sz="1800" dirty="0" smtClean="0"/>
              <a:t>1967), </a:t>
            </a:r>
          </a:p>
          <a:p>
            <a:pPr marL="0" indent="0">
              <a:buNone/>
            </a:pPr>
            <a:r>
              <a:rPr lang="uk-UA" sz="1800" dirty="0" smtClean="0"/>
              <a:t>«</a:t>
            </a:r>
            <a:r>
              <a:rPr lang="uk-UA" sz="1800" dirty="0"/>
              <a:t>Війна і мир в глобальному селі» (</a:t>
            </a:r>
            <a:r>
              <a:rPr lang="uk-UA" sz="1800" dirty="0" smtClean="0"/>
              <a:t>1967), </a:t>
            </a:r>
          </a:p>
          <a:p>
            <a:pPr marL="0" indent="0">
              <a:buNone/>
            </a:pPr>
            <a:r>
              <a:rPr lang="uk-UA" sz="1800" dirty="0" smtClean="0"/>
              <a:t>«</a:t>
            </a:r>
            <a:r>
              <a:rPr lang="uk-UA" sz="1800" dirty="0"/>
              <a:t>Від кліше до архетипу» (</a:t>
            </a:r>
            <a:r>
              <a:rPr lang="uk-UA" sz="1800" dirty="0" smtClean="0"/>
              <a:t>1970),</a:t>
            </a:r>
          </a:p>
          <a:p>
            <a:pPr marL="0" indent="0">
              <a:buNone/>
            </a:pPr>
            <a:r>
              <a:rPr lang="uk-UA" sz="1800" dirty="0" smtClean="0"/>
              <a:t> </a:t>
            </a:r>
            <a:r>
              <a:rPr lang="uk-UA" sz="1800" dirty="0"/>
              <a:t>«Місто як навчальна аудиторія» (</a:t>
            </a:r>
            <a:r>
              <a:rPr lang="uk-UA" sz="1800" dirty="0" smtClean="0"/>
              <a:t>1977)</a:t>
            </a:r>
            <a:endParaRPr lang="uk-UA" sz="1800" dirty="0"/>
          </a:p>
        </p:txBody>
      </p:sp>
      <p:sp>
        <p:nvSpPr>
          <p:cNvPr id="3" name="Заголовок 2"/>
          <p:cNvSpPr>
            <a:spLocks noGrp="1"/>
          </p:cNvSpPr>
          <p:nvPr>
            <p:ph type="title"/>
          </p:nvPr>
        </p:nvSpPr>
        <p:spPr/>
        <p:txBody>
          <a:bodyPr>
            <a:normAutofit/>
          </a:bodyPr>
          <a:lstStyle/>
          <a:p>
            <a:r>
              <a:rPr lang="uk-UA" sz="3600" dirty="0"/>
              <a:t>Маршалл </a:t>
            </a:r>
            <a:r>
              <a:rPr lang="uk-UA" sz="3600" dirty="0" err="1" smtClean="0"/>
              <a:t>Маклуен</a:t>
            </a:r>
            <a:r>
              <a:rPr lang="uk-UA" sz="3600" dirty="0" smtClean="0"/>
              <a:t> (1911-1980)</a:t>
            </a:r>
            <a:endParaRPr lang="uk-UA"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060848"/>
            <a:ext cx="31623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06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ru-RU" dirty="0"/>
              <a:t>«</a:t>
            </a:r>
            <a:r>
              <a:rPr lang="ru-RU" dirty="0" err="1"/>
              <a:t>Істинно</a:t>
            </a:r>
            <a:r>
              <a:rPr lang="ru-RU" dirty="0"/>
              <a:t> тотальна </a:t>
            </a:r>
            <a:r>
              <a:rPr lang="ru-RU" dirty="0" err="1"/>
              <a:t>війна</a:t>
            </a:r>
            <a:r>
              <a:rPr lang="ru-RU" dirty="0"/>
              <a:t> - </a:t>
            </a:r>
            <a:r>
              <a:rPr lang="ru-RU" dirty="0" err="1"/>
              <a:t>це</a:t>
            </a:r>
            <a:r>
              <a:rPr lang="ru-RU" dirty="0"/>
              <a:t> </a:t>
            </a:r>
            <a:r>
              <a:rPr lang="ru-RU" dirty="0" err="1"/>
              <a:t>війна</a:t>
            </a:r>
            <a:r>
              <a:rPr lang="ru-RU" dirty="0"/>
              <a:t> за </a:t>
            </a:r>
            <a:r>
              <a:rPr lang="ru-RU" dirty="0" err="1"/>
              <a:t>допомогою</a:t>
            </a:r>
            <a:r>
              <a:rPr lang="ru-RU" dirty="0"/>
              <a:t> </a:t>
            </a:r>
            <a:r>
              <a:rPr lang="ru-RU" dirty="0" err="1"/>
              <a:t>інформації</a:t>
            </a:r>
            <a:r>
              <a:rPr lang="ru-RU" dirty="0" smtClean="0"/>
              <a:t>»</a:t>
            </a:r>
          </a:p>
          <a:p>
            <a:r>
              <a:rPr lang="ru-RU" dirty="0" err="1" smtClean="0"/>
              <a:t>Економічні</a:t>
            </a:r>
            <a:r>
              <a:rPr lang="ru-RU" dirty="0" smtClean="0"/>
              <a:t> </a:t>
            </a:r>
            <a:r>
              <a:rPr lang="ru-RU" dirty="0" err="1"/>
              <a:t>зв'язки</a:t>
            </a:r>
            <a:r>
              <a:rPr lang="ru-RU" dirty="0"/>
              <a:t> і </a:t>
            </a:r>
            <a:r>
              <a:rPr lang="ru-RU" dirty="0" err="1"/>
              <a:t>відносини</a:t>
            </a:r>
            <a:r>
              <a:rPr lang="ru-RU" dirty="0"/>
              <a:t> все </a:t>
            </a:r>
            <a:r>
              <a:rPr lang="ru-RU" dirty="0" err="1"/>
              <a:t>більше</a:t>
            </a:r>
            <a:r>
              <a:rPr lang="ru-RU" dirty="0"/>
              <a:t> </a:t>
            </a:r>
            <a:r>
              <a:rPr lang="ru-RU" dirty="0" smtClean="0"/>
              <a:t> </a:t>
            </a:r>
            <a:r>
              <a:rPr lang="ru-RU" dirty="0" err="1" smtClean="0"/>
              <a:t>набувають</a:t>
            </a:r>
            <a:r>
              <a:rPr lang="ru-RU" dirty="0" smtClean="0"/>
              <a:t> </a:t>
            </a:r>
            <a:r>
              <a:rPr lang="ru-RU" dirty="0" err="1" smtClean="0"/>
              <a:t>форми</a:t>
            </a:r>
            <a:r>
              <a:rPr lang="ru-RU" dirty="0" smtClean="0"/>
              <a:t> </a:t>
            </a:r>
            <a:r>
              <a:rPr lang="ru-RU" dirty="0" err="1" smtClean="0"/>
              <a:t>обміну</a:t>
            </a:r>
            <a:r>
              <a:rPr lang="ru-RU" dirty="0" smtClean="0"/>
              <a:t> </a:t>
            </a:r>
            <a:r>
              <a:rPr lang="ru-RU" dirty="0" err="1"/>
              <a:t>знаннями</a:t>
            </a:r>
            <a:r>
              <a:rPr lang="ru-RU" dirty="0"/>
              <a:t>, а не </a:t>
            </a:r>
            <a:r>
              <a:rPr lang="ru-RU" dirty="0" err="1"/>
              <a:t>обміну</a:t>
            </a:r>
            <a:r>
              <a:rPr lang="ru-RU" dirty="0"/>
              <a:t> товарами. </a:t>
            </a:r>
            <a:endParaRPr lang="ru-RU" dirty="0" smtClean="0"/>
          </a:p>
          <a:p>
            <a:r>
              <a:rPr lang="ru-RU" dirty="0" err="1"/>
              <a:t>З</a:t>
            </a:r>
            <a:r>
              <a:rPr lang="ru-RU" dirty="0" err="1" smtClean="0"/>
              <a:t>асоби</a:t>
            </a:r>
            <a:r>
              <a:rPr lang="ru-RU" dirty="0" smtClean="0"/>
              <a:t> </a:t>
            </a:r>
            <a:r>
              <a:rPr lang="ru-RU" dirty="0" err="1"/>
              <a:t>масової</a:t>
            </a:r>
            <a:r>
              <a:rPr lang="ru-RU" dirty="0"/>
              <a:t> </a:t>
            </a:r>
            <a:r>
              <a:rPr lang="ru-RU" dirty="0" err="1"/>
              <a:t>комунікації</a:t>
            </a:r>
            <a:r>
              <a:rPr lang="ru-RU" dirty="0"/>
              <a:t> </a:t>
            </a:r>
            <a:r>
              <a:rPr lang="ru-RU" dirty="0" smtClean="0"/>
              <a:t> </a:t>
            </a:r>
            <a:r>
              <a:rPr lang="ru-RU" dirty="0"/>
              <a:t>є </a:t>
            </a:r>
            <a:r>
              <a:rPr lang="ru-RU" dirty="0" err="1"/>
              <a:t>новими</a:t>
            </a:r>
            <a:r>
              <a:rPr lang="ru-RU" dirty="0"/>
              <a:t> «</a:t>
            </a:r>
            <a:r>
              <a:rPr lang="ru-RU" dirty="0" err="1"/>
              <a:t>природними</a:t>
            </a:r>
            <a:r>
              <a:rPr lang="ru-RU" dirty="0"/>
              <a:t> ресурсами», </a:t>
            </a:r>
            <a:r>
              <a:rPr lang="ru-RU" dirty="0" err="1"/>
              <a:t>що</a:t>
            </a:r>
            <a:r>
              <a:rPr lang="ru-RU" dirty="0"/>
              <a:t> </a:t>
            </a:r>
            <a:r>
              <a:rPr lang="ru-RU" dirty="0" err="1"/>
              <a:t>збільшують</a:t>
            </a:r>
            <a:r>
              <a:rPr lang="ru-RU" dirty="0"/>
              <a:t> </a:t>
            </a:r>
            <a:r>
              <a:rPr lang="ru-RU" dirty="0" err="1"/>
              <a:t>багатства</a:t>
            </a:r>
            <a:r>
              <a:rPr lang="ru-RU" dirty="0"/>
              <a:t> </a:t>
            </a:r>
            <a:r>
              <a:rPr lang="ru-RU" dirty="0" err="1"/>
              <a:t>суспільства</a:t>
            </a:r>
            <a:r>
              <a:rPr lang="ru-RU" dirty="0" smtClean="0"/>
              <a:t>.</a:t>
            </a:r>
          </a:p>
          <a:p>
            <a:r>
              <a:rPr lang="ru-RU" dirty="0" smtClean="0"/>
              <a:t> </a:t>
            </a:r>
            <a:r>
              <a:rPr lang="ru-RU" dirty="0" err="1"/>
              <a:t>Тобто</a:t>
            </a:r>
            <a:r>
              <a:rPr lang="ru-RU" dirty="0"/>
              <a:t> </a:t>
            </a:r>
            <a:r>
              <a:rPr lang="ru-RU" dirty="0" err="1"/>
              <a:t>боротьба</a:t>
            </a:r>
            <a:r>
              <a:rPr lang="ru-RU" dirty="0"/>
              <a:t> за </a:t>
            </a:r>
            <a:r>
              <a:rPr lang="ru-RU" dirty="0" err="1"/>
              <a:t>капітал</a:t>
            </a:r>
            <a:r>
              <a:rPr lang="ru-RU" dirty="0"/>
              <a:t>, </a:t>
            </a:r>
            <a:r>
              <a:rPr lang="ru-RU" dirty="0" err="1"/>
              <a:t>простори</a:t>
            </a:r>
            <a:r>
              <a:rPr lang="ru-RU" dirty="0"/>
              <a:t> </a:t>
            </a:r>
            <a:r>
              <a:rPr lang="ru-RU" dirty="0" err="1"/>
              <a:t>збуту</a:t>
            </a:r>
            <a:r>
              <a:rPr lang="ru-RU" dirty="0"/>
              <a:t> та </a:t>
            </a:r>
            <a:r>
              <a:rPr lang="ru-RU" dirty="0" err="1"/>
              <a:t>інше</a:t>
            </a:r>
            <a:r>
              <a:rPr lang="ru-RU" dirty="0"/>
              <a:t> </a:t>
            </a:r>
            <a:r>
              <a:rPr lang="ru-RU" dirty="0" err="1"/>
              <a:t>відходять</a:t>
            </a:r>
            <a:r>
              <a:rPr lang="ru-RU" dirty="0"/>
              <a:t> на </a:t>
            </a:r>
            <a:r>
              <a:rPr lang="ru-RU" dirty="0" err="1"/>
              <a:t>другий</a:t>
            </a:r>
            <a:r>
              <a:rPr lang="ru-RU" dirty="0"/>
              <a:t> план, а </a:t>
            </a:r>
            <a:r>
              <a:rPr lang="ru-RU" dirty="0" err="1"/>
              <a:t>головним</a:t>
            </a:r>
            <a:r>
              <a:rPr lang="ru-RU" dirty="0"/>
              <a:t> </a:t>
            </a:r>
            <a:r>
              <a:rPr lang="ru-RU" dirty="0" err="1"/>
              <a:t>постає</a:t>
            </a:r>
            <a:r>
              <a:rPr lang="ru-RU" dirty="0"/>
              <a:t> доступ до </a:t>
            </a:r>
            <a:r>
              <a:rPr lang="ru-RU" dirty="0" err="1"/>
              <a:t>інформаційних</a:t>
            </a:r>
            <a:r>
              <a:rPr lang="ru-RU" dirty="0"/>
              <a:t> </a:t>
            </a:r>
            <a:r>
              <a:rPr lang="ru-RU" dirty="0" err="1"/>
              <a:t>ресурсів</a:t>
            </a:r>
            <a:r>
              <a:rPr lang="ru-RU" dirty="0"/>
              <a:t>, </a:t>
            </a:r>
            <a:r>
              <a:rPr lang="ru-RU" dirty="0" err="1"/>
              <a:t>знань</a:t>
            </a:r>
            <a:r>
              <a:rPr lang="ru-RU" dirty="0"/>
              <a:t>, </a:t>
            </a:r>
            <a:r>
              <a:rPr lang="ru-RU" dirty="0" err="1"/>
              <a:t>що</a:t>
            </a:r>
            <a:r>
              <a:rPr lang="ru-RU" dirty="0"/>
              <a:t> </a:t>
            </a:r>
            <a:r>
              <a:rPr lang="ru-RU" dirty="0" err="1"/>
              <a:t>призводить</a:t>
            </a:r>
            <a:r>
              <a:rPr lang="ru-RU" dirty="0"/>
              <a:t> до того, </a:t>
            </a:r>
            <a:r>
              <a:rPr lang="ru-RU" dirty="0" err="1"/>
              <a:t>що</a:t>
            </a:r>
            <a:r>
              <a:rPr lang="ru-RU" dirty="0"/>
              <a:t> </a:t>
            </a:r>
            <a:r>
              <a:rPr lang="ru-RU" dirty="0" err="1"/>
              <a:t>війни</a:t>
            </a:r>
            <a:r>
              <a:rPr lang="ru-RU" dirty="0"/>
              <a:t> </a:t>
            </a:r>
            <a:r>
              <a:rPr lang="ru-RU" dirty="0" err="1"/>
              <a:t>ведуться</a:t>
            </a:r>
            <a:r>
              <a:rPr lang="ru-RU" dirty="0"/>
              <a:t> </a:t>
            </a:r>
            <a:r>
              <a:rPr lang="ru-RU" dirty="0" err="1"/>
              <a:t>вже</a:t>
            </a:r>
            <a:r>
              <a:rPr lang="ru-RU" dirty="0"/>
              <a:t> </a:t>
            </a:r>
            <a:r>
              <a:rPr lang="ru-RU" dirty="0" err="1"/>
              <a:t>більше</a:t>
            </a:r>
            <a:r>
              <a:rPr lang="ru-RU" dirty="0"/>
              <a:t> в </a:t>
            </a:r>
            <a:r>
              <a:rPr lang="ru-RU" dirty="0" err="1"/>
              <a:t>інформаційному</a:t>
            </a:r>
            <a:r>
              <a:rPr lang="ru-RU" dirty="0"/>
              <a:t> </a:t>
            </a:r>
            <a:r>
              <a:rPr lang="ru-RU" dirty="0" err="1"/>
              <a:t>просторі</a:t>
            </a:r>
            <a:r>
              <a:rPr lang="ru-RU" dirty="0"/>
              <a:t> та за </a:t>
            </a:r>
            <a:r>
              <a:rPr lang="ru-RU" dirty="0" err="1"/>
              <a:t>допомогою</a:t>
            </a:r>
            <a:r>
              <a:rPr lang="ru-RU" dirty="0"/>
              <a:t> </a:t>
            </a:r>
            <a:r>
              <a:rPr lang="ru-RU" dirty="0" err="1"/>
              <a:t>інформаційних</a:t>
            </a:r>
            <a:r>
              <a:rPr lang="ru-RU" dirty="0"/>
              <a:t> </a:t>
            </a:r>
            <a:r>
              <a:rPr lang="ru-RU" dirty="0" err="1"/>
              <a:t>видів</a:t>
            </a:r>
            <a:r>
              <a:rPr lang="ru-RU" dirty="0"/>
              <a:t> </a:t>
            </a:r>
            <a:r>
              <a:rPr lang="ru-RU" dirty="0" err="1"/>
              <a:t>озброєнь</a:t>
            </a:r>
            <a:r>
              <a:rPr lang="ru-RU" dirty="0"/>
              <a:t>.</a:t>
            </a:r>
            <a:endParaRPr lang="uk-UA" dirty="0"/>
          </a:p>
        </p:txBody>
      </p:sp>
      <p:sp>
        <p:nvSpPr>
          <p:cNvPr id="3" name="Заголовок 2"/>
          <p:cNvSpPr>
            <a:spLocks noGrp="1"/>
          </p:cNvSpPr>
          <p:nvPr>
            <p:ph type="title"/>
          </p:nvPr>
        </p:nvSpPr>
        <p:spPr/>
        <p:txBody>
          <a:bodyPr/>
          <a:lstStyle/>
          <a:p>
            <a:r>
              <a:rPr lang="uk-UA" dirty="0" smtClean="0"/>
              <a:t>Тези М. </a:t>
            </a:r>
            <a:r>
              <a:rPr lang="uk-UA" dirty="0" err="1" smtClean="0"/>
              <a:t>Маклюена</a:t>
            </a:r>
            <a:r>
              <a:rPr lang="uk-UA" dirty="0" smtClean="0"/>
              <a:t>:</a:t>
            </a:r>
            <a:endParaRPr lang="uk-UA" dirty="0"/>
          </a:p>
        </p:txBody>
      </p:sp>
    </p:spTree>
    <p:extLst>
      <p:ext uri="{BB962C8B-B14F-4D97-AF65-F5344CB8AC3E}">
        <p14:creationId xmlns:p14="http://schemas.microsoft.com/office/powerpoint/2010/main" val="2184596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uk-UA" dirty="0" smtClean="0"/>
              <a:t>найвищий </a:t>
            </a:r>
            <a:r>
              <a:rPr lang="uk-UA" dirty="0"/>
              <a:t>ступінь інформаційного протиборства, спрямований </a:t>
            </a:r>
            <a:r>
              <a:rPr lang="uk-UA" u="sng" dirty="0"/>
              <a:t>на розв'язання </a:t>
            </a:r>
            <a:endParaRPr lang="uk-UA" u="sng" dirty="0" smtClean="0"/>
          </a:p>
          <a:p>
            <a:pPr marL="0" indent="0">
              <a:buNone/>
            </a:pPr>
            <a:r>
              <a:rPr lang="uk-UA" dirty="0" smtClean="0"/>
              <a:t>суспільно-політичних</a:t>
            </a:r>
            <a:r>
              <a:rPr lang="uk-UA" dirty="0"/>
              <a:t>, ідеологічних, а також національних, територіальних та інших конфліктів між державами, народами, націями, класами й соціальними групами </a:t>
            </a:r>
            <a:endParaRPr lang="uk-UA" dirty="0" smtClean="0"/>
          </a:p>
          <a:p>
            <a:pPr marL="0" indent="0">
              <a:buNone/>
            </a:pPr>
            <a:r>
              <a:rPr lang="uk-UA" u="sng" dirty="0" smtClean="0"/>
              <a:t>шляхом</a:t>
            </a:r>
            <a:r>
              <a:rPr lang="uk-UA" dirty="0" smtClean="0"/>
              <a:t> </a:t>
            </a:r>
            <a:r>
              <a:rPr lang="uk-UA" dirty="0"/>
              <a:t>широкомасштабної реалізації засобів і методів інформаційного насильства (інформаційної зброї</a:t>
            </a:r>
            <a:r>
              <a:rPr lang="uk-UA" dirty="0" smtClean="0"/>
              <a:t>).</a:t>
            </a:r>
          </a:p>
          <a:p>
            <a:pPr marL="0" indent="0">
              <a:buNone/>
            </a:pPr>
            <a:r>
              <a:rPr lang="uk-UA" b="1" dirty="0"/>
              <a:t>Мета</a:t>
            </a:r>
            <a:r>
              <a:rPr lang="uk-UA" dirty="0"/>
              <a:t> - зломити волю супротивника й підкорити своїй волі іншу державу чи групу держав не скільки летальним (фізичним убивством людей), скільки </a:t>
            </a:r>
            <a:r>
              <a:rPr lang="uk-UA" dirty="0" err="1"/>
              <a:t>нелетальним</a:t>
            </a:r>
            <a:r>
              <a:rPr lang="uk-UA" dirty="0"/>
              <a:t> шляхом, що досягається за рахунок інформаційного впливу й морально-психологічного “придушення” волі населення та політичного керівництва.</a:t>
            </a:r>
          </a:p>
        </p:txBody>
      </p:sp>
      <p:sp>
        <p:nvSpPr>
          <p:cNvPr id="3" name="Заголовок 2"/>
          <p:cNvSpPr>
            <a:spLocks noGrp="1"/>
          </p:cNvSpPr>
          <p:nvPr>
            <p:ph type="title"/>
          </p:nvPr>
        </p:nvSpPr>
        <p:spPr/>
        <p:txBody>
          <a:bodyPr/>
          <a:lstStyle/>
          <a:p>
            <a:r>
              <a:rPr lang="uk-UA" dirty="0"/>
              <a:t>Інформаційна війна </a:t>
            </a:r>
            <a:r>
              <a:rPr lang="uk-UA" dirty="0" smtClean="0"/>
              <a:t>-</a:t>
            </a:r>
            <a:endParaRPr lang="uk-UA" dirty="0"/>
          </a:p>
        </p:txBody>
      </p:sp>
    </p:spTree>
    <p:extLst>
      <p:ext uri="{BB962C8B-B14F-4D97-AF65-F5344CB8AC3E}">
        <p14:creationId xmlns:p14="http://schemas.microsoft.com/office/powerpoint/2010/main" val="1454440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r>
              <a:rPr lang="uk-UA" sz="2400" dirty="0" smtClean="0"/>
              <a:t>1</a:t>
            </a:r>
            <a:r>
              <a:rPr lang="uk-UA" sz="2400" dirty="0"/>
              <a:t>. Стратегія й тактика нейтралізації органів управління противника (</a:t>
            </a:r>
            <a:r>
              <a:rPr lang="uk-UA" sz="2400" dirty="0" smtClean="0"/>
              <a:t>командна </a:t>
            </a:r>
            <a:r>
              <a:rPr lang="uk-UA" sz="2400" dirty="0"/>
              <a:t>війна). </a:t>
            </a:r>
            <a:endParaRPr lang="uk-UA" sz="2400" dirty="0" smtClean="0"/>
          </a:p>
          <a:p>
            <a:r>
              <a:rPr lang="uk-UA" sz="2400" dirty="0" smtClean="0"/>
              <a:t>2</a:t>
            </a:r>
            <a:r>
              <a:rPr lang="uk-UA" sz="2400" dirty="0"/>
              <a:t>. Розвідувальна війна. </a:t>
            </a:r>
            <a:endParaRPr lang="uk-UA" sz="2400" dirty="0" smtClean="0"/>
          </a:p>
          <a:p>
            <a:r>
              <a:rPr lang="uk-UA" sz="2400" dirty="0" smtClean="0"/>
              <a:t>3</a:t>
            </a:r>
            <a:r>
              <a:rPr lang="uk-UA" sz="2400" dirty="0"/>
              <a:t>. Електронна війна. </a:t>
            </a:r>
            <a:endParaRPr lang="uk-UA" sz="2400" dirty="0" smtClean="0"/>
          </a:p>
          <a:p>
            <a:r>
              <a:rPr lang="uk-UA" sz="2400" dirty="0" smtClean="0"/>
              <a:t>4</a:t>
            </a:r>
            <a:r>
              <a:rPr lang="uk-UA" sz="2400" dirty="0"/>
              <a:t>. Психологічна війна. </a:t>
            </a:r>
            <a:endParaRPr lang="uk-UA" sz="2400" dirty="0" smtClean="0"/>
          </a:p>
          <a:p>
            <a:r>
              <a:rPr lang="uk-UA" sz="2400" dirty="0" smtClean="0"/>
              <a:t>5</a:t>
            </a:r>
            <a:r>
              <a:rPr lang="uk-UA" sz="2400" dirty="0"/>
              <a:t>. Комп’ютерна війна. </a:t>
            </a:r>
            <a:endParaRPr lang="uk-UA" sz="2400" dirty="0" smtClean="0"/>
          </a:p>
          <a:p>
            <a:r>
              <a:rPr lang="uk-UA" sz="2400" dirty="0" smtClean="0"/>
              <a:t>6</a:t>
            </a:r>
            <a:r>
              <a:rPr lang="uk-UA" sz="2400" dirty="0"/>
              <a:t>. ІВ у економічній сфері. </a:t>
            </a:r>
            <a:endParaRPr lang="uk-UA" sz="2400" dirty="0" smtClean="0"/>
          </a:p>
          <a:p>
            <a:r>
              <a:rPr lang="uk-UA" sz="2400" dirty="0" smtClean="0"/>
              <a:t>7</a:t>
            </a:r>
            <a:r>
              <a:rPr lang="uk-UA" sz="2400" dirty="0"/>
              <a:t>. Інформаційний тероризм. </a:t>
            </a:r>
            <a:endParaRPr lang="uk-UA" sz="2400" dirty="0" smtClean="0"/>
          </a:p>
          <a:p>
            <a:pPr marL="0" indent="0">
              <a:buNone/>
            </a:pPr>
            <a:r>
              <a:rPr lang="uk-UA" sz="2400" dirty="0" smtClean="0"/>
              <a:t>Основними </a:t>
            </a:r>
            <a:r>
              <a:rPr lang="uk-UA" sz="2400" dirty="0"/>
              <a:t>компонентами ІВ у військовій сфері прийнято вважати: </a:t>
            </a:r>
            <a:r>
              <a:rPr lang="uk-UA" sz="2400" dirty="0" smtClean="0"/>
              <a:t>розвідку</a:t>
            </a:r>
            <a:r>
              <a:rPr lang="uk-UA" sz="2400" dirty="0"/>
              <a:t>; </a:t>
            </a:r>
            <a:r>
              <a:rPr lang="uk-UA" sz="2400" dirty="0" smtClean="0"/>
              <a:t>контррозвідку </a:t>
            </a:r>
            <a:r>
              <a:rPr lang="uk-UA" sz="2400" dirty="0"/>
              <a:t>(</a:t>
            </a:r>
            <a:r>
              <a:rPr lang="uk-UA" sz="2400" dirty="0" smtClean="0"/>
              <a:t>насамперед, </a:t>
            </a:r>
            <a:r>
              <a:rPr lang="uk-UA" sz="2400" dirty="0"/>
              <a:t>протидію розвідці противника, включаючи маскування та дезінформацію); </a:t>
            </a:r>
            <a:r>
              <a:rPr lang="uk-UA" sz="2400" dirty="0" smtClean="0"/>
              <a:t>радіоелектронну </a:t>
            </a:r>
            <a:r>
              <a:rPr lang="uk-UA" sz="2400" dirty="0"/>
              <a:t>боротьбу; </a:t>
            </a:r>
            <a:r>
              <a:rPr lang="uk-UA" sz="2400" dirty="0" smtClean="0"/>
              <a:t>автоматизоване </a:t>
            </a:r>
            <a:r>
              <a:rPr lang="uk-UA" sz="2400" dirty="0"/>
              <a:t>управління військами і зброєю;  з’ясування державної належності військових об’єктів, їх ідентифікацію;  навігаційне забезпечення своїх військ (сил) і засобів</a:t>
            </a:r>
            <a:r>
              <a:rPr lang="uk-UA" sz="2400" dirty="0" smtClean="0"/>
              <a:t>; морально-психологічне </a:t>
            </a:r>
            <a:r>
              <a:rPr lang="uk-UA" sz="2400" dirty="0"/>
              <a:t>забезпечення дій власних військ (сил), </a:t>
            </a:r>
            <a:r>
              <a:rPr lang="uk-UA" sz="2400" dirty="0" smtClean="0"/>
              <a:t>психологічну </a:t>
            </a:r>
            <a:r>
              <a:rPr lang="uk-UA" sz="2400" dirty="0"/>
              <a:t>боротьбу (придушення) противника.  </a:t>
            </a:r>
          </a:p>
        </p:txBody>
      </p:sp>
      <p:sp>
        <p:nvSpPr>
          <p:cNvPr id="3" name="Заголовок 2"/>
          <p:cNvSpPr>
            <a:spLocks noGrp="1"/>
          </p:cNvSpPr>
          <p:nvPr>
            <p:ph type="title"/>
          </p:nvPr>
        </p:nvSpPr>
        <p:spPr/>
        <p:txBody>
          <a:bodyPr>
            <a:normAutofit/>
          </a:bodyPr>
          <a:lstStyle/>
          <a:p>
            <a:r>
              <a:rPr lang="uk-UA" sz="2400" b="1" dirty="0">
                <a:effectLst>
                  <a:outerShdw blurRad="38100" dist="38100" dir="2700000" algn="tl">
                    <a:srgbClr val="000000">
                      <a:alpha val="43137"/>
                    </a:srgbClr>
                  </a:outerShdw>
                </a:effectLst>
              </a:rPr>
              <a:t>Інститут національно-стратегічних досліджень США та деякі західні експерти і вчені виокремлюють сім складових </a:t>
            </a:r>
            <a:r>
              <a:rPr lang="uk-UA" sz="2400" b="1" dirty="0" smtClean="0">
                <a:effectLst>
                  <a:outerShdw blurRad="38100" dist="38100" dir="2700000" algn="tl">
                    <a:srgbClr val="000000">
                      <a:alpha val="43137"/>
                    </a:srgbClr>
                  </a:outerShdw>
                </a:effectLst>
              </a:rPr>
              <a:t>інформаційних воєн:</a:t>
            </a:r>
            <a:endParaRPr lang="uk-UA"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1223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a:p>
        </p:txBody>
      </p:sp>
      <p:sp>
        <p:nvSpPr>
          <p:cNvPr id="3" name="Заголовок 2"/>
          <p:cNvSpPr>
            <a:spLocks noGrp="1"/>
          </p:cNvSpPr>
          <p:nvPr>
            <p:ph type="title"/>
          </p:nvPr>
        </p:nvSpPr>
        <p:spPr>
          <a:xfrm>
            <a:off x="457200" y="620688"/>
            <a:ext cx="8229600" cy="750912"/>
          </a:xfrm>
        </p:spPr>
        <p:txBody>
          <a:bodyPr>
            <a:normAutofit fontScale="90000"/>
          </a:bodyPr>
          <a:lstStyle/>
          <a:p>
            <a:pPr algn="just"/>
            <a:r>
              <a:rPr lang="uk-UA" sz="2800" dirty="0" smtClean="0"/>
              <a:t>Будь-яка агресивна комунікаційна взаємодія викликає інформаційним протиборством</a:t>
            </a:r>
            <a:endParaRPr lang="uk-UA"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758964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349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772816"/>
            <a:ext cx="8229600" cy="4323184"/>
          </a:xfrm>
        </p:spPr>
        <p:txBody>
          <a:bodyPr/>
          <a:lstStyle/>
          <a:p>
            <a:r>
              <a:rPr lang="uk-UA" dirty="0" smtClean="0"/>
              <a:t> гуманітарній (інформаційно-психологічна війна);</a:t>
            </a:r>
          </a:p>
          <a:p>
            <a:r>
              <a:rPr lang="uk-UA" dirty="0" smtClean="0"/>
              <a:t> технічній (інформаційно-технічна війна).</a:t>
            </a:r>
            <a:endParaRPr lang="uk-UA" dirty="0"/>
          </a:p>
        </p:txBody>
      </p:sp>
      <p:sp>
        <p:nvSpPr>
          <p:cNvPr id="3" name="Заголовок 2"/>
          <p:cNvSpPr>
            <a:spLocks noGrp="1"/>
          </p:cNvSpPr>
          <p:nvPr>
            <p:ph type="title"/>
          </p:nvPr>
        </p:nvSpPr>
        <p:spPr>
          <a:xfrm>
            <a:off x="971600" y="1196752"/>
            <a:ext cx="7725544" cy="1224136"/>
          </a:xfrm>
        </p:spPr>
        <p:txBody>
          <a:bodyPr>
            <a:normAutofit fontScale="90000"/>
          </a:bodyPr>
          <a:lstStyle/>
          <a:p>
            <a:pPr algn="ctr"/>
            <a:r>
              <a:rPr lang="ru-RU" sz="3600" b="1" dirty="0" err="1">
                <a:effectLst>
                  <a:outerShdw blurRad="38100" dist="38100" dir="2700000" algn="tl">
                    <a:srgbClr val="000000">
                      <a:alpha val="43137"/>
                    </a:srgbClr>
                  </a:outerShdw>
                </a:effectLst>
              </a:rPr>
              <a:t>Інформаційні</a:t>
            </a:r>
            <a:r>
              <a:rPr lang="ru-RU" sz="3600" b="1" dirty="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 </a:t>
            </a:r>
            <a:r>
              <a:rPr lang="ru-RU" sz="3600" b="1" dirty="0" err="1" smtClean="0">
                <a:effectLst>
                  <a:outerShdw blurRad="38100" dist="38100" dir="2700000" algn="tl">
                    <a:srgbClr val="000000">
                      <a:alpha val="43137"/>
                    </a:srgbClr>
                  </a:outerShdw>
                </a:effectLst>
              </a:rPr>
              <a:t>війни</a:t>
            </a:r>
            <a:r>
              <a:rPr lang="ru-RU" sz="3600" b="1" dirty="0" smtClean="0">
                <a:effectLst>
                  <a:outerShdw blurRad="38100" dist="38100" dir="2700000" algn="tl">
                    <a:srgbClr val="000000">
                      <a:alpha val="43137"/>
                    </a:srgbClr>
                  </a:outerShdw>
                </a:effectLst>
              </a:rPr>
              <a:t>  </a:t>
            </a:r>
            <a:r>
              <a:rPr lang="ru-RU" sz="3600" b="1" dirty="0" err="1" smtClean="0">
                <a:effectLst>
                  <a:outerShdw blurRad="38100" dist="38100" dir="2700000" algn="tl">
                    <a:srgbClr val="000000">
                      <a:alpha val="43137"/>
                    </a:srgbClr>
                  </a:outerShdw>
                </a:effectLst>
              </a:rPr>
              <a:t>ведуться</a:t>
            </a:r>
            <a:r>
              <a:rPr lang="ru-RU" sz="3600" b="1" dirty="0" smtClean="0">
                <a:effectLst>
                  <a:outerShdw blurRad="38100" dist="38100" dir="2700000" algn="tl">
                    <a:srgbClr val="000000">
                      <a:alpha val="43137"/>
                    </a:srgbClr>
                  </a:outerShdw>
                </a:effectLst>
              </a:rPr>
              <a:t> </a:t>
            </a:r>
            <a:br>
              <a:rPr lang="ru-RU" sz="3600" b="1" dirty="0" smtClean="0">
                <a:effectLst>
                  <a:outerShdw blurRad="38100" dist="38100" dir="2700000" algn="tl">
                    <a:srgbClr val="000000">
                      <a:alpha val="43137"/>
                    </a:srgbClr>
                  </a:outerShdw>
                </a:effectLst>
              </a:rPr>
            </a:br>
            <a:r>
              <a:rPr lang="ru-RU" sz="3600" b="1" dirty="0" smtClean="0">
                <a:effectLst>
                  <a:outerShdw blurRad="38100" dist="38100" dir="2700000" algn="tl">
                    <a:srgbClr val="000000">
                      <a:alpha val="43137"/>
                    </a:srgbClr>
                  </a:outerShdw>
                </a:effectLst>
              </a:rPr>
              <a:t>у </a:t>
            </a:r>
            <a:r>
              <a:rPr lang="ru-RU" sz="3600" b="1" dirty="0" err="1">
                <a:effectLst>
                  <a:outerShdw blurRad="38100" dist="38100" dir="2700000" algn="tl">
                    <a:srgbClr val="000000">
                      <a:alpha val="43137"/>
                    </a:srgbClr>
                  </a:outerShdw>
                </a:effectLst>
              </a:rPr>
              <a:t>двох</a:t>
            </a:r>
            <a:r>
              <a:rPr lang="ru-RU" sz="3600" b="1" dirty="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 </a:t>
            </a:r>
            <a:r>
              <a:rPr lang="ru-RU" sz="3600" b="1" dirty="0" err="1" smtClean="0">
                <a:effectLst>
                  <a:outerShdw blurRad="38100" dist="38100" dir="2700000" algn="tl">
                    <a:srgbClr val="000000">
                      <a:alpha val="43137"/>
                    </a:srgbClr>
                  </a:outerShdw>
                </a:effectLst>
              </a:rPr>
              <a:t>площинах</a:t>
            </a:r>
            <a:r>
              <a:rPr lang="ru-RU" sz="3600" b="1" dirty="0" smtClean="0">
                <a:effectLst>
                  <a:outerShdw blurRad="38100" dist="38100" dir="2700000" algn="tl">
                    <a:srgbClr val="000000">
                      <a:alpha val="43137"/>
                    </a:srgbClr>
                  </a:outerShdw>
                </a:effectLst>
              </a:rPr>
              <a:t>:</a:t>
            </a:r>
            <a:r>
              <a:rPr lang="ru-RU" sz="3600" dirty="0" smtClean="0"/>
              <a:t/>
            </a:r>
            <a:br>
              <a:rPr lang="ru-RU" sz="3600" dirty="0" smtClean="0"/>
            </a:br>
            <a:r>
              <a:rPr lang="ru-RU" sz="3600" dirty="0" smtClean="0"/>
              <a:t/>
            </a:r>
            <a:br>
              <a:rPr lang="ru-RU" sz="3600" dirty="0" smtClean="0"/>
            </a:br>
            <a:r>
              <a:rPr lang="ru-RU" sz="3600" dirty="0" smtClean="0"/>
              <a:t>  </a:t>
            </a:r>
            <a:endParaRPr lang="uk-UA"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852936"/>
            <a:ext cx="523875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91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uk-UA" dirty="0" smtClean="0"/>
              <a:t>деструктивний  </a:t>
            </a:r>
            <a:r>
              <a:rPr lang="uk-UA" dirty="0"/>
              <a:t>вплив на населення (цивільних та військових) семантично  визначеної інформації. Таку інформаційну війну називають інформаційно-психологічною. </a:t>
            </a:r>
            <a:endParaRPr lang="uk-UA" dirty="0" smtClean="0"/>
          </a:p>
          <a:p>
            <a:r>
              <a:rPr lang="uk-UA" dirty="0" smtClean="0"/>
              <a:t>В </a:t>
            </a:r>
            <a:r>
              <a:rPr lang="uk-UA" dirty="0"/>
              <a:t>інформаційних війнах такого типу мова йде про нав’язування моделі світу (картини </a:t>
            </a:r>
            <a:r>
              <a:rPr lang="uk-UA" dirty="0" smtClean="0"/>
              <a:t>світ, світогляду) </a:t>
            </a:r>
            <a:r>
              <a:rPr lang="uk-UA" dirty="0"/>
              <a:t>для прогнозування бажаного типу поведінки. </a:t>
            </a:r>
            <a:endParaRPr lang="uk-UA" dirty="0" smtClean="0"/>
          </a:p>
          <a:p>
            <a:endParaRPr lang="uk-UA" dirty="0"/>
          </a:p>
        </p:txBody>
      </p:sp>
      <p:sp>
        <p:nvSpPr>
          <p:cNvPr id="3" name="Заголовок 2"/>
          <p:cNvSpPr>
            <a:spLocks noGrp="1"/>
          </p:cNvSpPr>
          <p:nvPr>
            <p:ph type="title"/>
          </p:nvPr>
        </p:nvSpPr>
        <p:spPr/>
        <p:txBody>
          <a:bodyPr/>
          <a:lstStyle/>
          <a:p>
            <a:r>
              <a:rPr lang="uk-UA" dirty="0" smtClean="0"/>
              <a:t>Гуманітарна площина:</a:t>
            </a:r>
            <a:endParaRPr lang="uk-UA" dirty="0"/>
          </a:p>
        </p:txBody>
      </p:sp>
    </p:spTree>
    <p:extLst>
      <p:ext uri="{BB962C8B-B14F-4D97-AF65-F5344CB8AC3E}">
        <p14:creationId xmlns:p14="http://schemas.microsoft.com/office/powerpoint/2010/main" val="2479679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2656"/>
            <a:ext cx="8229600" cy="5763344"/>
          </a:xfrm>
        </p:spPr>
        <p:txBody>
          <a:bodyPr>
            <a:normAutofit fontScale="92500" lnSpcReduction="10000"/>
          </a:bodyPr>
          <a:lstStyle/>
          <a:p>
            <a:r>
              <a:rPr lang="uk-UA" dirty="0"/>
              <a:t>Класичним прикладом є війна </a:t>
            </a:r>
            <a:r>
              <a:rPr lang="uk-UA" dirty="0" smtClean="0"/>
              <a:t>в Перській затоці.</a:t>
            </a:r>
          </a:p>
          <a:p>
            <a:pPr marL="514350" indent="-514350">
              <a:buAutoNum type="arabicPeriod"/>
            </a:pPr>
            <a:r>
              <a:rPr lang="uk-UA" dirty="0" smtClean="0"/>
              <a:t>Формування </a:t>
            </a:r>
            <a:r>
              <a:rPr lang="uk-UA" dirty="0"/>
              <a:t>потрібної громадської </a:t>
            </a:r>
            <a:r>
              <a:rPr lang="uk-UA" dirty="0" smtClean="0"/>
              <a:t>думки.</a:t>
            </a:r>
          </a:p>
          <a:p>
            <a:pPr marL="514350" indent="-514350">
              <a:buAutoNum type="arabicPeriod"/>
            </a:pPr>
            <a:r>
              <a:rPr lang="uk-UA" dirty="0"/>
              <a:t>Д</a:t>
            </a:r>
            <a:r>
              <a:rPr lang="uk-UA" dirty="0" smtClean="0"/>
              <a:t>езінформація </a:t>
            </a:r>
            <a:r>
              <a:rPr lang="uk-UA" dirty="0"/>
              <a:t>збройних сил Іраку стосовно плану бойових дій, підрив довіри до президента Іраку Саддама Хусейна, допомога опозиції </a:t>
            </a:r>
            <a:r>
              <a:rPr lang="uk-UA" dirty="0" smtClean="0"/>
              <a:t>. </a:t>
            </a:r>
          </a:p>
          <a:p>
            <a:pPr marL="514350" indent="-514350">
              <a:buAutoNum type="arabicPeriod"/>
            </a:pPr>
            <a:r>
              <a:rPr lang="uk-UA" dirty="0"/>
              <a:t>П</a:t>
            </a:r>
            <a:r>
              <a:rPr lang="uk-UA" dirty="0" smtClean="0"/>
              <a:t>ереконання </a:t>
            </a:r>
            <a:r>
              <a:rPr lang="uk-UA" dirty="0"/>
              <a:t>світової спільноти основне завдання було покладене на </a:t>
            </a:r>
            <a:r>
              <a:rPr lang="uk-UA" dirty="0" smtClean="0"/>
              <a:t>ЗМІ. </a:t>
            </a:r>
          </a:p>
          <a:p>
            <a:pPr marL="514350" indent="-514350">
              <a:buAutoNum type="arabicPeriod"/>
            </a:pPr>
            <a:r>
              <a:rPr lang="uk-UA" dirty="0"/>
              <a:t>В</a:t>
            </a:r>
            <a:r>
              <a:rPr lang="uk-UA" dirty="0" smtClean="0"/>
              <a:t>икористовували </a:t>
            </a:r>
            <a:r>
              <a:rPr lang="uk-UA" dirty="0"/>
              <a:t>ресурси політичних, релігійних організацій. </a:t>
            </a:r>
            <a:endParaRPr lang="uk-UA" dirty="0" smtClean="0"/>
          </a:p>
          <a:p>
            <a:pPr marL="514350" indent="-514350">
              <a:buAutoNum type="arabicPeriod"/>
            </a:pPr>
            <a:r>
              <a:rPr lang="uk-UA" dirty="0" smtClean="0"/>
              <a:t>Листівки </a:t>
            </a:r>
            <a:r>
              <a:rPr lang="uk-UA" dirty="0"/>
              <a:t>переконували до дезертирства. В полон здавалися тисячами - близько 84000 військових. Опитування підтвердили, що у 70% причиною стали листівки. Розкидали динари з негативною інформацією про Хусейна. Розкладали радіоприймачі з фіксованою частотою.</a:t>
            </a:r>
          </a:p>
        </p:txBody>
      </p:sp>
      <p:sp>
        <p:nvSpPr>
          <p:cNvPr id="3" name="Заголовок 2"/>
          <p:cNvSpPr>
            <a:spLocks noGrp="1"/>
          </p:cNvSpPr>
          <p:nvPr>
            <p:ph type="title"/>
          </p:nvPr>
        </p:nvSpPr>
        <p:spPr>
          <a:xfrm flipV="1">
            <a:off x="457200" y="0"/>
            <a:ext cx="8229600" cy="152400"/>
          </a:xfrm>
        </p:spPr>
        <p:txBody>
          <a:bodyPr>
            <a:normAutofit fontScale="90000"/>
          </a:bodyPr>
          <a:lstStyle/>
          <a:p>
            <a:r>
              <a:rPr lang="uk-UA" dirty="0" smtClean="0"/>
              <a:t> </a:t>
            </a:r>
            <a:endParaRPr lang="uk-UA" dirty="0"/>
          </a:p>
        </p:txBody>
      </p:sp>
    </p:spTree>
    <p:extLst>
      <p:ext uri="{BB962C8B-B14F-4D97-AF65-F5344CB8AC3E}">
        <p14:creationId xmlns:p14="http://schemas.microsoft.com/office/powerpoint/2010/main" val="3299896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04664"/>
            <a:ext cx="8229600" cy="5691336"/>
          </a:xfrm>
        </p:spPr>
        <p:txBody>
          <a:bodyPr>
            <a:normAutofit fontScale="85000" lnSpcReduction="20000"/>
          </a:bodyPr>
          <a:lstStyle/>
          <a:p>
            <a:r>
              <a:rPr lang="uk-UA" dirty="0" err="1"/>
              <a:t>​Поважний</a:t>
            </a:r>
            <a:r>
              <a:rPr lang="uk-UA" dirty="0"/>
              <a:t> британський часопис </a:t>
            </a:r>
            <a:r>
              <a:rPr lang="en-US" dirty="0"/>
              <a:t>The Times </a:t>
            </a:r>
            <a:r>
              <a:rPr lang="uk-UA" dirty="0"/>
              <a:t>публікує матеріал «Операція Троя: російський план поширення хаосу в Україні». Автор статті – Том </a:t>
            </a:r>
            <a:r>
              <a:rPr lang="uk-UA" dirty="0" err="1"/>
              <a:t>Парфітт</a:t>
            </a:r>
            <a:r>
              <a:rPr lang="uk-UA" dirty="0"/>
              <a:t> повідомляє про таємний план «Троя», який у листопаді 2014 надіслав до Кремля колишній депутат російської Думи від путінської партії «Єдина Росія» Олексій Муратов, якого згодом призначили представником Путіна у донецьких сепаратистів. У плані були чітко зазначені імена ватажків проросійських заворушень, а шпигуни вже діяли на місці подій. Йшлося про стратегію підготовки населення Запорізької області до проросійського заколоту у регіоні, або як подавав це Муратов – «визволення від фашистських окупантів». Цей план, як наголошує автор, був частиною ширшого плану Кремля з дестабілізації України. Все це увійшло до доповіді, з якою ознайомився кореспондент британського часопису. Доповідь ґрунтується на витоках інформації з листів електронної пошти радника Володимира Путіна – Владислава Суркова, якого ще звуть «путінським </a:t>
            </a:r>
            <a:r>
              <a:rPr lang="uk-UA" dirty="0" smtClean="0"/>
              <a:t>Распутіним (</a:t>
            </a:r>
            <a:r>
              <a:rPr lang="en-US" dirty="0"/>
              <a:t>https://</a:t>
            </a:r>
            <a:r>
              <a:rPr lang="en-US" dirty="0" smtClean="0"/>
              <a:t>www.radiosvoboda.org/a/29140013.html</a:t>
            </a:r>
            <a:r>
              <a:rPr lang="uk-UA" dirty="0" smtClean="0"/>
              <a:t>).</a:t>
            </a:r>
            <a:endParaRPr lang="uk-UA" dirty="0"/>
          </a:p>
        </p:txBody>
      </p:sp>
      <p:sp>
        <p:nvSpPr>
          <p:cNvPr id="3" name="Заголовок 2"/>
          <p:cNvSpPr>
            <a:spLocks noGrp="1"/>
          </p:cNvSpPr>
          <p:nvPr>
            <p:ph type="title"/>
          </p:nvPr>
        </p:nvSpPr>
        <p:spPr>
          <a:xfrm>
            <a:off x="457200" y="152400"/>
            <a:ext cx="8229600" cy="45719"/>
          </a:xfrm>
        </p:spPr>
        <p:txBody>
          <a:bodyPr>
            <a:normAutofit fontScale="90000"/>
          </a:bodyPr>
          <a:lstStyle/>
          <a:p>
            <a:endParaRPr lang="uk-UA" dirty="0"/>
          </a:p>
        </p:txBody>
      </p:sp>
    </p:spTree>
    <p:extLst>
      <p:ext uri="{BB962C8B-B14F-4D97-AF65-F5344CB8AC3E}">
        <p14:creationId xmlns:p14="http://schemas.microsoft.com/office/powerpoint/2010/main" val="4140716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uk-UA" dirty="0" smtClean="0"/>
              <a:t> </a:t>
            </a:r>
            <a:r>
              <a:rPr lang="uk-UA" dirty="0"/>
              <a:t>цілеспрямована дія для досягнення військової переваги шляхом нанесення шкоди інформації, інформаційним процесам, інформаційним системам супротивника при одночасному захисті власної інформації, інформаційним процесам та </a:t>
            </a:r>
            <a:r>
              <a:rPr lang="uk-UA" dirty="0" smtClean="0"/>
              <a:t>інформаційним </a:t>
            </a:r>
            <a:r>
              <a:rPr lang="uk-UA" dirty="0"/>
              <a:t>системам.</a:t>
            </a:r>
          </a:p>
        </p:txBody>
      </p:sp>
      <p:sp>
        <p:nvSpPr>
          <p:cNvPr id="3" name="Заголовок 2"/>
          <p:cNvSpPr>
            <a:spLocks noGrp="1"/>
          </p:cNvSpPr>
          <p:nvPr>
            <p:ph type="title"/>
          </p:nvPr>
        </p:nvSpPr>
        <p:spPr>
          <a:xfrm>
            <a:off x="457200" y="476672"/>
            <a:ext cx="8229600" cy="894928"/>
          </a:xfrm>
        </p:spPr>
        <p:txBody>
          <a:bodyPr/>
          <a:lstStyle/>
          <a:p>
            <a:r>
              <a:rPr lang="uk-UA" dirty="0" smtClean="0"/>
              <a:t> Технічна площина:</a:t>
            </a:r>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009528"/>
            <a:ext cx="4752528" cy="2670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025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uk-UA" dirty="0" smtClean="0"/>
              <a:t>Спрямована </a:t>
            </a:r>
            <a:r>
              <a:rPr lang="uk-UA" dirty="0"/>
              <a:t>передусім на дестабілізацію комп'ютерних систем і доступу до </a:t>
            </a:r>
            <a:r>
              <a:rPr lang="uk-UA" dirty="0" err="1"/>
              <a:t>інтернету</a:t>
            </a:r>
            <a:r>
              <a:rPr lang="uk-UA" dirty="0"/>
              <a:t> державних установ, фінансових та ділових центрів і створення безладу та хаосу в житті країн, які покладаються на </a:t>
            </a:r>
            <a:r>
              <a:rPr lang="uk-UA" dirty="0" err="1"/>
              <a:t>інтернет</a:t>
            </a:r>
            <a:r>
              <a:rPr lang="uk-UA" dirty="0"/>
              <a:t> у повсякденному житті. Міждержавні стосунки і політичне протистояння часто знаходить продовження в </a:t>
            </a:r>
            <a:r>
              <a:rPr lang="uk-UA" dirty="0" err="1"/>
              <a:t>інтернеті</a:t>
            </a:r>
            <a:r>
              <a:rPr lang="uk-UA" dirty="0"/>
              <a:t> у вигляді </a:t>
            </a:r>
            <a:r>
              <a:rPr lang="uk-UA" dirty="0" err="1"/>
              <a:t>кібервійни</a:t>
            </a:r>
            <a:r>
              <a:rPr lang="uk-UA" dirty="0"/>
              <a:t>: вандалізмі, пропаганді, шпигунстві, та безпосередніх атаках на комп'ютерні системи та сервери.</a:t>
            </a:r>
          </a:p>
        </p:txBody>
      </p:sp>
      <p:sp>
        <p:nvSpPr>
          <p:cNvPr id="3" name="Заголовок 2"/>
          <p:cNvSpPr>
            <a:spLocks noGrp="1"/>
          </p:cNvSpPr>
          <p:nvPr>
            <p:ph type="title"/>
          </p:nvPr>
        </p:nvSpPr>
        <p:spPr/>
        <p:txBody>
          <a:bodyPr/>
          <a:lstStyle/>
          <a:p>
            <a:pPr algn="ctr"/>
            <a:r>
              <a:rPr lang="uk-UA" b="1" dirty="0" err="1">
                <a:effectLst>
                  <a:outerShdw blurRad="38100" dist="38100" dir="2700000" algn="tl">
                    <a:srgbClr val="000000">
                      <a:alpha val="43137"/>
                    </a:srgbClr>
                  </a:outerShdw>
                </a:effectLst>
              </a:rPr>
              <a:t>Кібервійна</a:t>
            </a:r>
            <a:endParaRPr lang="uk-U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4618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uk-UA" dirty="0" smtClean="0"/>
              <a:t> </a:t>
            </a:r>
            <a:r>
              <a:rPr lang="uk-UA" dirty="0"/>
              <a:t>– стан захищеності </a:t>
            </a:r>
            <a:endParaRPr lang="uk-UA" dirty="0" smtClean="0"/>
          </a:p>
          <a:p>
            <a:r>
              <a:rPr lang="uk-UA" dirty="0" smtClean="0"/>
              <a:t>особи</a:t>
            </a:r>
            <a:r>
              <a:rPr lang="uk-UA" dirty="0"/>
              <a:t>, </a:t>
            </a:r>
            <a:endParaRPr lang="uk-UA" dirty="0" smtClean="0"/>
          </a:p>
          <a:p>
            <a:r>
              <a:rPr lang="uk-UA" dirty="0" smtClean="0"/>
              <a:t>суспільства,</a:t>
            </a:r>
          </a:p>
          <a:p>
            <a:r>
              <a:rPr lang="uk-UA" dirty="0" smtClean="0"/>
              <a:t>держави</a:t>
            </a:r>
            <a:r>
              <a:rPr lang="uk-UA" dirty="0"/>
              <a:t>,</a:t>
            </a:r>
          </a:p>
          <a:p>
            <a:pPr marL="0" indent="0">
              <a:buNone/>
            </a:pPr>
            <a:r>
              <a:rPr lang="uk-UA" dirty="0"/>
              <a:t>при якому досягається інформаційний розвиток (технічний, </a:t>
            </a:r>
            <a:r>
              <a:rPr lang="uk-UA" dirty="0" smtClean="0"/>
              <a:t>інтелектуальний,соціально-політичний</a:t>
            </a:r>
            <a:r>
              <a:rPr lang="uk-UA" dirty="0"/>
              <a:t>, морально-етичний), за якого сторонні інформаційні </a:t>
            </a:r>
            <a:r>
              <a:rPr lang="uk-UA" dirty="0" smtClean="0"/>
              <a:t>впливи не </a:t>
            </a:r>
            <a:r>
              <a:rPr lang="uk-UA" dirty="0"/>
              <a:t>завдають їм суттєвої шкоди.</a:t>
            </a:r>
          </a:p>
        </p:txBody>
      </p:sp>
      <p:sp>
        <p:nvSpPr>
          <p:cNvPr id="3" name="Заголовок 2"/>
          <p:cNvSpPr>
            <a:spLocks noGrp="1"/>
          </p:cNvSpPr>
          <p:nvPr>
            <p:ph type="title"/>
          </p:nvPr>
        </p:nvSpPr>
        <p:spPr/>
        <p:txBody>
          <a:bodyPr/>
          <a:lstStyle/>
          <a:p>
            <a:r>
              <a:rPr lang="uk-UA" b="1" dirty="0">
                <a:effectLst>
                  <a:outerShdw blurRad="38100" dist="38100" dir="2700000" algn="tl">
                    <a:srgbClr val="000000">
                      <a:alpha val="43137"/>
                    </a:srgbClr>
                  </a:outerShdw>
                </a:effectLst>
              </a:rPr>
              <a:t>Інформаційна безпека </a:t>
            </a:r>
          </a:p>
        </p:txBody>
      </p:sp>
    </p:spTree>
    <p:extLst>
      <p:ext uri="{BB962C8B-B14F-4D97-AF65-F5344CB8AC3E}">
        <p14:creationId xmlns:p14="http://schemas.microsoft.com/office/powerpoint/2010/main" val="1472734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700808"/>
            <a:ext cx="8229600" cy="4572000"/>
          </a:xfrm>
        </p:spPr>
        <p:txBody>
          <a:bodyPr>
            <a:normAutofit fontScale="62500" lnSpcReduction="20000"/>
          </a:bodyPr>
          <a:lstStyle/>
          <a:p>
            <a:r>
              <a:rPr lang="uk-UA" dirty="0" smtClean="0"/>
              <a:t>відсутність </a:t>
            </a:r>
            <a:r>
              <a:rPr lang="uk-UA" dirty="0"/>
              <a:t>цілісної системи інформаційно-аналітичного забезпечення </a:t>
            </a:r>
            <a:r>
              <a:rPr lang="uk-UA" dirty="0" smtClean="0"/>
              <a:t>органів </a:t>
            </a:r>
            <a:r>
              <a:rPr lang="uk-UA" dirty="0"/>
              <a:t>державної влади й управління;</a:t>
            </a:r>
          </a:p>
          <a:p>
            <a:r>
              <a:rPr lang="uk-UA" dirty="0" smtClean="0"/>
              <a:t>руйнування </a:t>
            </a:r>
            <a:r>
              <a:rPr lang="uk-UA" dirty="0"/>
              <a:t>інтелектуального потенціалу, неготовність наявної </a:t>
            </a:r>
            <a:r>
              <a:rPr lang="uk-UA" dirty="0" smtClean="0"/>
              <a:t>системи освіти </a:t>
            </a:r>
            <a:r>
              <a:rPr lang="uk-UA" dirty="0"/>
              <a:t>до підтримання процесів випереджувального розвитку держави;</a:t>
            </a:r>
          </a:p>
          <a:p>
            <a:r>
              <a:rPr lang="uk-UA" dirty="0" smtClean="0"/>
              <a:t>повільність </a:t>
            </a:r>
            <a:r>
              <a:rPr lang="uk-UA" dirty="0"/>
              <a:t>процесів усвідомлення прошарком колишньої радянської</a:t>
            </a:r>
          </a:p>
          <a:p>
            <a:pPr marL="0" indent="0">
              <a:buNone/>
            </a:pPr>
            <a:r>
              <a:rPr lang="uk-UA" dirty="0"/>
              <a:t>партійно-господарчої номенклатури, наукової й творчої інтелігенції, </a:t>
            </a:r>
            <a:r>
              <a:rPr lang="uk-UA" dirty="0" smtClean="0"/>
              <a:t>паростками нової </a:t>
            </a:r>
            <a:r>
              <a:rPr lang="uk-UA" dirty="0"/>
              <a:t>буржуазії свого місця в суспільстві та </a:t>
            </a:r>
            <a:r>
              <a:rPr lang="uk-UA" u="sng" dirty="0"/>
              <a:t>формування власне української </a:t>
            </a:r>
            <a:r>
              <a:rPr lang="uk-UA" u="sng" dirty="0" smtClean="0"/>
              <a:t>еліти</a:t>
            </a:r>
            <a:r>
              <a:rPr lang="uk-UA" dirty="0" smtClean="0"/>
              <a:t>, що </a:t>
            </a:r>
            <a:r>
              <a:rPr lang="uk-UA" dirty="0"/>
              <a:t>призводить до </a:t>
            </a:r>
            <a:r>
              <a:rPr lang="uk-UA" u="sng" dirty="0"/>
              <a:t>неможливості сформувати керівними колами зрозумілої </a:t>
            </a:r>
            <a:r>
              <a:rPr lang="uk-UA" u="sng" dirty="0" smtClean="0"/>
              <a:t>й привабливої </a:t>
            </a:r>
            <a:r>
              <a:rPr lang="uk-UA" u="sng" dirty="0"/>
              <a:t>для суспільства національної ідеї</a:t>
            </a:r>
            <a:r>
              <a:rPr lang="uk-UA" dirty="0"/>
              <a:t>;</a:t>
            </a:r>
          </a:p>
          <a:p>
            <a:r>
              <a:rPr lang="uk-UA" dirty="0" smtClean="0"/>
              <a:t>низький </a:t>
            </a:r>
            <a:r>
              <a:rPr lang="uk-UA" dirty="0"/>
              <a:t>загальний рівень розвитку інформаційної інфраструктури, що</a:t>
            </a:r>
          </a:p>
          <a:p>
            <a:pPr marL="0" indent="0">
              <a:buNone/>
            </a:pPr>
            <a:r>
              <a:rPr lang="uk-UA" dirty="0"/>
              <a:t>не виключає ймовірність експансії іноземних компаній на ринку </a:t>
            </a:r>
            <a:r>
              <a:rPr lang="uk-UA" dirty="0" smtClean="0"/>
              <a:t>інформаційних послуг</a:t>
            </a:r>
            <a:r>
              <a:rPr lang="uk-UA" dirty="0"/>
              <a:t>; руйнування національного інформаційного простору та </a:t>
            </a:r>
            <a:r>
              <a:rPr lang="uk-UA" dirty="0" smtClean="0"/>
              <a:t>виникнення можливості </a:t>
            </a:r>
            <a:r>
              <a:rPr lang="uk-UA" dirty="0"/>
              <a:t>його використання в антидержавних інтересах; недостатній професійний, інтелектуальний і творчий рівень </a:t>
            </a:r>
            <a:r>
              <a:rPr lang="uk-UA" dirty="0" smtClean="0"/>
              <a:t>вітчизняних виробників </a:t>
            </a:r>
            <a:r>
              <a:rPr lang="uk-UA" dirty="0"/>
              <a:t>інформаційного продукту та послуг, їхня </a:t>
            </a:r>
            <a:r>
              <a:rPr lang="uk-UA" dirty="0" err="1" smtClean="0"/>
              <a:t>неконкурентоспроможність</a:t>
            </a:r>
            <a:r>
              <a:rPr lang="uk-UA" dirty="0" smtClean="0"/>
              <a:t>  на </a:t>
            </a:r>
            <a:r>
              <a:rPr lang="uk-UA" dirty="0"/>
              <a:t>світовому інформаційному ринку</a:t>
            </a:r>
            <a:r>
              <a:rPr lang="uk-UA" dirty="0" smtClean="0"/>
              <a:t>;</a:t>
            </a:r>
          </a:p>
          <a:p>
            <a:pPr>
              <a:buFont typeface="Arial" pitchFamily="34" charset="0"/>
              <a:buChar char="•"/>
            </a:pPr>
            <a:r>
              <a:rPr lang="uk-UA" dirty="0" smtClean="0"/>
              <a:t> </a:t>
            </a:r>
            <a:r>
              <a:rPr lang="uk-UA" dirty="0"/>
              <a:t>інформаційна експансія провідних іноземних держав, розроблення й </a:t>
            </a:r>
            <a:r>
              <a:rPr lang="uk-UA" dirty="0" smtClean="0"/>
              <a:t>використання </a:t>
            </a:r>
            <a:r>
              <a:rPr lang="uk-UA" dirty="0"/>
              <a:t>ними, міжнародними чи вітчизняними злочинними організаціями</a:t>
            </a:r>
          </a:p>
          <a:p>
            <a:pPr marL="0" indent="0">
              <a:buNone/>
            </a:pPr>
            <a:r>
              <a:rPr lang="uk-UA" dirty="0"/>
              <a:t>різних сучасних способів безпосереднього підриву;</a:t>
            </a:r>
            <a:endParaRPr lang="uk-UA" dirty="0" smtClean="0"/>
          </a:p>
          <a:p>
            <a:pPr marL="0" indent="0">
              <a:buNone/>
            </a:pPr>
            <a:endParaRPr lang="uk-UA" dirty="0" smtClean="0"/>
          </a:p>
          <a:p>
            <a:pPr marL="0" indent="0">
              <a:buNone/>
            </a:pPr>
            <a:endParaRPr lang="uk-UA" dirty="0" smtClean="0"/>
          </a:p>
          <a:p>
            <a:pPr marL="0" indent="0">
              <a:buNone/>
            </a:pPr>
            <a:endParaRPr lang="uk-UA" dirty="0"/>
          </a:p>
        </p:txBody>
      </p:sp>
      <p:sp>
        <p:nvSpPr>
          <p:cNvPr id="3" name="Заголовок 2"/>
          <p:cNvSpPr>
            <a:spLocks noGrp="1"/>
          </p:cNvSpPr>
          <p:nvPr>
            <p:ph type="title"/>
          </p:nvPr>
        </p:nvSpPr>
        <p:spPr>
          <a:xfrm>
            <a:off x="467544" y="836712"/>
            <a:ext cx="8229600" cy="1008112"/>
          </a:xfrm>
        </p:spPr>
        <p:txBody>
          <a:bodyPr>
            <a:noAutofit/>
          </a:bodyPr>
          <a:lstStyle/>
          <a:p>
            <a:r>
              <a:rPr lang="ru-RU" sz="2000" b="1" dirty="0" smtClean="0">
                <a:effectLst>
                  <a:outerShdw blurRad="38100" dist="38100" dir="2700000" algn="tl">
                    <a:srgbClr val="000000">
                      <a:alpha val="43137"/>
                    </a:srgbClr>
                  </a:outerShdw>
                </a:effectLst>
              </a:rPr>
              <a:t/>
            </a:r>
            <a:br>
              <a:rPr lang="ru-RU" sz="2000" b="1" dirty="0" smtClean="0">
                <a:effectLst>
                  <a:outerShdw blurRad="38100" dist="38100" dir="2700000" algn="tl">
                    <a:srgbClr val="000000">
                      <a:alpha val="43137"/>
                    </a:srgbClr>
                  </a:outerShdw>
                </a:effectLst>
              </a:rPr>
            </a:br>
            <a:r>
              <a:rPr lang="ru-RU" sz="2000" b="1" dirty="0">
                <a:effectLst>
                  <a:outerShdw blurRad="38100" dist="38100" dir="2700000" algn="tl">
                    <a:srgbClr val="000000">
                      <a:alpha val="43137"/>
                    </a:srgbClr>
                  </a:outerShdw>
                </a:effectLst>
              </a:rPr>
              <a:t/>
            </a:r>
            <a:br>
              <a:rPr lang="ru-RU" sz="2000" b="1" dirty="0">
                <a:effectLst>
                  <a:outerShdw blurRad="38100" dist="38100" dir="2700000" algn="tl">
                    <a:srgbClr val="000000">
                      <a:alpha val="43137"/>
                    </a:srgbClr>
                  </a:outerShdw>
                </a:effectLst>
              </a:rPr>
            </a:br>
            <a:r>
              <a:rPr lang="ru-RU" sz="2000" b="1" dirty="0" smtClean="0">
                <a:effectLst>
                  <a:outerShdw blurRad="38100" dist="38100" dir="2700000" algn="tl">
                    <a:srgbClr val="000000">
                      <a:alpha val="43137"/>
                    </a:srgbClr>
                  </a:outerShdw>
                </a:effectLst>
              </a:rPr>
              <a:t/>
            </a:r>
            <a:br>
              <a:rPr lang="ru-RU" sz="2000" b="1" dirty="0" smtClean="0">
                <a:effectLst>
                  <a:outerShdw blurRad="38100" dist="38100" dir="2700000" algn="tl">
                    <a:srgbClr val="000000">
                      <a:alpha val="43137"/>
                    </a:srgbClr>
                  </a:outerShdw>
                </a:effectLst>
              </a:rPr>
            </a:br>
            <a:r>
              <a:rPr lang="ru-RU" sz="2400" b="1" dirty="0" smtClean="0">
                <a:effectLst>
                  <a:outerShdw blurRad="38100" dist="38100" dir="2700000" algn="tl">
                    <a:srgbClr val="000000">
                      <a:alpha val="43137"/>
                    </a:srgbClr>
                  </a:outerShdw>
                </a:effectLst>
              </a:rPr>
              <a:t>До  </a:t>
            </a:r>
            <a:r>
              <a:rPr lang="ru-RU" sz="2400" b="1" dirty="0" err="1" smtClean="0">
                <a:effectLst>
                  <a:outerShdw blurRad="38100" dist="38100" dir="2700000" algn="tl">
                    <a:srgbClr val="000000">
                      <a:alpha val="43137"/>
                    </a:srgbClr>
                  </a:outerShdw>
                </a:effectLst>
              </a:rPr>
              <a:t>головних</a:t>
            </a:r>
            <a:r>
              <a:rPr lang="ru-RU" sz="2400" b="1" dirty="0" smtClean="0">
                <a:effectLst>
                  <a:outerShdw blurRad="38100" dist="38100" dir="2700000" algn="tl">
                    <a:srgbClr val="000000">
                      <a:alpha val="43137"/>
                    </a:srgbClr>
                  </a:outerShdw>
                </a:effectLst>
              </a:rPr>
              <a:t>  </a:t>
            </a:r>
            <a:r>
              <a:rPr lang="ru-RU" sz="2400" b="1" dirty="0" err="1" smtClean="0">
                <a:effectLst>
                  <a:outerShdw blurRad="38100" dist="38100" dir="2700000" algn="tl">
                    <a:srgbClr val="000000">
                      <a:alpha val="43137"/>
                    </a:srgbClr>
                  </a:outerShdw>
                </a:effectLst>
              </a:rPr>
              <a:t>чинників</a:t>
            </a:r>
            <a:r>
              <a:rPr lang="ru-RU" sz="2400" b="1" dirty="0">
                <a:effectLst>
                  <a:outerShdw blurRad="38100" dist="38100" dir="2700000" algn="tl">
                    <a:srgbClr val="000000">
                      <a:alpha val="43137"/>
                    </a:srgbClr>
                  </a:outerShdw>
                </a:effectLst>
              </a:rPr>
              <a:t>, </a:t>
            </a:r>
            <a:r>
              <a:rPr lang="ru-RU" sz="2400" b="1" dirty="0" smtClean="0">
                <a:effectLst>
                  <a:outerShdw blurRad="38100" dist="38100" dir="2700000" algn="tl">
                    <a:srgbClr val="000000">
                      <a:alpha val="43137"/>
                    </a:srgbClr>
                  </a:outerShdw>
                </a:effectLst>
              </a:rPr>
              <a:t> </a:t>
            </a:r>
            <a:r>
              <a:rPr lang="ru-RU" sz="2400" b="1" dirty="0" err="1" smtClean="0">
                <a:effectLst>
                  <a:outerShdw blurRad="38100" dist="38100" dir="2700000" algn="tl">
                    <a:srgbClr val="000000">
                      <a:alpha val="43137"/>
                    </a:srgbClr>
                  </a:outerShdw>
                </a:effectLst>
              </a:rPr>
              <a:t>що</a:t>
            </a:r>
            <a:r>
              <a:rPr lang="ru-RU" sz="2400" b="1" dirty="0" smtClean="0">
                <a:effectLst>
                  <a:outerShdw blurRad="38100" dist="38100" dir="2700000" algn="tl">
                    <a:srgbClr val="000000">
                      <a:alpha val="43137"/>
                    </a:srgbClr>
                  </a:outerShdw>
                </a:effectLst>
              </a:rPr>
              <a:t>  </a:t>
            </a:r>
            <a:r>
              <a:rPr lang="ru-RU" sz="2400" b="1" dirty="0" err="1" smtClean="0">
                <a:effectLst>
                  <a:outerShdw blurRad="38100" dist="38100" dir="2700000" algn="tl">
                    <a:srgbClr val="000000">
                      <a:alpha val="43137"/>
                    </a:srgbClr>
                  </a:outerShdw>
                </a:effectLst>
              </a:rPr>
              <a:t>впливають</a:t>
            </a:r>
            <a:r>
              <a:rPr lang="ru-RU" sz="2400" b="1" dirty="0" smtClean="0">
                <a:effectLst>
                  <a:outerShdw blurRad="38100" dist="38100" dir="2700000" algn="tl">
                    <a:srgbClr val="000000">
                      <a:alpha val="43137"/>
                    </a:srgbClr>
                  </a:outerShdw>
                </a:effectLst>
              </a:rPr>
              <a:t> </a:t>
            </a:r>
            <a:r>
              <a:rPr lang="ru-RU" sz="2400" b="1" dirty="0">
                <a:effectLst>
                  <a:outerShdw blurRad="38100" dist="38100" dir="2700000" algn="tl">
                    <a:srgbClr val="000000">
                      <a:alpha val="43137"/>
                    </a:srgbClr>
                  </a:outerShdw>
                </a:effectLst>
              </a:rPr>
              <a:t>на стан морально-</a:t>
            </a:r>
            <a:r>
              <a:rPr lang="ru-RU" sz="2400" b="1" dirty="0" err="1">
                <a:effectLst>
                  <a:outerShdw blurRad="38100" dist="38100" dir="2700000" algn="tl">
                    <a:srgbClr val="000000">
                      <a:alpha val="43137"/>
                    </a:srgbClr>
                  </a:outerShdw>
                </a:effectLst>
              </a:rPr>
              <a:t>ідеологічної</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стабільності</a:t>
            </a:r>
            <a:r>
              <a:rPr lang="ru-RU" sz="2400" b="1" dirty="0">
                <a:effectLst>
                  <a:outerShdw blurRad="38100" dist="38100" dir="2700000" algn="tl">
                    <a:srgbClr val="000000">
                      <a:alpha val="43137"/>
                    </a:srgbClr>
                  </a:outerShdw>
                </a:effectLst>
              </a:rPr>
              <a:t> та </a:t>
            </a:r>
            <a:r>
              <a:rPr lang="ru-RU" sz="2400" b="1" dirty="0" err="1">
                <a:effectLst>
                  <a:outerShdw blurRad="38100" dist="38100" dir="2700000" algn="tl">
                    <a:srgbClr val="000000">
                      <a:alpha val="43137"/>
                    </a:srgbClr>
                  </a:outerShdw>
                </a:effectLst>
              </a:rPr>
              <a:t>безпеки</a:t>
            </a:r>
            <a:r>
              <a:rPr lang="ru-RU" sz="2400" b="1" dirty="0">
                <a:effectLst>
                  <a:outerShdw blurRad="38100" dist="38100" dir="2700000" algn="tl">
                    <a:srgbClr val="000000">
                      <a:alpha val="43137"/>
                    </a:srgbClr>
                  </a:outerShdw>
                </a:effectLst>
              </a:rPr>
              <a:t> в </a:t>
            </a:r>
            <a:r>
              <a:rPr lang="ru-RU" sz="2400" b="1" dirty="0" err="1">
                <a:effectLst>
                  <a:outerShdw blurRad="38100" dist="38100" dir="2700000" algn="tl">
                    <a:srgbClr val="000000">
                      <a:alpha val="43137"/>
                    </a:srgbClr>
                  </a:outerShdw>
                </a:effectLst>
              </a:rPr>
              <a:t>Україні</a:t>
            </a:r>
            <a:r>
              <a:rPr lang="ru-RU" sz="2400" b="1" dirty="0">
                <a:effectLst>
                  <a:outerShdw blurRad="38100" dist="38100" dir="2700000" algn="tl">
                    <a:srgbClr val="000000">
                      <a:alpha val="43137"/>
                    </a:srgbClr>
                  </a:outerShdw>
                </a:effectLst>
              </a:rPr>
              <a:t>, </a:t>
            </a:r>
            <a:r>
              <a:rPr lang="ru-RU" sz="2400" b="1" dirty="0" smtClean="0">
                <a:effectLst>
                  <a:outerShdw blurRad="38100" dist="38100" dir="2700000" algn="tl">
                    <a:srgbClr val="000000">
                      <a:alpha val="43137"/>
                    </a:srgbClr>
                  </a:outerShdw>
                </a:effectLst>
              </a:rPr>
              <a:t>належать  :</a:t>
            </a:r>
            <a:r>
              <a:rPr lang="uk-UA" sz="2400" dirty="0"/>
              <a:t/>
            </a:r>
            <a:br>
              <a:rPr lang="uk-UA" sz="2400" dirty="0"/>
            </a:br>
            <a:endParaRPr lang="uk-UA" sz="2400" dirty="0"/>
          </a:p>
        </p:txBody>
      </p:sp>
    </p:spTree>
    <p:extLst>
      <p:ext uri="{BB962C8B-B14F-4D97-AF65-F5344CB8AC3E}">
        <p14:creationId xmlns:p14="http://schemas.microsoft.com/office/powerpoint/2010/main" val="330589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a:p>
        </p:txBody>
      </p:sp>
      <p:sp>
        <p:nvSpPr>
          <p:cNvPr id="3" name="Заголовок 2"/>
          <p:cNvSpPr>
            <a:spLocks noGrp="1"/>
          </p:cNvSpPr>
          <p:nvPr>
            <p:ph type="title"/>
          </p:nvPr>
        </p:nvSpPr>
        <p:spPr/>
        <p:txBody>
          <a:bodyPr/>
          <a:lstStyle/>
          <a:p>
            <a:endParaRPr lang="uk-U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809954" cy="582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79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pPr algn="just">
              <a:buFontTx/>
              <a:buChar char="-"/>
            </a:pPr>
            <a:r>
              <a:rPr lang="ru-RU" sz="3600" dirty="0" err="1" smtClean="0"/>
              <a:t>управління</a:t>
            </a:r>
            <a:r>
              <a:rPr lang="ru-RU" sz="3600" dirty="0" smtClean="0"/>
              <a:t> </a:t>
            </a:r>
            <a:r>
              <a:rPr lang="ru-RU" sz="3600" dirty="0" err="1"/>
              <a:t>інформацією</a:t>
            </a:r>
            <a:r>
              <a:rPr lang="ru-RU" sz="3600" dirty="0"/>
              <a:t> з метою </a:t>
            </a:r>
            <a:r>
              <a:rPr lang="ru-RU" sz="3600" dirty="0" err="1"/>
              <a:t>набуття</a:t>
            </a:r>
            <a:r>
              <a:rPr lang="ru-RU" sz="3600" dirty="0"/>
              <a:t> </a:t>
            </a:r>
            <a:r>
              <a:rPr lang="ru-RU" sz="3600" dirty="0" err="1"/>
              <a:t>конкурентоздатної</a:t>
            </a:r>
            <a:r>
              <a:rPr lang="ru-RU" sz="3600" dirty="0"/>
              <a:t> </a:t>
            </a:r>
            <a:r>
              <a:rPr lang="ru-RU" sz="3600" dirty="0" err="1"/>
              <a:t>переваги</a:t>
            </a:r>
            <a:r>
              <a:rPr lang="ru-RU" sz="3600" dirty="0"/>
              <a:t> над супротивником, </a:t>
            </a:r>
            <a:r>
              <a:rPr lang="ru-RU" sz="3600" dirty="0" err="1"/>
              <a:t>містять</a:t>
            </a:r>
            <a:r>
              <a:rPr lang="ru-RU" sz="3600" dirty="0"/>
              <a:t> </a:t>
            </a:r>
            <a:r>
              <a:rPr lang="ru-RU" sz="3600" dirty="0" err="1"/>
              <a:t>елементи</a:t>
            </a:r>
            <a:r>
              <a:rPr lang="ru-RU" sz="3600" dirty="0"/>
              <a:t> </a:t>
            </a:r>
            <a:r>
              <a:rPr lang="ru-RU" sz="3600" dirty="0" err="1"/>
              <a:t>конфліктності</a:t>
            </a:r>
            <a:r>
              <a:rPr lang="ru-RU" sz="3600" dirty="0"/>
              <a:t> </a:t>
            </a:r>
            <a:r>
              <a:rPr lang="ru-RU" sz="3600" dirty="0" err="1"/>
              <a:t>різної</a:t>
            </a:r>
            <a:r>
              <a:rPr lang="ru-RU" sz="3600" dirty="0"/>
              <a:t> </a:t>
            </a:r>
            <a:r>
              <a:rPr lang="ru-RU" sz="3600" dirty="0" err="1"/>
              <a:t>природи</a:t>
            </a:r>
            <a:r>
              <a:rPr lang="ru-RU" sz="3600" dirty="0"/>
              <a:t> на </a:t>
            </a:r>
            <a:r>
              <a:rPr lang="ru-RU" sz="3600" dirty="0" err="1"/>
              <a:t>інформаційному</a:t>
            </a:r>
            <a:r>
              <a:rPr lang="ru-RU" sz="3600" dirty="0"/>
              <a:t> </a:t>
            </a:r>
            <a:r>
              <a:rPr lang="ru-RU" sz="3600" dirty="0" err="1"/>
              <a:t>рівні</a:t>
            </a:r>
            <a:r>
              <a:rPr lang="ru-RU" sz="3600" dirty="0"/>
              <a:t>; </a:t>
            </a:r>
            <a:endParaRPr lang="ru-RU" sz="3600" dirty="0" smtClean="0"/>
          </a:p>
          <a:p>
            <a:pPr algn="just">
              <a:buFontTx/>
              <a:buChar char="-"/>
            </a:pPr>
            <a:r>
              <a:rPr lang="ru-RU" sz="3600" dirty="0" err="1" smtClean="0"/>
              <a:t>це</a:t>
            </a:r>
            <a:r>
              <a:rPr lang="ru-RU" sz="3600" dirty="0" smtClean="0"/>
              <a:t> </a:t>
            </a:r>
            <a:r>
              <a:rPr lang="ru-RU" sz="3600" dirty="0"/>
              <a:t>наука про </a:t>
            </a:r>
            <a:r>
              <a:rPr lang="ru-RU" sz="3600" dirty="0" err="1"/>
              <a:t>механізми</a:t>
            </a:r>
            <a:r>
              <a:rPr lang="ru-RU" sz="3600" dirty="0"/>
              <a:t>, </a:t>
            </a:r>
            <a:r>
              <a:rPr lang="ru-RU" sz="3600" dirty="0" err="1"/>
              <a:t>прийоми</a:t>
            </a:r>
            <a:r>
              <a:rPr lang="ru-RU" sz="3600" dirty="0"/>
              <a:t>, </a:t>
            </a:r>
            <a:r>
              <a:rPr lang="ru-RU" sz="3600" dirty="0" err="1"/>
              <a:t>методи</a:t>
            </a:r>
            <a:r>
              <a:rPr lang="ru-RU" sz="3600" dirty="0"/>
              <a:t> і </a:t>
            </a:r>
            <a:r>
              <a:rPr lang="ru-RU" sz="3600" dirty="0" err="1"/>
              <a:t>засоби</a:t>
            </a:r>
            <a:r>
              <a:rPr lang="ru-RU" sz="3600" dirty="0"/>
              <a:t> </a:t>
            </a:r>
            <a:r>
              <a:rPr lang="ru-RU" sz="3600" dirty="0" err="1"/>
              <a:t>інформаційного</a:t>
            </a:r>
            <a:r>
              <a:rPr lang="ru-RU" sz="3600" dirty="0"/>
              <a:t> </a:t>
            </a:r>
            <a:r>
              <a:rPr lang="ru-RU" sz="3600" dirty="0" err="1"/>
              <a:t>протиборства</a:t>
            </a:r>
            <a:r>
              <a:rPr lang="ru-RU" sz="3600" dirty="0"/>
              <a:t>; </a:t>
            </a:r>
            <a:endParaRPr lang="ru-RU" sz="3600" dirty="0" smtClean="0"/>
          </a:p>
          <a:p>
            <a:pPr algn="just">
              <a:buFontTx/>
              <a:buChar char="-"/>
            </a:pPr>
            <a:r>
              <a:rPr lang="ru-RU" sz="3600" dirty="0" smtClean="0"/>
              <a:t>комплекс </a:t>
            </a:r>
            <a:r>
              <a:rPr lang="ru-RU" sz="3600" dirty="0" err="1"/>
              <a:t>заходів</a:t>
            </a:r>
            <a:r>
              <a:rPr lang="ru-RU" sz="3600" dirty="0"/>
              <a:t>, </a:t>
            </a:r>
            <a:r>
              <a:rPr lang="ru-RU" sz="3600" dirty="0" err="1"/>
              <a:t>спрямованих</a:t>
            </a:r>
            <a:r>
              <a:rPr lang="ru-RU" sz="3600" dirty="0"/>
              <a:t> на </a:t>
            </a:r>
            <a:r>
              <a:rPr lang="ru-RU" sz="3600" dirty="0" err="1"/>
              <a:t>вирішення</a:t>
            </a:r>
            <a:r>
              <a:rPr lang="ru-RU" sz="3600" dirty="0"/>
              <a:t> </a:t>
            </a:r>
            <a:r>
              <a:rPr lang="ru-RU" sz="3600" dirty="0" err="1"/>
              <a:t>завдань</a:t>
            </a:r>
            <a:r>
              <a:rPr lang="ru-RU" sz="3600" dirty="0"/>
              <a:t>, </a:t>
            </a:r>
            <a:r>
              <a:rPr lang="ru-RU" sz="3600" dirty="0" err="1"/>
              <a:t>що</a:t>
            </a:r>
            <a:r>
              <a:rPr lang="ru-RU" sz="3600" dirty="0"/>
              <a:t> стоять перед </a:t>
            </a:r>
            <a:r>
              <a:rPr lang="ru-RU" sz="3600" dirty="0" err="1" smtClean="0"/>
              <a:t>суб’єктом</a:t>
            </a:r>
            <a:endParaRPr lang="ru-RU" sz="3600" dirty="0" smtClean="0"/>
          </a:p>
          <a:p>
            <a:pPr algn="just">
              <a:buFontTx/>
              <a:buChar char="-"/>
            </a:pPr>
            <a:r>
              <a:rPr lang="ru-RU" sz="3600" dirty="0" err="1" smtClean="0"/>
              <a:t>реалізовується</a:t>
            </a:r>
            <a:r>
              <a:rPr lang="ru-RU" sz="3600" dirty="0" smtClean="0"/>
              <a:t> на </a:t>
            </a:r>
            <a:r>
              <a:rPr lang="ru-RU" sz="3600" dirty="0" err="1" smtClean="0"/>
              <a:t>мікро</a:t>
            </a:r>
            <a:r>
              <a:rPr lang="ru-RU" sz="3600" dirty="0" smtClean="0"/>
              <a:t>- та </a:t>
            </a:r>
            <a:r>
              <a:rPr lang="ru-RU" sz="3600" dirty="0" err="1" smtClean="0"/>
              <a:t>макрорівнях</a:t>
            </a:r>
            <a:endParaRPr lang="uk-UA" sz="3600" dirty="0"/>
          </a:p>
        </p:txBody>
      </p:sp>
      <p:sp>
        <p:nvSpPr>
          <p:cNvPr id="3" name="Заголовок 2"/>
          <p:cNvSpPr>
            <a:spLocks noGrp="1"/>
          </p:cNvSpPr>
          <p:nvPr>
            <p:ph type="title"/>
          </p:nvPr>
        </p:nvSpPr>
        <p:spPr/>
        <p:txBody>
          <a:bodyPr>
            <a:normAutofit/>
          </a:bodyPr>
          <a:lstStyle/>
          <a:p>
            <a:r>
              <a:rPr lang="vi-VN" sz="4400" b="1" dirty="0" smtClean="0">
                <a:effectLst>
                  <a:outerShdw blurRad="38100" dist="38100" dir="2700000" algn="tl">
                    <a:srgbClr val="000000">
                      <a:alpha val="43137"/>
                    </a:srgbClr>
                  </a:outerShdw>
                </a:effectLst>
              </a:rPr>
              <a:t>Інформаційне протиборство</a:t>
            </a:r>
            <a:r>
              <a:rPr lang="uk-UA" sz="4400" b="1" dirty="0" smtClean="0">
                <a:effectLst>
                  <a:outerShdw blurRad="38100" dist="38100" dir="2700000" algn="tl">
                    <a:srgbClr val="000000">
                      <a:alpha val="43137"/>
                    </a:srgbClr>
                  </a:outerShdw>
                </a:effectLst>
              </a:rPr>
              <a:t> -</a:t>
            </a:r>
            <a:endParaRPr lang="uk-UA"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518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a:p>
        </p:txBody>
      </p:sp>
      <p:sp>
        <p:nvSpPr>
          <p:cNvPr id="3" name="Заголовок 2"/>
          <p:cNvSpPr>
            <a:spLocks noGrp="1"/>
          </p:cNvSpPr>
          <p:nvPr>
            <p:ph type="title"/>
          </p:nvPr>
        </p:nvSpPr>
        <p:spPr/>
        <p:txBody>
          <a:bodyPr>
            <a:normAutofit fontScale="90000"/>
          </a:bodyPr>
          <a:lstStyle/>
          <a:p>
            <a:r>
              <a:rPr lang="uk-UA" sz="2800" dirty="0">
                <a:effectLst/>
              </a:rPr>
              <a:t>Мікро – рівень – це сфера міжособистісних стосунків, зіткнення інтересів, поглядів ідеологій у межах однієї держави</a:t>
            </a:r>
            <a:endParaRPr lang="uk-UA" sz="2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795041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63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a:p>
        </p:txBody>
      </p:sp>
      <p:sp>
        <p:nvSpPr>
          <p:cNvPr id="3" name="Заголовок 2"/>
          <p:cNvSpPr>
            <a:spLocks noGrp="1"/>
          </p:cNvSpPr>
          <p:nvPr>
            <p:ph type="title"/>
          </p:nvPr>
        </p:nvSpPr>
        <p:spPr/>
        <p:txBody>
          <a:bodyPr/>
          <a:lstStyle/>
          <a:p>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8210947" cy="462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30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3200" b="1" u="sng" dirty="0" err="1" smtClean="0"/>
              <a:t>суперництво</a:t>
            </a:r>
            <a:r>
              <a:rPr lang="ru-RU" sz="3200" dirty="0" smtClean="0"/>
              <a:t> </a:t>
            </a:r>
            <a:r>
              <a:rPr lang="ru-RU" sz="3200" b="1" u="sng" dirty="0" err="1"/>
              <a:t>соціальних</a:t>
            </a:r>
            <a:r>
              <a:rPr lang="ru-RU" sz="3200" b="1" u="sng" dirty="0"/>
              <a:t> систем </a:t>
            </a:r>
            <a:r>
              <a:rPr lang="ru-RU" sz="3200" dirty="0"/>
              <a:t>(</a:t>
            </a:r>
            <a:r>
              <a:rPr lang="ru-RU" sz="3200" dirty="0" err="1"/>
              <a:t>країн</a:t>
            </a:r>
            <a:r>
              <a:rPr lang="ru-RU" sz="3200" dirty="0"/>
              <a:t>, </a:t>
            </a:r>
            <a:r>
              <a:rPr lang="ru-RU" sz="3200" dirty="0" err="1"/>
              <a:t>блоків</a:t>
            </a:r>
            <a:r>
              <a:rPr lang="ru-RU" sz="3200" dirty="0"/>
              <a:t> </a:t>
            </a:r>
            <a:r>
              <a:rPr lang="ru-RU" sz="3200" dirty="0" err="1"/>
              <a:t>країн</a:t>
            </a:r>
            <a:r>
              <a:rPr lang="ru-RU" sz="3200" dirty="0"/>
              <a:t>) в </a:t>
            </a:r>
            <a:r>
              <a:rPr lang="ru-RU" sz="3200" dirty="0" err="1"/>
              <a:t>інформаційній</a:t>
            </a:r>
            <a:r>
              <a:rPr lang="ru-RU" sz="3200" dirty="0"/>
              <a:t> </a:t>
            </a:r>
            <a:r>
              <a:rPr lang="ru-RU" sz="3200" dirty="0" err="1"/>
              <a:t>сфері</a:t>
            </a:r>
            <a:r>
              <a:rPr lang="ru-RU" sz="3200" dirty="0"/>
              <a:t> з приводу </a:t>
            </a:r>
            <a:r>
              <a:rPr lang="ru-RU" sz="3200" dirty="0" err="1"/>
              <a:t>впливу</a:t>
            </a:r>
            <a:r>
              <a:rPr lang="ru-RU" sz="3200" dirty="0"/>
              <a:t> на </a:t>
            </a:r>
            <a:r>
              <a:rPr lang="ru-RU" sz="3200" dirty="0" err="1"/>
              <a:t>ті</a:t>
            </a:r>
            <a:r>
              <a:rPr lang="ru-RU" sz="3200" dirty="0"/>
              <a:t> </a:t>
            </a:r>
            <a:r>
              <a:rPr lang="ru-RU" sz="3200" dirty="0" err="1"/>
              <a:t>або</a:t>
            </a:r>
            <a:r>
              <a:rPr lang="ru-RU" sz="3200" dirty="0"/>
              <a:t> </a:t>
            </a:r>
            <a:r>
              <a:rPr lang="ru-RU" sz="3200" dirty="0" err="1"/>
              <a:t>інші</a:t>
            </a:r>
            <a:r>
              <a:rPr lang="ru-RU" sz="3200" dirty="0"/>
              <a:t> </a:t>
            </a:r>
            <a:r>
              <a:rPr lang="ru-RU" sz="3200" dirty="0" err="1"/>
              <a:t>сфери</a:t>
            </a:r>
            <a:r>
              <a:rPr lang="ru-RU" sz="3200" dirty="0"/>
              <a:t> </a:t>
            </a:r>
            <a:r>
              <a:rPr lang="ru-RU" sz="3200" dirty="0" err="1"/>
              <a:t>соціальних</a:t>
            </a:r>
            <a:r>
              <a:rPr lang="ru-RU" sz="3200" dirty="0"/>
              <a:t> </a:t>
            </a:r>
            <a:r>
              <a:rPr lang="ru-RU" sz="3200" dirty="0" err="1" smtClean="0"/>
              <a:t>відносин</a:t>
            </a:r>
            <a:r>
              <a:rPr lang="ru-RU" sz="3200" dirty="0" smtClean="0"/>
              <a:t>;</a:t>
            </a:r>
          </a:p>
          <a:p>
            <a:r>
              <a:rPr lang="ru-RU" sz="3200" dirty="0" smtClean="0"/>
              <a:t> </a:t>
            </a:r>
            <a:r>
              <a:rPr lang="ru-RU" sz="3200" b="1" u="sng" dirty="0" err="1"/>
              <a:t>встановлення</a:t>
            </a:r>
            <a:r>
              <a:rPr lang="ru-RU" sz="3200" b="1" u="sng" dirty="0"/>
              <a:t> контролю над </a:t>
            </a:r>
            <a:r>
              <a:rPr lang="ru-RU" sz="3200" b="1" u="sng" dirty="0" err="1"/>
              <a:t>джерелами</a:t>
            </a:r>
            <a:r>
              <a:rPr lang="ru-RU" sz="3200" b="1" u="sng" dirty="0"/>
              <a:t> </a:t>
            </a:r>
            <a:r>
              <a:rPr lang="ru-RU" sz="3200" b="1" u="sng" dirty="0" err="1"/>
              <a:t>стратегічних</a:t>
            </a:r>
            <a:r>
              <a:rPr lang="ru-RU" sz="3200" b="1" u="sng" dirty="0"/>
              <a:t> </a:t>
            </a:r>
            <a:r>
              <a:rPr lang="ru-RU" sz="3200" b="1" u="sng" dirty="0" err="1"/>
              <a:t>ресурсів</a:t>
            </a:r>
            <a:r>
              <a:rPr lang="ru-RU" sz="3200" dirty="0"/>
              <a:t>, у </a:t>
            </a:r>
            <a:r>
              <a:rPr lang="ru-RU" sz="3200" dirty="0" err="1"/>
              <a:t>результаті</a:t>
            </a:r>
            <a:r>
              <a:rPr lang="ru-RU" sz="3200" dirty="0"/>
              <a:t> </a:t>
            </a:r>
            <a:r>
              <a:rPr lang="ru-RU" sz="3200" dirty="0" err="1"/>
              <a:t>якого</a:t>
            </a:r>
            <a:r>
              <a:rPr lang="ru-RU" sz="3200" dirty="0"/>
              <a:t> одна </a:t>
            </a:r>
            <a:r>
              <a:rPr lang="ru-RU" sz="3200" dirty="0" err="1"/>
              <a:t>група</a:t>
            </a:r>
            <a:r>
              <a:rPr lang="ru-RU" sz="3200" dirty="0"/>
              <a:t> </a:t>
            </a:r>
            <a:r>
              <a:rPr lang="ru-RU" sz="3200" dirty="0" err="1"/>
              <a:t>учасників</a:t>
            </a:r>
            <a:r>
              <a:rPr lang="ru-RU" sz="3200" dirty="0"/>
              <a:t> </a:t>
            </a:r>
            <a:r>
              <a:rPr lang="ru-RU" sz="3200" dirty="0" err="1"/>
              <a:t>суперництва</a:t>
            </a:r>
            <a:r>
              <a:rPr lang="ru-RU" sz="3200" dirty="0"/>
              <a:t> </a:t>
            </a:r>
            <a:r>
              <a:rPr lang="ru-RU" sz="3200" dirty="0" err="1"/>
              <a:t>отримує</a:t>
            </a:r>
            <a:r>
              <a:rPr lang="ru-RU" sz="3200" dirty="0"/>
              <a:t> </a:t>
            </a:r>
            <a:r>
              <a:rPr lang="ru-RU" sz="3200" dirty="0" err="1"/>
              <a:t>переваги</a:t>
            </a:r>
            <a:r>
              <a:rPr lang="ru-RU" sz="3200" dirty="0"/>
              <a:t>, </a:t>
            </a:r>
            <a:r>
              <a:rPr lang="ru-RU" sz="3200" dirty="0" err="1"/>
              <a:t>необхідні</a:t>
            </a:r>
            <a:r>
              <a:rPr lang="ru-RU" sz="3200" dirty="0"/>
              <a:t> </a:t>
            </a:r>
            <a:r>
              <a:rPr lang="ru-RU" sz="3200" dirty="0" err="1"/>
              <a:t>їм</a:t>
            </a:r>
            <a:r>
              <a:rPr lang="ru-RU" sz="3200" dirty="0"/>
              <a:t> для </a:t>
            </a:r>
            <a:r>
              <a:rPr lang="ru-RU" sz="3200" dirty="0" err="1"/>
              <a:t>подальшого</a:t>
            </a:r>
            <a:r>
              <a:rPr lang="ru-RU" sz="3200" dirty="0"/>
              <a:t> </a:t>
            </a:r>
            <a:r>
              <a:rPr lang="ru-RU" sz="3200" dirty="0" err="1"/>
              <a:t>розвитку</a:t>
            </a:r>
            <a:endParaRPr lang="uk-UA" sz="3200" dirty="0"/>
          </a:p>
        </p:txBody>
      </p:sp>
      <p:sp>
        <p:nvSpPr>
          <p:cNvPr id="3" name="Заголовок 2"/>
          <p:cNvSpPr>
            <a:spLocks noGrp="1"/>
          </p:cNvSpPr>
          <p:nvPr>
            <p:ph type="title"/>
          </p:nvPr>
        </p:nvSpPr>
        <p:spPr/>
        <p:txBody>
          <a:bodyPr>
            <a:normAutofit fontScale="90000"/>
          </a:bodyPr>
          <a:lstStyle/>
          <a:p>
            <a:r>
              <a:rPr lang="uk-UA" dirty="0"/>
              <a:t>На макрорівні </a:t>
            </a:r>
            <a:r>
              <a:rPr lang="uk-UA" dirty="0" smtClean="0"/>
              <a:t>  </a:t>
            </a:r>
            <a:br>
              <a:rPr lang="uk-UA" dirty="0" smtClean="0"/>
            </a:br>
            <a:r>
              <a:rPr lang="uk-UA" b="1" dirty="0" smtClean="0">
                <a:effectLst>
                  <a:outerShdw blurRad="38100" dist="38100" dir="2700000" algn="tl">
                    <a:srgbClr val="000000">
                      <a:alpha val="43137"/>
                    </a:srgbClr>
                  </a:outerShdw>
                </a:effectLst>
              </a:rPr>
              <a:t>інформаційне </a:t>
            </a:r>
            <a:r>
              <a:rPr lang="uk-UA" b="1" dirty="0">
                <a:effectLst>
                  <a:outerShdw blurRad="38100" dist="38100" dir="2700000" algn="tl">
                    <a:srgbClr val="000000">
                      <a:alpha val="43137"/>
                    </a:srgbClr>
                  </a:outerShdw>
                </a:effectLst>
              </a:rPr>
              <a:t>протиборство - </a:t>
            </a:r>
          </a:p>
        </p:txBody>
      </p:sp>
    </p:spTree>
    <p:extLst>
      <p:ext uri="{BB962C8B-B14F-4D97-AF65-F5344CB8AC3E}">
        <p14:creationId xmlns:p14="http://schemas.microsoft.com/office/powerpoint/2010/main" val="20765955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1089</TotalTime>
  <Words>3126</Words>
  <Application>Microsoft Office PowerPoint</Application>
  <PresentationFormat>Экран (4:3)</PresentationFormat>
  <Paragraphs>197</Paragraphs>
  <Slides>47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Бумажная</vt:lpstr>
      <vt:lpstr>ІНФОРМАЦІЙНЕ ПРОТИБОРСТВО</vt:lpstr>
      <vt:lpstr>СХЕМА ІНФОРМАЦІЙНОЇ ВЗАЄМОДІЇ</vt:lpstr>
      <vt:lpstr>ІНФОРМАЦІЙНЕ ПРОТИБОРСТВО</vt:lpstr>
      <vt:lpstr>Будь-яка агресивна комунікаційна взаємодія викликає інформаційним протиборством</vt:lpstr>
      <vt:lpstr>Презентация PowerPoint</vt:lpstr>
      <vt:lpstr>Інформаційне протиборство -</vt:lpstr>
      <vt:lpstr>Мікро – рівень – це сфера міжособистісних стосунків, зіткнення інтересів, поглядів ідеологій у межах однієї держави</vt:lpstr>
      <vt:lpstr>Презентация PowerPoint</vt:lpstr>
      <vt:lpstr>На макрорівні    інформаційне протиборство - </vt:lpstr>
      <vt:lpstr>форми інформаційного протиборства :</vt:lpstr>
      <vt:lpstr>ступені інформаційного протиборства</vt:lpstr>
      <vt:lpstr>Інформаційна експансія - діяльність із досягнення інтересів методом безконфліктного проникнення в інформаційну сферу іншої держави</vt:lpstr>
      <vt:lpstr>МЕТОДИ:</vt:lpstr>
      <vt:lpstr>СТРУКТУРА СВІТОГЛЯДУ:</vt:lpstr>
      <vt:lpstr>Презентация PowerPoint</vt:lpstr>
      <vt:lpstr>ЗБЕРЕЖЕННЯ МОВИ У ФРАНЦІЇ</vt:lpstr>
      <vt:lpstr>Презентация PowerPoint</vt:lpstr>
      <vt:lpstr>Презентация PowerPoint</vt:lpstr>
      <vt:lpstr>Презентация PowerPoint</vt:lpstr>
      <vt:lpstr>Презентация PowerPoint</vt:lpstr>
      <vt:lpstr>Контроль за виконанням чинного законодавства</vt:lpstr>
      <vt:lpstr>Презентация PowerPoint</vt:lpstr>
      <vt:lpstr>Презентация PowerPoint</vt:lpstr>
      <vt:lpstr>Презентация PowerPoint</vt:lpstr>
      <vt:lpstr>Презентация PowerPoint</vt:lpstr>
      <vt:lpstr>Інформаційна агресія </vt:lpstr>
      <vt:lpstr> Ознаки інформації агресії: </vt:lpstr>
      <vt:lpstr>Інформаційна акція  -</vt:lpstr>
      <vt:lpstr>Презентация PowerPoint</vt:lpstr>
      <vt:lpstr>Презентация PowerPoint</vt:lpstr>
      <vt:lpstr>Презентация PowerPoint</vt:lpstr>
      <vt:lpstr>Інформаційна війна </vt:lpstr>
      <vt:lpstr>Всю історію людства можна розглядати через призму інформаційних воєн!</vt:lpstr>
      <vt:lpstr>Презентация PowerPoint</vt:lpstr>
      <vt:lpstr>Презентация PowerPoint</vt:lpstr>
      <vt:lpstr>Маршалл Маклуен (1911-1980)</vt:lpstr>
      <vt:lpstr>Тези М. Маклюена:</vt:lpstr>
      <vt:lpstr>Інформаційна війна -</vt:lpstr>
      <vt:lpstr>Інститут національно-стратегічних досліджень США та деякі західні експерти і вчені виокремлюють сім складових інформаційних воєн:</vt:lpstr>
      <vt:lpstr>Інформаційні  війни  ведуться  у двох  площинах:    </vt:lpstr>
      <vt:lpstr>Гуманітарна площина:</vt:lpstr>
      <vt:lpstr> </vt:lpstr>
      <vt:lpstr>Презентация PowerPoint</vt:lpstr>
      <vt:lpstr> Технічна площина:</vt:lpstr>
      <vt:lpstr>Кібервійна</vt:lpstr>
      <vt:lpstr>Інформаційна безпека </vt:lpstr>
      <vt:lpstr>   До  головних  чинників,  що  впливають на стан морально-ідеологічної стабільності та безпеки в Україні, належать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ІНФОРМАЦІЙНЕ ПРОТИБОРСТВО</dc:title>
  <dc:creator>Natali</dc:creator>
  <cp:lastModifiedBy>Natali</cp:lastModifiedBy>
  <cp:revision>44</cp:revision>
  <dcterms:created xsi:type="dcterms:W3CDTF">2018-03-27T05:16:03Z</dcterms:created>
  <dcterms:modified xsi:type="dcterms:W3CDTF">2018-04-28T21:01:11Z</dcterms:modified>
</cp:coreProperties>
</file>