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8229600"/>
  <p:notesSz cx="8229600" cy="14630400"/>
  <p:embeddedFontLst>
    <p:embeddedFont>
      <p:font typeface="Arimo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Outfit Extra Bold" panose="020B0604020202020204" charset="0"/>
      <p:regular r:id="rId2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134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svg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6.svg"/><Relationship Id="rId4" Type="http://schemas.openxmlformats.org/officeDocument/2006/relationships/image" Target="../media/image2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253734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Технологія створення електронного портфоліо та резюме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4411623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Тема 6 — Практичний посібник для студентів та молодих фахівців ІТ і креативних професій. Дізнайтеся, як створити переконливе цифрове портфоліо, грамотно оформити резюме та захистити своє авторське право в мережі.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5595104"/>
            <a:ext cx="811411" cy="373142"/>
          </a:xfrm>
          <a:prstGeom prst="roundRect">
            <a:avLst>
              <a:gd name="adj" fmla="val 17872"/>
            </a:avLst>
          </a:prstGeom>
          <a:solidFill>
            <a:srgbClr val="D7D2F9"/>
          </a:solidFill>
          <a:ln/>
        </p:spPr>
      </p:sp>
      <p:sp>
        <p:nvSpPr>
          <p:cNvPr id="6" name="Text 3"/>
          <p:cNvSpPr/>
          <p:nvPr/>
        </p:nvSpPr>
        <p:spPr>
          <a:xfrm>
            <a:off x="6399252" y="5654635"/>
            <a:ext cx="57328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ТЕМА 6</a:t>
            </a:r>
            <a:endParaRPr lang="en-US" sz="1250" dirty="0"/>
          </a:p>
        </p:txBody>
      </p:sp>
      <p:sp>
        <p:nvSpPr>
          <p:cNvPr id="7" name="Shape 4"/>
          <p:cNvSpPr/>
          <p:nvPr/>
        </p:nvSpPr>
        <p:spPr>
          <a:xfrm>
            <a:off x="7190780" y="5587484"/>
            <a:ext cx="2305645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5E4CE6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317462" y="5654635"/>
            <a:ext cx="2052280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5E4CE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ЕЛЕКТРОННЕ ПОРТФОЛІО</a:t>
            </a:r>
            <a:endParaRPr lang="en-US" sz="1250" dirty="0"/>
          </a:p>
        </p:txBody>
      </p:sp>
      <p:sp>
        <p:nvSpPr>
          <p:cNvPr id="9" name="Shape 6"/>
          <p:cNvSpPr/>
          <p:nvPr/>
        </p:nvSpPr>
        <p:spPr>
          <a:xfrm>
            <a:off x="9595604" y="5587484"/>
            <a:ext cx="955953" cy="388382"/>
          </a:xfrm>
          <a:prstGeom prst="roundRect">
            <a:avLst>
              <a:gd name="adj" fmla="val 17171"/>
            </a:avLst>
          </a:prstGeom>
          <a:noFill/>
          <a:ln w="7620">
            <a:solidFill>
              <a:srgbClr val="5E4CE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9722287" y="5654635"/>
            <a:ext cx="702588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5E4CE6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РЕЗЮМЕ</a:t>
            </a:r>
            <a:endParaRPr lang="en-US" sz="12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10126"/>
            <a:ext cx="1081706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Спеціалізовані платформи для портфоліо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27039"/>
            <a:ext cx="676394" cy="67639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718191" y="2027039"/>
            <a:ext cx="21502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Behance (Adobe)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1718191" y="2456259"/>
            <a:ext cx="2150269" cy="47630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Найпопулярніша платформа для дизайнерів, ілюстраторів та творчих фахівців. Інтегрована з Adobe Creative Cloud. Дозволяє публікувати кейси, отримувати відгуки від спільноти та бути поміченим рекрутерами у сфері дизайну. Безкоштовний базовий план.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467" y="2027039"/>
            <a:ext cx="676394" cy="67639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040868" y="2027039"/>
            <a:ext cx="21502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Dribbble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040868" y="2456259"/>
            <a:ext cx="2150269" cy="38104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Спільнота дизайнерів інтерфейсів та графічних дизайнерів. Формат «шотів» — невеликих скріншотів роботи — ідеальний для демонстрації UI/UX проєктів. Преміум-акаунт відкриває доступ до job board та більшої видимості.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9144" y="2027039"/>
            <a:ext cx="676394" cy="67639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363545" y="2027039"/>
            <a:ext cx="21502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GitHub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8363545" y="2456259"/>
            <a:ext cx="2150269" cy="41280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Обов'язковий інструмент для розробників. GitHub Profile README дозволяє створити красиву сторінку з автобіографією, статистикою та посиланнями на проєкти. GitHub Pages — безкоштовний хостинг для статичних сайтів-портфоліо.</a:t>
            </a:r>
            <a:endParaRPr lang="en-US" sz="15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1821" y="2027039"/>
            <a:ext cx="676394" cy="676394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11686223" y="2027039"/>
            <a:ext cx="215038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LinkedIn</a:t>
            </a:r>
            <a:endParaRPr lang="en-US" sz="1950" dirty="0"/>
          </a:p>
        </p:txBody>
      </p:sp>
      <p:sp>
        <p:nvSpPr>
          <p:cNvPr id="14" name="Text 8"/>
          <p:cNvSpPr/>
          <p:nvPr/>
        </p:nvSpPr>
        <p:spPr>
          <a:xfrm>
            <a:off x="11686223" y="2456259"/>
            <a:ext cx="2150388" cy="41280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Провідна професійна мережа з понад 900 млн користувачів. Дозволяє додавати медіафайли, сертифікати, рекомендації та публікації прямо до профілю. Активний LinkedIn-профіль — ключовий елемент цифрового особистого бренду.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77359"/>
            <a:ext cx="833508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Конструктори сайтів-портфоліо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94272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Для тих, хто хоче мати власний сайт без глибоких знань веб-розробки, конструктори сайтів — найшвидший і найдоступніший варіант.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335054"/>
            <a:ext cx="6422231" cy="2459355"/>
          </a:xfrm>
          <a:prstGeom prst="roundRect">
            <a:avLst>
              <a:gd name="adj" fmla="val 4462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70930" y="2335054"/>
            <a:ext cx="91440" cy="2459355"/>
          </a:xfrm>
          <a:prstGeom prst="roundRect">
            <a:avLst>
              <a:gd name="adj" fmla="val 91163"/>
            </a:avLst>
          </a:prstGeom>
          <a:solidFill>
            <a:srgbClr val="5E4CE6"/>
          </a:solidFill>
          <a:ln/>
        </p:spPr>
      </p:sp>
      <p:sp>
        <p:nvSpPr>
          <p:cNvPr id="6" name="Text 4"/>
          <p:cNvSpPr/>
          <p:nvPr/>
        </p:nvSpPr>
        <p:spPr>
          <a:xfrm>
            <a:off x="1083588" y="255627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Wix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1083588" y="2985492"/>
            <a:ext cx="591121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Рівень: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Початківці та середній рівень. Drag-and-drop редактор з понад 500 шаблонами. Має безкоштовний план з субдоменом wix.com. Ідеальний для дизайнерів, фотографів та фрілансерів. AI-помічник Wix ADI створить базовий сайт за лічені хвилини на основі ваших відповідей на декілька питань.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2335054"/>
            <a:ext cx="6422231" cy="2459355"/>
          </a:xfrm>
          <a:prstGeom prst="roundRect">
            <a:avLst>
              <a:gd name="adj" fmla="val 4462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9" name="Shape 7"/>
          <p:cNvSpPr/>
          <p:nvPr/>
        </p:nvSpPr>
        <p:spPr>
          <a:xfrm>
            <a:off x="7391519" y="2335054"/>
            <a:ext cx="91440" cy="2459355"/>
          </a:xfrm>
          <a:prstGeom prst="roundRect">
            <a:avLst>
              <a:gd name="adj" fmla="val 91163"/>
            </a:avLst>
          </a:prstGeom>
          <a:solidFill>
            <a:srgbClr val="5E4CE6"/>
          </a:solidFill>
          <a:ln/>
        </p:spPr>
      </p:sp>
      <p:sp>
        <p:nvSpPr>
          <p:cNvPr id="10" name="Text 8"/>
          <p:cNvSpPr/>
          <p:nvPr/>
        </p:nvSpPr>
        <p:spPr>
          <a:xfrm>
            <a:off x="7704177" y="255627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Squarespace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704177" y="2985492"/>
            <a:ext cx="591121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Рівень: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Середній. Відомий мінімалістичними та стильними шаблонами. Переважно платний, але пропонує 14-денний безкоштовний пробний період. Особливо популярний серед фотографів та творчих фахівців завдяки елегантній типографіці та відображенню зображень.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793790" y="4992767"/>
            <a:ext cx="6422231" cy="2459355"/>
          </a:xfrm>
          <a:prstGeom prst="roundRect">
            <a:avLst>
              <a:gd name="adj" fmla="val 4462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770930" y="4992767"/>
            <a:ext cx="91440" cy="2459355"/>
          </a:xfrm>
          <a:prstGeom prst="roundRect">
            <a:avLst>
              <a:gd name="adj" fmla="val 91163"/>
            </a:avLst>
          </a:prstGeom>
          <a:solidFill>
            <a:srgbClr val="5E4CE6"/>
          </a:solidFill>
          <a:ln/>
        </p:spPr>
      </p:sp>
      <p:sp>
        <p:nvSpPr>
          <p:cNvPr id="14" name="Text 12"/>
          <p:cNvSpPr/>
          <p:nvPr/>
        </p:nvSpPr>
        <p:spPr>
          <a:xfrm>
            <a:off x="1083588" y="521398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Webflow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1083588" y="5643205"/>
            <a:ext cx="591121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Рівень: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Середній і просунутий. Потужний no-code/low-code інструмент із дуже гнучким контролем над дизайном. Дозволяє створювати складні анімації та інтерактивні елементи без написання коду. Безкоштовний план включає публікацію на піддомені webflow.io.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414379" y="4992767"/>
            <a:ext cx="6422231" cy="2459355"/>
          </a:xfrm>
          <a:prstGeom prst="roundRect">
            <a:avLst>
              <a:gd name="adj" fmla="val 4462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17" name="Shape 15"/>
          <p:cNvSpPr/>
          <p:nvPr/>
        </p:nvSpPr>
        <p:spPr>
          <a:xfrm>
            <a:off x="7391519" y="4992767"/>
            <a:ext cx="91440" cy="2459355"/>
          </a:xfrm>
          <a:prstGeom prst="roundRect">
            <a:avLst>
              <a:gd name="adj" fmla="val 91163"/>
            </a:avLst>
          </a:prstGeom>
          <a:solidFill>
            <a:srgbClr val="5E4CE6"/>
          </a:solidFill>
          <a:ln/>
        </p:spPr>
      </p:sp>
      <p:sp>
        <p:nvSpPr>
          <p:cNvPr id="18" name="Text 16"/>
          <p:cNvSpPr/>
          <p:nvPr/>
        </p:nvSpPr>
        <p:spPr>
          <a:xfrm>
            <a:off x="7704177" y="5213985"/>
            <a:ext cx="322730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WordPress.com / Elementor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704177" y="5643205"/>
            <a:ext cx="591121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Рівень: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Середній і просунутий. WordPress — найпопулярніша CMS у світі, яка лежить в основі понад 43% усіх сайтів. Elementor — drag-and-drop конструктор для WordPress. Дає повну свободу кастомізації, але вимагає базових технічних навичок.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2358" y="734497"/>
            <a:ext cx="8165068" cy="603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Платформи для онлайн-резюме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772358" y="1807607"/>
            <a:ext cx="3900368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Спеціалізовані сервіси резюме</a:t>
            </a:r>
            <a:endParaRPr lang="en-US" sz="19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748" y="2326541"/>
            <a:ext cx="289560" cy="28956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399818" y="2320528"/>
            <a:ext cx="2505908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Canva Resume Builder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1399818" y="2809994"/>
            <a:ext cx="5679877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Безкоштовний онлайн-редактор з сотнями шаблонів резюме. Підтримує експорт у PDF. Інтуїтивний інтерфейс, відмінний вибір для нетехнічних спеціальностей.</a:t>
            </a:r>
            <a:endParaRPr lang="en-US" sz="15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748" y="4106168"/>
            <a:ext cx="289560" cy="28956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399818" y="4100155"/>
            <a:ext cx="2413873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Novoresume / Zety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1399818" y="4589621"/>
            <a:ext cx="5679877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Онлайн-конструктори резюме з вбудованими підказками та ATS-перевіркою. Пропонують як безкоштовні шаблони, так і преміум-плани з аналізом контенту.</a:t>
            </a:r>
            <a:endParaRPr lang="en-US" sz="15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4748" y="5885795"/>
            <a:ext cx="289560" cy="28956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399818" y="5879782"/>
            <a:ext cx="2413873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Resume.io</a:t>
            </a:r>
            <a:endParaRPr lang="en-US" sz="1900" dirty="0"/>
          </a:p>
        </p:txBody>
      </p:sp>
      <p:sp>
        <p:nvSpPr>
          <p:cNvPr id="12" name="Text 7"/>
          <p:cNvSpPr/>
          <p:nvPr/>
        </p:nvSpPr>
        <p:spPr>
          <a:xfrm>
            <a:off x="1399818" y="6369248"/>
            <a:ext cx="5679877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Зручний сервіс з покроковим заповненням, вбудованими підказками для кожного розділу та миттєвим переглядом результату. Дозволяє зберегти готове резюме у форматі PDF.</a:t>
            </a:r>
            <a:endParaRPr lang="en-US" sz="1500" dirty="0"/>
          </a:p>
        </p:txBody>
      </p:sp>
      <p:sp>
        <p:nvSpPr>
          <p:cNvPr id="13" name="Shape 8"/>
          <p:cNvSpPr/>
          <p:nvPr/>
        </p:nvSpPr>
        <p:spPr>
          <a:xfrm>
            <a:off x="7419261" y="1619726"/>
            <a:ext cx="6585466" cy="5875258"/>
          </a:xfrm>
          <a:prstGeom prst="roundRect">
            <a:avLst>
              <a:gd name="adj" fmla="val 2367"/>
            </a:avLst>
          </a:prstGeom>
          <a:solidFill>
            <a:srgbClr val="5E4CE6">
              <a:alpha val="95000"/>
            </a:srgbClr>
          </a:solidFill>
          <a:ln/>
        </p:spPr>
      </p:sp>
      <p:sp>
        <p:nvSpPr>
          <p:cNvPr id="14" name="Text 9"/>
          <p:cNvSpPr/>
          <p:nvPr/>
        </p:nvSpPr>
        <p:spPr>
          <a:xfrm>
            <a:off x="7612261" y="1807607"/>
            <a:ext cx="3122295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Техніки для розробників</a:t>
            </a:r>
            <a:endParaRPr lang="en-US" sz="1900" dirty="0"/>
          </a:p>
        </p:txBody>
      </p:sp>
      <p:sp>
        <p:nvSpPr>
          <p:cNvPr id="15" name="Text 10"/>
          <p:cNvSpPr/>
          <p:nvPr/>
        </p:nvSpPr>
        <p:spPr>
          <a:xfrm>
            <a:off x="7612261" y="2297073"/>
            <a:ext cx="6199465" cy="23307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b="1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JSON Resume</a:t>
            </a:r>
            <a:r>
              <a:rPr lang="en-US" sz="150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відкритий стандарт для зберігання резюме у форматі JSON з генерацією HTML-версій через різні теми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b="1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GitHub README</a:t>
            </a:r>
            <a:r>
              <a:rPr lang="en-US" sz="150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персоналізований профіль розробника, що діє як інтерактивне резюме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b="1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GitLab Profile</a:t>
            </a:r>
            <a:r>
              <a:rPr lang="en-US" sz="150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аналог GitHub, популярний у DevOps-спільноті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b="1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Personal site + CV page</a:t>
            </a:r>
            <a:r>
              <a:rPr lang="en-US" sz="150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власний домен із розділом /cv або /resume для повного контролю над брендом</a:t>
            </a:r>
            <a:endParaRPr lang="en-US" sz="15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1526" y="725567"/>
            <a:ext cx="10063877" cy="610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Порівняння платформ: як обрати свою?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781526" y="1720810"/>
            <a:ext cx="130673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Вибір платформи залежить від вашої спеціалізації, рівня технічних навичок та мети використання. Орієнтуйтеся на цю порівняльну таблицю:</a:t>
            </a:r>
            <a:endParaRPr lang="en-US" sz="1500" dirty="0"/>
          </a:p>
        </p:txBody>
      </p:sp>
      <p:sp>
        <p:nvSpPr>
          <p:cNvPr id="4" name="Shape 2"/>
          <p:cNvSpPr/>
          <p:nvPr/>
        </p:nvSpPr>
        <p:spPr>
          <a:xfrm>
            <a:off x="781526" y="2247305"/>
            <a:ext cx="13067348" cy="3908227"/>
          </a:xfrm>
          <a:prstGeom prst="roundRect">
            <a:avLst>
              <a:gd name="adj" fmla="val 2100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789146" y="2254925"/>
            <a:ext cx="13052108" cy="55614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984885" y="2377916"/>
            <a:ext cx="24768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Платформа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3860125" y="2377916"/>
            <a:ext cx="2211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Для кого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6470452" y="2377916"/>
            <a:ext cx="2211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Безкоштовно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9080778" y="2377916"/>
            <a:ext cx="2211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Складність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11691104" y="2377916"/>
            <a:ext cx="19547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Кастомізація</a:t>
            </a:r>
            <a:endParaRPr lang="en-US" sz="1500" dirty="0"/>
          </a:p>
        </p:txBody>
      </p:sp>
      <p:sp>
        <p:nvSpPr>
          <p:cNvPr id="11" name="Shape 9"/>
          <p:cNvSpPr/>
          <p:nvPr/>
        </p:nvSpPr>
        <p:spPr>
          <a:xfrm>
            <a:off x="789146" y="2811066"/>
            <a:ext cx="13052108" cy="55614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2" name="Text 10"/>
          <p:cNvSpPr/>
          <p:nvPr/>
        </p:nvSpPr>
        <p:spPr>
          <a:xfrm>
            <a:off x="984885" y="2934057"/>
            <a:ext cx="24768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Behance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3860125" y="2934057"/>
            <a:ext cx="2211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Дизайнери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6470452" y="2934057"/>
            <a:ext cx="2211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✅</a:t>
            </a: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Так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9080778" y="2934057"/>
            <a:ext cx="2211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⭐</a:t>
            </a: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Легко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11691104" y="2934057"/>
            <a:ext cx="19547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Середня</a:t>
            </a:r>
            <a:endParaRPr lang="en-US" sz="1500" dirty="0"/>
          </a:p>
        </p:txBody>
      </p:sp>
      <p:sp>
        <p:nvSpPr>
          <p:cNvPr id="17" name="Shape 15"/>
          <p:cNvSpPr/>
          <p:nvPr/>
        </p:nvSpPr>
        <p:spPr>
          <a:xfrm>
            <a:off x="789146" y="3367207"/>
            <a:ext cx="13052108" cy="55614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6"/>
          <p:cNvSpPr/>
          <p:nvPr/>
        </p:nvSpPr>
        <p:spPr>
          <a:xfrm>
            <a:off x="984885" y="3490198"/>
            <a:ext cx="24768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GitHub Pages</a:t>
            </a:r>
            <a:endParaRPr lang="en-US" sz="1500" dirty="0"/>
          </a:p>
        </p:txBody>
      </p:sp>
      <p:sp>
        <p:nvSpPr>
          <p:cNvPr id="19" name="Text 17"/>
          <p:cNvSpPr/>
          <p:nvPr/>
        </p:nvSpPr>
        <p:spPr>
          <a:xfrm>
            <a:off x="3860125" y="3490198"/>
            <a:ext cx="2211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Розробники</a:t>
            </a:r>
            <a:endParaRPr lang="en-US" sz="1500" dirty="0"/>
          </a:p>
        </p:txBody>
      </p:sp>
      <p:sp>
        <p:nvSpPr>
          <p:cNvPr id="20" name="Text 18"/>
          <p:cNvSpPr/>
          <p:nvPr/>
        </p:nvSpPr>
        <p:spPr>
          <a:xfrm>
            <a:off x="6470452" y="3490198"/>
            <a:ext cx="2211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✅</a:t>
            </a: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Так</a:t>
            </a:r>
            <a:endParaRPr lang="en-US" sz="1500" dirty="0"/>
          </a:p>
        </p:txBody>
      </p:sp>
      <p:sp>
        <p:nvSpPr>
          <p:cNvPr id="21" name="Text 19"/>
          <p:cNvSpPr/>
          <p:nvPr/>
        </p:nvSpPr>
        <p:spPr>
          <a:xfrm>
            <a:off x="9080778" y="3490198"/>
            <a:ext cx="2211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⭐⭐⭐</a:t>
            </a: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Складно</a:t>
            </a:r>
            <a:endParaRPr lang="en-US" sz="1500" dirty="0"/>
          </a:p>
        </p:txBody>
      </p:sp>
      <p:sp>
        <p:nvSpPr>
          <p:cNvPr id="22" name="Text 20"/>
          <p:cNvSpPr/>
          <p:nvPr/>
        </p:nvSpPr>
        <p:spPr>
          <a:xfrm>
            <a:off x="11691104" y="3490198"/>
            <a:ext cx="19547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Висока</a:t>
            </a:r>
            <a:endParaRPr lang="en-US" sz="1500" dirty="0"/>
          </a:p>
        </p:txBody>
      </p:sp>
      <p:sp>
        <p:nvSpPr>
          <p:cNvPr id="23" name="Shape 21"/>
          <p:cNvSpPr/>
          <p:nvPr/>
        </p:nvSpPr>
        <p:spPr>
          <a:xfrm>
            <a:off x="789146" y="3923348"/>
            <a:ext cx="13052108" cy="55614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4" name="Text 22"/>
          <p:cNvSpPr/>
          <p:nvPr/>
        </p:nvSpPr>
        <p:spPr>
          <a:xfrm>
            <a:off x="984885" y="4046339"/>
            <a:ext cx="24768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Wix</a:t>
            </a:r>
            <a:endParaRPr lang="en-US" sz="1500" dirty="0"/>
          </a:p>
        </p:txBody>
      </p:sp>
      <p:sp>
        <p:nvSpPr>
          <p:cNvPr id="25" name="Text 23"/>
          <p:cNvSpPr/>
          <p:nvPr/>
        </p:nvSpPr>
        <p:spPr>
          <a:xfrm>
            <a:off x="3860125" y="4046339"/>
            <a:ext cx="2211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Усі галузі</a:t>
            </a:r>
            <a:endParaRPr lang="en-US" sz="1500" dirty="0"/>
          </a:p>
        </p:txBody>
      </p:sp>
      <p:sp>
        <p:nvSpPr>
          <p:cNvPr id="26" name="Text 24"/>
          <p:cNvSpPr/>
          <p:nvPr/>
        </p:nvSpPr>
        <p:spPr>
          <a:xfrm>
            <a:off x="6470452" y="4046339"/>
            <a:ext cx="2211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✅</a:t>
            </a: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Частково</a:t>
            </a:r>
            <a:endParaRPr lang="en-US" sz="1500" dirty="0"/>
          </a:p>
        </p:txBody>
      </p:sp>
      <p:sp>
        <p:nvSpPr>
          <p:cNvPr id="27" name="Text 25"/>
          <p:cNvSpPr/>
          <p:nvPr/>
        </p:nvSpPr>
        <p:spPr>
          <a:xfrm>
            <a:off x="9080778" y="4046339"/>
            <a:ext cx="2211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⭐</a:t>
            </a: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Легко</a:t>
            </a:r>
            <a:endParaRPr lang="en-US" sz="1500" dirty="0"/>
          </a:p>
        </p:txBody>
      </p:sp>
      <p:sp>
        <p:nvSpPr>
          <p:cNvPr id="28" name="Text 26"/>
          <p:cNvSpPr/>
          <p:nvPr/>
        </p:nvSpPr>
        <p:spPr>
          <a:xfrm>
            <a:off x="11691104" y="4046339"/>
            <a:ext cx="19547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Висока</a:t>
            </a:r>
            <a:endParaRPr lang="en-US" sz="1500" dirty="0"/>
          </a:p>
        </p:txBody>
      </p:sp>
      <p:sp>
        <p:nvSpPr>
          <p:cNvPr id="29" name="Shape 27"/>
          <p:cNvSpPr/>
          <p:nvPr/>
        </p:nvSpPr>
        <p:spPr>
          <a:xfrm>
            <a:off x="789146" y="4479488"/>
            <a:ext cx="13052108" cy="55614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30" name="Text 28"/>
          <p:cNvSpPr/>
          <p:nvPr/>
        </p:nvSpPr>
        <p:spPr>
          <a:xfrm>
            <a:off x="984885" y="4602480"/>
            <a:ext cx="24768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Webflow</a:t>
            </a:r>
            <a:endParaRPr lang="en-US" sz="1500" dirty="0"/>
          </a:p>
        </p:txBody>
      </p:sp>
      <p:sp>
        <p:nvSpPr>
          <p:cNvPr id="31" name="Text 29"/>
          <p:cNvSpPr/>
          <p:nvPr/>
        </p:nvSpPr>
        <p:spPr>
          <a:xfrm>
            <a:off x="3860125" y="4602480"/>
            <a:ext cx="2211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Дизайн/Dev</a:t>
            </a:r>
            <a:endParaRPr lang="en-US" sz="1500" dirty="0"/>
          </a:p>
        </p:txBody>
      </p:sp>
      <p:sp>
        <p:nvSpPr>
          <p:cNvPr id="32" name="Text 30"/>
          <p:cNvSpPr/>
          <p:nvPr/>
        </p:nvSpPr>
        <p:spPr>
          <a:xfrm>
            <a:off x="6470452" y="4602480"/>
            <a:ext cx="2211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✅</a:t>
            </a: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Частково</a:t>
            </a:r>
            <a:endParaRPr lang="en-US" sz="1500" dirty="0"/>
          </a:p>
        </p:txBody>
      </p:sp>
      <p:sp>
        <p:nvSpPr>
          <p:cNvPr id="33" name="Text 31"/>
          <p:cNvSpPr/>
          <p:nvPr/>
        </p:nvSpPr>
        <p:spPr>
          <a:xfrm>
            <a:off x="9080778" y="4602480"/>
            <a:ext cx="2211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⭐⭐</a:t>
            </a: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Середньо</a:t>
            </a:r>
            <a:endParaRPr lang="en-US" sz="1500" dirty="0"/>
          </a:p>
        </p:txBody>
      </p:sp>
      <p:sp>
        <p:nvSpPr>
          <p:cNvPr id="34" name="Text 32"/>
          <p:cNvSpPr/>
          <p:nvPr/>
        </p:nvSpPr>
        <p:spPr>
          <a:xfrm>
            <a:off x="11691104" y="4602480"/>
            <a:ext cx="19547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Дуже висока</a:t>
            </a:r>
            <a:endParaRPr lang="en-US" sz="1500" dirty="0"/>
          </a:p>
        </p:txBody>
      </p:sp>
      <p:sp>
        <p:nvSpPr>
          <p:cNvPr id="35" name="Shape 33"/>
          <p:cNvSpPr/>
          <p:nvPr/>
        </p:nvSpPr>
        <p:spPr>
          <a:xfrm>
            <a:off x="789146" y="5035629"/>
            <a:ext cx="13052108" cy="556141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36" name="Text 34"/>
          <p:cNvSpPr/>
          <p:nvPr/>
        </p:nvSpPr>
        <p:spPr>
          <a:xfrm>
            <a:off x="984885" y="5158621"/>
            <a:ext cx="24768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LinkedIn</a:t>
            </a:r>
            <a:endParaRPr lang="en-US" sz="1500" dirty="0"/>
          </a:p>
        </p:txBody>
      </p:sp>
      <p:sp>
        <p:nvSpPr>
          <p:cNvPr id="37" name="Text 35"/>
          <p:cNvSpPr/>
          <p:nvPr/>
        </p:nvSpPr>
        <p:spPr>
          <a:xfrm>
            <a:off x="3860125" y="5158621"/>
            <a:ext cx="2211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Усі галузі</a:t>
            </a:r>
            <a:endParaRPr lang="en-US" sz="1500" dirty="0"/>
          </a:p>
        </p:txBody>
      </p:sp>
      <p:sp>
        <p:nvSpPr>
          <p:cNvPr id="38" name="Text 36"/>
          <p:cNvSpPr/>
          <p:nvPr/>
        </p:nvSpPr>
        <p:spPr>
          <a:xfrm>
            <a:off x="6470452" y="5158621"/>
            <a:ext cx="2211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✅</a:t>
            </a: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Так</a:t>
            </a:r>
            <a:endParaRPr lang="en-US" sz="1500" dirty="0"/>
          </a:p>
        </p:txBody>
      </p:sp>
      <p:sp>
        <p:nvSpPr>
          <p:cNvPr id="39" name="Text 37"/>
          <p:cNvSpPr/>
          <p:nvPr/>
        </p:nvSpPr>
        <p:spPr>
          <a:xfrm>
            <a:off x="9080778" y="5158621"/>
            <a:ext cx="2211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⭐</a:t>
            </a: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Легко</a:t>
            </a:r>
            <a:endParaRPr lang="en-US" sz="1500" dirty="0"/>
          </a:p>
        </p:txBody>
      </p:sp>
      <p:sp>
        <p:nvSpPr>
          <p:cNvPr id="40" name="Text 38"/>
          <p:cNvSpPr/>
          <p:nvPr/>
        </p:nvSpPr>
        <p:spPr>
          <a:xfrm>
            <a:off x="11691104" y="5158621"/>
            <a:ext cx="19547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Низька</a:t>
            </a:r>
            <a:endParaRPr lang="en-US" sz="1500" dirty="0"/>
          </a:p>
        </p:txBody>
      </p:sp>
      <p:sp>
        <p:nvSpPr>
          <p:cNvPr id="41" name="Shape 39"/>
          <p:cNvSpPr/>
          <p:nvPr/>
        </p:nvSpPr>
        <p:spPr>
          <a:xfrm>
            <a:off x="789146" y="5591770"/>
            <a:ext cx="13052108" cy="556141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42" name="Text 40"/>
          <p:cNvSpPr/>
          <p:nvPr/>
        </p:nvSpPr>
        <p:spPr>
          <a:xfrm>
            <a:off x="984885" y="5714762"/>
            <a:ext cx="24768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Canva</a:t>
            </a:r>
            <a:endParaRPr lang="en-US" sz="1500" dirty="0"/>
          </a:p>
        </p:txBody>
      </p:sp>
      <p:sp>
        <p:nvSpPr>
          <p:cNvPr id="43" name="Text 41"/>
          <p:cNvSpPr/>
          <p:nvPr/>
        </p:nvSpPr>
        <p:spPr>
          <a:xfrm>
            <a:off x="3860125" y="5714762"/>
            <a:ext cx="2211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Усі галузі</a:t>
            </a:r>
            <a:endParaRPr lang="en-US" sz="1500" dirty="0"/>
          </a:p>
        </p:txBody>
      </p:sp>
      <p:sp>
        <p:nvSpPr>
          <p:cNvPr id="44" name="Text 42"/>
          <p:cNvSpPr/>
          <p:nvPr/>
        </p:nvSpPr>
        <p:spPr>
          <a:xfrm>
            <a:off x="6470452" y="5714762"/>
            <a:ext cx="2211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✅</a:t>
            </a: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Частково</a:t>
            </a:r>
            <a:endParaRPr lang="en-US" sz="1500" dirty="0"/>
          </a:p>
        </p:txBody>
      </p:sp>
      <p:sp>
        <p:nvSpPr>
          <p:cNvPr id="45" name="Text 43"/>
          <p:cNvSpPr/>
          <p:nvPr/>
        </p:nvSpPr>
        <p:spPr>
          <a:xfrm>
            <a:off x="9080778" y="5714762"/>
            <a:ext cx="22119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⭐</a:t>
            </a: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Легко</a:t>
            </a:r>
            <a:endParaRPr lang="en-US" sz="1500" dirty="0"/>
          </a:p>
        </p:txBody>
      </p:sp>
      <p:sp>
        <p:nvSpPr>
          <p:cNvPr id="46" name="Text 44"/>
          <p:cNvSpPr/>
          <p:nvPr/>
        </p:nvSpPr>
        <p:spPr>
          <a:xfrm>
            <a:off x="11691104" y="5714762"/>
            <a:ext cx="19547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Середня</a:t>
            </a:r>
            <a:endParaRPr lang="en-US" sz="1500" dirty="0"/>
          </a:p>
        </p:txBody>
      </p:sp>
      <p:sp>
        <p:nvSpPr>
          <p:cNvPr id="47" name="Shape 45"/>
          <p:cNvSpPr/>
          <p:nvPr/>
        </p:nvSpPr>
        <p:spPr>
          <a:xfrm>
            <a:off x="781526" y="6371868"/>
            <a:ext cx="13067348" cy="1132165"/>
          </a:xfrm>
          <a:prstGeom prst="roundRect">
            <a:avLst>
              <a:gd name="adj" fmla="val 7249"/>
            </a:avLst>
          </a:prstGeom>
          <a:solidFill>
            <a:srgbClr val="C3BCF6"/>
          </a:solidFill>
          <a:ln/>
        </p:spPr>
      </p:sp>
      <p:pic>
        <p:nvPicPr>
          <p:cNvPr id="4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08" y="6666071"/>
            <a:ext cx="244197" cy="195382"/>
          </a:xfrm>
          <a:prstGeom prst="rect">
            <a:avLst/>
          </a:prstGeom>
        </p:spPr>
      </p:pic>
      <p:sp>
        <p:nvSpPr>
          <p:cNvPr id="49" name="Text 46"/>
          <p:cNvSpPr/>
          <p:nvPr/>
        </p:nvSpPr>
        <p:spPr>
          <a:xfrm>
            <a:off x="1416487" y="6612969"/>
            <a:ext cx="12237006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💡 Рекомендація: Використовуйте комбінацію інструментів. Наприклад, LinkedIn + GitHub + персональний сайт на Webflow — це потужне тріо для розробника чи UX-дизайнера.</a:t>
            </a:r>
            <a:endParaRPr lang="en-US" sz="1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2643307"/>
            <a:ext cx="947976" cy="373142"/>
          </a:xfrm>
          <a:prstGeom prst="roundRect">
            <a:avLst>
              <a:gd name="adj" fmla="val 17872"/>
            </a:avLst>
          </a:prstGeom>
          <a:solidFill>
            <a:srgbClr val="D7D2F9"/>
          </a:solidFill>
          <a:ln/>
        </p:spPr>
      </p:sp>
      <p:sp>
        <p:nvSpPr>
          <p:cNvPr id="4" name="Text 1"/>
          <p:cNvSpPr/>
          <p:nvPr/>
        </p:nvSpPr>
        <p:spPr>
          <a:xfrm>
            <a:off x="912852" y="2702838"/>
            <a:ext cx="70985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РОЗДІЛ 3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793790" y="309574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Авторське право на портфоліо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793790" y="4633555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Публікуючи своє портфоліо в мережі, ви автоматично стикаєтеся з питаннями авторського права — як щодо захисту власних робіт, так і щодо правомірного використання чужих матеріалів у ваших проєктах.</a:t>
            </a:r>
            <a:endParaRPr lang="en-US" sz="1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955" y="713899"/>
            <a:ext cx="9914930" cy="611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Основи авторського права для творців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782955" y="1711642"/>
            <a:ext cx="13064490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Авторське право (copyright) — це система юридичного захисту оригінальних творів інтелектуальної власності. Розуміння базових принципів допоможе вам грамотно управляти своїми роботами та уникнути правових ризиків.</a:t>
            </a:r>
            <a:endParaRPr lang="en-US" sz="1500" dirty="0"/>
          </a:p>
        </p:txBody>
      </p:sp>
      <p:sp>
        <p:nvSpPr>
          <p:cNvPr id="4" name="Shape 2"/>
          <p:cNvSpPr/>
          <p:nvPr/>
        </p:nvSpPr>
        <p:spPr>
          <a:xfrm>
            <a:off x="782955" y="2550795"/>
            <a:ext cx="6435685" cy="2541389"/>
          </a:xfrm>
          <a:prstGeom prst="roundRect">
            <a:avLst>
              <a:gd name="adj" fmla="val 3235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986314" y="2754154"/>
            <a:ext cx="587216" cy="587216"/>
          </a:xfrm>
          <a:prstGeom prst="roundRect">
            <a:avLst>
              <a:gd name="adj" fmla="val 15570226"/>
            </a:avLst>
          </a:prstGeom>
          <a:solidFill>
            <a:srgbClr val="5E4CE6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763" y="2915603"/>
            <a:ext cx="264200" cy="26420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86314" y="3534370"/>
            <a:ext cx="2858095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Автоматичний захист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986314" y="3955852"/>
            <a:ext cx="6028968" cy="932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Авторське право виникає автоматично з моменту створення твору. Реєстрація не є обов'язковою, але підсилює позицію у спорах.</a:t>
            </a:r>
            <a:endParaRPr lang="en-US" sz="1500" dirty="0"/>
          </a:p>
        </p:txBody>
      </p:sp>
      <p:sp>
        <p:nvSpPr>
          <p:cNvPr id="9" name="Shape 6"/>
          <p:cNvSpPr/>
          <p:nvPr/>
        </p:nvSpPr>
        <p:spPr>
          <a:xfrm>
            <a:off x="7411641" y="2550795"/>
            <a:ext cx="6435804" cy="2541389"/>
          </a:xfrm>
          <a:prstGeom prst="roundRect">
            <a:avLst>
              <a:gd name="adj" fmla="val 3235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614999" y="2754154"/>
            <a:ext cx="587216" cy="587216"/>
          </a:xfrm>
          <a:prstGeom prst="roundRect">
            <a:avLst>
              <a:gd name="adj" fmla="val 15570226"/>
            </a:avLst>
          </a:prstGeom>
          <a:solidFill>
            <a:srgbClr val="5E4CE6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76448" y="2915603"/>
            <a:ext cx="264200" cy="26420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614999" y="3534370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Термін дії</a:t>
            </a:r>
            <a:endParaRPr lang="en-US" sz="1900" dirty="0"/>
          </a:p>
        </p:txBody>
      </p:sp>
      <p:sp>
        <p:nvSpPr>
          <p:cNvPr id="13" name="Text 9"/>
          <p:cNvSpPr/>
          <p:nvPr/>
        </p:nvSpPr>
        <p:spPr>
          <a:xfrm>
            <a:off x="7614999" y="3955852"/>
            <a:ext cx="6029087" cy="9329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 Україні авторське право діє протягом усього життя автора та 70 років після його смерті. Після цього твір переходить у публічне надбання.</a:t>
            </a:r>
            <a:endParaRPr lang="en-US" sz="1500" dirty="0"/>
          </a:p>
        </p:txBody>
      </p:sp>
      <p:sp>
        <p:nvSpPr>
          <p:cNvPr id="14" name="Shape 10"/>
          <p:cNvSpPr/>
          <p:nvPr/>
        </p:nvSpPr>
        <p:spPr>
          <a:xfrm>
            <a:off x="782955" y="5285184"/>
            <a:ext cx="6435685" cy="2230398"/>
          </a:xfrm>
          <a:prstGeom prst="roundRect">
            <a:avLst>
              <a:gd name="adj" fmla="val 3686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5" name="Shape 11"/>
          <p:cNvSpPr/>
          <p:nvPr/>
        </p:nvSpPr>
        <p:spPr>
          <a:xfrm>
            <a:off x="986314" y="5488543"/>
            <a:ext cx="587216" cy="587216"/>
          </a:xfrm>
          <a:prstGeom prst="roundRect">
            <a:avLst>
              <a:gd name="adj" fmla="val 15570226"/>
            </a:avLst>
          </a:prstGeom>
          <a:solidFill>
            <a:srgbClr val="5E4CE6"/>
          </a:solidFill>
          <a:ln/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7763" y="5649992"/>
            <a:ext cx="264200" cy="264200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986314" y="6268760"/>
            <a:ext cx="2446853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Що захищається</a:t>
            </a:r>
            <a:endParaRPr lang="en-US" sz="1900" dirty="0"/>
          </a:p>
        </p:txBody>
      </p:sp>
      <p:sp>
        <p:nvSpPr>
          <p:cNvPr id="18" name="Text 13"/>
          <p:cNvSpPr/>
          <p:nvPr/>
        </p:nvSpPr>
        <p:spPr>
          <a:xfrm>
            <a:off x="986314" y="6690241"/>
            <a:ext cx="6028968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Код, дизайн, тексти, ілюстрації, фотографії, відео, музика — будь-який оригінальний творчий твір, виражений у матеріальній формі.</a:t>
            </a:r>
            <a:endParaRPr lang="en-US" sz="1500" dirty="0"/>
          </a:p>
        </p:txBody>
      </p:sp>
      <p:sp>
        <p:nvSpPr>
          <p:cNvPr id="19" name="Shape 14"/>
          <p:cNvSpPr/>
          <p:nvPr/>
        </p:nvSpPr>
        <p:spPr>
          <a:xfrm>
            <a:off x="7411641" y="5285184"/>
            <a:ext cx="6435804" cy="2230398"/>
          </a:xfrm>
          <a:prstGeom prst="roundRect">
            <a:avLst>
              <a:gd name="adj" fmla="val 3686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20" name="Shape 15"/>
          <p:cNvSpPr/>
          <p:nvPr/>
        </p:nvSpPr>
        <p:spPr>
          <a:xfrm>
            <a:off x="7614999" y="5488543"/>
            <a:ext cx="587216" cy="587216"/>
          </a:xfrm>
          <a:prstGeom prst="roundRect">
            <a:avLst>
              <a:gd name="adj" fmla="val 15570226"/>
            </a:avLst>
          </a:prstGeom>
          <a:solidFill>
            <a:srgbClr val="5E4CE6"/>
          </a:solidFill>
          <a:ln/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76448" y="5649992"/>
            <a:ext cx="264200" cy="264200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614999" y="6268760"/>
            <a:ext cx="2495788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Що не захищається</a:t>
            </a:r>
            <a:endParaRPr lang="en-US" sz="1900" dirty="0"/>
          </a:p>
        </p:txBody>
      </p:sp>
      <p:sp>
        <p:nvSpPr>
          <p:cNvPr id="23" name="Text 17"/>
          <p:cNvSpPr/>
          <p:nvPr/>
        </p:nvSpPr>
        <p:spPr>
          <a:xfrm>
            <a:off x="7614999" y="6690241"/>
            <a:ext cx="6029087" cy="621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Ідеї, концепції, методи, факти, стилі та процедури — лише конкретна форма їхнього вираження підпадає під захист.</a:t>
            </a:r>
            <a:endParaRPr lang="en-US" sz="15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92580" y="399098"/>
            <a:ext cx="4801791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Ліцензії Creative Commons</a:t>
            </a:r>
            <a:endParaRPr lang="en-US" sz="2850" dirty="0"/>
          </a:p>
        </p:txBody>
      </p:sp>
      <p:sp>
        <p:nvSpPr>
          <p:cNvPr id="3" name="Text 1"/>
          <p:cNvSpPr/>
          <p:nvPr/>
        </p:nvSpPr>
        <p:spPr>
          <a:xfrm>
            <a:off x="1592580" y="1064895"/>
            <a:ext cx="11445240" cy="4019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Creative Commons (CC) — некомерційна організація, яка розробила стандартизовані ліцензії, що дозволяють авторам гнучко керувати правами на свої роботи. Це ідеальний інструмент для тих, хто хоче ділитися своїми роботами, зберігаючи певний контроль над ними.</a:t>
            </a:r>
            <a:endParaRPr lang="en-US" sz="11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580" y="1586151"/>
            <a:ext cx="10485120" cy="585216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580" y="1586151"/>
            <a:ext cx="10485120" cy="585216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92580" y="7557611"/>
            <a:ext cx="11445240" cy="4019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Для портфоліо найчастіше обирають </a:t>
            </a:r>
            <a:r>
              <a:rPr lang="en-US" sz="110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CC BY-NC-ND</a:t>
            </a:r>
            <a:r>
              <a:rPr lang="en-US" sz="11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 — дозволяє іншим переглядати та ділитися вашими роботами, але забороняє комерційне використання та модифікацію без дозволу.</a:t>
            </a:r>
            <a:endParaRPr lang="en-US" sz="11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60678"/>
            <a:ext cx="98030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Роботи для клієнтів: хто є власником?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67759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Одне з найпоширеніших питань у фрілансерів та джуніор-спеціалістів — чи можна включати клієнтські проєкти до свого портфоліо? Відповідь залежить від умов договору та характеру проєкту.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650915" y="2535912"/>
            <a:ext cx="6565106" cy="5033010"/>
          </a:xfrm>
          <a:prstGeom prst="roundRect">
            <a:avLst>
              <a:gd name="adj" fmla="val 2839"/>
            </a:avLst>
          </a:prstGeom>
          <a:solidFill>
            <a:srgbClr val="5E4CE6">
              <a:alpha val="95000"/>
            </a:srgbClr>
          </a:solidFill>
          <a:ln/>
        </p:spPr>
      </p:sp>
      <p:sp>
        <p:nvSpPr>
          <p:cNvPr id="5" name="Text 3"/>
          <p:cNvSpPr/>
          <p:nvPr/>
        </p:nvSpPr>
        <p:spPr>
          <a:xfrm>
            <a:off x="849273" y="2734270"/>
            <a:ext cx="2605326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⚠️</a:t>
            </a:r>
            <a:r>
              <a:rPr lang="en-US" sz="19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Ключові правила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849273" y="3250406"/>
            <a:ext cx="6168390" cy="21828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Завжди перевіряйте умови договору або NDA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 замовчуванням права переходять до клієнта після оплати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Завжди запитуйте письмовий дозвіл на публікацію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 разі заборони — можна показувати знеосіблені фрагменти або описати кейс без візуалів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Зберігайте переписку, яка підтверджує ваш внесок у проєкт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564874" y="2734270"/>
            <a:ext cx="460355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Як правильно атрибутувати роботу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564874" y="3242786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Якщо ви отримали дозвіл, обов'язково вкажіть: </a:t>
            </a: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назву клієнта або «Конфіденційний клієнт»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вашу роль у проєкті, рік та використані технології/інструменти.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564874" y="4373999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Для командних проєктів чітко розмежовуйте особистий внесок від загального результату. Фраза «Я розробив систему авторизації та API для...» набагато переконливіша, ніж просто «Учасник команди».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564874" y="5867400"/>
            <a:ext cx="6279356" cy="1478280"/>
          </a:xfrm>
          <a:prstGeom prst="roundRect">
            <a:avLst>
              <a:gd name="adj" fmla="val 5639"/>
            </a:avLst>
          </a:prstGeom>
          <a:solidFill>
            <a:srgbClr val="C3BCF6"/>
          </a:solidFill>
          <a:ln/>
        </p:spPr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232" y="6162675"/>
            <a:ext cx="248007" cy="198358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8209598" y="6115288"/>
            <a:ext cx="543627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📋 Порада: Включіть у ваш стандартний контракт пункт про право публікації роботи в портфоліо одразу, ще на етапі укладення договору.</a:t>
            </a:r>
            <a:endParaRPr lang="en-US" sz="1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2393"/>
            <a:ext cx="908685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Захист власного портфоліо онлайн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6930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Публікація робіт у відкритому доступі завжди несе певний ризик несанкціонованого використання. Ось практичні заходи, які допоможуть захистити ваш контент без шкоди для його видимості.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927628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438632" y="2995851"/>
            <a:ext cx="32776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Водяні знаки та метадані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438632" y="3425071"/>
            <a:ext cx="5752505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Додавайте непомітні водяні знаки до зображень та зберігайте метадані EXIF із вашим ім'ям та датою створення. Для зображень можна використовувати Adobe Lightroom, Photoshop або безкоштовні онлайн-сервіси. Це не завадить рішучому злодію, але є доказом авторства у спорі.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39144" y="2927628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083987" y="2995851"/>
            <a:ext cx="47424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Публікація знижених роздільностей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8083987" y="3425071"/>
            <a:ext cx="5752624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Розміщуйте у відкритому доступі зображення роздільністю 72–96 dpi (72 PPI для веб), що достатньо для перегляду, але не придатно для друку або комерційного використання. Оригінали зберігайте у хмарному сховищі.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93790" y="540960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1438632" y="5477828"/>
            <a:ext cx="410872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Пошук порушень та реагування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1438632" y="5907048"/>
            <a:ext cx="575250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Регулярно перевіряйте використання своїх зображень через Google Images (зворотній пошук), TinEye або Copyscape для текстів. У разі виявлення порушення — надсилайте DMCA Takedown Notice хостинг-провайдеру або платформі.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439144" y="540960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8083987" y="5477828"/>
            <a:ext cx="326136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Авторські знаки та заяви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8083987" y="5907048"/>
            <a:ext cx="5752624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Розміщуйте на сайті чіткий copyright notice: «© Ім'я Прізвище, 2024. Усі права захищено» або обрану ліцензію Creative Commons. Додайте сторінку Terms of Use, де прописані умови використання вашого контенту.</a:t>
            </a:r>
            <a:endParaRPr lang="en-US" sz="1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9891"/>
            <a:ext cx="1238250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Використання чужого контенту: що дозволено?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04680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Створюючи портфоліо, ви можете захотіти використати сторонні зображення, шрифти, іконки чи музику. Важливо розуміти, що є законним, а що ні.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905125"/>
            <a:ext cx="13042821" cy="4294465"/>
          </a:xfrm>
          <a:prstGeom prst="roundRect">
            <a:avLst>
              <a:gd name="adj" fmla="val 194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2912745"/>
            <a:ext cx="4342448" cy="4279225"/>
          </a:xfrm>
          <a:prstGeom prst="roundRect">
            <a:avLst>
              <a:gd name="adj" fmla="val 1948"/>
            </a:avLst>
          </a:prstGeom>
          <a:solidFill>
            <a:srgbClr val="E9E6FA"/>
          </a:solidFill>
          <a:ln/>
        </p:spPr>
      </p:sp>
      <p:sp>
        <p:nvSpPr>
          <p:cNvPr id="6" name="Text 4"/>
          <p:cNvSpPr/>
          <p:nvPr/>
        </p:nvSpPr>
        <p:spPr>
          <a:xfrm>
            <a:off x="999768" y="3111103"/>
            <a:ext cx="3647956" cy="627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✅</a:t>
            </a: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Безпечно використовувати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999768" y="3858101"/>
            <a:ext cx="3647956" cy="3135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Фото з ліцензією CC0 або Public Domain (Unsplash, Pexels, Pixabay)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Шрифти з Google Fonts або з відповідною ліцензією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Іконки з дозволеною ліцензією (Feather Icons, Heroicons — MIT)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Матеріали, на які ви маєте письмовий дозвіл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Власноруч створений контент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5143857" y="2912745"/>
            <a:ext cx="4342567" cy="4279225"/>
          </a:xfrm>
          <a:prstGeom prst="rect">
            <a:avLst/>
          </a:prstGeom>
          <a:solidFill>
            <a:srgbClr val="E9E6FA"/>
          </a:solidFill>
          <a:ln/>
        </p:spPr>
      </p:sp>
      <p:sp>
        <p:nvSpPr>
          <p:cNvPr id="9" name="Shape 7"/>
          <p:cNvSpPr/>
          <p:nvPr/>
        </p:nvSpPr>
        <p:spPr>
          <a:xfrm>
            <a:off x="5143857" y="2912745"/>
            <a:ext cx="22860" cy="4279225"/>
          </a:xfrm>
          <a:prstGeom prst="roundRect">
            <a:avLst>
              <a:gd name="adj" fmla="val 364651"/>
            </a:avLst>
          </a:prstGeom>
          <a:solidFill>
            <a:srgbClr val="BDB8DF"/>
          </a:solidFill>
          <a:ln/>
        </p:spPr>
      </p:sp>
      <p:sp>
        <p:nvSpPr>
          <p:cNvPr id="10" name="Text 8"/>
          <p:cNvSpPr/>
          <p:nvPr/>
        </p:nvSpPr>
        <p:spPr>
          <a:xfrm>
            <a:off x="5639991" y="3111103"/>
            <a:ext cx="3350300" cy="627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⚠️</a:t>
            </a: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Потребує перевірки ліцензії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639991" y="3858101"/>
            <a:ext cx="3350300" cy="21134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Стокові фото (Shutterstock, Getty — платна ліцензія)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Шрифти з преміум-ліцензіями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Матеріали з позначкою «Attribution required»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Музика та звукові ефекти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4895850" y="4804231"/>
            <a:ext cx="496133" cy="496133"/>
          </a:xfrm>
          <a:prstGeom prst="roundRect">
            <a:avLst>
              <a:gd name="adj" fmla="val 16802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9913" y="4928175"/>
            <a:ext cx="248007" cy="248007"/>
          </a:xfrm>
          <a:prstGeom prst="rect">
            <a:avLst/>
          </a:prstGeom>
        </p:spPr>
      </p:pic>
      <p:sp>
        <p:nvSpPr>
          <p:cNvPr id="14" name="Shape 11"/>
          <p:cNvSpPr/>
          <p:nvPr/>
        </p:nvSpPr>
        <p:spPr>
          <a:xfrm>
            <a:off x="9486424" y="2912745"/>
            <a:ext cx="4342567" cy="4279225"/>
          </a:xfrm>
          <a:prstGeom prst="rect">
            <a:avLst/>
          </a:prstGeom>
          <a:solidFill>
            <a:srgbClr val="E9E6FA"/>
          </a:solidFill>
          <a:ln/>
        </p:spPr>
      </p:sp>
      <p:sp>
        <p:nvSpPr>
          <p:cNvPr id="15" name="Shape 12"/>
          <p:cNvSpPr/>
          <p:nvPr/>
        </p:nvSpPr>
        <p:spPr>
          <a:xfrm>
            <a:off x="9486424" y="2912745"/>
            <a:ext cx="22860" cy="4279225"/>
          </a:xfrm>
          <a:prstGeom prst="roundRect">
            <a:avLst>
              <a:gd name="adj" fmla="val 364651"/>
            </a:avLst>
          </a:prstGeom>
          <a:solidFill>
            <a:srgbClr val="BDB8DF"/>
          </a:solidFill>
          <a:ln/>
        </p:spPr>
      </p:sp>
      <p:sp>
        <p:nvSpPr>
          <p:cNvPr id="16" name="Text 13"/>
          <p:cNvSpPr/>
          <p:nvPr/>
        </p:nvSpPr>
        <p:spPr>
          <a:xfrm>
            <a:off x="9982557" y="3111103"/>
            <a:ext cx="3338989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❌</a:t>
            </a: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Категорично не можна</a:t>
            </a:r>
            <a:endParaRPr lang="en-US" sz="1950" dirty="0"/>
          </a:p>
        </p:txBody>
      </p:sp>
      <p:sp>
        <p:nvSpPr>
          <p:cNvPr id="17" name="Text 14"/>
          <p:cNvSpPr/>
          <p:nvPr/>
        </p:nvSpPr>
        <p:spPr>
          <a:xfrm>
            <a:off x="9982557" y="3547943"/>
            <a:ext cx="3648075" cy="2748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Зображення без ліцензії з Google Images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Логотипи та бренд-матеріали без дозволу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Скріншоти чужих продуктів у комерційному контексті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Чужий код без дотримання умов ліцензії (MIT, GPL тощо)</a:t>
            </a:r>
            <a:endParaRPr lang="en-US" sz="1550" dirty="0"/>
          </a:p>
        </p:txBody>
      </p:sp>
      <p:sp>
        <p:nvSpPr>
          <p:cNvPr id="18" name="Shape 15"/>
          <p:cNvSpPr/>
          <p:nvPr/>
        </p:nvSpPr>
        <p:spPr>
          <a:xfrm>
            <a:off x="9238417" y="4804231"/>
            <a:ext cx="496133" cy="496133"/>
          </a:xfrm>
          <a:prstGeom prst="roundRect">
            <a:avLst>
              <a:gd name="adj" fmla="val 16802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pic>
        <p:nvPicPr>
          <p:cNvPr id="19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62480" y="4928175"/>
            <a:ext cx="248007" cy="24800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41007"/>
            <a:ext cx="49618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Про що ця тема?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3357920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Ця тема охоплює три ключові напрями, які допоможуть вам вийти на ринок праці з впевненістю та сильною цифровою присутністю.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89870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4213027"/>
            <a:ext cx="4215289" cy="2286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435792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Загальні відомості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4787146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Що таке електронне портфоліо та резюме, яка їхня роль у сучасному пошуку роботи, які бувають типи і структури.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07437" y="389870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4213027"/>
            <a:ext cx="4215408" cy="2286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10" name="Text 8"/>
          <p:cNvSpPr/>
          <p:nvPr/>
        </p:nvSpPr>
        <p:spPr>
          <a:xfrm>
            <a:off x="5207437" y="435792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Веб-інструменти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207437" y="4787146"/>
            <a:ext cx="42154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Огляд платформ для розміщення портфоліо та резюме онлайн — від спеціалізованих сервісів до конструкторів сайтів.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9621203" y="3898702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9621203" y="4213027"/>
            <a:ext cx="4215289" cy="2286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14" name="Text 12"/>
          <p:cNvSpPr/>
          <p:nvPr/>
        </p:nvSpPr>
        <p:spPr>
          <a:xfrm>
            <a:off x="9621203" y="435792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Авторське право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621203" y="4787146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Як захистити свої роботи, правильно ліцензувати контент та уникнути порушення чужих авторських прав у власних проєктах.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3661"/>
            <a:ext cx="715684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Підсумки та наступні кроки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3057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Електронне портфоліо та грамотно оформлене резюме — це ваші найпотужніші інструменти на ринку праці. Вони демонструють не лише те, що ви вмієте, але й те, як ви мислите та вирішуєте задачі.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258889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01</a:t>
            </a:r>
            <a:endParaRPr lang="en-US" sz="1550" dirty="0"/>
          </a:p>
        </p:txBody>
      </p:sp>
      <p:sp>
        <p:nvSpPr>
          <p:cNvPr id="5" name="Shape 3"/>
          <p:cNvSpPr/>
          <p:nvPr/>
        </p:nvSpPr>
        <p:spPr>
          <a:xfrm>
            <a:off x="793790" y="2903220"/>
            <a:ext cx="4215289" cy="2286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6" name="Text 4"/>
          <p:cNvSpPr/>
          <p:nvPr/>
        </p:nvSpPr>
        <p:spPr>
          <a:xfrm>
            <a:off x="793790" y="3048119"/>
            <a:ext cx="367724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Визначте мету та аудиторію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93790" y="3477339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Для кого ви створюєте портфоліо? Яку роль шукаєте? Це визначить структуру, контент та вибір платформи.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5207437" y="258889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02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5207437" y="2903220"/>
            <a:ext cx="4215408" cy="2286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10" name="Text 8"/>
          <p:cNvSpPr/>
          <p:nvPr/>
        </p:nvSpPr>
        <p:spPr>
          <a:xfrm>
            <a:off x="5207437" y="3048119"/>
            <a:ext cx="25375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Оберіть платформу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5207437" y="3477339"/>
            <a:ext cx="4215408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GitHub Pages + LinkedIn для розробників; Behance + Wix для дизайнерів; власний сайт для максимальної гнучкості.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9621203" y="258889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03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9621203" y="2903220"/>
            <a:ext cx="4215289" cy="2286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14" name="Text 12"/>
          <p:cNvSpPr/>
          <p:nvPr/>
        </p:nvSpPr>
        <p:spPr>
          <a:xfrm>
            <a:off x="9621203" y="3048119"/>
            <a:ext cx="330148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Задокументуйте проєкти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621203" y="3477339"/>
            <a:ext cx="4215289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Зберіть 3–5 найкращих робіт. Для кожної: опис задачі, ваше рішення, використані інструменти, результат.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793790" y="477714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04</a:t>
            </a:r>
            <a:endParaRPr lang="en-US" sz="1550" dirty="0"/>
          </a:p>
        </p:txBody>
      </p:sp>
      <p:sp>
        <p:nvSpPr>
          <p:cNvPr id="17" name="Shape 15"/>
          <p:cNvSpPr/>
          <p:nvPr/>
        </p:nvSpPr>
        <p:spPr>
          <a:xfrm>
            <a:off x="793790" y="5091470"/>
            <a:ext cx="6422112" cy="2286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18" name="Text 16"/>
          <p:cNvSpPr/>
          <p:nvPr/>
        </p:nvSpPr>
        <p:spPr>
          <a:xfrm>
            <a:off x="793790" y="5236369"/>
            <a:ext cx="294834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Захистіть свій контент</a:t>
            </a:r>
            <a:endParaRPr lang="en-US" sz="1950" dirty="0"/>
          </a:p>
        </p:txBody>
      </p:sp>
      <p:sp>
        <p:nvSpPr>
          <p:cNvPr id="19" name="Text 17"/>
          <p:cNvSpPr/>
          <p:nvPr/>
        </p:nvSpPr>
        <p:spPr>
          <a:xfrm>
            <a:off x="793790" y="5665589"/>
            <a:ext cx="642211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Додайте авторські знаки, оберіть ліцензію CC, отримайте письмові дозволи на клієнтські проєкти.</a:t>
            </a:r>
            <a:endParaRPr lang="en-US" sz="1550" dirty="0"/>
          </a:p>
        </p:txBody>
      </p:sp>
      <p:sp>
        <p:nvSpPr>
          <p:cNvPr id="20" name="Text 18"/>
          <p:cNvSpPr/>
          <p:nvPr/>
        </p:nvSpPr>
        <p:spPr>
          <a:xfrm>
            <a:off x="7414260" y="477714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Outfit Light" pitchFamily="34" charset="0"/>
                <a:ea typeface="Outfit Light" pitchFamily="34" charset="-122"/>
                <a:cs typeface="Outfit Light" pitchFamily="34" charset="-120"/>
              </a:rPr>
              <a:t>05</a:t>
            </a:r>
            <a:endParaRPr lang="en-US" sz="1550" dirty="0"/>
          </a:p>
        </p:txBody>
      </p:sp>
      <p:sp>
        <p:nvSpPr>
          <p:cNvPr id="21" name="Shape 19"/>
          <p:cNvSpPr/>
          <p:nvPr/>
        </p:nvSpPr>
        <p:spPr>
          <a:xfrm>
            <a:off x="7414260" y="5091470"/>
            <a:ext cx="6422231" cy="22860"/>
          </a:xfrm>
          <a:prstGeom prst="rect">
            <a:avLst/>
          </a:prstGeom>
          <a:solidFill>
            <a:srgbClr val="5E4CE6"/>
          </a:solidFill>
          <a:ln/>
        </p:spPr>
      </p:sp>
      <p:sp>
        <p:nvSpPr>
          <p:cNvPr id="22" name="Text 20"/>
          <p:cNvSpPr/>
          <p:nvPr/>
        </p:nvSpPr>
        <p:spPr>
          <a:xfrm>
            <a:off x="7414260" y="5236369"/>
            <a:ext cx="28566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Регулярно оновлюйте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7414260" y="5665589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Портфоліо — живий документ. Додавайте нові проєкти, оновлюйте навички та слідкуйте за актуальністю контенту.</a:t>
            </a:r>
            <a:endParaRPr lang="en-US" sz="1550" dirty="0"/>
          </a:p>
        </p:txBody>
      </p:sp>
      <p:sp>
        <p:nvSpPr>
          <p:cNvPr id="24" name="Shape 22"/>
          <p:cNvSpPr/>
          <p:nvPr/>
        </p:nvSpPr>
        <p:spPr>
          <a:xfrm>
            <a:off x="793790" y="6672739"/>
            <a:ext cx="13042821" cy="843201"/>
          </a:xfrm>
          <a:prstGeom prst="roundRect">
            <a:avLst>
              <a:gd name="adj" fmla="val 9886"/>
            </a:avLst>
          </a:prstGeom>
          <a:solidFill>
            <a:srgbClr val="C3BCF6"/>
          </a:solidFill>
          <a:ln/>
        </p:spPr>
      </p:sp>
      <p:pic>
        <p:nvPicPr>
          <p:cNvPr id="2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48" y="6968014"/>
            <a:ext cx="248007" cy="198358"/>
          </a:xfrm>
          <a:prstGeom prst="rect">
            <a:avLst/>
          </a:prstGeom>
        </p:spPr>
      </p:pic>
      <p:sp>
        <p:nvSpPr>
          <p:cNvPr id="26" name="Text 23"/>
          <p:cNvSpPr/>
          <p:nvPr/>
        </p:nvSpPr>
        <p:spPr>
          <a:xfrm>
            <a:off x="1438513" y="6920627"/>
            <a:ext cx="1219973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🚀 Пам'ятайте: найкраще портфоліо — це те, яке ви нарешті опублікували. Почніть з малого та вдосконалюйте з часом!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2927" y="553760"/>
            <a:ext cx="7570946" cy="1228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Що таке електронне портфоліо?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272927" y="2074902"/>
            <a:ext cx="7570946" cy="12530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Електронне портфоліо (e-portfolio) — це цифрова колекція ваших робіт, проєктів, досягнень і навичок, представлена у форматі, доступному онлайн. На відміну від паперового портфоліо, електронна версія дозволяє швидко ділитися матеріалами з роботодавцями, клієнтами та партнерами по всьому світу.</a:t>
            </a:r>
            <a:endParaRPr lang="en-US" sz="1500" dirty="0"/>
          </a:p>
        </p:txBody>
      </p:sp>
      <p:sp>
        <p:nvSpPr>
          <p:cNvPr id="5" name="Shape 2"/>
          <p:cNvSpPr/>
          <p:nvPr/>
        </p:nvSpPr>
        <p:spPr>
          <a:xfrm>
            <a:off x="6272927" y="3547110"/>
            <a:ext cx="2393752" cy="2436852"/>
          </a:xfrm>
          <a:prstGeom prst="roundRect">
            <a:avLst>
              <a:gd name="adj" fmla="val 3450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92359" y="3766542"/>
            <a:ext cx="1954887" cy="31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🎯</a:t>
            </a: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Мета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6492359" y="4198263"/>
            <a:ext cx="1954887" cy="1566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Продемонструвати практичні навички та реальні результати роботи, а не лише теоретичні знання.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8861465" y="3547110"/>
            <a:ext cx="2393752" cy="2436852"/>
          </a:xfrm>
          <a:prstGeom prst="roundRect">
            <a:avLst>
              <a:gd name="adj" fmla="val 3450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9080897" y="3766542"/>
            <a:ext cx="1954887" cy="31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🌐</a:t>
            </a: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Формат</a:t>
            </a:r>
            <a:endParaRPr lang="en-US" sz="1900" dirty="0"/>
          </a:p>
        </p:txBody>
      </p:sp>
      <p:sp>
        <p:nvSpPr>
          <p:cNvPr id="10" name="Text 7"/>
          <p:cNvSpPr/>
          <p:nvPr/>
        </p:nvSpPr>
        <p:spPr>
          <a:xfrm>
            <a:off x="9080897" y="4198263"/>
            <a:ext cx="1954887" cy="1566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Веб-сайт, PDF-документ, профіль на платформі або поєднання різних цифрових медіа.</a:t>
            </a:r>
            <a:endParaRPr lang="en-US" sz="1500" dirty="0"/>
          </a:p>
        </p:txBody>
      </p:sp>
      <p:sp>
        <p:nvSpPr>
          <p:cNvPr id="11" name="Shape 8"/>
          <p:cNvSpPr/>
          <p:nvPr/>
        </p:nvSpPr>
        <p:spPr>
          <a:xfrm>
            <a:off x="11450003" y="3547110"/>
            <a:ext cx="2393752" cy="2436852"/>
          </a:xfrm>
          <a:prstGeom prst="roundRect">
            <a:avLst>
              <a:gd name="adj" fmla="val 3450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1669435" y="3766542"/>
            <a:ext cx="1954887" cy="31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👁️</a:t>
            </a: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Аудиторія</a:t>
            </a:r>
            <a:endParaRPr lang="en-US" sz="1900" dirty="0"/>
          </a:p>
        </p:txBody>
      </p:sp>
      <p:sp>
        <p:nvSpPr>
          <p:cNvPr id="13" name="Text 10"/>
          <p:cNvSpPr/>
          <p:nvPr/>
        </p:nvSpPr>
        <p:spPr>
          <a:xfrm>
            <a:off x="11669435" y="4198263"/>
            <a:ext cx="1954887" cy="1566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HR-менеджери, технічні рекрутери, потенційні клієнти, а також академічні комісії та конкурси.</a:t>
            </a:r>
            <a:endParaRPr lang="en-US" sz="1500" dirty="0"/>
          </a:p>
        </p:txBody>
      </p:sp>
      <p:sp>
        <p:nvSpPr>
          <p:cNvPr id="14" name="Shape 11"/>
          <p:cNvSpPr/>
          <p:nvPr/>
        </p:nvSpPr>
        <p:spPr>
          <a:xfrm>
            <a:off x="6272927" y="6178748"/>
            <a:ext cx="7570827" cy="1497092"/>
          </a:xfrm>
          <a:prstGeom prst="roundRect">
            <a:avLst>
              <a:gd name="adj" fmla="val 5517"/>
            </a:avLst>
          </a:prstGeom>
          <a:solidFill>
            <a:srgbClr val="FAFAFA">
              <a:alpha val="95000"/>
            </a:srgbClr>
          </a:solidFill>
          <a:ln w="22860">
            <a:solidFill>
              <a:srgbClr val="BDB8DF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492359" y="6398181"/>
            <a:ext cx="2458164" cy="314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📈</a:t>
            </a:r>
            <a:r>
              <a:rPr lang="en-US" sz="19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Цінність</a:t>
            </a:r>
            <a:endParaRPr lang="en-US" sz="1900" dirty="0"/>
          </a:p>
        </p:txBody>
      </p:sp>
      <p:sp>
        <p:nvSpPr>
          <p:cNvPr id="16" name="Text 13"/>
          <p:cNvSpPr/>
          <p:nvPr/>
        </p:nvSpPr>
        <p:spPr>
          <a:xfrm>
            <a:off x="6492359" y="6829901"/>
            <a:ext cx="7131963" cy="6265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Виділяє вас серед сотень кандидатів, демонструючи реальну компетентність через конкретні кейси.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95162"/>
            <a:ext cx="762785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Типи електронних портфоліо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31207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Залежно від вашої цілі, галузі та рівня досвіду, існують різні підходи до створення електронного портфоліо. Вибір типу визначає структуру, наповнення та платформу для розміщення.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170396"/>
            <a:ext cx="2425660" cy="149911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93790" y="491751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Презентаційне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5346740"/>
            <a:ext cx="4182189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Демонструє найкращі роботи у вигляді галереї. Ідеальне для дизайнерів, фотографів, ілюстраторів та розробників інтерфейсів. Акцент — на візуальній якості та різноманітності проєктів.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3170396"/>
            <a:ext cx="2425660" cy="149911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23986" y="491751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Навчальне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223986" y="5346740"/>
            <a:ext cx="4182308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Відображає процес навчання, рефлексію та прогрес. Популярне у студентів і випускників. Включає есе, звіти, курсові проєкти та самооцінку компетенцій.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3170396"/>
            <a:ext cx="2425660" cy="149911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54302" y="491751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Кар'єрне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654302" y="5346740"/>
            <a:ext cx="418230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Орієнтоване на пошук роботи. Містить резюме, опис ключових навичок, рекомендаційні листи та підтвердження досягнень у вигляді конкретних метрик і результатів.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39428"/>
            <a:ext cx="1116806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Ключові елементи ефективного портфоліо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2057162"/>
            <a:ext cx="6565106" cy="5033010"/>
          </a:xfrm>
          <a:prstGeom prst="roundRect">
            <a:avLst>
              <a:gd name="adj" fmla="val 2839"/>
            </a:avLst>
          </a:prstGeom>
          <a:solidFill>
            <a:srgbClr val="5E4CE6">
              <a:alpha val="95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849273" y="2255520"/>
            <a:ext cx="262068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Обов'язкові розділи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2764036"/>
            <a:ext cx="6168390" cy="1865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Коротка біографія та фото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Перелік навичок (hard &amp; soft skills)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Вибрані проєкти з описом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Контактна інформація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Посилання на резюме або GitHub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564874" y="2255520"/>
            <a:ext cx="414778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Що робить портфоліо сильним?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564874" y="2764036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Сильне портфоліо — це не просто колекція файлів. Кожен проєкт повинен мати чіткий контекст: яка була задача, які рішення ви прийняли, якого результату досягли. Роботодавці хочуть бачити </a:t>
            </a:r>
            <a:r>
              <a:rPr lang="en-US" sz="1550" b="1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ваш мисленнєвий процес</a:t>
            </a: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, а не лише кінцевий результат.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564874" y="4212788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Обов'язково вказуйте використані технології, інструменти та ролі у командних проєктах. Додайте метрики успіху там, де це можливо: збільшення конверсії на X%, скорочення часу завантаження на Y секунди тощо.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564874" y="5706189"/>
            <a:ext cx="6279356" cy="1160740"/>
          </a:xfrm>
          <a:prstGeom prst="roundRect">
            <a:avLst>
              <a:gd name="adj" fmla="val 7182"/>
            </a:avLst>
          </a:prstGeom>
          <a:solidFill>
            <a:srgbClr val="C3BCF6"/>
          </a:solidFill>
          <a:ln/>
        </p:spPr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232" y="6001464"/>
            <a:ext cx="248007" cy="198358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8209598" y="5954078"/>
            <a:ext cx="5436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💡 Порада: 3–5 якісних проєктів завжди краще, ніж 20 посередніх. Якість переважає кількість.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5083" y="1177290"/>
            <a:ext cx="7813834" cy="10394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Електронне резюме: сучасний формат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665083" y="2425660"/>
            <a:ext cx="7813834" cy="9777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Електронне резюме (e-resume) — це цифрова версія традиційного CV, адаптована для онлайн-середовища. Воно може бути представлене у форматі PDF, HTML-сторінки, LinkedIn-профілю або інтерактивного документа. Головна відмінність від паперового резюме — можливість вбудовувати посилання, медіафайли та інтерактивні елементи.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665083" y="3560088"/>
            <a:ext cx="2511743" cy="2165271"/>
          </a:xfrm>
          <a:prstGeom prst="roundRect">
            <a:avLst>
              <a:gd name="adj" fmla="val 3226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838914" y="3733919"/>
            <a:ext cx="2078593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📄</a:t>
            </a:r>
            <a:r>
              <a:rPr lang="en-US" sz="16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PDF-резюме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838914" y="4084915"/>
            <a:ext cx="2164080" cy="14666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Класичний формат. Підходить для надсилання на електронну пошту та завантаження на job-сайти. ATS-оптимізація є критично важливою.</a:t>
            </a:r>
            <a:endParaRPr lang="en-US" sz="1300" dirty="0"/>
          </a:p>
        </p:txBody>
      </p:sp>
      <p:sp>
        <p:nvSpPr>
          <p:cNvPr id="8" name="Shape 5"/>
          <p:cNvSpPr/>
          <p:nvPr/>
        </p:nvSpPr>
        <p:spPr>
          <a:xfrm>
            <a:off x="3316129" y="3560088"/>
            <a:ext cx="2511743" cy="2165271"/>
          </a:xfrm>
          <a:prstGeom prst="roundRect">
            <a:avLst>
              <a:gd name="adj" fmla="val 3226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3489960" y="3733919"/>
            <a:ext cx="2078593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🌐</a:t>
            </a:r>
            <a:r>
              <a:rPr lang="en-US" sz="16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Веб-резюме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3489960" y="4084915"/>
            <a:ext cx="2164080" cy="12221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HTML-сторінка або профіль на платформі. Дозволяє додавати посилання на проєкти, відео та інтерактивний контент.</a:t>
            </a:r>
            <a:endParaRPr lang="en-US" sz="1300" dirty="0"/>
          </a:p>
        </p:txBody>
      </p:sp>
      <p:sp>
        <p:nvSpPr>
          <p:cNvPr id="11" name="Shape 8"/>
          <p:cNvSpPr/>
          <p:nvPr/>
        </p:nvSpPr>
        <p:spPr>
          <a:xfrm>
            <a:off x="5967174" y="3560088"/>
            <a:ext cx="2511743" cy="2165271"/>
          </a:xfrm>
          <a:prstGeom prst="roundRect">
            <a:avLst>
              <a:gd name="adj" fmla="val 3226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6141006" y="3733919"/>
            <a:ext cx="2116931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💼</a:t>
            </a:r>
            <a:r>
              <a:rPr lang="en-US" sz="16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LinkedIn-профіль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141006" y="4084915"/>
            <a:ext cx="2164080" cy="14666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Найбільш поширена мережа для рекрутерів. Профіль із заповненням 100% отримує у 40 разів більше можливостей для найму.</a:t>
            </a:r>
            <a:endParaRPr lang="en-US" sz="1300" dirty="0"/>
          </a:p>
        </p:txBody>
      </p:sp>
      <p:sp>
        <p:nvSpPr>
          <p:cNvPr id="14" name="Shape 11"/>
          <p:cNvSpPr/>
          <p:nvPr/>
        </p:nvSpPr>
        <p:spPr>
          <a:xfrm>
            <a:off x="665083" y="5864662"/>
            <a:ext cx="7813834" cy="1187529"/>
          </a:xfrm>
          <a:prstGeom prst="roundRect">
            <a:avLst>
              <a:gd name="adj" fmla="val 5881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838914" y="6038493"/>
            <a:ext cx="2078593" cy="267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🎥</a:t>
            </a:r>
            <a:r>
              <a:rPr lang="en-US" sz="160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Відео-резюме</a:t>
            </a:r>
            <a:endParaRPr lang="en-US" sz="1600" dirty="0"/>
          </a:p>
        </p:txBody>
      </p:sp>
      <p:sp>
        <p:nvSpPr>
          <p:cNvPr id="16" name="Text 13"/>
          <p:cNvSpPr/>
          <p:nvPr/>
        </p:nvSpPr>
        <p:spPr>
          <a:xfrm>
            <a:off x="838914" y="6389489"/>
            <a:ext cx="7466171" cy="4888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Короткий відеоролик 1–2 хвилини з самопрезентацією. Ефективний для позицій, де важливі комунікаційні навички.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36320" y="448270"/>
            <a:ext cx="6657618" cy="497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Структура ефективного резюме</a:t>
            </a:r>
            <a:endParaRPr lang="en-US" sz="3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" y="1201460"/>
            <a:ext cx="12557760" cy="574702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34946" y="1957447"/>
            <a:ext cx="2777920" cy="347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Досвід роботи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10234946" y="2403458"/>
            <a:ext cx="3061885" cy="500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Зворотний хронологічний порядок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1370296" y="3846433"/>
            <a:ext cx="2777920" cy="347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Ціль / Профіль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1333257" y="4292443"/>
            <a:ext cx="2814958" cy="500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19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Коротко про цінність та мету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10234946" y="4773177"/>
            <a:ext cx="3061885" cy="6944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2A2742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Заголовок і контакти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10234946" y="5566428"/>
            <a:ext cx="3061885" cy="2502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70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Імʼя, посада, контактні дані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1036320" y="7092196"/>
            <a:ext cx="12557760" cy="6890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Правильна структура резюме допомагає HR-менеджеру за 6–10 секунд (саме стільки в середньому витрачається на перший перегляд) зрозуміти вашу цінність як кандидата. Використовуйте зворотній хронологічний порядок для досвіду та освіти. Адаптуйте резюме під кожну вакансію, підбираючи ключові слова з опису посади — це підвищує шанси пройти автоматичну фільтрацію ATS (Applicant Tracking System).</a:t>
            </a:r>
            <a:endParaRPr lang="en-US" sz="12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59017"/>
            <a:ext cx="647950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ATS-оптимізація резюме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67593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Більшість великих компаній використовують системи автоматичного відбору резюме (ATS). Якщо ваш документ не відповідає певним критеріям, він може бути відхилений ще до того, як потрапить до людини.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732609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✅</a:t>
            </a:r>
            <a:r>
              <a:rPr lang="en-US" sz="195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Що робити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4248745"/>
            <a:ext cx="6279356" cy="2252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Використовувати ключові слова з вакансії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Зберігати у форматі .docx або .pdf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Використовувати стандартні назви розділів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Застосовувати чисті шрифти (Arial, Calibri)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Уникати таблиць і колонок у PDF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Вказувати конкретні навички, а не загальні фрази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21999" y="3534251"/>
            <a:ext cx="6565106" cy="3036213"/>
          </a:xfrm>
          <a:prstGeom prst="roundRect">
            <a:avLst>
              <a:gd name="adj" fmla="val 4707"/>
            </a:avLst>
          </a:prstGeom>
          <a:solidFill>
            <a:srgbClr val="5E4CE6">
              <a:alpha val="95000"/>
            </a:srgbClr>
          </a:solidFill>
          <a:ln/>
        </p:spPr>
      </p:sp>
      <p:sp>
        <p:nvSpPr>
          <p:cNvPr id="7" name="Text 5"/>
          <p:cNvSpPr/>
          <p:nvPr/>
        </p:nvSpPr>
        <p:spPr>
          <a:xfrm>
            <a:off x="7620357" y="3732609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❌</a:t>
            </a:r>
            <a:r>
              <a:rPr lang="en-US" sz="1950" b="1" dirty="0">
                <a:solidFill>
                  <a:srgbClr val="FFFFFF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Чого уникати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20357" y="4248745"/>
            <a:ext cx="6168390" cy="2252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Графіки, іконки та нестандартне форматування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Текст у зображеннях або колонтитулах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Незвичні шрифти та кольорові фони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Скорочень без пояснень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Єдиного резюме для всіх вакансій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FFFFFF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Помилок у написанні навичок (напр. "JavaScrip")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2484596"/>
            <a:ext cx="947976" cy="373142"/>
          </a:xfrm>
          <a:prstGeom prst="roundRect">
            <a:avLst>
              <a:gd name="adj" fmla="val 17872"/>
            </a:avLst>
          </a:prstGeom>
          <a:solidFill>
            <a:srgbClr val="D7D2F9"/>
          </a:solidFill>
          <a:ln/>
        </p:spPr>
      </p:sp>
      <p:sp>
        <p:nvSpPr>
          <p:cNvPr id="4" name="Text 1"/>
          <p:cNvSpPr/>
          <p:nvPr/>
        </p:nvSpPr>
        <p:spPr>
          <a:xfrm>
            <a:off x="6399252" y="2544128"/>
            <a:ext cx="70985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РОЗДІЛ 2</a:t>
            </a:r>
            <a:endParaRPr lang="en-US" sz="1250" dirty="0"/>
          </a:p>
        </p:txBody>
      </p:sp>
      <p:sp>
        <p:nvSpPr>
          <p:cNvPr id="5" name="Text 2"/>
          <p:cNvSpPr/>
          <p:nvPr/>
        </p:nvSpPr>
        <p:spPr>
          <a:xfrm>
            <a:off x="6280190" y="2937034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231971"/>
                </a:solidFill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Веб-інструменти для портфоліо та резюме</a:t>
            </a:r>
            <a:endParaRPr lang="en-US" sz="3900" dirty="0"/>
          </a:p>
        </p:txBody>
      </p:sp>
      <p:sp>
        <p:nvSpPr>
          <p:cNvPr id="6" name="Text 3"/>
          <p:cNvSpPr/>
          <p:nvPr/>
        </p:nvSpPr>
        <p:spPr>
          <a:xfrm>
            <a:off x="6280190" y="4474845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A2742"/>
                </a:solidFill>
                <a:latin typeface="Arimo" pitchFamily="34" charset="0"/>
                <a:ea typeface="Arimo" pitchFamily="34" charset="-122"/>
                <a:cs typeface="Arimo" pitchFamily="34" charset="-120"/>
              </a:rPr>
              <a:t>Сучасний ринок пропонує десятки інструментів для створення цифрового портфоліо та онлайн-резюме. Від простих конструкторів без коду до потужних платформ для розробників — вибір залежить від ваших технічних навичок, галузі та мети.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2362</Words>
  <Application>Microsoft Office PowerPoint</Application>
  <PresentationFormat>Довільний</PresentationFormat>
  <Paragraphs>246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6" baseType="lpstr">
      <vt:lpstr>Outfit Light</vt:lpstr>
      <vt:lpstr>Calibri</vt:lpstr>
      <vt:lpstr>Arial</vt:lpstr>
      <vt:lpstr>Arimo</vt:lpstr>
      <vt:lpstr>Outfit Extra 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Микола Стороженко</dc:creator>
  <cp:lastModifiedBy>Микола Стороженко</cp:lastModifiedBy>
  <cp:revision>1</cp:revision>
  <dcterms:created xsi:type="dcterms:W3CDTF">2026-03-28T21:03:22Z</dcterms:created>
  <dcterms:modified xsi:type="dcterms:W3CDTF">2026-03-28T20:53:11Z</dcterms:modified>
</cp:coreProperties>
</file>