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2" d="100"/>
          <a:sy n="42" d="100"/>
        </p:scale>
        <p:origin x="72" y="600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E03BC-84C9-40D9-BD2F-65D3C99F5D1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21AFFB-EF18-49E3-AA78-2FBE01D301B0}">
      <dgm:prSet phldrT="[Текст]"/>
      <dgm:spPr/>
      <dgm:t>
        <a:bodyPr/>
        <a:lstStyle/>
        <a:p>
          <a:r>
            <a:rPr lang="uk-UA" dirty="0" smtClean="0"/>
            <a:t>Мета</a:t>
          </a:r>
        </a:p>
        <a:p>
          <a:r>
            <a:rPr lang="uk-UA" dirty="0" err="1" smtClean="0"/>
            <a:t>естетичного</a:t>
          </a:r>
          <a:r>
            <a:rPr lang="uk-UA" dirty="0" err="1" smtClean="0"/>
            <a:t>та</a:t>
          </a:r>
          <a:endParaRPr lang="uk-UA" dirty="0" smtClean="0"/>
        </a:p>
        <a:p>
          <a:r>
            <a:rPr lang="uk-UA" dirty="0" smtClean="0"/>
            <a:t>навчання</a:t>
          </a:r>
          <a:endParaRPr lang="ru-RU" dirty="0"/>
        </a:p>
      </dgm:t>
    </dgm:pt>
    <dgm:pt modelId="{FE2D9F2B-7CAC-4A99-B964-FD81DF2B4671}" type="parTrans" cxnId="{570FD006-F25F-4153-8360-5ECF4AE08FF2}">
      <dgm:prSet/>
      <dgm:spPr/>
      <dgm:t>
        <a:bodyPr/>
        <a:lstStyle/>
        <a:p>
          <a:endParaRPr lang="ru-RU"/>
        </a:p>
      </dgm:t>
    </dgm:pt>
    <dgm:pt modelId="{AC4086E3-2F62-4C95-A12D-3BCF8B39F6B7}" type="sibTrans" cxnId="{570FD006-F25F-4153-8360-5ECF4AE08FF2}">
      <dgm:prSet/>
      <dgm:spPr/>
      <dgm:t>
        <a:bodyPr/>
        <a:lstStyle/>
        <a:p>
          <a:endParaRPr lang="ru-RU"/>
        </a:p>
      </dgm:t>
    </dgm:pt>
    <dgm:pt modelId="{8C19E5E3-B29C-4992-81DC-BC407C706A9A}">
      <dgm:prSet phldrT="[Текст]"/>
      <dgm:spPr/>
      <dgm:t>
        <a:bodyPr/>
        <a:lstStyle/>
        <a:p>
          <a:r>
            <a:rPr lang="uk-UA" dirty="0" smtClean="0"/>
            <a:t>Формування естетичного</a:t>
          </a:r>
        </a:p>
        <a:p>
          <a:r>
            <a:rPr lang="uk-UA" dirty="0" smtClean="0"/>
            <a:t>ставлення  до життя</a:t>
          </a:r>
          <a:endParaRPr lang="ru-RU" dirty="0"/>
        </a:p>
      </dgm:t>
    </dgm:pt>
    <dgm:pt modelId="{2EF2F3C5-5FA0-458B-92BC-969511D46634}" type="parTrans" cxnId="{E4806970-57A6-400A-8272-DF651A179779}">
      <dgm:prSet/>
      <dgm:spPr/>
      <dgm:t>
        <a:bodyPr/>
        <a:lstStyle/>
        <a:p>
          <a:endParaRPr lang="ru-RU"/>
        </a:p>
      </dgm:t>
    </dgm:pt>
    <dgm:pt modelId="{D19D8A87-0473-4526-8573-545508F5A012}" type="sibTrans" cxnId="{E4806970-57A6-400A-8272-DF651A179779}">
      <dgm:prSet/>
      <dgm:spPr/>
      <dgm:t>
        <a:bodyPr/>
        <a:lstStyle/>
        <a:p>
          <a:endParaRPr lang="ru-RU"/>
        </a:p>
      </dgm:t>
    </dgm:pt>
    <dgm:pt modelId="{300F3C48-9F2D-4D06-9CDE-683CAF36B1C5}">
      <dgm:prSet phldrT="[Текст]"/>
      <dgm:spPr/>
      <dgm:t>
        <a:bodyPr/>
        <a:lstStyle/>
        <a:p>
          <a:r>
            <a:rPr lang="uk-UA" dirty="0" smtClean="0"/>
            <a:t>Формування високих естетичних ідеалів</a:t>
          </a:r>
          <a:endParaRPr lang="ru-RU" dirty="0"/>
        </a:p>
      </dgm:t>
    </dgm:pt>
    <dgm:pt modelId="{FCA0B22E-3BC1-438B-BB39-4B7B1106C416}" type="parTrans" cxnId="{0AFAE572-C6C9-40A9-9121-B0865AB197A4}">
      <dgm:prSet/>
      <dgm:spPr/>
      <dgm:t>
        <a:bodyPr/>
        <a:lstStyle/>
        <a:p>
          <a:endParaRPr lang="ru-RU"/>
        </a:p>
      </dgm:t>
    </dgm:pt>
    <dgm:pt modelId="{29DF7465-3F03-4174-AF72-1A8ED87FAF04}" type="sibTrans" cxnId="{0AFAE572-C6C9-40A9-9121-B0865AB197A4}">
      <dgm:prSet/>
      <dgm:spPr/>
      <dgm:t>
        <a:bodyPr/>
        <a:lstStyle/>
        <a:p>
          <a:endParaRPr lang="ru-RU"/>
        </a:p>
      </dgm:t>
    </dgm:pt>
    <dgm:pt modelId="{3FE3CD3D-0BD8-4E4E-95BC-AA67C4612F42}">
      <dgm:prSet phldrT="[Текст]"/>
      <dgm:spPr/>
      <dgm:t>
        <a:bodyPr/>
        <a:lstStyle/>
        <a:p>
          <a:r>
            <a:rPr lang="uk-UA" dirty="0" smtClean="0"/>
            <a:t>Зміщення акцентів з вузькотехнічних завдань на художній розвиток</a:t>
          </a:r>
          <a:endParaRPr lang="ru-RU" dirty="0"/>
        </a:p>
      </dgm:t>
    </dgm:pt>
    <dgm:pt modelId="{3D4B06AC-2DFD-4A31-A8B4-A0BC3305CF05}" type="parTrans" cxnId="{A047F50B-5B21-4106-B2A0-1F05ED680AFC}">
      <dgm:prSet/>
      <dgm:spPr/>
      <dgm:t>
        <a:bodyPr/>
        <a:lstStyle/>
        <a:p>
          <a:endParaRPr lang="ru-RU"/>
        </a:p>
      </dgm:t>
    </dgm:pt>
    <dgm:pt modelId="{6227C6DE-805C-4E75-9AC1-1CF583F3950B}" type="sibTrans" cxnId="{A047F50B-5B21-4106-B2A0-1F05ED680AFC}">
      <dgm:prSet/>
      <dgm:spPr/>
      <dgm:t>
        <a:bodyPr/>
        <a:lstStyle/>
        <a:p>
          <a:endParaRPr lang="ru-RU"/>
        </a:p>
      </dgm:t>
    </dgm:pt>
    <dgm:pt modelId="{8A97614C-4CE0-49F9-9F61-B6F046375214}">
      <dgm:prSet phldrT="[Текст]"/>
      <dgm:spPr/>
      <dgm:t>
        <a:bodyPr/>
        <a:lstStyle/>
        <a:p>
          <a:r>
            <a:rPr lang="uk-UA" dirty="0" smtClean="0"/>
            <a:t>Здатність адекватної оцінки</a:t>
          </a:r>
        </a:p>
        <a:p>
          <a:r>
            <a:rPr lang="uk-UA" dirty="0" smtClean="0"/>
            <a:t>прекрасного</a:t>
          </a:r>
          <a:endParaRPr lang="ru-RU" dirty="0"/>
        </a:p>
      </dgm:t>
    </dgm:pt>
    <dgm:pt modelId="{AFFC413E-754A-431E-869F-8CF96BEADDE4}" type="parTrans" cxnId="{13EBD131-9B01-43F9-AF5A-BDD28B02D2A0}">
      <dgm:prSet/>
      <dgm:spPr/>
      <dgm:t>
        <a:bodyPr/>
        <a:lstStyle/>
        <a:p>
          <a:endParaRPr lang="ru-RU"/>
        </a:p>
      </dgm:t>
    </dgm:pt>
    <dgm:pt modelId="{E37C0CEF-1998-4CF0-9CBA-DCBCBC68E0CD}" type="sibTrans" cxnId="{13EBD131-9B01-43F9-AF5A-BDD28B02D2A0}">
      <dgm:prSet/>
      <dgm:spPr/>
      <dgm:t>
        <a:bodyPr/>
        <a:lstStyle/>
        <a:p>
          <a:endParaRPr lang="ru-RU"/>
        </a:p>
      </dgm:t>
    </dgm:pt>
    <dgm:pt modelId="{16F2E255-7F1B-469B-86B5-773C05CE6F3F}" type="pres">
      <dgm:prSet presAssocID="{F44E03BC-84C9-40D9-BD2F-65D3C99F5D10}" presName="composite" presStyleCnt="0">
        <dgm:presLayoutVars>
          <dgm:chMax val="1"/>
          <dgm:dir/>
          <dgm:resizeHandles val="exact"/>
        </dgm:presLayoutVars>
      </dgm:prSet>
      <dgm:spPr/>
    </dgm:pt>
    <dgm:pt modelId="{E52CB9C1-30BE-465D-A58D-AE950FB9204A}" type="pres">
      <dgm:prSet presAssocID="{F44E03BC-84C9-40D9-BD2F-65D3C99F5D10}" presName="radial" presStyleCnt="0">
        <dgm:presLayoutVars>
          <dgm:animLvl val="ctr"/>
        </dgm:presLayoutVars>
      </dgm:prSet>
      <dgm:spPr/>
    </dgm:pt>
    <dgm:pt modelId="{54F96F2C-DAC4-4437-BD36-55D14ADE4D2E}" type="pres">
      <dgm:prSet presAssocID="{4321AFFB-EF18-49E3-AA78-2FBE01D301B0}" presName="centerShape" presStyleLbl="vennNode1" presStyleIdx="0" presStyleCnt="5" custLinFactNeighborX="-2269" custLinFactNeighborY="3177"/>
      <dgm:spPr/>
    </dgm:pt>
    <dgm:pt modelId="{9F084630-F38A-4B7B-9FC3-466F572A5248}" type="pres">
      <dgm:prSet presAssocID="{8C19E5E3-B29C-4992-81DC-BC407C706A9A}" presName="node" presStyleLbl="vennNode1" presStyleIdx="1" presStyleCnt="5" custScaleX="337139" custRadScaleRad="96763" custRadScaleInc="-5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7EFC3-E5E4-4136-8FE3-E01E19A8429B}" type="pres">
      <dgm:prSet presAssocID="{300F3C48-9F2D-4D06-9CDE-683CAF36B1C5}" presName="node" presStyleLbl="vennNode1" presStyleIdx="2" presStyleCnt="5" custScaleX="277422" custRadScaleRad="141786" custRadScaleInc="-1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B7DFE-329D-4C7B-8F98-65E23354666C}" type="pres">
      <dgm:prSet presAssocID="{3FE3CD3D-0BD8-4E4E-95BC-AA67C4612F42}" presName="node" presStyleLbl="vennNode1" presStyleIdx="3" presStyleCnt="5" custScaleX="315240">
        <dgm:presLayoutVars>
          <dgm:bulletEnabled val="1"/>
        </dgm:presLayoutVars>
      </dgm:prSet>
      <dgm:spPr/>
    </dgm:pt>
    <dgm:pt modelId="{15D48DFD-6164-4573-931F-04162B481633}" type="pres">
      <dgm:prSet presAssocID="{8A97614C-4CE0-49F9-9F61-B6F046375214}" presName="node" presStyleLbl="vennNode1" presStyleIdx="4" presStyleCnt="5" custScaleX="234878" custRadScaleRad="141786" custRadScaleInc="1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0FD006-F25F-4153-8360-5ECF4AE08FF2}" srcId="{F44E03BC-84C9-40D9-BD2F-65D3C99F5D10}" destId="{4321AFFB-EF18-49E3-AA78-2FBE01D301B0}" srcOrd="0" destOrd="0" parTransId="{FE2D9F2B-7CAC-4A99-B964-FD81DF2B4671}" sibTransId="{AC4086E3-2F62-4C95-A12D-3BCF8B39F6B7}"/>
    <dgm:cxn modelId="{00087859-4737-4DAE-859E-69639AA99C4C}" type="presOf" srcId="{300F3C48-9F2D-4D06-9CDE-683CAF36B1C5}" destId="{0D37EFC3-E5E4-4136-8FE3-E01E19A8429B}" srcOrd="0" destOrd="0" presId="urn:microsoft.com/office/officeart/2005/8/layout/radial3"/>
    <dgm:cxn modelId="{E4806970-57A6-400A-8272-DF651A179779}" srcId="{4321AFFB-EF18-49E3-AA78-2FBE01D301B0}" destId="{8C19E5E3-B29C-4992-81DC-BC407C706A9A}" srcOrd="0" destOrd="0" parTransId="{2EF2F3C5-5FA0-458B-92BC-969511D46634}" sibTransId="{D19D8A87-0473-4526-8573-545508F5A012}"/>
    <dgm:cxn modelId="{13EBD131-9B01-43F9-AF5A-BDD28B02D2A0}" srcId="{4321AFFB-EF18-49E3-AA78-2FBE01D301B0}" destId="{8A97614C-4CE0-49F9-9F61-B6F046375214}" srcOrd="3" destOrd="0" parTransId="{AFFC413E-754A-431E-869F-8CF96BEADDE4}" sibTransId="{E37C0CEF-1998-4CF0-9CBA-DCBCBC68E0CD}"/>
    <dgm:cxn modelId="{DAB05F6B-A159-4EFC-9977-EAEF03F07B5B}" type="presOf" srcId="{4321AFFB-EF18-49E3-AA78-2FBE01D301B0}" destId="{54F96F2C-DAC4-4437-BD36-55D14ADE4D2E}" srcOrd="0" destOrd="0" presId="urn:microsoft.com/office/officeart/2005/8/layout/radial3"/>
    <dgm:cxn modelId="{F5D473DB-6EC2-472B-B6E5-CF5DD363FC24}" type="presOf" srcId="{F44E03BC-84C9-40D9-BD2F-65D3C99F5D10}" destId="{16F2E255-7F1B-469B-86B5-773C05CE6F3F}" srcOrd="0" destOrd="0" presId="urn:microsoft.com/office/officeart/2005/8/layout/radial3"/>
    <dgm:cxn modelId="{74F4E85E-B15A-492C-8D48-42C552BB9FF7}" type="presOf" srcId="{8A97614C-4CE0-49F9-9F61-B6F046375214}" destId="{15D48DFD-6164-4573-931F-04162B481633}" srcOrd="0" destOrd="0" presId="urn:microsoft.com/office/officeart/2005/8/layout/radial3"/>
    <dgm:cxn modelId="{A047F50B-5B21-4106-B2A0-1F05ED680AFC}" srcId="{4321AFFB-EF18-49E3-AA78-2FBE01D301B0}" destId="{3FE3CD3D-0BD8-4E4E-95BC-AA67C4612F42}" srcOrd="2" destOrd="0" parTransId="{3D4B06AC-2DFD-4A31-A8B4-A0BC3305CF05}" sibTransId="{6227C6DE-805C-4E75-9AC1-1CF583F3950B}"/>
    <dgm:cxn modelId="{0AFAE572-C6C9-40A9-9121-B0865AB197A4}" srcId="{4321AFFB-EF18-49E3-AA78-2FBE01D301B0}" destId="{300F3C48-9F2D-4D06-9CDE-683CAF36B1C5}" srcOrd="1" destOrd="0" parTransId="{FCA0B22E-3BC1-438B-BB39-4B7B1106C416}" sibTransId="{29DF7465-3F03-4174-AF72-1A8ED87FAF04}"/>
    <dgm:cxn modelId="{A5CCB14F-5C51-473C-B7B5-6FC762BDF504}" type="presOf" srcId="{8C19E5E3-B29C-4992-81DC-BC407C706A9A}" destId="{9F084630-F38A-4B7B-9FC3-466F572A5248}" srcOrd="0" destOrd="0" presId="urn:microsoft.com/office/officeart/2005/8/layout/radial3"/>
    <dgm:cxn modelId="{772986F9-E04C-4F5A-91E3-DF05D7F074C6}" type="presOf" srcId="{3FE3CD3D-0BD8-4E4E-95BC-AA67C4612F42}" destId="{78FB7DFE-329D-4C7B-8F98-65E23354666C}" srcOrd="0" destOrd="0" presId="urn:microsoft.com/office/officeart/2005/8/layout/radial3"/>
    <dgm:cxn modelId="{BA0BA7BE-8CD3-4DBC-873B-6F27571EF096}" type="presParOf" srcId="{16F2E255-7F1B-469B-86B5-773C05CE6F3F}" destId="{E52CB9C1-30BE-465D-A58D-AE950FB9204A}" srcOrd="0" destOrd="0" presId="urn:microsoft.com/office/officeart/2005/8/layout/radial3"/>
    <dgm:cxn modelId="{0FABAD0D-113C-4065-B1B1-9EB4820CE3DB}" type="presParOf" srcId="{E52CB9C1-30BE-465D-A58D-AE950FB9204A}" destId="{54F96F2C-DAC4-4437-BD36-55D14ADE4D2E}" srcOrd="0" destOrd="0" presId="urn:microsoft.com/office/officeart/2005/8/layout/radial3"/>
    <dgm:cxn modelId="{7E5908F1-F14E-40EC-9108-E99C348C9AA7}" type="presParOf" srcId="{E52CB9C1-30BE-465D-A58D-AE950FB9204A}" destId="{9F084630-F38A-4B7B-9FC3-466F572A5248}" srcOrd="1" destOrd="0" presId="urn:microsoft.com/office/officeart/2005/8/layout/radial3"/>
    <dgm:cxn modelId="{08202143-984A-4955-8F15-DB1C7EC50166}" type="presParOf" srcId="{E52CB9C1-30BE-465D-A58D-AE950FB9204A}" destId="{0D37EFC3-E5E4-4136-8FE3-E01E19A8429B}" srcOrd="2" destOrd="0" presId="urn:microsoft.com/office/officeart/2005/8/layout/radial3"/>
    <dgm:cxn modelId="{08901F0A-5E91-48D1-9ECB-F3E6438464D2}" type="presParOf" srcId="{E52CB9C1-30BE-465D-A58D-AE950FB9204A}" destId="{78FB7DFE-329D-4C7B-8F98-65E23354666C}" srcOrd="3" destOrd="0" presId="urn:microsoft.com/office/officeart/2005/8/layout/radial3"/>
    <dgm:cxn modelId="{A7D6E39F-7E0D-4BD7-A37A-E58925D383DB}" type="presParOf" srcId="{E52CB9C1-30BE-465D-A58D-AE950FB9204A}" destId="{15D48DFD-6164-4573-931F-04162B48163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96F2C-DAC4-4437-BD36-55D14ADE4D2E}">
      <dsp:nvSpPr>
        <dsp:cNvPr id="0" name=""/>
        <dsp:cNvSpPr/>
      </dsp:nvSpPr>
      <dsp:spPr>
        <a:xfrm>
          <a:off x="3614466" y="1489093"/>
          <a:ext cx="3362998" cy="336299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Мета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err="1" smtClean="0"/>
            <a:t>естетичного</a:t>
          </a:r>
          <a:r>
            <a:rPr lang="uk-UA" sz="3000" kern="1200" dirty="0" err="1" smtClean="0"/>
            <a:t>та</a:t>
          </a:r>
          <a:endParaRPr lang="uk-UA" sz="3000" kern="1200" dirty="0" smtClean="0"/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навчання</a:t>
          </a:r>
          <a:endParaRPr lang="ru-RU" sz="3000" kern="1200" dirty="0"/>
        </a:p>
      </dsp:txBody>
      <dsp:txXfrm>
        <a:off x="4106966" y="1981593"/>
        <a:ext cx="2377998" cy="2377998"/>
      </dsp:txXfrm>
    </dsp:sp>
    <dsp:sp modelId="{9F084630-F38A-4B7B-9FC3-466F572A5248}">
      <dsp:nvSpPr>
        <dsp:cNvPr id="0" name=""/>
        <dsp:cNvSpPr/>
      </dsp:nvSpPr>
      <dsp:spPr>
        <a:xfrm>
          <a:off x="2376739" y="79506"/>
          <a:ext cx="5668989" cy="16814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Формування естетичного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ставлення  до життя</a:t>
          </a:r>
          <a:endParaRPr lang="ru-RU" sz="2300" kern="1200" dirty="0"/>
        </a:p>
      </dsp:txBody>
      <dsp:txXfrm>
        <a:off x="3206943" y="325756"/>
        <a:ext cx="4008581" cy="1188999"/>
      </dsp:txXfrm>
    </dsp:sp>
    <dsp:sp modelId="{0D37EFC3-E5E4-4136-8FE3-E01E19A8429B}">
      <dsp:nvSpPr>
        <dsp:cNvPr id="0" name=""/>
        <dsp:cNvSpPr/>
      </dsp:nvSpPr>
      <dsp:spPr>
        <a:xfrm>
          <a:off x="6167143" y="2111187"/>
          <a:ext cx="4664848" cy="16814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Формування високих естетичних ідеалів</a:t>
          </a:r>
          <a:endParaRPr lang="ru-RU" sz="2300" kern="1200" dirty="0"/>
        </a:p>
      </dsp:txBody>
      <dsp:txXfrm>
        <a:off x="6850294" y="2357437"/>
        <a:ext cx="3298546" cy="1188999"/>
      </dsp:txXfrm>
    </dsp:sp>
    <dsp:sp modelId="{78FB7DFE-329D-4C7B-8F98-65E23354666C}">
      <dsp:nvSpPr>
        <dsp:cNvPr id="0" name=""/>
        <dsp:cNvSpPr/>
      </dsp:nvSpPr>
      <dsp:spPr>
        <a:xfrm>
          <a:off x="2744972" y="4380770"/>
          <a:ext cx="5300757" cy="16814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Зміщення акцентів з вузькотехнічних завдань на художній розвиток</a:t>
          </a:r>
          <a:endParaRPr lang="ru-RU" sz="2300" kern="1200" dirty="0"/>
        </a:p>
      </dsp:txBody>
      <dsp:txXfrm>
        <a:off x="3521250" y="4627020"/>
        <a:ext cx="3748201" cy="1188999"/>
      </dsp:txXfrm>
    </dsp:sp>
    <dsp:sp modelId="{15D48DFD-6164-4573-931F-04162B481633}">
      <dsp:nvSpPr>
        <dsp:cNvPr id="0" name=""/>
        <dsp:cNvSpPr/>
      </dsp:nvSpPr>
      <dsp:spPr>
        <a:xfrm>
          <a:off x="316399" y="2111187"/>
          <a:ext cx="3949471" cy="16814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Здатність адекватної оцінки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прекрасного</a:t>
          </a:r>
          <a:endParaRPr lang="ru-RU" sz="2300" kern="1200" dirty="0"/>
        </a:p>
      </dsp:txBody>
      <dsp:txXfrm>
        <a:off x="894786" y="2357437"/>
        <a:ext cx="2792697" cy="1188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06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01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2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24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56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08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99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03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7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3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77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05F37-A053-4F5B-A556-7E1C07B1A0BC}" type="datetimeFigureOut">
              <a:rPr lang="ru-RU" smtClean="0"/>
              <a:t>30.07.2018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E8478-44C3-4CDA-9866-872649A91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9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5066"/>
          </a:xfrm>
        </p:spPr>
        <p:txBody>
          <a:bodyPr/>
          <a:lstStyle/>
          <a:p>
            <a:pPr algn="ctr"/>
            <a:r>
              <a:rPr lang="uk-UA" dirty="0" smtClean="0"/>
              <a:t>Принципи мистецького 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7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517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5738"/>
            <a:ext cx="10515600" cy="6162261"/>
          </a:xfrm>
        </p:spPr>
        <p:txBody>
          <a:bodyPr>
            <a:normAutofit/>
          </a:bodyPr>
          <a:lstStyle/>
          <a:p>
            <a:pPr marL="0" indent="450000" algn="just">
              <a:lnSpc>
                <a:spcPct val="114000"/>
              </a:lnSpc>
              <a:spcBef>
                <a:spcPts val="0"/>
              </a:spcBef>
            </a:pPr>
            <a:r>
              <a:rPr lang="ru-RU" dirty="0" smtClean="0"/>
              <a:t>«</a:t>
            </a:r>
            <a:r>
              <a:rPr lang="ru-RU" sz="3600" b="1" dirty="0" err="1" smtClean="0"/>
              <a:t>Принципи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мистецького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навчання</a:t>
            </a:r>
            <a:r>
              <a:rPr lang="ru-RU" sz="3600" b="1" dirty="0" smtClean="0"/>
              <a:t> </a:t>
            </a:r>
            <a:r>
              <a:rPr lang="uk-UA" dirty="0" smtClean="0"/>
              <a:t>–це основні положення, що визначають сутність, зміст, провідні вимоги до взаємодії учителя і учнів, виконання яких передбачає досягнення результативності процесу оволодіння учнями мистецтвом» – Г. Падалка.</a:t>
            </a:r>
          </a:p>
          <a:p>
            <a:pPr marL="0" indent="450000" algn="ctr">
              <a:lnSpc>
                <a:spcPct val="114000"/>
              </a:lnSpc>
              <a:spcBef>
                <a:spcPts val="0"/>
              </a:spcBef>
            </a:pPr>
            <a:r>
              <a:rPr lang="uk-UA" dirty="0" smtClean="0"/>
              <a:t>Найголовніші принципи</a:t>
            </a:r>
          </a:p>
          <a:p>
            <a:pPr marL="0" indent="450000">
              <a:lnSpc>
                <a:spcPct val="114000"/>
              </a:lnSpc>
              <a:spcBef>
                <a:spcPts val="0"/>
              </a:spcBef>
            </a:pPr>
            <a:endParaRPr lang="uk-UA" dirty="0" smtClean="0"/>
          </a:p>
          <a:p>
            <a:pPr marL="0" indent="450000">
              <a:lnSpc>
                <a:spcPct val="114000"/>
              </a:lnSpc>
              <a:spcBef>
                <a:spcPts val="0"/>
              </a:spcBef>
            </a:pPr>
            <a:r>
              <a:rPr lang="uk-UA" dirty="0" smtClean="0"/>
              <a:t>цілісності           </a:t>
            </a:r>
          </a:p>
          <a:p>
            <a:pPr marL="0" indent="450000">
              <a:lnSpc>
                <a:spcPct val="114000"/>
              </a:lnSpc>
              <a:spcBef>
                <a:spcPts val="0"/>
              </a:spcBef>
            </a:pPr>
            <a:r>
              <a:rPr lang="uk-UA" dirty="0" smtClean="0"/>
              <a:t>        </a:t>
            </a:r>
            <a:r>
              <a:rPr lang="uk-UA" dirty="0" err="1" smtClean="0"/>
              <a:t>культуровідповідності</a:t>
            </a:r>
            <a:endParaRPr lang="uk-UA" dirty="0" smtClean="0"/>
          </a:p>
          <a:p>
            <a:pPr marL="0" indent="450000">
              <a:lnSpc>
                <a:spcPct val="114000"/>
              </a:lnSpc>
              <a:spcBef>
                <a:spcPts val="0"/>
              </a:spcBef>
            </a:pPr>
            <a:r>
              <a:rPr lang="uk-UA" dirty="0" smtClean="0"/>
              <a:t>                               Естетичної спрямованості</a:t>
            </a:r>
          </a:p>
          <a:p>
            <a:pPr marL="0" indent="450000">
              <a:lnSpc>
                <a:spcPct val="114000"/>
              </a:lnSpc>
              <a:spcBef>
                <a:spcPts val="0"/>
              </a:spcBef>
            </a:pPr>
            <a:r>
              <a:rPr lang="uk-UA" dirty="0" smtClean="0"/>
              <a:t>                                                                  Індивідуалізації</a:t>
            </a:r>
          </a:p>
          <a:p>
            <a:pPr marL="0" indent="450000">
              <a:lnSpc>
                <a:spcPct val="114000"/>
              </a:lnSpc>
              <a:spcBef>
                <a:spcPts val="0"/>
              </a:spcBef>
            </a:pPr>
            <a:r>
              <a:rPr lang="uk-UA" dirty="0" smtClean="0"/>
              <a:t>                                                                                               рефлексії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8289234" y="3776868"/>
            <a:ext cx="1669775" cy="2504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593496" y="3995530"/>
            <a:ext cx="695738" cy="1709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460435" y="3916017"/>
            <a:ext cx="0" cy="1470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631637" y="3776868"/>
            <a:ext cx="434007" cy="1073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902226" y="3737113"/>
            <a:ext cx="1489214" cy="576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47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96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Принцип цілісності передбачає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608" y="934278"/>
            <a:ext cx="11910391" cy="5605670"/>
          </a:xfrm>
        </p:spPr>
        <p:txBody>
          <a:bodyPr/>
          <a:lstStyle/>
          <a:p>
            <a:pPr algn="ctr"/>
            <a:endParaRPr lang="ru-RU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Спрямованість змісту,                              Відбір </a:t>
            </a:r>
            <a:r>
              <a:rPr lang="uk-UA" dirty="0"/>
              <a:t>методів навчання, </a:t>
            </a:r>
            <a:endParaRPr lang="uk-UA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форм і </a:t>
            </a:r>
            <a:r>
              <a:rPr lang="uk-UA" dirty="0"/>
              <a:t>методів на </a:t>
            </a:r>
            <a:r>
              <a:rPr lang="uk-UA" dirty="0" smtClean="0"/>
              <a:t>                                     що </a:t>
            </a:r>
            <a:r>
              <a:rPr lang="uk-UA" dirty="0"/>
              <a:t>входять до завершеного </a:t>
            </a:r>
            <a:endParaRPr lang="uk-UA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особистісно-художній                              кола </a:t>
            </a:r>
            <a:r>
              <a:rPr lang="uk-UA" dirty="0"/>
              <a:t>педагогічних засобів </a:t>
            </a:r>
            <a:endParaRPr lang="uk-UA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розвиток учня                                            і </a:t>
            </a:r>
            <a:r>
              <a:rPr lang="uk-UA" dirty="0"/>
              <a:t>становлять нерозривну єдність</a:t>
            </a:r>
            <a:endParaRPr lang="ru-RU" dirty="0"/>
          </a:p>
          <a:p>
            <a:pPr>
              <a:lnSpc>
                <a:spcPct val="70000"/>
              </a:lnSpc>
            </a:pPr>
            <a:endParaRPr lang="uk-UA" dirty="0" smtClean="0"/>
          </a:p>
          <a:p>
            <a:pPr>
              <a:lnSpc>
                <a:spcPct val="70000"/>
              </a:lnSpc>
            </a:pPr>
            <a:endParaRPr lang="uk-UA" dirty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Якомога </a:t>
            </a:r>
            <a:r>
              <a:rPr lang="uk-UA" dirty="0"/>
              <a:t>повніше охоплення </a:t>
            </a:r>
            <a:r>
              <a:rPr lang="uk-UA" dirty="0" smtClean="0"/>
              <a:t>               Взаємодію </a:t>
            </a:r>
            <a:r>
              <a:rPr lang="uk-UA" dirty="0"/>
              <a:t>класних і позакласних, </a:t>
            </a:r>
            <a:r>
              <a:rPr lang="uk-UA" dirty="0" smtClean="0"/>
              <a:t> 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художніх </a:t>
            </a:r>
            <a:r>
              <a:rPr lang="uk-UA" dirty="0"/>
              <a:t>надбань світової </a:t>
            </a:r>
            <a:r>
              <a:rPr lang="uk-UA" dirty="0" smtClean="0"/>
              <a:t>               </a:t>
            </a:r>
            <a:r>
              <a:rPr lang="uk-UA" dirty="0"/>
              <a:t>аудиторних і </a:t>
            </a:r>
            <a:r>
              <a:rPr lang="uk-UA" dirty="0" err="1"/>
              <a:t>позааудиторних</a:t>
            </a:r>
            <a:r>
              <a:rPr lang="uk-UA" dirty="0"/>
              <a:t> занять,</a:t>
            </a:r>
            <a:endParaRPr lang="uk-UA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культури </a:t>
            </a:r>
            <a:r>
              <a:rPr lang="uk-UA" dirty="0"/>
              <a:t>через відбір </a:t>
            </a:r>
            <a:r>
              <a:rPr lang="uk-UA" dirty="0" smtClean="0"/>
              <a:t>                             </a:t>
            </a:r>
            <a:r>
              <a:rPr lang="uk-UA" dirty="0" err="1"/>
              <a:t>відбір</a:t>
            </a:r>
            <a:r>
              <a:rPr lang="uk-UA" dirty="0"/>
              <a:t> форм </a:t>
            </a:r>
            <a:endParaRPr lang="uk-UA" dirty="0" smtClean="0"/>
          </a:p>
          <a:p>
            <a:pPr marL="0" indent="0">
              <a:lnSpc>
                <a:spcPct val="70000"/>
              </a:lnSpc>
              <a:spcBef>
                <a:spcPts val="0"/>
              </a:spcBef>
            </a:pPr>
            <a:r>
              <a:rPr lang="uk-UA" dirty="0" smtClean="0"/>
              <a:t>      змісту </a:t>
            </a:r>
            <a:r>
              <a:rPr lang="uk-UA" dirty="0"/>
              <a:t>мистецького </a:t>
            </a:r>
            <a:r>
              <a:rPr lang="uk-UA" dirty="0" smtClean="0"/>
              <a:t>навчання                </a:t>
            </a:r>
            <a:r>
              <a:rPr lang="uk-UA" dirty="0"/>
              <a:t>художньо-виховної роботи</a:t>
            </a:r>
            <a:endParaRPr lang="ru-RU" dirty="0"/>
          </a:p>
          <a:p>
            <a:pPr>
              <a:lnSpc>
                <a:spcPct val="70000"/>
              </a:lnSpc>
            </a:pPr>
            <a:endParaRPr lang="uk-UA" dirty="0" smtClean="0"/>
          </a:p>
          <a:p>
            <a:pPr>
              <a:lnSpc>
                <a:spcPct val="70000"/>
              </a:lnSpc>
            </a:pPr>
            <a:endParaRPr lang="uk-UA" dirty="0"/>
          </a:p>
          <a:p>
            <a:pPr>
              <a:lnSpc>
                <a:spcPct val="70000"/>
              </a:lnSpc>
            </a:pPr>
            <a:endParaRPr lang="uk-UA" dirty="0" smtClean="0"/>
          </a:p>
          <a:p>
            <a:pPr>
              <a:lnSpc>
                <a:spcPct val="70000"/>
              </a:lnSpc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34370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781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Принцип </a:t>
            </a:r>
            <a:r>
              <a:rPr lang="uk-UA" dirty="0" err="1" smtClean="0"/>
              <a:t>культуровідповідності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2939"/>
            <a:ext cx="10515600" cy="5024024"/>
          </a:xfrm>
        </p:spPr>
        <p:txBody>
          <a:bodyPr/>
          <a:lstStyle/>
          <a:p>
            <a:pPr algn="just">
              <a:lnSpc>
                <a:spcPct val="110000"/>
              </a:lnSpc>
              <a:buFontTx/>
              <a:buChar char="-"/>
            </a:pPr>
            <a:r>
              <a:rPr lang="uk-UA" dirty="0" smtClean="0"/>
              <a:t>Передбачає таке змістовне наповнення навчального процесу, в результаті якого мистецтво </a:t>
            </a:r>
            <a:r>
              <a:rPr lang="uk-UA" dirty="0" err="1" smtClean="0"/>
              <a:t>сприймаєьбся</a:t>
            </a:r>
            <a:r>
              <a:rPr lang="uk-UA" dirty="0" smtClean="0"/>
              <a:t> учнями як </a:t>
            </a:r>
            <a:r>
              <a:rPr lang="uk-UA" i="1" dirty="0" smtClean="0">
                <a:solidFill>
                  <a:srgbClr val="FF0000"/>
                </a:solidFill>
              </a:rPr>
              <a:t>культурна цінність.</a:t>
            </a:r>
          </a:p>
          <a:p>
            <a:pPr marL="0" indent="450000" algn="just">
              <a:lnSpc>
                <a:spcPct val="110000"/>
              </a:lnSpc>
              <a:buNone/>
            </a:pP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sz="3200" i="1" dirty="0" smtClean="0"/>
              <a:t>Принцип </a:t>
            </a:r>
            <a:r>
              <a:rPr lang="uk-UA" sz="3200" i="1" dirty="0" err="1" smtClean="0"/>
              <a:t>культуровідповідності</a:t>
            </a:r>
            <a:r>
              <a:rPr lang="uk-UA" sz="3200" i="1" dirty="0" smtClean="0"/>
              <a:t> виявляється: </a:t>
            </a:r>
            <a:r>
              <a:rPr lang="uk-UA" dirty="0" smtClean="0"/>
              <a:t>у широкому ознайомленні учнів зі світом мистецтва, у співіснуванні заглиблення у фахову галузь та пізнання різних видів мистецтва, різних художніх напрямків, розширення мистецького досвіду.  </a:t>
            </a:r>
            <a:endParaRPr lang="uk-UA" dirty="0" smtClean="0"/>
          </a:p>
          <a:p>
            <a:pPr marL="0" indent="450000" algn="just">
              <a:lnSpc>
                <a:spcPct val="110000"/>
              </a:lnSpc>
              <a:buNone/>
            </a:pPr>
            <a:r>
              <a:rPr lang="uk-UA" dirty="0" smtClean="0"/>
              <a:t>Принцип </a:t>
            </a:r>
            <a:r>
              <a:rPr lang="uk-UA" dirty="0" err="1" smtClean="0"/>
              <a:t>культуровідповідності</a:t>
            </a:r>
            <a:r>
              <a:rPr lang="uk-UA" dirty="0" smtClean="0"/>
              <a:t> – у розумінні мистецької освіти як засобу формування і розвитку учня.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21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174" y="265734"/>
            <a:ext cx="10515600" cy="748057"/>
          </a:xfrm>
        </p:spPr>
        <p:txBody>
          <a:bodyPr/>
          <a:lstStyle/>
          <a:p>
            <a:pPr algn="ctr"/>
            <a:r>
              <a:rPr lang="uk-UA" dirty="0" smtClean="0"/>
              <a:t>Принцип естетичної спрямованості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13792"/>
            <a:ext cx="11353801" cy="566530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50000"/>
              </a:lnSpc>
            </a:pPr>
            <a:r>
              <a:rPr lang="uk-UA" dirty="0" smtClean="0"/>
              <a:t>                    </a:t>
            </a:r>
          </a:p>
          <a:p>
            <a:pPr algn="ctr">
              <a:lnSpc>
                <a:spcPct val="50000"/>
              </a:lnSpc>
            </a:pPr>
            <a:r>
              <a:rPr lang="uk-UA" dirty="0" smtClean="0"/>
              <a:t> Означає у засвоєнні в процесі 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uk-UA" dirty="0" smtClean="0"/>
              <a:t>                     навчання естетичної цінності 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uk-UA" dirty="0" smtClean="0"/>
              <a:t>художніх творів.</a:t>
            </a:r>
          </a:p>
          <a:p>
            <a:pPr marL="0" indent="0" algn="ctr">
              <a:buNone/>
            </a:pPr>
            <a:endParaRPr lang="uk-UA" dirty="0"/>
          </a:p>
          <a:p>
            <a:pPr marL="0" indent="0" algn="r">
              <a:lnSpc>
                <a:spcPct val="50000"/>
              </a:lnSpc>
              <a:buNone/>
            </a:pPr>
            <a:endParaRPr lang="uk-UA" dirty="0" smtClean="0"/>
          </a:p>
          <a:p>
            <a:pPr marL="0" indent="0" algn="r">
              <a:lnSpc>
                <a:spcPct val="50000"/>
              </a:lnSpc>
              <a:buNone/>
            </a:pPr>
            <a:r>
              <a:rPr lang="uk-UA" dirty="0" smtClean="0"/>
              <a:t>У формуванні сприйнятт</a:t>
            </a:r>
            <a:r>
              <a:rPr lang="uk-UA" dirty="0" smtClean="0"/>
              <a:t>я</a:t>
            </a:r>
          </a:p>
          <a:p>
            <a:pPr marL="0" indent="0" algn="r">
              <a:lnSpc>
                <a:spcPct val="50000"/>
              </a:lnSpc>
              <a:buNone/>
            </a:pPr>
            <a:r>
              <a:rPr lang="uk-UA" dirty="0" smtClean="0"/>
              <a:t>потенціалу мистецтва у</a:t>
            </a:r>
          </a:p>
          <a:p>
            <a:pPr marL="0" indent="0" algn="r">
              <a:lnSpc>
                <a:spcPct val="50000"/>
              </a:lnSpc>
              <a:buNone/>
            </a:pPr>
            <a:r>
              <a:rPr lang="uk-UA" dirty="0" smtClean="0"/>
              <a:t>   втіленні прекрасного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Розкриття перед учнями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багатогранності та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неоднозначності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внутрішнього світу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людини</a:t>
            </a:r>
          </a:p>
          <a:p>
            <a:pPr marL="0" indent="0">
              <a:lnSpc>
                <a:spcPct val="50000"/>
              </a:lnSpc>
              <a:buNone/>
            </a:pPr>
            <a:endParaRPr lang="uk-UA" dirty="0"/>
          </a:p>
          <a:p>
            <a:pPr marL="0" indent="0" algn="r">
              <a:lnSpc>
                <a:spcPct val="50000"/>
              </a:lnSpc>
              <a:buNone/>
            </a:pPr>
            <a:endParaRPr lang="uk-UA" dirty="0" smtClean="0"/>
          </a:p>
          <a:p>
            <a:pPr marL="0" indent="0" algn="r">
              <a:lnSpc>
                <a:spcPct val="50000"/>
              </a:lnSpc>
              <a:buNone/>
            </a:pPr>
            <a:endParaRPr lang="uk-UA" dirty="0"/>
          </a:p>
          <a:p>
            <a:pPr marL="0" indent="0">
              <a:lnSpc>
                <a:spcPct val="50000"/>
              </a:lnSpc>
              <a:buNone/>
            </a:pPr>
            <a:endParaRPr lang="uk-UA" dirty="0" smtClean="0"/>
          </a:p>
          <a:p>
            <a:pPr marL="0" indent="0" algn="r">
              <a:lnSpc>
                <a:spcPct val="50000"/>
              </a:lnSpc>
              <a:buNone/>
            </a:pPr>
            <a:endParaRPr lang="uk-UA" dirty="0"/>
          </a:p>
          <a:p>
            <a:pPr marL="0" indent="0" algn="r">
              <a:lnSpc>
                <a:spcPct val="50000"/>
              </a:lnSpc>
              <a:buNone/>
            </a:pPr>
            <a:endParaRPr lang="ru-RU" dirty="0"/>
          </a:p>
        </p:txBody>
      </p:sp>
      <p:sp>
        <p:nvSpPr>
          <p:cNvPr id="14" name="Кольцо 13"/>
          <p:cNvSpPr/>
          <p:nvPr/>
        </p:nvSpPr>
        <p:spPr>
          <a:xfrm>
            <a:off x="5708177" y="3389244"/>
            <a:ext cx="914400" cy="9144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вверх 14"/>
          <p:cNvSpPr/>
          <p:nvPr/>
        </p:nvSpPr>
        <p:spPr>
          <a:xfrm>
            <a:off x="5890197" y="2263600"/>
            <a:ext cx="550360" cy="8572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7056782" y="33924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 rot="-1560000">
            <a:off x="4640191" y="417739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9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719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169688"/>
              </p:ext>
            </p:extLst>
          </p:nvPr>
        </p:nvGraphicFramePr>
        <p:xfrm>
          <a:off x="838199" y="636104"/>
          <a:ext cx="11148391" cy="6062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18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42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Принцип індивідуалізації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973" y="1053548"/>
            <a:ext cx="11126788" cy="5123415"/>
          </a:xfrm>
        </p:spPr>
        <p:txBody>
          <a:bodyPr/>
          <a:lstStyle/>
          <a:p>
            <a:pPr algn="ctr"/>
            <a:r>
              <a:rPr lang="uk-UA" dirty="0" smtClean="0"/>
              <a:t>Мета  </a:t>
            </a:r>
          </a:p>
          <a:p>
            <a:pPr>
              <a:lnSpc>
                <a:spcPct val="50000"/>
              </a:lnSpc>
            </a:pPr>
            <a:endParaRPr lang="uk-UA" dirty="0" smtClean="0"/>
          </a:p>
          <a:p>
            <a:pPr>
              <a:lnSpc>
                <a:spcPct val="50000"/>
              </a:lnSpc>
            </a:pPr>
            <a:r>
              <a:rPr lang="uk-UA" dirty="0" smtClean="0"/>
              <a:t>протидія тенденціям                       співвіднесення художніх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уніфікації, стандартизації                  переваг з особистісним досвідом</a:t>
            </a:r>
          </a:p>
          <a:p>
            <a:pPr marL="0" indent="0">
              <a:lnSpc>
                <a:spcPct val="50000"/>
              </a:lnSpc>
              <a:buNone/>
            </a:pPr>
            <a:endParaRPr lang="uk-UA" dirty="0"/>
          </a:p>
          <a:p>
            <a:pPr marL="0" indent="0">
              <a:lnSpc>
                <a:spcPct val="50000"/>
              </a:lnSpc>
              <a:buNone/>
            </a:pPr>
            <a:endParaRPr lang="uk-UA" dirty="0" smtClean="0"/>
          </a:p>
          <a:p>
            <a:pPr marL="0" indent="0" algn="ctr">
              <a:lnSpc>
                <a:spcPct val="50000"/>
              </a:lnSpc>
              <a:buNone/>
            </a:pPr>
            <a:r>
              <a:rPr lang="uk-UA" sz="3600" dirty="0" smtClean="0"/>
              <a:t>Дія принципу індивідуалізації</a:t>
            </a:r>
          </a:p>
          <a:p>
            <a:pPr marL="0" indent="0">
              <a:lnSpc>
                <a:spcPct val="50000"/>
              </a:lnSpc>
              <a:buNone/>
            </a:pPr>
            <a:endParaRPr lang="uk-UA" dirty="0" smtClean="0"/>
          </a:p>
          <a:p>
            <a:pPr marL="0" indent="0">
              <a:lnSpc>
                <a:spcPct val="50000"/>
              </a:lnSpc>
              <a:buNone/>
            </a:pPr>
            <a:endParaRPr lang="uk-UA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Виявлення та збереження                     Розвиток  до вибору унікальних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Індивідуальної </a:t>
            </a:r>
            <a:r>
              <a:rPr lang="uk-UA" dirty="0" err="1" smtClean="0"/>
              <a:t>емоціно</a:t>
            </a:r>
            <a:r>
              <a:rPr lang="uk-UA" dirty="0" smtClean="0"/>
              <a:t>-                        індивідуальних засобів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uk-UA" dirty="0" smtClean="0"/>
              <a:t>Оціночної реакції                                     мистецької творчості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858000" y="1431235"/>
            <a:ext cx="636105" cy="310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194312" y="1431235"/>
            <a:ext cx="1133061" cy="310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122879" y="3639427"/>
            <a:ext cx="742452" cy="6400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278706" y="3639427"/>
            <a:ext cx="915606" cy="4921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мка 21"/>
          <p:cNvSpPr/>
          <p:nvPr/>
        </p:nvSpPr>
        <p:spPr>
          <a:xfrm>
            <a:off x="3118686" y="365125"/>
            <a:ext cx="5819574" cy="68842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Рамка 23"/>
          <p:cNvSpPr/>
          <p:nvPr/>
        </p:nvSpPr>
        <p:spPr>
          <a:xfrm flipV="1">
            <a:off x="3051276" y="2951003"/>
            <a:ext cx="6321324" cy="86459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6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/>
            <a:r>
              <a:rPr lang="uk-UA" dirty="0" smtClean="0"/>
              <a:t>Принцип </a:t>
            </a:r>
            <a:r>
              <a:rPr lang="uk-UA" dirty="0" err="1" smtClean="0"/>
              <a:t>рефлексивності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1143000"/>
            <a:ext cx="11795760" cy="503396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3600" dirty="0" smtClean="0"/>
              <a:t> Що таке рефлексія?  Рефлексія - осмислення і переживання особистістю досвіду власної діяльності.</a:t>
            </a:r>
          </a:p>
          <a:p>
            <a:pPr algn="ctr"/>
            <a:r>
              <a:rPr lang="uk-UA" sz="3600" dirty="0" smtClean="0"/>
              <a:t>Г. Падалка: </a:t>
            </a:r>
          </a:p>
          <a:p>
            <a:r>
              <a:rPr lang="uk-UA" sz="3600" dirty="0" smtClean="0"/>
              <a:t>                                                             - усвідомлення власних </a:t>
            </a:r>
            <a:r>
              <a:rPr lang="uk-UA" sz="3600" dirty="0" err="1" smtClean="0"/>
              <a:t>психичних</a:t>
            </a:r>
            <a:r>
              <a:rPr lang="uk-UA" sz="3600" dirty="0" smtClean="0"/>
              <a:t> станів і процесів у зіставленні з переживаннями, відтвореними в художньому образі, заглиблення до власних почуттів у зв’язку зі змістом мистецького твору, у зіставленні змісту  художніх образів із самоаналізом власного внутрішнього життя.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2880" y="2546946"/>
            <a:ext cx="68237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Мистецька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рефлексія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479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uk-UA" dirty="0"/>
              <a:t>Дія принципу </a:t>
            </a:r>
            <a:r>
              <a:rPr lang="uk-UA" dirty="0" err="1"/>
              <a:t>рефлесівності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А. Прищеплення навичок співвіднесення власних світоглядних установок зі змістом художніх образів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</a:t>
            </a:r>
          </a:p>
          <a:p>
            <a:r>
              <a:rPr lang="uk-UA" dirty="0" smtClean="0"/>
              <a:t>                   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Б. Зіставлення цінностей внутрішнього життя із </a:t>
            </a:r>
          </a:p>
          <a:p>
            <a:r>
              <a:rPr lang="uk-UA" dirty="0" smtClean="0"/>
              <a:t>                                           морально-світоглядними позиціями,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відтвореними в мистецтві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</a:t>
            </a:r>
          </a:p>
          <a:p>
            <a:r>
              <a:rPr lang="uk-UA" dirty="0" smtClean="0"/>
              <a:t>                                                            В. Співвіднесення найглибших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                       переживань  </a:t>
            </a:r>
            <a:r>
              <a:rPr lang="uk-UA" dirty="0"/>
              <a:t>особистісного «Я» </a:t>
            </a:r>
            <a:r>
              <a:rPr lang="uk-UA" dirty="0" smtClean="0"/>
              <a:t>із</a:t>
            </a:r>
          </a:p>
          <a:p>
            <a:r>
              <a:rPr lang="uk-UA" dirty="0" smtClean="0"/>
              <a:t>                                                                 художніми оцінками автора </a:t>
            </a:r>
            <a:r>
              <a:rPr lang="uk-UA" dirty="0"/>
              <a:t>твору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47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386</Words>
  <Application>Microsoft Office PowerPoint</Application>
  <PresentationFormat>Широкоэкранный</PresentationFormat>
  <Paragraphs>84</Paragraphs>
  <Slides>9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Принципи мистецького навчання</vt:lpstr>
      <vt:lpstr>Презентация PowerPoint</vt:lpstr>
      <vt:lpstr>Принцип цілісності передбачає </vt:lpstr>
      <vt:lpstr>Принцип культуровідповідності</vt:lpstr>
      <vt:lpstr>Принцип естетичної спрямованості</vt:lpstr>
      <vt:lpstr>Презентация PowerPoint</vt:lpstr>
      <vt:lpstr>Принцип індивідуалізації</vt:lpstr>
      <vt:lpstr>Принцип рефлексивності</vt:lpstr>
      <vt:lpstr>Дія принципу рефлесівності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Принципи мистецького навчання</dc:title>
  <dc:creator>Tatyana</dc:creator>
  <cp:lastModifiedBy>Tatyana</cp:lastModifiedBy>
  <cp:revision>29</cp:revision>
  <dcterms:created xsi:type="dcterms:W3CDTF">2018-07-27T17:19:14Z</dcterms:created>
  <dcterms:modified xsi:type="dcterms:W3CDTF">2018-07-30T09:57:23Z</dcterms:modified>
</cp:coreProperties>
</file>