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6D74-AD07-4DCB-A658-84C66D2D6CFB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7EA4-17A5-4D31-898A-32851606C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346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6D74-AD07-4DCB-A658-84C66D2D6CFB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7EA4-17A5-4D31-898A-32851606C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02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6D74-AD07-4DCB-A658-84C66D2D6CFB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7EA4-17A5-4D31-898A-32851606CC6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2252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6D74-AD07-4DCB-A658-84C66D2D6CFB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7EA4-17A5-4D31-898A-32851606C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2070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6D74-AD07-4DCB-A658-84C66D2D6CFB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7EA4-17A5-4D31-898A-32851606CC6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3625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6D74-AD07-4DCB-A658-84C66D2D6CFB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7EA4-17A5-4D31-898A-32851606C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525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6D74-AD07-4DCB-A658-84C66D2D6CFB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7EA4-17A5-4D31-898A-32851606C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883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6D74-AD07-4DCB-A658-84C66D2D6CFB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7EA4-17A5-4D31-898A-32851606C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161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6D74-AD07-4DCB-A658-84C66D2D6CFB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7EA4-17A5-4D31-898A-32851606C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555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6D74-AD07-4DCB-A658-84C66D2D6CFB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7EA4-17A5-4D31-898A-32851606C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359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6D74-AD07-4DCB-A658-84C66D2D6CFB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7EA4-17A5-4D31-898A-32851606C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0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6D74-AD07-4DCB-A658-84C66D2D6CFB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7EA4-17A5-4D31-898A-32851606C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74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6D74-AD07-4DCB-A658-84C66D2D6CFB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7EA4-17A5-4D31-898A-32851606C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741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6D74-AD07-4DCB-A658-84C66D2D6CFB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7EA4-17A5-4D31-898A-32851606C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944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6D74-AD07-4DCB-A658-84C66D2D6CFB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7EA4-17A5-4D31-898A-32851606C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738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6D74-AD07-4DCB-A658-84C66D2D6CFB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7EA4-17A5-4D31-898A-32851606C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61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46D74-AD07-4DCB-A658-84C66D2D6CFB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4D87EA4-17A5-4D31-898A-32851606C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88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8.emf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4063" y="500064"/>
            <a:ext cx="8140700" cy="53498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Вакуумний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тетрод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881" y="1090390"/>
            <a:ext cx="3222819" cy="205688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981" y="3560317"/>
            <a:ext cx="3435626" cy="222974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0704" y="2926211"/>
            <a:ext cx="5565173" cy="393178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27336" y="500064"/>
            <a:ext cx="1548464" cy="2207202"/>
          </a:xfrm>
          <a:prstGeom prst="rect">
            <a:avLst/>
          </a:prstGeom>
        </p:spPr>
      </p:pic>
      <p:pic>
        <p:nvPicPr>
          <p:cNvPr id="38916" name="Picture 4" descr="Лучевой тетрод — Википедия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4036" y="1337381"/>
            <a:ext cx="1912364" cy="128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562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963" y="309564"/>
            <a:ext cx="8183562" cy="10509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Режим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роботи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класу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3757" y="1035845"/>
            <a:ext cx="7004768" cy="5578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26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826" y="357189"/>
            <a:ext cx="8215313" cy="5715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uk-UA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Динатронний</a:t>
            </a:r>
            <a:r>
              <a:rPr lang="uk-UA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ефект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1677989"/>
            <a:ext cx="3630599" cy="345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FFF40D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FFF40D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9991C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9991C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9991C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9991C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9991C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graphicFrame>
        <p:nvGraphicFramePr>
          <p:cNvPr id="307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42287"/>
              </p:ext>
            </p:extLst>
          </p:nvPr>
        </p:nvGraphicFramePr>
        <p:xfrm>
          <a:off x="2867025" y="5441950"/>
          <a:ext cx="154463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736560" imgH="419040" progId="Equation.3">
                  <p:embed/>
                </p:oleObj>
              </mc:Choice>
              <mc:Fallback>
                <p:oleObj name="Equation" r:id="rId4" imgW="7365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7025" y="5441950"/>
                        <a:ext cx="1544638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FFF40D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FFF40D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9991C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9991C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9991C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9991C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9991C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graphicFrame>
        <p:nvGraphicFramePr>
          <p:cNvPr id="3072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4508075"/>
              </p:ext>
            </p:extLst>
          </p:nvPr>
        </p:nvGraphicFramePr>
        <p:xfrm>
          <a:off x="6351588" y="5635625"/>
          <a:ext cx="135731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Формула" r:id="rId6" imgW="672808" imgH="241195" progId="Equation.3">
                  <p:embed/>
                </p:oleObj>
              </mc:Choice>
              <mc:Fallback>
                <p:oleObj name="Формула" r:id="rId6" imgW="672808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1588" y="5635625"/>
                        <a:ext cx="1357312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63817" y="1522216"/>
            <a:ext cx="4735615" cy="348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26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26" y="571501"/>
            <a:ext cx="8183563" cy="71437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Променевий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тетрод</a:t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749" name="Picture 4"/>
          <p:cNvPicPr>
            <a:picLocks noChangeAspect="1" noChangeArrowheads="1"/>
          </p:cNvPicPr>
          <p:nvPr/>
        </p:nvPicPr>
        <p:blipFill>
          <a:blip r:embed="rId2">
            <a:lum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814" y="1357314"/>
            <a:ext cx="3127375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1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495" y="1492142"/>
            <a:ext cx="3352578" cy="2495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551" y="1285875"/>
            <a:ext cx="1523075" cy="220056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465" y="3755808"/>
            <a:ext cx="2394838" cy="209747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55275" y="4273113"/>
            <a:ext cx="1716825" cy="2190699"/>
          </a:xfrm>
          <a:prstGeom prst="rect">
            <a:avLst/>
          </a:prstGeom>
        </p:spPr>
      </p:pic>
      <p:pic>
        <p:nvPicPr>
          <p:cNvPr id="40962" name="Picture 2" descr="Лучевой тетрод — Википедия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650" y="4804545"/>
            <a:ext cx="20955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42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0401" y="369043"/>
            <a:ext cx="8143875" cy="64293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Вакуумний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пентод</a:t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1" name="Содержимое 2"/>
          <p:cNvSpPr>
            <a:spLocks noGrp="1"/>
          </p:cNvSpPr>
          <p:nvPr>
            <p:ph idx="1"/>
          </p:nvPr>
        </p:nvSpPr>
        <p:spPr>
          <a:xfrm>
            <a:off x="2095500" y="1071564"/>
            <a:ext cx="8115300" cy="3646487"/>
          </a:xfrm>
        </p:spPr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endParaRPr lang="ru-RU" altLang="ru-RU" sz="1600" b="1" dirty="0"/>
          </a:p>
          <a:p>
            <a:pPr algn="ctr" eaLnBrk="1" hangingPunct="1">
              <a:buFont typeface="Wingdings 2" panose="05020102010507070707" pitchFamily="18" charset="2"/>
              <a:buNone/>
            </a:pPr>
            <a:endParaRPr lang="ru-RU" altLang="ru-RU" sz="1600" b="1" dirty="0"/>
          </a:p>
          <a:p>
            <a:pPr algn="ctr" eaLnBrk="1" hangingPunct="1">
              <a:buFont typeface="Wingdings 2" panose="05020102010507070707" pitchFamily="18" charset="2"/>
              <a:buNone/>
            </a:pPr>
            <a:endParaRPr lang="ru-RU" altLang="ru-RU" sz="1600" b="1" dirty="0"/>
          </a:p>
          <a:p>
            <a:pPr algn="ctr" eaLnBrk="1" hangingPunct="1">
              <a:buFont typeface="Wingdings 2" panose="05020102010507070707" pitchFamily="18" charset="2"/>
              <a:buNone/>
            </a:pPr>
            <a:endParaRPr lang="ru-RU" altLang="ru-RU" sz="1600" b="1" dirty="0"/>
          </a:p>
          <a:p>
            <a:pPr algn="ctr" eaLnBrk="1" hangingPunct="1">
              <a:buFont typeface="Wingdings 2" panose="05020102010507070707" pitchFamily="18" charset="2"/>
              <a:buNone/>
            </a:pPr>
            <a:endParaRPr lang="ru-RU" altLang="ru-RU" sz="1600" b="1" dirty="0"/>
          </a:p>
          <a:p>
            <a:pPr algn="ctr" eaLnBrk="1" hangingPunct="1">
              <a:buFont typeface="Wingdings 2" panose="05020102010507070707" pitchFamily="18" charset="2"/>
              <a:buNone/>
            </a:pPr>
            <a:endParaRPr lang="ru-RU" altLang="ru-RU" sz="1600" b="1" dirty="0"/>
          </a:p>
          <a:p>
            <a:pPr algn="ctr" eaLnBrk="1" hangingPunct="1">
              <a:buFont typeface="Wingdings 2" panose="05020102010507070707" pitchFamily="18" charset="2"/>
              <a:buNone/>
            </a:pPr>
            <a:endParaRPr lang="ru-RU" altLang="ru-RU" sz="1600" b="1" dirty="0"/>
          </a:p>
          <a:p>
            <a:pPr algn="ctr" eaLnBrk="1" hangingPunct="1">
              <a:buNone/>
            </a:pPr>
            <a:r>
              <a:rPr lang="ru-RU" alt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Схема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живлення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ланцюгів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живлення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пентода</a:t>
            </a:r>
            <a:endParaRPr lang="ru-RU" alt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77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74"/>
          <a:stretch>
            <a:fillRect/>
          </a:stretch>
        </p:blipFill>
        <p:spPr bwMode="auto">
          <a:xfrm>
            <a:off x="3766828" y="1011981"/>
            <a:ext cx="5467970" cy="2669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165" y="4192831"/>
            <a:ext cx="4657724" cy="2665169"/>
          </a:xfrm>
          <a:prstGeom prst="rect">
            <a:avLst/>
          </a:prstGeom>
        </p:spPr>
      </p:pic>
      <p:pic>
        <p:nvPicPr>
          <p:cNvPr id="39940" name="Picture 4" descr="Пентод — Вікіпеді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7" y="1362077"/>
            <a:ext cx="19050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2" name="Picture 6" descr="Пентод — Википедия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23" y="4591050"/>
            <a:ext cx="175748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878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5088" y="342901"/>
            <a:ext cx="8183562" cy="10509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Вакуумний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пентод</a:t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388" y="1096963"/>
            <a:ext cx="7421768" cy="553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56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82750" y="336550"/>
            <a:ext cx="8112125" cy="5857875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 typeface="Wingdings 2" panose="05020102010507070707" pitchFamily="18" charset="2"/>
              <a:buNone/>
              <a:defRPr/>
            </a:pP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Вакуумний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пентод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ru-RU" sz="1400" b="1" dirty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ru-RU" sz="1400" b="1" dirty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ru-RU" sz="1400" b="1" dirty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ru-RU" sz="1400" b="1" dirty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ru-RU" sz="1400" b="1" dirty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ru-RU" sz="1400" b="1" dirty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ru-RU" sz="1400" b="1" dirty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ru-RU" sz="1400" b="1" dirty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ru-RU" sz="1400" b="1" dirty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ru-RU" sz="1400" b="1" dirty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ru-RU" sz="1400" b="1" dirty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ru-RU" sz="1400" b="1" dirty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ru-RU" sz="1400" b="1" dirty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ru-RU" sz="1400" b="1" dirty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ru-RU" sz="1400" b="1" dirty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ru-RU" sz="1400" b="1" dirty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ru-RU" sz="1400" b="1" dirty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ru-RU" sz="1400" b="1" dirty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900" b="1" dirty="0" err="1">
                <a:cs typeface="Arial" panose="020B0604020202020204" pitchFamily="34" charset="0"/>
              </a:rPr>
              <a:t>Анодно</a:t>
            </a:r>
            <a:r>
              <a:rPr lang="ru-RU" sz="1900" b="1" dirty="0">
                <a:cs typeface="Arial" panose="020B0604020202020204" pitchFamily="34" charset="0"/>
              </a:rPr>
              <a:t> - </a:t>
            </a:r>
            <a:r>
              <a:rPr lang="ru-RU" sz="1900" b="1" dirty="0" err="1">
                <a:cs typeface="Arial" panose="020B0604020202020204" pitchFamily="34" charset="0"/>
              </a:rPr>
              <a:t>сіткова</a:t>
            </a:r>
            <a:r>
              <a:rPr lang="ru-RU" sz="1900" b="1" dirty="0">
                <a:cs typeface="Arial" panose="020B0604020202020204" pitchFamily="34" charset="0"/>
              </a:rPr>
              <a:t> характеристика             </a:t>
            </a:r>
            <a:r>
              <a:rPr lang="ru-RU" sz="1900" b="1" dirty="0" err="1">
                <a:cs typeface="Arial" panose="020B0604020202020204" pitchFamily="34" charset="0"/>
              </a:rPr>
              <a:t>Анодна</a:t>
            </a:r>
            <a:r>
              <a:rPr lang="ru-RU" sz="1900" b="1" dirty="0">
                <a:cs typeface="Arial" panose="020B0604020202020204" pitchFamily="34" charset="0"/>
              </a:rPr>
              <a:t> характеристика</a:t>
            </a:r>
            <a:endParaRPr lang="ru-RU" sz="1900" dirty="0"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ru-RU" sz="1900" dirty="0"/>
          </a:p>
          <a:p>
            <a:pPr eaLnBrk="1" hangingPunct="1">
              <a:defRPr/>
            </a:pPr>
            <a:endParaRPr lang="ru-RU" dirty="0"/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2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5" y="1214437"/>
            <a:ext cx="3340100" cy="410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30"/>
          <a:stretch>
            <a:fillRect/>
          </a:stretch>
        </p:blipFill>
        <p:spPr bwMode="auto">
          <a:xfrm>
            <a:off x="5641975" y="1550988"/>
            <a:ext cx="4152900" cy="317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358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26" y="500064"/>
            <a:ext cx="8183563" cy="1050925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sz="2400" dirty="0">
                <a:solidFill>
                  <a:schemeClr val="accent2">
                    <a:lumMod val="75000"/>
                  </a:schemeClr>
                </a:solidFill>
              </a:rPr>
              <a:t>Підсилювальний каскад на основі тріода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5843" name="Содержимое 2"/>
          <p:cNvSpPr>
            <a:spLocks noGrp="1"/>
          </p:cNvSpPr>
          <p:nvPr>
            <p:ph idx="1"/>
          </p:nvPr>
        </p:nvSpPr>
        <p:spPr>
          <a:xfrm>
            <a:off x="1025526" y="4849814"/>
            <a:ext cx="8215313" cy="1074737"/>
          </a:xfrm>
        </p:spPr>
        <p:txBody>
          <a:bodyPr>
            <a:normAutofit fontScale="25000" lnSpcReduction="20000"/>
          </a:bodyPr>
          <a:lstStyle/>
          <a:p>
            <a:pPr algn="ctr" eaLnBrk="1" hangingPunct="1">
              <a:buFont typeface="Wingdings 2" panose="05020102010507070707" pitchFamily="18" charset="2"/>
              <a:buNone/>
            </a:pPr>
            <a:endParaRPr lang="ru-RU" altLang="ru-RU" sz="1600" dirty="0"/>
          </a:p>
          <a:p>
            <a:pPr algn="ctr" eaLnBrk="1" hangingPunct="1">
              <a:buFont typeface="Wingdings 2" panose="05020102010507070707" pitchFamily="18" charset="2"/>
              <a:buNone/>
            </a:pPr>
            <a:endParaRPr lang="ru-RU" altLang="ru-RU" sz="1600" dirty="0"/>
          </a:p>
          <a:p>
            <a:pPr algn="ctr" eaLnBrk="1" hangingPunct="1">
              <a:buFont typeface="Wingdings 2" panose="05020102010507070707" pitchFamily="18" charset="2"/>
              <a:buNone/>
            </a:pPr>
            <a:endParaRPr lang="ru-RU" altLang="ru-RU" sz="1600" dirty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ru-RU" altLang="ru-RU" sz="8000" dirty="0" err="1"/>
              <a:t>Еа</a:t>
            </a:r>
            <a:r>
              <a:rPr lang="ru-RU" altLang="ru-RU" sz="8000" dirty="0"/>
              <a:t> – </a:t>
            </a:r>
            <a:r>
              <a:rPr lang="en-US" altLang="ru-RU" sz="8000" dirty="0" err="1"/>
              <a:t>Ia</a:t>
            </a:r>
            <a:r>
              <a:rPr lang="ru-RU" altLang="ru-RU" sz="8000" dirty="0"/>
              <a:t>·</a:t>
            </a:r>
            <a:r>
              <a:rPr lang="en-US" altLang="ru-RU" sz="8000" dirty="0"/>
              <a:t>R </a:t>
            </a:r>
            <a:r>
              <a:rPr lang="uk-UA" altLang="ru-RU" sz="8000" dirty="0"/>
              <a:t>– </a:t>
            </a:r>
            <a:r>
              <a:rPr lang="en-US" altLang="ru-RU" sz="8000" dirty="0" err="1"/>
              <a:t>Ua</a:t>
            </a:r>
            <a:r>
              <a:rPr lang="ru-RU" altLang="ru-RU" sz="8000" dirty="0"/>
              <a:t> = 0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ru-RU" altLang="ru-RU" sz="8000" dirty="0"/>
              <a:t> 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ru-RU" sz="8000" dirty="0" err="1"/>
              <a:t>Ua</a:t>
            </a:r>
            <a:r>
              <a:rPr lang="ru-RU" altLang="ru-RU" sz="8000" dirty="0"/>
              <a:t> = </a:t>
            </a:r>
            <a:r>
              <a:rPr lang="ru-RU" altLang="ru-RU" sz="8000" dirty="0" err="1"/>
              <a:t>Еа</a:t>
            </a:r>
            <a:r>
              <a:rPr lang="ru-RU" altLang="ru-RU" sz="8000" dirty="0"/>
              <a:t> – </a:t>
            </a:r>
            <a:r>
              <a:rPr lang="en-US" altLang="ru-RU" sz="8000" dirty="0" err="1"/>
              <a:t>Ia</a:t>
            </a:r>
            <a:r>
              <a:rPr lang="ru-RU" altLang="ru-RU" sz="8000" dirty="0"/>
              <a:t>·</a:t>
            </a:r>
            <a:r>
              <a:rPr lang="en-US" altLang="ru-RU" sz="8000" dirty="0"/>
              <a:t>R</a:t>
            </a:r>
            <a:endParaRPr lang="ru-RU" altLang="ru-RU" sz="8000" dirty="0"/>
          </a:p>
          <a:p>
            <a:pPr algn="ctr" eaLnBrk="1" hangingPunct="1"/>
            <a:endParaRPr lang="ru-RU" altLang="ru-RU" sz="8000" dirty="0" smtClean="0"/>
          </a:p>
        </p:txBody>
      </p:sp>
      <p:sp>
        <p:nvSpPr>
          <p:cNvPr id="3584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FFF40D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FFF40D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9991C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9991C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9991C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9991C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9991C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graphicFrame>
        <p:nvGraphicFramePr>
          <p:cNvPr id="3584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435145"/>
              </p:ext>
            </p:extLst>
          </p:nvPr>
        </p:nvGraphicFramePr>
        <p:xfrm>
          <a:off x="680689" y="1406527"/>
          <a:ext cx="8433149" cy="3571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Точечный рисунок" r:id="rId3" imgW="6249272" imgH="2647619" progId="Paint.Picture">
                  <p:embed/>
                </p:oleObj>
              </mc:Choice>
              <mc:Fallback>
                <p:oleObj name="Точечный рисунок" r:id="rId3" imgW="6249272" imgH="2647619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689" y="1406527"/>
                        <a:ext cx="8433149" cy="35718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967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7827" y="543324"/>
            <a:ext cx="8183562" cy="10509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uk-UA" sz="2400" dirty="0">
                <a:solidFill>
                  <a:schemeClr val="accent2">
                    <a:lumMod val="75000"/>
                  </a:schemeClr>
                </a:solidFill>
              </a:rPr>
              <a:t>Підсилювальний каскад на основі тріода</a:t>
            </a:r>
            <a:r>
              <a:rPr lang="uk-UA" sz="2400" dirty="0"/>
              <a:t/>
            </a:r>
            <a:br>
              <a:rPr lang="uk-UA" sz="2400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6867" name="Picture 2"/>
          <p:cNvPicPr>
            <a:picLocks noChangeAspect="1" noChangeArrowheads="1"/>
          </p:cNvPicPr>
          <p:nvPr/>
        </p:nvPicPr>
        <p:blipFill>
          <a:blip r:embed="rId2">
            <a:lum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732" y="1712119"/>
            <a:ext cx="4437163" cy="3553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0736" y="1500189"/>
            <a:ext cx="4440654" cy="3541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4"/>
          <p:cNvPicPr>
            <a:picLocks noChangeAspect="1" noChangeArrowheads="1"/>
          </p:cNvPicPr>
          <p:nvPr/>
        </p:nvPicPr>
        <p:blipFill>
          <a:blip r:embed="rId4">
            <a:lum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799"/>
          <a:stretch>
            <a:fillRect/>
          </a:stretch>
        </p:blipFill>
        <p:spPr bwMode="auto">
          <a:xfrm>
            <a:off x="4259598" y="5265341"/>
            <a:ext cx="2050716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658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2463" y="455265"/>
            <a:ext cx="8183562" cy="10509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Режим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роботи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класу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FFF40D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FFF40D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9991C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9991C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9991C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9991C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9991C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8732" y="868223"/>
            <a:ext cx="6687145" cy="5703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40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</TotalTime>
  <Words>51</Words>
  <Application>Microsoft Office PowerPoint</Application>
  <PresentationFormat>Широкоэкранный</PresentationFormat>
  <Paragraphs>43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Wingdings 2</vt:lpstr>
      <vt:lpstr>Wingdings 3</vt:lpstr>
      <vt:lpstr>Грань</vt:lpstr>
      <vt:lpstr>Equation</vt:lpstr>
      <vt:lpstr>Формула</vt:lpstr>
      <vt:lpstr>Точечный рисунок</vt:lpstr>
      <vt:lpstr>Вакуумний тетрод</vt:lpstr>
      <vt:lpstr>Динатронний ефект </vt:lpstr>
      <vt:lpstr>Променевий тетрод </vt:lpstr>
      <vt:lpstr>Вакуумний пентод </vt:lpstr>
      <vt:lpstr>Вакуумний пентод </vt:lpstr>
      <vt:lpstr>Презентация PowerPoint</vt:lpstr>
      <vt:lpstr>Підсилювальний каскад на основі тріода </vt:lpstr>
      <vt:lpstr>Підсилювальний каскад на основі тріода  </vt:lpstr>
      <vt:lpstr>Режим роботи класу А </vt:lpstr>
      <vt:lpstr>Режим роботи класу В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Вакуумний тетрод</dc:title>
  <dc:creator>User</dc:creator>
  <cp:lastModifiedBy>User</cp:lastModifiedBy>
  <cp:revision>1</cp:revision>
  <dcterms:created xsi:type="dcterms:W3CDTF">2022-08-05T13:35:09Z</dcterms:created>
  <dcterms:modified xsi:type="dcterms:W3CDTF">2022-08-05T13:40:03Z</dcterms:modified>
</cp:coreProperties>
</file>