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8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9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2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2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6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4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1E03107-441B-4B43-BE75-1043DEC5138A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959F2-2994-47E1-88B5-CA14A7EE5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6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1 Специальные стали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697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1.1 Основные понятия и область применения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832104"/>
            <a:ext cx="11497056" cy="5888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Специальные стали - это сплавы на основе железа, отличающиеся </a:t>
            </a:r>
            <a:r>
              <a:rPr lang="ru-RU" dirty="0" smtClean="0"/>
              <a:t>от обычных </a:t>
            </a:r>
            <a:r>
              <a:rPr lang="ru-RU" dirty="0"/>
              <a:t>сталей особыми свойствами, обусловленными либо </a:t>
            </a:r>
            <a:r>
              <a:rPr lang="ru-RU" dirty="0" smtClean="0"/>
              <a:t>их химическим составом</a:t>
            </a:r>
            <a:r>
              <a:rPr lang="ru-RU" dirty="0"/>
              <a:t>, либо особым способом производства, либо способом их обработки.</a:t>
            </a:r>
          </a:p>
          <a:p>
            <a:pPr marL="0" indent="0" algn="just">
              <a:buNone/>
            </a:pPr>
            <a:r>
              <a:rPr lang="ru-RU" dirty="0"/>
              <a:t>Достаточно наличия одного из этих факторов, чтобы сталь можно было </a:t>
            </a:r>
            <a:r>
              <a:rPr lang="ru-RU" dirty="0" smtClean="0"/>
              <a:t>назвать специальной</a:t>
            </a:r>
            <a:r>
              <a:rPr lang="ru-RU" dirty="0"/>
              <a:t>. Чаще всего специальные стали характеризуются всеми тремя </a:t>
            </a:r>
            <a:r>
              <a:rPr lang="ru-RU" dirty="0" smtClean="0"/>
              <a:t>особенностями</a:t>
            </a:r>
            <a:r>
              <a:rPr lang="ru-RU" dirty="0"/>
              <a:t>. Это относится также и к легированным сталям с высоким </a:t>
            </a:r>
            <a:r>
              <a:rPr lang="ru-RU" dirty="0" smtClean="0"/>
              <a:t>содержанием </a:t>
            </a:r>
            <a:r>
              <a:rPr lang="ru-RU" dirty="0"/>
              <a:t>легирующих элементов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В настоящее время в стране выпускается боле 1000 различных марок </a:t>
            </a:r>
            <a:r>
              <a:rPr lang="ru-RU" dirty="0" smtClean="0"/>
              <a:t>сталей</a:t>
            </a:r>
            <a:r>
              <a:rPr lang="ru-RU" dirty="0"/>
              <a:t>, причем доля </a:t>
            </a:r>
            <a:r>
              <a:rPr lang="ru-RU" dirty="0" err="1"/>
              <a:t>спецсталей</a:t>
            </a:r>
            <a:r>
              <a:rPr lang="ru-RU" dirty="0"/>
              <a:t> с каждым годом неуклонно растет.</a:t>
            </a:r>
          </a:p>
          <a:p>
            <a:pPr marL="0" indent="0" algn="just">
              <a:buNone/>
            </a:pPr>
            <a:r>
              <a:rPr lang="ru-RU" dirty="0"/>
              <a:t>Стали и сплавы специального назначения благодаря своим </a:t>
            </a:r>
            <a:r>
              <a:rPr lang="ru-RU" dirty="0" smtClean="0"/>
              <a:t>уникальным свойствам </a:t>
            </a:r>
            <a:r>
              <a:rPr lang="ru-RU" dirty="0"/>
              <a:t>находят широкое применение в электроэнергетике, станкостроении</a:t>
            </a:r>
            <a:r>
              <a:rPr lang="ru-RU" dirty="0" smtClean="0"/>
              <a:t>, машиностроении</a:t>
            </a:r>
            <a:r>
              <a:rPr lang="ru-RU" dirty="0"/>
              <a:t>, медицине и здравоохранение, а также в создании </a:t>
            </a:r>
            <a:r>
              <a:rPr lang="ru-RU" dirty="0" smtClean="0"/>
              <a:t>различных агрегатов </a:t>
            </a:r>
            <a:r>
              <a:rPr lang="ru-RU" dirty="0"/>
              <a:t>и устройств для нужд автомобильной, химической и </a:t>
            </a:r>
            <a:r>
              <a:rPr lang="ru-RU" dirty="0" smtClean="0"/>
              <a:t>авиационно-космической </a:t>
            </a:r>
            <a:r>
              <a:rPr lang="ru-RU" dirty="0"/>
              <a:t>промышленности (таблица 1.1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/>
              <a:t>Кроме того, практически все емкости, сосуды, реакторы, трубы и другое оборудование химической индустрии изготавливается из </a:t>
            </a:r>
            <a:r>
              <a:rPr lang="ru-RU" dirty="0" err="1"/>
              <a:t>аустенитных</a:t>
            </a:r>
            <a:r>
              <a:rPr lang="ru-RU" dirty="0"/>
              <a:t> нержавеющих сталей.</a:t>
            </a:r>
          </a:p>
          <a:p>
            <a:pPr marL="0" indent="0" algn="just">
              <a:buNone/>
            </a:pPr>
            <a:r>
              <a:rPr lang="ru-RU" dirty="0"/>
              <a:t>Специальные стали и сплавы остаются незаменимыми материалами для производства специального оборудования авиалайнеров и космических </a:t>
            </a:r>
            <a:r>
              <a:rPr lang="ru-RU" dirty="0" smtClean="0"/>
              <a:t>кораблей.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7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713464" cy="412115"/>
          </a:xfrm>
        </p:spPr>
        <p:txBody>
          <a:bodyPr>
            <a:noAutofit/>
          </a:bodyPr>
          <a:lstStyle/>
          <a:p>
            <a:r>
              <a:rPr lang="ru-RU" sz="3200" dirty="0"/>
              <a:t>Таблица 1.1 - Применение специальных сталей и сплавов на основе никеля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327" y="969261"/>
            <a:ext cx="9632785" cy="5570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633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80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1.2 Современные тенденции развития отрасли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05256"/>
            <a:ext cx="11030712" cy="57515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Общие тенденции мирового развития в области производства </a:t>
            </a:r>
            <a:r>
              <a:rPr lang="ru-RU" dirty="0" err="1" smtClean="0"/>
              <a:t>спецсталей</a:t>
            </a:r>
            <a:r>
              <a:rPr lang="ru-RU" dirty="0" smtClean="0"/>
              <a:t> показывают</a:t>
            </a:r>
            <a:r>
              <a:rPr lang="ru-RU" dirty="0"/>
              <a:t>, что в настоящее время интенсивно ведутся разработки и </a:t>
            </a:r>
            <a:r>
              <a:rPr lang="ru-RU" dirty="0" smtClean="0"/>
              <a:t>исследования </a:t>
            </a:r>
            <a:r>
              <a:rPr lang="ru-RU" dirty="0"/>
              <a:t>в области литейных и деформируемых сплавов и сталей со </a:t>
            </a:r>
            <a:r>
              <a:rPr lang="ru-RU" dirty="0" smtClean="0"/>
              <a:t>специальными свойствами</a:t>
            </a:r>
            <a:r>
              <a:rPr lang="ru-RU" dirty="0"/>
              <a:t>, сырья, исходных компонентов для их производства и </a:t>
            </a:r>
            <a:r>
              <a:rPr lang="ru-RU" dirty="0" smtClean="0"/>
              <a:t>технологий их </a:t>
            </a:r>
            <a:r>
              <a:rPr lang="ru-RU" dirty="0"/>
              <a:t>переработки в высокотехнологичную наукоемкую продукцию с большой </a:t>
            </a:r>
            <a:r>
              <a:rPr lang="ru-RU" dirty="0" smtClean="0"/>
              <a:t>долей </a:t>
            </a:r>
            <a:r>
              <a:rPr lang="ru-RU" dirty="0"/>
              <a:t>инновационной составляющей.</a:t>
            </a:r>
          </a:p>
          <a:p>
            <a:pPr marL="0" indent="0" algn="just">
              <a:buNone/>
            </a:pPr>
            <a:r>
              <a:rPr lang="ru-RU" dirty="0"/>
              <a:t>Причем основные направления развития </a:t>
            </a:r>
            <a:r>
              <a:rPr lang="ru-RU" dirty="0" err="1"/>
              <a:t>спецэлектрометаллургии</a:t>
            </a:r>
            <a:r>
              <a:rPr lang="ru-RU" dirty="0"/>
              <a:t> за </a:t>
            </a:r>
            <a:r>
              <a:rPr lang="ru-RU" dirty="0" smtClean="0"/>
              <a:t>рубежом </a:t>
            </a:r>
            <a:r>
              <a:rPr lang="ru-RU" dirty="0"/>
              <a:t>заключаются в:</a:t>
            </a:r>
          </a:p>
          <a:p>
            <a:pPr marL="0" indent="0" algn="just">
              <a:buNone/>
            </a:pPr>
            <a:r>
              <a:rPr lang="ru-RU" dirty="0"/>
              <a:t>1) Совершенствование технологии выплавки и переплава спецметалла,</a:t>
            </a:r>
          </a:p>
          <a:p>
            <a:pPr marL="0" indent="0" algn="just">
              <a:buNone/>
            </a:pPr>
            <a:r>
              <a:rPr lang="ru-RU" dirty="0"/>
              <a:t>агрегатов, систем контроля и управления процессами, для обеспечения </a:t>
            </a:r>
            <a:r>
              <a:rPr lang="ru-RU" dirty="0" smtClean="0"/>
              <a:t>гарантии </a:t>
            </a:r>
            <a:r>
              <a:rPr lang="ru-RU" dirty="0"/>
              <a:t>качества металла, увеличения выхода годного и снижения затрат.</a:t>
            </a:r>
          </a:p>
          <a:p>
            <a:pPr marL="0" indent="0" algn="just">
              <a:buNone/>
            </a:pPr>
            <a:r>
              <a:rPr lang="ru-RU" dirty="0"/>
              <a:t>2) Создание новых менее затратных технологий для производства </a:t>
            </a:r>
            <a:r>
              <a:rPr lang="ru-RU" dirty="0" smtClean="0"/>
              <a:t>спецметалла </a:t>
            </a:r>
            <a:r>
              <a:rPr lang="ru-RU" dirty="0"/>
              <a:t>«наземного» (не авиакосмической промышленности) применения, </a:t>
            </a:r>
            <a:r>
              <a:rPr lang="ru-RU" dirty="0" smtClean="0"/>
              <a:t>для существенного </a:t>
            </a:r>
            <a:r>
              <a:rPr lang="ru-RU" dirty="0"/>
              <a:t>снижение себестоимости металла.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1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0966704" cy="6318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настоящее время все больше внимания уделяется получению </a:t>
            </a:r>
            <a:r>
              <a:rPr lang="ru-RU" dirty="0" smtClean="0"/>
              <a:t>специальных </a:t>
            </a:r>
            <a:r>
              <a:rPr lang="ru-RU" dirty="0"/>
              <a:t>сталей и сплавов методом порошковой металлургии.</a:t>
            </a:r>
          </a:p>
          <a:p>
            <a:pPr marL="0" indent="0" algn="just">
              <a:buNone/>
            </a:pPr>
            <a:r>
              <a:rPr lang="ru-RU" dirty="0"/>
              <a:t>Перспективы развития порошковой металлургии прежде всего </a:t>
            </a:r>
            <a:r>
              <a:rPr lang="ru-RU" dirty="0" smtClean="0"/>
              <a:t>связываю с </a:t>
            </a:r>
            <a:r>
              <a:rPr lang="ru-RU" dirty="0"/>
              <a:t>созданием новых, лёгких, прочных композиционных материалов и </a:t>
            </a:r>
            <a:r>
              <a:rPr lang="ru-RU" dirty="0" err="1" smtClean="0"/>
              <a:t>наноструктурных</a:t>
            </a:r>
            <a:r>
              <a:rPr lang="ru-RU" dirty="0" smtClean="0"/>
              <a:t> </a:t>
            </a:r>
            <a:r>
              <a:rPr lang="ru-RU" dirty="0"/>
              <a:t>покрытий.</a:t>
            </a:r>
          </a:p>
          <a:p>
            <a:pPr marL="0" indent="0" algn="just">
              <a:buNone/>
            </a:pPr>
            <a:r>
              <a:rPr lang="ru-RU" dirty="0"/>
              <a:t>Создание твердосплавных материалов с </a:t>
            </a:r>
            <a:r>
              <a:rPr lang="ru-RU" dirty="0" err="1"/>
              <a:t>наноструктурой</a:t>
            </a:r>
            <a:r>
              <a:rPr lang="ru-RU" dirty="0"/>
              <a:t> позволит </a:t>
            </a:r>
            <a:r>
              <a:rPr lang="ru-RU" dirty="0" smtClean="0"/>
              <a:t>улучшить </a:t>
            </a:r>
            <a:r>
              <a:rPr lang="ru-RU" dirty="0"/>
              <a:t>режущие свойства и </a:t>
            </a:r>
            <a:r>
              <a:rPr lang="ru-RU" dirty="0" smtClean="0"/>
              <a:t>физико-механические </a:t>
            </a:r>
            <a:r>
              <a:rPr lang="ru-RU" dirty="0"/>
              <a:t>характеристики материала </a:t>
            </a:r>
            <a:r>
              <a:rPr lang="ru-RU" dirty="0" smtClean="0"/>
              <a:t>не менее </a:t>
            </a:r>
            <a:r>
              <a:rPr lang="ru-RU" dirty="0"/>
              <a:t>чем в 2-3 раза, а нанесение покрытий с использованием </a:t>
            </a:r>
            <a:r>
              <a:rPr lang="ru-RU" dirty="0" err="1"/>
              <a:t>нанопорошков</a:t>
            </a:r>
            <a:r>
              <a:rPr lang="ru-RU" dirty="0" smtClean="0"/>
              <a:t>, позволяет </a:t>
            </a:r>
            <a:r>
              <a:rPr lang="ru-RU" dirty="0"/>
              <a:t>увеличить срок службы изделий в 5-6 раз.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8465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96</TotalTime>
  <Words>388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 2</vt:lpstr>
      <vt:lpstr>HDOfficeLightV0</vt:lpstr>
      <vt:lpstr>Лекция 1</vt:lpstr>
      <vt:lpstr>1.1 Основные понятия и область применения</vt:lpstr>
      <vt:lpstr>Таблица 1.1 - Применение специальных сталей и сплавов на основе никеля</vt:lpstr>
      <vt:lpstr>1.2 Современные тенденции развития отрасли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nazarkirichenko08@gmail.com</dc:creator>
  <cp:lastModifiedBy>nazarkirichenko08@gmail.com</cp:lastModifiedBy>
  <cp:revision>6</cp:revision>
  <dcterms:created xsi:type="dcterms:W3CDTF">2020-10-28T20:20:02Z</dcterms:created>
  <dcterms:modified xsi:type="dcterms:W3CDTF">2020-11-01T18:17:00Z</dcterms:modified>
</cp:coreProperties>
</file>