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4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Антропоморфні демонологічні персонажі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273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Оказіонально</a:t>
            </a:r>
            <a:r>
              <a:rPr lang="uk-UA" dirty="0"/>
              <a:t> слово відьма вживається у значенні </a:t>
            </a:r>
            <a:r>
              <a:rPr lang="uk-UA" dirty="0" err="1"/>
              <a:t>‘вульгарна</a:t>
            </a:r>
            <a:r>
              <a:rPr lang="uk-UA" dirty="0"/>
              <a:t>, дратівлива </a:t>
            </a:r>
            <a:r>
              <a:rPr lang="uk-UA" dirty="0" err="1"/>
              <a:t>жінка’</a:t>
            </a:r>
            <a:r>
              <a:rPr lang="uk-UA" dirty="0"/>
              <a:t>, напр.: “Бралась руками в боки: відьма, </a:t>
            </a:r>
            <a:r>
              <a:rPr lang="uk-UA" dirty="0" err="1"/>
              <a:t>зечка-блатнячка</a:t>
            </a:r>
            <a:r>
              <a:rPr lang="uk-UA" dirty="0"/>
              <a:t>, зроду не підозрювала себе такою” (</a:t>
            </a:r>
            <a:r>
              <a:rPr lang="uk-UA" dirty="0" smtClean="0"/>
              <a:t>Забужко). </a:t>
            </a:r>
            <a:r>
              <a:rPr lang="uk-UA" dirty="0"/>
              <a:t>Пояснюємо це подібністю зовнішніх та внутрішніх характеристик.</a:t>
            </a:r>
          </a:p>
          <a:p>
            <a:r>
              <a:rPr lang="uk-UA" dirty="0"/>
              <a:t>У вербальних реалізаціях лексема відьма втрачає денотативні ознаки та стає частиною національного вияву інвективної стратегії, напр.: – О єхидна, о мегера! О </a:t>
            </a:r>
            <a:r>
              <a:rPr lang="uk-UA" dirty="0" err="1"/>
              <a:t>породіння</a:t>
            </a:r>
            <a:r>
              <a:rPr lang="uk-UA" dirty="0"/>
              <a:t> сатани ! Це не Венера, – це сам сатана в плахті! </a:t>
            </a:r>
            <a:r>
              <a:rPr lang="uk-UA" dirty="0" smtClean="0"/>
              <a:t>Побий тебе </a:t>
            </a:r>
            <a:r>
              <a:rPr lang="uk-UA" dirty="0" err="1"/>
              <a:t>громокидач</a:t>
            </a:r>
            <a:r>
              <a:rPr lang="uk-UA" dirty="0"/>
              <a:t> з Олімпу стрілами, з твоїми чорними бровами. Ой відьма ж! Певно, родима відьма! (</a:t>
            </a:r>
            <a:r>
              <a:rPr lang="uk-UA" dirty="0" smtClean="0"/>
              <a:t>Н-Л); </a:t>
            </a:r>
            <a:r>
              <a:rPr lang="uk-UA" dirty="0"/>
              <a:t>Ну чого б оце вдові радіти, якби не </a:t>
            </a:r>
            <a:r>
              <a:rPr lang="uk-UA" dirty="0" err="1"/>
              <a:t>теє</a:t>
            </a:r>
            <a:r>
              <a:rPr lang="uk-UA" dirty="0"/>
              <a:t>... Свекруха в неї відьма, зміюка підколодна – всі знають (</a:t>
            </a:r>
            <a:r>
              <a:rPr lang="uk-UA" dirty="0" smtClean="0"/>
              <a:t>Логвин).</a:t>
            </a:r>
            <a:endParaRPr lang="uk-UA" dirty="0"/>
          </a:p>
          <a:p>
            <a:r>
              <a:rPr lang="uk-UA" dirty="0" err="1"/>
              <a:t>Демономен</a:t>
            </a:r>
            <a:r>
              <a:rPr lang="uk-UA" dirty="0"/>
              <a:t> відьма реалізується в сатирично-гумористичних текстах, напр.: З декоративного каміна з’явився перед нею сам Куций – тепер уже Рудий Дідько – з букетом троянд в одній та пляшкою </a:t>
            </a:r>
            <a:r>
              <a:rPr lang="uk-UA" dirty="0" err="1"/>
              <a:t>шампану</a:t>
            </a:r>
            <a:r>
              <a:rPr lang="uk-UA" dirty="0"/>
              <a:t> в другій руці і, привітавши відьму із Новим роком, сказав, що на новій посаді йому належить мати радника, то він хотів би, щоб ним була вона (Перець, №1, 2003, с.4).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01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uk-UA" dirty="0"/>
              <a:t>Слово відьма східнослов’янського, а можливо, </a:t>
            </a:r>
            <a:endParaRPr lang="uk-UA" dirty="0" smtClean="0"/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/>
              <a:t>і </a:t>
            </a:r>
            <a:r>
              <a:rPr lang="uk-UA" dirty="0"/>
              <a:t>праслов’янського походження, але в інших мовах не збереглося; </a:t>
            </a:r>
            <a:endParaRPr lang="uk-UA" dirty="0" smtClean="0"/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/>
              <a:t>у </a:t>
            </a:r>
            <a:r>
              <a:rPr lang="uk-UA" dirty="0"/>
              <a:t>польській, чеській та словацькій назва вважається запозиченням зі східнослов’янських мов (</a:t>
            </a:r>
            <a:r>
              <a:rPr lang="uk-UA" dirty="0" err="1"/>
              <a:t>Хобзей</a:t>
            </a:r>
            <a:r>
              <a:rPr lang="uk-UA" dirty="0"/>
              <a:t> 58); </a:t>
            </a:r>
            <a:endParaRPr lang="uk-UA" dirty="0" smtClean="0"/>
          </a:p>
          <a:p>
            <a:pPr marL="0" indent="0">
              <a:spcAft>
                <a:spcPts val="0"/>
              </a:spcAft>
              <a:buNone/>
            </a:pPr>
            <a:r>
              <a:rPr lang="uk-UA" dirty="0" smtClean="0"/>
              <a:t>назва </a:t>
            </a:r>
            <a:r>
              <a:rPr lang="uk-UA" dirty="0"/>
              <a:t>відьма пов’язана із </a:t>
            </a:r>
            <a:r>
              <a:rPr lang="uk-UA" dirty="0" err="1"/>
              <a:t>псл</a:t>
            </a:r>
            <a:r>
              <a:rPr lang="uk-UA" dirty="0"/>
              <a:t>.*</a:t>
            </a:r>
            <a:r>
              <a:rPr lang="en-US" dirty="0" err="1"/>
              <a:t>vĕdĕ</a:t>
            </a:r>
            <a:r>
              <a:rPr lang="en-US" dirty="0"/>
              <a:t> ‘</a:t>
            </a:r>
            <a:r>
              <a:rPr lang="uk-UA" dirty="0"/>
              <a:t>я </a:t>
            </a:r>
            <a:r>
              <a:rPr lang="uk-UA" dirty="0" err="1"/>
              <a:t>знаю’</a:t>
            </a:r>
            <a:r>
              <a:rPr lang="uk-UA" dirty="0"/>
              <a:t> (Ф І 258) та давньоруським </a:t>
            </a:r>
            <a:r>
              <a:rPr lang="uk-UA" dirty="0" err="1"/>
              <a:t>вЂдь</a:t>
            </a:r>
            <a:r>
              <a:rPr lang="uk-UA" dirty="0"/>
              <a:t> </a:t>
            </a:r>
            <a:r>
              <a:rPr lang="uk-UA" dirty="0" err="1"/>
              <a:t>‘знання</a:t>
            </a:r>
            <a:r>
              <a:rPr lang="uk-UA" dirty="0"/>
              <a:t>, чари, </a:t>
            </a:r>
            <a:r>
              <a:rPr lang="uk-UA" dirty="0" err="1"/>
              <a:t>чаклування’</a:t>
            </a:r>
            <a:r>
              <a:rPr lang="uk-UA" dirty="0"/>
              <a:t>(ЕСУМ І 396). </a:t>
            </a:r>
            <a:endParaRPr lang="uk-UA" dirty="0" smtClean="0"/>
          </a:p>
          <a:p>
            <a:r>
              <a:rPr lang="uk-UA" dirty="0" smtClean="0"/>
              <a:t>О.</a:t>
            </a:r>
            <a:r>
              <a:rPr lang="uk-UA" dirty="0" err="1" smtClean="0"/>
              <a:t>Брюкнер</a:t>
            </a:r>
            <a:r>
              <a:rPr lang="uk-UA" dirty="0" smtClean="0"/>
              <a:t> </a:t>
            </a:r>
            <a:r>
              <a:rPr lang="uk-UA" dirty="0"/>
              <a:t>не виключав можливості виникнення лексеми на польському мовному ґрунті [</a:t>
            </a:r>
            <a:r>
              <a:rPr lang="en-US" dirty="0" err="1"/>
              <a:t>Brückner</a:t>
            </a:r>
            <a:r>
              <a:rPr lang="en-US" dirty="0"/>
              <a:t> 1957: 615]. </a:t>
            </a:r>
            <a:r>
              <a:rPr lang="uk-UA" dirty="0"/>
              <a:t>Зважаючи на етимологію, погодимося з припущенням О.Ковальчука, що походження цього слова свідчить про існування особливої касти серед язичницьких волхвів жіночої статі, які виконували певні  ритуальні дії (напр., заклинання дощу) [Ковальчук 1994: 100]. Існує припущення, що нове значення цієї лексеми </a:t>
            </a:r>
            <a:r>
              <a:rPr lang="uk-UA" dirty="0" err="1"/>
              <a:t>‘жінка</a:t>
            </a:r>
            <a:r>
              <a:rPr lang="uk-UA" dirty="0"/>
              <a:t>, яка магічними діями здоює </a:t>
            </a:r>
            <a:r>
              <a:rPr lang="uk-UA" dirty="0" err="1"/>
              <a:t>корів’</a:t>
            </a:r>
            <a:r>
              <a:rPr lang="uk-UA" dirty="0"/>
              <a:t> занесли, мабуть, </a:t>
            </a:r>
            <a:r>
              <a:rPr lang="uk-UA" dirty="0" err="1" smtClean="0"/>
              <a:t>роми</a:t>
            </a:r>
            <a:r>
              <a:rPr lang="uk-UA" dirty="0" smtClean="0"/>
              <a:t> з </a:t>
            </a:r>
            <a:r>
              <a:rPr lang="uk-UA" dirty="0"/>
              <a:t>Індії. У Західній Європі до цих ознак додалося розуміння чарівництва, що існувало там раніше [див. Вовк 1995: 180].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99" y="116632"/>
            <a:ext cx="2311077" cy="20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02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404664"/>
            <a:ext cx="7924800" cy="5310336"/>
          </a:xfrm>
        </p:spPr>
        <p:txBody>
          <a:bodyPr>
            <a:normAutofit/>
          </a:bodyPr>
          <a:lstStyle/>
          <a:p>
            <a:r>
              <a:rPr lang="uk-UA" dirty="0"/>
              <a:t>Трансформація поняття “відьма” у світогляді українців (від поважної особи до “нечистої сили”) відбулася внаслідок дії </a:t>
            </a:r>
            <a:r>
              <a:rPr lang="uk-UA" dirty="0" err="1"/>
              <a:t>екстралінгвальних</a:t>
            </a:r>
            <a:r>
              <a:rPr lang="uk-UA" dirty="0"/>
              <a:t> </a:t>
            </a:r>
            <a:r>
              <a:rPr lang="uk-UA" dirty="0" smtClean="0"/>
              <a:t>факторів – впливу </a:t>
            </a:r>
            <a:r>
              <a:rPr lang="uk-UA" dirty="0"/>
              <a:t>християнства (негативного значення надали відьмі християнські уявлення про жінку як джерело гріха, а також боротьба християнства з язичництвом, </a:t>
            </a:r>
            <a:r>
              <a:rPr lang="uk-UA" dirty="0" err="1"/>
              <a:t>єресями</a:t>
            </a:r>
            <a:r>
              <a:rPr lang="uk-UA" dirty="0"/>
              <a:t>), нашарування інших світоглядних позицій (вплив індійської культури тощо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У війні </a:t>
            </a:r>
            <a:r>
              <a:rPr lang="uk-UA" dirty="0" err="1" smtClean="0"/>
              <a:t>росії</a:t>
            </a:r>
            <a:r>
              <a:rPr lang="uk-UA" dirty="0" smtClean="0"/>
              <a:t> з Україною відомий вислів «конотопська відьма»</a:t>
            </a:r>
          </a:p>
          <a:p>
            <a:pPr>
              <a:spcAft>
                <a:spcPts val="0"/>
              </a:spcAft>
            </a:pPr>
            <a:r>
              <a:rPr lang="uk-UA" sz="1400" dirty="0"/>
              <a:t>Нагадаємо, 2 березня у місті Конотоп, що на Сумщині, заїхала техніка російських окупантів. Місцеві жителі почали лякати військових РФ “конотопськими відьмами”. Розмову вдалось </a:t>
            </a:r>
            <a:r>
              <a:rPr lang="uk-UA" sz="1400" dirty="0" err="1"/>
              <a:t>зафільмувати</a:t>
            </a:r>
            <a:r>
              <a:rPr lang="uk-UA" sz="1400" dirty="0" smtClean="0"/>
              <a:t>. На </a:t>
            </a:r>
            <a:r>
              <a:rPr lang="uk-UA" sz="1400" dirty="0"/>
              <a:t>відео, що почало поширюватися у </a:t>
            </a:r>
            <a:r>
              <a:rPr lang="uk-UA" sz="1400" dirty="0" err="1"/>
              <a:t>соцмережах</a:t>
            </a:r>
            <a:r>
              <a:rPr lang="uk-UA" sz="1400" dirty="0"/>
              <a:t> можна побачити російський танк, який зупинили люди</a:t>
            </a:r>
            <a:r>
              <a:rPr lang="uk-UA" sz="1400" dirty="0" smtClean="0"/>
              <a:t>. </a:t>
            </a:r>
            <a:endParaRPr lang="uk-UA" sz="1400" dirty="0"/>
          </a:p>
          <a:p>
            <a:pPr marL="0" indent="0">
              <a:spcAft>
                <a:spcPts val="0"/>
              </a:spcAft>
              <a:buNone/>
            </a:pPr>
            <a:r>
              <a:rPr lang="uk-UA" sz="1400" dirty="0"/>
              <a:t>Місцеві жителі розмовляють з танкістом-окупантом </a:t>
            </a:r>
            <a:endParaRPr lang="uk-UA" sz="1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uk-UA" sz="1400" dirty="0" smtClean="0"/>
              <a:t>і </a:t>
            </a:r>
            <a:r>
              <a:rPr lang="uk-UA" sz="1400" dirty="0"/>
              <a:t>просять його повернутися додому. А одна жінка навіть пригрозила</a:t>
            </a:r>
            <a:r>
              <a:rPr lang="uk-UA" sz="1400" dirty="0" smtClean="0"/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uk-UA" sz="1400" dirty="0" smtClean="0"/>
              <a:t>“</a:t>
            </a:r>
            <a:r>
              <a:rPr lang="uk-UA" sz="1400" dirty="0"/>
              <a:t>Ти взагалі знаєш, де опинився? Це Конотоп. Тут кожна друга жінка – відьма. </a:t>
            </a:r>
            <a:endParaRPr lang="uk-UA" sz="1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uk-UA" sz="1400" dirty="0" smtClean="0"/>
              <a:t>У </a:t>
            </a:r>
            <a:r>
              <a:rPr lang="uk-UA" sz="1400" dirty="0"/>
              <a:t>тебе х** завтра стояти не буде”, – сказала жителька </a:t>
            </a:r>
            <a:r>
              <a:rPr lang="uk-UA" sz="1400" dirty="0" smtClean="0"/>
              <a:t>окупанту - </a:t>
            </a:r>
            <a:r>
              <a:rPr lang="en-US" sz="1400" dirty="0"/>
              <a:t>https://www.youtube.com/watch?v=Tb0wKy9mgG8</a:t>
            </a:r>
            <a:r>
              <a:rPr lang="uk-UA" sz="1400" dirty="0" smtClean="0"/>
              <a:t>.</a:t>
            </a:r>
            <a:endParaRPr lang="uk-UA" sz="1400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57040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8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282154"/>
          </a:xfrm>
        </p:spPr>
        <p:txBody>
          <a:bodyPr/>
          <a:lstStyle/>
          <a:p>
            <a:r>
              <a:rPr lang="uk-UA" sz="1400" dirty="0"/>
              <a:t>Лексема відьма у своїх реалізаціях на </a:t>
            </a:r>
            <a:r>
              <a:rPr lang="uk-UA" sz="1400" dirty="0" smtClean="0"/>
              <a:t>обтяжується </a:t>
            </a:r>
            <a:br>
              <a:rPr lang="uk-UA" sz="1400" dirty="0" smtClean="0"/>
            </a:br>
            <a:r>
              <a:rPr lang="uk-UA" sz="1400" dirty="0" err="1" smtClean="0"/>
              <a:t>атрибутами-кваліфікаторами</a:t>
            </a:r>
            <a:r>
              <a:rPr lang="uk-UA" sz="1400" dirty="0"/>
              <a:t>. 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Найтиповіші </a:t>
            </a:r>
            <a:r>
              <a:rPr lang="uk-UA" sz="1400" dirty="0"/>
              <a:t>з  них класифікуються: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437423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 </a:t>
            </a:r>
            <a:endParaRPr lang="uk-UA" dirty="0"/>
          </a:p>
          <a:p>
            <a:pPr>
              <a:spcAft>
                <a:spcPts val="0"/>
              </a:spcAft>
            </a:pPr>
            <a:r>
              <a:rPr lang="uk-UA" dirty="0"/>
              <a:t>•	</a:t>
            </a:r>
            <a:r>
              <a:rPr lang="uk-UA" sz="2000" b="1" dirty="0"/>
              <a:t>за віковими характеристиками: молоденька, стара, юна, </a:t>
            </a:r>
            <a:endParaRPr lang="uk-UA" sz="2000" b="1" dirty="0" smtClean="0"/>
          </a:p>
          <a:p>
            <a:pPr>
              <a:spcAft>
                <a:spcPts val="0"/>
              </a:spcAft>
            </a:pPr>
            <a:endParaRPr lang="uk-UA" sz="2000" b="1" dirty="0"/>
          </a:p>
          <a:p>
            <a:pPr>
              <a:spcAft>
                <a:spcPts val="0"/>
              </a:spcAft>
            </a:pPr>
            <a:r>
              <a:rPr lang="uk-UA" sz="2000" b="1" dirty="0" smtClean="0"/>
              <a:t>напр</a:t>
            </a:r>
            <a:r>
              <a:rPr lang="uk-UA" dirty="0"/>
              <a:t>.: Я, знаєш, казав не про таку відьму, що ото страшна, з гачкуватим носом, верхи на мітлі їздить. А про молоденьку </a:t>
            </a:r>
            <a:r>
              <a:rPr lang="uk-UA" dirty="0" err="1"/>
              <a:t>відьмочку</a:t>
            </a:r>
            <a:r>
              <a:rPr lang="uk-UA" dirty="0"/>
              <a:t>, що кого хоч зі світу зведе очима своїми (Шкляр 9); Ой ти, бабо, ой ти, стара відьмо, запрягаймо й їдьмо за границю по пшеницю, а поки ще видно (Леся Українка ІХ 102); На ось карти. Гадай на долю! Юна відьмо, кажи, </a:t>
            </a:r>
            <a:r>
              <a:rPr lang="uk-UA" dirty="0" err="1"/>
              <a:t>кажи</a:t>
            </a:r>
            <a:r>
              <a:rPr lang="uk-UA" dirty="0"/>
              <a:t>! Кров на шпазі і два пістолі. Від життя сховаюсь в душі (Павлюк 48);</a:t>
            </a:r>
          </a:p>
          <a:p>
            <a:r>
              <a:rPr lang="uk-UA" dirty="0"/>
              <a:t>•	</a:t>
            </a:r>
            <a:r>
              <a:rPr lang="uk-UA" sz="2000" b="1" dirty="0"/>
              <a:t>за характером набутих знань</a:t>
            </a:r>
            <a:r>
              <a:rPr lang="uk-UA" sz="2000" dirty="0"/>
              <a:t>: </a:t>
            </a:r>
            <a:r>
              <a:rPr lang="uk-UA" dirty="0"/>
              <a:t>родима, вчена, навчена, природна, роблена, напр.: Гірша відьма вчена, як родима (</a:t>
            </a:r>
            <a:r>
              <a:rPr lang="uk-UA" dirty="0" err="1"/>
              <a:t>Номис</a:t>
            </a:r>
            <a:r>
              <a:rPr lang="uk-UA" dirty="0"/>
              <a:t> №231); Відьми бувають природні і навчені. Ну нехай навчених відьом було значно менше, бо жінки боялися КПРС і не вчилися на відьом (Кононенко. Зрада 25); Чинили це переважно “роблені” або “навчені” відьми, себто ті, що добровільно зголосилися стати відьмаками – “продати нечистому душу” (Скуратівський 169-170);</a:t>
            </a:r>
          </a:p>
          <a:p>
            <a:r>
              <a:rPr lang="uk-UA" dirty="0"/>
              <a:t>•	</a:t>
            </a:r>
            <a:r>
              <a:rPr lang="uk-UA" sz="2000" b="1" dirty="0"/>
              <a:t>за місцем проживання: лісна, сільська, напр</a:t>
            </a:r>
            <a:r>
              <a:rPr lang="uk-UA" dirty="0"/>
              <a:t>.: Побачили страшну хатку, в якій, певне, ніхто не жив, бо жити там могла тільки якась лісова відьма, але на тій хатині висів новий вуличний номер “Стара Поляна 48” (Кононенко. Ностальгія 2 85); Наші сільські </a:t>
            </a:r>
            <a:r>
              <a:rPr lang="uk-UA" dirty="0" err="1"/>
              <a:t>відьомки</a:t>
            </a:r>
            <a:r>
              <a:rPr lang="uk-UA" dirty="0"/>
              <a:t> замовляють мазь аж у Бельгії, їздить до нас щоліта жінка, у війну вийшла заміж за бельгійця (Дрозд. Убивство 139);</a:t>
            </a:r>
          </a:p>
          <a:p>
            <a:r>
              <a:rPr lang="uk-UA" dirty="0"/>
              <a:t>•	</a:t>
            </a:r>
            <a:r>
              <a:rPr lang="uk-UA" sz="2000" b="1" dirty="0"/>
              <a:t>за оцінними характеристиками дій: </a:t>
            </a:r>
            <a:r>
              <a:rPr lang="uk-UA" dirty="0"/>
              <a:t>біла, чорна, розумна, напр.: Відьма розумна, </a:t>
            </a:r>
            <a:r>
              <a:rPr lang="uk-UA" dirty="0" err="1"/>
              <a:t>тота</a:t>
            </a:r>
            <a:r>
              <a:rPr lang="uk-UA" dirty="0"/>
              <a:t>, що немає за зле на </a:t>
            </a:r>
            <a:r>
              <a:rPr lang="uk-UA" dirty="0" err="1"/>
              <a:t>нїкого</a:t>
            </a:r>
            <a:r>
              <a:rPr lang="uk-UA" dirty="0"/>
              <a:t>. – </a:t>
            </a:r>
            <a:r>
              <a:rPr lang="uk-UA" dirty="0" err="1"/>
              <a:t>Йик</a:t>
            </a:r>
            <a:r>
              <a:rPr lang="uk-UA" dirty="0"/>
              <a:t> </a:t>
            </a:r>
            <a:r>
              <a:rPr lang="uk-UA" dirty="0" err="1"/>
              <a:t>иде</a:t>
            </a:r>
            <a:r>
              <a:rPr lang="uk-UA" dirty="0"/>
              <a:t> </a:t>
            </a:r>
            <a:r>
              <a:rPr lang="uk-UA" dirty="0" err="1"/>
              <a:t>жинков</a:t>
            </a:r>
            <a:r>
              <a:rPr lang="uk-UA" dirty="0"/>
              <a:t> у хату або межи худобу, каже: Тну тай не дітну! – </a:t>
            </a:r>
            <a:r>
              <a:rPr lang="uk-UA" dirty="0" err="1"/>
              <a:t>тогди</a:t>
            </a:r>
            <a:r>
              <a:rPr lang="uk-UA" dirty="0"/>
              <a:t> </a:t>
            </a:r>
            <a:r>
              <a:rPr lang="uk-UA" dirty="0" err="1"/>
              <a:t>нїчого</a:t>
            </a:r>
            <a:r>
              <a:rPr lang="uk-UA" dirty="0"/>
              <a:t> злого не стане </a:t>
            </a:r>
            <a:r>
              <a:rPr lang="uk-UA" dirty="0" err="1"/>
              <a:t>си</a:t>
            </a:r>
            <a:r>
              <a:rPr lang="uk-UA" dirty="0"/>
              <a:t> (Шухевич </a:t>
            </a:r>
            <a:r>
              <a:rPr lang="en-US" dirty="0"/>
              <a:t>V 204) (</a:t>
            </a:r>
            <a:r>
              <a:rPr lang="uk-UA" dirty="0" err="1"/>
              <a:t>цит</a:t>
            </a:r>
            <a:r>
              <a:rPr lang="uk-UA" dirty="0"/>
              <a:t>. за </a:t>
            </a:r>
            <a:r>
              <a:rPr lang="uk-UA" dirty="0" err="1"/>
              <a:t>Хобзей</a:t>
            </a:r>
            <a:r>
              <a:rPr lang="uk-UA" dirty="0"/>
              <a:t> 60); Якщо вже ти повірив пересудам людським, що </a:t>
            </a:r>
            <a:r>
              <a:rPr lang="uk-UA" dirty="0" err="1"/>
              <a:t>Таська</a:t>
            </a:r>
            <a:r>
              <a:rPr lang="uk-UA" dirty="0"/>
              <a:t> – відьма, то я тоді скажу таке: є відьми білі, є відьми чорні. Відьми білі бажають людям добра і з усіх сил намагаються не робити людям зла (Дрозд. Убивство 132). Назва біла відьма є антонімом до чорна відьма і просто відьма;</a:t>
            </a:r>
          </a:p>
          <a:p>
            <a:r>
              <a:rPr lang="uk-UA" dirty="0"/>
              <a:t>•	</a:t>
            </a:r>
            <a:r>
              <a:rPr lang="uk-UA" sz="2000" b="1" dirty="0"/>
              <a:t>за зв’язком з нечистою силою</a:t>
            </a:r>
            <a:r>
              <a:rPr lang="uk-UA" dirty="0"/>
              <a:t>: бісова, гаспидська, чортова, напр.: Катерина аж руки цілує в бісової відьми (Гоголь 24); От </a:t>
            </a:r>
            <a:r>
              <a:rPr lang="uk-UA" dirty="0" smtClean="0"/>
              <a:t>він настромив </a:t>
            </a:r>
            <a:r>
              <a:rPr lang="uk-UA" dirty="0"/>
              <a:t>на махові вила чоботи та так їй і віддав, щоб і не доторкнутися до гаспидської відьми (там само, 25); </a:t>
            </a:r>
            <a:r>
              <a:rPr lang="uk-UA" dirty="0" err="1"/>
              <a:t>Їхалисьмо</a:t>
            </a:r>
            <a:r>
              <a:rPr lang="uk-UA" dirty="0"/>
              <a:t> в Люботин битися з драконом. Нас перестріла якась чортова відьма і показала не ту дорогу (</a:t>
            </a:r>
            <a:r>
              <a:rPr lang="uk-UA" dirty="0" err="1"/>
              <a:t>Винничук</a:t>
            </a:r>
            <a:r>
              <a:rPr lang="uk-UA" dirty="0"/>
              <a:t> 319</a:t>
            </a:r>
            <a:r>
              <a:rPr lang="uk-UA" dirty="0" smtClean="0"/>
              <a:t>).</a:t>
            </a:r>
          </a:p>
          <a:p>
            <a:r>
              <a:rPr lang="ru-RU" sz="2200" b="1" dirty="0"/>
              <a:t>за характером </a:t>
            </a:r>
            <a:r>
              <a:rPr lang="ru-RU" sz="2200" b="1" dirty="0" err="1"/>
              <a:t>виконуваних</a:t>
            </a:r>
            <a:r>
              <a:rPr lang="ru-RU" sz="2200" b="1" dirty="0"/>
              <a:t> </a:t>
            </a:r>
            <a:r>
              <a:rPr lang="ru-RU" sz="2200" b="1" dirty="0" err="1"/>
              <a:t>дій</a:t>
            </a:r>
            <a:r>
              <a:rPr lang="ru-RU" sz="2200" b="1" dirty="0"/>
              <a:t>: </a:t>
            </a:r>
            <a:r>
              <a:rPr lang="ru-RU" dirty="0" err="1"/>
              <a:t>віддойниця</a:t>
            </a:r>
            <a:r>
              <a:rPr lang="ru-RU" dirty="0"/>
              <a:t>, </a:t>
            </a:r>
            <a:r>
              <a:rPr lang="ru-RU" dirty="0" err="1"/>
              <a:t>вітрениця</a:t>
            </a:r>
            <a:r>
              <a:rPr lang="ru-RU" dirty="0"/>
              <a:t>, </a:t>
            </a:r>
            <a:r>
              <a:rPr lang="ru-RU" dirty="0" err="1"/>
              <a:t>збудь-вік</a:t>
            </a:r>
            <a:r>
              <a:rPr lang="ru-RU" dirty="0"/>
              <a:t>, </a:t>
            </a:r>
            <a:r>
              <a:rPr lang="ru-RU" dirty="0" err="1"/>
              <a:t>чередільниця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5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Перша підгрупа “</a:t>
            </a:r>
            <a:r>
              <a:rPr lang="uk-UA" dirty="0" err="1"/>
              <a:t>Номени</a:t>
            </a:r>
            <a:r>
              <a:rPr lang="uk-UA" dirty="0"/>
              <a:t> людей, що чинять тільки зло” включає такі лексеми: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err="1" smtClean="0"/>
              <a:t>бабиця</a:t>
            </a:r>
            <a:r>
              <a:rPr lang="uk-UA" dirty="0"/>
              <a:t>, бісова баба, </a:t>
            </a:r>
            <a:r>
              <a:rPr lang="uk-UA" dirty="0" err="1"/>
              <a:t>босорканя</a:t>
            </a:r>
            <a:r>
              <a:rPr lang="uk-UA" dirty="0"/>
              <a:t>, </a:t>
            </a:r>
            <a:r>
              <a:rPr lang="uk-UA" dirty="0" err="1"/>
              <a:t>віддойниця</a:t>
            </a:r>
            <a:r>
              <a:rPr lang="uk-UA" dirty="0"/>
              <a:t>, </a:t>
            </a:r>
            <a:r>
              <a:rPr lang="uk-UA" dirty="0" err="1"/>
              <a:t>вітрениця</a:t>
            </a:r>
            <a:r>
              <a:rPr lang="uk-UA" dirty="0"/>
              <a:t>, волоцюга, вража баба, </a:t>
            </a:r>
            <a:r>
              <a:rPr lang="uk-UA" dirty="0" err="1"/>
              <a:t>гнилозубиця</a:t>
            </a:r>
            <a:r>
              <a:rPr lang="uk-UA" dirty="0"/>
              <a:t>, збудь-вік, </a:t>
            </a:r>
            <a:r>
              <a:rPr lang="uk-UA" dirty="0" err="1"/>
              <a:t>лиходільниця</a:t>
            </a:r>
            <a:r>
              <a:rPr lang="uk-UA" dirty="0"/>
              <a:t>, непевна, </a:t>
            </a:r>
            <a:r>
              <a:rPr lang="uk-UA" dirty="0" err="1"/>
              <a:t>обавниця</a:t>
            </a:r>
            <a:r>
              <a:rPr lang="uk-UA" dirty="0" smtClean="0"/>
              <a:t>, нечисть</a:t>
            </a:r>
            <a:r>
              <a:rPr lang="uk-UA" dirty="0"/>
              <a:t>, лиха личина, </a:t>
            </a:r>
            <a:r>
              <a:rPr lang="uk-UA" dirty="0" err="1"/>
              <a:t>очвара</a:t>
            </a:r>
            <a:r>
              <a:rPr lang="uk-UA" dirty="0"/>
              <a:t>, поганка, погань, </a:t>
            </a:r>
            <a:r>
              <a:rPr lang="uk-UA" dirty="0" err="1"/>
              <a:t>потворниця</a:t>
            </a:r>
            <a:r>
              <a:rPr lang="uk-UA" dirty="0"/>
              <a:t>, ропавка, </a:t>
            </a:r>
            <a:r>
              <a:rPr lang="uk-UA" dirty="0" err="1"/>
              <a:t>ириця</a:t>
            </a:r>
            <a:r>
              <a:rPr lang="uk-UA" dirty="0"/>
              <a:t>, </a:t>
            </a:r>
            <a:r>
              <a:rPr lang="uk-UA" dirty="0" err="1"/>
              <a:t>охвара</a:t>
            </a:r>
            <a:r>
              <a:rPr lang="uk-UA" dirty="0"/>
              <a:t>, </a:t>
            </a:r>
            <a:r>
              <a:rPr lang="uk-UA" dirty="0" err="1"/>
              <a:t>чередільниця</a:t>
            </a:r>
            <a:r>
              <a:rPr lang="uk-UA" dirty="0"/>
              <a:t>, яга, </a:t>
            </a:r>
            <a:r>
              <a:rPr lang="uk-UA" dirty="0" err="1"/>
              <a:t>яритниця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876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83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5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Демонологічний персонаж </a:t>
            </a:r>
            <a:r>
              <a:rPr lang="uk-UA" dirty="0" err="1"/>
              <a:t>босорка</a:t>
            </a:r>
            <a:r>
              <a:rPr lang="uk-UA" dirty="0"/>
              <a:t> (</a:t>
            </a:r>
            <a:r>
              <a:rPr lang="uk-UA" dirty="0" err="1"/>
              <a:t>босорканя</a:t>
            </a:r>
            <a:r>
              <a:rPr lang="uk-UA" dirty="0"/>
              <a:t>)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об’єднує </a:t>
            </a:r>
            <a:r>
              <a:rPr lang="uk-UA" dirty="0"/>
              <a:t>ознаки </a:t>
            </a:r>
            <a:r>
              <a:rPr lang="uk-UA" dirty="0" err="1"/>
              <a:t>дводушника</a:t>
            </a:r>
            <a:r>
              <a:rPr lang="uk-UA" dirty="0"/>
              <a:t>, змори (функція давити, душити сплячих, пити їх кров) й </a:t>
            </a:r>
            <a:r>
              <a:rPr lang="uk-UA" dirty="0" err="1"/>
              <a:t>богінки</a:t>
            </a:r>
            <a:r>
              <a:rPr lang="uk-UA" dirty="0"/>
              <a:t> (функція підміни дітей) [Виноградова 2000: 236]. Назва запозичена з угорської   –     </a:t>
            </a:r>
            <a:r>
              <a:rPr lang="uk-UA" dirty="0" err="1"/>
              <a:t>‘відьма’</a:t>
            </a:r>
            <a:r>
              <a:rPr lang="uk-UA" dirty="0"/>
              <a:t>, </a:t>
            </a:r>
            <a:r>
              <a:rPr lang="uk-UA" dirty="0" err="1"/>
              <a:t>‘дух</a:t>
            </a:r>
            <a:r>
              <a:rPr lang="uk-UA" dirty="0"/>
              <a:t> померлих, </a:t>
            </a:r>
            <a:r>
              <a:rPr lang="uk-UA" dirty="0" err="1"/>
              <a:t>примара’</a:t>
            </a:r>
            <a:r>
              <a:rPr lang="uk-UA" dirty="0"/>
              <a:t>, можливо, споріднена з тюрк. </a:t>
            </a:r>
            <a:r>
              <a:rPr lang="en-US" dirty="0" err="1"/>
              <a:t>basyrkan</a:t>
            </a:r>
            <a:r>
              <a:rPr lang="en-US" dirty="0"/>
              <a:t> ‘</a:t>
            </a:r>
            <a:r>
              <a:rPr lang="uk-UA" dirty="0"/>
              <a:t>нічний </a:t>
            </a:r>
            <a:r>
              <a:rPr lang="uk-UA" dirty="0" err="1"/>
              <a:t>жах’</a:t>
            </a:r>
            <a:r>
              <a:rPr lang="uk-UA" dirty="0"/>
              <a:t> (ЕСУМ І 237; Ф І 251</a:t>
            </a:r>
            <a:r>
              <a:rPr lang="uk-UA" dirty="0" smtClean="0"/>
              <a:t>).</a:t>
            </a:r>
            <a:endParaRPr lang="en-US" dirty="0" smtClean="0"/>
          </a:p>
          <a:p>
            <a:r>
              <a:rPr lang="uk-UA" dirty="0"/>
              <a:t>Етнографічні джерела засвідчують </a:t>
            </a:r>
            <a:r>
              <a:rPr lang="uk-UA" dirty="0" err="1"/>
              <a:t>номен</a:t>
            </a:r>
            <a:r>
              <a:rPr lang="uk-UA" dirty="0"/>
              <a:t>  </a:t>
            </a:r>
            <a:r>
              <a:rPr lang="uk-UA" dirty="0" err="1"/>
              <a:t>босірка</a:t>
            </a:r>
            <a:r>
              <a:rPr lang="uk-UA" dirty="0"/>
              <a:t> (Ковальчук  99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uk-UA" dirty="0" err="1" smtClean="0"/>
              <a:t>–‘</a:t>
            </a:r>
            <a:r>
              <a:rPr lang="uk-UA" dirty="0" err="1"/>
              <a:t>найнижчий</a:t>
            </a:r>
            <a:r>
              <a:rPr lang="uk-UA" dirty="0"/>
              <a:t> ступінь у класифікації </a:t>
            </a:r>
            <a:r>
              <a:rPr lang="uk-UA" dirty="0" err="1"/>
              <a:t>відьом’</a:t>
            </a:r>
            <a:r>
              <a:rPr lang="uk-UA" dirty="0"/>
              <a:t>, мотивація якого аналогічна до попередніх  лексем.  В  українських  говірках  (здебільшого  карпатських)  </a:t>
            </a:r>
            <a:r>
              <a:rPr lang="uk-UA" dirty="0" err="1" smtClean="0"/>
              <a:t>уназвах</a:t>
            </a:r>
            <a:r>
              <a:rPr lang="uk-UA" dirty="0" smtClean="0"/>
              <a:t> </a:t>
            </a:r>
            <a:r>
              <a:rPr lang="uk-UA" dirty="0"/>
              <a:t>жіночого роду з коренем </a:t>
            </a:r>
            <a:r>
              <a:rPr lang="uk-UA" dirty="0" err="1"/>
              <a:t>босор-</a:t>
            </a:r>
            <a:r>
              <a:rPr lang="uk-UA" dirty="0"/>
              <a:t> переважає значення </a:t>
            </a:r>
            <a:r>
              <a:rPr lang="uk-UA" dirty="0" err="1"/>
              <a:t>‘чарівниця</a:t>
            </a:r>
            <a:r>
              <a:rPr lang="uk-UA" dirty="0"/>
              <a:t>, ворожка’. У бойківських і гуцульських говірках значення дещо звужується до </a:t>
            </a:r>
            <a:r>
              <a:rPr lang="uk-UA" dirty="0" err="1"/>
              <a:t>‘жінка-відьма’</a:t>
            </a:r>
            <a:r>
              <a:rPr lang="uk-UA" dirty="0"/>
              <a:t>, яка відбирає молоко в корів (</a:t>
            </a:r>
            <a:r>
              <a:rPr lang="uk-UA" dirty="0" err="1"/>
              <a:t>Хобзей</a:t>
            </a:r>
            <a:r>
              <a:rPr lang="uk-UA" dirty="0"/>
              <a:t> 47).</a:t>
            </a:r>
          </a:p>
          <a:p>
            <a:r>
              <a:rPr lang="uk-UA" dirty="0"/>
              <a:t>Поряд із </a:t>
            </a:r>
            <a:r>
              <a:rPr lang="uk-UA" dirty="0" err="1"/>
              <a:t>демономенами</a:t>
            </a:r>
            <a:r>
              <a:rPr lang="uk-UA" dirty="0"/>
              <a:t> жіночого роду існують іменники чоловічого роду з коренем </a:t>
            </a:r>
            <a:r>
              <a:rPr lang="uk-UA" dirty="0" err="1"/>
              <a:t>босор-</a:t>
            </a:r>
            <a:r>
              <a:rPr lang="uk-UA" dirty="0"/>
              <a:t>: </a:t>
            </a:r>
            <a:r>
              <a:rPr lang="uk-UA" dirty="0" err="1"/>
              <a:t>босоркун</a:t>
            </a:r>
            <a:r>
              <a:rPr lang="uk-UA" dirty="0"/>
              <a:t>, </a:t>
            </a:r>
            <a:r>
              <a:rPr lang="uk-UA" dirty="0" err="1"/>
              <a:t>босорак</a:t>
            </a:r>
            <a:r>
              <a:rPr lang="uk-UA" dirty="0"/>
              <a:t>, </a:t>
            </a:r>
            <a:r>
              <a:rPr lang="uk-UA" dirty="0" err="1"/>
              <a:t>босор</a:t>
            </a:r>
            <a:r>
              <a:rPr lang="uk-UA" dirty="0"/>
              <a:t>, </a:t>
            </a:r>
            <a:r>
              <a:rPr lang="uk-UA" dirty="0" err="1"/>
              <a:t>босур</a:t>
            </a:r>
            <a:r>
              <a:rPr lang="uk-UA" dirty="0"/>
              <a:t>, </a:t>
            </a:r>
            <a:r>
              <a:rPr lang="uk-UA" dirty="0" err="1"/>
              <a:t>босоркош</a:t>
            </a:r>
            <a:r>
              <a:rPr lang="uk-UA" dirty="0"/>
              <a:t>. На позначення і чоловіка, і жінки зафіксовано назву </a:t>
            </a:r>
            <a:r>
              <a:rPr lang="uk-UA" dirty="0" err="1"/>
              <a:t>босорканя</a:t>
            </a:r>
            <a:r>
              <a:rPr lang="uk-UA" dirty="0"/>
              <a:t> (там само). </a:t>
            </a:r>
            <a:r>
              <a:rPr lang="uk-UA" dirty="0" err="1"/>
              <a:t>Демонолексема</a:t>
            </a:r>
            <a:r>
              <a:rPr lang="uk-UA" dirty="0"/>
              <a:t> </a:t>
            </a:r>
            <a:r>
              <a:rPr lang="uk-UA" dirty="0" err="1"/>
              <a:t>босоркун</a:t>
            </a:r>
            <a:r>
              <a:rPr lang="uk-UA" dirty="0"/>
              <a:t> (</a:t>
            </a:r>
            <a:r>
              <a:rPr lang="uk-UA" dirty="0" err="1"/>
              <a:t>Гр</a:t>
            </a:r>
            <a:r>
              <a:rPr lang="uk-UA" dirty="0"/>
              <a:t> І 90; ЕСУМ І 73; СД ІІ 529) функціонує зі значенням </a:t>
            </a:r>
            <a:r>
              <a:rPr lang="uk-UA" dirty="0" err="1"/>
              <a:t>‘чоловік</a:t>
            </a:r>
            <a:r>
              <a:rPr lang="uk-UA" dirty="0"/>
              <a:t>, який заподіює зло </a:t>
            </a:r>
            <a:r>
              <a:rPr lang="uk-UA" dirty="0" err="1"/>
              <a:t>людині’</a:t>
            </a:r>
            <a:r>
              <a:rPr lang="uk-UA" dirty="0"/>
              <a:t>, </a:t>
            </a:r>
            <a:r>
              <a:rPr lang="uk-UA" dirty="0" err="1"/>
              <a:t>‘той</a:t>
            </a:r>
            <a:r>
              <a:rPr lang="uk-UA" dirty="0"/>
              <a:t>, хто вміє </a:t>
            </a:r>
            <a:r>
              <a:rPr lang="uk-UA" dirty="0" err="1"/>
              <a:t>ворожити’</a:t>
            </a:r>
            <a:r>
              <a:rPr lang="uk-UA" dirty="0"/>
              <a:t>, рідко – </a:t>
            </a:r>
            <a:r>
              <a:rPr lang="uk-UA" dirty="0" err="1"/>
              <a:t>‘чоловік</a:t>
            </a:r>
            <a:r>
              <a:rPr lang="uk-UA" dirty="0"/>
              <a:t>, який відбирає молоко в </a:t>
            </a:r>
            <a:r>
              <a:rPr lang="uk-UA" dirty="0" err="1"/>
              <a:t>корів’</a:t>
            </a:r>
            <a:r>
              <a:rPr lang="uk-UA" dirty="0"/>
              <a:t>, </a:t>
            </a:r>
            <a:r>
              <a:rPr lang="uk-UA" dirty="0" err="1"/>
              <a:t>‘упир</a:t>
            </a:r>
            <a:r>
              <a:rPr lang="uk-UA" dirty="0"/>
              <a:t>’. Назви, споріднені з </a:t>
            </a:r>
            <a:r>
              <a:rPr lang="uk-UA" dirty="0" err="1"/>
              <a:t>босорка</a:t>
            </a:r>
            <a:r>
              <a:rPr lang="uk-UA" dirty="0"/>
              <a:t>, </a:t>
            </a:r>
            <a:r>
              <a:rPr lang="uk-UA" dirty="0" err="1"/>
              <a:t>босорканя</a:t>
            </a:r>
            <a:r>
              <a:rPr lang="uk-UA" dirty="0"/>
              <a:t>, мають подібне </a:t>
            </a:r>
            <a:r>
              <a:rPr lang="uk-UA" dirty="0" smtClean="0"/>
              <a:t>походження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Pash</a:t>
            </a:r>
            <a:r>
              <a:rPr lang="en-US" dirty="0" smtClean="0"/>
              <a:t> – </a:t>
            </a:r>
            <a:r>
              <a:rPr lang="uk-UA" dirty="0" smtClean="0"/>
              <a:t>пісня)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569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Лексеми яга (</a:t>
            </a:r>
            <a:r>
              <a:rPr lang="uk-UA" dirty="0" err="1"/>
              <a:t>Гр</a:t>
            </a:r>
            <a:r>
              <a:rPr lang="uk-UA" dirty="0"/>
              <a:t> І</a:t>
            </a:r>
            <a:r>
              <a:rPr lang="en-US" dirty="0"/>
              <a:t>V 535; </a:t>
            </a:r>
            <a:r>
              <a:rPr lang="uk-UA" dirty="0"/>
              <a:t>СУМ ХІ 622), її </a:t>
            </a:r>
            <a:r>
              <a:rPr lang="uk-UA" sz="1800" dirty="0"/>
              <a:t>варіанти </a:t>
            </a:r>
            <a:r>
              <a:rPr lang="uk-UA" sz="1800" dirty="0" err="1"/>
              <a:t>язя</a:t>
            </a:r>
            <a:r>
              <a:rPr lang="uk-UA" sz="1800" dirty="0"/>
              <a:t> (Ф І</a:t>
            </a:r>
            <a:r>
              <a:rPr lang="en-US" sz="1800" dirty="0"/>
              <a:t>V 542; </a:t>
            </a:r>
            <a:r>
              <a:rPr lang="uk-UA" sz="1800" dirty="0"/>
              <a:t>Он ІІ 40; Іларіон 184), </a:t>
            </a:r>
            <a:r>
              <a:rPr lang="uk-UA" sz="1800" dirty="0" err="1"/>
              <a:t>язібаба</a:t>
            </a:r>
            <a:r>
              <a:rPr lang="uk-UA" sz="1800" dirty="0"/>
              <a:t> (</a:t>
            </a:r>
            <a:r>
              <a:rPr lang="uk-UA" sz="1800" dirty="0" err="1"/>
              <a:t>Гр</a:t>
            </a:r>
            <a:r>
              <a:rPr lang="uk-UA" sz="1800" dirty="0"/>
              <a:t> І</a:t>
            </a:r>
            <a:r>
              <a:rPr lang="en-US" sz="1800" dirty="0"/>
              <a:t>V 537; </a:t>
            </a:r>
            <a:r>
              <a:rPr lang="uk-UA" sz="1800" dirty="0"/>
              <a:t>Ф І</a:t>
            </a:r>
            <a:r>
              <a:rPr lang="en-US" sz="1800" dirty="0"/>
              <a:t>V 542</a:t>
            </a:r>
            <a:r>
              <a:rPr lang="en-US" sz="1800" dirty="0" smtClean="0"/>
              <a:t>) </a:t>
            </a:r>
            <a:endParaRPr lang="uk-UA" sz="1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 </a:t>
            </a:r>
            <a:r>
              <a:rPr lang="uk-UA" dirty="0"/>
              <a:t>М.</a:t>
            </a:r>
            <a:r>
              <a:rPr lang="uk-UA" dirty="0" err="1"/>
              <a:t>Фасмером</a:t>
            </a:r>
            <a:r>
              <a:rPr lang="uk-UA" dirty="0"/>
              <a:t>, – слова праслов’янського, можливо, індоєвропейського походження, </a:t>
            </a:r>
            <a:r>
              <a:rPr lang="uk-UA" dirty="0" err="1"/>
              <a:t>болг</a:t>
            </a:r>
            <a:r>
              <a:rPr lang="uk-UA" dirty="0"/>
              <a:t>. </a:t>
            </a:r>
            <a:r>
              <a:rPr lang="uk-UA" dirty="0" err="1"/>
              <a:t>еза</a:t>
            </a:r>
            <a:r>
              <a:rPr lang="uk-UA" dirty="0"/>
              <a:t> </a:t>
            </a:r>
            <a:r>
              <a:rPr lang="uk-UA" dirty="0" err="1"/>
              <a:t>‘мука</a:t>
            </a:r>
            <a:r>
              <a:rPr lang="uk-UA" dirty="0"/>
              <a:t>, </a:t>
            </a:r>
            <a:r>
              <a:rPr lang="uk-UA" dirty="0" err="1"/>
              <a:t>знущання’</a:t>
            </a:r>
            <a:r>
              <a:rPr lang="uk-UA" dirty="0"/>
              <a:t>, серб. </a:t>
            </a:r>
            <a:r>
              <a:rPr lang="en-US" dirty="0"/>
              <a:t>j</a:t>
            </a:r>
            <a:r>
              <a:rPr lang="uk-UA" dirty="0" err="1"/>
              <a:t>еза</a:t>
            </a:r>
            <a:r>
              <a:rPr lang="uk-UA" dirty="0"/>
              <a:t> </a:t>
            </a:r>
            <a:r>
              <a:rPr lang="uk-UA" dirty="0" err="1"/>
              <a:t>‘жах’</a:t>
            </a:r>
            <a:r>
              <a:rPr lang="uk-UA" dirty="0"/>
              <a:t>, словен. </a:t>
            </a:r>
            <a:r>
              <a:rPr lang="en-US" dirty="0" err="1"/>
              <a:t>jeza</a:t>
            </a:r>
            <a:r>
              <a:rPr lang="en-US" dirty="0"/>
              <a:t> ‘</a:t>
            </a:r>
            <a:r>
              <a:rPr lang="uk-UA" dirty="0" err="1"/>
              <a:t>гнів’</a:t>
            </a:r>
            <a:r>
              <a:rPr lang="uk-UA" dirty="0"/>
              <a:t>, </a:t>
            </a:r>
            <a:r>
              <a:rPr lang="uk-UA" dirty="0" err="1"/>
              <a:t>чеш</a:t>
            </a:r>
            <a:r>
              <a:rPr lang="uk-UA" dirty="0"/>
              <a:t>. </a:t>
            </a:r>
            <a:r>
              <a:rPr lang="en-US" dirty="0" err="1"/>
              <a:t>jezinka</a:t>
            </a:r>
            <a:r>
              <a:rPr lang="en-US" dirty="0"/>
              <a:t> ‘</a:t>
            </a:r>
            <a:r>
              <a:rPr lang="uk-UA" dirty="0"/>
              <a:t>лісова відьма, зла </a:t>
            </a:r>
            <a:r>
              <a:rPr lang="uk-UA" dirty="0" err="1"/>
              <a:t>баба’</a:t>
            </a:r>
            <a:r>
              <a:rPr lang="uk-UA" dirty="0"/>
              <a:t>, </a:t>
            </a:r>
            <a:r>
              <a:rPr lang="uk-UA" dirty="0" err="1"/>
              <a:t>польськ</a:t>
            </a:r>
            <a:r>
              <a:rPr lang="uk-UA" dirty="0"/>
              <a:t>. </a:t>
            </a:r>
            <a:r>
              <a:rPr lang="en-US" dirty="0"/>
              <a:t>j</a:t>
            </a:r>
            <a:r>
              <a:rPr lang="uk-UA" dirty="0"/>
              <a:t>а</a:t>
            </a:r>
            <a:r>
              <a:rPr lang="en-US" dirty="0"/>
              <a:t>g</a:t>
            </a:r>
            <a:r>
              <a:rPr lang="uk-UA" dirty="0"/>
              <a:t>а, </a:t>
            </a:r>
            <a:r>
              <a:rPr lang="en-US" dirty="0" err="1"/>
              <a:t>edza</a:t>
            </a:r>
            <a:r>
              <a:rPr lang="en-US" dirty="0"/>
              <a:t> ‘</a:t>
            </a:r>
            <a:r>
              <a:rPr lang="uk-UA" dirty="0"/>
              <a:t>відьма, </a:t>
            </a:r>
            <a:r>
              <a:rPr lang="uk-UA" dirty="0" err="1"/>
              <a:t>баба-яга’</a:t>
            </a:r>
            <a:r>
              <a:rPr lang="uk-UA" dirty="0"/>
              <a:t>; </a:t>
            </a:r>
            <a:r>
              <a:rPr lang="uk-UA" dirty="0" err="1"/>
              <a:t>лит</a:t>
            </a:r>
            <a:r>
              <a:rPr lang="uk-UA" dirty="0"/>
              <a:t>. </a:t>
            </a:r>
            <a:r>
              <a:rPr lang="en-US" dirty="0" err="1"/>
              <a:t>angis</a:t>
            </a:r>
            <a:r>
              <a:rPr lang="en-US" dirty="0"/>
              <a:t> ‘</a:t>
            </a:r>
            <a:r>
              <a:rPr lang="uk-UA" dirty="0" err="1"/>
              <a:t>гадина’</a:t>
            </a:r>
            <a:r>
              <a:rPr lang="uk-UA" dirty="0"/>
              <a:t> (Ф І</a:t>
            </a:r>
            <a:r>
              <a:rPr lang="en-US" dirty="0"/>
              <a:t>V 542). </a:t>
            </a:r>
            <a:r>
              <a:rPr lang="uk-UA" dirty="0"/>
              <a:t>Проте єдиної думки щодо походження цього слова немає. І.Огієнко пов’язує цю назву зі словами баба (Огієнко І 109) – </a:t>
            </a:r>
            <a:r>
              <a:rPr lang="uk-UA" dirty="0" err="1"/>
              <a:t>‘у</a:t>
            </a:r>
            <a:r>
              <a:rPr lang="uk-UA" dirty="0"/>
              <a:t> тюркських народів почесна назва кожного старшого </a:t>
            </a:r>
            <a:r>
              <a:rPr lang="uk-UA" dirty="0" err="1"/>
              <a:t>віком’</a:t>
            </a:r>
            <a:r>
              <a:rPr lang="uk-UA" dirty="0"/>
              <a:t> та ага (там само, 32) – </a:t>
            </a:r>
            <a:r>
              <a:rPr lang="uk-UA" dirty="0" err="1"/>
              <a:t>‘старший</a:t>
            </a:r>
            <a:r>
              <a:rPr lang="uk-UA" dirty="0"/>
              <a:t> брат, старший начальник’. Можна припустити, що під час </a:t>
            </a:r>
            <a:r>
              <a:rPr lang="uk-UA" dirty="0" err="1"/>
              <a:t>татаро-монгольської</a:t>
            </a:r>
            <a:r>
              <a:rPr lang="uk-UA" dirty="0"/>
              <a:t> навали так лякали малих дітей. Існує також думка, що яга – згрубіле від Яшка (Яша у слов’янських піснях – назва </a:t>
            </a:r>
            <a:r>
              <a:rPr lang="uk-UA" dirty="0" err="1"/>
              <a:t>ящура</a:t>
            </a:r>
            <a:r>
              <a:rPr lang="uk-UA" dirty="0"/>
              <a:t>, який давно жив на землі та зник, праотця всього живого, пор. пращур). Баба яга первісно – праматір, дуже давнє божество слов’янського пантеону; часом войовнича берегиня роду, традицій, дітей, збіжжя [</a:t>
            </a:r>
            <a:r>
              <a:rPr lang="uk-UA" dirty="0" err="1"/>
              <a:t>Баженова</a:t>
            </a:r>
            <a:r>
              <a:rPr lang="uk-UA" dirty="0"/>
              <a:t> 1993: 5].</a:t>
            </a:r>
          </a:p>
          <a:p>
            <a:r>
              <a:rPr lang="uk-UA" dirty="0" smtClean="0"/>
              <a:t>Синоніми: </a:t>
            </a:r>
          </a:p>
          <a:p>
            <a:r>
              <a:rPr lang="uk-UA" dirty="0" smtClean="0"/>
              <a:t>баба </a:t>
            </a:r>
            <a:r>
              <a:rPr lang="uk-UA" dirty="0"/>
              <a:t>скалозуба, йога, </a:t>
            </a:r>
            <a:r>
              <a:rPr lang="uk-UA" dirty="0" err="1"/>
              <a:t>єгера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err="1" smtClean="0"/>
              <a:t>иджибаба</a:t>
            </a:r>
            <a:r>
              <a:rPr lang="uk-UA" dirty="0"/>
              <a:t>, карга, </a:t>
            </a:r>
            <a:r>
              <a:rPr lang="uk-UA" dirty="0" err="1"/>
              <a:t>шкиринда</a:t>
            </a:r>
            <a:r>
              <a:rPr lang="uk-UA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5792"/>
            <a:ext cx="3167907" cy="210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1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 smtClean="0"/>
              <a:t>план</a:t>
            </a:r>
            <a:endParaRPr lang="uk-UA" sz="5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Відьма</a:t>
            </a:r>
          </a:p>
          <a:p>
            <a:r>
              <a:rPr lang="uk-UA" sz="3600" dirty="0" err="1" smtClean="0"/>
              <a:t>Некродемономени</a:t>
            </a:r>
            <a:endParaRPr lang="uk-UA" sz="3600" dirty="0" smtClean="0"/>
          </a:p>
          <a:p>
            <a:endParaRPr lang="uk-UA" sz="3600" dirty="0"/>
          </a:p>
          <a:p>
            <a:endParaRPr lang="uk-UA" sz="3600" dirty="0" smtClean="0"/>
          </a:p>
          <a:p>
            <a:endParaRPr lang="uk-UA" sz="3600" dirty="0"/>
          </a:p>
          <a:p>
            <a:pPr algn="r"/>
            <a:r>
              <a:rPr lang="uk-UA" sz="1200" i="1" dirty="0" smtClean="0"/>
              <a:t>Фото з </a:t>
            </a:r>
            <a:r>
              <a:rPr lang="uk-UA" sz="1200" i="1" dirty="0" err="1" smtClean="0"/>
              <a:t>інтернету</a:t>
            </a:r>
            <a:r>
              <a:rPr lang="uk-UA" sz="1200" i="1" dirty="0" smtClean="0"/>
              <a:t> </a:t>
            </a:r>
            <a:endParaRPr lang="uk-UA" sz="1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0688"/>
            <a:ext cx="2804145" cy="430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75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786210"/>
          </a:xfrm>
        </p:spPr>
        <p:txBody>
          <a:bodyPr/>
          <a:lstStyle/>
          <a:p>
            <a:r>
              <a:rPr lang="uk-UA" dirty="0"/>
              <a:t>демонологічні назви, що функціонують у сучасній українській мові: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2636912"/>
            <a:ext cx="7924800" cy="3078088"/>
          </a:xfrm>
        </p:spPr>
        <p:txBody>
          <a:bodyPr/>
          <a:lstStyle/>
          <a:p>
            <a:r>
              <a:rPr lang="uk-UA" dirty="0" smtClean="0"/>
              <a:t>1</a:t>
            </a:r>
            <a:r>
              <a:rPr lang="uk-UA" dirty="0"/>
              <a:t>)	назви	антропоморфних	демонологічних	персонажів	(баба	яга, відьма, мавка, русалка, </a:t>
            </a:r>
            <a:r>
              <a:rPr lang="uk-UA" dirty="0" err="1"/>
              <a:t>яритниця</a:t>
            </a:r>
            <a:r>
              <a:rPr lang="uk-UA" dirty="0"/>
              <a:t>);</a:t>
            </a:r>
          </a:p>
          <a:p>
            <a:r>
              <a:rPr lang="uk-UA" dirty="0"/>
              <a:t>2)	назви зооморфних демонологічних персонажів (василіск, змій);</a:t>
            </a:r>
          </a:p>
          <a:p>
            <a:r>
              <a:rPr lang="uk-UA" dirty="0"/>
              <a:t>3)	назви </a:t>
            </a:r>
            <a:r>
              <a:rPr lang="uk-UA" dirty="0" err="1"/>
              <a:t>антропозооморфних</a:t>
            </a:r>
            <a:r>
              <a:rPr lang="uk-UA" dirty="0"/>
              <a:t> демонологічних персонажів (біс, чорт).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396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792088"/>
          </a:xfrm>
        </p:spPr>
        <p:txBody>
          <a:bodyPr/>
          <a:lstStyle/>
          <a:p>
            <a:r>
              <a:rPr lang="ru-RU" sz="1400" b="1" dirty="0" err="1"/>
              <a:t>Спираючись</a:t>
            </a:r>
            <a:r>
              <a:rPr lang="ru-RU" sz="1400" b="1" dirty="0"/>
              <a:t> на семантико-</a:t>
            </a:r>
            <a:r>
              <a:rPr lang="ru-RU" sz="1400" b="1" dirty="0" err="1"/>
              <a:t>логічний</a:t>
            </a:r>
            <a:r>
              <a:rPr lang="ru-RU" sz="1400" b="1" dirty="0"/>
              <a:t> </a:t>
            </a:r>
            <a:r>
              <a:rPr lang="ru-RU" sz="1400" b="1" dirty="0" err="1"/>
              <a:t>критерій</a:t>
            </a:r>
            <a:r>
              <a:rPr lang="ru-RU" sz="1400" b="1" dirty="0"/>
              <a:t>, </a:t>
            </a:r>
            <a:r>
              <a:rPr lang="ru-RU" sz="1400" b="1" dirty="0" err="1"/>
              <a:t>можна</a:t>
            </a:r>
            <a:r>
              <a:rPr lang="ru-RU" sz="1400" b="1" dirty="0"/>
              <a:t> </a:t>
            </a:r>
            <a:r>
              <a:rPr lang="ru-RU" sz="1400" b="1" dirty="0" err="1"/>
              <a:t>вичленувати</a:t>
            </a:r>
            <a:r>
              <a:rPr lang="ru-RU" sz="1400" b="1" dirty="0"/>
              <a:t> в </a:t>
            </a:r>
            <a:r>
              <a:rPr lang="ru-RU" sz="1400" b="1" dirty="0" err="1"/>
              <a:t>тематичних</a:t>
            </a:r>
            <a:r>
              <a:rPr lang="ru-RU" sz="1400" b="1" dirty="0"/>
              <a:t> </a:t>
            </a:r>
            <a:r>
              <a:rPr lang="ru-RU" sz="1400" b="1" dirty="0" err="1"/>
              <a:t>групах</a:t>
            </a:r>
            <a:r>
              <a:rPr lang="ru-RU" sz="1400" b="1" dirty="0"/>
              <a:t> </a:t>
            </a:r>
            <a:r>
              <a:rPr lang="ru-RU" sz="1400" b="1" dirty="0" err="1"/>
              <a:t>дрібніші</a:t>
            </a:r>
            <a:r>
              <a:rPr lang="ru-RU" sz="1400" b="1" dirty="0"/>
              <a:t> </a:t>
            </a:r>
            <a:r>
              <a:rPr lang="ru-RU" sz="1400" b="1" dirty="0" err="1"/>
              <a:t>структурні</a:t>
            </a:r>
            <a:r>
              <a:rPr lang="ru-RU" sz="1400" b="1" dirty="0"/>
              <a:t> </a:t>
            </a:r>
            <a:r>
              <a:rPr lang="ru-RU" sz="1400" b="1" dirty="0" err="1"/>
              <a:t>одиниці</a:t>
            </a:r>
            <a:r>
              <a:rPr lang="ru-RU" sz="1400" b="1" dirty="0"/>
              <a:t> – лексико-</a:t>
            </a:r>
            <a:r>
              <a:rPr lang="ru-RU" sz="1400" b="1" dirty="0" err="1"/>
              <a:t>семантичні</a:t>
            </a:r>
            <a:r>
              <a:rPr lang="ru-RU" sz="1400" b="1" dirty="0"/>
              <a:t> </a:t>
            </a:r>
            <a:r>
              <a:rPr lang="ru-RU" sz="1400" b="1" dirty="0" err="1"/>
              <a:t>групи</a:t>
            </a:r>
            <a:r>
              <a:rPr lang="ru-RU" sz="1400" b="1" dirty="0"/>
              <a:t>, а в межах </a:t>
            </a:r>
            <a:r>
              <a:rPr lang="ru-RU" sz="1400" b="1" dirty="0" err="1"/>
              <a:t>останніх</a:t>
            </a:r>
            <a:r>
              <a:rPr lang="ru-RU" sz="1400" b="1" dirty="0"/>
              <a:t> – </a:t>
            </a:r>
            <a:r>
              <a:rPr lang="ru-RU" sz="1400" b="1" dirty="0" err="1"/>
              <a:t>підгрупи</a:t>
            </a:r>
            <a:r>
              <a:rPr lang="ru-RU" sz="1400" b="1" dirty="0"/>
              <a:t> (</a:t>
            </a:r>
            <a:r>
              <a:rPr lang="ru-RU" sz="1400" b="1" dirty="0" err="1"/>
              <a:t>далі</a:t>
            </a:r>
            <a:r>
              <a:rPr lang="ru-RU" sz="1400" b="1" dirty="0"/>
              <a:t> ПГ) </a:t>
            </a:r>
            <a:endParaRPr lang="uk-UA" sz="1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22587" r="16691" b="12336"/>
          <a:stretch/>
        </p:blipFill>
        <p:spPr bwMode="auto">
          <a:xfrm>
            <a:off x="1043608" y="1556792"/>
            <a:ext cx="7200800" cy="426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6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uk-UA" dirty="0" smtClean="0"/>
              <a:t>Відьма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 віруваннями українців, люди, які перебувають у контакті з нечистою силою, сприймаються вороже за життя й після смерті. До </a:t>
            </a:r>
            <a:r>
              <a:rPr lang="uk-UA" dirty="0" err="1"/>
              <a:t>персонажного</a:t>
            </a:r>
            <a:r>
              <a:rPr lang="uk-UA" dirty="0"/>
              <a:t> складу, що співвідноситься з аналізованою групою слів, включаємо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також </a:t>
            </a:r>
            <a:r>
              <a:rPr lang="uk-UA" dirty="0"/>
              <a:t>міфологічні образи людей, які мають надприродні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здібності </a:t>
            </a:r>
            <a:r>
              <a:rPr lang="uk-UA" dirty="0"/>
              <a:t>(</a:t>
            </a:r>
            <a:r>
              <a:rPr lang="uk-UA" dirty="0" err="1"/>
              <a:t>зурочливий</a:t>
            </a:r>
            <a:r>
              <a:rPr lang="uk-UA" dirty="0"/>
              <a:t> погляд, здатні ворожити, лікувати,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знімати </a:t>
            </a:r>
            <a:r>
              <a:rPr lang="uk-UA" dirty="0"/>
              <a:t>уроки тощо)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[</a:t>
            </a:r>
            <a:r>
              <a:rPr lang="uk-UA" dirty="0"/>
              <a:t>див. Виноградова Л. </a:t>
            </a:r>
            <a:r>
              <a:rPr lang="uk-UA" dirty="0" err="1"/>
              <a:t>Славянская</a:t>
            </a:r>
            <a:r>
              <a:rPr lang="uk-UA" dirty="0"/>
              <a:t> </a:t>
            </a:r>
            <a:r>
              <a:rPr lang="uk-UA" dirty="0" err="1"/>
              <a:t>народная</a:t>
            </a:r>
            <a:r>
              <a:rPr lang="uk-UA" dirty="0"/>
              <a:t> </a:t>
            </a:r>
            <a:r>
              <a:rPr lang="uk-UA" dirty="0" err="1"/>
              <a:t>демонология</a:t>
            </a:r>
            <a:r>
              <a:rPr lang="uk-UA" dirty="0"/>
              <a:t>: 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проблемы</a:t>
            </a:r>
            <a:r>
              <a:rPr lang="uk-UA" dirty="0" smtClean="0"/>
              <a:t> </a:t>
            </a:r>
            <a:r>
              <a:rPr lang="uk-UA" dirty="0" err="1"/>
              <a:t>сравнительного</a:t>
            </a:r>
            <a:r>
              <a:rPr lang="uk-UA" dirty="0"/>
              <a:t> </a:t>
            </a:r>
            <a:r>
              <a:rPr lang="uk-UA" dirty="0" err="1"/>
              <a:t>изучения</a:t>
            </a:r>
            <a:r>
              <a:rPr lang="uk-UA" dirty="0"/>
              <a:t>. </a:t>
            </a:r>
            <a:r>
              <a:rPr lang="en-US" dirty="0"/>
              <a:t>http:</a:t>
            </a:r>
          </a:p>
          <a:p>
            <a:pPr marL="0" indent="0">
              <a:buNone/>
            </a:pPr>
            <a:r>
              <a:rPr lang="en-US" dirty="0"/>
              <a:t>//www. </a:t>
            </a:r>
            <a:r>
              <a:rPr lang="en-US" dirty="0" err="1"/>
              <a:t>ruthenia</a:t>
            </a:r>
            <a:r>
              <a:rPr lang="en-US" dirty="0"/>
              <a:t>. </a:t>
            </a:r>
            <a:r>
              <a:rPr lang="en-US" dirty="0" err="1"/>
              <a:t>ru</a:t>
            </a:r>
            <a:r>
              <a:rPr lang="en-US" dirty="0"/>
              <a:t>/ folklore].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28225"/>
            <a:ext cx="2762047" cy="434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3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538234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ЛСГ “Відьма” включає </a:t>
            </a:r>
            <a:r>
              <a:rPr lang="uk-UA" dirty="0" err="1"/>
              <a:t>демономени</a:t>
            </a:r>
            <a:r>
              <a:rPr lang="uk-UA" dirty="0"/>
              <a:t> чоловічого та жіночого роду, значення яких різняться компонентом </a:t>
            </a:r>
            <a:r>
              <a:rPr lang="uk-UA" dirty="0" err="1"/>
              <a:t>‘характер</a:t>
            </a:r>
            <a:r>
              <a:rPr lang="uk-UA" dirty="0"/>
              <a:t> магічної дії, що впливає на людей та їхнє життя’.</a:t>
            </a:r>
          </a:p>
          <a:p>
            <a:r>
              <a:rPr lang="uk-UA" dirty="0"/>
              <a:t>У середні віки склалося уявлення про “чорних” відьом, які творили тільки зло; “сірих”, які можуть робити і добре й лихе, та “білих”, що допомагають людям [</a:t>
            </a:r>
            <a:r>
              <a:rPr lang="uk-UA" dirty="0" err="1"/>
              <a:t>Релігієзнавчий</a:t>
            </a:r>
            <a:r>
              <a:rPr lang="uk-UA" dirty="0"/>
              <a:t> словник: 61].</a:t>
            </a:r>
          </a:p>
          <a:p>
            <a:r>
              <a:rPr lang="uk-UA" dirty="0"/>
              <a:t>На основі зібраного матеріалу в ЛСГ “Відьма” умовно можна виділити такі підгрупи: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1.	</a:t>
            </a:r>
            <a:r>
              <a:rPr lang="uk-UA" dirty="0" err="1"/>
              <a:t>Номени</a:t>
            </a:r>
            <a:r>
              <a:rPr lang="uk-UA" dirty="0"/>
              <a:t> людей, що чинять тільки зло.</a:t>
            </a:r>
          </a:p>
          <a:p>
            <a:r>
              <a:rPr lang="uk-UA" dirty="0"/>
              <a:t>2.	</a:t>
            </a:r>
            <a:r>
              <a:rPr lang="uk-UA" dirty="0" err="1"/>
              <a:t>Номени</a:t>
            </a:r>
            <a:r>
              <a:rPr lang="uk-UA" dirty="0"/>
              <a:t> людей, які можуть і відганяти злих духів, і лиходіяти.</a:t>
            </a:r>
          </a:p>
          <a:p>
            <a:r>
              <a:rPr lang="uk-UA" dirty="0"/>
              <a:t>3.	</a:t>
            </a:r>
            <a:r>
              <a:rPr lang="uk-UA" dirty="0" err="1"/>
              <a:t>Номени</a:t>
            </a:r>
            <a:r>
              <a:rPr lang="uk-UA" dirty="0"/>
              <a:t>  людей, які магічними діями лікують.</a:t>
            </a:r>
          </a:p>
          <a:p>
            <a:r>
              <a:rPr lang="uk-UA" dirty="0"/>
              <a:t>4.	</a:t>
            </a:r>
            <a:r>
              <a:rPr lang="uk-UA" dirty="0" err="1"/>
              <a:t>Номени</a:t>
            </a:r>
            <a:r>
              <a:rPr lang="uk-UA" dirty="0"/>
              <a:t>  людей, що передбачають майбутнє.</a:t>
            </a:r>
          </a:p>
          <a:p>
            <a:r>
              <a:rPr lang="uk-UA" dirty="0"/>
              <a:t>Чітких меж між підгрупами немає, оскільки, згідно з народними уявленнями, протиставляються, тобто становлять семантичну опозицію, лексеми відьма – </a:t>
            </a:r>
            <a:r>
              <a:rPr lang="uk-UA" dirty="0" err="1"/>
              <a:t>‘жінка</a:t>
            </a:r>
            <a:r>
              <a:rPr lang="uk-UA" dirty="0"/>
              <a:t>, що чинить тільки </a:t>
            </a:r>
            <a:r>
              <a:rPr lang="uk-UA" dirty="0" err="1"/>
              <a:t>зло’</a:t>
            </a:r>
            <a:r>
              <a:rPr lang="uk-UA" dirty="0"/>
              <a:t> і знахарка – </a:t>
            </a:r>
            <a:r>
              <a:rPr lang="uk-UA" dirty="0" err="1"/>
              <a:t>‘людина</a:t>
            </a:r>
            <a:r>
              <a:rPr lang="uk-UA" dirty="0"/>
              <a:t>, добре обізнана з народними методами та засобами лікування’. Проте й вони  можуть втрачати опозиційність через наявність назв знахарка-повитуха, баба-бранка у значенні – </a:t>
            </a:r>
            <a:r>
              <a:rPr lang="uk-UA" dirty="0" err="1"/>
              <a:t>‘жінка</a:t>
            </a:r>
            <a:r>
              <a:rPr lang="uk-UA" dirty="0"/>
              <a:t>, що вміла відбирати молоко в </a:t>
            </a:r>
            <a:r>
              <a:rPr lang="uk-UA" dirty="0" err="1"/>
              <a:t>породіллі’</a:t>
            </a:r>
            <a:r>
              <a:rPr lang="uk-UA" dirty="0"/>
              <a:t> (Словесна магія </a:t>
            </a:r>
            <a:r>
              <a:rPr lang="uk-UA" dirty="0" smtClean="0"/>
              <a:t>українців).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94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930226"/>
          </a:xfrm>
        </p:spPr>
        <p:txBody>
          <a:bodyPr/>
          <a:lstStyle/>
          <a:p>
            <a:r>
              <a:rPr lang="ru-RU" dirty="0"/>
              <a:t>1.	</a:t>
            </a:r>
            <a:r>
              <a:rPr lang="ru-RU" dirty="0" err="1"/>
              <a:t>Номени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чинять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зло.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994848" cy="424847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ДОМІНАНТОЮ Є СЛОВО «ВІДЬМА»</a:t>
            </a:r>
          </a:p>
          <a:p>
            <a:r>
              <a:rPr lang="uk-UA" dirty="0" smtClean="0"/>
              <a:t>Лексема </a:t>
            </a:r>
            <a:r>
              <a:rPr lang="uk-UA" sz="2900" dirty="0"/>
              <a:t>відьма</a:t>
            </a:r>
            <a:r>
              <a:rPr lang="uk-UA" dirty="0"/>
              <a:t> (</a:t>
            </a:r>
            <a:r>
              <a:rPr lang="uk-UA" dirty="0" err="1"/>
              <a:t>Гр</a:t>
            </a:r>
            <a:r>
              <a:rPr lang="uk-UA" dirty="0"/>
              <a:t> І 235; ЕСУМ І 396; СУМ І 666; </a:t>
            </a:r>
            <a:r>
              <a:rPr lang="uk-UA" dirty="0" err="1"/>
              <a:t>Хобзей</a:t>
            </a:r>
            <a:r>
              <a:rPr lang="uk-UA" dirty="0"/>
              <a:t> 57) – </a:t>
            </a:r>
            <a:r>
              <a:rPr lang="uk-UA" dirty="0" err="1"/>
              <a:t>‘жінка</a:t>
            </a:r>
            <a:r>
              <a:rPr lang="uk-UA" dirty="0"/>
              <a:t>, яка знається з нечистою силою, має надприродні здібності, завдає людям </a:t>
            </a:r>
            <a:r>
              <a:rPr lang="uk-UA" dirty="0" err="1"/>
              <a:t>шкоди’</a:t>
            </a:r>
            <a:r>
              <a:rPr lang="uk-UA" dirty="0"/>
              <a:t>, напр.: Заворожена!.. стривай же! – Шепче люта мати. – Треба трути роздобути, Треба йти шукати Стару відьму! (Шевченко І 172). В етнографічних та лексикографічних працях фіксуємо фонетичні варіанти – </a:t>
            </a:r>
            <a:r>
              <a:rPr lang="uk-UA" dirty="0" err="1"/>
              <a:t>видьма</a:t>
            </a:r>
            <a:r>
              <a:rPr lang="uk-UA" dirty="0"/>
              <a:t> (Б-Н 76; Іванов 438). У подільських говірках </a:t>
            </a:r>
            <a:r>
              <a:rPr lang="uk-UA" dirty="0" smtClean="0"/>
              <a:t>- </a:t>
            </a:r>
            <a:r>
              <a:rPr lang="uk-UA" dirty="0" err="1" smtClean="0"/>
              <a:t>вірма</a:t>
            </a:r>
            <a:r>
              <a:rPr lang="uk-UA" dirty="0" smtClean="0"/>
              <a:t>   </a:t>
            </a:r>
          </a:p>
          <a:p>
            <a:r>
              <a:rPr lang="uk-UA" dirty="0" smtClean="0"/>
              <a:t>На </a:t>
            </a:r>
            <a:r>
              <a:rPr lang="uk-UA" dirty="0"/>
              <a:t>українському мовному ґрунті </a:t>
            </a:r>
            <a:r>
              <a:rPr lang="uk-UA" dirty="0" smtClean="0"/>
              <a:t>зміст </a:t>
            </a:r>
            <a:r>
              <a:rPr lang="uk-UA" dirty="0"/>
              <a:t>лексеми відьма доповнюється додатковим компонентом: </a:t>
            </a:r>
            <a:endParaRPr lang="uk-UA" dirty="0" smtClean="0"/>
          </a:p>
          <a:p>
            <a:r>
              <a:rPr lang="uk-UA" dirty="0" err="1" smtClean="0"/>
              <a:t>‘</a:t>
            </a:r>
            <a:r>
              <a:rPr lang="uk-UA" dirty="0" err="1"/>
              <a:t>нечепурна</a:t>
            </a:r>
            <a:r>
              <a:rPr lang="uk-UA" dirty="0"/>
              <a:t>, розхристана (з розпатланим волоссям)’ (</a:t>
            </a:r>
            <a:r>
              <a:rPr lang="uk-UA" dirty="0" err="1"/>
              <a:t>Лєснова</a:t>
            </a:r>
            <a:r>
              <a:rPr lang="uk-UA" dirty="0"/>
              <a:t> 14), напр.: Ганна зустріла його зовсім гола,  з розпатланим волоссям. Він здивовано витріщився: – Ти схожа на відьму (</a:t>
            </a:r>
            <a:r>
              <a:rPr lang="uk-UA" dirty="0" err="1"/>
              <a:t>Капранови</a:t>
            </a:r>
            <a:r>
              <a:rPr lang="uk-UA" dirty="0"/>
              <a:t> </a:t>
            </a:r>
            <a:r>
              <a:rPr lang="en-US" dirty="0"/>
              <a:t>soft 13</a:t>
            </a:r>
            <a:r>
              <a:rPr lang="en-US" dirty="0" smtClean="0"/>
              <a:t>);</a:t>
            </a:r>
            <a:endParaRPr lang="uk-UA" dirty="0" smtClean="0"/>
          </a:p>
          <a:p>
            <a:r>
              <a:rPr lang="en-US" dirty="0" smtClean="0"/>
              <a:t> </a:t>
            </a:r>
            <a:r>
              <a:rPr lang="en-US" dirty="0"/>
              <a:t>‘</a:t>
            </a:r>
            <a:r>
              <a:rPr lang="uk-UA" dirty="0"/>
              <a:t>сварлива, зла </a:t>
            </a:r>
            <a:r>
              <a:rPr lang="uk-UA" dirty="0" err="1"/>
              <a:t>жінка’</a:t>
            </a:r>
            <a:r>
              <a:rPr lang="uk-UA" dirty="0"/>
              <a:t>, напр.: Коли буду я навіть сивою, і життя моє піде мрякою, я для тебе буду красивою, а для когось, може, й ніякою. А для когось лихою, впертою, ще для когось відьмою, коброю (Костенко 195); </a:t>
            </a:r>
            <a:endParaRPr lang="uk-UA" dirty="0" smtClean="0"/>
          </a:p>
          <a:p>
            <a:r>
              <a:rPr lang="uk-UA" dirty="0" err="1" smtClean="0"/>
              <a:t>‘</a:t>
            </a:r>
            <a:r>
              <a:rPr lang="uk-UA" dirty="0" err="1"/>
              <a:t>стара</a:t>
            </a:r>
            <a:r>
              <a:rPr lang="uk-UA" dirty="0"/>
              <a:t>, негарна </a:t>
            </a:r>
            <a:r>
              <a:rPr lang="uk-UA" dirty="0" err="1"/>
              <a:t>баба’</a:t>
            </a:r>
            <a:r>
              <a:rPr lang="uk-UA" dirty="0"/>
              <a:t> (</a:t>
            </a:r>
            <a:r>
              <a:rPr lang="uk-UA" dirty="0" err="1"/>
              <a:t>Аркушин</a:t>
            </a:r>
            <a:r>
              <a:rPr lang="uk-UA" dirty="0"/>
              <a:t> І 64).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2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000" b="1" dirty="0"/>
              <a:t>Відьма</a:t>
            </a:r>
            <a:r>
              <a:rPr lang="uk-UA" sz="1400" dirty="0"/>
              <a:t> – демонологічна істота, що характеризується підвищеною сексуальною активністю, крайніми проявами статевого потягу [</a:t>
            </a:r>
            <a:r>
              <a:rPr lang="uk-UA" sz="1400" dirty="0" err="1"/>
              <a:t>Чернявська</a:t>
            </a:r>
            <a:r>
              <a:rPr lang="uk-UA" sz="1400" dirty="0"/>
              <a:t> 2003: 119]. Таке тлумачення лексеми вплинуло на узуальне функціонування цієї лексеми в значеннях </a:t>
            </a:r>
            <a:r>
              <a:rPr lang="uk-UA" sz="1400" dirty="0" err="1"/>
              <a:t>‘спокусниця’</a:t>
            </a:r>
            <a:r>
              <a:rPr lang="uk-UA" sz="1400" dirty="0"/>
              <a:t>, напр.: Катерині байдуже було, що зробила б </a:t>
            </a:r>
            <a:r>
              <a:rPr lang="uk-UA" sz="1400" dirty="0" err="1"/>
              <a:t>Люська</a:t>
            </a:r>
            <a:r>
              <a:rPr lang="uk-UA" sz="1400" dirty="0"/>
              <a:t> з такою фігурою, проте потроху-потроху, як побачила Степана, вона вже знала собі ціну, вже не горбилася, а несла свої груди, як чортиця, і Степан їй так і сказав за першої ж зустрічі: “Ти відьма” (Шкляр 8); </a:t>
            </a:r>
            <a:r>
              <a:rPr lang="uk-UA" sz="1400" dirty="0" err="1"/>
              <a:t>‘розпусна</a:t>
            </a:r>
            <a:r>
              <a:rPr lang="uk-UA" sz="1400" dirty="0"/>
              <a:t> </a:t>
            </a:r>
            <a:r>
              <a:rPr lang="uk-UA" sz="1400" dirty="0" err="1"/>
              <a:t>жінка’</a:t>
            </a:r>
            <a:r>
              <a:rPr lang="uk-UA" sz="1400" dirty="0"/>
              <a:t>, напр.: А відьми вони тепер усі в телевізорі, щовечора </a:t>
            </a:r>
            <a:r>
              <a:rPr lang="uk-UA" sz="1400" dirty="0" err="1"/>
              <a:t>вигуцують</a:t>
            </a:r>
            <a:r>
              <a:rPr lang="uk-UA" sz="1400" dirty="0"/>
              <a:t>, цицьки і зади нам, дурним, показують. Нащо теперечки ті Лисі гори здалися? (Дрозд. Убивство 142). Перенесення відбулося внаслідок традиційних народних уявлень про належну поведінку жінки. І в разі відхилення від усталених норм з погляду моралі та суспільної думки, жіноцтву надавалися негативні демонічні характеристики</a:t>
            </a:r>
            <a:r>
              <a:rPr lang="uk-UA" sz="1400" dirty="0" smtClean="0"/>
              <a:t>.</a:t>
            </a:r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r>
              <a:rPr lang="uk-UA" sz="1400" dirty="0"/>
              <a:t> </a:t>
            </a:r>
            <a:r>
              <a:rPr lang="uk-UA" sz="1400" dirty="0" smtClean="0"/>
              <a:t>                                                                                                           </a:t>
            </a:r>
            <a:r>
              <a:rPr lang="uk-UA" sz="1100" i="1" dirty="0" smtClean="0"/>
              <a:t>Фото наліпки з епіцентру</a:t>
            </a:r>
            <a:endParaRPr lang="uk-UA" sz="1400" dirty="0"/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8217"/>
            <a:ext cx="2439714" cy="24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3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87324" cy="29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9882"/>
            <a:ext cx="2630413" cy="35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14633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6117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103</TotalTime>
  <Words>1688</Words>
  <Application>Microsoft Office PowerPoint</Application>
  <PresentationFormat>Екран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Горизонт</vt:lpstr>
      <vt:lpstr>Антропоморфні демонологічні персонажі</vt:lpstr>
      <vt:lpstr>план</vt:lpstr>
      <vt:lpstr>демонологічні назви, що функціонують у сучасній українській мові: </vt:lpstr>
      <vt:lpstr>Спираючись на семантико-логічний критерій, можна вичленувати в тематичних групах дрібніші структурні одиниці – лексико-семантичні групи, а в межах останніх – підгрупи (далі ПГ) </vt:lpstr>
      <vt:lpstr>Відьма</vt:lpstr>
      <vt:lpstr>Презентація PowerPoint</vt:lpstr>
      <vt:lpstr>1. Номени людей, що чинять тільки зло.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Лексема відьма у своїх реалізаціях на обтяжується  атрибутами-кваліфікаторами.  Найтиповіші з  них класифікуються: </vt:lpstr>
      <vt:lpstr>Перша підгрупа “Номени людей, що чинять тільки зло” включає такі лексеми: </vt:lpstr>
      <vt:lpstr>Демонологічний персонаж босорка (босорканя) </vt:lpstr>
      <vt:lpstr>Лексеми яга (Гр ІV 535; СУМ ХІ 622), її варіанти язя (Ф ІV 542; Он ІІ 40; Іларіон 184), язібаба (Гр ІV 537; Ф ІV 542)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Антропоморфні демонологічні персонажі</dc:title>
  <dc:creator>Admin</dc:creator>
  <cp:lastModifiedBy>RePack by Diakov</cp:lastModifiedBy>
  <cp:revision>10</cp:revision>
  <dcterms:created xsi:type="dcterms:W3CDTF">2022-04-15T19:51:33Z</dcterms:created>
  <dcterms:modified xsi:type="dcterms:W3CDTF">2022-04-15T21:46:04Z</dcterms:modified>
</cp:coreProperties>
</file>