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12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 Id="rId4" Type="http://schemas.openxmlformats.org/officeDocument/2006/relationships/image" Target="../media/image9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image" Target="../media/image9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image" Target="../media/image102.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 Id="rId4" Type="http://schemas.openxmlformats.org/officeDocument/2006/relationships/image" Target="../media/image10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4"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25"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9"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30"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1"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3"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5"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46"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51"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52"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3"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4"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55"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56"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59"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60"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62"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63"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65"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66"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67"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68"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9"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1"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3"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84"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89"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90"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92"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93"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94"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96"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9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98"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0"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101"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3"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04"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05"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106"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18"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20"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8"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22"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23"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5"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27"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28"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129"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31"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32"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33"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35"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36"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37"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39"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140"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42"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43"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44"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145"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47"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48"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49"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50"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51"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52"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56"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58"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60"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61"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3"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65"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66"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167"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69"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70"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71"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73"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74"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75"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77"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178"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8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81"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82"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183"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85"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6"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7"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8"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9"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90"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94"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96"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98"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99"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1"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03"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04"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205"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07"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208"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09"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11"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12"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13"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2"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3"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14"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15"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216"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1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19"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20"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221"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23"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4"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5"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6"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7"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8"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32"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34"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36"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237"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9"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41"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42"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243"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6"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8"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45"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246"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47"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49"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50"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51"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53"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254"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56"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5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58"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259"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61"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2"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3"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4"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5"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6"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6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0"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2"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4"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275"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7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1"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2"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77"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9"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0"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281"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83"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284"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5"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87"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8"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9"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91"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292"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94"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95"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96"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297"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99"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0"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1"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2"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3"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4"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292120"/>
            <a:ext cx="777132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3" name="PlaceHolder 2"/>
          <p:cNvSpPr>
            <a:spLocks noGrp="1"/>
          </p:cNvSpPr>
          <p:nvPr>
            <p:ph type="body"/>
          </p:nvPr>
        </p:nvSpPr>
        <p:spPr>
          <a:xfrm>
            <a:off x="457200" y="1604520"/>
            <a:ext cx="82288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77"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685800" y="2292120"/>
            <a:ext cx="777132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115" name="PlaceHolder 2"/>
          <p:cNvSpPr>
            <a:spLocks noGrp="1"/>
          </p:cNvSpPr>
          <p:nvPr>
            <p:ph type="body"/>
          </p:nvPr>
        </p:nvSpPr>
        <p:spPr>
          <a:xfrm>
            <a:off x="457200" y="1604520"/>
            <a:ext cx="4015440" cy="3976920"/>
          </a:xfrm>
          <a:prstGeom prst="rect">
            <a:avLst/>
          </a:prstGeom>
        </p:spPr>
        <p:txBody>
          <a:bodyPr lIns="0" tIns="0" rIns="0" bIns="0">
            <a:normAutofit fontScale="81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116" name="PlaceHolder 3"/>
          <p:cNvSpPr>
            <a:spLocks noGrp="1"/>
          </p:cNvSpPr>
          <p:nvPr>
            <p:ph type="body"/>
          </p:nvPr>
        </p:nvSpPr>
        <p:spPr>
          <a:xfrm>
            <a:off x="4674240" y="1604520"/>
            <a:ext cx="4015440" cy="3976920"/>
          </a:xfrm>
          <a:prstGeom prst="rect">
            <a:avLst/>
          </a:prstGeom>
        </p:spPr>
        <p:txBody>
          <a:bodyPr lIns="0" tIns="0" rIns="0" bIns="0">
            <a:normAutofit fontScale="81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 name="PlaceHolder 1"/>
          <p:cNvSpPr>
            <a:spLocks noGrp="1"/>
          </p:cNvSpPr>
          <p:nvPr>
            <p:ph type="title"/>
          </p:nvPr>
        </p:nvSpPr>
        <p:spPr>
          <a:xfrm>
            <a:off x="685800" y="2292120"/>
            <a:ext cx="777132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154"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192"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230"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268"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5.xml"/></Relationships>
</file>

<file path=ppt/slides/_rels/slide10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xml"/><Relationship Id="rId4" Type="http://schemas.openxmlformats.org/officeDocument/2006/relationships/image" Target="../media/image83.jpeg"/></Relationships>
</file>

<file path=ppt/slides/_rels/slide10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5.xml"/><Relationship Id="rId5" Type="http://schemas.openxmlformats.org/officeDocument/2006/relationships/image" Target="../media/image91.jpeg"/><Relationship Id="rId4" Type="http://schemas.openxmlformats.org/officeDocument/2006/relationships/image" Target="../media/image9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3.png"/><Relationship Id="rId5" Type="http://schemas.openxmlformats.org/officeDocument/2006/relationships/oleObject" Target="../embeddings/oleObject2.bin"/><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oleObject" Target="../embeddings/oleObject4.bin"/></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99.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98.png"/><Relationship Id="rId4" Type="http://schemas.openxmlformats.org/officeDocument/2006/relationships/oleObject" Target="../embeddings/oleObject1.bin"/></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3.xml"/><Relationship Id="rId1" Type="http://schemas.openxmlformats.org/officeDocument/2006/relationships/vmlDrawing" Target="../drawings/vmlDrawing3.vml"/><Relationship Id="rId6" Type="http://schemas.openxmlformats.org/officeDocument/2006/relationships/image" Target="../media/image103.png"/><Relationship Id="rId5" Type="http://schemas.openxmlformats.org/officeDocument/2006/relationships/oleObject" Target="../embeddings/oleObject2.bin"/><Relationship Id="rId4" Type="http://schemas.openxmlformats.org/officeDocument/2006/relationships/image" Target="../media/image102.png"/></Relationships>
</file>

<file path=ppt/slides/_rels/slide1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image" Target="../media/image105.png"/><Relationship Id="rId5" Type="http://schemas.openxmlformats.org/officeDocument/2006/relationships/oleObject" Target="../embeddings/oleObject2.bin"/><Relationship Id="rId10" Type="http://schemas.openxmlformats.org/officeDocument/2006/relationships/image" Target="../media/image107.png"/><Relationship Id="rId4" Type="http://schemas.openxmlformats.org/officeDocument/2006/relationships/image" Target="../media/image104.png"/><Relationship Id="rId9" Type="http://schemas.openxmlformats.org/officeDocument/2006/relationships/oleObject" Target="../embeddings/oleObject4.bin"/></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3" Type="http://schemas.openxmlformats.org/officeDocument/2006/relationships/hyperlink" Target="https://www.youtube.com/watch?v=axoYUEzW1ck" TargetMode="External"/><Relationship Id="rId2" Type="http://schemas.openxmlformats.org/officeDocument/2006/relationships/hyperlink" Target="https://www.youtube.com/watch?v=I0qcwm7kwFA" TargetMode="External"/><Relationship Id="rId1" Type="http://schemas.openxmlformats.org/officeDocument/2006/relationships/slideLayout" Target="../slideLayouts/slideLayout1.xml"/><Relationship Id="rId4" Type="http://schemas.openxmlformats.org/officeDocument/2006/relationships/hyperlink" Target="https://www.youtube.com/watch?v=P8wPIVPSLGQ"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3.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1"/>
          <p:cNvSpPr/>
          <p:nvPr/>
        </p:nvSpPr>
        <p:spPr>
          <a:xfrm>
            <a:off x="1047600" y="333360"/>
            <a:ext cx="7853760" cy="73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100000"/>
              </a:lnSpc>
            </a:pPr>
            <a:r>
              <a:rPr lang="ru-RU" sz="4400" b="1" strike="noStrike" spc="-1">
                <a:solidFill>
                  <a:srgbClr val="0070C0"/>
                </a:solidFill>
                <a:latin typeface="Calibri"/>
                <a:ea typeface="DejaVu Sans"/>
              </a:rPr>
              <a:t>ОСНОВИ МЕДИЧНИХ ЗНАНЬ</a:t>
            </a:r>
            <a:endParaRPr lang="ru-RU" sz="4400" b="0" strike="noStrike" spc="-1">
              <a:latin typeface="Arial"/>
            </a:endParaRPr>
          </a:p>
        </p:txBody>
      </p:sp>
      <p:sp>
        <p:nvSpPr>
          <p:cNvPr id="306" name="CustomShape 2"/>
          <p:cNvSpPr/>
          <p:nvPr/>
        </p:nvSpPr>
        <p:spPr>
          <a:xfrm>
            <a:off x="1143000" y="1071720"/>
            <a:ext cx="7142760" cy="1784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90000"/>
              </a:lnSpc>
              <a:spcBef>
                <a:spcPts val="641"/>
              </a:spcBef>
            </a:pPr>
            <a:r>
              <a:rPr lang="ru-RU" sz="2400" b="1" strike="noStrike" spc="-1">
                <a:solidFill>
                  <a:srgbClr val="8B8B8B"/>
                </a:solidFill>
                <a:latin typeface="Calibri"/>
                <a:ea typeface="DejaVu Sans"/>
              </a:rPr>
              <a:t> </a:t>
            </a:r>
            <a:r>
              <a:rPr lang="ru-RU" sz="3200" b="1" strike="noStrike" spc="-1">
                <a:solidFill>
                  <a:srgbClr val="FF0000"/>
                </a:solidFill>
                <a:latin typeface="Calibri"/>
                <a:ea typeface="DejaVu Sans"/>
              </a:rPr>
              <a:t>Лекція № 9</a:t>
            </a:r>
            <a:endParaRPr lang="ru-RU" sz="3200" b="0" strike="noStrike" spc="-1">
              <a:latin typeface="Arial"/>
            </a:endParaRPr>
          </a:p>
          <a:p>
            <a:pPr algn="ctr">
              <a:lnSpc>
                <a:spcPct val="90000"/>
              </a:lnSpc>
              <a:spcBef>
                <a:spcPts val="641"/>
              </a:spcBef>
            </a:pPr>
            <a:r>
              <a:rPr lang="ru-RU" sz="3200" b="1" strike="noStrike" spc="-1">
                <a:solidFill>
                  <a:srgbClr val="FF0000"/>
                </a:solidFill>
                <a:latin typeface="Calibri"/>
                <a:ea typeface="DejaVu Sans"/>
              </a:rPr>
              <a:t>Травматичні пошкодження людини: прояви, діагностика, допомога</a:t>
            </a:r>
            <a:endParaRPr lang="ru-RU" sz="3200" b="0" strike="noStrike" spc="-1">
              <a:latin typeface="Arial"/>
            </a:endParaRPr>
          </a:p>
        </p:txBody>
      </p:sp>
      <p:sp>
        <p:nvSpPr>
          <p:cNvPr id="307" name="CustomShape 3"/>
          <p:cNvSpPr/>
          <p:nvPr/>
        </p:nvSpPr>
        <p:spPr>
          <a:xfrm>
            <a:off x="173160" y="-144360"/>
            <a:ext cx="303840" cy="303840"/>
          </a:xfrm>
          <a:prstGeom prst="rect">
            <a:avLst/>
          </a:prstGeom>
          <a:noFill/>
          <a:ln w="9360">
            <a:noFill/>
          </a:ln>
        </p:spPr>
        <p:style>
          <a:lnRef idx="0">
            <a:scrgbClr r="0" g="0" b="0"/>
          </a:lnRef>
          <a:fillRef idx="0">
            <a:scrgbClr r="0" g="0" b="0"/>
          </a:fillRef>
          <a:effectRef idx="0">
            <a:scrgbClr r="0" g="0" b="0"/>
          </a:effectRef>
          <a:fontRef idx="minor"/>
        </p:style>
      </p:sp>
      <p:sp>
        <p:nvSpPr>
          <p:cNvPr id="308" name="CustomShape 4"/>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309" name="Picture 4"/>
          <p:cNvPicPr/>
          <p:nvPr/>
        </p:nvPicPr>
        <p:blipFill>
          <a:blip r:embed="rId2"/>
          <a:srcRect l="4141"/>
          <a:stretch/>
        </p:blipFill>
        <p:spPr>
          <a:xfrm>
            <a:off x="3786120" y="2643120"/>
            <a:ext cx="4956840" cy="1999080"/>
          </a:xfrm>
          <a:prstGeom prst="rect">
            <a:avLst/>
          </a:prstGeom>
          <a:ln>
            <a:noFill/>
          </a:ln>
        </p:spPr>
      </p:pic>
      <p:pic>
        <p:nvPicPr>
          <p:cNvPr id="310" name="Picture 6"/>
          <p:cNvPicPr/>
          <p:nvPr/>
        </p:nvPicPr>
        <p:blipFill>
          <a:blip r:embed="rId3"/>
          <a:srcRect l="27113" r="5604"/>
          <a:stretch/>
        </p:blipFill>
        <p:spPr>
          <a:xfrm>
            <a:off x="399240" y="3429000"/>
            <a:ext cx="3100320" cy="2927880"/>
          </a:xfrm>
          <a:prstGeom prst="rect">
            <a:avLst/>
          </a:prstGeom>
          <a:ln>
            <a:noFill/>
          </a:ln>
        </p:spPr>
      </p:pic>
      <p:pic>
        <p:nvPicPr>
          <p:cNvPr id="311" name="Picture 10"/>
          <p:cNvPicPr/>
          <p:nvPr/>
        </p:nvPicPr>
        <p:blipFill>
          <a:blip r:embed="rId4"/>
          <a:stretch/>
        </p:blipFill>
        <p:spPr>
          <a:xfrm>
            <a:off x="4143240" y="4668840"/>
            <a:ext cx="3356640" cy="21880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CustomShape 1"/>
          <p:cNvSpPr/>
          <p:nvPr/>
        </p:nvSpPr>
        <p:spPr>
          <a:xfrm>
            <a:off x="500040" y="285840"/>
            <a:ext cx="8228520" cy="554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90000"/>
              </a:lnSpc>
              <a:spcBef>
                <a:spcPts val="561"/>
              </a:spcBef>
            </a:pPr>
            <a:r>
              <a:rPr lang="ru-RU" sz="2800" b="0" strike="noStrike" spc="-1">
                <a:solidFill>
                  <a:srgbClr val="000000"/>
                </a:solidFill>
                <a:latin typeface="Calibri"/>
                <a:ea typeface="DejaVu Sans"/>
              </a:rPr>
              <a:t>        </a:t>
            </a:r>
            <a:r>
              <a:rPr lang="ru-RU" sz="2800" b="1" i="1" strike="noStrike" spc="-1">
                <a:solidFill>
                  <a:srgbClr val="FF0000"/>
                </a:solidFill>
                <a:latin typeface="Calibri"/>
                <a:ea typeface="DejaVu Sans"/>
              </a:rPr>
              <a:t>Додаткові методи обстеження</a:t>
            </a:r>
            <a:endParaRPr lang="ru-RU" sz="2800" b="0" strike="noStrike" spc="-1">
              <a:latin typeface="Arial"/>
            </a:endParaRPr>
          </a:p>
          <a:p>
            <a:pPr marL="343080" indent="-342000" algn="just">
              <a:lnSpc>
                <a:spcPct val="90000"/>
              </a:lnSpc>
              <a:spcBef>
                <a:spcPts val="561"/>
              </a:spcBef>
            </a:pPr>
            <a:r>
              <a:rPr lang="ru-RU" sz="2800" b="1" strike="noStrike" spc="-1">
                <a:solidFill>
                  <a:srgbClr val="FF0000"/>
                </a:solidFill>
                <a:latin typeface="Times New Roman"/>
                <a:ea typeface="DejaVu Sans"/>
              </a:rPr>
              <a:t>Рентгенологічне дослідження </a:t>
            </a:r>
            <a:r>
              <a:rPr lang="ru-RU" sz="2800" b="1" strike="noStrike" spc="-1">
                <a:solidFill>
                  <a:srgbClr val="000000"/>
                </a:solidFill>
                <a:latin typeface="Times New Roman"/>
                <a:ea typeface="DejaVu Sans"/>
              </a:rPr>
              <a:t>дозволяє з'ясувати характер ушкодження, визначити лінію перелому, наявність і характер зміщення; у складних випадках рентгенографію можна доповнити комп'ютерною томографією і дослідженням ядерно-магнітного резонансу.</a:t>
            </a:r>
            <a:endParaRPr lang="ru-RU" sz="2800" b="0" strike="noStrike" spc="-1">
              <a:latin typeface="Arial"/>
            </a:endParaRPr>
          </a:p>
          <a:p>
            <a:pPr marL="343080" indent="-342000" algn="just">
              <a:lnSpc>
                <a:spcPct val="90000"/>
              </a:lnSpc>
              <a:spcBef>
                <a:spcPts val="561"/>
              </a:spcBef>
            </a:pPr>
            <a:r>
              <a:rPr lang="ru-RU" sz="2800" b="1" strike="noStrike" spc="-1">
                <a:solidFill>
                  <a:srgbClr val="000000"/>
                </a:solidFill>
                <a:latin typeface="Times New Roman"/>
                <a:ea typeface="DejaVu Sans"/>
              </a:rPr>
              <a:t>        За допомогою </a:t>
            </a:r>
            <a:r>
              <a:rPr lang="ru-RU" sz="2800" b="1" strike="noStrike" spc="-1">
                <a:solidFill>
                  <a:srgbClr val="FF0000"/>
                </a:solidFill>
                <a:latin typeface="Times New Roman"/>
                <a:ea typeface="DejaVu Sans"/>
              </a:rPr>
              <a:t>лабораторних досліджень </a:t>
            </a:r>
            <a:r>
              <a:rPr lang="ru-RU" sz="2800" b="1" strike="noStrike" spc="-1">
                <a:solidFill>
                  <a:srgbClr val="000000"/>
                </a:solidFill>
                <a:latin typeface="Times New Roman"/>
                <a:ea typeface="DejaVu Sans"/>
              </a:rPr>
              <a:t>оцінюють величину крововтрати, виявляють ознаки ушкодження внутрішніх органів (гематурія, підвищення рівня креатиніну в плазмі, трансаміназ тощо). УЗД, ендоскопічні методи дозволяють виявити ушкодження внутрішніх органів.</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anim calcmode="lin" valueType="str">
                                      <p:cBhvr additive="repl">
                                        <p:cTn id="7" dur="1" fill="hold"/>
                                        <p:tgtEl>
                                          <p:spTgt spid="326">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326">
                                            <p:txEl>
                                              <p:pRg st="1" end="1"/>
                                            </p:txEl>
                                          </p:spTgt>
                                        </p:tgtEl>
                                        <p:attrNameLst>
                                          <p:attrName>style.visibility</p:attrName>
                                        </p:attrNameLst>
                                      </p:cBhvr>
                                      <p:to>
                                        <p:strVal val="visible"/>
                                      </p:to>
                                    </p:set>
                                    <p:anim calcmode="lin" valueType="str">
                                      <p:cBhvr additive="repl">
                                        <p:cTn id="12" dur="1" fill="hold"/>
                                        <p:tgtEl>
                                          <p:spTgt spid="326">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fill="hold" nodeType="clickEffect">
                                  <p:stCondLst>
                                    <p:cond delay="0"/>
                                  </p:stCondLst>
                                  <p:childTnLst>
                                    <p:set>
                                      <p:cBhvr>
                                        <p:cTn id="16" dur="1" fill="hold">
                                          <p:stCondLst>
                                            <p:cond delay="0"/>
                                          </p:stCondLst>
                                        </p:cTn>
                                        <p:tgtEl>
                                          <p:spTgt spid="326">
                                            <p:txEl>
                                              <p:pRg st="2" end="2"/>
                                            </p:txEl>
                                          </p:spTgt>
                                        </p:tgtEl>
                                        <p:attrNameLst>
                                          <p:attrName>style.visibility</p:attrName>
                                        </p:attrNameLst>
                                      </p:cBhvr>
                                      <p:to>
                                        <p:strVal val="visible"/>
                                      </p:to>
                                    </p:set>
                                    <p:anim calcmode="lin" valueType="str">
                                      <p:cBhvr additive="repl">
                                        <p:cTn id="17" dur="1" fill="hold"/>
                                        <p:tgtEl>
                                          <p:spTgt spid="326">
                                            <p:txEl>
                                              <p:pRg st="2" end="2"/>
                                            </p:txEl>
                                          </p:spTgt>
                                        </p:tgtEl>
                                      </p:cBhvr>
                                    </p:anim>
                                  </p:childTnLst>
                                </p:cTn>
                              </p:par>
                            </p:childTnLst>
                          </p:cTn>
                        </p:par>
                      </p:childTnLst>
                    </p:cTn>
                  </p:par>
                  <p:par>
                    <p:cTn id="18" fill="hold">
                      <p:stCondLst>
                        <p:cond delay="indefinite"/>
                      </p:stCondLst>
                      <p:childTnLst>
                        <p:par>
                          <p:cTn id="19" fill="hold">
                            <p:stCondLst>
                              <p:cond delay="0"/>
                            </p:stCondLst>
                            <p:childTnLst>
                              <p:par>
                                <p:cTn id="20" presetID="49" presetClass="exit" fill="hold" nodeType="clickEffect">
                                  <p:stCondLst>
                                    <p:cond delay="0"/>
                                  </p:stCondLst>
                                  <p:childTnLst>
                                    <p:anim calcmode="lin" valueType="num">
                                      <p:cBhvr additive="repl">
                                        <p:cTn id="21" dur="500"/>
                                        <p:tgtEl>
                                          <p:spTgt spid="326">
                                            <p:txEl>
                                              <p:pRg st="0" end="0"/>
                                            </p:txEl>
                                          </p:spTgt>
                                        </p:tgtEl>
                                        <p:attrNameLst>
                                          <p:attrName>ppt_w</p:attrName>
                                        </p:attrNameLst>
                                      </p:cBhvr>
                                      <p:tavLst>
                                        <p:tav tm="0">
                                          <p:val>
                                            <p:strVal val="#ppt_w"/>
                                          </p:val>
                                        </p:tav>
                                        <p:tav tm="100000">
                                          <p:val>
                                            <p:fltVal val="0"/>
                                          </p:val>
                                        </p:tav>
                                      </p:tavLst>
                                    </p:anim>
                                    <p:anim calcmode="lin" valueType="num">
                                      <p:cBhvr additive="repl">
                                        <p:cTn id="22" dur="500"/>
                                        <p:tgtEl>
                                          <p:spTgt spid="326">
                                            <p:txEl>
                                              <p:pRg st="0" end="0"/>
                                            </p:txEl>
                                          </p:spTgt>
                                        </p:tgtEl>
                                        <p:attrNameLst>
                                          <p:attrName>ppt_h</p:attrName>
                                        </p:attrNameLst>
                                      </p:cBhvr>
                                      <p:tavLst>
                                        <p:tav tm="0">
                                          <p:val>
                                            <p:strVal val="#ppt_h"/>
                                          </p:val>
                                        </p:tav>
                                        <p:tav tm="100000">
                                          <p:val>
                                            <p:fltVal val="0"/>
                                          </p:val>
                                        </p:tav>
                                      </p:tavLst>
                                    </p:anim>
                                    <p:anim calcmode="lin" valueType="num">
                                      <p:cBhvr additive="repl">
                                        <p:cTn id="23" dur="500"/>
                                        <p:tgtEl>
                                          <p:spTgt spid="326">
                                            <p:txEl>
                                              <p:pRg st="0" end="0"/>
                                            </p:txEl>
                                          </p:spTgt>
                                        </p:tgtEl>
                                        <p:attrNameLst>
                                          <p:attrName>r</p:attrName>
                                        </p:attrNameLst>
                                      </p:cBhvr>
                                      <p:tavLst>
                                        <p:tav tm="0">
                                          <p:val>
                                            <p:strVal val="0"/>
                                          </p:val>
                                        </p:tav>
                                        <p:tav tm="100000">
                                          <p:val>
                                            <p:strVal val="360"/>
                                          </p:val>
                                        </p:tav>
                                      </p:tavLst>
                                    </p:anim>
                                    <p:animEffect transition="out" filter="fade">
                                      <p:cBhvr additive="repl">
                                        <p:cTn id="24" dur="500"/>
                                        <p:tgtEl>
                                          <p:spTgt spid="326">
                                            <p:txEl>
                                              <p:pRg st="0" end="0"/>
                                            </p:txEl>
                                          </p:spTgt>
                                        </p:tgtEl>
                                      </p:cBhvr>
                                    </p:animEffect>
                                    <p:set>
                                      <p:cBhvr>
                                        <p:cTn id="25" dur="1" fill="hold">
                                          <p:stCondLst>
                                            <p:cond delay="499"/>
                                          </p:stCondLst>
                                        </p:cTn>
                                        <p:tgtEl>
                                          <p:spTgt spid="326">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9" presetClass="exit" fill="hold" nodeType="clickEffect">
                                  <p:stCondLst>
                                    <p:cond delay="0"/>
                                  </p:stCondLst>
                                  <p:childTnLst>
                                    <p:anim calcmode="lin" valueType="num">
                                      <p:cBhvr additive="repl">
                                        <p:cTn id="29" dur="500"/>
                                        <p:tgtEl>
                                          <p:spTgt spid="326">
                                            <p:txEl>
                                              <p:pRg st="1" end="1"/>
                                            </p:txEl>
                                          </p:spTgt>
                                        </p:tgtEl>
                                        <p:attrNameLst>
                                          <p:attrName>ppt_w</p:attrName>
                                        </p:attrNameLst>
                                      </p:cBhvr>
                                      <p:tavLst>
                                        <p:tav tm="0">
                                          <p:val>
                                            <p:strVal val="#ppt_w"/>
                                          </p:val>
                                        </p:tav>
                                        <p:tav tm="100000">
                                          <p:val>
                                            <p:fltVal val="0"/>
                                          </p:val>
                                        </p:tav>
                                      </p:tavLst>
                                    </p:anim>
                                    <p:anim calcmode="lin" valueType="num">
                                      <p:cBhvr additive="repl">
                                        <p:cTn id="30" dur="500"/>
                                        <p:tgtEl>
                                          <p:spTgt spid="326">
                                            <p:txEl>
                                              <p:pRg st="1" end="1"/>
                                            </p:txEl>
                                          </p:spTgt>
                                        </p:tgtEl>
                                        <p:attrNameLst>
                                          <p:attrName>ppt_h</p:attrName>
                                        </p:attrNameLst>
                                      </p:cBhvr>
                                      <p:tavLst>
                                        <p:tav tm="0">
                                          <p:val>
                                            <p:strVal val="#ppt_h"/>
                                          </p:val>
                                        </p:tav>
                                        <p:tav tm="100000">
                                          <p:val>
                                            <p:fltVal val="0"/>
                                          </p:val>
                                        </p:tav>
                                      </p:tavLst>
                                    </p:anim>
                                    <p:anim calcmode="lin" valueType="num">
                                      <p:cBhvr additive="repl">
                                        <p:cTn id="31" dur="500"/>
                                        <p:tgtEl>
                                          <p:spTgt spid="326">
                                            <p:txEl>
                                              <p:pRg st="1" end="1"/>
                                            </p:txEl>
                                          </p:spTgt>
                                        </p:tgtEl>
                                        <p:attrNameLst>
                                          <p:attrName>r</p:attrName>
                                        </p:attrNameLst>
                                      </p:cBhvr>
                                      <p:tavLst>
                                        <p:tav tm="0">
                                          <p:val>
                                            <p:strVal val="0"/>
                                          </p:val>
                                        </p:tav>
                                        <p:tav tm="100000">
                                          <p:val>
                                            <p:strVal val="360"/>
                                          </p:val>
                                        </p:tav>
                                      </p:tavLst>
                                    </p:anim>
                                    <p:animEffect transition="out" filter="fade">
                                      <p:cBhvr additive="repl">
                                        <p:cTn id="32" dur="500"/>
                                        <p:tgtEl>
                                          <p:spTgt spid="326">
                                            <p:txEl>
                                              <p:pRg st="1" end="1"/>
                                            </p:txEl>
                                          </p:spTgt>
                                        </p:tgtEl>
                                      </p:cBhvr>
                                    </p:animEffect>
                                    <p:set>
                                      <p:cBhvr>
                                        <p:cTn id="33" dur="1" fill="hold">
                                          <p:stCondLst>
                                            <p:cond delay="499"/>
                                          </p:stCondLst>
                                        </p:cTn>
                                        <p:tgtEl>
                                          <p:spTgt spid="326">
                                            <p:txEl>
                                              <p:pRg st="1" end="1"/>
                                            </p:txEl>
                                          </p:spTgt>
                                        </p:tgtEl>
                                        <p:attrNameLst>
                                          <p:attrName>style.visibility</p:attrName>
                                        </p:attrNameLst>
                                      </p:cBhvr>
                                      <p:to>
                                        <p:strVal val="hidden"/>
                                      </p:to>
                                    </p:set>
                                  </p:childTnLst>
                                </p:cTn>
                              </p:par>
                              <p:par>
                                <p:cTn id="34" presetID="49" presetClass="exit" fill="hold" nodeType="withEffect">
                                  <p:stCondLst>
                                    <p:cond delay="0"/>
                                  </p:stCondLst>
                                  <p:childTnLst>
                                    <p:anim calcmode="lin" valueType="num">
                                      <p:cBhvr additive="repl">
                                        <p:cTn id="35" dur="500"/>
                                        <p:tgtEl>
                                          <p:spTgt spid="326">
                                            <p:txEl>
                                              <p:pRg st="2" end="2"/>
                                            </p:txEl>
                                          </p:spTgt>
                                        </p:tgtEl>
                                        <p:attrNameLst>
                                          <p:attrName>ppt_w</p:attrName>
                                        </p:attrNameLst>
                                      </p:cBhvr>
                                      <p:tavLst>
                                        <p:tav tm="0">
                                          <p:val>
                                            <p:strVal val="#ppt_w"/>
                                          </p:val>
                                        </p:tav>
                                        <p:tav tm="100000">
                                          <p:val>
                                            <p:fltVal val="0"/>
                                          </p:val>
                                        </p:tav>
                                      </p:tavLst>
                                    </p:anim>
                                    <p:anim calcmode="lin" valueType="num">
                                      <p:cBhvr additive="repl">
                                        <p:cTn id="36" dur="500"/>
                                        <p:tgtEl>
                                          <p:spTgt spid="326">
                                            <p:txEl>
                                              <p:pRg st="2" end="2"/>
                                            </p:txEl>
                                          </p:spTgt>
                                        </p:tgtEl>
                                        <p:attrNameLst>
                                          <p:attrName>ppt_h</p:attrName>
                                        </p:attrNameLst>
                                      </p:cBhvr>
                                      <p:tavLst>
                                        <p:tav tm="0">
                                          <p:val>
                                            <p:strVal val="#ppt_h"/>
                                          </p:val>
                                        </p:tav>
                                        <p:tav tm="100000">
                                          <p:val>
                                            <p:fltVal val="0"/>
                                          </p:val>
                                        </p:tav>
                                      </p:tavLst>
                                    </p:anim>
                                    <p:anim calcmode="lin" valueType="num">
                                      <p:cBhvr additive="repl">
                                        <p:cTn id="37" dur="500"/>
                                        <p:tgtEl>
                                          <p:spTgt spid="326">
                                            <p:txEl>
                                              <p:pRg st="2" end="2"/>
                                            </p:txEl>
                                          </p:spTgt>
                                        </p:tgtEl>
                                        <p:attrNameLst>
                                          <p:attrName>r</p:attrName>
                                        </p:attrNameLst>
                                      </p:cBhvr>
                                      <p:tavLst>
                                        <p:tav tm="0">
                                          <p:val>
                                            <p:strVal val="0"/>
                                          </p:val>
                                        </p:tav>
                                        <p:tav tm="100000">
                                          <p:val>
                                            <p:strVal val="360"/>
                                          </p:val>
                                        </p:tav>
                                      </p:tavLst>
                                    </p:anim>
                                    <p:animEffect transition="out" filter="fade">
                                      <p:cBhvr additive="repl">
                                        <p:cTn id="38" dur="500"/>
                                        <p:tgtEl>
                                          <p:spTgt spid="326">
                                            <p:txEl>
                                              <p:pRg st="2" end="2"/>
                                            </p:txEl>
                                          </p:spTgt>
                                        </p:tgtEl>
                                      </p:cBhvr>
                                    </p:animEffect>
                                    <p:set>
                                      <p:cBhvr>
                                        <p:cTn id="39" dur="1" fill="hold">
                                          <p:stCondLst>
                                            <p:cond delay="499"/>
                                          </p:stCondLst>
                                        </p:cTn>
                                        <p:tgtEl>
                                          <p:spTgt spid="32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1928880" y="571320"/>
            <a:ext cx="5942520" cy="960840"/>
          </a:xfrm>
          <a:prstGeom prst="rect">
            <a:avLst/>
          </a:prstGeom>
          <a:solidFill>
            <a:srgbClr val="FFFF00"/>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800" b="1" strike="noStrike" spc="-1">
                <a:solidFill>
                  <a:srgbClr val="000000"/>
                </a:solidFill>
                <a:latin typeface="Tahoma"/>
                <a:ea typeface="DejaVu Sans"/>
              </a:rPr>
              <a:t>Закриті пошкодження голови</a:t>
            </a:r>
            <a:endParaRPr lang="ru-RU" sz="2800" b="0" strike="noStrike" spc="-1">
              <a:latin typeface="Arial"/>
            </a:endParaRPr>
          </a:p>
          <a:p>
            <a:pPr>
              <a:lnSpc>
                <a:spcPct val="100000"/>
              </a:lnSpc>
            </a:pPr>
            <a:endParaRPr lang="ru-RU" sz="2800" b="0" strike="noStrike" spc="-1">
              <a:latin typeface="Arial"/>
            </a:endParaRPr>
          </a:p>
        </p:txBody>
      </p:sp>
      <p:sp>
        <p:nvSpPr>
          <p:cNvPr id="624" name="CustomShape 2"/>
          <p:cNvSpPr/>
          <p:nvPr/>
        </p:nvSpPr>
        <p:spPr>
          <a:xfrm>
            <a:off x="2411280" y="2852640"/>
            <a:ext cx="3383640" cy="862560"/>
          </a:xfrm>
          <a:prstGeom prst="rect">
            <a:avLst/>
          </a:prstGeom>
          <a:solidFill>
            <a:srgbClr val="FFFF00"/>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400" b="1" strike="noStrike" spc="-1">
                <a:solidFill>
                  <a:srgbClr val="000000"/>
                </a:solidFill>
                <a:latin typeface="Tahoma"/>
                <a:ea typeface="DejaVu Sans"/>
              </a:rPr>
              <a:t>Струс головного мозку</a:t>
            </a:r>
            <a:endParaRPr lang="ru-RU" sz="2400" b="0" strike="noStrike" spc="-1">
              <a:latin typeface="Arial"/>
            </a:endParaRPr>
          </a:p>
          <a:p>
            <a:pPr algn="ctr">
              <a:lnSpc>
                <a:spcPct val="100000"/>
              </a:lnSpc>
            </a:pPr>
            <a:endParaRPr lang="ru-RU" sz="2400" b="0" strike="noStrike" spc="-1">
              <a:latin typeface="Arial"/>
            </a:endParaRPr>
          </a:p>
        </p:txBody>
      </p:sp>
      <p:sp>
        <p:nvSpPr>
          <p:cNvPr id="625" name="CustomShape 3"/>
          <p:cNvSpPr/>
          <p:nvPr/>
        </p:nvSpPr>
        <p:spPr>
          <a:xfrm>
            <a:off x="2411280" y="4005360"/>
            <a:ext cx="3383640" cy="790920"/>
          </a:xfrm>
          <a:prstGeom prst="rect">
            <a:avLst/>
          </a:prstGeom>
          <a:solidFill>
            <a:srgbClr val="FFFF00"/>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600" b="1" strike="noStrike" spc="-1">
                <a:solidFill>
                  <a:srgbClr val="000000"/>
                </a:solidFill>
                <a:latin typeface="Calibri"/>
                <a:ea typeface="DejaVu Sans"/>
              </a:rPr>
              <a:t>Забиття мозку</a:t>
            </a:r>
            <a:endParaRPr lang="ru-RU" sz="2600" b="0" strike="noStrike" spc="-1">
              <a:latin typeface="Arial"/>
            </a:endParaRPr>
          </a:p>
          <a:p>
            <a:pPr algn="ctr">
              <a:lnSpc>
                <a:spcPct val="100000"/>
              </a:lnSpc>
            </a:pPr>
            <a:endParaRPr lang="ru-RU" sz="2600" b="0" strike="noStrike" spc="-1">
              <a:latin typeface="Arial"/>
            </a:endParaRPr>
          </a:p>
        </p:txBody>
      </p:sp>
      <p:sp>
        <p:nvSpPr>
          <p:cNvPr id="626" name="CustomShape 4"/>
          <p:cNvSpPr/>
          <p:nvPr/>
        </p:nvSpPr>
        <p:spPr>
          <a:xfrm>
            <a:off x="2411280" y="5013360"/>
            <a:ext cx="3383640" cy="790920"/>
          </a:xfrm>
          <a:prstGeom prst="rect">
            <a:avLst/>
          </a:prstGeom>
          <a:solidFill>
            <a:srgbClr val="FFFF00"/>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600" b="1" strike="noStrike" spc="-1">
                <a:solidFill>
                  <a:srgbClr val="000000"/>
                </a:solidFill>
                <a:latin typeface="Calibri"/>
                <a:ea typeface="DejaVu Sans"/>
              </a:rPr>
              <a:t>Здавлення мозку</a:t>
            </a:r>
            <a:endParaRPr lang="ru-RU" sz="2600" b="0" strike="noStrike" spc="-1">
              <a:latin typeface="Arial"/>
            </a:endParaRPr>
          </a:p>
          <a:p>
            <a:pPr algn="ctr">
              <a:lnSpc>
                <a:spcPct val="100000"/>
              </a:lnSpc>
            </a:pPr>
            <a:endParaRPr lang="ru-RU" sz="2600" b="0" strike="noStrike" spc="-1">
              <a:latin typeface="Arial"/>
            </a:endParaRPr>
          </a:p>
        </p:txBody>
      </p:sp>
      <p:sp>
        <p:nvSpPr>
          <p:cNvPr id="627" name="CustomShape 5"/>
          <p:cNvSpPr/>
          <p:nvPr/>
        </p:nvSpPr>
        <p:spPr>
          <a:xfrm>
            <a:off x="6429240" y="2500200"/>
            <a:ext cx="2427840" cy="1148400"/>
          </a:xfrm>
          <a:prstGeom prst="rect">
            <a:avLst/>
          </a:prstGeom>
          <a:solidFill>
            <a:srgbClr val="FFFF00"/>
          </a:solidFill>
          <a:ln w="9360">
            <a:solidFill>
              <a:schemeClr val="bg2"/>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400" b="1" strike="noStrike" spc="-1">
                <a:solidFill>
                  <a:srgbClr val="000000"/>
                </a:solidFill>
                <a:latin typeface="Tahoma"/>
                <a:ea typeface="DejaVu Sans"/>
              </a:rPr>
              <a:t>Загально-мозкові симптоми</a:t>
            </a:r>
            <a:endParaRPr lang="ru-RU" sz="2400" b="0" strike="noStrike" spc="-1">
              <a:latin typeface="Arial"/>
            </a:endParaRPr>
          </a:p>
          <a:p>
            <a:pPr algn="ctr">
              <a:lnSpc>
                <a:spcPct val="100000"/>
              </a:lnSpc>
            </a:pPr>
            <a:endParaRPr lang="ru-RU" sz="2400" b="0" strike="noStrike" spc="-1">
              <a:latin typeface="Arial"/>
            </a:endParaRPr>
          </a:p>
        </p:txBody>
      </p:sp>
      <p:sp>
        <p:nvSpPr>
          <p:cNvPr id="628" name="CustomShape 6"/>
          <p:cNvSpPr/>
          <p:nvPr/>
        </p:nvSpPr>
        <p:spPr>
          <a:xfrm>
            <a:off x="6588000" y="4357800"/>
            <a:ext cx="2269080" cy="1014840"/>
          </a:xfrm>
          <a:prstGeom prst="rect">
            <a:avLst/>
          </a:prstGeom>
          <a:solidFill>
            <a:srgbClr val="FFFF00"/>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400" b="1" strike="noStrike" spc="-1">
                <a:solidFill>
                  <a:srgbClr val="000000"/>
                </a:solidFill>
                <a:latin typeface="Tahoma"/>
                <a:ea typeface="DejaVu Sans"/>
              </a:rPr>
              <a:t>Вогнищеві симптоми</a:t>
            </a:r>
            <a:endParaRPr lang="ru-RU" sz="2400" b="0" strike="noStrike" spc="-1">
              <a:latin typeface="Arial"/>
            </a:endParaRPr>
          </a:p>
          <a:p>
            <a:pPr algn="ctr">
              <a:lnSpc>
                <a:spcPct val="100000"/>
              </a:lnSpc>
            </a:pPr>
            <a:endParaRPr lang="ru-RU" sz="2400" b="0" strike="noStrike" spc="-1">
              <a:latin typeface="Arial"/>
            </a:endParaRPr>
          </a:p>
        </p:txBody>
      </p:sp>
      <p:sp>
        <p:nvSpPr>
          <p:cNvPr id="629" name="CustomShape 7"/>
          <p:cNvSpPr/>
          <p:nvPr/>
        </p:nvSpPr>
        <p:spPr>
          <a:xfrm>
            <a:off x="324000" y="260280"/>
            <a:ext cx="9142920" cy="1581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nSpc>
                <a:spcPct val="100000"/>
              </a:lnSpc>
            </a:pPr>
            <a:endParaRPr lang="ru-RU" sz="1400" b="0" strike="noStrike" spc="-1">
              <a:latin typeface="Arial"/>
            </a:endParaRPr>
          </a:p>
        </p:txBody>
      </p:sp>
      <p:sp>
        <p:nvSpPr>
          <p:cNvPr id="630" name="CustomShape 8"/>
          <p:cNvSpPr/>
          <p:nvPr/>
        </p:nvSpPr>
        <p:spPr>
          <a:xfrm>
            <a:off x="0" y="2205000"/>
            <a:ext cx="9142920" cy="516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400" b="0" strike="noStrike" spc="-1">
                <a:solidFill>
                  <a:srgbClr val="000000"/>
                </a:solidFill>
                <a:latin typeface="Calibri"/>
                <a:ea typeface="DejaVu Sans"/>
              </a:rPr>
              <a:t> </a:t>
            </a:r>
            <a:endParaRPr lang="ru-RU" sz="1400" b="0" strike="noStrike" spc="-1">
              <a:latin typeface="Arial"/>
            </a:endParaRPr>
          </a:p>
          <a:p>
            <a:pPr>
              <a:lnSpc>
                <a:spcPct val="100000"/>
              </a:lnSpc>
            </a:pPr>
            <a:endParaRPr lang="ru-RU" sz="1400" b="0" strike="noStrike" spc="-1">
              <a:latin typeface="Arial"/>
            </a:endParaRPr>
          </a:p>
        </p:txBody>
      </p:sp>
      <p:sp>
        <p:nvSpPr>
          <p:cNvPr id="631" name="Line 9"/>
          <p:cNvSpPr/>
          <p:nvPr/>
        </p:nvSpPr>
        <p:spPr>
          <a:xfrm>
            <a:off x="1476360" y="2205000"/>
            <a:ext cx="0" cy="32400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32" name="Line 10"/>
          <p:cNvSpPr/>
          <p:nvPr/>
        </p:nvSpPr>
        <p:spPr>
          <a:xfrm>
            <a:off x="1476360" y="3284280"/>
            <a:ext cx="934920" cy="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633" name="Line 11"/>
          <p:cNvSpPr/>
          <p:nvPr/>
        </p:nvSpPr>
        <p:spPr>
          <a:xfrm>
            <a:off x="1476360" y="4365360"/>
            <a:ext cx="934920" cy="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634" name="Line 12"/>
          <p:cNvSpPr/>
          <p:nvPr/>
        </p:nvSpPr>
        <p:spPr>
          <a:xfrm>
            <a:off x="1476360" y="5445000"/>
            <a:ext cx="934920" cy="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635" name="Line 13"/>
          <p:cNvSpPr/>
          <p:nvPr/>
        </p:nvSpPr>
        <p:spPr>
          <a:xfrm>
            <a:off x="5795640" y="3357360"/>
            <a:ext cx="792360" cy="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636" name="Line 14"/>
          <p:cNvSpPr/>
          <p:nvPr/>
        </p:nvSpPr>
        <p:spPr>
          <a:xfrm>
            <a:off x="4800600" y="1523880"/>
            <a:ext cx="0" cy="6858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37" name="Line 15"/>
          <p:cNvSpPr/>
          <p:nvPr/>
        </p:nvSpPr>
        <p:spPr>
          <a:xfrm>
            <a:off x="1447560" y="2209680"/>
            <a:ext cx="33530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38" name="Line 16"/>
          <p:cNvSpPr/>
          <p:nvPr/>
        </p:nvSpPr>
        <p:spPr>
          <a:xfrm>
            <a:off x="5790960" y="4343400"/>
            <a:ext cx="22860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39" name="Line 17"/>
          <p:cNvSpPr/>
          <p:nvPr/>
        </p:nvSpPr>
        <p:spPr>
          <a:xfrm>
            <a:off x="5790960" y="5486400"/>
            <a:ext cx="22860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40" name="Line 18"/>
          <p:cNvSpPr/>
          <p:nvPr/>
        </p:nvSpPr>
        <p:spPr>
          <a:xfrm>
            <a:off x="6019560" y="4343400"/>
            <a:ext cx="0" cy="11430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41" name="Line 19"/>
          <p:cNvSpPr/>
          <p:nvPr/>
        </p:nvSpPr>
        <p:spPr>
          <a:xfrm>
            <a:off x="6019560" y="4952880"/>
            <a:ext cx="22860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42" name="Line 20"/>
          <p:cNvSpPr/>
          <p:nvPr/>
        </p:nvSpPr>
        <p:spPr>
          <a:xfrm flipV="1">
            <a:off x="6248160" y="4114800"/>
            <a:ext cx="0" cy="83808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43" name="Line 21"/>
          <p:cNvSpPr/>
          <p:nvPr/>
        </p:nvSpPr>
        <p:spPr>
          <a:xfrm>
            <a:off x="6248160" y="4114800"/>
            <a:ext cx="160020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44" name="Line 22"/>
          <p:cNvSpPr/>
          <p:nvPr/>
        </p:nvSpPr>
        <p:spPr>
          <a:xfrm flipV="1">
            <a:off x="7848360" y="3733560"/>
            <a:ext cx="0" cy="38124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645" name="Line 23"/>
          <p:cNvSpPr/>
          <p:nvPr/>
        </p:nvSpPr>
        <p:spPr>
          <a:xfrm>
            <a:off x="6248160" y="4952880"/>
            <a:ext cx="304920" cy="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CustomShape 1"/>
          <p:cNvSpPr/>
          <p:nvPr/>
        </p:nvSpPr>
        <p:spPr>
          <a:xfrm>
            <a:off x="357120" y="392400"/>
            <a:ext cx="8571600" cy="6182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3200" b="1" i="1" strike="noStrike" spc="-1">
                <a:solidFill>
                  <a:srgbClr val="7030A0"/>
                </a:solidFill>
                <a:latin typeface="Calibri"/>
                <a:ea typeface="Times New Roman"/>
              </a:rPr>
              <a:t>Струс мозку </a:t>
            </a:r>
            <a:r>
              <a:rPr lang="ru-RU" sz="2300" b="1" i="1" strike="noStrike" spc="-1">
                <a:solidFill>
                  <a:srgbClr val="333333"/>
                </a:solidFill>
                <a:latin typeface="Calibri"/>
                <a:ea typeface="Times New Roman"/>
              </a:rPr>
              <a:t>-</a:t>
            </a:r>
            <a:r>
              <a:rPr lang="ru-RU" sz="2300" b="0" strike="noStrike" spc="-1">
                <a:solidFill>
                  <a:srgbClr val="333333"/>
                </a:solidFill>
                <a:latin typeface="Calibri"/>
                <a:ea typeface="Times New Roman"/>
              </a:rPr>
              <a:t> найбільш легка форма травми мозку.</a:t>
            </a:r>
            <a:r>
              <a:t/>
            </a:r>
            <a:br/>
            <a:r>
              <a:rPr lang="ru-RU" sz="2300" b="0" i="1" strike="noStrike" spc="-1">
                <a:solidFill>
                  <a:srgbClr val="FF0000"/>
                </a:solidFill>
                <a:latin typeface="Calibri"/>
                <a:ea typeface="Times New Roman"/>
              </a:rPr>
              <a:t>Причини:</a:t>
            </a:r>
            <a:r>
              <a:rPr lang="ru-RU" sz="2300" b="0" strike="noStrike" spc="-1">
                <a:solidFill>
                  <a:srgbClr val="FF0000"/>
                </a:solidFill>
                <a:latin typeface="Calibri"/>
                <a:ea typeface="Times New Roman"/>
              </a:rPr>
              <a:t> </a:t>
            </a:r>
            <a:r>
              <a:rPr lang="ru-RU" sz="2300" b="0" strike="noStrike" spc="-1">
                <a:solidFill>
                  <a:srgbClr val="333333"/>
                </a:solidFill>
                <a:latin typeface="Calibri"/>
                <a:ea typeface="Times New Roman"/>
              </a:rPr>
              <a:t>травма черепу, зазвичай без зовнішніх порушень цілісності його кісток.</a:t>
            </a:r>
            <a:endParaRPr lang="ru-RU" sz="2300" b="0" strike="noStrike" spc="-1">
              <a:latin typeface="Arial"/>
            </a:endParaRPr>
          </a:p>
          <a:p>
            <a:pPr algn="just">
              <a:lnSpc>
                <a:spcPct val="100000"/>
              </a:lnSpc>
            </a:pPr>
            <a:r>
              <a:rPr lang="ru-RU" sz="2300" b="0" i="1" strike="noStrike" spc="-1">
                <a:solidFill>
                  <a:srgbClr val="FF0000"/>
                </a:solidFill>
                <a:latin typeface="Calibri"/>
                <a:ea typeface="Times New Roman"/>
              </a:rPr>
              <a:t>Ознаки</a:t>
            </a:r>
            <a:r>
              <a:rPr lang="ru-RU" sz="2300" b="0" strike="noStrike" spc="-1">
                <a:solidFill>
                  <a:srgbClr val="FF0000"/>
                </a:solidFill>
                <a:latin typeface="Calibri"/>
                <a:ea typeface="Times New Roman"/>
              </a:rPr>
              <a:t>: </a:t>
            </a:r>
            <a:r>
              <a:rPr lang="ru-RU" sz="2300" b="0" strike="noStrike" spc="-1">
                <a:solidFill>
                  <a:srgbClr val="333333"/>
                </a:solidFill>
                <a:latin typeface="Calibri"/>
                <a:ea typeface="Times New Roman"/>
              </a:rPr>
              <a:t>короткочасна втрата свідомості, головний біль, нудота, блювання, короткочасна втрата пам'яті при збереженні дихання.</a:t>
            </a:r>
            <a:r>
              <a:t/>
            </a:r>
            <a:br/>
            <a:r>
              <a:rPr lang="ru-RU" sz="2300" b="0" i="1" strike="noStrike" spc="-1">
                <a:solidFill>
                  <a:srgbClr val="FF0000"/>
                </a:solidFill>
                <a:latin typeface="Calibri"/>
                <a:ea typeface="Times New Roman"/>
              </a:rPr>
              <a:t>Необхідна допомога:</a:t>
            </a:r>
            <a:r>
              <a:rPr lang="ru-RU" sz="2300" b="0" strike="noStrike" spc="-1">
                <a:solidFill>
                  <a:srgbClr val="FF0000"/>
                </a:solidFill>
                <a:latin typeface="Calibri"/>
                <a:ea typeface="Times New Roman"/>
              </a:rPr>
              <a:t> </a:t>
            </a:r>
            <a:r>
              <a:rPr lang="ru-RU" sz="2300" b="0" strike="noStrike" spc="-1">
                <a:solidFill>
                  <a:srgbClr val="333333"/>
                </a:solidFill>
                <a:latin typeface="Calibri"/>
                <a:ea typeface="Times New Roman"/>
              </a:rPr>
              <a:t>для попередження потрапляння блювотних мас у дихальні шляхи, постраждалого слід покласти на бік (якщо струс супроводжується переломом хребта чи кісток тазу - по­класти на спину, повернувши голову на бік). Покласти на голову холодний компрес, забезпечити спокій, викликати «швидку допомогу».</a:t>
            </a:r>
            <a:endParaRPr lang="ru-RU" sz="2300" b="0" strike="noStrike" spc="-1">
              <a:latin typeface="Arial"/>
            </a:endParaRPr>
          </a:p>
          <a:p>
            <a:pPr algn="just">
              <a:lnSpc>
                <a:spcPct val="100000"/>
              </a:lnSpc>
            </a:pPr>
            <a:r>
              <a:rPr lang="ru-RU" sz="2300" b="0" i="1" strike="noStrike" spc="-1">
                <a:solidFill>
                  <a:srgbClr val="FF0000"/>
                </a:solidFill>
                <a:latin typeface="Calibri"/>
                <a:ea typeface="Times New Roman"/>
              </a:rPr>
              <a:t>Забиття мозку </a:t>
            </a:r>
            <a:r>
              <a:rPr lang="ru-RU" sz="2300" b="1" i="1" strike="noStrike" spc="-1">
                <a:solidFill>
                  <a:srgbClr val="333333"/>
                </a:solidFill>
                <a:latin typeface="Calibri"/>
                <a:ea typeface="Times New Roman"/>
              </a:rPr>
              <a:t>-</a:t>
            </a:r>
            <a:r>
              <a:rPr lang="ru-RU" sz="2300" b="0" strike="noStrike" spc="-1">
                <a:solidFill>
                  <a:srgbClr val="333333"/>
                </a:solidFill>
                <a:latin typeface="Calibri"/>
                <a:ea typeface="Times New Roman"/>
              </a:rPr>
              <a:t> більш важка </a:t>
            </a:r>
            <a:r>
              <a:rPr lang="ru-RU" sz="2300" b="0" strike="noStrike" spc="-1">
                <a:solidFill>
                  <a:srgbClr val="000000"/>
                </a:solidFill>
                <a:latin typeface="Calibri"/>
                <a:ea typeface="Times New Roman"/>
              </a:rPr>
              <a:t>черепно-мозкова травма, при якій </a:t>
            </a:r>
            <a:r>
              <a:rPr lang="ru-RU" sz="2300" b="0" strike="noStrike" spc="-1">
                <a:solidFill>
                  <a:srgbClr val="333333"/>
                </a:solidFill>
                <a:latin typeface="Calibri"/>
                <a:ea typeface="Times New Roman"/>
              </a:rPr>
              <a:t>постраждалий втрачає свідомість не більше, ніж 30 хвилин.</a:t>
            </a:r>
            <a:r>
              <a:t/>
            </a:r>
            <a:br/>
            <a:r>
              <a:rPr lang="ru-RU" sz="2300" b="0" i="1" strike="noStrike" spc="-1">
                <a:solidFill>
                  <a:srgbClr val="FF0000"/>
                </a:solidFill>
                <a:latin typeface="Calibri"/>
                <a:ea typeface="Times New Roman"/>
              </a:rPr>
              <a:t>Необхідна допомога</a:t>
            </a:r>
            <a:r>
              <a:rPr lang="ru-RU" sz="2300" b="0" strike="noStrike" spc="-1">
                <a:solidFill>
                  <a:srgbClr val="FF0000"/>
                </a:solidFill>
                <a:latin typeface="Calibri"/>
                <a:ea typeface="Times New Roman"/>
              </a:rPr>
              <a:t>: </a:t>
            </a:r>
            <a:r>
              <a:rPr lang="ru-RU" sz="2300" b="0" strike="noStrike" spc="-1">
                <a:solidFill>
                  <a:srgbClr val="000000"/>
                </a:solidFill>
                <a:latin typeface="Calibri"/>
                <a:ea typeface="Times New Roman"/>
              </a:rPr>
              <a:t>негайно викликати «швидку допомогу», надати постраждалому стабільного бічного положення, за якого покращується забезпечення мозку кров’ю, усувається небезпека западіння язика та затікання в дихальні шляхи слизу, крові, вмісту шлунка, постраждалий швидше приходить до тями. </a:t>
            </a:r>
            <a:endParaRPr lang="ru-RU" sz="23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CustomShape 1"/>
          <p:cNvSpPr/>
          <p:nvPr/>
        </p:nvSpPr>
        <p:spPr>
          <a:xfrm>
            <a:off x="357120" y="4214880"/>
            <a:ext cx="8571600" cy="1784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just">
              <a:lnSpc>
                <a:spcPct val="100000"/>
              </a:lnSpc>
            </a:pPr>
            <a:r>
              <a:rPr lang="ru-RU" sz="2400" b="1" strike="noStrike" spc="-1">
                <a:solidFill>
                  <a:srgbClr val="000000"/>
                </a:solidFill>
                <a:latin typeface="Calibri"/>
                <a:ea typeface="DejaVu Sans"/>
              </a:rPr>
              <a:t>Здавлення головного мозку</a:t>
            </a:r>
            <a:r>
              <a:rPr lang="ru-RU" sz="2400" b="0" strike="noStrike" spc="-1">
                <a:solidFill>
                  <a:srgbClr val="000000"/>
                </a:solidFill>
                <a:latin typeface="Calibri"/>
                <a:ea typeface="DejaVu Sans"/>
              </a:rPr>
              <a:t> - при закритій ЧМТ є наслідком кровотечі при пошкодженні судин мозкових оболонок і венозних синусів або гострого прогресуючого набряку мозку (гострого набухання головного мозку).</a:t>
            </a:r>
            <a:endParaRPr lang="ru-RU" sz="2400" b="0" strike="noStrike" spc="-1">
              <a:latin typeface="Arial"/>
            </a:endParaRPr>
          </a:p>
        </p:txBody>
      </p:sp>
      <p:sp>
        <p:nvSpPr>
          <p:cNvPr id="648" name="CustomShape 2"/>
          <p:cNvSpPr/>
          <p:nvPr/>
        </p:nvSpPr>
        <p:spPr>
          <a:xfrm>
            <a:off x="500040" y="285840"/>
            <a:ext cx="8214120" cy="338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7030A0"/>
                </a:solidFill>
                <a:latin typeface="Calibri"/>
                <a:ea typeface="Times New Roman"/>
              </a:rPr>
              <a:t>Постраждалому, що лежить на спині:</a:t>
            </a:r>
            <a:endParaRPr lang="ru-RU" sz="2400" b="0" strike="noStrike" spc="-1">
              <a:latin typeface="Arial"/>
            </a:endParaRPr>
          </a:p>
          <a:p>
            <a:pPr marL="216000" indent="-215280" algn="just">
              <a:lnSpc>
                <a:spcPct val="100000"/>
              </a:lnSpc>
              <a:buClr>
                <a:srgbClr val="FF0000"/>
              </a:buClr>
              <a:buFont typeface="Symbol"/>
              <a:buChar char=""/>
            </a:pPr>
            <a:r>
              <a:rPr lang="ru-RU" sz="2400" b="1" strike="noStrike" spc="-1">
                <a:solidFill>
                  <a:srgbClr val="FF0000"/>
                </a:solidFill>
                <a:latin typeface="Calibri"/>
                <a:ea typeface="Times New Roman"/>
              </a:rPr>
              <a:t>зігнути праву ногу в колінному суглобі, підвівши стопу до сідниці;</a:t>
            </a:r>
            <a:endParaRPr lang="ru-RU" sz="2400" b="0" strike="noStrike" spc="-1">
              <a:latin typeface="Arial"/>
            </a:endParaRPr>
          </a:p>
          <a:p>
            <a:pPr marL="216000" indent="-215280" algn="just">
              <a:lnSpc>
                <a:spcPct val="100000"/>
              </a:lnSpc>
              <a:buClr>
                <a:srgbClr val="FF0000"/>
              </a:buClr>
              <a:buFont typeface="Arial"/>
              <a:buChar char="•"/>
            </a:pPr>
            <a:r>
              <a:rPr lang="ru-RU" sz="2400" b="1" strike="noStrike" spc="-1">
                <a:solidFill>
                  <a:srgbClr val="FF0000"/>
                </a:solidFill>
                <a:latin typeface="Calibri"/>
                <a:ea typeface="Times New Roman"/>
              </a:rPr>
              <a:t>покласти праву руку вздовж тіла так, щоб кисть розташовувалася під сідницею;</a:t>
            </a:r>
            <a:endParaRPr lang="ru-RU" sz="2400" b="0" strike="noStrike" spc="-1">
              <a:latin typeface="Arial"/>
            </a:endParaRPr>
          </a:p>
          <a:p>
            <a:pPr marL="216000" indent="-215280" algn="just">
              <a:lnSpc>
                <a:spcPct val="100000"/>
              </a:lnSpc>
              <a:buClr>
                <a:srgbClr val="FF0000"/>
              </a:buClr>
              <a:buFont typeface="Arial"/>
              <a:buChar char="•"/>
            </a:pPr>
            <a:r>
              <a:rPr lang="ru-RU" sz="2400" b="1" strike="noStrike" spc="-1">
                <a:solidFill>
                  <a:srgbClr val="FF0000"/>
                </a:solidFill>
                <a:latin typeface="Calibri"/>
                <a:ea typeface="Times New Roman"/>
              </a:rPr>
              <a:t>за ліву руку обережно повернути постраждалого на бік вздовж осі тіла;</a:t>
            </a:r>
            <a:endParaRPr lang="ru-RU" sz="2400" b="0" strike="noStrike" spc="-1">
              <a:latin typeface="Arial"/>
            </a:endParaRPr>
          </a:p>
          <a:p>
            <a:pPr marL="216000" indent="-215280" algn="just">
              <a:lnSpc>
                <a:spcPct val="100000"/>
              </a:lnSpc>
              <a:buClr>
                <a:srgbClr val="FF0000"/>
              </a:buClr>
              <a:buFont typeface="Arial"/>
              <a:buChar char="•"/>
            </a:pPr>
            <a:r>
              <a:rPr lang="ru-RU" sz="2400" b="1" strike="noStrike" spc="-1">
                <a:solidFill>
                  <a:srgbClr val="FF0000"/>
                </a:solidFill>
                <a:latin typeface="Calibri"/>
                <a:ea typeface="Times New Roman"/>
              </a:rPr>
              <a:t>покласти голову постраждалого на тильну поверхню лівої кісті, звільнити його праву руку з під тіла.     </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47">
                                            <p:txEl>
                                              <p:pRg st="0" end="0"/>
                                            </p:txEl>
                                          </p:spTgt>
                                        </p:tgtEl>
                                        <p:attrNameLst>
                                          <p:attrName>style.visibility</p:attrName>
                                        </p:attrNameLst>
                                      </p:cBhvr>
                                      <p:to>
                                        <p:strVal val="visible"/>
                                      </p:to>
                                    </p:set>
                                    <p:anim calcmode="lin" valueType="num">
                                      <p:cBhvr additive="repl">
                                        <p:cTn id="7" dur="500" fill="hold"/>
                                        <p:tgtEl>
                                          <p:spTgt spid="647">
                                            <p:txEl>
                                              <p:pRg st="0" end="0"/>
                                            </p:txEl>
                                          </p:spTgt>
                                        </p:tgtEl>
                                        <p:attrNameLst>
                                          <p:attrName>ppt_x</p:attrName>
                                        </p:attrNameLst>
                                      </p:cBhvr>
                                      <p:tavLst>
                                        <p:tav tm="0">
                                          <p:val>
                                            <p:strVal val="0-#ppt_w/2"/>
                                          </p:val>
                                        </p:tav>
                                        <p:tav tm="100000">
                                          <p:val>
                                            <p:strVal val="#ppt_x"/>
                                          </p:val>
                                        </p:tav>
                                      </p:tavLst>
                                    </p:anim>
                                    <p:anim calcmode="lin" valueType="num">
                                      <p:cBhvr additive="repl">
                                        <p:cTn id="8" dur="500" fill="hold"/>
                                        <p:tgtEl>
                                          <p:spTgt spid="6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CustomShape 1"/>
          <p:cNvSpPr/>
          <p:nvPr/>
        </p:nvSpPr>
        <p:spPr>
          <a:xfrm>
            <a:off x="714240" y="4714920"/>
            <a:ext cx="3856680" cy="92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400"/>
              </a:spcBef>
            </a:pPr>
            <a:r>
              <a:rPr lang="ru-RU" sz="2000" b="0" strike="noStrike" spc="-1">
                <a:solidFill>
                  <a:srgbClr val="000000"/>
                </a:solidFill>
                <a:latin typeface="Tahoma"/>
                <a:ea typeface="DejaVu Sans"/>
              </a:rPr>
              <a:t>Забиття головного мозку</a:t>
            </a:r>
            <a:endParaRPr lang="ru-RU" sz="2000" b="0" strike="noStrike" spc="-1">
              <a:latin typeface="Arial"/>
            </a:endParaRPr>
          </a:p>
        </p:txBody>
      </p:sp>
      <p:pic>
        <p:nvPicPr>
          <p:cNvPr id="650" name="Picture 5"/>
          <p:cNvPicPr/>
          <p:nvPr/>
        </p:nvPicPr>
        <p:blipFill>
          <a:blip r:embed="rId2"/>
          <a:stretch/>
        </p:blipFill>
        <p:spPr>
          <a:xfrm>
            <a:off x="103320" y="214200"/>
            <a:ext cx="4386600" cy="4285080"/>
          </a:xfrm>
          <a:prstGeom prst="rect">
            <a:avLst/>
          </a:prstGeom>
          <a:ln>
            <a:noFill/>
          </a:ln>
        </p:spPr>
      </p:pic>
      <p:pic>
        <p:nvPicPr>
          <p:cNvPr id="651" name="Picture 6"/>
          <p:cNvPicPr/>
          <p:nvPr/>
        </p:nvPicPr>
        <p:blipFill>
          <a:blip r:embed="rId3"/>
          <a:stretch/>
        </p:blipFill>
        <p:spPr>
          <a:xfrm>
            <a:off x="4714920" y="183960"/>
            <a:ext cx="4213800" cy="4280400"/>
          </a:xfrm>
          <a:prstGeom prst="rect">
            <a:avLst/>
          </a:prstGeom>
          <a:ln w="9360">
            <a:noFill/>
          </a:ln>
        </p:spPr>
      </p:pic>
      <p:sp>
        <p:nvSpPr>
          <p:cNvPr id="652" name="CustomShape 2"/>
          <p:cNvSpPr/>
          <p:nvPr/>
        </p:nvSpPr>
        <p:spPr>
          <a:xfrm>
            <a:off x="5000760" y="4929120"/>
            <a:ext cx="3837600" cy="1013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400"/>
              </a:spcBef>
            </a:pPr>
            <a:r>
              <a:rPr lang="ru-RU" sz="2000" b="0" strike="noStrike" spc="-1">
                <a:solidFill>
                  <a:srgbClr val="000000"/>
                </a:solidFill>
                <a:latin typeface="Tahoma"/>
                <a:ea typeface="DejaVu Sans"/>
              </a:rPr>
              <a:t>Дифузне аксональне пошкодження мозку</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 name="Picture 4"/>
          <p:cNvPicPr/>
          <p:nvPr/>
        </p:nvPicPr>
        <p:blipFill>
          <a:blip r:embed="rId2"/>
          <a:stretch/>
        </p:blipFill>
        <p:spPr>
          <a:xfrm>
            <a:off x="3528000" y="4032000"/>
            <a:ext cx="2770200" cy="2570760"/>
          </a:xfrm>
          <a:prstGeom prst="rect">
            <a:avLst/>
          </a:prstGeom>
          <a:ln w="9360">
            <a:noFill/>
          </a:ln>
        </p:spPr>
      </p:pic>
      <p:pic>
        <p:nvPicPr>
          <p:cNvPr id="654" name="Picture 6"/>
          <p:cNvPicPr/>
          <p:nvPr/>
        </p:nvPicPr>
        <p:blipFill>
          <a:blip r:embed="rId3"/>
          <a:stretch/>
        </p:blipFill>
        <p:spPr>
          <a:xfrm>
            <a:off x="216000" y="2900880"/>
            <a:ext cx="2818440" cy="2499120"/>
          </a:xfrm>
          <a:prstGeom prst="rect">
            <a:avLst/>
          </a:prstGeom>
          <a:ln w="9360">
            <a:noFill/>
          </a:ln>
        </p:spPr>
      </p:pic>
      <p:pic>
        <p:nvPicPr>
          <p:cNvPr id="655" name="Picture 9"/>
          <p:cNvPicPr/>
          <p:nvPr/>
        </p:nvPicPr>
        <p:blipFill>
          <a:blip r:embed="rId4"/>
          <a:stretch/>
        </p:blipFill>
        <p:spPr>
          <a:xfrm>
            <a:off x="5328000" y="792000"/>
            <a:ext cx="3713760" cy="3096000"/>
          </a:xfrm>
          <a:prstGeom prst="rect">
            <a:avLst/>
          </a:prstGeom>
          <a:ln w="9360">
            <a:noFill/>
          </a:ln>
        </p:spPr>
      </p:pic>
      <p:sp>
        <p:nvSpPr>
          <p:cNvPr id="656" name="CustomShape 1"/>
          <p:cNvSpPr/>
          <p:nvPr/>
        </p:nvSpPr>
        <p:spPr>
          <a:xfrm>
            <a:off x="360000" y="452880"/>
            <a:ext cx="5242320" cy="249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8500" lnSpcReduction="10000"/>
          </a:bodyPr>
          <a:lstStyle/>
          <a:p>
            <a:pPr marL="343080" indent="-342000">
              <a:lnSpc>
                <a:spcPct val="100000"/>
              </a:lnSpc>
              <a:spcBef>
                <a:spcPts val="641"/>
              </a:spcBef>
            </a:pPr>
            <a:r>
              <a:rPr lang="ru-RU" sz="3200" b="1" strike="noStrike" spc="-1">
                <a:solidFill>
                  <a:srgbClr val="FF0000"/>
                </a:solidFill>
                <a:latin typeface="Calibri"/>
                <a:ea typeface="DejaVu Sans"/>
              </a:rPr>
              <a:t>Діагностика внутрішньочерепних гематом:</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візуалізація гематоми при КТ</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зміщення серединних структур мозку на ехоенцефалографії</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53"/>
                                        </p:tgtEl>
                                        <p:attrNameLst>
                                          <p:attrName>style.visibility</p:attrName>
                                        </p:attrNameLst>
                                      </p:cBhvr>
                                      <p:to>
                                        <p:strVal val="visible"/>
                                      </p:to>
                                    </p:set>
                                    <p:anim calcmode="lin" valueType="num">
                                      <p:cBhvr additive="repl">
                                        <p:cTn id="7" dur="500" fill="hold"/>
                                        <p:tgtEl>
                                          <p:spTgt spid="653"/>
                                        </p:tgtEl>
                                        <p:attrNameLst>
                                          <p:attrName>ppt_x</p:attrName>
                                        </p:attrNameLst>
                                      </p:cBhvr>
                                      <p:tavLst>
                                        <p:tav tm="0">
                                          <p:val>
                                            <p:strVal val="0-#ppt_w/2"/>
                                          </p:val>
                                        </p:tav>
                                        <p:tav tm="100000">
                                          <p:val>
                                            <p:strVal val="#ppt_x"/>
                                          </p:val>
                                        </p:tav>
                                      </p:tavLst>
                                    </p:anim>
                                    <p:anim calcmode="lin" valueType="num">
                                      <p:cBhvr additive="repl">
                                        <p:cTn id="8" dur="500" fill="hold"/>
                                        <p:tgtEl>
                                          <p:spTgt spid="6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54"/>
                                        </p:tgtEl>
                                        <p:attrNameLst>
                                          <p:attrName>style.visibility</p:attrName>
                                        </p:attrNameLst>
                                      </p:cBhvr>
                                      <p:to>
                                        <p:strVal val="visible"/>
                                      </p:to>
                                    </p:set>
                                    <p:anim calcmode="lin" valueType="num">
                                      <p:cBhvr additive="repl">
                                        <p:cTn id="12" dur="500" fill="hold"/>
                                        <p:tgtEl>
                                          <p:spTgt spid="654"/>
                                        </p:tgtEl>
                                        <p:attrNameLst>
                                          <p:attrName>ppt_x</p:attrName>
                                        </p:attrNameLst>
                                      </p:cBhvr>
                                      <p:tavLst>
                                        <p:tav tm="0">
                                          <p:val>
                                            <p:strVal val="0-#ppt_w/2"/>
                                          </p:val>
                                        </p:tav>
                                        <p:tav tm="100000">
                                          <p:val>
                                            <p:strVal val="#ppt_x"/>
                                          </p:val>
                                        </p:tav>
                                      </p:tavLst>
                                    </p:anim>
                                    <p:anim calcmode="lin" valueType="num">
                                      <p:cBhvr additive="repl">
                                        <p:cTn id="13" dur="500" fill="hold"/>
                                        <p:tgtEl>
                                          <p:spTgt spid="65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55"/>
                                        </p:tgtEl>
                                        <p:attrNameLst>
                                          <p:attrName>style.visibility</p:attrName>
                                        </p:attrNameLst>
                                      </p:cBhvr>
                                      <p:to>
                                        <p:strVal val="visible"/>
                                      </p:to>
                                    </p:set>
                                    <p:anim calcmode="lin" valueType="num">
                                      <p:cBhvr additive="repl">
                                        <p:cTn id="17" dur="500" fill="hold"/>
                                        <p:tgtEl>
                                          <p:spTgt spid="655"/>
                                        </p:tgtEl>
                                        <p:attrNameLst>
                                          <p:attrName>ppt_x</p:attrName>
                                        </p:attrNameLst>
                                      </p:cBhvr>
                                      <p:tavLst>
                                        <p:tav tm="0">
                                          <p:val>
                                            <p:strVal val="0-#ppt_w/2"/>
                                          </p:val>
                                        </p:tav>
                                        <p:tav tm="100000">
                                          <p:val>
                                            <p:strVal val="#ppt_x"/>
                                          </p:val>
                                        </p:tav>
                                      </p:tavLst>
                                    </p:anim>
                                    <p:anim calcmode="lin" valueType="num">
                                      <p:cBhvr additive="repl">
                                        <p:cTn id="18" dur="500" fill="hold"/>
                                        <p:tgtEl>
                                          <p:spTgt spid="65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56">
                                            <p:txEl>
                                              <p:pRg st="0" end="0"/>
                                            </p:txEl>
                                          </p:spTgt>
                                        </p:tgtEl>
                                        <p:attrNameLst>
                                          <p:attrName>style.visibility</p:attrName>
                                        </p:attrNameLst>
                                      </p:cBhvr>
                                      <p:to>
                                        <p:strVal val="visible"/>
                                      </p:to>
                                    </p:set>
                                    <p:anim calcmode="lin" valueType="num">
                                      <p:cBhvr additive="repl">
                                        <p:cTn id="22" dur="500" fill="hold"/>
                                        <p:tgtEl>
                                          <p:spTgt spid="656">
                                            <p:txEl>
                                              <p:pRg st="0" end="0"/>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656">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656">
                                            <p:txEl>
                                              <p:pRg st="1" end="1"/>
                                            </p:txEl>
                                          </p:spTgt>
                                        </p:tgtEl>
                                        <p:attrNameLst>
                                          <p:attrName>style.visibility</p:attrName>
                                        </p:attrNameLst>
                                      </p:cBhvr>
                                      <p:to>
                                        <p:strVal val="visible"/>
                                      </p:to>
                                    </p:set>
                                    <p:anim calcmode="lin" valueType="num">
                                      <p:cBhvr additive="repl">
                                        <p:cTn id="27" dur="500" fill="hold"/>
                                        <p:tgtEl>
                                          <p:spTgt spid="656">
                                            <p:txEl>
                                              <p:pRg st="1" end="1"/>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656">
                                            <p:txEl>
                                              <p:pRg st="1" end="1"/>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656">
                                            <p:txEl>
                                              <p:pRg st="2" end="2"/>
                                            </p:txEl>
                                          </p:spTgt>
                                        </p:tgtEl>
                                        <p:attrNameLst>
                                          <p:attrName>style.visibility</p:attrName>
                                        </p:attrNameLst>
                                      </p:cBhvr>
                                      <p:to>
                                        <p:strVal val="visible"/>
                                      </p:to>
                                    </p:set>
                                    <p:anim calcmode="lin" valueType="num">
                                      <p:cBhvr additive="repl">
                                        <p:cTn id="32" dur="500" fill="hold"/>
                                        <p:tgtEl>
                                          <p:spTgt spid="656">
                                            <p:txEl>
                                              <p:pRg st="2" end="2"/>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65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Picture 39"/>
          <p:cNvPicPr/>
          <p:nvPr/>
        </p:nvPicPr>
        <p:blipFill>
          <a:blip r:embed="rId2"/>
          <a:stretch/>
        </p:blipFill>
        <p:spPr>
          <a:xfrm>
            <a:off x="1000080" y="285840"/>
            <a:ext cx="2951640" cy="3499200"/>
          </a:xfrm>
          <a:prstGeom prst="rect">
            <a:avLst/>
          </a:prstGeom>
          <a:ln w="9360">
            <a:noFill/>
          </a:ln>
        </p:spPr>
      </p:pic>
      <p:graphicFrame>
        <p:nvGraphicFramePr>
          <p:cNvPr id="658" name="Table 1"/>
          <p:cNvGraphicFramePr/>
          <p:nvPr/>
        </p:nvGraphicFramePr>
        <p:xfrm>
          <a:off x="1143000" y="4286160"/>
          <a:ext cx="3428640" cy="1402200"/>
        </p:xfrm>
        <a:graphic>
          <a:graphicData uri="http://schemas.openxmlformats.org/drawingml/2006/table">
            <a:tbl>
              <a:tblPr/>
              <a:tblGrid>
                <a:gridCol w="3429000">
                  <a:extLst>
                    <a:ext uri="{9D8B030D-6E8A-4147-A177-3AD203B41FA5}">
                      <a16:colId xmlns:a16="http://schemas.microsoft.com/office/drawing/2014/main" val="20000"/>
                    </a:ext>
                  </a:extLst>
                </a:gridCol>
              </a:tblGrid>
              <a:tr h="1402560">
                <a:tc>
                  <a:txBody>
                    <a:bodyPr/>
                    <a:lstStyle/>
                    <a:p>
                      <a:pPr marL="343080" indent="-342000">
                        <a:lnSpc>
                          <a:spcPct val="100000"/>
                        </a:lnSpc>
                      </a:pPr>
                      <a:r>
                        <a:rPr lang="ru-RU" sz="1800" b="0" strike="noStrike" spc="-1">
                          <a:solidFill>
                            <a:srgbClr val="000000"/>
                          </a:solidFill>
                          <a:latin typeface="Tahoma"/>
                        </a:rPr>
                        <a:t>     </a:t>
                      </a:r>
                      <a:r>
                        <a:rPr lang="ru-RU" sz="2000" b="1" strike="noStrike" spc="-1">
                          <a:solidFill>
                            <a:srgbClr val="000000"/>
                          </a:solidFill>
                          <a:latin typeface="Calibri"/>
                        </a:rPr>
                        <a:t>Забій головного мозку тяжкого ступеня, внутрішньомозкові гематоми обох лобових часток.</a:t>
                      </a:r>
                      <a:endParaRPr lang="ru-RU" sz="20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0"/>
                  </a:ext>
                </a:extLst>
              </a:tr>
            </a:tbl>
          </a:graphicData>
        </a:graphic>
      </p:graphicFrame>
      <p:sp>
        <p:nvSpPr>
          <p:cNvPr id="659" name="CustomShape 2"/>
          <p:cNvSpPr/>
          <p:nvPr/>
        </p:nvSpPr>
        <p:spPr>
          <a:xfrm>
            <a:off x="5072040" y="4143240"/>
            <a:ext cx="371052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00"/>
              </a:spcBef>
            </a:pPr>
            <a:r>
              <a:rPr lang="ru-RU" sz="2000" b="1" strike="noStrike" spc="-1">
                <a:solidFill>
                  <a:srgbClr val="000000"/>
                </a:solidFill>
                <a:latin typeface="Calibri"/>
                <a:ea typeface="DejaVu Sans"/>
              </a:rPr>
              <a:t>Гостра епідуральна</a:t>
            </a:r>
            <a:endParaRPr lang="ru-RU" sz="2000" b="0" strike="noStrike" spc="-1">
              <a:latin typeface="Arial"/>
            </a:endParaRPr>
          </a:p>
          <a:p>
            <a:pPr marL="343080" indent="-342000" algn="just">
              <a:lnSpc>
                <a:spcPct val="100000"/>
              </a:lnSpc>
              <a:spcBef>
                <a:spcPts val="400"/>
              </a:spcBef>
            </a:pPr>
            <a:r>
              <a:rPr lang="ru-RU" sz="2000" b="1" strike="noStrike" spc="-1">
                <a:solidFill>
                  <a:srgbClr val="000000"/>
                </a:solidFill>
                <a:latin typeface="Calibri"/>
                <a:ea typeface="DejaVu Sans"/>
              </a:rPr>
              <a:t>гематома в лівій</a:t>
            </a:r>
            <a:endParaRPr lang="ru-RU" sz="2000" b="0" strike="noStrike" spc="-1">
              <a:latin typeface="Arial"/>
            </a:endParaRPr>
          </a:p>
          <a:p>
            <a:pPr marL="343080" indent="-342000" algn="just">
              <a:lnSpc>
                <a:spcPct val="100000"/>
              </a:lnSpc>
              <a:spcBef>
                <a:spcPts val="400"/>
              </a:spcBef>
            </a:pPr>
            <a:r>
              <a:rPr lang="ru-RU" sz="2000" b="1" strike="noStrike" spc="-1">
                <a:solidFill>
                  <a:srgbClr val="000000"/>
                </a:solidFill>
                <a:latin typeface="Calibri"/>
                <a:ea typeface="DejaVu Sans"/>
              </a:rPr>
              <a:t>потиличній області</a:t>
            </a:r>
            <a:endParaRPr lang="ru-RU" sz="2000" b="0" strike="noStrike" spc="-1">
              <a:latin typeface="Arial"/>
            </a:endParaRPr>
          </a:p>
          <a:p>
            <a:pPr marL="343080" indent="-342000" algn="just">
              <a:lnSpc>
                <a:spcPct val="100000"/>
              </a:lnSpc>
              <a:spcBef>
                <a:spcPts val="400"/>
              </a:spcBef>
            </a:pPr>
            <a:r>
              <a:rPr lang="ru-RU" sz="2000" b="1" strike="noStrike" spc="-1">
                <a:solidFill>
                  <a:srgbClr val="000000"/>
                </a:solidFill>
                <a:latin typeface="Calibri"/>
                <a:ea typeface="DejaVu Sans"/>
              </a:rPr>
              <a:t>дислокацією головного</a:t>
            </a:r>
            <a:endParaRPr lang="ru-RU" sz="2000" b="0" strike="noStrike" spc="-1">
              <a:latin typeface="Arial"/>
            </a:endParaRPr>
          </a:p>
          <a:p>
            <a:pPr marL="343080" indent="-342000" algn="just">
              <a:lnSpc>
                <a:spcPct val="100000"/>
              </a:lnSpc>
              <a:spcBef>
                <a:spcPts val="400"/>
              </a:spcBef>
            </a:pPr>
            <a:r>
              <a:rPr lang="ru-RU" sz="2000" b="1" strike="noStrike" spc="-1">
                <a:solidFill>
                  <a:srgbClr val="000000"/>
                </a:solidFill>
                <a:latin typeface="Calibri"/>
                <a:ea typeface="DejaVu Sans"/>
              </a:rPr>
              <a:t>мозку і його здавленням.</a:t>
            </a:r>
            <a:endParaRPr lang="ru-RU" sz="2000" b="0" strike="noStrike" spc="-1">
              <a:latin typeface="Arial"/>
            </a:endParaRPr>
          </a:p>
        </p:txBody>
      </p:sp>
      <p:pic>
        <p:nvPicPr>
          <p:cNvPr id="660" name="Picture 75"/>
          <p:cNvPicPr/>
          <p:nvPr/>
        </p:nvPicPr>
        <p:blipFill>
          <a:blip r:embed="rId3"/>
          <a:stretch/>
        </p:blipFill>
        <p:spPr>
          <a:xfrm>
            <a:off x="5143680" y="285840"/>
            <a:ext cx="3238920" cy="37152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 name="Picture 5"/>
          <p:cNvPicPr/>
          <p:nvPr/>
        </p:nvPicPr>
        <p:blipFill>
          <a:blip r:embed="rId2"/>
          <a:stretch/>
        </p:blipFill>
        <p:spPr>
          <a:xfrm>
            <a:off x="785880" y="357120"/>
            <a:ext cx="3427920" cy="3674160"/>
          </a:xfrm>
          <a:prstGeom prst="rect">
            <a:avLst/>
          </a:prstGeom>
          <a:ln w="9360">
            <a:noFill/>
          </a:ln>
        </p:spPr>
      </p:pic>
      <p:graphicFrame>
        <p:nvGraphicFramePr>
          <p:cNvPr id="662" name="Table 1"/>
          <p:cNvGraphicFramePr/>
          <p:nvPr/>
        </p:nvGraphicFramePr>
        <p:xfrm>
          <a:off x="1071360" y="4286160"/>
          <a:ext cx="3847680" cy="1391760"/>
        </p:xfrm>
        <a:graphic>
          <a:graphicData uri="http://schemas.openxmlformats.org/drawingml/2006/table">
            <a:tbl>
              <a:tblPr/>
              <a:tblGrid>
                <a:gridCol w="3848040">
                  <a:extLst>
                    <a:ext uri="{9D8B030D-6E8A-4147-A177-3AD203B41FA5}">
                      <a16:colId xmlns:a16="http://schemas.microsoft.com/office/drawing/2014/main" val="20000"/>
                    </a:ext>
                  </a:extLst>
                </a:gridCol>
              </a:tblGrid>
              <a:tr h="1392120">
                <a:tc>
                  <a:txBody>
                    <a:bodyPr/>
                    <a:lstStyle/>
                    <a:p>
                      <a:pPr marL="343080" indent="-342000" algn="just">
                        <a:lnSpc>
                          <a:spcPct val="100000"/>
                        </a:lnSpc>
                      </a:pPr>
                      <a:r>
                        <a:rPr lang="ru-RU" sz="1800" b="1" strike="noStrike" spc="-1">
                          <a:solidFill>
                            <a:srgbClr val="000000"/>
                          </a:solidFill>
                          <a:latin typeface="Calibri"/>
                        </a:rPr>
                        <a:t>Гостра субдуральна</a:t>
                      </a:r>
                      <a:endParaRPr lang="ru-RU" sz="1800" b="0" strike="noStrike" spc="-1">
                        <a:latin typeface="Arial"/>
                      </a:endParaRPr>
                    </a:p>
                    <a:p>
                      <a:pPr marL="343080" indent="-342000" algn="just">
                        <a:lnSpc>
                          <a:spcPct val="100000"/>
                        </a:lnSpc>
                      </a:pPr>
                      <a:r>
                        <a:rPr lang="ru-RU" sz="1800" b="1" strike="noStrike" spc="-1">
                          <a:solidFill>
                            <a:srgbClr val="000000"/>
                          </a:solidFill>
                          <a:latin typeface="Calibri"/>
                        </a:rPr>
                        <a:t>гематома в правій лобно</a:t>
                      </a:r>
                      <a:endParaRPr lang="ru-RU" sz="1800" b="0" strike="noStrike" spc="-1">
                        <a:latin typeface="Arial"/>
                      </a:endParaRPr>
                    </a:p>
                    <a:p>
                      <a:pPr marL="343080" indent="-342000" algn="just">
                        <a:lnSpc>
                          <a:spcPct val="100000"/>
                        </a:lnSpc>
                      </a:pPr>
                      <a:r>
                        <a:rPr lang="ru-RU" sz="1800" b="1" strike="noStrike" spc="-1">
                          <a:solidFill>
                            <a:srgbClr val="000000"/>
                          </a:solidFill>
                          <a:latin typeface="Calibri"/>
                        </a:rPr>
                        <a:t>тім'яно-скроневої області з</a:t>
                      </a:r>
                      <a:endParaRPr lang="ru-RU" sz="1800" b="0" strike="noStrike" spc="-1">
                        <a:latin typeface="Arial"/>
                      </a:endParaRPr>
                    </a:p>
                    <a:p>
                      <a:pPr marL="343080" indent="-342000" algn="just">
                        <a:lnSpc>
                          <a:spcPct val="100000"/>
                        </a:lnSpc>
                      </a:pPr>
                      <a:r>
                        <a:rPr lang="ru-RU" sz="1800" b="1" strike="noStrike" spc="-1">
                          <a:solidFill>
                            <a:srgbClr val="000000"/>
                          </a:solidFill>
                          <a:latin typeface="Calibri"/>
                        </a:rPr>
                        <a:t>дислокацією головного</a:t>
                      </a:r>
                      <a:endParaRPr lang="ru-RU" sz="1800" b="0" strike="noStrike" spc="-1">
                        <a:latin typeface="Arial"/>
                      </a:endParaRPr>
                    </a:p>
                    <a:p>
                      <a:pPr marL="343080" indent="-342000" algn="just">
                        <a:lnSpc>
                          <a:spcPct val="100000"/>
                        </a:lnSpc>
                      </a:pPr>
                      <a:r>
                        <a:rPr lang="ru-RU" sz="1800" b="1" strike="noStrike" spc="-1">
                          <a:solidFill>
                            <a:srgbClr val="000000"/>
                          </a:solidFill>
                          <a:latin typeface="Calibri"/>
                        </a:rPr>
                        <a:t>мозку і його здавленням.</a:t>
                      </a:r>
                      <a:endParaRPr lang="ru-RU" sz="18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0"/>
                  </a:ext>
                </a:extLst>
              </a:tr>
            </a:tbl>
          </a:graphicData>
        </a:graphic>
      </p:graphicFrame>
      <p:pic>
        <p:nvPicPr>
          <p:cNvPr id="663" name="Picture 16"/>
          <p:cNvPicPr/>
          <p:nvPr/>
        </p:nvPicPr>
        <p:blipFill>
          <a:blip r:embed="rId3"/>
          <a:stretch/>
        </p:blipFill>
        <p:spPr>
          <a:xfrm>
            <a:off x="5429160" y="428760"/>
            <a:ext cx="3213720" cy="3642120"/>
          </a:xfrm>
          <a:prstGeom prst="rect">
            <a:avLst/>
          </a:prstGeom>
          <a:ln w="9360">
            <a:noFill/>
          </a:ln>
        </p:spPr>
      </p:pic>
      <p:graphicFrame>
        <p:nvGraphicFramePr>
          <p:cNvPr id="664" name="Table 2"/>
          <p:cNvGraphicFramePr/>
          <p:nvPr/>
        </p:nvGraphicFramePr>
        <p:xfrm>
          <a:off x="5295960" y="4214880"/>
          <a:ext cx="3847680" cy="1010520"/>
        </p:xfrm>
        <a:graphic>
          <a:graphicData uri="http://schemas.openxmlformats.org/drawingml/2006/table">
            <a:tbl>
              <a:tblPr/>
              <a:tblGrid>
                <a:gridCol w="3848040">
                  <a:extLst>
                    <a:ext uri="{9D8B030D-6E8A-4147-A177-3AD203B41FA5}">
                      <a16:colId xmlns:a16="http://schemas.microsoft.com/office/drawing/2014/main" val="20000"/>
                    </a:ext>
                  </a:extLst>
                </a:gridCol>
              </a:tblGrid>
              <a:tr h="1010880">
                <a:tc>
                  <a:txBody>
                    <a:bodyPr/>
                    <a:lstStyle/>
                    <a:p>
                      <a:pPr marL="343080" indent="-342000">
                        <a:lnSpc>
                          <a:spcPct val="100000"/>
                        </a:lnSpc>
                      </a:pPr>
                      <a:r>
                        <a:rPr lang="ru-RU" sz="1800" b="1" strike="noStrike" spc="-1">
                          <a:solidFill>
                            <a:srgbClr val="000000"/>
                          </a:solidFill>
                          <a:latin typeface="Calibri"/>
                        </a:rPr>
                        <a:t>Двосторонні хронічні</a:t>
                      </a:r>
                      <a:endParaRPr lang="ru-RU" sz="1800" b="0" strike="noStrike" spc="-1">
                        <a:latin typeface="Arial"/>
                      </a:endParaRPr>
                    </a:p>
                    <a:p>
                      <a:pPr marL="343080" indent="-342000">
                        <a:lnSpc>
                          <a:spcPct val="100000"/>
                        </a:lnSpc>
                      </a:pPr>
                      <a:r>
                        <a:rPr lang="ru-RU" sz="1800" b="1" strike="noStrike" spc="-1">
                          <a:solidFill>
                            <a:srgbClr val="000000"/>
                          </a:solidFill>
                          <a:latin typeface="Calibri"/>
                        </a:rPr>
                        <a:t>субдуральні гематоми.</a:t>
                      </a:r>
                      <a:endParaRPr lang="ru-RU" sz="18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CustomShape 1"/>
          <p:cNvSpPr/>
          <p:nvPr/>
        </p:nvSpPr>
        <p:spPr>
          <a:xfrm>
            <a:off x="571320" y="428760"/>
            <a:ext cx="8316000" cy="49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2500" lnSpcReduction="20000"/>
          </a:bodyPr>
          <a:lstStyle/>
          <a:p>
            <a:pPr algn="ctr">
              <a:lnSpc>
                <a:spcPct val="100000"/>
              </a:lnSpc>
            </a:pPr>
            <a:r>
              <a:rPr lang="ru-RU" sz="3200" b="1" strike="noStrike" spc="-1">
                <a:solidFill>
                  <a:srgbClr val="FF0000"/>
                </a:solidFill>
                <a:latin typeface="Calibri"/>
                <a:ea typeface="DejaVu Sans"/>
              </a:rPr>
              <a:t>Лікування постраждалих із закритою ЧМТ</a:t>
            </a:r>
            <a:endParaRPr lang="ru-RU" sz="3200" b="0" strike="noStrike" spc="-1">
              <a:latin typeface="Arial"/>
            </a:endParaRPr>
          </a:p>
        </p:txBody>
      </p:sp>
      <p:sp>
        <p:nvSpPr>
          <p:cNvPr id="666" name="CustomShape 2"/>
          <p:cNvSpPr/>
          <p:nvPr/>
        </p:nvSpPr>
        <p:spPr>
          <a:xfrm>
            <a:off x="285840" y="1143000"/>
            <a:ext cx="8642880" cy="549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000" algn="just">
              <a:lnSpc>
                <a:spcPct val="80000"/>
              </a:lnSpc>
              <a:spcBef>
                <a:spcPts val="1919"/>
              </a:spcBef>
            </a:pPr>
            <a:r>
              <a:rPr lang="ru-RU" sz="9600" b="1" strike="noStrike" spc="-1">
                <a:solidFill>
                  <a:srgbClr val="7030A0"/>
                </a:solidFill>
                <a:latin typeface="Calibri"/>
                <a:ea typeface="DejaVu Sans"/>
              </a:rPr>
              <a:t>Перша допомога - на місці події:</a:t>
            </a:r>
            <a:endParaRPr lang="ru-RU" sz="9600" b="0" strike="noStrike" spc="-1">
              <a:latin typeface="Arial"/>
            </a:endParaRPr>
          </a:p>
          <a:p>
            <a:pPr marL="343080" indent="-342000" algn="just">
              <a:lnSpc>
                <a:spcPct val="80000"/>
              </a:lnSpc>
              <a:spcBef>
                <a:spcPts val="1919"/>
              </a:spcBef>
              <a:buClr>
                <a:srgbClr val="000000"/>
              </a:buClr>
              <a:buFont typeface="Wingdings" charset="2"/>
              <a:buChar char=""/>
            </a:pPr>
            <a:r>
              <a:rPr lang="ru-RU" sz="9600" b="1" strike="noStrike" spc="-1">
                <a:solidFill>
                  <a:srgbClr val="000000"/>
                </a:solidFill>
                <a:latin typeface="Calibri"/>
                <a:ea typeface="DejaVu Sans"/>
              </a:rPr>
              <a:t>Потерпілому, що знаходиться в несвідомому стані не можна намагатися поставити на ноги, трясти. </a:t>
            </a:r>
            <a:endParaRPr lang="ru-RU" sz="9600" b="0" strike="noStrike" spc="-1">
              <a:latin typeface="Arial"/>
            </a:endParaRPr>
          </a:p>
          <a:p>
            <a:pPr marL="343080" indent="-342000" algn="just">
              <a:lnSpc>
                <a:spcPct val="80000"/>
              </a:lnSpc>
              <a:spcBef>
                <a:spcPts val="1919"/>
              </a:spcBef>
              <a:buClr>
                <a:srgbClr val="000000"/>
              </a:buClr>
              <a:buFont typeface="Wingdings" charset="2"/>
              <a:buChar char=""/>
            </a:pPr>
            <a:r>
              <a:rPr lang="ru-RU" sz="9600" b="1" strike="noStrike" spc="-1">
                <a:solidFill>
                  <a:srgbClr val="000000"/>
                </a:solidFill>
                <a:latin typeface="Calibri"/>
                <a:ea typeface="DejaVu Sans"/>
              </a:rPr>
              <a:t>Необхідно зберігати горизонтальне положення. </a:t>
            </a:r>
            <a:endParaRPr lang="ru-RU" sz="9600" b="0" strike="noStrike" spc="-1">
              <a:latin typeface="Arial"/>
            </a:endParaRPr>
          </a:p>
          <a:p>
            <a:pPr marL="343080" indent="-342000" algn="just">
              <a:lnSpc>
                <a:spcPct val="80000"/>
              </a:lnSpc>
              <a:spcBef>
                <a:spcPts val="1919"/>
              </a:spcBef>
              <a:buClr>
                <a:srgbClr val="000000"/>
              </a:buClr>
              <a:buFont typeface="Wingdings" charset="2"/>
              <a:buChar char=""/>
            </a:pPr>
            <a:r>
              <a:rPr lang="ru-RU" sz="9600" b="1" strike="noStrike" spc="-1">
                <a:solidFill>
                  <a:srgbClr val="000000"/>
                </a:solidFill>
                <a:latin typeface="Calibri"/>
                <a:ea typeface="DejaVu Sans"/>
              </a:rPr>
              <a:t>Оцінити PS і AD. </a:t>
            </a:r>
            <a:endParaRPr lang="ru-RU" sz="9600" b="0" strike="noStrike" spc="-1">
              <a:latin typeface="Arial"/>
            </a:endParaRPr>
          </a:p>
          <a:p>
            <a:pPr marL="343080" indent="-342000" algn="just">
              <a:lnSpc>
                <a:spcPct val="80000"/>
              </a:lnSpc>
              <a:spcBef>
                <a:spcPts val="1919"/>
              </a:spcBef>
              <a:buClr>
                <a:srgbClr val="000000"/>
              </a:buClr>
              <a:buFont typeface="Wingdings" charset="2"/>
              <a:buChar char=""/>
            </a:pPr>
            <a:r>
              <a:rPr lang="ru-RU" sz="9600" b="1" strike="noStrike" spc="-1">
                <a:solidFill>
                  <a:srgbClr val="000000"/>
                </a:solidFill>
                <a:latin typeface="Calibri"/>
                <a:ea typeface="DejaVu Sans"/>
              </a:rPr>
              <a:t>Якщо розлад дихання і функції серця - відновлення функцій.</a:t>
            </a:r>
            <a:endParaRPr lang="ru-RU" sz="9600" b="0" strike="noStrike" spc="-1">
              <a:latin typeface="Arial"/>
            </a:endParaRPr>
          </a:p>
          <a:p>
            <a:pPr marL="343080" indent="-342000" algn="just">
              <a:lnSpc>
                <a:spcPct val="80000"/>
              </a:lnSpc>
              <a:spcBef>
                <a:spcPts val="1919"/>
              </a:spcBef>
            </a:pPr>
            <a:r>
              <a:rPr lang="ru-RU" sz="9600" b="1" strike="noStrike" spc="-1">
                <a:solidFill>
                  <a:srgbClr val="000000"/>
                </a:solidFill>
                <a:latin typeface="Calibri"/>
                <a:ea typeface="DejaVu Sans"/>
              </a:rPr>
              <a:t>Після - </a:t>
            </a:r>
            <a:r>
              <a:rPr lang="ru-RU" sz="9600" b="1" strike="noStrike" spc="-1">
                <a:solidFill>
                  <a:srgbClr val="7030A0"/>
                </a:solidFill>
                <a:latin typeface="Calibri"/>
                <a:ea typeface="DejaVu Sans"/>
              </a:rPr>
              <a:t>негайне транспортування до лікувального закладу</a:t>
            </a:r>
            <a:r>
              <a:rPr lang="ru-RU" sz="9600" b="1" strike="noStrike" spc="-1">
                <a:solidFill>
                  <a:srgbClr val="000000"/>
                </a:solidFill>
                <a:latin typeface="Calibri"/>
                <a:ea typeface="DejaVu Sans"/>
              </a:rPr>
              <a:t>: забезпечити голові повний спокій (транспортні шини, якщо їх немає - голову утримувати руками).</a:t>
            </a:r>
            <a:endParaRPr lang="ru-RU" sz="9600" b="0" strike="noStrike" spc="-1">
              <a:latin typeface="Arial"/>
            </a:endParaRPr>
          </a:p>
          <a:p>
            <a:pPr marL="343080" indent="-342000" algn="just">
              <a:lnSpc>
                <a:spcPct val="80000"/>
              </a:lnSpc>
              <a:spcBef>
                <a:spcPts val="1919"/>
              </a:spcBef>
            </a:pPr>
            <a:endParaRPr lang="ru-RU" sz="9600" b="0" strike="noStrike" spc="-1">
              <a:latin typeface="Arial"/>
            </a:endParaRPr>
          </a:p>
          <a:p>
            <a:pPr marL="343080" indent="-342000" algn="just">
              <a:lnSpc>
                <a:spcPct val="80000"/>
              </a:lnSpc>
              <a:spcBef>
                <a:spcPts val="1919"/>
              </a:spcBef>
            </a:pPr>
            <a:r>
              <a:rPr lang="ru-RU" sz="9600" b="1" strike="noStrike" spc="-1">
                <a:solidFill>
                  <a:srgbClr val="FF0000"/>
                </a:solidFill>
                <a:latin typeface="Calibri"/>
                <a:ea typeface="DejaVu Sans"/>
              </a:rPr>
              <a:t>Лікування ЧМТ в стаціонарі спрямоване:</a:t>
            </a:r>
            <a:endParaRPr lang="ru-RU" sz="9600" b="0" strike="noStrike" spc="-1">
              <a:latin typeface="Arial"/>
            </a:endParaRPr>
          </a:p>
          <a:p>
            <a:pPr marL="343080" indent="-342000" algn="just">
              <a:lnSpc>
                <a:spcPct val="80000"/>
              </a:lnSpc>
              <a:spcBef>
                <a:spcPts val="1919"/>
              </a:spcBef>
              <a:buClr>
                <a:srgbClr val="000000"/>
              </a:buClr>
              <a:buFont typeface="Arial"/>
              <a:buChar char="•"/>
            </a:pPr>
            <a:r>
              <a:rPr lang="ru-RU" sz="9600" b="1" strike="noStrike" spc="-1">
                <a:solidFill>
                  <a:srgbClr val="000000"/>
                </a:solidFill>
                <a:latin typeface="Calibri"/>
                <a:ea typeface="DejaVu Sans"/>
              </a:rPr>
              <a:t>на профілактику і лікування набряку головного мозку (дегідратаційних терапія) - в/в гіпертонічний розчин глюкози, уротропін;</a:t>
            </a:r>
            <a:endParaRPr lang="ru-RU" sz="9600" b="0" strike="noStrike" spc="-1">
              <a:latin typeface="Arial"/>
            </a:endParaRPr>
          </a:p>
          <a:p>
            <a:pPr marL="343080" indent="-342000" algn="just">
              <a:lnSpc>
                <a:spcPct val="80000"/>
              </a:lnSpc>
              <a:spcBef>
                <a:spcPts val="1919"/>
              </a:spcBef>
              <a:buClr>
                <a:srgbClr val="000000"/>
              </a:buClr>
              <a:buFont typeface="Arial"/>
              <a:buChar char="•"/>
            </a:pPr>
            <a:r>
              <a:rPr lang="ru-RU" sz="9600" b="1" strike="noStrike" spc="-1">
                <a:solidFill>
                  <a:srgbClr val="000000"/>
                </a:solidFill>
                <a:latin typeface="Calibri"/>
                <a:ea typeface="DejaVu Sans"/>
              </a:rPr>
              <a:t>строгий постільний режим, місцево – холод, анальгетики</a:t>
            </a:r>
            <a:endParaRPr lang="ru-RU" sz="9600" b="0" strike="noStrike" spc="-1">
              <a:latin typeface="Arial"/>
            </a:endParaRPr>
          </a:p>
          <a:p>
            <a:pPr marL="343080" indent="-342000" algn="just">
              <a:lnSpc>
                <a:spcPct val="80000"/>
              </a:lnSpc>
              <a:spcBef>
                <a:spcPts val="1919"/>
              </a:spcBef>
              <a:buClr>
                <a:srgbClr val="000000"/>
              </a:buClr>
              <a:buFont typeface="Arial"/>
              <a:buChar char="•"/>
            </a:pPr>
            <a:r>
              <a:rPr lang="ru-RU" sz="9600" b="1" strike="noStrike" spc="-1">
                <a:solidFill>
                  <a:srgbClr val="000000"/>
                </a:solidFill>
                <a:latin typeface="Calibri"/>
                <a:ea typeface="DejaVu Sans"/>
              </a:rPr>
              <a:t>через 2-3 дня снодійні та седативні препарати (щоб не пропустити здавлення);</a:t>
            </a:r>
            <a:endParaRPr lang="ru-RU" sz="9600" b="0" strike="noStrike" spc="-1">
              <a:latin typeface="Arial"/>
            </a:endParaRPr>
          </a:p>
          <a:p>
            <a:pPr marL="343080" indent="-342000" algn="just">
              <a:lnSpc>
                <a:spcPct val="80000"/>
              </a:lnSpc>
              <a:spcBef>
                <a:spcPts val="1919"/>
              </a:spcBef>
              <a:buClr>
                <a:srgbClr val="000000"/>
              </a:buClr>
              <a:buFont typeface="Arial"/>
              <a:buChar char="•"/>
            </a:pPr>
            <a:r>
              <a:rPr lang="ru-RU" sz="9600" b="1" strike="noStrike" spc="-1">
                <a:solidFill>
                  <a:srgbClr val="000000"/>
                </a:solidFill>
                <a:latin typeface="Calibri"/>
                <a:ea typeface="DejaVu Sans"/>
              </a:rPr>
              <a:t>при підвищенні внутрішньочерепного тиску – люмбальна пункція;</a:t>
            </a:r>
            <a:endParaRPr lang="ru-RU" sz="9600" b="0" strike="noStrike" spc="-1">
              <a:latin typeface="Arial"/>
            </a:endParaRPr>
          </a:p>
          <a:p>
            <a:pPr marL="343080" indent="-342000" algn="just">
              <a:lnSpc>
                <a:spcPct val="80000"/>
              </a:lnSpc>
              <a:spcBef>
                <a:spcPts val="1919"/>
              </a:spcBef>
              <a:buClr>
                <a:srgbClr val="000000"/>
              </a:buClr>
              <a:buFont typeface="Arial"/>
              <a:buChar char="•"/>
            </a:pPr>
            <a:r>
              <a:rPr lang="ru-RU" sz="9600" b="1" strike="noStrike" spc="-1">
                <a:solidFill>
                  <a:srgbClr val="000000"/>
                </a:solidFill>
                <a:latin typeface="Calibri"/>
                <a:ea typeface="DejaVu Sans"/>
              </a:rPr>
              <a:t>операція при здавленні гематомою.</a:t>
            </a:r>
            <a:endParaRPr lang="ru-RU" sz="9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65"/>
                                        </p:tgtEl>
                                        <p:attrNameLst>
                                          <p:attrName>style.visibility</p:attrName>
                                        </p:attrNameLst>
                                      </p:cBhvr>
                                      <p:to>
                                        <p:strVal val="visible"/>
                                      </p:to>
                                    </p:set>
                                    <p:anim calcmode="lin" valueType="num">
                                      <p:cBhvr additive="repl">
                                        <p:cTn id="7" dur="500" fill="hold"/>
                                        <p:tgtEl>
                                          <p:spTgt spid="665"/>
                                        </p:tgtEl>
                                        <p:attrNameLst>
                                          <p:attrName>ppt_x</p:attrName>
                                        </p:attrNameLst>
                                      </p:cBhvr>
                                      <p:tavLst>
                                        <p:tav tm="0">
                                          <p:val>
                                            <p:strVal val="0-#ppt_w/2"/>
                                          </p:val>
                                        </p:tav>
                                        <p:tav tm="100000">
                                          <p:val>
                                            <p:strVal val="#ppt_x"/>
                                          </p:val>
                                        </p:tav>
                                      </p:tavLst>
                                    </p:anim>
                                    <p:anim calcmode="lin" valueType="num">
                                      <p:cBhvr additive="repl">
                                        <p:cTn id="8" dur="500" fill="hold"/>
                                        <p:tgtEl>
                                          <p:spTgt spid="665"/>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666">
                                            <p:txEl>
                                              <p:pRg st="0" end="0"/>
                                            </p:txEl>
                                          </p:spTgt>
                                        </p:tgtEl>
                                        <p:attrNameLst>
                                          <p:attrName>style.visibility</p:attrName>
                                        </p:attrNameLst>
                                      </p:cBhvr>
                                      <p:to>
                                        <p:strVal val="visible"/>
                                      </p:to>
                                    </p:set>
                                    <p:anim calcmode="lin" valueType="num">
                                      <p:cBhvr additive="repl">
                                        <p:cTn id="12" dur="500" fill="hold"/>
                                        <p:tgtEl>
                                          <p:spTgt spid="666">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666">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66">
                                            <p:txEl>
                                              <p:pRg st="1" end="1"/>
                                            </p:txEl>
                                          </p:spTgt>
                                        </p:tgtEl>
                                        <p:attrNameLst>
                                          <p:attrName>style.visibility</p:attrName>
                                        </p:attrNameLst>
                                      </p:cBhvr>
                                      <p:to>
                                        <p:strVal val="visible"/>
                                      </p:to>
                                    </p:set>
                                    <p:anim calcmode="lin" valueType="num">
                                      <p:cBhvr additive="repl">
                                        <p:cTn id="17" dur="500" fill="hold"/>
                                        <p:tgtEl>
                                          <p:spTgt spid="666">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666">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66">
                                            <p:txEl>
                                              <p:pRg st="2" end="2"/>
                                            </p:txEl>
                                          </p:spTgt>
                                        </p:tgtEl>
                                        <p:attrNameLst>
                                          <p:attrName>style.visibility</p:attrName>
                                        </p:attrNameLst>
                                      </p:cBhvr>
                                      <p:to>
                                        <p:strVal val="visible"/>
                                      </p:to>
                                    </p:set>
                                    <p:anim calcmode="lin" valueType="num">
                                      <p:cBhvr additive="repl">
                                        <p:cTn id="22" dur="500" fill="hold"/>
                                        <p:tgtEl>
                                          <p:spTgt spid="666">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666">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666">
                                            <p:txEl>
                                              <p:pRg st="3" end="3"/>
                                            </p:txEl>
                                          </p:spTgt>
                                        </p:tgtEl>
                                        <p:attrNameLst>
                                          <p:attrName>style.visibility</p:attrName>
                                        </p:attrNameLst>
                                      </p:cBhvr>
                                      <p:to>
                                        <p:strVal val="visible"/>
                                      </p:to>
                                    </p:set>
                                    <p:anim calcmode="lin" valueType="num">
                                      <p:cBhvr additive="repl">
                                        <p:cTn id="27" dur="500" fill="hold"/>
                                        <p:tgtEl>
                                          <p:spTgt spid="666">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666">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666">
                                            <p:txEl>
                                              <p:pRg st="4" end="4"/>
                                            </p:txEl>
                                          </p:spTgt>
                                        </p:tgtEl>
                                        <p:attrNameLst>
                                          <p:attrName>style.visibility</p:attrName>
                                        </p:attrNameLst>
                                      </p:cBhvr>
                                      <p:to>
                                        <p:strVal val="visible"/>
                                      </p:to>
                                    </p:set>
                                    <p:anim calcmode="lin" valueType="num">
                                      <p:cBhvr additive="repl">
                                        <p:cTn id="32" dur="500" fill="hold"/>
                                        <p:tgtEl>
                                          <p:spTgt spid="666">
                                            <p:txEl>
                                              <p:pRg st="4" end="4"/>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666">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Effect">
                            <p:stCondLst>
                              <p:cond delay="3000"/>
                            </p:stCondLst>
                            <p:childTnLst>
                              <p:par>
                                <p:cTn id="35" presetID="2" presetClass="entr" presetSubtype="8" fill="hold" nodeType="afterEffect">
                                  <p:stCondLst>
                                    <p:cond delay="0"/>
                                  </p:stCondLst>
                                  <p:childTnLst>
                                    <p:set>
                                      <p:cBhvr>
                                        <p:cTn id="36" dur="1" fill="hold">
                                          <p:stCondLst>
                                            <p:cond delay="0"/>
                                          </p:stCondLst>
                                        </p:cTn>
                                        <p:tgtEl>
                                          <p:spTgt spid="666">
                                            <p:txEl>
                                              <p:pRg st="5" end="5"/>
                                            </p:txEl>
                                          </p:spTgt>
                                        </p:tgtEl>
                                        <p:attrNameLst>
                                          <p:attrName>style.visibility</p:attrName>
                                        </p:attrNameLst>
                                      </p:cBhvr>
                                      <p:to>
                                        <p:strVal val="visible"/>
                                      </p:to>
                                    </p:set>
                                    <p:anim calcmode="lin" valueType="num">
                                      <p:cBhvr additive="repl">
                                        <p:cTn id="37" dur="500" fill="hold"/>
                                        <p:tgtEl>
                                          <p:spTgt spid="666">
                                            <p:txEl>
                                              <p:pRg st="5" end="5"/>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666">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666">
                                            <p:txEl>
                                              <p:pRg st="7" end="7"/>
                                            </p:txEl>
                                          </p:spTgt>
                                        </p:tgtEl>
                                        <p:attrNameLst>
                                          <p:attrName>style.visibility</p:attrName>
                                        </p:attrNameLst>
                                      </p:cBhvr>
                                      <p:to>
                                        <p:strVal val="visible"/>
                                      </p:to>
                                    </p:set>
                                    <p:anim calcmode="lin" valueType="num">
                                      <p:cBhvr additive="repl">
                                        <p:cTn id="42" dur="500" fill="hold"/>
                                        <p:tgtEl>
                                          <p:spTgt spid="666">
                                            <p:txEl>
                                              <p:pRg st="7" end="7"/>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666">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666">
                                            <p:txEl>
                                              <p:pRg st="8" end="8"/>
                                            </p:txEl>
                                          </p:spTgt>
                                        </p:tgtEl>
                                        <p:attrNameLst>
                                          <p:attrName>style.visibility</p:attrName>
                                        </p:attrNameLst>
                                      </p:cBhvr>
                                      <p:to>
                                        <p:strVal val="visible"/>
                                      </p:to>
                                    </p:set>
                                    <p:anim calcmode="lin" valueType="num">
                                      <p:cBhvr additive="repl">
                                        <p:cTn id="47" dur="500" fill="hold"/>
                                        <p:tgtEl>
                                          <p:spTgt spid="666">
                                            <p:txEl>
                                              <p:pRg st="8" end="8"/>
                                            </p:txEl>
                                          </p:spTgt>
                                        </p:tgtEl>
                                        <p:attrNameLst>
                                          <p:attrName>ppt_x</p:attrName>
                                        </p:attrNameLst>
                                      </p:cBhvr>
                                      <p:tavLst>
                                        <p:tav tm="0">
                                          <p:val>
                                            <p:strVal val="0-#ppt_w/2"/>
                                          </p:val>
                                        </p:tav>
                                        <p:tav tm="100000">
                                          <p:val>
                                            <p:strVal val="#ppt_x"/>
                                          </p:val>
                                        </p:tav>
                                      </p:tavLst>
                                    </p:anim>
                                    <p:anim calcmode="lin" valueType="num">
                                      <p:cBhvr additive="repl">
                                        <p:cTn id="48" dur="500" fill="hold"/>
                                        <p:tgtEl>
                                          <p:spTgt spid="666">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666">
                                            <p:txEl>
                                              <p:pRg st="9" end="9"/>
                                            </p:txEl>
                                          </p:spTgt>
                                        </p:tgtEl>
                                        <p:attrNameLst>
                                          <p:attrName>style.visibility</p:attrName>
                                        </p:attrNameLst>
                                      </p:cBhvr>
                                      <p:to>
                                        <p:strVal val="visible"/>
                                      </p:to>
                                    </p:set>
                                    <p:anim calcmode="lin" valueType="num">
                                      <p:cBhvr additive="repl">
                                        <p:cTn id="52" dur="500" fill="hold"/>
                                        <p:tgtEl>
                                          <p:spTgt spid="666">
                                            <p:txEl>
                                              <p:pRg st="9" end="9"/>
                                            </p:txEl>
                                          </p:spTgt>
                                        </p:tgtEl>
                                        <p:attrNameLst>
                                          <p:attrName>ppt_x</p:attrName>
                                        </p:attrNameLst>
                                      </p:cBhvr>
                                      <p:tavLst>
                                        <p:tav tm="0">
                                          <p:val>
                                            <p:strVal val="0-#ppt_w/2"/>
                                          </p:val>
                                        </p:tav>
                                        <p:tav tm="100000">
                                          <p:val>
                                            <p:strVal val="#ppt_x"/>
                                          </p:val>
                                        </p:tav>
                                      </p:tavLst>
                                    </p:anim>
                                    <p:anim calcmode="lin" valueType="num">
                                      <p:cBhvr additive="repl">
                                        <p:cTn id="53" dur="500" fill="hold"/>
                                        <p:tgtEl>
                                          <p:spTgt spid="666">
                                            <p:txEl>
                                              <p:pRg st="9" end="9"/>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666">
                                            <p:txEl>
                                              <p:pRg st="10" end="10"/>
                                            </p:txEl>
                                          </p:spTgt>
                                        </p:tgtEl>
                                        <p:attrNameLst>
                                          <p:attrName>style.visibility</p:attrName>
                                        </p:attrNameLst>
                                      </p:cBhvr>
                                      <p:to>
                                        <p:strVal val="visible"/>
                                      </p:to>
                                    </p:set>
                                    <p:anim calcmode="lin" valueType="num">
                                      <p:cBhvr additive="repl">
                                        <p:cTn id="57" dur="500" fill="hold"/>
                                        <p:tgtEl>
                                          <p:spTgt spid="666">
                                            <p:txEl>
                                              <p:pRg st="10" end="10"/>
                                            </p:txEl>
                                          </p:spTgt>
                                        </p:tgtEl>
                                        <p:attrNameLst>
                                          <p:attrName>ppt_x</p:attrName>
                                        </p:attrNameLst>
                                      </p:cBhvr>
                                      <p:tavLst>
                                        <p:tav tm="0">
                                          <p:val>
                                            <p:strVal val="0-#ppt_w/2"/>
                                          </p:val>
                                        </p:tav>
                                        <p:tav tm="100000">
                                          <p:val>
                                            <p:strVal val="#ppt_x"/>
                                          </p:val>
                                        </p:tav>
                                      </p:tavLst>
                                    </p:anim>
                                    <p:anim calcmode="lin" valueType="num">
                                      <p:cBhvr additive="repl">
                                        <p:cTn id="58" dur="500" fill="hold"/>
                                        <p:tgtEl>
                                          <p:spTgt spid="666">
                                            <p:txEl>
                                              <p:pRg st="10" end="10"/>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666">
                                            <p:txEl>
                                              <p:pRg st="11" end="11"/>
                                            </p:txEl>
                                          </p:spTgt>
                                        </p:tgtEl>
                                        <p:attrNameLst>
                                          <p:attrName>style.visibility</p:attrName>
                                        </p:attrNameLst>
                                      </p:cBhvr>
                                      <p:to>
                                        <p:strVal val="visible"/>
                                      </p:to>
                                    </p:set>
                                    <p:anim calcmode="lin" valueType="num">
                                      <p:cBhvr additive="repl">
                                        <p:cTn id="62" dur="500" fill="hold"/>
                                        <p:tgtEl>
                                          <p:spTgt spid="666">
                                            <p:txEl>
                                              <p:pRg st="11" end="11"/>
                                            </p:txEl>
                                          </p:spTgt>
                                        </p:tgtEl>
                                        <p:attrNameLst>
                                          <p:attrName>ppt_x</p:attrName>
                                        </p:attrNameLst>
                                      </p:cBhvr>
                                      <p:tavLst>
                                        <p:tav tm="0">
                                          <p:val>
                                            <p:strVal val="0-#ppt_w/2"/>
                                          </p:val>
                                        </p:tav>
                                        <p:tav tm="100000">
                                          <p:val>
                                            <p:strVal val="#ppt_x"/>
                                          </p:val>
                                        </p:tav>
                                      </p:tavLst>
                                    </p:anim>
                                    <p:anim calcmode="lin" valueType="num">
                                      <p:cBhvr additive="repl">
                                        <p:cTn id="63" dur="500" fill="hold"/>
                                        <p:tgtEl>
                                          <p:spTgt spid="666">
                                            <p:txEl>
                                              <p:pRg st="11" end="11"/>
                                            </p:txEl>
                                          </p:spTgt>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666">
                                            <p:txEl>
                                              <p:pRg st="12" end="12"/>
                                            </p:txEl>
                                          </p:spTgt>
                                        </p:tgtEl>
                                        <p:attrNameLst>
                                          <p:attrName>style.visibility</p:attrName>
                                        </p:attrNameLst>
                                      </p:cBhvr>
                                      <p:to>
                                        <p:strVal val="visible"/>
                                      </p:to>
                                    </p:set>
                                    <p:anim calcmode="lin" valueType="num">
                                      <p:cBhvr additive="repl">
                                        <p:cTn id="67" dur="500" fill="hold"/>
                                        <p:tgtEl>
                                          <p:spTgt spid="666">
                                            <p:txEl>
                                              <p:pRg st="12" end="12"/>
                                            </p:txEl>
                                          </p:spTgt>
                                        </p:tgtEl>
                                        <p:attrNameLst>
                                          <p:attrName>ppt_x</p:attrName>
                                        </p:attrNameLst>
                                      </p:cBhvr>
                                      <p:tavLst>
                                        <p:tav tm="0">
                                          <p:val>
                                            <p:strVal val="0-#ppt_w/2"/>
                                          </p:val>
                                        </p:tav>
                                        <p:tav tm="100000">
                                          <p:val>
                                            <p:strVal val="#ppt_x"/>
                                          </p:val>
                                        </p:tav>
                                      </p:tavLst>
                                    </p:anim>
                                    <p:anim calcmode="lin" valueType="num">
                                      <p:cBhvr additive="repl">
                                        <p:cTn id="68" dur="500" fill="hold"/>
                                        <p:tgtEl>
                                          <p:spTgt spid="66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CustomShape 1"/>
          <p:cNvSpPr/>
          <p:nvPr/>
        </p:nvSpPr>
        <p:spPr>
          <a:xfrm>
            <a:off x="500040" y="214200"/>
            <a:ext cx="8214120" cy="594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0070C0"/>
                </a:solidFill>
                <a:latin typeface="Calibri"/>
                <a:ea typeface="DejaVu Sans"/>
              </a:rPr>
              <a:t>Ушкодження кісток черепа. </a:t>
            </a:r>
            <a:r>
              <a:rPr lang="ru-RU" sz="2400" b="0" strike="noStrike" spc="-1">
                <a:solidFill>
                  <a:srgbClr val="000000"/>
                </a:solidFill>
                <a:latin typeface="Calibri"/>
                <a:ea typeface="DejaVu Sans"/>
              </a:rPr>
              <a:t>Переломи кісток черепа становлять від 1,5 до 10% загального числа переломів. Виникають такі переломи внаслідок транспортної або промислової травми, обвалів, падінь, ударів по голові.</a:t>
            </a:r>
            <a:endParaRPr lang="ru-RU" sz="2400" b="0" strike="noStrike" spc="-1">
              <a:latin typeface="Arial"/>
            </a:endParaRPr>
          </a:p>
          <a:p>
            <a:pPr algn="just">
              <a:lnSpc>
                <a:spcPct val="100000"/>
              </a:lnSpc>
            </a:pPr>
            <a:r>
              <a:rPr lang="ru-RU" sz="2400" b="0" strike="noStrike" spc="-1">
                <a:solidFill>
                  <a:srgbClr val="000000"/>
                </a:solidFill>
                <a:latin typeface="Calibri"/>
                <a:ea typeface="DejaVu Sans"/>
              </a:rPr>
              <a:t>Переломи можуть бути </a:t>
            </a:r>
            <a:r>
              <a:rPr lang="ru-RU" sz="2400" b="0" i="1" strike="noStrike" spc="-1">
                <a:solidFill>
                  <a:srgbClr val="0070C0"/>
                </a:solidFill>
                <a:latin typeface="Calibri"/>
                <a:ea typeface="DejaVu Sans"/>
              </a:rPr>
              <a:t>закритими</a:t>
            </a:r>
            <a:r>
              <a:rPr lang="ru-RU" sz="2400" b="0" strike="noStrike" spc="-1">
                <a:solidFill>
                  <a:srgbClr val="000000"/>
                </a:solidFill>
                <a:latin typeface="Calibri"/>
                <a:ea typeface="DejaVu Sans"/>
              </a:rPr>
              <a:t> та </a:t>
            </a:r>
            <a:r>
              <a:rPr lang="ru-RU" sz="2400" b="0" i="1" strike="noStrike" spc="-1">
                <a:solidFill>
                  <a:srgbClr val="0070C0"/>
                </a:solidFill>
                <a:latin typeface="Calibri"/>
                <a:ea typeface="DejaVu Sans"/>
              </a:rPr>
              <a:t>відкритими</a:t>
            </a:r>
            <a:r>
              <a:rPr lang="ru-RU" sz="2400" b="0" strike="noStrike" spc="-1">
                <a:solidFill>
                  <a:srgbClr val="000000"/>
                </a:solidFill>
                <a:latin typeface="Calibri"/>
                <a:ea typeface="DejaVu Sans"/>
              </a:rPr>
              <a:t>, з порушенням цілісності м'яких покривів черепа, повними і неповними. При повних переломах ушкоджується вся кістка, при неповних — зовнішня або, що особливо небезпечно, внутрішня склоподібна пластинка кістки, осколки якої можуть пошкодити мозкові оболонки і речовину мозку.</a:t>
            </a:r>
            <a:endParaRPr lang="ru-RU" sz="2400" b="0" strike="noStrike" spc="-1">
              <a:latin typeface="Arial"/>
            </a:endParaRPr>
          </a:p>
          <a:p>
            <a:pPr algn="just">
              <a:lnSpc>
                <a:spcPct val="100000"/>
              </a:lnSpc>
            </a:pPr>
            <a:r>
              <a:rPr lang="ru-RU" sz="2400" b="0" strike="noStrike" spc="-1">
                <a:solidFill>
                  <a:srgbClr val="000000"/>
                </a:solidFill>
                <a:latin typeface="Calibri"/>
                <a:ea typeface="DejaVu Sans"/>
              </a:rPr>
              <a:t>Клінічно виділяють переломи склепіння і основи черепа.</a:t>
            </a:r>
            <a:endParaRPr lang="ru-RU" sz="2400" b="0" strike="noStrike" spc="-1">
              <a:latin typeface="Arial"/>
            </a:endParaRPr>
          </a:p>
          <a:p>
            <a:pPr algn="just">
              <a:lnSpc>
                <a:spcPct val="100000"/>
              </a:lnSpc>
            </a:pPr>
            <a:endParaRPr lang="ru-RU" sz="2400" b="0" strike="noStrike" spc="-1">
              <a:latin typeface="Arial"/>
            </a:endParaRPr>
          </a:p>
          <a:p>
            <a:pPr algn="just">
              <a:lnSpc>
                <a:spcPct val="100000"/>
              </a:lnSpc>
            </a:pPr>
            <a:r>
              <a:rPr lang="ru-RU" sz="2400" b="1" strike="noStrike" spc="-1">
                <a:solidFill>
                  <a:srgbClr val="FF0000"/>
                </a:solidFill>
                <a:latin typeface="Calibri"/>
                <a:ea typeface="DejaVu Sans"/>
              </a:rPr>
              <a:t>Переломи склепіння черепа. </a:t>
            </a:r>
            <a:r>
              <a:rPr lang="ru-RU" sz="2400" b="0" strike="noStrike" spc="-1">
                <a:solidFill>
                  <a:srgbClr val="000000"/>
                </a:solidFill>
                <a:latin typeface="Calibri"/>
                <a:ea typeface="DejaVu Sans"/>
              </a:rPr>
              <a:t>Ці переломи виникають внаслідок важких ударів, які супроводжуються здавленням, прогинанням, а потім розривом кісток черепа.</a:t>
            </a:r>
            <a:endParaRPr lang="ru-RU" sz="2400" b="0" strike="noStrike" spc="-1">
              <a:latin typeface="Arial"/>
            </a:endParaRPr>
          </a:p>
          <a:p>
            <a:pPr algn="just">
              <a:lnSpc>
                <a:spcPct val="100000"/>
              </a:lnSpc>
            </a:pPr>
            <a:r>
              <a:rPr lang="ru-RU" sz="2400" b="0" strike="noStrike" spc="-1">
                <a:solidFill>
                  <a:srgbClr val="000000"/>
                </a:solidFill>
                <a:latin typeface="Calibri"/>
                <a:ea typeface="DejaVu Sans"/>
              </a:rPr>
              <a:t>Відкриті переломи діагностуються під час огляду рани.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CustomShape 1"/>
          <p:cNvSpPr/>
          <p:nvPr/>
        </p:nvSpPr>
        <p:spPr>
          <a:xfrm>
            <a:off x="428760" y="285840"/>
            <a:ext cx="8428680" cy="301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FF0000"/>
                </a:solidFill>
                <a:latin typeface="Calibri"/>
                <a:ea typeface="DejaVu Sans"/>
              </a:rPr>
              <a:t>При закритих переломах </a:t>
            </a:r>
            <a:r>
              <a:rPr lang="ru-RU" sz="2400" b="1" strike="noStrike" spc="-1">
                <a:solidFill>
                  <a:srgbClr val="000000"/>
                </a:solidFill>
                <a:latin typeface="Calibri"/>
                <a:ea typeface="DejaVu Sans"/>
              </a:rPr>
              <a:t>діагноз ставлять на підставі локальної болісності, деформації черепа, втиснення, виступів. Іноді визначається рухомість і крепітація кісткових відламків. Діагностика нерідко дуже ускладнюється внаслідок крововиливу. Тому при всіх ушкодженнях черепа обов'язково роблять рентгенографію. Переломи черепа супроводжуються симптомами струсу, забиття, іноді здавлення мозку.</a:t>
            </a:r>
            <a:endParaRPr lang="ru-RU" sz="2400" b="0" strike="noStrike" spc="-1">
              <a:latin typeface="Arial"/>
            </a:endParaRPr>
          </a:p>
        </p:txBody>
      </p:sp>
      <p:pic>
        <p:nvPicPr>
          <p:cNvPr id="669" name="Picture 2"/>
          <p:cNvPicPr/>
          <p:nvPr/>
        </p:nvPicPr>
        <p:blipFill>
          <a:blip r:embed="rId2"/>
          <a:stretch/>
        </p:blipFill>
        <p:spPr>
          <a:xfrm>
            <a:off x="2214720" y="4729320"/>
            <a:ext cx="2660040" cy="2127600"/>
          </a:xfrm>
          <a:prstGeom prst="rect">
            <a:avLst/>
          </a:prstGeom>
          <a:ln>
            <a:noFill/>
          </a:ln>
        </p:spPr>
      </p:pic>
      <p:pic>
        <p:nvPicPr>
          <p:cNvPr id="670" name="Picture 4"/>
          <p:cNvPicPr/>
          <p:nvPr/>
        </p:nvPicPr>
        <p:blipFill>
          <a:blip r:embed="rId3"/>
          <a:stretch/>
        </p:blipFill>
        <p:spPr>
          <a:xfrm>
            <a:off x="0" y="3429000"/>
            <a:ext cx="2814480" cy="2225880"/>
          </a:xfrm>
          <a:prstGeom prst="rect">
            <a:avLst/>
          </a:prstGeom>
          <a:ln>
            <a:noFill/>
          </a:ln>
        </p:spPr>
      </p:pic>
      <p:pic>
        <p:nvPicPr>
          <p:cNvPr id="671" name="Picture 6"/>
          <p:cNvPicPr/>
          <p:nvPr/>
        </p:nvPicPr>
        <p:blipFill>
          <a:blip r:embed="rId4"/>
          <a:stretch/>
        </p:blipFill>
        <p:spPr>
          <a:xfrm>
            <a:off x="4286160" y="3071880"/>
            <a:ext cx="2784960" cy="2513520"/>
          </a:xfrm>
          <a:prstGeom prst="rect">
            <a:avLst/>
          </a:prstGeom>
          <a:ln>
            <a:noFill/>
          </a:ln>
        </p:spPr>
      </p:pic>
      <p:pic>
        <p:nvPicPr>
          <p:cNvPr id="672" name="Picture 8"/>
          <p:cNvPicPr/>
          <p:nvPr/>
        </p:nvPicPr>
        <p:blipFill>
          <a:blip r:embed="rId5"/>
          <a:stretch/>
        </p:blipFill>
        <p:spPr>
          <a:xfrm>
            <a:off x="6286680" y="5248440"/>
            <a:ext cx="2856600" cy="1608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ustomShape 1"/>
          <p:cNvSpPr/>
          <p:nvPr/>
        </p:nvSpPr>
        <p:spPr>
          <a:xfrm>
            <a:off x="457200" y="274680"/>
            <a:ext cx="8228520" cy="58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400" b="1" strike="noStrike" spc="-1">
                <a:solidFill>
                  <a:srgbClr val="FF0000"/>
                </a:solidFill>
                <a:latin typeface="Calibri"/>
                <a:ea typeface="DejaVu Sans"/>
              </a:rPr>
              <a:t>2. Поранення. Рани. </a:t>
            </a:r>
            <a:r>
              <a:rPr lang="ru-RU" sz="2400" b="1" i="1" strike="noStrike" spc="-1">
                <a:solidFill>
                  <a:srgbClr val="FF0000"/>
                </a:solidFill>
                <a:latin typeface="Calibri"/>
                <a:ea typeface="DejaVu Sans"/>
              </a:rPr>
              <a:t>Кровотеча</a:t>
            </a:r>
            <a:r>
              <a:rPr lang="ru-RU" sz="2400" b="1" strike="noStrike" spc="-1">
                <a:solidFill>
                  <a:srgbClr val="FF0000"/>
                </a:solidFill>
                <a:latin typeface="Calibri"/>
                <a:ea typeface="DejaVu Sans"/>
              </a:rPr>
              <a:t>. Види кровотеч. Долікарська допомога. </a:t>
            </a:r>
            <a:endParaRPr lang="ru-RU" sz="2400" b="0" strike="noStrike" spc="-1">
              <a:latin typeface="Arial"/>
            </a:endParaRPr>
          </a:p>
        </p:txBody>
      </p:sp>
      <p:sp>
        <p:nvSpPr>
          <p:cNvPr id="328" name="CustomShape 2"/>
          <p:cNvSpPr/>
          <p:nvPr/>
        </p:nvSpPr>
        <p:spPr>
          <a:xfrm>
            <a:off x="357120" y="1143000"/>
            <a:ext cx="8285760" cy="56966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4800" b="1" strike="noStrike" spc="-1">
                <a:solidFill>
                  <a:srgbClr val="000066"/>
                </a:solidFill>
                <a:latin typeface="Georgia"/>
                <a:ea typeface="DejaVu Sans"/>
              </a:rPr>
              <a:t>ПОРАНЕННЯ</a:t>
            </a:r>
            <a:r>
              <a:rPr lang="ru-RU" sz="4000" b="1" strike="noStrike" spc="-1">
                <a:solidFill>
                  <a:srgbClr val="000066"/>
                </a:solidFill>
                <a:latin typeface="Georgia"/>
                <a:ea typeface="DejaVu Sans"/>
              </a:rPr>
              <a:t> - </a:t>
            </a:r>
            <a:endParaRPr lang="ru-RU" sz="4000" b="0" strike="noStrike" spc="-1">
              <a:latin typeface="Arial"/>
            </a:endParaRPr>
          </a:p>
          <a:p>
            <a:pPr algn="ctr">
              <a:lnSpc>
                <a:spcPct val="100000"/>
              </a:lnSpc>
            </a:pPr>
            <a:r>
              <a:rPr lang="ru-RU" sz="4000" b="1" strike="noStrike" spc="-1">
                <a:solidFill>
                  <a:srgbClr val="000066"/>
                </a:solidFill>
                <a:latin typeface="Georgia"/>
                <a:ea typeface="DejaVu Sans"/>
              </a:rPr>
              <a:t>порушення цілісності шкіри та слизистої оболонки. </a:t>
            </a:r>
            <a:endParaRPr lang="ru-RU" sz="4000" b="0" strike="noStrike" spc="-1">
              <a:latin typeface="Arial"/>
            </a:endParaRPr>
          </a:p>
          <a:p>
            <a:pPr algn="ctr">
              <a:lnSpc>
                <a:spcPct val="100000"/>
              </a:lnSpc>
            </a:pPr>
            <a:r>
              <a:rPr lang="ru-RU" sz="4000" b="1" strike="noStrike" spc="-1">
                <a:solidFill>
                  <a:srgbClr val="000066"/>
                </a:solidFill>
                <a:latin typeface="Georgia"/>
                <a:ea typeface="DejaVu Sans"/>
              </a:rPr>
              <a:t>При пораненнях (процесі нанесення ушкодження) можуть також пошкоджуватися м’язи, судини, нервові закінчення, внутрішні органи.</a:t>
            </a:r>
            <a:endParaRPr lang="ru-RU" sz="4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CustomShape 1"/>
          <p:cNvSpPr/>
          <p:nvPr/>
        </p:nvSpPr>
        <p:spPr>
          <a:xfrm>
            <a:off x="214200" y="0"/>
            <a:ext cx="8714520" cy="679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FF0000"/>
                </a:solidFill>
                <a:latin typeface="Calibri"/>
                <a:ea typeface="DejaVu Sans"/>
              </a:rPr>
              <a:t>Переломи основи черепа. </a:t>
            </a:r>
            <a:r>
              <a:rPr lang="ru-RU" sz="2000" b="1" strike="noStrike" spc="-1">
                <a:solidFill>
                  <a:srgbClr val="000000"/>
                </a:solidFill>
                <a:latin typeface="Calibri"/>
                <a:ea typeface="DejaVu Sans"/>
              </a:rPr>
              <a:t>Ці переломи здебільшого відзначаються тяжким</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перебігом і часто закінчуються летально у зв'язку зі значними ушкодженнями головного мозку і вторинними ускладненнями (менінгіт, енцефаліт та ін.).</a:t>
            </a:r>
            <a:endParaRPr lang="ru-RU" sz="2000" b="0" strike="noStrike" spc="-1">
              <a:latin typeface="Arial"/>
            </a:endParaRPr>
          </a:p>
          <a:p>
            <a:pPr algn="just">
              <a:lnSpc>
                <a:spcPct val="100000"/>
              </a:lnSpc>
            </a:pPr>
            <a:r>
              <a:rPr lang="ru-RU" sz="2000" b="1" strike="noStrike" spc="-1">
                <a:solidFill>
                  <a:srgbClr val="7030A0"/>
                </a:solidFill>
                <a:latin typeface="Calibri"/>
                <a:ea typeface="DejaVu Sans"/>
              </a:rPr>
              <a:t>Симптоми переломів основи черепа такі:</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витікання спинномозкової рідини і крові з носа, носоглотки й вух;</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синці в ділянці очних ямок, соскоподібного відростка та в інших місцях залежно від локалізації перелому; вони утворюються через 1—2 доби після травми;</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порушення функції черепних нервів (лицьового, слухового та ін.).</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При переломах основи черепа можуть спостерігатися симптоми струсу і забиття мозку, оболонкові симптоми. Загальний стан хворих здебільшого буває важким, однак трапляються випадки з легким перебігом, коли хворі звертаються самі в амбулаторію чи поліклініку.</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Остаточний діагноз підтверджується при рентгенографії.</a:t>
            </a:r>
            <a:endParaRPr lang="ru-RU" sz="2000" b="0" strike="noStrike" spc="-1">
              <a:latin typeface="Arial"/>
            </a:endParaRPr>
          </a:p>
          <a:p>
            <a:pPr algn="just">
              <a:lnSpc>
                <a:spcPct val="100000"/>
              </a:lnSpc>
            </a:pPr>
            <a:r>
              <a:rPr lang="ru-RU" sz="2000" b="1" i="1" strike="noStrike" spc="-1">
                <a:solidFill>
                  <a:srgbClr val="FF0000"/>
                </a:solidFill>
                <a:latin typeface="Calibri"/>
                <a:ea typeface="DejaVu Sans"/>
              </a:rPr>
              <a:t>Перша допомога. При переломах треба створити абсолютний спокій</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потерпілому, поклавши його горизонтально. При відкритих переломах склепіння черепа особливу увагу слід приділити захисту рани від подальшого інфікування — на рану накладають асептичну пов'язку.</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Під час транспортування необхідно постійно спостерігати за пацієнтом у зв'язку з можливим повторним блюванням і аспірацією блювотних мас та асфіксією.</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CustomShape 1"/>
          <p:cNvSpPr/>
          <p:nvPr/>
        </p:nvSpPr>
        <p:spPr>
          <a:xfrm>
            <a:off x="357120" y="197280"/>
            <a:ext cx="8571600" cy="594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000000"/>
                </a:solidFill>
                <a:latin typeface="Calibri"/>
                <a:ea typeface="DejaVu Sans"/>
              </a:rPr>
              <a:t>Для попередження додаткових пошкоджень і струсів голови проводять </a:t>
            </a:r>
            <a:r>
              <a:rPr lang="ru-RU" sz="2400" b="1" strike="noStrike" spc="-1">
                <a:solidFill>
                  <a:srgbClr val="FF0000"/>
                </a:solidFill>
                <a:latin typeface="Calibri"/>
                <a:ea typeface="DejaVu Sans"/>
              </a:rPr>
              <a:t>іммобілізацію її за допомогою </a:t>
            </a:r>
            <a:r>
              <a:rPr lang="ru-RU" sz="2400" b="1" strike="noStrike" spc="-1">
                <a:solidFill>
                  <a:srgbClr val="7030A0"/>
                </a:solidFill>
                <a:latin typeface="Calibri"/>
                <a:ea typeface="DejaVu Sans"/>
              </a:rPr>
              <a:t>ватно-марлевого кола (бублик)</a:t>
            </a:r>
            <a:r>
              <a:rPr lang="ru-RU" sz="2400" b="1" strike="noStrike" spc="-1">
                <a:solidFill>
                  <a:srgbClr val="FF0000"/>
                </a:solidFill>
                <a:latin typeface="Calibri"/>
                <a:ea typeface="DejaVu Sans"/>
              </a:rPr>
              <a:t>, надувного підкладного кола або підручних засобів (одяг, ковдра, мішечки з піском та ін.) шляхом створення валика навколо голови. </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Якщо рана голови розташована у потиличній ділянці або є перелом кісток в цій області, перевозити потерпілого слід </a:t>
            </a:r>
            <a:r>
              <a:rPr lang="ru-RU" sz="2400" b="1" strike="noStrike" spc="-1">
                <a:solidFill>
                  <a:srgbClr val="FF0000"/>
                </a:solidFill>
                <a:latin typeface="Calibri"/>
                <a:ea typeface="DejaVu Sans"/>
              </a:rPr>
              <a:t>на боці. </a:t>
            </a:r>
            <a:r>
              <a:rPr lang="ru-RU" sz="2400" b="1" strike="noStrike" spc="-1">
                <a:solidFill>
                  <a:srgbClr val="000000"/>
                </a:solidFill>
                <a:latin typeface="Calibri"/>
                <a:ea typeface="DejaVu Sans"/>
              </a:rPr>
              <a:t>У потерпілих з подібними травмами дуже часто спостерігається блювання, тому за ними необхідний постійний нагляд, щоб </a:t>
            </a:r>
            <a:r>
              <a:rPr lang="ru-RU" sz="2400" b="1" strike="noStrike" spc="-1">
                <a:solidFill>
                  <a:srgbClr val="FF0000"/>
                </a:solidFill>
                <a:latin typeface="Calibri"/>
                <a:ea typeface="DejaVu Sans"/>
              </a:rPr>
              <a:t>не допустити асфіксії блювотними масами</a:t>
            </a:r>
            <a:r>
              <a:rPr lang="ru-RU" sz="2400" b="1" strike="noStrike" spc="-1">
                <a:solidFill>
                  <a:srgbClr val="000000"/>
                </a:solidFill>
                <a:latin typeface="Calibri"/>
                <a:ea typeface="DejaVu Sans"/>
              </a:rPr>
              <a:t>.</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При травмі голови потерпілі часто </a:t>
            </a:r>
            <a:r>
              <a:rPr lang="ru-RU" sz="2400" b="1" strike="noStrike" spc="-1">
                <a:solidFill>
                  <a:srgbClr val="FF0000"/>
                </a:solidFill>
                <a:latin typeface="Calibri"/>
                <a:ea typeface="DejaVu Sans"/>
              </a:rPr>
              <a:t>непритомніють</a:t>
            </a:r>
            <a:r>
              <a:rPr lang="ru-RU" sz="2400" b="1" strike="noStrike" spc="-1">
                <a:solidFill>
                  <a:srgbClr val="000000"/>
                </a:solidFill>
                <a:latin typeface="Calibri"/>
                <a:ea typeface="DejaVu Sans"/>
              </a:rPr>
              <a:t>. </a:t>
            </a:r>
            <a:r>
              <a:rPr lang="ru-RU" sz="2400" b="1" strike="noStrike" spc="-1">
                <a:solidFill>
                  <a:srgbClr val="0070C0"/>
                </a:solidFill>
                <a:latin typeface="Calibri"/>
                <a:ea typeface="DejaVu Sans"/>
              </a:rPr>
              <a:t>Транспортування </a:t>
            </a:r>
            <a:r>
              <a:rPr lang="ru-RU" sz="2400" b="1" strike="noStrike" spc="-1">
                <a:solidFill>
                  <a:srgbClr val="000000"/>
                </a:solidFill>
                <a:latin typeface="Calibri"/>
                <a:ea typeface="DejaVu Sans"/>
              </a:rPr>
              <a:t>таких пацієнтів повинно здійснюватися </a:t>
            </a:r>
            <a:r>
              <a:rPr lang="ru-RU" sz="2400" b="1" strike="noStrike" spc="-1">
                <a:solidFill>
                  <a:srgbClr val="FF0000"/>
                </a:solidFill>
                <a:latin typeface="Calibri"/>
                <a:ea typeface="DejaVu Sans"/>
              </a:rPr>
              <a:t>на боці у фіксовано-стабілізованому положенні.</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Це забезпечує добру іммобілізацію голови та попереджає розвиток асфіксії від западання язика і аспірації блювотними масами.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CustomShape 1"/>
          <p:cNvSpPr/>
          <p:nvPr/>
        </p:nvSpPr>
        <p:spPr>
          <a:xfrm>
            <a:off x="2057400" y="1066680"/>
            <a:ext cx="151164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Забиття</a:t>
            </a:r>
            <a:endParaRPr lang="ru-RU" sz="2000" b="0" strike="noStrike" spc="-1">
              <a:latin typeface="Arial"/>
            </a:endParaRPr>
          </a:p>
        </p:txBody>
      </p:sp>
      <p:sp>
        <p:nvSpPr>
          <p:cNvPr id="676" name="CustomShape 2"/>
          <p:cNvSpPr/>
          <p:nvPr/>
        </p:nvSpPr>
        <p:spPr>
          <a:xfrm>
            <a:off x="2057400" y="1600200"/>
            <a:ext cx="151164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Здавлення</a:t>
            </a:r>
            <a:endParaRPr lang="ru-RU" sz="2000" b="0" strike="noStrike" spc="-1">
              <a:latin typeface="Arial"/>
            </a:endParaRPr>
          </a:p>
        </p:txBody>
      </p:sp>
      <p:sp>
        <p:nvSpPr>
          <p:cNvPr id="677" name="CustomShape 3"/>
          <p:cNvSpPr/>
          <p:nvPr/>
        </p:nvSpPr>
        <p:spPr>
          <a:xfrm>
            <a:off x="2057400" y="2133720"/>
            <a:ext cx="151164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Струс</a:t>
            </a:r>
            <a:endParaRPr lang="ru-RU" sz="2000" b="0" strike="noStrike" spc="-1">
              <a:latin typeface="Arial"/>
            </a:endParaRPr>
          </a:p>
        </p:txBody>
      </p:sp>
      <p:sp>
        <p:nvSpPr>
          <p:cNvPr id="678" name="CustomShape 4"/>
          <p:cNvSpPr/>
          <p:nvPr/>
        </p:nvSpPr>
        <p:spPr>
          <a:xfrm>
            <a:off x="5257800" y="1143000"/>
            <a:ext cx="309456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Без перелому ребер</a:t>
            </a:r>
            <a:endParaRPr lang="ru-RU" sz="2000" b="0" strike="noStrike" spc="-1">
              <a:latin typeface="Arial"/>
            </a:endParaRPr>
          </a:p>
        </p:txBody>
      </p:sp>
      <p:sp>
        <p:nvSpPr>
          <p:cNvPr id="679" name="CustomShape 5"/>
          <p:cNvSpPr/>
          <p:nvPr/>
        </p:nvSpPr>
        <p:spPr>
          <a:xfrm>
            <a:off x="1403280" y="3068640"/>
            <a:ext cx="4752000" cy="288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Без пошкодження плеври та легені</a:t>
            </a:r>
            <a:endParaRPr lang="ru-RU" sz="2000" b="0" strike="noStrike" spc="-1">
              <a:latin typeface="Arial"/>
            </a:endParaRPr>
          </a:p>
        </p:txBody>
      </p:sp>
      <p:sp>
        <p:nvSpPr>
          <p:cNvPr id="680" name="CustomShape 6"/>
          <p:cNvSpPr/>
          <p:nvPr/>
        </p:nvSpPr>
        <p:spPr>
          <a:xfrm>
            <a:off x="5257800" y="1600200"/>
            <a:ext cx="309600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 переломом ребер</a:t>
            </a:r>
            <a:endParaRPr lang="ru-RU" sz="2000" b="0" strike="noStrike" spc="-1">
              <a:latin typeface="Arial"/>
            </a:endParaRPr>
          </a:p>
        </p:txBody>
      </p:sp>
      <p:sp>
        <p:nvSpPr>
          <p:cNvPr id="681" name="CustomShape 7"/>
          <p:cNvSpPr/>
          <p:nvPr/>
        </p:nvSpPr>
        <p:spPr>
          <a:xfrm>
            <a:off x="1403280" y="3500280"/>
            <a:ext cx="4752000" cy="288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 пошкодженням плеври та легені</a:t>
            </a:r>
            <a:endParaRPr lang="ru-RU" sz="2000" b="0" strike="noStrike" spc="-1">
              <a:latin typeface="Arial"/>
            </a:endParaRPr>
          </a:p>
        </p:txBody>
      </p:sp>
      <p:sp>
        <p:nvSpPr>
          <p:cNvPr id="682" name="CustomShape 8"/>
          <p:cNvSpPr/>
          <p:nvPr/>
        </p:nvSpPr>
        <p:spPr>
          <a:xfrm>
            <a:off x="1403280" y="4221000"/>
            <a:ext cx="4752000" cy="288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Без пошкодження судин</a:t>
            </a:r>
            <a:endParaRPr lang="ru-RU" sz="2000" b="0" strike="noStrike" spc="-1">
              <a:latin typeface="Arial"/>
            </a:endParaRPr>
          </a:p>
        </p:txBody>
      </p:sp>
      <p:sp>
        <p:nvSpPr>
          <p:cNvPr id="683" name="CustomShape 9"/>
          <p:cNvSpPr/>
          <p:nvPr/>
        </p:nvSpPr>
        <p:spPr>
          <a:xfrm>
            <a:off x="1403280" y="4653000"/>
            <a:ext cx="4752000" cy="288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 пошкодженням судин</a:t>
            </a:r>
            <a:endParaRPr lang="ru-RU" sz="2000" b="0" strike="noStrike" spc="-1">
              <a:latin typeface="Arial"/>
            </a:endParaRPr>
          </a:p>
        </p:txBody>
      </p:sp>
      <p:sp>
        <p:nvSpPr>
          <p:cNvPr id="684" name="CustomShape 10"/>
          <p:cNvSpPr/>
          <p:nvPr/>
        </p:nvSpPr>
        <p:spPr>
          <a:xfrm>
            <a:off x="1403280" y="5373720"/>
            <a:ext cx="4752000" cy="575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Без пошкодження грудного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лімфатичного протока</a:t>
            </a:r>
            <a:endParaRPr lang="ru-RU" sz="2000" b="0" strike="noStrike" spc="-1">
              <a:latin typeface="Arial"/>
            </a:endParaRPr>
          </a:p>
        </p:txBody>
      </p:sp>
      <p:sp>
        <p:nvSpPr>
          <p:cNvPr id="685" name="CustomShape 11"/>
          <p:cNvSpPr/>
          <p:nvPr/>
        </p:nvSpPr>
        <p:spPr>
          <a:xfrm>
            <a:off x="1403280" y="6093000"/>
            <a:ext cx="4752000" cy="575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ru-RU" sz="1800" b="0" strike="noStrike" spc="-1">
              <a:latin typeface="Arial"/>
            </a:endParaRPr>
          </a:p>
          <a:p>
            <a:pPr algn="ctr">
              <a:lnSpc>
                <a:spcPct val="100000"/>
              </a:lnSpc>
            </a:pPr>
            <a:r>
              <a:rPr lang="ru-RU" sz="2000" b="1" strike="noStrike" spc="-1">
                <a:solidFill>
                  <a:srgbClr val="1F24E1"/>
                </a:solidFill>
                <a:latin typeface="Tahoma"/>
                <a:ea typeface="DejaVu Sans"/>
              </a:rPr>
              <a:t>З пошкодженням грудного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лімфатичного протока</a:t>
            </a:r>
            <a:endParaRPr lang="ru-RU" sz="2000" b="0" strike="noStrike" spc="-1">
              <a:latin typeface="Arial"/>
            </a:endParaRPr>
          </a:p>
          <a:p>
            <a:pPr algn="ctr">
              <a:lnSpc>
                <a:spcPct val="100000"/>
              </a:lnSpc>
            </a:pPr>
            <a:endParaRPr lang="ru-RU" sz="2000" b="0" strike="noStrike" spc="-1">
              <a:latin typeface="Arial"/>
            </a:endParaRPr>
          </a:p>
        </p:txBody>
      </p:sp>
      <p:sp>
        <p:nvSpPr>
          <p:cNvPr id="686" name="CustomShape 12"/>
          <p:cNvSpPr/>
          <p:nvPr/>
        </p:nvSpPr>
        <p:spPr>
          <a:xfrm>
            <a:off x="6516720" y="3213000"/>
            <a:ext cx="2446920" cy="5734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Пневмоторакс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внутрішній</a:t>
            </a:r>
            <a:endParaRPr lang="ru-RU" sz="2000" b="0" strike="noStrike" spc="-1">
              <a:latin typeface="Arial"/>
            </a:endParaRPr>
          </a:p>
        </p:txBody>
      </p:sp>
      <p:sp>
        <p:nvSpPr>
          <p:cNvPr id="687" name="CustomShape 13"/>
          <p:cNvSpPr/>
          <p:nvPr/>
        </p:nvSpPr>
        <p:spPr>
          <a:xfrm>
            <a:off x="6516720" y="4114800"/>
            <a:ext cx="2446920" cy="114192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Гемоторакс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Гемоперикардіум</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Гемомедіастінум</a:t>
            </a:r>
            <a:endParaRPr lang="ru-RU" sz="2000" b="0" strike="noStrike" spc="-1">
              <a:latin typeface="Arial"/>
            </a:endParaRPr>
          </a:p>
        </p:txBody>
      </p:sp>
      <p:sp>
        <p:nvSpPr>
          <p:cNvPr id="688" name="CustomShape 14"/>
          <p:cNvSpPr/>
          <p:nvPr/>
        </p:nvSpPr>
        <p:spPr>
          <a:xfrm>
            <a:off x="6443640" y="6021360"/>
            <a:ext cx="2446920" cy="5734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Хілоторакс</a:t>
            </a:r>
            <a:endParaRPr lang="ru-RU" sz="2000" b="0" strike="noStrike" spc="-1">
              <a:latin typeface="Arial"/>
            </a:endParaRPr>
          </a:p>
        </p:txBody>
      </p:sp>
      <p:sp>
        <p:nvSpPr>
          <p:cNvPr id="689" name="Line 15"/>
          <p:cNvSpPr/>
          <p:nvPr/>
        </p:nvSpPr>
        <p:spPr>
          <a:xfrm>
            <a:off x="6156000" y="3644640"/>
            <a:ext cx="36036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0" name="Line 16"/>
          <p:cNvSpPr/>
          <p:nvPr/>
        </p:nvSpPr>
        <p:spPr>
          <a:xfrm>
            <a:off x="6156000" y="4797360"/>
            <a:ext cx="36036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1" name="Line 17"/>
          <p:cNvSpPr/>
          <p:nvPr/>
        </p:nvSpPr>
        <p:spPr>
          <a:xfrm>
            <a:off x="6156000" y="6381720"/>
            <a:ext cx="287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2" name="Line 18"/>
          <p:cNvSpPr/>
          <p:nvPr/>
        </p:nvSpPr>
        <p:spPr>
          <a:xfrm flipH="1">
            <a:off x="1258560" y="321300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3" name="Line 19"/>
          <p:cNvSpPr/>
          <p:nvPr/>
        </p:nvSpPr>
        <p:spPr>
          <a:xfrm>
            <a:off x="1258560" y="3213000"/>
            <a:ext cx="0" cy="43164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4" name="Line 20"/>
          <p:cNvSpPr/>
          <p:nvPr/>
        </p:nvSpPr>
        <p:spPr>
          <a:xfrm>
            <a:off x="1258560" y="364464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5" name="Line 21"/>
          <p:cNvSpPr/>
          <p:nvPr/>
        </p:nvSpPr>
        <p:spPr>
          <a:xfrm flipH="1">
            <a:off x="1258560" y="436536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6" name="Line 22"/>
          <p:cNvSpPr/>
          <p:nvPr/>
        </p:nvSpPr>
        <p:spPr>
          <a:xfrm>
            <a:off x="1258560" y="4365360"/>
            <a:ext cx="0" cy="4320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7" name="Line 23"/>
          <p:cNvSpPr/>
          <p:nvPr/>
        </p:nvSpPr>
        <p:spPr>
          <a:xfrm>
            <a:off x="1258560" y="479736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8" name="Line 24"/>
          <p:cNvSpPr/>
          <p:nvPr/>
        </p:nvSpPr>
        <p:spPr>
          <a:xfrm flipH="1">
            <a:off x="1258560" y="566100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699" name="Line 25"/>
          <p:cNvSpPr/>
          <p:nvPr/>
        </p:nvSpPr>
        <p:spPr>
          <a:xfrm>
            <a:off x="1258560" y="5661000"/>
            <a:ext cx="0" cy="7920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0" name="Line 26"/>
          <p:cNvSpPr/>
          <p:nvPr/>
        </p:nvSpPr>
        <p:spPr>
          <a:xfrm>
            <a:off x="1258560" y="6453000"/>
            <a:ext cx="1447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1" name="Line 27"/>
          <p:cNvSpPr/>
          <p:nvPr/>
        </p:nvSpPr>
        <p:spPr>
          <a:xfrm flipH="1">
            <a:off x="1042920" y="2971800"/>
            <a:ext cx="23760" cy="304956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2" name="Line 28"/>
          <p:cNvSpPr/>
          <p:nvPr/>
        </p:nvSpPr>
        <p:spPr>
          <a:xfrm flipH="1">
            <a:off x="1042920" y="3429000"/>
            <a:ext cx="21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3" name="Line 29"/>
          <p:cNvSpPr/>
          <p:nvPr/>
        </p:nvSpPr>
        <p:spPr>
          <a:xfrm flipH="1">
            <a:off x="1042920" y="4581360"/>
            <a:ext cx="21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4" name="Line 30"/>
          <p:cNvSpPr/>
          <p:nvPr/>
        </p:nvSpPr>
        <p:spPr>
          <a:xfrm>
            <a:off x="1042920" y="6021360"/>
            <a:ext cx="21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5" name="Line 31"/>
          <p:cNvSpPr/>
          <p:nvPr/>
        </p:nvSpPr>
        <p:spPr>
          <a:xfrm flipH="1">
            <a:off x="5029200" y="1371600"/>
            <a:ext cx="21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6" name="Line 32"/>
          <p:cNvSpPr/>
          <p:nvPr/>
        </p:nvSpPr>
        <p:spPr>
          <a:xfrm flipH="1">
            <a:off x="5029200" y="1828800"/>
            <a:ext cx="21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7" name="CustomShape 33"/>
          <p:cNvSpPr/>
          <p:nvPr/>
        </p:nvSpPr>
        <p:spPr>
          <a:xfrm>
            <a:off x="1763640" y="214200"/>
            <a:ext cx="7093440" cy="7210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400" b="1" strike="noStrike" spc="-1">
                <a:solidFill>
                  <a:srgbClr val="1F24E1"/>
                </a:solidFill>
                <a:latin typeface="Tahoma"/>
                <a:ea typeface="DejaVu Sans"/>
              </a:rPr>
              <a:t>Закриті пошкодження </a:t>
            </a:r>
            <a:endParaRPr lang="ru-RU" sz="2400" b="0" strike="noStrike" spc="-1">
              <a:latin typeface="Arial"/>
            </a:endParaRPr>
          </a:p>
          <a:p>
            <a:pPr algn="ctr">
              <a:lnSpc>
                <a:spcPct val="100000"/>
              </a:lnSpc>
            </a:pPr>
            <a:r>
              <a:rPr lang="ru-RU" sz="2400" b="1" strike="noStrike" spc="-1">
                <a:solidFill>
                  <a:srgbClr val="1F24E1"/>
                </a:solidFill>
                <a:latin typeface="Tahoma"/>
                <a:ea typeface="DejaVu Sans"/>
              </a:rPr>
              <a:t>грудної клітки</a:t>
            </a:r>
            <a:endParaRPr lang="ru-RU" sz="2400" b="0" strike="noStrike" spc="-1">
              <a:latin typeface="Arial"/>
            </a:endParaRPr>
          </a:p>
        </p:txBody>
      </p:sp>
      <p:sp>
        <p:nvSpPr>
          <p:cNvPr id="708" name="Line 34"/>
          <p:cNvSpPr/>
          <p:nvPr/>
        </p:nvSpPr>
        <p:spPr>
          <a:xfrm flipH="1">
            <a:off x="1331640" y="404640"/>
            <a:ext cx="43200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09" name="Line 35"/>
          <p:cNvSpPr/>
          <p:nvPr/>
        </p:nvSpPr>
        <p:spPr>
          <a:xfrm>
            <a:off x="3733560" y="1600200"/>
            <a:ext cx="1295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0" name="CustomShape 36"/>
          <p:cNvSpPr/>
          <p:nvPr/>
        </p:nvSpPr>
        <p:spPr>
          <a:xfrm>
            <a:off x="3886200" y="2133720"/>
            <a:ext cx="309456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Забиття серця</a:t>
            </a:r>
            <a:endParaRPr lang="ru-RU" sz="2000" b="0" strike="noStrike" spc="-1">
              <a:latin typeface="Arial"/>
            </a:endParaRPr>
          </a:p>
        </p:txBody>
      </p:sp>
      <p:sp>
        <p:nvSpPr>
          <p:cNvPr id="711" name="CustomShape 37"/>
          <p:cNvSpPr/>
          <p:nvPr/>
        </p:nvSpPr>
        <p:spPr>
          <a:xfrm>
            <a:off x="4981680" y="2611440"/>
            <a:ext cx="3094560" cy="3592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Розрив діафрагми</a:t>
            </a:r>
            <a:endParaRPr lang="ru-RU" sz="2000" b="0" strike="noStrike" spc="-1">
              <a:latin typeface="Arial"/>
            </a:endParaRPr>
          </a:p>
        </p:txBody>
      </p:sp>
      <p:sp>
        <p:nvSpPr>
          <p:cNvPr id="712" name="Line 38"/>
          <p:cNvSpPr/>
          <p:nvPr/>
        </p:nvSpPr>
        <p:spPr>
          <a:xfrm>
            <a:off x="1295280" y="380880"/>
            <a:ext cx="0" cy="190512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3" name="Line 39"/>
          <p:cNvSpPr/>
          <p:nvPr/>
        </p:nvSpPr>
        <p:spPr>
          <a:xfrm>
            <a:off x="1295280" y="1218960"/>
            <a:ext cx="7621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4" name="Line 40"/>
          <p:cNvSpPr/>
          <p:nvPr/>
        </p:nvSpPr>
        <p:spPr>
          <a:xfrm>
            <a:off x="1295280" y="1752480"/>
            <a:ext cx="7621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5" name="Line 41"/>
          <p:cNvSpPr/>
          <p:nvPr/>
        </p:nvSpPr>
        <p:spPr>
          <a:xfrm>
            <a:off x="1295280" y="2286000"/>
            <a:ext cx="76212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6" name="Line 42"/>
          <p:cNvSpPr/>
          <p:nvPr/>
        </p:nvSpPr>
        <p:spPr>
          <a:xfrm>
            <a:off x="5029200" y="1371600"/>
            <a:ext cx="0" cy="4572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7" name="Line 43"/>
          <p:cNvSpPr/>
          <p:nvPr/>
        </p:nvSpPr>
        <p:spPr>
          <a:xfrm>
            <a:off x="3581280" y="1218960"/>
            <a:ext cx="15228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8" name="Line 44"/>
          <p:cNvSpPr/>
          <p:nvPr/>
        </p:nvSpPr>
        <p:spPr>
          <a:xfrm>
            <a:off x="3581280" y="1828800"/>
            <a:ext cx="15228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19" name="Line 45"/>
          <p:cNvSpPr/>
          <p:nvPr/>
        </p:nvSpPr>
        <p:spPr>
          <a:xfrm>
            <a:off x="3733560" y="1218960"/>
            <a:ext cx="0" cy="60984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20" name="Line 46"/>
          <p:cNvSpPr/>
          <p:nvPr/>
        </p:nvSpPr>
        <p:spPr>
          <a:xfrm>
            <a:off x="1295280" y="2209680"/>
            <a:ext cx="0" cy="53352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21" name="Line 47"/>
          <p:cNvSpPr/>
          <p:nvPr/>
        </p:nvSpPr>
        <p:spPr>
          <a:xfrm flipV="1">
            <a:off x="1295280" y="2707920"/>
            <a:ext cx="2484360" cy="3528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22" name="Line 48"/>
          <p:cNvSpPr/>
          <p:nvPr/>
        </p:nvSpPr>
        <p:spPr>
          <a:xfrm flipH="1">
            <a:off x="3733560" y="2286000"/>
            <a:ext cx="152640" cy="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23" name="Line 49"/>
          <p:cNvSpPr/>
          <p:nvPr/>
        </p:nvSpPr>
        <p:spPr>
          <a:xfrm>
            <a:off x="3733560" y="2286000"/>
            <a:ext cx="0" cy="457200"/>
          </a:xfrm>
          <a:prstGeom prst="line">
            <a:avLst/>
          </a:prstGeom>
          <a:ln w="28440">
            <a:solidFill>
              <a:schemeClr val="tx1"/>
            </a:solidFill>
            <a:miter/>
          </a:ln>
        </p:spPr>
        <p:style>
          <a:lnRef idx="0">
            <a:scrgbClr r="0" g="0" b="0"/>
          </a:lnRef>
          <a:fillRef idx="0">
            <a:scrgbClr r="0" g="0" b="0"/>
          </a:fillRef>
          <a:effectRef idx="0">
            <a:scrgbClr r="0" g="0" b="0"/>
          </a:effectRef>
          <a:fontRef idx="minor"/>
        </p:style>
      </p:sp>
      <p:sp>
        <p:nvSpPr>
          <p:cNvPr id="724" name="Line 50"/>
          <p:cNvSpPr/>
          <p:nvPr/>
        </p:nvSpPr>
        <p:spPr>
          <a:xfrm>
            <a:off x="8076960" y="1981080"/>
            <a:ext cx="0" cy="990720"/>
          </a:xfrm>
          <a:prstGeom prst="line">
            <a:avLst/>
          </a:prstGeom>
          <a:ln w="28440">
            <a:solidFill>
              <a:schemeClr val="tx1"/>
            </a:solidFill>
            <a:miter/>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CustomShape 1"/>
          <p:cNvSpPr/>
          <p:nvPr/>
        </p:nvSpPr>
        <p:spPr>
          <a:xfrm>
            <a:off x="214200" y="214200"/>
            <a:ext cx="8941320" cy="99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55000" lnSpcReduction="20000"/>
          </a:bodyPr>
          <a:lstStyle/>
          <a:p>
            <a:pPr algn="ctr">
              <a:lnSpc>
                <a:spcPct val="100000"/>
              </a:lnSpc>
            </a:pPr>
            <a:r>
              <a:t/>
            </a:r>
            <a:br/>
            <a:r>
              <a:t/>
            </a:r>
            <a:br/>
            <a:r>
              <a:rPr lang="ru-RU" sz="3600" b="1" strike="noStrike" spc="-1">
                <a:solidFill>
                  <a:srgbClr val="FF0000"/>
                </a:solidFill>
                <a:latin typeface="Calibri"/>
                <a:ea typeface="DejaVu Sans"/>
              </a:rPr>
              <a:t>Пневмоторакс</a:t>
            </a:r>
            <a:r>
              <a:rPr lang="ru-RU" sz="3600" b="1" strike="noStrike" spc="-1">
                <a:solidFill>
                  <a:srgbClr val="000000"/>
                </a:solidFill>
                <a:latin typeface="Calibri"/>
                <a:ea typeface="DejaVu Sans"/>
              </a:rPr>
              <a:t> - накопичення повітря в плевральній порожнині. </a:t>
            </a:r>
            <a:r>
              <a:t/>
            </a:r>
            <a:br/>
            <a:r>
              <a:t/>
            </a:r>
            <a:br/>
            <a:endParaRPr lang="ru-RU" sz="3600" b="0" strike="noStrike" spc="-1">
              <a:latin typeface="Arial"/>
            </a:endParaRPr>
          </a:p>
        </p:txBody>
      </p:sp>
      <p:sp>
        <p:nvSpPr>
          <p:cNvPr id="726" name="CustomShape 2"/>
          <p:cNvSpPr/>
          <p:nvPr/>
        </p:nvSpPr>
        <p:spPr>
          <a:xfrm>
            <a:off x="1371600" y="3886200"/>
            <a:ext cx="6399720" cy="175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641"/>
              </a:spcBef>
            </a:pPr>
            <a:r>
              <a:rPr lang="ru-RU" sz="3200" b="0" strike="noStrike" spc="-1">
                <a:solidFill>
                  <a:srgbClr val="8B8B8B"/>
                </a:solidFill>
                <a:latin typeface="Calibri"/>
                <a:ea typeface="DejaVu Sans"/>
              </a:rPr>
              <a:t> </a:t>
            </a:r>
            <a:endParaRPr lang="ru-RU" sz="3200" b="0" strike="noStrike" spc="-1">
              <a:latin typeface="Arial"/>
            </a:endParaRPr>
          </a:p>
        </p:txBody>
      </p:sp>
      <p:graphicFrame>
        <p:nvGraphicFramePr>
          <p:cNvPr id="727" name="Object 3"/>
          <p:cNvGraphicFramePr/>
          <p:nvPr/>
        </p:nvGraphicFramePr>
        <p:xfrm>
          <a:off x="1500120" y="1357200"/>
          <a:ext cx="2894400" cy="2742120"/>
        </p:xfrm>
        <a:graphic>
          <a:graphicData uri="http://schemas.openxmlformats.org/presentationml/2006/ole">
            <mc:AlternateContent xmlns:mc="http://schemas.openxmlformats.org/markup-compatibility/2006">
              <mc:Choice xmlns:v="urn:schemas-microsoft-com:vml" Requires="v">
                <p:oleObj spid="_x0000_s1030" r:id="rId3" imgW="0" imgH="0" progId="">
                  <p:embed/>
                </p:oleObj>
              </mc:Choice>
              <mc:Fallback>
                <p:oleObj r:id="rId3" imgW="0" imgH="0" progId="">
                  <p:embed/>
                  <p:pic>
                    <p:nvPicPr>
                      <p:cNvPr id="728" name="Object 4"/>
                      <p:cNvPicPr/>
                      <p:nvPr/>
                    </p:nvPicPr>
                    <p:blipFill>
                      <a:blip r:embed="rId4"/>
                      <a:stretch/>
                    </p:blipFill>
                    <p:spPr>
                      <a:xfrm>
                        <a:off x="1500120" y="1357200"/>
                        <a:ext cx="2894400" cy="2742120"/>
                      </a:xfrm>
                      <a:prstGeom prst="rect">
                        <a:avLst/>
                      </a:prstGeom>
                      <a:ln>
                        <a:noFill/>
                      </a:ln>
                    </p:spPr>
                  </p:pic>
                </p:oleObj>
              </mc:Fallback>
            </mc:AlternateContent>
          </a:graphicData>
        </a:graphic>
      </p:graphicFrame>
      <p:graphicFrame>
        <p:nvGraphicFramePr>
          <p:cNvPr id="729" name="Object 4"/>
          <p:cNvGraphicFramePr/>
          <p:nvPr/>
        </p:nvGraphicFramePr>
        <p:xfrm>
          <a:off x="1785960" y="4429080"/>
          <a:ext cx="2304000" cy="2056320"/>
        </p:xfrm>
        <a:graphic>
          <a:graphicData uri="http://schemas.openxmlformats.org/presentationml/2006/ole">
            <mc:AlternateContent xmlns:mc="http://schemas.openxmlformats.org/markup-compatibility/2006">
              <mc:Choice xmlns:v="urn:schemas-microsoft-com:vml" Requires="v">
                <p:oleObj spid="_x0000_s1031" r:id="rId5" imgW="0" imgH="0" progId="">
                  <p:embed/>
                </p:oleObj>
              </mc:Choice>
              <mc:Fallback>
                <p:oleObj r:id="rId5" imgW="0" imgH="0" progId="">
                  <p:embed/>
                  <p:pic>
                    <p:nvPicPr>
                      <p:cNvPr id="730" name="Object 5"/>
                      <p:cNvPicPr/>
                      <p:nvPr/>
                    </p:nvPicPr>
                    <p:blipFill>
                      <a:blip r:embed="rId6"/>
                      <a:stretch/>
                    </p:blipFill>
                    <p:spPr>
                      <a:xfrm>
                        <a:off x="1785960" y="4429080"/>
                        <a:ext cx="2304000" cy="2056320"/>
                      </a:xfrm>
                      <a:prstGeom prst="rect">
                        <a:avLst/>
                      </a:prstGeom>
                      <a:ln>
                        <a:noFill/>
                      </a:ln>
                    </p:spPr>
                  </p:pic>
                </p:oleObj>
              </mc:Fallback>
            </mc:AlternateContent>
          </a:graphicData>
        </a:graphic>
      </p:graphicFrame>
      <p:graphicFrame>
        <p:nvGraphicFramePr>
          <p:cNvPr id="731" name="Object 5"/>
          <p:cNvGraphicFramePr/>
          <p:nvPr/>
        </p:nvGraphicFramePr>
        <p:xfrm>
          <a:off x="5357880" y="1500120"/>
          <a:ext cx="2818440" cy="2665800"/>
        </p:xfrm>
        <a:graphic>
          <a:graphicData uri="http://schemas.openxmlformats.org/presentationml/2006/ole">
            <mc:AlternateContent xmlns:mc="http://schemas.openxmlformats.org/markup-compatibility/2006">
              <mc:Choice xmlns:v="urn:schemas-microsoft-com:vml" Requires="v">
                <p:oleObj spid="_x0000_s1032" r:id="rId7" imgW="0" imgH="0" progId="">
                  <p:embed/>
                </p:oleObj>
              </mc:Choice>
              <mc:Fallback>
                <p:oleObj r:id="rId7" imgW="0" imgH="0" progId="">
                  <p:embed/>
                  <p:pic>
                    <p:nvPicPr>
                      <p:cNvPr id="732" name="Object 6"/>
                      <p:cNvPicPr/>
                      <p:nvPr/>
                    </p:nvPicPr>
                    <p:blipFill>
                      <a:blip r:embed="rId8"/>
                      <a:stretch/>
                    </p:blipFill>
                    <p:spPr>
                      <a:xfrm>
                        <a:off x="5357880" y="1500120"/>
                        <a:ext cx="2818440" cy="2665800"/>
                      </a:xfrm>
                      <a:prstGeom prst="rect">
                        <a:avLst/>
                      </a:prstGeom>
                      <a:ln>
                        <a:noFill/>
                      </a:ln>
                    </p:spPr>
                  </p:pic>
                </p:oleObj>
              </mc:Fallback>
            </mc:AlternateContent>
          </a:graphicData>
        </a:graphic>
      </p:graphicFrame>
      <p:graphicFrame>
        <p:nvGraphicFramePr>
          <p:cNvPr id="733" name="Object 6"/>
          <p:cNvGraphicFramePr/>
          <p:nvPr/>
        </p:nvGraphicFramePr>
        <p:xfrm>
          <a:off x="5500800" y="4429080"/>
          <a:ext cx="2132640" cy="2142000"/>
        </p:xfrm>
        <a:graphic>
          <a:graphicData uri="http://schemas.openxmlformats.org/presentationml/2006/ole">
            <mc:AlternateContent xmlns:mc="http://schemas.openxmlformats.org/markup-compatibility/2006">
              <mc:Choice xmlns:v="urn:schemas-microsoft-com:vml" Requires="v">
                <p:oleObj spid="_x0000_s1033" r:id="rId9" imgW="0" imgH="0" progId="">
                  <p:embed/>
                </p:oleObj>
              </mc:Choice>
              <mc:Fallback>
                <p:oleObj r:id="rId9" imgW="0" imgH="0" progId="">
                  <p:embed/>
                  <p:pic>
                    <p:nvPicPr>
                      <p:cNvPr id="734" name="Object 7"/>
                      <p:cNvPicPr/>
                      <p:nvPr/>
                    </p:nvPicPr>
                    <p:blipFill>
                      <a:blip r:embed="rId10"/>
                      <a:stretch/>
                    </p:blipFill>
                    <p:spPr>
                      <a:xfrm>
                        <a:off x="5500800" y="4429080"/>
                        <a:ext cx="2132640" cy="2142000"/>
                      </a:xfrm>
                      <a:prstGeom prst="rect">
                        <a:avLst/>
                      </a:prstGeom>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 name="Рисунок 734"/>
          <p:cNvPicPr/>
          <p:nvPr/>
        </p:nvPicPr>
        <p:blipFill>
          <a:blip r:embed="rId2"/>
          <a:stretch/>
        </p:blipFill>
        <p:spPr>
          <a:xfrm>
            <a:off x="100800" y="158400"/>
            <a:ext cx="8910720" cy="6683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CustomShape 1"/>
          <p:cNvSpPr/>
          <p:nvPr/>
        </p:nvSpPr>
        <p:spPr>
          <a:xfrm>
            <a:off x="0" y="1928880"/>
            <a:ext cx="8785800" cy="271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000" b="1" strike="noStrike" spc="-1">
                <a:solidFill>
                  <a:srgbClr val="FF0000"/>
                </a:solidFill>
                <a:latin typeface="Calibri"/>
                <a:ea typeface="DejaVu Sans"/>
              </a:rPr>
              <a:t>Гемоторакс -</a:t>
            </a:r>
            <a:r>
              <a:rPr lang="ru-RU" sz="4000" b="1" strike="noStrike" spc="-1">
                <a:solidFill>
                  <a:srgbClr val="000000"/>
                </a:solidFill>
                <a:latin typeface="Calibri"/>
                <a:ea typeface="DejaVu Sans"/>
              </a:rPr>
              <a:t> скупчення крові в плевральній порожнині (малий, середній і великий). </a:t>
            </a:r>
            <a:r>
              <a:t/>
            </a:r>
            <a:br/>
            <a:r>
              <a:t/>
            </a:r>
            <a:br/>
            <a:r>
              <a:rPr lang="ru-RU" sz="4000" b="1" strike="noStrike" spc="-1">
                <a:solidFill>
                  <a:srgbClr val="FF0000"/>
                </a:solidFill>
                <a:latin typeface="Calibri"/>
                <a:ea typeface="DejaVu Sans"/>
              </a:rPr>
              <a:t>Хілоторакс </a:t>
            </a:r>
            <a:r>
              <a:rPr lang="ru-RU" sz="4000" b="1" strike="noStrike" spc="-1">
                <a:solidFill>
                  <a:srgbClr val="000000"/>
                </a:solidFill>
                <a:latin typeface="Calibri"/>
                <a:ea typeface="DejaVu Sans"/>
              </a:rPr>
              <a:t>- скупчення в плевральній порожнині лімфатичної рідини в результаті пошкодження грудної лімфатичної протоки. </a:t>
            </a:r>
            <a:r>
              <a:t/>
            </a:r>
            <a:br/>
            <a:endParaRPr lang="ru-RU" sz="4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736"/>
                                        </p:tgtEl>
                                        <p:attrNameLst>
                                          <p:attrName>style.visibility</p:attrName>
                                        </p:attrNameLst>
                                      </p:cBhvr>
                                      <p:to>
                                        <p:strVal val="visible"/>
                                      </p:to>
                                    </p:set>
                                    <p:anim calcmode="lin" valueType="num">
                                      <p:cBhvr additive="repl">
                                        <p:cTn id="7" dur="500" fill="hold"/>
                                        <p:tgtEl>
                                          <p:spTgt spid="736"/>
                                        </p:tgtEl>
                                        <p:attrNameLst>
                                          <p:attrName>ppt_x</p:attrName>
                                        </p:attrNameLst>
                                      </p:cBhvr>
                                      <p:tavLst>
                                        <p:tav tm="0">
                                          <p:val>
                                            <p:strVal val="0-#ppt_w/2"/>
                                          </p:val>
                                        </p:tav>
                                        <p:tav tm="100000">
                                          <p:val>
                                            <p:strVal val="#ppt_x"/>
                                          </p:val>
                                        </p:tav>
                                      </p:tavLst>
                                    </p:anim>
                                    <p:anim calcmode="lin" valueType="num">
                                      <p:cBhvr additive="repl">
                                        <p:cTn id="8" dur="500" fill="hold"/>
                                        <p:tgtEl>
                                          <p:spTgt spid="7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685800" y="2239560"/>
            <a:ext cx="7771320" cy="1250280"/>
          </a:xfrm>
          <a:prstGeom prst="rect">
            <a:avLst/>
          </a:prstGeom>
          <a:noFill/>
          <a:ln>
            <a:noFill/>
          </a:ln>
        </p:spPr>
        <p:txBody>
          <a:bodyPr lIns="0" tIns="0" rIns="0" bIns="0" anchor="ctr">
            <a:spAutoFit/>
          </a:bodyPr>
          <a:lstStyle/>
          <a:p>
            <a:pPr algn="ctr"/>
            <a:endParaRPr lang="ru-RU" sz="4400" b="0" strike="noStrike" spc="-1">
              <a:latin typeface="Arial"/>
            </a:endParaRPr>
          </a:p>
        </p:txBody>
      </p:sp>
      <p:pic>
        <p:nvPicPr>
          <p:cNvPr id="738" name="Рисунок 737"/>
          <p:cNvPicPr/>
          <p:nvPr/>
        </p:nvPicPr>
        <p:blipFill>
          <a:blip r:embed="rId2"/>
          <a:stretch/>
        </p:blipFill>
        <p:spPr>
          <a:xfrm>
            <a:off x="89280" y="238680"/>
            <a:ext cx="8838720" cy="66204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CustomShape 1"/>
          <p:cNvSpPr/>
          <p:nvPr/>
        </p:nvSpPr>
        <p:spPr>
          <a:xfrm>
            <a:off x="1066680" y="152280"/>
            <a:ext cx="7771320" cy="76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000000"/>
                </a:solidFill>
                <a:latin typeface="Calibri"/>
                <a:ea typeface="DejaVu Sans"/>
              </a:rPr>
              <a:t>Види гемоторакса</a:t>
            </a:r>
            <a:endParaRPr lang="ru-RU" sz="4400" b="0" strike="noStrike" spc="-1">
              <a:latin typeface="Arial"/>
            </a:endParaRPr>
          </a:p>
        </p:txBody>
      </p:sp>
      <p:sp>
        <p:nvSpPr>
          <p:cNvPr id="740" name="CustomShape 2"/>
          <p:cNvSpPr/>
          <p:nvPr/>
        </p:nvSpPr>
        <p:spPr>
          <a:xfrm>
            <a:off x="0" y="5786280"/>
            <a:ext cx="4856760" cy="49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479"/>
              </a:spcBef>
            </a:pPr>
            <a:r>
              <a:rPr lang="ru-RU" sz="2400" b="0" strike="noStrike" spc="-1">
                <a:solidFill>
                  <a:srgbClr val="000000"/>
                </a:solidFill>
                <a:latin typeface="Calibri"/>
                <a:ea typeface="DejaVu Sans"/>
              </a:rPr>
              <a:t>а) малий, б) середній</a:t>
            </a:r>
            <a:endParaRPr lang="ru-RU" sz="2400" b="0" strike="noStrike" spc="-1">
              <a:latin typeface="Arial"/>
            </a:endParaRPr>
          </a:p>
        </p:txBody>
      </p:sp>
      <p:pic>
        <p:nvPicPr>
          <p:cNvPr id="741" name="Picture 4"/>
          <p:cNvPicPr/>
          <p:nvPr/>
        </p:nvPicPr>
        <p:blipFill>
          <a:blip r:embed="rId3"/>
          <a:stretch/>
        </p:blipFill>
        <p:spPr>
          <a:xfrm>
            <a:off x="785880" y="1214280"/>
            <a:ext cx="3927960" cy="4548960"/>
          </a:xfrm>
          <a:prstGeom prst="rect">
            <a:avLst/>
          </a:prstGeom>
          <a:ln w="9360">
            <a:noFill/>
          </a:ln>
        </p:spPr>
      </p:pic>
      <p:graphicFrame>
        <p:nvGraphicFramePr>
          <p:cNvPr id="742" name="Object 3"/>
          <p:cNvGraphicFramePr/>
          <p:nvPr/>
        </p:nvGraphicFramePr>
        <p:xfrm>
          <a:off x="5643720" y="857160"/>
          <a:ext cx="2999160" cy="2822760"/>
        </p:xfrm>
        <a:graphic>
          <a:graphicData uri="http://schemas.openxmlformats.org/presentationml/2006/ole">
            <mc:AlternateContent xmlns:mc="http://schemas.openxmlformats.org/markup-compatibility/2006">
              <mc:Choice xmlns:v="urn:schemas-microsoft-com:vml" Requires="v">
                <p:oleObj spid="_x0000_s2052" r:id="rId4" imgW="0" imgH="0" progId="">
                  <p:embed/>
                </p:oleObj>
              </mc:Choice>
              <mc:Fallback>
                <p:oleObj r:id="rId4" imgW="0" imgH="0" progId="">
                  <p:embed/>
                  <p:pic>
                    <p:nvPicPr>
                      <p:cNvPr id="743" name="Object 2"/>
                      <p:cNvPicPr/>
                      <p:nvPr/>
                    </p:nvPicPr>
                    <p:blipFill>
                      <a:blip r:embed="rId5"/>
                      <a:stretch/>
                    </p:blipFill>
                    <p:spPr>
                      <a:xfrm>
                        <a:off x="5643720" y="857160"/>
                        <a:ext cx="2999160" cy="2822760"/>
                      </a:xfrm>
                      <a:prstGeom prst="rect">
                        <a:avLst/>
                      </a:prstGeom>
                      <a:ln>
                        <a:noFill/>
                      </a:ln>
                    </p:spPr>
                  </p:pic>
                </p:oleObj>
              </mc:Fallback>
            </mc:AlternateContent>
          </a:graphicData>
        </a:graphic>
      </p:graphicFrame>
      <p:graphicFrame>
        <p:nvGraphicFramePr>
          <p:cNvPr id="744" name="Object 4"/>
          <p:cNvGraphicFramePr/>
          <p:nvPr/>
        </p:nvGraphicFramePr>
        <p:xfrm>
          <a:off x="6000840" y="4000680"/>
          <a:ext cx="2427840" cy="2610000"/>
        </p:xfrm>
        <a:graphic>
          <a:graphicData uri="http://schemas.openxmlformats.org/presentationml/2006/ole">
            <mc:AlternateContent xmlns:mc="http://schemas.openxmlformats.org/markup-compatibility/2006">
              <mc:Choice xmlns:v="urn:schemas-microsoft-com:vml" Requires="v">
                <p:oleObj spid="_x0000_s2053" r:id="rId6" imgW="0" imgH="0" progId="">
                  <p:embed/>
                </p:oleObj>
              </mc:Choice>
              <mc:Fallback>
                <p:oleObj r:id="rId6" imgW="0" imgH="0" progId="">
                  <p:embed/>
                  <p:pic>
                    <p:nvPicPr>
                      <p:cNvPr id="745" name="Object 3"/>
                      <p:cNvPicPr/>
                      <p:nvPr/>
                    </p:nvPicPr>
                    <p:blipFill>
                      <a:blip r:embed="rId7"/>
                      <a:stretch/>
                    </p:blipFill>
                    <p:spPr>
                      <a:xfrm>
                        <a:off x="6000840" y="4000680"/>
                        <a:ext cx="2427840" cy="2610000"/>
                      </a:xfrm>
                      <a:prstGeom prst="rect">
                        <a:avLst/>
                      </a:prstGeom>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CustomShape 1"/>
          <p:cNvSpPr/>
          <p:nvPr/>
        </p:nvSpPr>
        <p:spPr>
          <a:xfrm>
            <a:off x="0" y="214200"/>
            <a:ext cx="8914320" cy="87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100000"/>
              </a:lnSpc>
            </a:pPr>
            <a:r>
              <a:rPr lang="ru-RU" sz="2800" b="1" strike="noStrike" spc="-1">
                <a:solidFill>
                  <a:srgbClr val="FF0000"/>
                </a:solidFill>
                <a:latin typeface="Calibri"/>
                <a:ea typeface="DejaVu Sans"/>
              </a:rPr>
              <a:t>Стани, що загрожують життю хворого при закритій травмі грудної клітки:</a:t>
            </a:r>
            <a:endParaRPr lang="ru-RU" sz="2800" b="0" strike="noStrike" spc="-1">
              <a:latin typeface="Arial"/>
            </a:endParaRPr>
          </a:p>
        </p:txBody>
      </p:sp>
      <p:sp>
        <p:nvSpPr>
          <p:cNvPr id="747" name="CustomShape 2"/>
          <p:cNvSpPr/>
          <p:nvPr/>
        </p:nvSpPr>
        <p:spPr>
          <a:xfrm>
            <a:off x="642960" y="1071720"/>
            <a:ext cx="6071040" cy="26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тампонада серця</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тотальний гемоторакс</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напружений пневмоторакс</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пошкодження великих судин</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вікончасті переломи ребер</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розрив діафрагми</a:t>
            </a:r>
            <a:endParaRPr lang="ru-RU" sz="2400" b="0" strike="noStrike" spc="-1">
              <a:latin typeface="Arial"/>
            </a:endParaRPr>
          </a:p>
          <a:p>
            <a:pPr marL="343080" indent="-342000" algn="just">
              <a:lnSpc>
                <a:spcPct val="100000"/>
              </a:lnSpc>
              <a:buClr>
                <a:srgbClr val="000000"/>
              </a:buClr>
              <a:buFont typeface="Arial"/>
              <a:buChar char="•"/>
            </a:pPr>
            <a:r>
              <a:rPr lang="ru-RU" sz="2400" b="1" strike="noStrike" spc="-1">
                <a:solidFill>
                  <a:srgbClr val="000000"/>
                </a:solidFill>
                <a:latin typeface="Calibri"/>
                <a:ea typeface="DejaVu Sans"/>
              </a:rPr>
              <a:t>плевропульмональний</a:t>
            </a:r>
            <a:endParaRPr lang="ru-RU" sz="2400" b="0" strike="noStrike" spc="-1">
              <a:latin typeface="Arial"/>
            </a:endParaRPr>
          </a:p>
        </p:txBody>
      </p:sp>
      <p:sp>
        <p:nvSpPr>
          <p:cNvPr id="748" name="CustomShape 3"/>
          <p:cNvSpPr/>
          <p:nvPr/>
        </p:nvSpPr>
        <p:spPr>
          <a:xfrm>
            <a:off x="714240" y="3714840"/>
            <a:ext cx="8276040" cy="26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641"/>
              </a:spcBef>
            </a:pPr>
            <a:r>
              <a:rPr lang="ru-RU" sz="3200" b="1" strike="noStrike" spc="-1">
                <a:solidFill>
                  <a:srgbClr val="FF0000"/>
                </a:solidFill>
                <a:latin typeface="Calibri"/>
                <a:ea typeface="DejaVu Sans"/>
              </a:rPr>
              <a:t>Особливості клінічної картини закритих травм грудної клітини</a:t>
            </a:r>
            <a:endParaRPr lang="ru-RU" sz="3200" b="0" strike="noStrike" spc="-1">
              <a:latin typeface="Arial"/>
            </a:endParaRPr>
          </a:p>
          <a:p>
            <a:pPr marL="343080" indent="-342000">
              <a:lnSpc>
                <a:spcPct val="100000"/>
              </a:lnSpc>
              <a:spcBef>
                <a:spcPts val="641"/>
              </a:spcBef>
            </a:pPr>
            <a:r>
              <a:rPr lang="ru-RU" sz="3200" b="1" strike="noStrike" spc="-1">
                <a:solidFill>
                  <a:srgbClr val="000000"/>
                </a:solidFill>
                <a:latin typeface="Calibri"/>
                <a:ea typeface="DejaVu Sans"/>
              </a:rPr>
              <a:t>Загальні симптоми:</a:t>
            </a:r>
            <a:endParaRPr lang="ru-RU" sz="3200" b="0" strike="noStrike" spc="-1">
              <a:latin typeface="Arial"/>
            </a:endParaRPr>
          </a:p>
          <a:p>
            <a:pPr marL="343080" indent="-342000">
              <a:lnSpc>
                <a:spcPct val="100000"/>
              </a:lnSpc>
              <a:spcBef>
                <a:spcPts val="641"/>
              </a:spcBef>
              <a:buClr>
                <a:srgbClr val="000000"/>
              </a:buClr>
              <a:buFont typeface="Wingdings" charset="2"/>
              <a:buChar char=""/>
            </a:pPr>
            <a:r>
              <a:rPr lang="ru-RU" sz="3200" b="1" strike="noStrike" spc="-1">
                <a:solidFill>
                  <a:srgbClr val="000000"/>
                </a:solidFill>
                <a:latin typeface="Calibri"/>
                <a:ea typeface="DejaVu Sans"/>
              </a:rPr>
              <a:t>ознаки порушення дихання</a:t>
            </a:r>
            <a:endParaRPr lang="ru-RU" sz="3200" b="0" strike="noStrike" spc="-1">
              <a:latin typeface="Arial"/>
            </a:endParaRPr>
          </a:p>
          <a:p>
            <a:pPr marL="343080" indent="-342000">
              <a:lnSpc>
                <a:spcPct val="100000"/>
              </a:lnSpc>
              <a:spcBef>
                <a:spcPts val="641"/>
              </a:spcBef>
              <a:buClr>
                <a:srgbClr val="000000"/>
              </a:buClr>
              <a:buFont typeface="Wingdings" charset="2"/>
              <a:buChar char=""/>
            </a:pPr>
            <a:r>
              <a:rPr lang="ru-RU" sz="3200" b="1" strike="noStrike" spc="-1">
                <a:solidFill>
                  <a:srgbClr val="000000"/>
                </a:solidFill>
                <a:latin typeface="Calibri"/>
                <a:ea typeface="DejaVu Sans"/>
              </a:rPr>
              <a:t>ознаки порушення кровообігу</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746"/>
                                        </p:tgtEl>
                                        <p:attrNameLst>
                                          <p:attrName>style.visibility</p:attrName>
                                        </p:attrNameLst>
                                      </p:cBhvr>
                                      <p:to>
                                        <p:strVal val="visible"/>
                                      </p:to>
                                    </p:set>
                                    <p:anim calcmode="lin" valueType="num">
                                      <p:cBhvr additive="repl">
                                        <p:cTn id="7" dur="500" fill="hold"/>
                                        <p:tgtEl>
                                          <p:spTgt spid="746"/>
                                        </p:tgtEl>
                                        <p:attrNameLst>
                                          <p:attrName>ppt_x</p:attrName>
                                        </p:attrNameLst>
                                      </p:cBhvr>
                                      <p:tavLst>
                                        <p:tav tm="0">
                                          <p:val>
                                            <p:strVal val="0-#ppt_w/2"/>
                                          </p:val>
                                        </p:tav>
                                        <p:tav tm="100000">
                                          <p:val>
                                            <p:strVal val="#ppt_x"/>
                                          </p:val>
                                        </p:tav>
                                      </p:tavLst>
                                    </p:anim>
                                    <p:anim calcmode="lin" valueType="num">
                                      <p:cBhvr additive="repl">
                                        <p:cTn id="8" dur="500" fill="hold"/>
                                        <p:tgtEl>
                                          <p:spTgt spid="746"/>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747">
                                            <p:txEl>
                                              <p:pRg st="0" end="0"/>
                                            </p:txEl>
                                          </p:spTgt>
                                        </p:tgtEl>
                                        <p:attrNameLst>
                                          <p:attrName>style.visibility</p:attrName>
                                        </p:attrNameLst>
                                      </p:cBhvr>
                                      <p:to>
                                        <p:strVal val="visible"/>
                                      </p:to>
                                    </p:set>
                                    <p:anim calcmode="lin" valueType="num">
                                      <p:cBhvr additive="repl">
                                        <p:cTn id="12" dur="500" fill="hold"/>
                                        <p:tgtEl>
                                          <p:spTgt spid="747">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74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747">
                                            <p:txEl>
                                              <p:pRg st="1" end="1"/>
                                            </p:txEl>
                                          </p:spTgt>
                                        </p:tgtEl>
                                        <p:attrNameLst>
                                          <p:attrName>style.visibility</p:attrName>
                                        </p:attrNameLst>
                                      </p:cBhvr>
                                      <p:to>
                                        <p:strVal val="visible"/>
                                      </p:to>
                                    </p:set>
                                    <p:anim calcmode="lin" valueType="num">
                                      <p:cBhvr additive="repl">
                                        <p:cTn id="17" dur="500" fill="hold"/>
                                        <p:tgtEl>
                                          <p:spTgt spid="747">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747">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747">
                                            <p:txEl>
                                              <p:pRg st="2" end="2"/>
                                            </p:txEl>
                                          </p:spTgt>
                                        </p:tgtEl>
                                        <p:attrNameLst>
                                          <p:attrName>style.visibility</p:attrName>
                                        </p:attrNameLst>
                                      </p:cBhvr>
                                      <p:to>
                                        <p:strVal val="visible"/>
                                      </p:to>
                                    </p:set>
                                    <p:anim calcmode="lin" valueType="num">
                                      <p:cBhvr additive="repl">
                                        <p:cTn id="22" dur="500" fill="hold"/>
                                        <p:tgtEl>
                                          <p:spTgt spid="747">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747">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Effect">
                            <p:stCondLst>
                              <p:cond delay="2000"/>
                            </p:stCondLst>
                            <p:childTnLst>
                              <p:par>
                                <p:cTn id="25" presetID="2" presetClass="entr" presetSubtype="8" fill="hold" nodeType="afterEffect">
                                  <p:stCondLst>
                                    <p:cond delay="0"/>
                                  </p:stCondLst>
                                  <p:childTnLst>
                                    <p:set>
                                      <p:cBhvr>
                                        <p:cTn id="26" dur="1" fill="hold">
                                          <p:stCondLst>
                                            <p:cond delay="0"/>
                                          </p:stCondLst>
                                        </p:cTn>
                                        <p:tgtEl>
                                          <p:spTgt spid="747">
                                            <p:txEl>
                                              <p:pRg st="3" end="3"/>
                                            </p:txEl>
                                          </p:spTgt>
                                        </p:tgtEl>
                                        <p:attrNameLst>
                                          <p:attrName>style.visibility</p:attrName>
                                        </p:attrNameLst>
                                      </p:cBhvr>
                                      <p:to>
                                        <p:strVal val="visible"/>
                                      </p:to>
                                    </p:set>
                                    <p:anim calcmode="lin" valueType="num">
                                      <p:cBhvr additive="repl">
                                        <p:cTn id="27" dur="500" fill="hold"/>
                                        <p:tgtEl>
                                          <p:spTgt spid="747">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747">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Effect">
                            <p:stCondLst>
                              <p:cond delay="2500"/>
                            </p:stCondLst>
                            <p:childTnLst>
                              <p:par>
                                <p:cTn id="30" presetID="2" presetClass="entr" presetSubtype="8" fill="hold" nodeType="afterEffect">
                                  <p:stCondLst>
                                    <p:cond delay="0"/>
                                  </p:stCondLst>
                                  <p:childTnLst>
                                    <p:set>
                                      <p:cBhvr>
                                        <p:cTn id="31" dur="1" fill="hold">
                                          <p:stCondLst>
                                            <p:cond delay="0"/>
                                          </p:stCondLst>
                                        </p:cTn>
                                        <p:tgtEl>
                                          <p:spTgt spid="747">
                                            <p:txEl>
                                              <p:pRg st="4" end="4"/>
                                            </p:txEl>
                                          </p:spTgt>
                                        </p:tgtEl>
                                        <p:attrNameLst>
                                          <p:attrName>style.visibility</p:attrName>
                                        </p:attrNameLst>
                                      </p:cBhvr>
                                      <p:to>
                                        <p:strVal val="visible"/>
                                      </p:to>
                                    </p:set>
                                    <p:anim calcmode="lin" valueType="num">
                                      <p:cBhvr additive="repl">
                                        <p:cTn id="32" dur="500" fill="hold"/>
                                        <p:tgtEl>
                                          <p:spTgt spid="747">
                                            <p:txEl>
                                              <p:pRg st="4" end="4"/>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747">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Effect">
                            <p:stCondLst>
                              <p:cond delay="3000"/>
                            </p:stCondLst>
                            <p:childTnLst>
                              <p:par>
                                <p:cTn id="35" presetID="2" presetClass="entr" presetSubtype="8" fill="hold" nodeType="afterEffect">
                                  <p:stCondLst>
                                    <p:cond delay="0"/>
                                  </p:stCondLst>
                                  <p:childTnLst>
                                    <p:set>
                                      <p:cBhvr>
                                        <p:cTn id="36" dur="1" fill="hold">
                                          <p:stCondLst>
                                            <p:cond delay="0"/>
                                          </p:stCondLst>
                                        </p:cTn>
                                        <p:tgtEl>
                                          <p:spTgt spid="747">
                                            <p:txEl>
                                              <p:pRg st="5" end="5"/>
                                            </p:txEl>
                                          </p:spTgt>
                                        </p:tgtEl>
                                        <p:attrNameLst>
                                          <p:attrName>style.visibility</p:attrName>
                                        </p:attrNameLst>
                                      </p:cBhvr>
                                      <p:to>
                                        <p:strVal val="visible"/>
                                      </p:to>
                                    </p:set>
                                    <p:anim calcmode="lin" valueType="num">
                                      <p:cBhvr additive="repl">
                                        <p:cTn id="37" dur="500" fill="hold"/>
                                        <p:tgtEl>
                                          <p:spTgt spid="747">
                                            <p:txEl>
                                              <p:pRg st="5" end="5"/>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747">
                                            <p:txEl>
                                              <p:pRg st="5" end="5"/>
                                            </p:txEl>
                                          </p:spTgt>
                                        </p:tgtEl>
                                        <p:attrNameLst>
                                          <p:attrName>ppt_y</p:attrName>
                                        </p:attrNameLst>
                                      </p:cBhvr>
                                      <p:tavLst>
                                        <p:tav tm="0">
                                          <p:val>
                                            <p:strVal val="#ppt_y"/>
                                          </p:val>
                                        </p:tav>
                                        <p:tav tm="100000">
                                          <p:val>
                                            <p:strVal val="#ppt_y"/>
                                          </p:val>
                                        </p:tav>
                                      </p:tavLst>
                                    </p:anim>
                                  </p:childTnLst>
                                </p:cTn>
                              </p:par>
                            </p:childTnLst>
                          </p:cTn>
                        </p:par>
                        <p:par>
                          <p:cTn id="39" fill="hold" nodeType="afterEffect">
                            <p:stCondLst>
                              <p:cond delay="3500"/>
                            </p:stCondLst>
                            <p:childTnLst>
                              <p:par>
                                <p:cTn id="40" presetID="2" presetClass="entr" presetSubtype="8" fill="hold" nodeType="afterEffect">
                                  <p:stCondLst>
                                    <p:cond delay="0"/>
                                  </p:stCondLst>
                                  <p:childTnLst>
                                    <p:set>
                                      <p:cBhvr>
                                        <p:cTn id="41" dur="1" fill="hold">
                                          <p:stCondLst>
                                            <p:cond delay="0"/>
                                          </p:stCondLst>
                                        </p:cTn>
                                        <p:tgtEl>
                                          <p:spTgt spid="747">
                                            <p:txEl>
                                              <p:pRg st="6" end="6"/>
                                            </p:txEl>
                                          </p:spTgt>
                                        </p:tgtEl>
                                        <p:attrNameLst>
                                          <p:attrName>style.visibility</p:attrName>
                                        </p:attrNameLst>
                                      </p:cBhvr>
                                      <p:to>
                                        <p:strVal val="visible"/>
                                      </p:to>
                                    </p:set>
                                    <p:anim calcmode="lin" valueType="num">
                                      <p:cBhvr additive="repl">
                                        <p:cTn id="42" dur="500" fill="hold"/>
                                        <p:tgtEl>
                                          <p:spTgt spid="747">
                                            <p:txEl>
                                              <p:pRg st="6" end="6"/>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747">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748">
                                            <p:txEl>
                                              <p:pRg st="0" end="0"/>
                                            </p:txEl>
                                          </p:spTgt>
                                        </p:tgtEl>
                                        <p:attrNameLst>
                                          <p:attrName>style.visibility</p:attrName>
                                        </p:attrNameLst>
                                      </p:cBhvr>
                                      <p:to>
                                        <p:strVal val="visible"/>
                                      </p:to>
                                    </p:set>
                                    <p:anim calcmode="lin" valueType="num">
                                      <p:cBhvr additive="repl">
                                        <p:cTn id="47" dur="500" fill="hold"/>
                                        <p:tgtEl>
                                          <p:spTgt spid="748">
                                            <p:txEl>
                                              <p:pRg st="0" end="0"/>
                                            </p:txEl>
                                          </p:spTgt>
                                        </p:tgtEl>
                                        <p:attrNameLst>
                                          <p:attrName>ppt_x</p:attrName>
                                        </p:attrNameLst>
                                      </p:cBhvr>
                                      <p:tavLst>
                                        <p:tav tm="0">
                                          <p:val>
                                            <p:strVal val="0-#ppt_w/2"/>
                                          </p:val>
                                        </p:tav>
                                        <p:tav tm="100000">
                                          <p:val>
                                            <p:strVal val="#ppt_x"/>
                                          </p:val>
                                        </p:tav>
                                      </p:tavLst>
                                    </p:anim>
                                    <p:anim calcmode="lin" valueType="num">
                                      <p:cBhvr additive="repl">
                                        <p:cTn id="48" dur="500" fill="hold"/>
                                        <p:tgtEl>
                                          <p:spTgt spid="748">
                                            <p:txEl>
                                              <p:pRg st="0" end="0"/>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748">
                                            <p:txEl>
                                              <p:pRg st="1" end="1"/>
                                            </p:txEl>
                                          </p:spTgt>
                                        </p:tgtEl>
                                        <p:attrNameLst>
                                          <p:attrName>style.visibility</p:attrName>
                                        </p:attrNameLst>
                                      </p:cBhvr>
                                      <p:to>
                                        <p:strVal val="visible"/>
                                      </p:to>
                                    </p:set>
                                    <p:anim calcmode="lin" valueType="num">
                                      <p:cBhvr additive="repl">
                                        <p:cTn id="52" dur="500" fill="hold"/>
                                        <p:tgtEl>
                                          <p:spTgt spid="748">
                                            <p:txEl>
                                              <p:pRg st="1" end="1"/>
                                            </p:txEl>
                                          </p:spTgt>
                                        </p:tgtEl>
                                        <p:attrNameLst>
                                          <p:attrName>ppt_x</p:attrName>
                                        </p:attrNameLst>
                                      </p:cBhvr>
                                      <p:tavLst>
                                        <p:tav tm="0">
                                          <p:val>
                                            <p:strVal val="0-#ppt_w/2"/>
                                          </p:val>
                                        </p:tav>
                                        <p:tav tm="100000">
                                          <p:val>
                                            <p:strVal val="#ppt_x"/>
                                          </p:val>
                                        </p:tav>
                                      </p:tavLst>
                                    </p:anim>
                                    <p:anim calcmode="lin" valueType="num">
                                      <p:cBhvr additive="repl">
                                        <p:cTn id="53" dur="500" fill="hold"/>
                                        <p:tgtEl>
                                          <p:spTgt spid="748">
                                            <p:txEl>
                                              <p:pRg st="1" end="1"/>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48">
                                            <p:txEl>
                                              <p:pRg st="2" end="2"/>
                                            </p:txEl>
                                          </p:spTgt>
                                        </p:tgtEl>
                                        <p:attrNameLst>
                                          <p:attrName>style.visibility</p:attrName>
                                        </p:attrNameLst>
                                      </p:cBhvr>
                                      <p:to>
                                        <p:strVal val="visible"/>
                                      </p:to>
                                    </p:set>
                                    <p:anim calcmode="lin" valueType="num">
                                      <p:cBhvr additive="repl">
                                        <p:cTn id="57" dur="500" fill="hold"/>
                                        <p:tgtEl>
                                          <p:spTgt spid="748">
                                            <p:txEl>
                                              <p:pRg st="2" end="2"/>
                                            </p:txEl>
                                          </p:spTgt>
                                        </p:tgtEl>
                                        <p:attrNameLst>
                                          <p:attrName>ppt_x</p:attrName>
                                        </p:attrNameLst>
                                      </p:cBhvr>
                                      <p:tavLst>
                                        <p:tav tm="0">
                                          <p:val>
                                            <p:strVal val="0-#ppt_w/2"/>
                                          </p:val>
                                        </p:tav>
                                        <p:tav tm="100000">
                                          <p:val>
                                            <p:strVal val="#ppt_x"/>
                                          </p:val>
                                        </p:tav>
                                      </p:tavLst>
                                    </p:anim>
                                    <p:anim calcmode="lin" valueType="num">
                                      <p:cBhvr additive="repl">
                                        <p:cTn id="58" dur="500" fill="hold"/>
                                        <p:tgtEl>
                                          <p:spTgt spid="748">
                                            <p:txEl>
                                              <p:pRg st="2" end="2"/>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748">
                                            <p:txEl>
                                              <p:pRg st="3" end="3"/>
                                            </p:txEl>
                                          </p:spTgt>
                                        </p:tgtEl>
                                        <p:attrNameLst>
                                          <p:attrName>style.visibility</p:attrName>
                                        </p:attrNameLst>
                                      </p:cBhvr>
                                      <p:to>
                                        <p:strVal val="visible"/>
                                      </p:to>
                                    </p:set>
                                    <p:anim calcmode="lin" valueType="num">
                                      <p:cBhvr additive="repl">
                                        <p:cTn id="62" dur="500" fill="hold"/>
                                        <p:tgtEl>
                                          <p:spTgt spid="748">
                                            <p:txEl>
                                              <p:pRg st="3" end="3"/>
                                            </p:txEl>
                                          </p:spTgt>
                                        </p:tgtEl>
                                        <p:attrNameLst>
                                          <p:attrName>ppt_x</p:attrName>
                                        </p:attrNameLst>
                                      </p:cBhvr>
                                      <p:tavLst>
                                        <p:tav tm="0">
                                          <p:val>
                                            <p:strVal val="0-#ppt_w/2"/>
                                          </p:val>
                                        </p:tav>
                                        <p:tav tm="100000">
                                          <p:val>
                                            <p:strVal val="#ppt_x"/>
                                          </p:val>
                                        </p:tav>
                                      </p:tavLst>
                                    </p:anim>
                                    <p:anim calcmode="lin" valueType="num">
                                      <p:cBhvr additive="repl">
                                        <p:cTn id="63" dur="500" fill="hold"/>
                                        <p:tgtEl>
                                          <p:spTgt spid="74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CustomShape 1"/>
          <p:cNvSpPr/>
          <p:nvPr/>
        </p:nvSpPr>
        <p:spPr>
          <a:xfrm>
            <a:off x="642960" y="214200"/>
            <a:ext cx="8200080" cy="128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strike="noStrike" spc="-1">
                <a:solidFill>
                  <a:srgbClr val="7030A0"/>
                </a:solidFill>
                <a:latin typeface="Tahoma"/>
                <a:ea typeface="DejaVu Sans"/>
              </a:rPr>
              <a:t>Особливості клінічної картини закритих травм грудної клітки</a:t>
            </a:r>
            <a:endParaRPr lang="ru-RU" sz="3600" b="0" strike="noStrike" spc="-1">
              <a:latin typeface="Arial"/>
            </a:endParaRPr>
          </a:p>
        </p:txBody>
      </p:sp>
      <p:sp>
        <p:nvSpPr>
          <p:cNvPr id="750" name="CustomShape 2"/>
          <p:cNvSpPr/>
          <p:nvPr/>
        </p:nvSpPr>
        <p:spPr>
          <a:xfrm>
            <a:off x="285840" y="1857240"/>
            <a:ext cx="8285760" cy="4570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100000"/>
              </a:lnSpc>
              <a:spcBef>
                <a:spcPts val="479"/>
              </a:spcBef>
            </a:pPr>
            <a:r>
              <a:rPr lang="ru-RU" sz="2400" b="1" strike="noStrike" spc="-1">
                <a:solidFill>
                  <a:srgbClr val="0070C0"/>
                </a:solidFill>
                <a:latin typeface="Tahoma"/>
                <a:ea typeface="DejaVu Sans"/>
              </a:rPr>
              <a:t>Місцеві симптоми:</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кровохаркання</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підшкірна емфізема </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хворобливість при пальпації грудної клітки і відставання її при диханні</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наявність патологічної рухливості кісткових відламків</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перкуторно: тимпаніт або укорочення перкуторного звуку</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1" strike="noStrike" spc="-1">
                <a:solidFill>
                  <a:srgbClr val="000000"/>
                </a:solidFill>
                <a:latin typeface="Tahoma"/>
                <a:ea typeface="DejaVu Sans"/>
              </a:rPr>
              <a:t>аускультативно: послаблення або відсутність дихальних шумів</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749"/>
                                        </p:tgtEl>
                                        <p:attrNameLst>
                                          <p:attrName>style.visibility</p:attrName>
                                        </p:attrNameLst>
                                      </p:cBhvr>
                                      <p:to>
                                        <p:strVal val="visible"/>
                                      </p:to>
                                    </p:set>
                                    <p:anim calcmode="lin" valueType="num">
                                      <p:cBhvr additive="repl">
                                        <p:cTn id="7" dur="500" fill="hold"/>
                                        <p:tgtEl>
                                          <p:spTgt spid="749"/>
                                        </p:tgtEl>
                                        <p:attrNameLst>
                                          <p:attrName>ppt_x</p:attrName>
                                        </p:attrNameLst>
                                      </p:cBhvr>
                                      <p:tavLst>
                                        <p:tav tm="0">
                                          <p:val>
                                            <p:strVal val="0-#ppt_w/2"/>
                                          </p:val>
                                        </p:tav>
                                        <p:tav tm="100000">
                                          <p:val>
                                            <p:strVal val="#ppt_x"/>
                                          </p:val>
                                        </p:tav>
                                      </p:tavLst>
                                    </p:anim>
                                    <p:anim calcmode="lin" valueType="num">
                                      <p:cBhvr additive="repl">
                                        <p:cTn id="8" dur="500" fill="hold"/>
                                        <p:tgtEl>
                                          <p:spTgt spid="749"/>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750">
                                            <p:txEl>
                                              <p:pRg st="0" end="0"/>
                                            </p:txEl>
                                          </p:spTgt>
                                        </p:tgtEl>
                                        <p:attrNameLst>
                                          <p:attrName>style.visibility</p:attrName>
                                        </p:attrNameLst>
                                      </p:cBhvr>
                                      <p:to>
                                        <p:strVal val="visible"/>
                                      </p:to>
                                    </p:set>
                                    <p:anim calcmode="lin" valueType="num">
                                      <p:cBhvr additive="repl">
                                        <p:cTn id="12" dur="500" fill="hold"/>
                                        <p:tgtEl>
                                          <p:spTgt spid="750">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750">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750">
                                            <p:txEl>
                                              <p:pRg st="1" end="1"/>
                                            </p:txEl>
                                          </p:spTgt>
                                        </p:tgtEl>
                                        <p:attrNameLst>
                                          <p:attrName>style.visibility</p:attrName>
                                        </p:attrNameLst>
                                      </p:cBhvr>
                                      <p:to>
                                        <p:strVal val="visible"/>
                                      </p:to>
                                    </p:set>
                                    <p:anim calcmode="lin" valueType="num">
                                      <p:cBhvr additive="repl">
                                        <p:cTn id="17" dur="500" fill="hold"/>
                                        <p:tgtEl>
                                          <p:spTgt spid="750">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750">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750">
                                            <p:txEl>
                                              <p:pRg st="2" end="2"/>
                                            </p:txEl>
                                          </p:spTgt>
                                        </p:tgtEl>
                                        <p:attrNameLst>
                                          <p:attrName>style.visibility</p:attrName>
                                        </p:attrNameLst>
                                      </p:cBhvr>
                                      <p:to>
                                        <p:strVal val="visible"/>
                                      </p:to>
                                    </p:set>
                                    <p:anim calcmode="lin" valueType="num">
                                      <p:cBhvr additive="repl">
                                        <p:cTn id="22" dur="500" fill="hold"/>
                                        <p:tgtEl>
                                          <p:spTgt spid="750">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75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750">
                                            <p:txEl>
                                              <p:pRg st="3" end="3"/>
                                            </p:txEl>
                                          </p:spTgt>
                                        </p:tgtEl>
                                        <p:attrNameLst>
                                          <p:attrName>style.visibility</p:attrName>
                                        </p:attrNameLst>
                                      </p:cBhvr>
                                      <p:to>
                                        <p:strVal val="visible"/>
                                      </p:to>
                                    </p:set>
                                    <p:anim calcmode="lin" valueType="num">
                                      <p:cBhvr additive="repl">
                                        <p:cTn id="27" dur="500" fill="hold"/>
                                        <p:tgtEl>
                                          <p:spTgt spid="750">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750">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Effect">
                            <p:stCondLst>
                              <p:cond delay="2500"/>
                            </p:stCondLst>
                            <p:childTnLst>
                              <p:par>
                                <p:cTn id="30" presetID="2" presetClass="entr" presetSubtype="8" fill="hold" nodeType="afterEffect">
                                  <p:stCondLst>
                                    <p:cond delay="0"/>
                                  </p:stCondLst>
                                  <p:childTnLst>
                                    <p:set>
                                      <p:cBhvr>
                                        <p:cTn id="31" dur="1" fill="hold">
                                          <p:stCondLst>
                                            <p:cond delay="0"/>
                                          </p:stCondLst>
                                        </p:cTn>
                                        <p:tgtEl>
                                          <p:spTgt spid="750">
                                            <p:txEl>
                                              <p:pRg st="4" end="4"/>
                                            </p:txEl>
                                          </p:spTgt>
                                        </p:tgtEl>
                                        <p:attrNameLst>
                                          <p:attrName>style.visibility</p:attrName>
                                        </p:attrNameLst>
                                      </p:cBhvr>
                                      <p:to>
                                        <p:strVal val="visible"/>
                                      </p:to>
                                    </p:set>
                                    <p:anim calcmode="lin" valueType="num">
                                      <p:cBhvr additive="repl">
                                        <p:cTn id="32" dur="500" fill="hold"/>
                                        <p:tgtEl>
                                          <p:spTgt spid="750">
                                            <p:txEl>
                                              <p:pRg st="4" end="4"/>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750">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Effect">
                            <p:stCondLst>
                              <p:cond delay="3000"/>
                            </p:stCondLst>
                            <p:childTnLst>
                              <p:par>
                                <p:cTn id="35" presetID="2" presetClass="entr" presetSubtype="8" fill="hold" nodeType="afterEffect">
                                  <p:stCondLst>
                                    <p:cond delay="0"/>
                                  </p:stCondLst>
                                  <p:childTnLst>
                                    <p:set>
                                      <p:cBhvr>
                                        <p:cTn id="36" dur="1" fill="hold">
                                          <p:stCondLst>
                                            <p:cond delay="0"/>
                                          </p:stCondLst>
                                        </p:cTn>
                                        <p:tgtEl>
                                          <p:spTgt spid="750">
                                            <p:txEl>
                                              <p:pRg st="5" end="5"/>
                                            </p:txEl>
                                          </p:spTgt>
                                        </p:tgtEl>
                                        <p:attrNameLst>
                                          <p:attrName>style.visibility</p:attrName>
                                        </p:attrNameLst>
                                      </p:cBhvr>
                                      <p:to>
                                        <p:strVal val="visible"/>
                                      </p:to>
                                    </p:set>
                                    <p:anim calcmode="lin" valueType="num">
                                      <p:cBhvr additive="repl">
                                        <p:cTn id="37" dur="500" fill="hold"/>
                                        <p:tgtEl>
                                          <p:spTgt spid="750">
                                            <p:txEl>
                                              <p:pRg st="5" end="5"/>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750">
                                            <p:txEl>
                                              <p:pRg st="5" end="5"/>
                                            </p:txEl>
                                          </p:spTgt>
                                        </p:tgtEl>
                                        <p:attrNameLst>
                                          <p:attrName>ppt_y</p:attrName>
                                        </p:attrNameLst>
                                      </p:cBhvr>
                                      <p:tavLst>
                                        <p:tav tm="0">
                                          <p:val>
                                            <p:strVal val="#ppt_y"/>
                                          </p:val>
                                        </p:tav>
                                        <p:tav tm="100000">
                                          <p:val>
                                            <p:strVal val="#ppt_y"/>
                                          </p:val>
                                        </p:tav>
                                      </p:tavLst>
                                    </p:anim>
                                  </p:childTnLst>
                                </p:cTn>
                              </p:par>
                            </p:childTnLst>
                          </p:cTn>
                        </p:par>
                        <p:par>
                          <p:cTn id="39" fill="hold" nodeType="afterEffect">
                            <p:stCondLst>
                              <p:cond delay="3500"/>
                            </p:stCondLst>
                            <p:childTnLst>
                              <p:par>
                                <p:cTn id="40" presetID="2" presetClass="entr" presetSubtype="8" fill="hold" nodeType="afterEffect">
                                  <p:stCondLst>
                                    <p:cond delay="0"/>
                                  </p:stCondLst>
                                  <p:childTnLst>
                                    <p:set>
                                      <p:cBhvr>
                                        <p:cTn id="41" dur="1" fill="hold">
                                          <p:stCondLst>
                                            <p:cond delay="0"/>
                                          </p:stCondLst>
                                        </p:cTn>
                                        <p:tgtEl>
                                          <p:spTgt spid="750">
                                            <p:txEl>
                                              <p:pRg st="6" end="6"/>
                                            </p:txEl>
                                          </p:spTgt>
                                        </p:tgtEl>
                                        <p:attrNameLst>
                                          <p:attrName>style.visibility</p:attrName>
                                        </p:attrNameLst>
                                      </p:cBhvr>
                                      <p:to>
                                        <p:strVal val="visible"/>
                                      </p:to>
                                    </p:set>
                                    <p:anim calcmode="lin" valueType="num">
                                      <p:cBhvr additive="repl">
                                        <p:cTn id="42" dur="500" fill="hold"/>
                                        <p:tgtEl>
                                          <p:spTgt spid="750">
                                            <p:txEl>
                                              <p:pRg st="6" end="6"/>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75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CustomShape 1"/>
          <p:cNvSpPr/>
          <p:nvPr/>
        </p:nvSpPr>
        <p:spPr>
          <a:xfrm>
            <a:off x="1692360" y="331920"/>
            <a:ext cx="6191640" cy="638280"/>
          </a:xfrm>
          <a:prstGeom prst="rect">
            <a:avLst/>
          </a:prstGeom>
          <a:solidFill>
            <a:srgbClr val="FFFF00"/>
          </a:solidFill>
          <a:ln w="3168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800"/>
              </a:spcBef>
            </a:pPr>
            <a:r>
              <a:rPr lang="ru-RU" sz="3600" b="1" strike="noStrike" spc="-1">
                <a:solidFill>
                  <a:srgbClr val="000066"/>
                </a:solidFill>
                <a:latin typeface="Georgia"/>
                <a:ea typeface="DejaVu Sans"/>
              </a:rPr>
              <a:t>Причини поранень:</a:t>
            </a:r>
            <a:endParaRPr lang="ru-RU" sz="3600" b="0" strike="noStrike" spc="-1">
              <a:latin typeface="Arial"/>
            </a:endParaRPr>
          </a:p>
        </p:txBody>
      </p:sp>
      <p:sp>
        <p:nvSpPr>
          <p:cNvPr id="330" name="CustomShape 2"/>
          <p:cNvSpPr/>
          <p:nvPr/>
        </p:nvSpPr>
        <p:spPr>
          <a:xfrm>
            <a:off x="826920" y="1123920"/>
            <a:ext cx="2878560" cy="158328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000066"/>
                </a:solidFill>
                <a:latin typeface="Georgia"/>
                <a:ea typeface="DejaVu Sans"/>
              </a:rPr>
              <a:t>аварії під час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промислового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виробництва,</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роботи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з устаткуванням </a:t>
            </a:r>
            <a:endParaRPr lang="ru-RU" sz="2000" b="0" strike="noStrike" spc="-1">
              <a:latin typeface="Arial"/>
            </a:endParaRPr>
          </a:p>
        </p:txBody>
      </p:sp>
      <p:sp>
        <p:nvSpPr>
          <p:cNvPr id="331" name="CustomShape 3"/>
          <p:cNvSpPr/>
          <p:nvPr/>
        </p:nvSpPr>
        <p:spPr>
          <a:xfrm>
            <a:off x="826920" y="2924280"/>
            <a:ext cx="2878560" cy="158328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000066"/>
                </a:solidFill>
                <a:latin typeface="Georgia"/>
                <a:ea typeface="DejaVu Sans"/>
              </a:rPr>
              <a:t>наслідки</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надзвичайних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ситуацій,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техногенних аварій,</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катастроф, тощо</a:t>
            </a:r>
            <a:endParaRPr lang="ru-RU" sz="2000" b="0" strike="noStrike" spc="-1">
              <a:latin typeface="Arial"/>
            </a:endParaRPr>
          </a:p>
        </p:txBody>
      </p:sp>
      <p:sp>
        <p:nvSpPr>
          <p:cNvPr id="332" name="CustomShape 4"/>
          <p:cNvSpPr/>
          <p:nvPr/>
        </p:nvSpPr>
        <p:spPr>
          <a:xfrm>
            <a:off x="5219640" y="3643200"/>
            <a:ext cx="3526200" cy="208800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000066"/>
                </a:solidFill>
                <a:latin typeface="Georgia"/>
                <a:ea typeface="DejaVu Sans"/>
              </a:rPr>
              <a:t>необережне</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поводження з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колючими,</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ріжучими,</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іншими побутовими</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інструментами </a:t>
            </a:r>
            <a:endParaRPr lang="ru-RU" sz="2000" b="0" strike="noStrike" spc="-1">
              <a:latin typeface="Arial"/>
            </a:endParaRPr>
          </a:p>
        </p:txBody>
      </p:sp>
      <p:sp>
        <p:nvSpPr>
          <p:cNvPr id="333" name="CustomShape 5"/>
          <p:cNvSpPr/>
          <p:nvPr/>
        </p:nvSpPr>
        <p:spPr>
          <a:xfrm>
            <a:off x="5796000" y="1916280"/>
            <a:ext cx="2448360" cy="122292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000066"/>
                </a:solidFill>
                <a:latin typeface="Georgia"/>
                <a:ea typeface="DejaVu Sans"/>
              </a:rPr>
              <a:t>укуси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тварин</a:t>
            </a:r>
            <a:endParaRPr lang="ru-RU" sz="2000" b="0" strike="noStrike" spc="-1">
              <a:latin typeface="Arial"/>
            </a:endParaRPr>
          </a:p>
        </p:txBody>
      </p:sp>
      <p:sp>
        <p:nvSpPr>
          <p:cNvPr id="334" name="CustomShape 6"/>
          <p:cNvSpPr/>
          <p:nvPr/>
        </p:nvSpPr>
        <p:spPr>
          <a:xfrm>
            <a:off x="826920" y="4724280"/>
            <a:ext cx="2880360" cy="158328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000066"/>
                </a:solidFill>
                <a:latin typeface="Georgia"/>
                <a:ea typeface="DejaVu Sans"/>
              </a:rPr>
              <a:t>вибухи на </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виробництві,</a:t>
            </a:r>
            <a:endParaRPr lang="ru-RU" sz="2000" b="0" strike="noStrike" spc="-1">
              <a:latin typeface="Arial"/>
            </a:endParaRPr>
          </a:p>
          <a:p>
            <a:pPr algn="ctr">
              <a:lnSpc>
                <a:spcPct val="100000"/>
              </a:lnSpc>
            </a:pPr>
            <a:r>
              <a:rPr lang="ru-RU" sz="2000" b="1" strike="noStrike" spc="-1">
                <a:solidFill>
                  <a:srgbClr val="000066"/>
                </a:solidFill>
                <a:latin typeface="Georgia"/>
                <a:ea typeface="DejaVu Sans"/>
              </a:rPr>
              <a:t>побуті</a:t>
            </a:r>
            <a:endParaRPr lang="ru-RU" sz="2000" b="0" strike="noStrike" spc="-1">
              <a:latin typeface="Arial"/>
            </a:endParaRPr>
          </a:p>
        </p:txBody>
      </p:sp>
      <p:sp>
        <p:nvSpPr>
          <p:cNvPr id="335" name="Line 7"/>
          <p:cNvSpPr/>
          <p:nvPr/>
        </p:nvSpPr>
        <p:spPr>
          <a:xfrm>
            <a:off x="4500360" y="979200"/>
            <a:ext cx="0" cy="4969080"/>
          </a:xfrm>
          <a:prstGeom prst="line">
            <a:avLst/>
          </a:prstGeom>
          <a:ln w="34920">
            <a:solidFill>
              <a:schemeClr val="bg1"/>
            </a:solidFill>
            <a:round/>
          </a:ln>
        </p:spPr>
        <p:style>
          <a:lnRef idx="0">
            <a:scrgbClr r="0" g="0" b="0"/>
          </a:lnRef>
          <a:fillRef idx="0">
            <a:scrgbClr r="0" g="0" b="0"/>
          </a:fillRef>
          <a:effectRef idx="0">
            <a:scrgbClr r="0" g="0" b="0"/>
          </a:effectRef>
          <a:fontRef idx="minor"/>
        </p:style>
      </p:sp>
      <p:sp>
        <p:nvSpPr>
          <p:cNvPr id="336" name="Line 8"/>
          <p:cNvSpPr/>
          <p:nvPr/>
        </p:nvSpPr>
        <p:spPr>
          <a:xfrm>
            <a:off x="4500360" y="2492280"/>
            <a:ext cx="1295280" cy="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37" name="Line 9"/>
          <p:cNvSpPr/>
          <p:nvPr/>
        </p:nvSpPr>
        <p:spPr>
          <a:xfrm>
            <a:off x="4500360" y="4435200"/>
            <a:ext cx="719280" cy="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38" name="Line 10"/>
          <p:cNvSpPr/>
          <p:nvPr/>
        </p:nvSpPr>
        <p:spPr>
          <a:xfrm flipH="1">
            <a:off x="3708360" y="1915920"/>
            <a:ext cx="792000" cy="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39" name="Line 11"/>
          <p:cNvSpPr/>
          <p:nvPr/>
        </p:nvSpPr>
        <p:spPr>
          <a:xfrm flipH="1">
            <a:off x="3708360" y="3571560"/>
            <a:ext cx="792000" cy="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40" name="Line 12"/>
          <p:cNvSpPr/>
          <p:nvPr/>
        </p:nvSpPr>
        <p:spPr>
          <a:xfrm flipH="1">
            <a:off x="3708360" y="5300640"/>
            <a:ext cx="792000" cy="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CustomShape 1"/>
          <p:cNvSpPr/>
          <p:nvPr/>
        </p:nvSpPr>
        <p:spPr>
          <a:xfrm>
            <a:off x="1066680" y="17640"/>
            <a:ext cx="7771320" cy="156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200" b="1" strike="noStrike" spc="-1">
                <a:solidFill>
                  <a:srgbClr val="000000"/>
                </a:solidFill>
                <a:latin typeface="Calibri"/>
                <a:ea typeface="DejaVu Sans"/>
              </a:rPr>
              <a:t>Зсув реберного вікна і середостіння при вікончатому переломах ребер</a:t>
            </a:r>
            <a:endParaRPr lang="ru-RU" sz="3200" b="0" strike="noStrike" spc="-1">
              <a:latin typeface="Arial"/>
            </a:endParaRPr>
          </a:p>
        </p:txBody>
      </p:sp>
      <p:sp>
        <p:nvSpPr>
          <p:cNvPr id="752" name="CustomShape 2"/>
          <p:cNvSpPr/>
          <p:nvPr/>
        </p:nvSpPr>
        <p:spPr>
          <a:xfrm>
            <a:off x="1584000" y="5871600"/>
            <a:ext cx="7285680" cy="60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561"/>
              </a:spcBef>
            </a:pPr>
            <a:r>
              <a:rPr lang="ru-RU" sz="2800" b="0" strike="noStrike" spc="-1">
                <a:solidFill>
                  <a:srgbClr val="000000"/>
                </a:solidFill>
                <a:latin typeface="Calibri"/>
                <a:ea typeface="DejaVu Sans"/>
              </a:rPr>
              <a:t>   а – при вдиху                б – при видиху</a:t>
            </a:r>
            <a:endParaRPr lang="ru-RU" sz="2800" b="0" strike="noStrike" spc="-1">
              <a:latin typeface="Arial"/>
            </a:endParaRPr>
          </a:p>
        </p:txBody>
      </p:sp>
      <p:pic>
        <p:nvPicPr>
          <p:cNvPr id="753" name="Picture 4"/>
          <p:cNvPicPr/>
          <p:nvPr/>
        </p:nvPicPr>
        <p:blipFill>
          <a:blip r:embed="rId2"/>
          <a:stretch/>
        </p:blipFill>
        <p:spPr>
          <a:xfrm>
            <a:off x="1066680" y="1752480"/>
            <a:ext cx="8076240" cy="39614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751"/>
                                        </p:tgtEl>
                                        <p:attrNameLst>
                                          <p:attrName>style.visibility</p:attrName>
                                        </p:attrNameLst>
                                      </p:cBhvr>
                                      <p:to>
                                        <p:strVal val="visible"/>
                                      </p:to>
                                    </p:set>
                                    <p:anim calcmode="lin" valueType="num">
                                      <p:cBhvr additive="repl">
                                        <p:cTn id="7" dur="500" fill="hold"/>
                                        <p:tgtEl>
                                          <p:spTgt spid="751"/>
                                        </p:tgtEl>
                                        <p:attrNameLst>
                                          <p:attrName>ppt_x</p:attrName>
                                        </p:attrNameLst>
                                      </p:cBhvr>
                                      <p:tavLst>
                                        <p:tav tm="0">
                                          <p:val>
                                            <p:strVal val="0-#ppt_w/2"/>
                                          </p:val>
                                        </p:tav>
                                        <p:tav tm="100000">
                                          <p:val>
                                            <p:strVal val="#ppt_x"/>
                                          </p:val>
                                        </p:tav>
                                      </p:tavLst>
                                    </p:anim>
                                    <p:anim calcmode="lin" valueType="num">
                                      <p:cBhvr additive="repl">
                                        <p:cTn id="8" dur="500" fill="hold"/>
                                        <p:tgtEl>
                                          <p:spTgt spid="751"/>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753"/>
                                        </p:tgtEl>
                                        <p:attrNameLst>
                                          <p:attrName>style.visibility</p:attrName>
                                        </p:attrNameLst>
                                      </p:cBhvr>
                                      <p:to>
                                        <p:strVal val="visible"/>
                                      </p:to>
                                    </p:set>
                                    <p:anim calcmode="lin" valueType="num">
                                      <p:cBhvr additive="repl">
                                        <p:cTn id="12" dur="500" fill="hold"/>
                                        <p:tgtEl>
                                          <p:spTgt spid="753"/>
                                        </p:tgtEl>
                                        <p:attrNameLst>
                                          <p:attrName>ppt_x</p:attrName>
                                        </p:attrNameLst>
                                      </p:cBhvr>
                                      <p:tavLst>
                                        <p:tav tm="0">
                                          <p:val>
                                            <p:strVal val="0-#ppt_w/2"/>
                                          </p:val>
                                        </p:tav>
                                        <p:tav tm="100000">
                                          <p:val>
                                            <p:strVal val="#ppt_x"/>
                                          </p:val>
                                        </p:tav>
                                      </p:tavLst>
                                    </p:anim>
                                    <p:anim calcmode="lin" valueType="num">
                                      <p:cBhvr additive="repl">
                                        <p:cTn id="13" dur="500" fill="hold"/>
                                        <p:tgtEl>
                                          <p:spTgt spid="753"/>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752">
                                            <p:txEl>
                                              <p:pRg st="0" end="0"/>
                                            </p:txEl>
                                          </p:spTgt>
                                        </p:tgtEl>
                                        <p:attrNameLst>
                                          <p:attrName>style.visibility</p:attrName>
                                        </p:attrNameLst>
                                      </p:cBhvr>
                                      <p:to>
                                        <p:strVal val="visible"/>
                                      </p:to>
                                    </p:set>
                                    <p:anim calcmode="lin" valueType="num">
                                      <p:cBhvr additive="repl">
                                        <p:cTn id="17" dur="500" fill="hold"/>
                                        <p:tgtEl>
                                          <p:spTgt spid="752">
                                            <p:txEl>
                                              <p:pRg st="0" end="0"/>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7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CustomShape 1"/>
          <p:cNvSpPr/>
          <p:nvPr/>
        </p:nvSpPr>
        <p:spPr>
          <a:xfrm>
            <a:off x="0" y="47520"/>
            <a:ext cx="8914320" cy="80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200" b="1" strike="noStrike" spc="-1">
                <a:solidFill>
                  <a:srgbClr val="FF0000"/>
                </a:solidFill>
                <a:latin typeface="Calibri"/>
                <a:ea typeface="DejaVu Sans"/>
              </a:rPr>
              <a:t>Принципи діагностики травм грудної клітки:</a:t>
            </a:r>
            <a:endParaRPr lang="ru-RU" sz="3200" b="0" strike="noStrike" spc="-1">
              <a:latin typeface="Arial"/>
            </a:endParaRPr>
          </a:p>
        </p:txBody>
      </p:sp>
      <p:sp>
        <p:nvSpPr>
          <p:cNvPr id="755" name="CustomShape 2"/>
          <p:cNvSpPr/>
          <p:nvPr/>
        </p:nvSpPr>
        <p:spPr>
          <a:xfrm>
            <a:off x="214200" y="642960"/>
            <a:ext cx="8928720" cy="192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90000"/>
              </a:lnSpc>
              <a:buClr>
                <a:srgbClr val="000000"/>
              </a:buClr>
              <a:buFont typeface="Arial"/>
              <a:buChar char="•"/>
            </a:pPr>
            <a:r>
              <a:rPr lang="ru-RU" sz="2400" b="0" strike="noStrike" spc="-1">
                <a:solidFill>
                  <a:srgbClr val="000000"/>
                </a:solidFill>
                <a:latin typeface="Calibri"/>
                <a:ea typeface="DejaVu Sans"/>
              </a:rPr>
              <a:t>Фізикальні методи обстеження</a:t>
            </a:r>
            <a:endParaRPr lang="ru-RU" sz="2400" b="0" strike="noStrike" spc="-1">
              <a:latin typeface="Arial"/>
            </a:endParaRPr>
          </a:p>
          <a:p>
            <a:pPr marL="343080" indent="-342000">
              <a:lnSpc>
                <a:spcPct val="90000"/>
              </a:lnSpc>
              <a:buClr>
                <a:srgbClr val="000000"/>
              </a:buClr>
              <a:buFont typeface="Arial"/>
              <a:buChar char="•"/>
            </a:pPr>
            <a:r>
              <a:rPr lang="ru-RU" sz="2400" b="0" strike="noStrike" spc="-1">
                <a:solidFill>
                  <a:srgbClr val="000000"/>
                </a:solidFill>
                <a:latin typeface="Calibri"/>
                <a:ea typeface="DejaVu Sans"/>
              </a:rPr>
              <a:t>Клініко-біохімічні аналізи крові і сечі</a:t>
            </a:r>
            <a:endParaRPr lang="ru-RU" sz="2400" b="0" strike="noStrike" spc="-1">
              <a:latin typeface="Arial"/>
            </a:endParaRPr>
          </a:p>
          <a:p>
            <a:pPr marL="343080" indent="-342000">
              <a:lnSpc>
                <a:spcPct val="90000"/>
              </a:lnSpc>
              <a:buClr>
                <a:srgbClr val="000000"/>
              </a:buClr>
              <a:buFont typeface="Arial"/>
              <a:buChar char="•"/>
            </a:pPr>
            <a:r>
              <a:rPr lang="ru-RU" sz="2400" b="0" strike="noStrike" spc="-1">
                <a:solidFill>
                  <a:srgbClr val="000000"/>
                </a:solidFill>
                <a:latin typeface="Calibri"/>
                <a:ea typeface="DejaVu Sans"/>
              </a:rPr>
              <a:t>Рентгенографія грудної клітини в двох проекціях</a:t>
            </a:r>
            <a:endParaRPr lang="ru-RU" sz="2400" b="0" strike="noStrike" spc="-1">
              <a:latin typeface="Arial"/>
            </a:endParaRPr>
          </a:p>
          <a:p>
            <a:pPr marL="343080" indent="-342000">
              <a:lnSpc>
                <a:spcPct val="90000"/>
              </a:lnSpc>
              <a:buClr>
                <a:srgbClr val="000000"/>
              </a:buClr>
              <a:buFont typeface="Arial"/>
              <a:buChar char="•"/>
            </a:pPr>
            <a:r>
              <a:rPr lang="ru-RU" sz="2400" b="0" strike="noStrike" spc="-1">
                <a:solidFill>
                  <a:srgbClr val="000000"/>
                </a:solidFill>
                <a:latin typeface="Calibri"/>
                <a:ea typeface="DejaVu Sans"/>
              </a:rPr>
              <a:t>Пункція плевральної порожнини</a:t>
            </a:r>
            <a:endParaRPr lang="ru-RU" sz="2400" b="0" strike="noStrike" spc="-1">
              <a:latin typeface="Arial"/>
            </a:endParaRPr>
          </a:p>
          <a:p>
            <a:pPr marL="343080" indent="-342000">
              <a:lnSpc>
                <a:spcPct val="90000"/>
              </a:lnSpc>
              <a:buClr>
                <a:srgbClr val="000000"/>
              </a:buClr>
              <a:buFont typeface="Arial"/>
              <a:buChar char="•"/>
            </a:pPr>
            <a:r>
              <a:rPr lang="ru-RU" sz="2400" b="0" strike="noStrike" spc="-1">
                <a:solidFill>
                  <a:srgbClr val="000000"/>
                </a:solidFill>
                <a:latin typeface="Calibri"/>
                <a:ea typeface="DejaVu Sans"/>
              </a:rPr>
              <a:t>Торакоскопія</a:t>
            </a:r>
            <a:endParaRPr lang="ru-RU" sz="2400" b="0" strike="noStrike" spc="-1">
              <a:latin typeface="Arial"/>
            </a:endParaRPr>
          </a:p>
          <a:p>
            <a:pPr marL="343080" indent="-342000">
              <a:lnSpc>
                <a:spcPct val="90000"/>
              </a:lnSpc>
              <a:buClr>
                <a:srgbClr val="000000"/>
              </a:buClr>
              <a:buFont typeface="Arial"/>
              <a:buChar char="•"/>
            </a:pPr>
            <a:r>
              <a:rPr lang="ru-RU" sz="2400" b="0" strike="noStrike" spc="-1">
                <a:solidFill>
                  <a:srgbClr val="000000"/>
                </a:solidFill>
                <a:latin typeface="Calibri"/>
                <a:ea typeface="DejaVu Sans"/>
              </a:rPr>
              <a:t> </a:t>
            </a:r>
            <a:endParaRPr lang="ru-RU" sz="2400" b="0" strike="noStrike" spc="-1">
              <a:latin typeface="Arial"/>
            </a:endParaRPr>
          </a:p>
        </p:txBody>
      </p:sp>
      <p:sp>
        <p:nvSpPr>
          <p:cNvPr id="756" name="CustomShape 3"/>
          <p:cNvSpPr/>
          <p:nvPr/>
        </p:nvSpPr>
        <p:spPr>
          <a:xfrm>
            <a:off x="357120" y="2571840"/>
            <a:ext cx="8357040" cy="3856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9500" lnSpcReduction="10000"/>
          </a:bodyPr>
          <a:lstStyle/>
          <a:p>
            <a:pPr marL="343080" indent="-342000" algn="just">
              <a:lnSpc>
                <a:spcPct val="90000"/>
              </a:lnSpc>
            </a:pPr>
            <a:r>
              <a:rPr lang="ru-RU" sz="2400" b="1" strike="noStrike" spc="-1">
                <a:solidFill>
                  <a:srgbClr val="FF0000"/>
                </a:solidFill>
                <a:latin typeface="Calibri"/>
                <a:ea typeface="DejaVu Sans"/>
              </a:rPr>
              <a:t>Принципи лікування травм грудної клітки:</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ліквідація станів, що загрожують життю (асфіксія, асистолія)</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знеболювання</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протишокова терапія, інгаляція кисню</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транспортування в напівсидячому положенні з відведеною в бік головою</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плевральні пункції, дренування плевральної порожнини, бронхосанації</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ШВЛ (при прогресуючої дихальної недостатності)</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термінове оперативне лікування при продовженні кровотечі, тампонаді перикарда, </a:t>
            </a:r>
            <a:endParaRPr lang="ru-RU" sz="2400" b="0" strike="noStrike" spc="-1">
              <a:latin typeface="Arial"/>
            </a:endParaRPr>
          </a:p>
          <a:p>
            <a:pPr marL="343080" indent="-342000" algn="just">
              <a:lnSpc>
                <a:spcPct val="90000"/>
              </a:lnSpc>
              <a:buClr>
                <a:srgbClr val="000000"/>
              </a:buClr>
              <a:buFont typeface="Arial"/>
              <a:buChar char="•"/>
            </a:pPr>
            <a:r>
              <a:rPr lang="ru-RU" sz="2400" b="0" strike="noStrike" spc="-1">
                <a:solidFill>
                  <a:srgbClr val="000000"/>
                </a:solidFill>
                <a:latin typeface="Calibri"/>
                <a:ea typeface="DejaVu Sans"/>
              </a:rPr>
              <a:t>продовження виділення повітря по дренажу</a:t>
            </a:r>
            <a:endParaRPr lang="ru-RU" sz="2400" b="0" strike="noStrike" spc="-1">
              <a:latin typeface="Arial"/>
            </a:endParaRPr>
          </a:p>
          <a:p>
            <a:pPr marL="343080" indent="-342000" algn="just">
              <a:lnSpc>
                <a:spcPct val="90000"/>
              </a:lnSpc>
              <a:buClr>
                <a:srgbClr val="FF0000"/>
              </a:buClr>
              <a:buFont typeface="Arial"/>
              <a:buChar char="•"/>
            </a:pPr>
            <a:r>
              <a:rPr lang="ru-RU" sz="2400" b="1" strike="noStrike" spc="-1">
                <a:solidFill>
                  <a:srgbClr val="FF0000"/>
                </a:solidFill>
                <a:latin typeface="Calibri"/>
                <a:ea typeface="DejaVu Sans"/>
              </a:rPr>
              <a:t>Ускладнення травми грудної клітини: </a:t>
            </a:r>
            <a:r>
              <a:rPr lang="ru-RU" sz="2400" b="1" strike="noStrike" spc="-1">
                <a:solidFill>
                  <a:srgbClr val="000000"/>
                </a:solidFill>
                <a:latin typeface="Calibri"/>
                <a:ea typeface="DejaVu Sans"/>
              </a:rPr>
              <a:t>пневмонія, гнійний плеврит, емпієма плеври,  медіастиніт</a:t>
            </a:r>
            <a:endParaRPr lang="ru-RU" sz="2400" b="0" strike="noStrike" spc="-1">
              <a:latin typeface="Arial"/>
            </a:endParaRPr>
          </a:p>
          <a:p>
            <a:pPr algn="just">
              <a:lnSpc>
                <a:spcPct val="90000"/>
              </a:lnSpc>
            </a:pPr>
            <a:endParaRPr lang="ru-RU" sz="2400" b="0" strike="noStrike" spc="-1">
              <a:latin typeface="Arial"/>
            </a:endParaRPr>
          </a:p>
          <a:p>
            <a:pPr algn="just">
              <a:lnSpc>
                <a:spcPct val="90000"/>
              </a:lnSpc>
            </a:pP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754"/>
                                        </p:tgtEl>
                                        <p:attrNameLst>
                                          <p:attrName>style.visibility</p:attrName>
                                        </p:attrNameLst>
                                      </p:cBhvr>
                                      <p:to>
                                        <p:strVal val="visible"/>
                                      </p:to>
                                    </p:set>
                                    <p:anim calcmode="lin" valueType="num">
                                      <p:cBhvr additive="repl">
                                        <p:cTn id="7" dur="500" fill="hold"/>
                                        <p:tgtEl>
                                          <p:spTgt spid="754"/>
                                        </p:tgtEl>
                                        <p:attrNameLst>
                                          <p:attrName>ppt_x</p:attrName>
                                        </p:attrNameLst>
                                      </p:cBhvr>
                                      <p:tavLst>
                                        <p:tav tm="0">
                                          <p:val>
                                            <p:strVal val="0-#ppt_w/2"/>
                                          </p:val>
                                        </p:tav>
                                        <p:tav tm="100000">
                                          <p:val>
                                            <p:strVal val="#ppt_x"/>
                                          </p:val>
                                        </p:tav>
                                      </p:tavLst>
                                    </p:anim>
                                    <p:anim calcmode="lin" valueType="num">
                                      <p:cBhvr additive="repl">
                                        <p:cTn id="8" dur="500" fill="hold"/>
                                        <p:tgtEl>
                                          <p:spTgt spid="754"/>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755">
                                            <p:txEl>
                                              <p:pRg st="0" end="0"/>
                                            </p:txEl>
                                          </p:spTgt>
                                        </p:tgtEl>
                                        <p:attrNameLst>
                                          <p:attrName>style.visibility</p:attrName>
                                        </p:attrNameLst>
                                      </p:cBhvr>
                                      <p:to>
                                        <p:strVal val="visible"/>
                                      </p:to>
                                    </p:set>
                                    <p:anim calcmode="lin" valueType="num">
                                      <p:cBhvr additive="repl">
                                        <p:cTn id="12" dur="500" fill="hold"/>
                                        <p:tgtEl>
                                          <p:spTgt spid="755">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75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755">
                                            <p:txEl>
                                              <p:pRg st="1" end="1"/>
                                            </p:txEl>
                                          </p:spTgt>
                                        </p:tgtEl>
                                        <p:attrNameLst>
                                          <p:attrName>style.visibility</p:attrName>
                                        </p:attrNameLst>
                                      </p:cBhvr>
                                      <p:to>
                                        <p:strVal val="visible"/>
                                      </p:to>
                                    </p:set>
                                    <p:anim calcmode="lin" valueType="num">
                                      <p:cBhvr additive="repl">
                                        <p:cTn id="17" dur="500" fill="hold"/>
                                        <p:tgtEl>
                                          <p:spTgt spid="755">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755">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755">
                                            <p:txEl>
                                              <p:pRg st="2" end="2"/>
                                            </p:txEl>
                                          </p:spTgt>
                                        </p:tgtEl>
                                        <p:attrNameLst>
                                          <p:attrName>style.visibility</p:attrName>
                                        </p:attrNameLst>
                                      </p:cBhvr>
                                      <p:to>
                                        <p:strVal val="visible"/>
                                      </p:to>
                                    </p:set>
                                    <p:anim calcmode="lin" valueType="num">
                                      <p:cBhvr additive="repl">
                                        <p:cTn id="22" dur="500" fill="hold"/>
                                        <p:tgtEl>
                                          <p:spTgt spid="755">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755">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Effect">
                            <p:stCondLst>
                              <p:cond delay="2000"/>
                            </p:stCondLst>
                            <p:childTnLst>
                              <p:par>
                                <p:cTn id="25" presetID="2" presetClass="entr" presetSubtype="8" fill="hold" nodeType="afterEffect">
                                  <p:stCondLst>
                                    <p:cond delay="0"/>
                                  </p:stCondLst>
                                  <p:childTnLst>
                                    <p:set>
                                      <p:cBhvr>
                                        <p:cTn id="26" dur="1" fill="hold">
                                          <p:stCondLst>
                                            <p:cond delay="0"/>
                                          </p:stCondLst>
                                        </p:cTn>
                                        <p:tgtEl>
                                          <p:spTgt spid="755">
                                            <p:txEl>
                                              <p:pRg st="3" end="3"/>
                                            </p:txEl>
                                          </p:spTgt>
                                        </p:tgtEl>
                                        <p:attrNameLst>
                                          <p:attrName>style.visibility</p:attrName>
                                        </p:attrNameLst>
                                      </p:cBhvr>
                                      <p:to>
                                        <p:strVal val="visible"/>
                                      </p:to>
                                    </p:set>
                                    <p:anim calcmode="lin" valueType="num">
                                      <p:cBhvr additive="repl">
                                        <p:cTn id="27" dur="500" fill="hold"/>
                                        <p:tgtEl>
                                          <p:spTgt spid="755">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755">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Effect">
                            <p:stCondLst>
                              <p:cond delay="2500"/>
                            </p:stCondLst>
                            <p:childTnLst>
                              <p:par>
                                <p:cTn id="30" presetID="2" presetClass="entr" presetSubtype="8" fill="hold" nodeType="afterEffect">
                                  <p:stCondLst>
                                    <p:cond delay="0"/>
                                  </p:stCondLst>
                                  <p:childTnLst>
                                    <p:set>
                                      <p:cBhvr>
                                        <p:cTn id="31" dur="1" fill="hold">
                                          <p:stCondLst>
                                            <p:cond delay="0"/>
                                          </p:stCondLst>
                                        </p:cTn>
                                        <p:tgtEl>
                                          <p:spTgt spid="755">
                                            <p:txEl>
                                              <p:pRg st="4" end="4"/>
                                            </p:txEl>
                                          </p:spTgt>
                                        </p:tgtEl>
                                        <p:attrNameLst>
                                          <p:attrName>style.visibility</p:attrName>
                                        </p:attrNameLst>
                                      </p:cBhvr>
                                      <p:to>
                                        <p:strVal val="visible"/>
                                      </p:to>
                                    </p:set>
                                    <p:anim calcmode="lin" valueType="num">
                                      <p:cBhvr additive="repl">
                                        <p:cTn id="32" dur="500" fill="hold"/>
                                        <p:tgtEl>
                                          <p:spTgt spid="755">
                                            <p:txEl>
                                              <p:pRg st="4" end="4"/>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755">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Effect">
                            <p:stCondLst>
                              <p:cond delay="3000"/>
                            </p:stCondLst>
                            <p:childTnLst>
                              <p:par>
                                <p:cTn id="35" presetID="2" presetClass="entr" presetSubtype="8" fill="hold" nodeType="afterEffect">
                                  <p:stCondLst>
                                    <p:cond delay="0"/>
                                  </p:stCondLst>
                                  <p:childTnLst>
                                    <p:set>
                                      <p:cBhvr>
                                        <p:cTn id="36" dur="1" fill="hold">
                                          <p:stCondLst>
                                            <p:cond delay="0"/>
                                          </p:stCondLst>
                                        </p:cTn>
                                        <p:tgtEl>
                                          <p:spTgt spid="755">
                                            <p:txEl>
                                              <p:pRg st="5" end="5"/>
                                            </p:txEl>
                                          </p:spTgt>
                                        </p:tgtEl>
                                        <p:attrNameLst>
                                          <p:attrName>style.visibility</p:attrName>
                                        </p:attrNameLst>
                                      </p:cBhvr>
                                      <p:to>
                                        <p:strVal val="visible"/>
                                      </p:to>
                                    </p:set>
                                    <p:anim calcmode="lin" valueType="num">
                                      <p:cBhvr additive="repl">
                                        <p:cTn id="37" dur="500" fill="hold"/>
                                        <p:tgtEl>
                                          <p:spTgt spid="755">
                                            <p:txEl>
                                              <p:pRg st="5" end="5"/>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755">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756">
                                            <p:txEl>
                                              <p:pRg st="0" end="0"/>
                                            </p:txEl>
                                          </p:spTgt>
                                        </p:tgtEl>
                                        <p:attrNameLst>
                                          <p:attrName>style.visibility</p:attrName>
                                        </p:attrNameLst>
                                      </p:cBhvr>
                                      <p:to>
                                        <p:strVal val="visible"/>
                                      </p:to>
                                    </p:set>
                                    <p:anim calcmode="lin" valueType="num">
                                      <p:cBhvr additive="repl">
                                        <p:cTn id="42" dur="500" fill="hold"/>
                                        <p:tgtEl>
                                          <p:spTgt spid="756">
                                            <p:txEl>
                                              <p:pRg st="0" end="0"/>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756">
                                            <p:txEl>
                                              <p:pRg st="0" end="0"/>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756">
                                            <p:txEl>
                                              <p:pRg st="1" end="1"/>
                                            </p:txEl>
                                          </p:spTgt>
                                        </p:tgtEl>
                                        <p:attrNameLst>
                                          <p:attrName>style.visibility</p:attrName>
                                        </p:attrNameLst>
                                      </p:cBhvr>
                                      <p:to>
                                        <p:strVal val="visible"/>
                                      </p:to>
                                    </p:set>
                                    <p:anim calcmode="lin" valueType="num">
                                      <p:cBhvr additive="repl">
                                        <p:cTn id="47" dur="500" fill="hold"/>
                                        <p:tgtEl>
                                          <p:spTgt spid="756">
                                            <p:txEl>
                                              <p:pRg st="1" end="1"/>
                                            </p:txEl>
                                          </p:spTgt>
                                        </p:tgtEl>
                                        <p:attrNameLst>
                                          <p:attrName>ppt_x</p:attrName>
                                        </p:attrNameLst>
                                      </p:cBhvr>
                                      <p:tavLst>
                                        <p:tav tm="0">
                                          <p:val>
                                            <p:strVal val="0-#ppt_w/2"/>
                                          </p:val>
                                        </p:tav>
                                        <p:tav tm="100000">
                                          <p:val>
                                            <p:strVal val="#ppt_x"/>
                                          </p:val>
                                        </p:tav>
                                      </p:tavLst>
                                    </p:anim>
                                    <p:anim calcmode="lin" valueType="num">
                                      <p:cBhvr additive="repl">
                                        <p:cTn id="48" dur="500" fill="hold"/>
                                        <p:tgtEl>
                                          <p:spTgt spid="756">
                                            <p:txEl>
                                              <p:pRg st="1" end="1"/>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756">
                                            <p:txEl>
                                              <p:pRg st="2" end="2"/>
                                            </p:txEl>
                                          </p:spTgt>
                                        </p:tgtEl>
                                        <p:attrNameLst>
                                          <p:attrName>style.visibility</p:attrName>
                                        </p:attrNameLst>
                                      </p:cBhvr>
                                      <p:to>
                                        <p:strVal val="visible"/>
                                      </p:to>
                                    </p:set>
                                    <p:anim calcmode="lin" valueType="num">
                                      <p:cBhvr additive="repl">
                                        <p:cTn id="52" dur="500" fill="hold"/>
                                        <p:tgtEl>
                                          <p:spTgt spid="756">
                                            <p:txEl>
                                              <p:pRg st="2" end="2"/>
                                            </p:txEl>
                                          </p:spTgt>
                                        </p:tgtEl>
                                        <p:attrNameLst>
                                          <p:attrName>ppt_x</p:attrName>
                                        </p:attrNameLst>
                                      </p:cBhvr>
                                      <p:tavLst>
                                        <p:tav tm="0">
                                          <p:val>
                                            <p:strVal val="0-#ppt_w/2"/>
                                          </p:val>
                                        </p:tav>
                                        <p:tav tm="100000">
                                          <p:val>
                                            <p:strVal val="#ppt_x"/>
                                          </p:val>
                                        </p:tav>
                                      </p:tavLst>
                                    </p:anim>
                                    <p:anim calcmode="lin" valueType="num">
                                      <p:cBhvr additive="repl">
                                        <p:cTn id="53" dur="500" fill="hold"/>
                                        <p:tgtEl>
                                          <p:spTgt spid="756">
                                            <p:txEl>
                                              <p:pRg st="2" end="2"/>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56">
                                            <p:txEl>
                                              <p:pRg st="3" end="3"/>
                                            </p:txEl>
                                          </p:spTgt>
                                        </p:tgtEl>
                                        <p:attrNameLst>
                                          <p:attrName>style.visibility</p:attrName>
                                        </p:attrNameLst>
                                      </p:cBhvr>
                                      <p:to>
                                        <p:strVal val="visible"/>
                                      </p:to>
                                    </p:set>
                                    <p:anim calcmode="lin" valueType="num">
                                      <p:cBhvr additive="repl">
                                        <p:cTn id="57" dur="500" fill="hold"/>
                                        <p:tgtEl>
                                          <p:spTgt spid="756">
                                            <p:txEl>
                                              <p:pRg st="3" end="3"/>
                                            </p:txEl>
                                          </p:spTgt>
                                        </p:tgtEl>
                                        <p:attrNameLst>
                                          <p:attrName>ppt_x</p:attrName>
                                        </p:attrNameLst>
                                      </p:cBhvr>
                                      <p:tavLst>
                                        <p:tav tm="0">
                                          <p:val>
                                            <p:strVal val="0-#ppt_w/2"/>
                                          </p:val>
                                        </p:tav>
                                        <p:tav tm="100000">
                                          <p:val>
                                            <p:strVal val="#ppt_x"/>
                                          </p:val>
                                        </p:tav>
                                      </p:tavLst>
                                    </p:anim>
                                    <p:anim calcmode="lin" valueType="num">
                                      <p:cBhvr additive="repl">
                                        <p:cTn id="58" dur="500" fill="hold"/>
                                        <p:tgtEl>
                                          <p:spTgt spid="756">
                                            <p:txEl>
                                              <p:pRg st="3" end="3"/>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756">
                                            <p:txEl>
                                              <p:pRg st="4" end="4"/>
                                            </p:txEl>
                                          </p:spTgt>
                                        </p:tgtEl>
                                        <p:attrNameLst>
                                          <p:attrName>style.visibility</p:attrName>
                                        </p:attrNameLst>
                                      </p:cBhvr>
                                      <p:to>
                                        <p:strVal val="visible"/>
                                      </p:to>
                                    </p:set>
                                    <p:anim calcmode="lin" valueType="num">
                                      <p:cBhvr additive="repl">
                                        <p:cTn id="62" dur="500" fill="hold"/>
                                        <p:tgtEl>
                                          <p:spTgt spid="756">
                                            <p:txEl>
                                              <p:pRg st="4" end="4"/>
                                            </p:txEl>
                                          </p:spTgt>
                                        </p:tgtEl>
                                        <p:attrNameLst>
                                          <p:attrName>ppt_x</p:attrName>
                                        </p:attrNameLst>
                                      </p:cBhvr>
                                      <p:tavLst>
                                        <p:tav tm="0">
                                          <p:val>
                                            <p:strVal val="0-#ppt_w/2"/>
                                          </p:val>
                                        </p:tav>
                                        <p:tav tm="100000">
                                          <p:val>
                                            <p:strVal val="#ppt_x"/>
                                          </p:val>
                                        </p:tav>
                                      </p:tavLst>
                                    </p:anim>
                                    <p:anim calcmode="lin" valueType="num">
                                      <p:cBhvr additive="repl">
                                        <p:cTn id="63" dur="500" fill="hold"/>
                                        <p:tgtEl>
                                          <p:spTgt spid="756">
                                            <p:txEl>
                                              <p:pRg st="4" end="4"/>
                                            </p:txEl>
                                          </p:spTgt>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756">
                                            <p:txEl>
                                              <p:pRg st="5" end="5"/>
                                            </p:txEl>
                                          </p:spTgt>
                                        </p:tgtEl>
                                        <p:attrNameLst>
                                          <p:attrName>style.visibility</p:attrName>
                                        </p:attrNameLst>
                                      </p:cBhvr>
                                      <p:to>
                                        <p:strVal val="visible"/>
                                      </p:to>
                                    </p:set>
                                    <p:anim calcmode="lin" valueType="num">
                                      <p:cBhvr additive="repl">
                                        <p:cTn id="67" dur="500" fill="hold"/>
                                        <p:tgtEl>
                                          <p:spTgt spid="756">
                                            <p:txEl>
                                              <p:pRg st="5" end="5"/>
                                            </p:txEl>
                                          </p:spTgt>
                                        </p:tgtEl>
                                        <p:attrNameLst>
                                          <p:attrName>ppt_x</p:attrName>
                                        </p:attrNameLst>
                                      </p:cBhvr>
                                      <p:tavLst>
                                        <p:tav tm="0">
                                          <p:val>
                                            <p:strVal val="0-#ppt_w/2"/>
                                          </p:val>
                                        </p:tav>
                                        <p:tav tm="100000">
                                          <p:val>
                                            <p:strVal val="#ppt_x"/>
                                          </p:val>
                                        </p:tav>
                                      </p:tavLst>
                                    </p:anim>
                                    <p:anim calcmode="lin" valueType="num">
                                      <p:cBhvr additive="repl">
                                        <p:cTn id="68" dur="500" fill="hold"/>
                                        <p:tgtEl>
                                          <p:spTgt spid="756">
                                            <p:txEl>
                                              <p:pRg st="5" end="5"/>
                                            </p:txEl>
                                          </p:spTgt>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nodeType="afterEffect">
                                  <p:stCondLst>
                                    <p:cond delay="0"/>
                                  </p:stCondLst>
                                  <p:childTnLst>
                                    <p:set>
                                      <p:cBhvr>
                                        <p:cTn id="71" dur="1" fill="hold">
                                          <p:stCondLst>
                                            <p:cond delay="0"/>
                                          </p:stCondLst>
                                        </p:cTn>
                                        <p:tgtEl>
                                          <p:spTgt spid="756">
                                            <p:txEl>
                                              <p:pRg st="6" end="6"/>
                                            </p:txEl>
                                          </p:spTgt>
                                        </p:tgtEl>
                                        <p:attrNameLst>
                                          <p:attrName>style.visibility</p:attrName>
                                        </p:attrNameLst>
                                      </p:cBhvr>
                                      <p:to>
                                        <p:strVal val="visible"/>
                                      </p:to>
                                    </p:set>
                                    <p:anim calcmode="lin" valueType="num">
                                      <p:cBhvr additive="repl">
                                        <p:cTn id="72" dur="500" fill="hold"/>
                                        <p:tgtEl>
                                          <p:spTgt spid="756">
                                            <p:txEl>
                                              <p:pRg st="6" end="6"/>
                                            </p:txEl>
                                          </p:spTgt>
                                        </p:tgtEl>
                                        <p:attrNameLst>
                                          <p:attrName>ppt_x</p:attrName>
                                        </p:attrNameLst>
                                      </p:cBhvr>
                                      <p:tavLst>
                                        <p:tav tm="0">
                                          <p:val>
                                            <p:strVal val="0-#ppt_w/2"/>
                                          </p:val>
                                        </p:tav>
                                        <p:tav tm="100000">
                                          <p:val>
                                            <p:strVal val="#ppt_x"/>
                                          </p:val>
                                        </p:tav>
                                      </p:tavLst>
                                    </p:anim>
                                    <p:anim calcmode="lin" valueType="num">
                                      <p:cBhvr additive="repl">
                                        <p:cTn id="73" dur="500" fill="hold"/>
                                        <p:tgtEl>
                                          <p:spTgt spid="756">
                                            <p:txEl>
                                              <p:pRg st="6" end="6"/>
                                            </p:txEl>
                                          </p:spTgt>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nodeType="afterEffect">
                                  <p:stCondLst>
                                    <p:cond delay="0"/>
                                  </p:stCondLst>
                                  <p:childTnLst>
                                    <p:set>
                                      <p:cBhvr>
                                        <p:cTn id="76" dur="1" fill="hold">
                                          <p:stCondLst>
                                            <p:cond delay="0"/>
                                          </p:stCondLst>
                                        </p:cTn>
                                        <p:tgtEl>
                                          <p:spTgt spid="756">
                                            <p:txEl>
                                              <p:pRg st="7" end="7"/>
                                            </p:txEl>
                                          </p:spTgt>
                                        </p:tgtEl>
                                        <p:attrNameLst>
                                          <p:attrName>style.visibility</p:attrName>
                                        </p:attrNameLst>
                                      </p:cBhvr>
                                      <p:to>
                                        <p:strVal val="visible"/>
                                      </p:to>
                                    </p:set>
                                    <p:anim calcmode="lin" valueType="num">
                                      <p:cBhvr additive="repl">
                                        <p:cTn id="77" dur="500" fill="hold"/>
                                        <p:tgtEl>
                                          <p:spTgt spid="756">
                                            <p:txEl>
                                              <p:pRg st="7" end="7"/>
                                            </p:txEl>
                                          </p:spTgt>
                                        </p:tgtEl>
                                        <p:attrNameLst>
                                          <p:attrName>ppt_x</p:attrName>
                                        </p:attrNameLst>
                                      </p:cBhvr>
                                      <p:tavLst>
                                        <p:tav tm="0">
                                          <p:val>
                                            <p:strVal val="0-#ppt_w/2"/>
                                          </p:val>
                                        </p:tav>
                                        <p:tav tm="100000">
                                          <p:val>
                                            <p:strVal val="#ppt_x"/>
                                          </p:val>
                                        </p:tav>
                                      </p:tavLst>
                                    </p:anim>
                                    <p:anim calcmode="lin" valueType="num">
                                      <p:cBhvr additive="repl">
                                        <p:cTn id="78" dur="500" fill="hold"/>
                                        <p:tgtEl>
                                          <p:spTgt spid="756">
                                            <p:txEl>
                                              <p:pRg st="7" end="7"/>
                                            </p:txEl>
                                          </p:spTgt>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nodeType="afterEffect">
                                  <p:stCondLst>
                                    <p:cond delay="0"/>
                                  </p:stCondLst>
                                  <p:childTnLst>
                                    <p:set>
                                      <p:cBhvr>
                                        <p:cTn id="81" dur="1" fill="hold">
                                          <p:stCondLst>
                                            <p:cond delay="0"/>
                                          </p:stCondLst>
                                        </p:cTn>
                                        <p:tgtEl>
                                          <p:spTgt spid="756">
                                            <p:txEl>
                                              <p:pRg st="8" end="8"/>
                                            </p:txEl>
                                          </p:spTgt>
                                        </p:tgtEl>
                                        <p:attrNameLst>
                                          <p:attrName>style.visibility</p:attrName>
                                        </p:attrNameLst>
                                      </p:cBhvr>
                                      <p:to>
                                        <p:strVal val="visible"/>
                                      </p:to>
                                    </p:set>
                                    <p:anim calcmode="lin" valueType="num">
                                      <p:cBhvr additive="repl">
                                        <p:cTn id="82" dur="500" fill="hold"/>
                                        <p:tgtEl>
                                          <p:spTgt spid="756">
                                            <p:txEl>
                                              <p:pRg st="8" end="8"/>
                                            </p:txEl>
                                          </p:spTgt>
                                        </p:tgtEl>
                                        <p:attrNameLst>
                                          <p:attrName>ppt_x</p:attrName>
                                        </p:attrNameLst>
                                      </p:cBhvr>
                                      <p:tavLst>
                                        <p:tav tm="0">
                                          <p:val>
                                            <p:strVal val="0-#ppt_w/2"/>
                                          </p:val>
                                        </p:tav>
                                        <p:tav tm="100000">
                                          <p:val>
                                            <p:strVal val="#ppt_x"/>
                                          </p:val>
                                        </p:tav>
                                      </p:tavLst>
                                    </p:anim>
                                    <p:anim calcmode="lin" valueType="num">
                                      <p:cBhvr additive="repl">
                                        <p:cTn id="83" dur="500" fill="hold"/>
                                        <p:tgtEl>
                                          <p:spTgt spid="756">
                                            <p:txEl>
                                              <p:pRg st="8" end="8"/>
                                            </p:txEl>
                                          </p:spTgt>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nodeType="afterEffect">
                                  <p:stCondLst>
                                    <p:cond delay="0"/>
                                  </p:stCondLst>
                                  <p:childTnLst>
                                    <p:set>
                                      <p:cBhvr>
                                        <p:cTn id="86" dur="1" fill="hold">
                                          <p:stCondLst>
                                            <p:cond delay="0"/>
                                          </p:stCondLst>
                                        </p:cTn>
                                        <p:tgtEl>
                                          <p:spTgt spid="756">
                                            <p:txEl>
                                              <p:pRg st="9" end="9"/>
                                            </p:txEl>
                                          </p:spTgt>
                                        </p:tgtEl>
                                        <p:attrNameLst>
                                          <p:attrName>style.visibility</p:attrName>
                                        </p:attrNameLst>
                                      </p:cBhvr>
                                      <p:to>
                                        <p:strVal val="visible"/>
                                      </p:to>
                                    </p:set>
                                    <p:anim calcmode="lin" valueType="num">
                                      <p:cBhvr additive="repl">
                                        <p:cTn id="87" dur="500" fill="hold"/>
                                        <p:tgtEl>
                                          <p:spTgt spid="756">
                                            <p:txEl>
                                              <p:pRg st="9" end="9"/>
                                            </p:txEl>
                                          </p:spTgt>
                                        </p:tgtEl>
                                        <p:attrNameLst>
                                          <p:attrName>ppt_x</p:attrName>
                                        </p:attrNameLst>
                                      </p:cBhvr>
                                      <p:tavLst>
                                        <p:tav tm="0">
                                          <p:val>
                                            <p:strVal val="0-#ppt_w/2"/>
                                          </p:val>
                                        </p:tav>
                                        <p:tav tm="100000">
                                          <p:val>
                                            <p:strVal val="#ppt_x"/>
                                          </p:val>
                                        </p:tav>
                                      </p:tavLst>
                                    </p:anim>
                                    <p:anim calcmode="lin" valueType="num">
                                      <p:cBhvr additive="repl">
                                        <p:cTn id="88" dur="500" fill="hold"/>
                                        <p:tgtEl>
                                          <p:spTgt spid="75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CustomShape 1"/>
          <p:cNvSpPr/>
          <p:nvPr/>
        </p:nvSpPr>
        <p:spPr>
          <a:xfrm>
            <a:off x="1143000" y="1981080"/>
            <a:ext cx="3656520" cy="91332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Без пошкодження</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органів черевної</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порожнини</a:t>
            </a:r>
            <a:endParaRPr lang="ru-RU" sz="2000" b="0" strike="noStrike" spc="-1">
              <a:latin typeface="Arial"/>
            </a:endParaRPr>
          </a:p>
        </p:txBody>
      </p:sp>
      <p:sp>
        <p:nvSpPr>
          <p:cNvPr id="758" name="CustomShape 2"/>
          <p:cNvSpPr/>
          <p:nvPr/>
        </p:nvSpPr>
        <p:spPr>
          <a:xfrm>
            <a:off x="5072040" y="1981080"/>
            <a:ext cx="3886560" cy="91332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З пошкодженням</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органів черевної</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порожнини</a:t>
            </a:r>
            <a:endParaRPr lang="ru-RU" sz="2000" b="0" strike="noStrike" spc="-1">
              <a:latin typeface="Arial"/>
            </a:endParaRPr>
          </a:p>
        </p:txBody>
      </p:sp>
      <p:sp>
        <p:nvSpPr>
          <p:cNvPr id="759" name="CustomShape 3"/>
          <p:cNvSpPr/>
          <p:nvPr/>
        </p:nvSpPr>
        <p:spPr>
          <a:xfrm>
            <a:off x="6500880" y="3581280"/>
            <a:ext cx="2642040" cy="837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Пошкодження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порожнистих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органів</a:t>
            </a:r>
            <a:endParaRPr lang="ru-RU" sz="2000" b="0" strike="noStrike" spc="-1">
              <a:latin typeface="Arial"/>
            </a:endParaRPr>
          </a:p>
        </p:txBody>
      </p:sp>
      <p:sp>
        <p:nvSpPr>
          <p:cNvPr id="760" name="CustomShape 4"/>
          <p:cNvSpPr/>
          <p:nvPr/>
        </p:nvSpPr>
        <p:spPr>
          <a:xfrm>
            <a:off x="1763640" y="214200"/>
            <a:ext cx="6910920" cy="7848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3200" b="1" strike="noStrike" spc="-1">
                <a:solidFill>
                  <a:srgbClr val="1F24E1"/>
                </a:solidFill>
                <a:latin typeface="Tahoma"/>
                <a:ea typeface="DejaVu Sans"/>
              </a:rPr>
              <a:t>Закрита травма живота</a:t>
            </a:r>
            <a:endParaRPr lang="ru-RU" sz="3200" b="0" strike="noStrike" spc="-1">
              <a:latin typeface="Arial"/>
            </a:endParaRPr>
          </a:p>
        </p:txBody>
      </p:sp>
      <p:sp>
        <p:nvSpPr>
          <p:cNvPr id="761" name="CustomShape 5"/>
          <p:cNvSpPr/>
          <p:nvPr/>
        </p:nvSpPr>
        <p:spPr>
          <a:xfrm>
            <a:off x="2643120" y="3581280"/>
            <a:ext cx="3308760" cy="83700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Пошкодження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паренхіматозних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органів</a:t>
            </a:r>
            <a:endParaRPr lang="ru-RU" sz="2000" b="0" strike="noStrike" spc="-1">
              <a:latin typeface="Arial"/>
            </a:endParaRPr>
          </a:p>
        </p:txBody>
      </p:sp>
      <p:sp>
        <p:nvSpPr>
          <p:cNvPr id="762" name="CustomShape 6"/>
          <p:cNvSpPr/>
          <p:nvPr/>
        </p:nvSpPr>
        <p:spPr>
          <a:xfrm>
            <a:off x="2643120" y="4800600"/>
            <a:ext cx="3299400" cy="6274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Внутрішньочеревна </a:t>
            </a:r>
            <a:endParaRPr lang="ru-RU" sz="2000" b="0" strike="noStrike" spc="-1">
              <a:latin typeface="Arial"/>
            </a:endParaRPr>
          </a:p>
          <a:p>
            <a:pPr algn="ctr">
              <a:lnSpc>
                <a:spcPct val="100000"/>
              </a:lnSpc>
            </a:pPr>
            <a:r>
              <a:rPr lang="ru-RU" sz="1800" b="1" strike="noStrike" spc="-1">
                <a:solidFill>
                  <a:srgbClr val="1F24E1"/>
                </a:solidFill>
                <a:latin typeface="Tahoma"/>
                <a:ea typeface="DejaVu Sans"/>
              </a:rPr>
              <a:t>кровотеча</a:t>
            </a:r>
            <a:endParaRPr lang="ru-RU" sz="1800" b="0" strike="noStrike" spc="-1">
              <a:latin typeface="Arial"/>
            </a:endParaRPr>
          </a:p>
        </p:txBody>
      </p:sp>
      <p:sp>
        <p:nvSpPr>
          <p:cNvPr id="763" name="CustomShape 7"/>
          <p:cNvSpPr/>
          <p:nvPr/>
        </p:nvSpPr>
        <p:spPr>
          <a:xfrm>
            <a:off x="6572160" y="4800600"/>
            <a:ext cx="2570760" cy="6274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Перитоніт</a:t>
            </a:r>
            <a:endParaRPr lang="ru-RU" sz="2000" b="0" strike="noStrike" spc="-1">
              <a:latin typeface="Arial"/>
            </a:endParaRPr>
          </a:p>
        </p:txBody>
      </p:sp>
      <p:sp>
        <p:nvSpPr>
          <p:cNvPr id="764" name="CustomShape 8"/>
          <p:cNvSpPr/>
          <p:nvPr/>
        </p:nvSpPr>
        <p:spPr>
          <a:xfrm>
            <a:off x="2714760" y="5791320"/>
            <a:ext cx="3237480" cy="573480"/>
          </a:xfrm>
          <a:prstGeom prst="rect">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1F24E1"/>
                </a:solidFill>
                <a:latin typeface="Tahoma"/>
                <a:ea typeface="DejaVu Sans"/>
              </a:rPr>
              <a:t>Геморагічний </a:t>
            </a:r>
            <a:endParaRPr lang="ru-RU" sz="2000" b="0" strike="noStrike" spc="-1">
              <a:latin typeface="Arial"/>
            </a:endParaRPr>
          </a:p>
          <a:p>
            <a:pPr algn="ctr">
              <a:lnSpc>
                <a:spcPct val="100000"/>
              </a:lnSpc>
            </a:pPr>
            <a:r>
              <a:rPr lang="ru-RU" sz="2000" b="1" strike="noStrike" spc="-1">
                <a:solidFill>
                  <a:srgbClr val="1F24E1"/>
                </a:solidFill>
                <a:latin typeface="Tahoma"/>
                <a:ea typeface="DejaVu Sans"/>
              </a:rPr>
              <a:t>шок</a:t>
            </a:r>
            <a:endParaRPr lang="ru-RU" sz="2000" b="0" strike="noStrike" spc="-1">
              <a:latin typeface="Arial"/>
            </a:endParaRPr>
          </a:p>
        </p:txBody>
      </p:sp>
      <p:sp>
        <p:nvSpPr>
          <p:cNvPr id="765" name="Line 9"/>
          <p:cNvSpPr/>
          <p:nvPr/>
        </p:nvSpPr>
        <p:spPr>
          <a:xfrm>
            <a:off x="4572000" y="4419360"/>
            <a:ext cx="0" cy="38124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66" name="Line 10"/>
          <p:cNvSpPr/>
          <p:nvPr/>
        </p:nvSpPr>
        <p:spPr>
          <a:xfrm>
            <a:off x="4572000" y="5410080"/>
            <a:ext cx="0" cy="38088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67" name="Line 11"/>
          <p:cNvSpPr/>
          <p:nvPr/>
        </p:nvSpPr>
        <p:spPr>
          <a:xfrm flipH="1">
            <a:off x="4724280" y="2895480"/>
            <a:ext cx="2209680" cy="6858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68" name="Line 12"/>
          <p:cNvSpPr/>
          <p:nvPr/>
        </p:nvSpPr>
        <p:spPr>
          <a:xfrm>
            <a:off x="6933960" y="2895480"/>
            <a:ext cx="1067040" cy="6858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69" name="Line 13"/>
          <p:cNvSpPr/>
          <p:nvPr/>
        </p:nvSpPr>
        <p:spPr>
          <a:xfrm>
            <a:off x="8001000" y="4419360"/>
            <a:ext cx="0" cy="38124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70" name="Line 14"/>
          <p:cNvSpPr/>
          <p:nvPr/>
        </p:nvSpPr>
        <p:spPr>
          <a:xfrm flipH="1">
            <a:off x="3047760" y="990360"/>
            <a:ext cx="1828800" cy="99072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771" name="Line 15"/>
          <p:cNvSpPr/>
          <p:nvPr/>
        </p:nvSpPr>
        <p:spPr>
          <a:xfrm>
            <a:off x="5486400" y="990360"/>
            <a:ext cx="1600200" cy="99072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CustomShape 1"/>
          <p:cNvSpPr/>
          <p:nvPr/>
        </p:nvSpPr>
        <p:spPr>
          <a:xfrm>
            <a:off x="928800" y="609480"/>
            <a:ext cx="7985520" cy="64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1500" lnSpcReduction="20000"/>
          </a:bodyPr>
          <a:lstStyle/>
          <a:p>
            <a:pPr algn="ctr">
              <a:lnSpc>
                <a:spcPct val="100000"/>
              </a:lnSpc>
            </a:pPr>
            <a:r>
              <a:rPr lang="ru-RU" sz="3600" b="1" strike="noStrike" spc="-1">
                <a:solidFill>
                  <a:srgbClr val="000000"/>
                </a:solidFill>
                <a:latin typeface="Tahoma"/>
                <a:ea typeface="DejaVu Sans"/>
              </a:rPr>
              <a:t>Лапароскопія для діагностики та лікування</a:t>
            </a:r>
            <a:endParaRPr lang="ru-RU" sz="3600" b="0" strike="noStrike" spc="-1">
              <a:latin typeface="Arial"/>
            </a:endParaRPr>
          </a:p>
        </p:txBody>
      </p:sp>
      <p:graphicFrame>
        <p:nvGraphicFramePr>
          <p:cNvPr id="773" name="Object 2"/>
          <p:cNvGraphicFramePr/>
          <p:nvPr/>
        </p:nvGraphicFramePr>
        <p:xfrm>
          <a:off x="571320" y="1571760"/>
          <a:ext cx="3999600" cy="4856760"/>
        </p:xfrm>
        <a:graphic>
          <a:graphicData uri="http://schemas.openxmlformats.org/presentationml/2006/ole">
            <mc:AlternateContent xmlns:mc="http://schemas.openxmlformats.org/markup-compatibility/2006">
              <mc:Choice xmlns:v="urn:schemas-microsoft-com:vml" Requires="v">
                <p:oleObj spid="_x0000_s3076" r:id="rId3" imgW="0" imgH="0" progId="">
                  <p:embed/>
                </p:oleObj>
              </mc:Choice>
              <mc:Fallback>
                <p:oleObj r:id="rId3" imgW="0" imgH="0" progId="">
                  <p:embed/>
                  <p:pic>
                    <p:nvPicPr>
                      <p:cNvPr id="774" name="Object 3"/>
                      <p:cNvPicPr/>
                      <p:nvPr/>
                    </p:nvPicPr>
                    <p:blipFill>
                      <a:blip r:embed="rId4"/>
                      <a:stretch/>
                    </p:blipFill>
                    <p:spPr>
                      <a:xfrm>
                        <a:off x="571320" y="1571760"/>
                        <a:ext cx="3999600" cy="4856760"/>
                      </a:xfrm>
                      <a:prstGeom prst="rect">
                        <a:avLst/>
                      </a:prstGeom>
                      <a:ln>
                        <a:noFill/>
                      </a:ln>
                    </p:spPr>
                  </p:pic>
                </p:oleObj>
              </mc:Fallback>
            </mc:AlternateContent>
          </a:graphicData>
        </a:graphic>
      </p:graphicFrame>
      <p:graphicFrame>
        <p:nvGraphicFramePr>
          <p:cNvPr id="775" name="Object 3"/>
          <p:cNvGraphicFramePr/>
          <p:nvPr/>
        </p:nvGraphicFramePr>
        <p:xfrm>
          <a:off x="5201280" y="2057400"/>
          <a:ext cx="3642840" cy="4228200"/>
        </p:xfrm>
        <a:graphic>
          <a:graphicData uri="http://schemas.openxmlformats.org/presentationml/2006/ole">
            <mc:AlternateContent xmlns:mc="http://schemas.openxmlformats.org/markup-compatibility/2006">
              <mc:Choice xmlns:v="urn:schemas-microsoft-com:vml" Requires="v">
                <p:oleObj spid="_x0000_s3077" r:id="rId5" imgW="0" imgH="0" progId="">
                  <p:embed/>
                </p:oleObj>
              </mc:Choice>
              <mc:Fallback>
                <p:oleObj r:id="rId5" imgW="0" imgH="0" progId="">
                  <p:embed/>
                  <p:pic>
                    <p:nvPicPr>
                      <p:cNvPr id="776" name="Object 4"/>
                      <p:cNvPicPr/>
                      <p:nvPr/>
                    </p:nvPicPr>
                    <p:blipFill>
                      <a:blip r:embed="rId6"/>
                      <a:stretch/>
                    </p:blipFill>
                    <p:spPr>
                      <a:xfrm>
                        <a:off x="5201280" y="2057400"/>
                        <a:ext cx="3642840" cy="4228200"/>
                      </a:xfrm>
                      <a:prstGeom prst="rect">
                        <a:avLst/>
                      </a:prstGeom>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7" name="Object 1"/>
          <p:cNvGraphicFramePr/>
          <p:nvPr/>
        </p:nvGraphicFramePr>
        <p:xfrm>
          <a:off x="1143000" y="0"/>
          <a:ext cx="3961440" cy="3656520"/>
        </p:xfrm>
        <a:graphic>
          <a:graphicData uri="http://schemas.openxmlformats.org/presentationml/2006/ole">
            <mc:AlternateContent xmlns:mc="http://schemas.openxmlformats.org/markup-compatibility/2006">
              <mc:Choice xmlns:v="urn:schemas-microsoft-com:vml" Requires="v">
                <p:oleObj spid="_x0000_s4102" r:id="rId3" imgW="0" imgH="0" progId="">
                  <p:embed/>
                </p:oleObj>
              </mc:Choice>
              <mc:Fallback>
                <p:oleObj r:id="rId3" imgW="0" imgH="0" progId="">
                  <p:embed/>
                  <p:pic>
                    <p:nvPicPr>
                      <p:cNvPr id="778" name="Object 2"/>
                      <p:cNvPicPr/>
                      <p:nvPr/>
                    </p:nvPicPr>
                    <p:blipFill>
                      <a:blip r:embed="rId4"/>
                      <a:stretch/>
                    </p:blipFill>
                    <p:spPr>
                      <a:xfrm>
                        <a:off x="1143000" y="0"/>
                        <a:ext cx="3961440" cy="3656520"/>
                      </a:xfrm>
                      <a:prstGeom prst="rect">
                        <a:avLst/>
                      </a:prstGeom>
                      <a:ln>
                        <a:noFill/>
                      </a:ln>
                    </p:spPr>
                  </p:pic>
                </p:oleObj>
              </mc:Fallback>
            </mc:AlternateContent>
          </a:graphicData>
        </a:graphic>
      </p:graphicFrame>
      <p:graphicFrame>
        <p:nvGraphicFramePr>
          <p:cNvPr id="779" name="Object 2"/>
          <p:cNvGraphicFramePr/>
          <p:nvPr/>
        </p:nvGraphicFramePr>
        <p:xfrm>
          <a:off x="5638680" y="3429000"/>
          <a:ext cx="3199320" cy="3199320"/>
        </p:xfrm>
        <a:graphic>
          <a:graphicData uri="http://schemas.openxmlformats.org/presentationml/2006/ole">
            <mc:AlternateContent xmlns:mc="http://schemas.openxmlformats.org/markup-compatibility/2006">
              <mc:Choice xmlns:v="urn:schemas-microsoft-com:vml" Requires="v">
                <p:oleObj spid="_x0000_s4103" r:id="rId5" imgW="0" imgH="0" progId="">
                  <p:embed/>
                </p:oleObj>
              </mc:Choice>
              <mc:Fallback>
                <p:oleObj r:id="rId5" imgW="0" imgH="0" progId="">
                  <p:embed/>
                  <p:pic>
                    <p:nvPicPr>
                      <p:cNvPr id="780" name="Object 3"/>
                      <p:cNvPicPr/>
                      <p:nvPr/>
                    </p:nvPicPr>
                    <p:blipFill>
                      <a:blip r:embed="rId6"/>
                      <a:stretch/>
                    </p:blipFill>
                    <p:spPr>
                      <a:xfrm>
                        <a:off x="5638680" y="3429000"/>
                        <a:ext cx="3199320" cy="3199320"/>
                      </a:xfrm>
                      <a:prstGeom prst="rect">
                        <a:avLst/>
                      </a:prstGeom>
                      <a:ln>
                        <a:noFill/>
                      </a:ln>
                    </p:spPr>
                  </p:pic>
                </p:oleObj>
              </mc:Fallback>
            </mc:AlternateContent>
          </a:graphicData>
        </a:graphic>
      </p:graphicFrame>
      <p:graphicFrame>
        <p:nvGraphicFramePr>
          <p:cNvPr id="781" name="Object 3"/>
          <p:cNvGraphicFramePr/>
          <p:nvPr/>
        </p:nvGraphicFramePr>
        <p:xfrm>
          <a:off x="5562720" y="0"/>
          <a:ext cx="3275640" cy="2894400"/>
        </p:xfrm>
        <a:graphic>
          <a:graphicData uri="http://schemas.openxmlformats.org/presentationml/2006/ole">
            <mc:AlternateContent xmlns:mc="http://schemas.openxmlformats.org/markup-compatibility/2006">
              <mc:Choice xmlns:v="urn:schemas-microsoft-com:vml" Requires="v">
                <p:oleObj spid="_x0000_s4104" r:id="rId7" imgW="0" imgH="0" progId="">
                  <p:embed/>
                </p:oleObj>
              </mc:Choice>
              <mc:Fallback>
                <p:oleObj r:id="rId7" imgW="0" imgH="0" progId="">
                  <p:embed/>
                  <p:pic>
                    <p:nvPicPr>
                      <p:cNvPr id="782" name="Object 4"/>
                      <p:cNvPicPr/>
                      <p:nvPr/>
                    </p:nvPicPr>
                    <p:blipFill>
                      <a:blip r:embed="rId8"/>
                      <a:stretch/>
                    </p:blipFill>
                    <p:spPr>
                      <a:xfrm>
                        <a:off x="5562720" y="0"/>
                        <a:ext cx="3275640" cy="2894400"/>
                      </a:xfrm>
                      <a:prstGeom prst="rect">
                        <a:avLst/>
                      </a:prstGeom>
                      <a:ln>
                        <a:noFill/>
                      </a:ln>
                    </p:spPr>
                  </p:pic>
                </p:oleObj>
              </mc:Fallback>
            </mc:AlternateContent>
          </a:graphicData>
        </a:graphic>
      </p:graphicFrame>
      <p:graphicFrame>
        <p:nvGraphicFramePr>
          <p:cNvPr id="783" name="Object 4"/>
          <p:cNvGraphicFramePr/>
          <p:nvPr/>
        </p:nvGraphicFramePr>
        <p:xfrm>
          <a:off x="1600200" y="4495680"/>
          <a:ext cx="2599200" cy="1503720"/>
        </p:xfrm>
        <a:graphic>
          <a:graphicData uri="http://schemas.openxmlformats.org/presentationml/2006/ole">
            <mc:AlternateContent xmlns:mc="http://schemas.openxmlformats.org/markup-compatibility/2006">
              <mc:Choice xmlns:v="urn:schemas-microsoft-com:vml" Requires="v">
                <p:oleObj spid="_x0000_s4105" r:id="rId9" imgW="0" imgH="0" progId="">
                  <p:embed/>
                </p:oleObj>
              </mc:Choice>
              <mc:Fallback>
                <p:oleObj r:id="rId9" imgW="0" imgH="0" progId="">
                  <p:embed/>
                  <p:pic>
                    <p:nvPicPr>
                      <p:cNvPr id="784" name="Object 5"/>
                      <p:cNvPicPr/>
                      <p:nvPr/>
                    </p:nvPicPr>
                    <p:blipFill>
                      <a:blip r:embed="rId10"/>
                      <a:stretch/>
                    </p:blipFill>
                    <p:spPr>
                      <a:xfrm>
                        <a:off x="1600200" y="4495680"/>
                        <a:ext cx="2599200" cy="1503720"/>
                      </a:xfrm>
                      <a:prstGeom prst="rect">
                        <a:avLst/>
                      </a:prstGeom>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CustomShape 1"/>
          <p:cNvSpPr/>
          <p:nvPr/>
        </p:nvSpPr>
        <p:spPr>
          <a:xfrm>
            <a:off x="428760" y="285840"/>
            <a:ext cx="8228520" cy="92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2400" b="0" strike="noStrike" spc="-1">
                <a:solidFill>
                  <a:srgbClr val="FF0000"/>
                </a:solidFill>
                <a:latin typeface="Calibri"/>
                <a:ea typeface="DejaVu Sans"/>
              </a:rPr>
              <a:t>6. </a:t>
            </a:r>
            <a:r>
              <a:rPr lang="ru-RU" sz="2400" b="1" i="1" strike="noStrike" spc="-1">
                <a:solidFill>
                  <a:srgbClr val="FF0000"/>
                </a:solidFill>
                <a:latin typeface="Calibri"/>
                <a:ea typeface="DejaVu Sans"/>
              </a:rPr>
              <a:t>Травматичний шок</a:t>
            </a:r>
            <a:r>
              <a:rPr lang="ru-RU" sz="2400" b="0" strike="noStrike" spc="-1">
                <a:solidFill>
                  <a:srgbClr val="FF0000"/>
                </a:solidFill>
                <a:latin typeface="Calibri"/>
                <a:ea typeface="DejaVu Sans"/>
              </a:rPr>
              <a:t>, його перебіг, основні ознаки. Долікарська медична допомога. </a:t>
            </a:r>
            <a:r>
              <a:rPr lang="ru-RU" sz="2400" b="1" strike="noStrike" spc="-1">
                <a:solidFill>
                  <a:srgbClr val="FF0000"/>
                </a:solidFill>
                <a:latin typeface="Calibri"/>
                <a:ea typeface="DejaVu Sans"/>
              </a:rPr>
              <a:t>Поняття про знеболювання при травмах.</a:t>
            </a:r>
            <a:endParaRPr lang="ru-RU" sz="2400" b="0" strike="noStrike" spc="-1">
              <a:latin typeface="Arial"/>
            </a:endParaRPr>
          </a:p>
        </p:txBody>
      </p:sp>
      <p:sp>
        <p:nvSpPr>
          <p:cNvPr id="786" name="CustomShape 2"/>
          <p:cNvSpPr/>
          <p:nvPr/>
        </p:nvSpPr>
        <p:spPr>
          <a:xfrm>
            <a:off x="214200" y="1285920"/>
            <a:ext cx="8714520" cy="535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Травматичий шок (ТШ) – це різке пригнічення всіх життєвих функцій </a:t>
            </a:r>
            <a:r>
              <a:rPr lang="ru-RU" sz="2000" b="0" strike="noStrike" spc="-1">
                <a:solidFill>
                  <a:srgbClr val="000000"/>
                </a:solidFill>
                <a:latin typeface="Calibri"/>
                <a:ea typeface="DejaVu Sans"/>
              </a:rPr>
              <a:t>організму внаслідок важкої травми. Шок характеризується насамперед значними порушеннями функції нервової та серцево-судинної системи і дихання.</a:t>
            </a:r>
            <a:endParaRPr lang="ru-RU" sz="2000" b="0" strike="noStrike" spc="-1">
              <a:latin typeface="Arial"/>
            </a:endParaRPr>
          </a:p>
          <a:p>
            <a:pPr marL="343080" indent="-342000" algn="just">
              <a:lnSpc>
                <a:spcPct val="100000"/>
              </a:lnSpc>
              <a:buClr>
                <a:srgbClr val="0070C0"/>
              </a:buClr>
              <a:buFont typeface="Arial"/>
              <a:buChar char="•"/>
            </a:pPr>
            <a:r>
              <a:rPr lang="ru-RU" sz="2000" b="1" i="1" strike="noStrike" spc="-1">
                <a:solidFill>
                  <a:srgbClr val="0070C0"/>
                </a:solidFill>
                <a:latin typeface="Calibri"/>
                <a:ea typeface="DejaVu Sans"/>
              </a:rPr>
              <a:t>Причини: </a:t>
            </a:r>
            <a:r>
              <a:rPr lang="ru-RU" sz="2000" b="1" strike="noStrike" spc="-1">
                <a:solidFill>
                  <a:srgbClr val="000000"/>
                </a:solidFill>
                <a:latin typeface="Calibri"/>
                <a:ea typeface="DejaVu Sans"/>
              </a:rPr>
              <a:t>важкі травми, переважно переломи хребта, кісток тазу стегна та інші, які супроводжуються крововтратами.</a:t>
            </a:r>
            <a:endParaRPr lang="ru-RU" sz="2000" b="0" strike="noStrike" spc="-1">
              <a:latin typeface="Arial"/>
            </a:endParaRPr>
          </a:p>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За тяжкістю стану розрізняють: легкий, середній і важкий шок.</a:t>
            </a:r>
            <a:endParaRPr lang="ru-RU" sz="2000" b="0" strike="noStrike" spc="-1">
              <a:latin typeface="Arial"/>
            </a:endParaRPr>
          </a:p>
          <a:p>
            <a:pPr marL="343080" indent="-342000" algn="just">
              <a:lnSpc>
                <a:spcPct val="100000"/>
              </a:lnSpc>
              <a:buClr>
                <a:srgbClr val="000000"/>
              </a:buClr>
              <a:buFont typeface="Arial"/>
              <a:buChar char="•"/>
            </a:pPr>
            <a:r>
              <a:rPr lang="ru-RU" sz="2000" b="1" i="1" u="sng" strike="noStrike" spc="-1">
                <a:solidFill>
                  <a:srgbClr val="000000"/>
                </a:solidFill>
                <a:uFillTx/>
                <a:latin typeface="Calibri"/>
                <a:ea typeface="DejaVu Sans"/>
              </a:rPr>
              <a:t>Залежно від артеріального тиску і загального стану потерпілого розрізняють 4 ступені шоку:</a:t>
            </a:r>
            <a:endParaRPr lang="ru-RU" sz="2000" b="0" strike="noStrike" spc="-1">
              <a:latin typeface="Arial"/>
            </a:endParaRPr>
          </a:p>
          <a:p>
            <a:pPr marL="343080" indent="-342000" algn="just">
              <a:lnSpc>
                <a:spcPct val="100000"/>
              </a:lnSpc>
              <a:buClr>
                <a:srgbClr val="FF0000"/>
              </a:buClr>
              <a:buFont typeface="Arial"/>
              <a:buChar char="•"/>
            </a:pPr>
            <a:r>
              <a:rPr lang="ru-RU" sz="2000" b="1" strike="noStrike" spc="-1">
                <a:solidFill>
                  <a:srgbClr val="FF0000"/>
                </a:solidFill>
                <a:latin typeface="Calibri"/>
                <a:ea typeface="DejaVu Sans"/>
              </a:rPr>
              <a:t>І ступінь </a:t>
            </a:r>
            <a:r>
              <a:rPr lang="ru-RU" sz="2000" b="1" strike="noStrike" spc="-1">
                <a:solidFill>
                  <a:srgbClr val="000000"/>
                </a:solidFill>
                <a:latin typeface="Calibri"/>
                <a:ea typeface="DejaVu Sans"/>
              </a:rPr>
              <a:t>– загальний стан задовільний, пульс – 90-100 уд/хв., систолічний АТ 90-100 мм.рт.ст.</a:t>
            </a:r>
            <a:endParaRPr lang="ru-RU" sz="2000" b="0" strike="noStrike" spc="-1">
              <a:latin typeface="Arial"/>
            </a:endParaRPr>
          </a:p>
          <a:p>
            <a:pPr marL="343080" indent="-342000" algn="just">
              <a:lnSpc>
                <a:spcPct val="100000"/>
              </a:lnSpc>
              <a:buClr>
                <a:srgbClr val="FF0000"/>
              </a:buClr>
              <a:buFont typeface="Arial"/>
              <a:buChar char="•"/>
            </a:pPr>
            <a:r>
              <a:rPr lang="ru-RU" sz="2000" b="1" strike="noStrike" spc="-1">
                <a:solidFill>
                  <a:srgbClr val="FF0000"/>
                </a:solidFill>
                <a:latin typeface="Calibri"/>
                <a:ea typeface="DejaVu Sans"/>
              </a:rPr>
              <a:t>ІІ ступінь </a:t>
            </a:r>
            <a:r>
              <a:rPr lang="ru-RU" sz="2000" b="1" strike="noStrike" spc="-1">
                <a:solidFill>
                  <a:srgbClr val="000000"/>
                </a:solidFill>
                <a:latin typeface="Calibri"/>
                <a:ea typeface="DejaVu Sans"/>
              </a:rPr>
              <a:t>– загальний стан погіршується, з’являється блідість, холодний піт, пульс 120-140 уд/хв., систолічний АТ 70-90 мм.рт.ст.</a:t>
            </a:r>
            <a:endParaRPr lang="ru-RU" sz="2000" b="0" strike="noStrike" spc="-1">
              <a:latin typeface="Arial"/>
            </a:endParaRPr>
          </a:p>
          <a:p>
            <a:pPr marL="343080" indent="-342000" algn="just">
              <a:lnSpc>
                <a:spcPct val="100000"/>
              </a:lnSpc>
              <a:buClr>
                <a:srgbClr val="FF0000"/>
              </a:buClr>
              <a:buFont typeface="Arial"/>
              <a:buChar char="•"/>
            </a:pPr>
            <a:r>
              <a:rPr lang="ru-RU" sz="2000" b="1" strike="noStrike" spc="-1">
                <a:solidFill>
                  <a:srgbClr val="FF0000"/>
                </a:solidFill>
                <a:latin typeface="Calibri"/>
                <a:ea typeface="DejaVu Sans"/>
              </a:rPr>
              <a:t>ІІІ ступінь </a:t>
            </a:r>
            <a:r>
              <a:rPr lang="ru-RU" sz="2000" b="1" strike="noStrike" spc="-1">
                <a:solidFill>
                  <a:srgbClr val="000000"/>
                </a:solidFill>
                <a:latin typeface="Calibri"/>
                <a:ea typeface="DejaVu Sans"/>
              </a:rPr>
              <a:t>– загальний стан тяжкий, пульс – 120-160 уд/хв., систолічний АТ 50-70 мм.рт.ст.</a:t>
            </a:r>
            <a:endParaRPr lang="ru-RU" sz="2000" b="0" strike="noStrike" spc="-1">
              <a:latin typeface="Arial"/>
            </a:endParaRPr>
          </a:p>
          <a:p>
            <a:pPr marL="343080" indent="-342000" algn="just">
              <a:lnSpc>
                <a:spcPct val="100000"/>
              </a:lnSpc>
              <a:buClr>
                <a:srgbClr val="FF0000"/>
              </a:buClr>
              <a:buFont typeface="Arial"/>
              <a:buChar char="•"/>
            </a:pPr>
            <a:r>
              <a:rPr lang="ru-RU" sz="2000" b="1" strike="noStrike" spc="-1">
                <a:solidFill>
                  <a:srgbClr val="FF0000"/>
                </a:solidFill>
                <a:latin typeface="Calibri"/>
                <a:ea typeface="DejaVu Sans"/>
              </a:rPr>
              <a:t>ІV ступінь </a:t>
            </a:r>
            <a:r>
              <a:rPr lang="ru-RU" sz="2000" b="1" strike="noStrike" spc="-1">
                <a:solidFill>
                  <a:srgbClr val="000000"/>
                </a:solidFill>
                <a:latin typeface="Calibri"/>
                <a:ea typeface="DejaVu Sans"/>
              </a:rPr>
              <a:t>– загальний стан дуже тяжкий, межує з термінальним (клінічна</a:t>
            </a:r>
            <a:endParaRPr lang="ru-RU" sz="2000" b="0" strike="noStrike" spc="-1">
              <a:latin typeface="Arial"/>
            </a:endParaRPr>
          </a:p>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смерть), пульс ниткоподібний, систолічний АТ нижче 50 мм.рт.ст.</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CustomShape 1"/>
          <p:cNvSpPr/>
          <p:nvPr/>
        </p:nvSpPr>
        <p:spPr>
          <a:xfrm>
            <a:off x="214200" y="214200"/>
            <a:ext cx="8714520" cy="642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За часом розвитку виділяють </a:t>
            </a:r>
            <a:r>
              <a:rPr lang="ru-RU" sz="2000" b="1" strike="noStrike" spc="-1">
                <a:solidFill>
                  <a:srgbClr val="7030A0"/>
                </a:solidFill>
                <a:latin typeface="Calibri"/>
                <a:ea typeface="DejaVu Sans"/>
              </a:rPr>
              <a:t>первинний (ранній) шок</a:t>
            </a:r>
            <a:r>
              <a:rPr lang="ru-RU" sz="2000" b="1" strike="noStrike" spc="-1">
                <a:solidFill>
                  <a:srgbClr val="000000"/>
                </a:solidFill>
                <a:latin typeface="Calibri"/>
                <a:ea typeface="DejaVu Sans"/>
              </a:rPr>
              <a:t>, який розвивається в момент травми або відразу після нього, і </a:t>
            </a:r>
            <a:r>
              <a:rPr lang="ru-RU" sz="2000" b="1" strike="noStrike" spc="-1">
                <a:solidFill>
                  <a:srgbClr val="7030A0"/>
                </a:solidFill>
                <a:latin typeface="Calibri"/>
                <a:ea typeface="DejaVu Sans"/>
              </a:rPr>
              <a:t>вторинний (пізній) шок</a:t>
            </a:r>
            <a:r>
              <a:rPr lang="ru-RU" sz="2000" b="1" strike="noStrike" spc="-1">
                <a:solidFill>
                  <a:srgbClr val="000000"/>
                </a:solidFill>
                <a:latin typeface="Calibri"/>
                <a:ea typeface="DejaVu Sans"/>
              </a:rPr>
              <a:t>, який виникає через декілька годин після травми, коли нервово-рефлекторні порушення посилюються інтоксикацією, всмоктуванням продуктів розпаду тканин, додатковою травмою або посиленням болю після припинення знеболювання.</a:t>
            </a:r>
            <a:endParaRPr lang="ru-RU" sz="2000" b="0" strike="noStrike" spc="-1">
              <a:latin typeface="Arial"/>
            </a:endParaRPr>
          </a:p>
          <a:p>
            <a:pPr marL="343080" indent="-342000" algn="just">
              <a:lnSpc>
                <a:spcPct val="100000"/>
              </a:lnSpc>
              <a:spcBef>
                <a:spcPts val="400"/>
              </a:spcBef>
              <a:buClr>
                <a:srgbClr val="7030A0"/>
              </a:buClr>
              <a:buFont typeface="Arial"/>
              <a:buChar char="•"/>
            </a:pPr>
            <a:r>
              <a:rPr lang="ru-RU" sz="2000" b="1" strike="noStrike" spc="-1">
                <a:solidFill>
                  <a:srgbClr val="7030A0"/>
                </a:solidFill>
                <a:latin typeface="Calibri"/>
                <a:ea typeface="DejaVu Sans"/>
              </a:rPr>
              <a:t>Фази перебігу травматичного шоку:</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1) </a:t>
            </a:r>
            <a:r>
              <a:rPr lang="ru-RU" sz="2000" b="1" strike="noStrike" spc="-1">
                <a:solidFill>
                  <a:srgbClr val="FF0000"/>
                </a:solidFill>
                <a:latin typeface="Calibri"/>
                <a:ea typeface="DejaVu Sans"/>
              </a:rPr>
              <a:t>Фаза збудження (еректильна фаза), </a:t>
            </a:r>
            <a:r>
              <a:rPr lang="ru-RU" sz="2000" b="1" strike="noStrike" spc="-1">
                <a:solidFill>
                  <a:srgbClr val="000000"/>
                </a:solidFill>
                <a:latin typeface="Calibri"/>
                <a:ea typeface="DejaVu Sans"/>
              </a:rPr>
              <a:t>по тривалості короткочасна (від декількох хвилин до декількох годин), характеризується збудженням нервової системи, підвищенням АТ. Чим яскравіша і триваліша еректильна фаза, тим важча по перебігу торпідна фаза.</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2) </a:t>
            </a:r>
            <a:r>
              <a:rPr lang="ru-RU" sz="2000" b="1" strike="noStrike" spc="-1">
                <a:solidFill>
                  <a:srgbClr val="FF0000"/>
                </a:solidFill>
                <a:latin typeface="Calibri"/>
                <a:ea typeface="DejaVu Sans"/>
              </a:rPr>
              <a:t>Торпідна фаза (фаза гальмування) </a:t>
            </a:r>
            <a:r>
              <a:rPr lang="ru-RU" sz="2000" b="1" strike="noStrike" spc="-1">
                <a:solidFill>
                  <a:srgbClr val="000000"/>
                </a:solidFill>
                <a:latin typeface="Calibri"/>
                <a:ea typeface="DejaVu Sans"/>
              </a:rPr>
              <a:t>– різке пригнічення, яке прогресує, функцій організму і гальмуванням нервової системи, різке зниження реакції на подразники кволість, апатія, зниження рефлексів, пригнічення функцій центральної нервової системи при збереженій свідомості. Спостерігається різке погіршення діяльності серцево-судинної системи: блідість, частий слабкий пульс, зниження температури тіла, помітне згущення крові, глухість серцевих тонів і різке зниження АТ, що є головним симптомом травматичного шоку. Порушується обмін речовин, і функції всіх органів і систем.</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CustomShape 1"/>
          <p:cNvSpPr/>
          <p:nvPr/>
        </p:nvSpPr>
        <p:spPr>
          <a:xfrm>
            <a:off x="714240" y="500040"/>
            <a:ext cx="7928640" cy="569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200" b="1" strike="noStrike" spc="-1">
                <a:solidFill>
                  <a:srgbClr val="FF0000"/>
                </a:solidFill>
                <a:latin typeface="Calibri"/>
                <a:ea typeface="DejaVu Sans"/>
              </a:rPr>
              <a:t>Перша допомога:</a:t>
            </a:r>
            <a:endParaRPr lang="ru-RU" sz="3200" b="0" strike="noStrike" spc="-1">
              <a:latin typeface="Arial"/>
            </a:endParaRPr>
          </a:p>
          <a:p>
            <a:pPr algn="just">
              <a:lnSpc>
                <a:spcPct val="100000"/>
              </a:lnSpc>
            </a:pPr>
            <a:r>
              <a:rPr lang="ru-RU" sz="2400" b="1" strike="noStrike" spc="-1">
                <a:solidFill>
                  <a:srgbClr val="000000"/>
                </a:solidFill>
                <a:latin typeface="Calibri"/>
                <a:ea typeface="DejaVu Sans"/>
              </a:rPr>
              <a:t>- зручне </a:t>
            </a:r>
            <a:r>
              <a:rPr lang="ru-RU" sz="2800" b="1" strike="noStrike" spc="-1">
                <a:solidFill>
                  <a:srgbClr val="000000"/>
                </a:solidFill>
                <a:latin typeface="Calibri"/>
                <a:ea typeface="DejaVu Sans"/>
              </a:rPr>
              <a:t>положення, болезаспокійливі (для зменшення, або ліквідації болю);</a:t>
            </a:r>
            <a:endParaRPr lang="ru-RU" sz="2800" b="0" strike="noStrike" spc="-1">
              <a:latin typeface="Arial"/>
            </a:endParaRPr>
          </a:p>
          <a:p>
            <a:pPr algn="just">
              <a:lnSpc>
                <a:spcPct val="100000"/>
              </a:lnSpc>
            </a:pPr>
            <a:r>
              <a:rPr lang="ru-RU" sz="2800" b="1" strike="noStrike" spc="-1">
                <a:solidFill>
                  <a:srgbClr val="000000"/>
                </a:solidFill>
                <a:latin typeface="Calibri"/>
                <a:ea typeface="DejaVu Sans"/>
              </a:rPr>
              <a:t>- зупинити кровотечу (накладанням кровоспинного джгута, або тиснучої пов’язки);</a:t>
            </a:r>
            <a:endParaRPr lang="ru-RU" sz="2800" b="0" strike="noStrike" spc="-1">
              <a:latin typeface="Arial"/>
            </a:endParaRPr>
          </a:p>
          <a:p>
            <a:pPr marL="216000" indent="-215280" algn="just">
              <a:lnSpc>
                <a:spcPct val="100000"/>
              </a:lnSpc>
              <a:buClr>
                <a:srgbClr val="000000"/>
              </a:buClr>
              <a:buFont typeface="StarSymbol"/>
              <a:buChar char="-"/>
            </a:pPr>
            <a:r>
              <a:rPr lang="ru-RU" sz="2800" b="1" strike="noStrike" spc="-1">
                <a:solidFill>
                  <a:srgbClr val="000000"/>
                </a:solidFill>
                <a:latin typeface="Calibri"/>
                <a:ea typeface="DejaVu Sans"/>
              </a:rPr>
              <a:t>іммобілізувати кінцівку;</a:t>
            </a:r>
            <a:endParaRPr lang="ru-RU" sz="2800" b="0" strike="noStrike" spc="-1">
              <a:latin typeface="Arial"/>
            </a:endParaRPr>
          </a:p>
          <a:p>
            <a:pPr algn="just">
              <a:lnSpc>
                <a:spcPct val="100000"/>
              </a:lnSpc>
            </a:pPr>
            <a:r>
              <a:rPr lang="ru-RU" sz="2800" b="1" strike="noStrike" spc="-1">
                <a:solidFill>
                  <a:srgbClr val="000000"/>
                </a:solidFill>
                <a:latin typeface="Calibri"/>
                <a:ea typeface="DejaVu Sans"/>
              </a:rPr>
              <a:t>- зігріти потерпілого, тепло закутавши, не закриваючи обличчя, по можливості дати серцеві препарати;</a:t>
            </a:r>
            <a:endParaRPr lang="ru-RU" sz="2800" b="0" strike="noStrike" spc="-1">
              <a:latin typeface="Arial"/>
            </a:endParaRPr>
          </a:p>
          <a:p>
            <a:pPr algn="just">
              <a:lnSpc>
                <a:spcPct val="100000"/>
              </a:lnSpc>
            </a:pPr>
            <a:r>
              <a:rPr lang="ru-RU" sz="2800" b="1" strike="noStrike" spc="-1">
                <a:solidFill>
                  <a:srgbClr val="000000"/>
                </a:solidFill>
                <a:latin typeface="Calibri"/>
                <a:ea typeface="DejaVu Sans"/>
              </a:rPr>
              <a:t>- по можливості напувати потерпілого чайними ложками теплим міцним солодким чаєм, якщо не має блювання;</a:t>
            </a:r>
            <a:endParaRPr lang="ru-RU" sz="2800" b="0" strike="noStrike" spc="-1">
              <a:latin typeface="Arial"/>
            </a:endParaRPr>
          </a:p>
          <a:p>
            <a:pPr algn="just">
              <a:lnSpc>
                <a:spcPct val="100000"/>
              </a:lnSpc>
            </a:pPr>
            <a:r>
              <a:rPr lang="ru-RU" sz="2800" b="1" strike="noStrike" spc="-1">
                <a:solidFill>
                  <a:srgbClr val="000000"/>
                </a:solidFill>
                <a:latin typeface="Calibri"/>
                <a:ea typeface="DejaVu Sans"/>
              </a:rPr>
              <a:t>- госпіталізувати потерпілого в медичний заклад.</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CustomShape 1"/>
          <p:cNvSpPr/>
          <p:nvPr/>
        </p:nvSpPr>
        <p:spPr>
          <a:xfrm>
            <a:off x="285840" y="126720"/>
            <a:ext cx="8642880" cy="670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0" strike="noStrike" spc="-1">
                <a:solidFill>
                  <a:srgbClr val="000000"/>
                </a:solidFill>
                <a:latin typeface="Calibri"/>
                <a:ea typeface="DejaVu Sans"/>
              </a:rPr>
              <a:t>Будь яка травма  з пошкодженням тканин організму майже завжди супроводжується </a:t>
            </a:r>
            <a:r>
              <a:rPr lang="ru-RU" sz="1800" b="1" i="1" strike="noStrike" spc="-1">
                <a:solidFill>
                  <a:srgbClr val="000000"/>
                </a:solidFill>
                <a:latin typeface="Calibri"/>
                <a:ea typeface="DejaVu Sans"/>
              </a:rPr>
              <a:t>больовими відчуттями,</a:t>
            </a:r>
            <a:r>
              <a:rPr lang="ru-RU" sz="1800" b="0" strike="noStrike" spc="-1">
                <a:solidFill>
                  <a:srgbClr val="000000"/>
                </a:solidFill>
                <a:latin typeface="Calibri"/>
                <a:ea typeface="DejaVu Sans"/>
              </a:rPr>
              <a:t> які, в свою чергу, зумовлюють дискомфорт потерпілих, і часто  є причиною використання знеболюючих препаратів, інколи  нераціонального.</a:t>
            </a:r>
            <a:endParaRPr lang="ru-RU" sz="1800" b="0" strike="noStrike" spc="-1">
              <a:latin typeface="Arial"/>
            </a:endParaRPr>
          </a:p>
          <a:p>
            <a:pPr algn="just">
              <a:lnSpc>
                <a:spcPct val="100000"/>
              </a:lnSpc>
            </a:pPr>
            <a:r>
              <a:rPr lang="ru-RU" sz="2000" b="1" strike="noStrike" spc="-1">
                <a:solidFill>
                  <a:srgbClr val="FF0000"/>
                </a:solidFill>
                <a:latin typeface="Calibri"/>
                <a:ea typeface="DejaVu Sans"/>
              </a:rPr>
              <a:t>Біль</a:t>
            </a:r>
            <a:r>
              <a:rPr lang="ru-RU" sz="1800" b="0" strike="noStrike" spc="-1">
                <a:solidFill>
                  <a:srgbClr val="000000"/>
                </a:solidFill>
                <a:latin typeface="Calibri"/>
                <a:ea typeface="DejaVu Sans"/>
              </a:rPr>
              <a:t> — це  є  суб’єктивна реакція організму на травму, причому реакція сугубо індивідуальна і не завжди співвідносна  з об’ємом травми. Одна і та ж особа по-різному відреагує на одну і ту ж травму  при умові різних обставин (наприклад при стресі, при перевтомі больовий поріг понижується).</a:t>
            </a:r>
            <a:endParaRPr lang="ru-RU" sz="1800" b="0" strike="noStrike" spc="-1">
              <a:latin typeface="Arial"/>
            </a:endParaRPr>
          </a:p>
          <a:p>
            <a:pPr algn="just">
              <a:lnSpc>
                <a:spcPct val="100000"/>
              </a:lnSpc>
            </a:pPr>
            <a:r>
              <a:rPr lang="ru-RU" sz="1800" b="0" strike="noStrike" spc="-1">
                <a:solidFill>
                  <a:srgbClr val="000000"/>
                </a:solidFill>
                <a:latin typeface="Calibri"/>
                <a:ea typeface="DejaVu Sans"/>
              </a:rPr>
              <a:t>Тому  для  попередньої оцінки больового синдрому використовують так звану  </a:t>
            </a:r>
            <a:r>
              <a:rPr lang="ru-RU" sz="1800" b="1" strike="noStrike" spc="-1">
                <a:solidFill>
                  <a:srgbClr val="000000"/>
                </a:solidFill>
                <a:latin typeface="Calibri"/>
                <a:ea typeface="DejaVu Sans"/>
              </a:rPr>
              <a:t>10 бальну шкалу болю</a:t>
            </a:r>
            <a:r>
              <a:rPr lang="ru-RU" sz="1800" b="0" strike="noStrike" spc="-1">
                <a:solidFill>
                  <a:srgbClr val="000000"/>
                </a:solidFill>
                <a:latin typeface="Calibri"/>
                <a:ea typeface="DejaVu Sans"/>
              </a:rPr>
              <a:t>, де </a:t>
            </a:r>
            <a:r>
              <a:rPr lang="ru-RU" sz="1800" b="1" strike="noStrike" spc="-1">
                <a:solidFill>
                  <a:srgbClr val="0070C0"/>
                </a:solidFill>
                <a:latin typeface="Calibri"/>
                <a:ea typeface="DejaVu Sans"/>
              </a:rPr>
              <a:t>0</a:t>
            </a:r>
            <a:r>
              <a:rPr lang="ru-RU" sz="1800" b="0" strike="noStrike" spc="-1">
                <a:solidFill>
                  <a:srgbClr val="000000"/>
                </a:solidFill>
                <a:latin typeface="Calibri"/>
                <a:ea typeface="DejaVu Sans"/>
              </a:rPr>
              <a:t> – це відсутність дискомфорту, а </a:t>
            </a:r>
            <a:r>
              <a:rPr lang="ru-RU" sz="1800" b="1" strike="noStrike" spc="-1">
                <a:solidFill>
                  <a:srgbClr val="0070C0"/>
                </a:solidFill>
                <a:latin typeface="Calibri"/>
                <a:ea typeface="DejaVu Sans"/>
              </a:rPr>
              <a:t>10 </a:t>
            </a:r>
            <a:r>
              <a:rPr lang="ru-RU" sz="1800" b="0" strike="noStrike" spc="-1">
                <a:solidFill>
                  <a:srgbClr val="000000"/>
                </a:solidFill>
                <a:latin typeface="Calibri"/>
                <a:ea typeface="DejaVu Sans"/>
              </a:rPr>
              <a:t>– максимальні больові відчуття (при переломі великих кісток,наприклад  — перелом стегнової кістки або перелом кісток тазу).</a:t>
            </a:r>
            <a:endParaRPr lang="ru-RU" sz="1800" b="0" strike="noStrike" spc="-1">
              <a:latin typeface="Arial"/>
            </a:endParaRPr>
          </a:p>
          <a:p>
            <a:pPr algn="just">
              <a:lnSpc>
                <a:spcPct val="100000"/>
              </a:lnSpc>
            </a:pPr>
            <a:r>
              <a:rPr lang="ru-RU" sz="1800" b="0" strike="noStrike" spc="-1">
                <a:solidFill>
                  <a:srgbClr val="000000"/>
                </a:solidFill>
                <a:latin typeface="Calibri"/>
                <a:ea typeface="DejaVu Sans"/>
              </a:rPr>
              <a:t>Загалом при знеболенні ми повинні досягти декілька завдань.  </a:t>
            </a:r>
            <a:r>
              <a:rPr lang="ru-RU" sz="1800" b="1" i="1" strike="noStrike" spc="-1">
                <a:solidFill>
                  <a:srgbClr val="000000"/>
                </a:solidFill>
                <a:latin typeface="Calibri"/>
                <a:ea typeface="DejaVu Sans"/>
              </a:rPr>
              <a:t>По-перше</a:t>
            </a:r>
            <a:r>
              <a:rPr lang="ru-RU" sz="1800" b="0" strike="noStrike" spc="-1">
                <a:solidFill>
                  <a:srgbClr val="000000"/>
                </a:solidFill>
                <a:latin typeface="Calibri"/>
                <a:ea typeface="DejaVu Sans"/>
              </a:rPr>
              <a:t> —  надати допомогу пораненому   в такому об’ємі, щоб він зміг продовжувати виконувати бойову задачу, </a:t>
            </a:r>
            <a:r>
              <a:rPr lang="ru-RU" sz="1800" b="1" i="1" strike="noStrike" spc="-1">
                <a:solidFill>
                  <a:srgbClr val="000000"/>
                </a:solidFill>
                <a:latin typeface="Calibri"/>
                <a:ea typeface="DejaVu Sans"/>
              </a:rPr>
              <a:t>по-друге</a:t>
            </a:r>
            <a:r>
              <a:rPr lang="ru-RU" sz="1800" b="0" strike="noStrike" spc="-1">
                <a:solidFill>
                  <a:srgbClr val="000000"/>
                </a:solidFill>
                <a:latin typeface="Calibri"/>
                <a:ea typeface="DejaVu Sans"/>
              </a:rPr>
              <a:t>: швидко і ефективно власне знеболити, </a:t>
            </a:r>
            <a:r>
              <a:rPr lang="ru-RU" sz="1800" b="1" i="1" strike="noStrike" spc="-1">
                <a:solidFill>
                  <a:srgbClr val="000000"/>
                </a:solidFill>
                <a:latin typeface="Calibri"/>
                <a:ea typeface="DejaVu Sans"/>
              </a:rPr>
              <a:t>по-третє</a:t>
            </a:r>
            <a:r>
              <a:rPr lang="ru-RU" sz="1800" b="0" strike="noStrike" spc="-1">
                <a:solidFill>
                  <a:srgbClr val="000000"/>
                </a:solidFill>
                <a:latin typeface="Calibri"/>
                <a:ea typeface="DejaVu Sans"/>
              </a:rPr>
              <a:t>: уникнути або попередити розвиток можливих побічних ефектів.</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ДОМЕДИКАМЕНТОЗНА ДОПОМОГА. </a:t>
            </a:r>
            <a:r>
              <a:rPr lang="ru-RU" sz="1800" b="0" strike="noStrike" spc="-1">
                <a:solidFill>
                  <a:srgbClr val="000000"/>
                </a:solidFill>
                <a:latin typeface="Calibri"/>
                <a:ea typeface="DejaVu Sans"/>
              </a:rPr>
              <a:t>Повноцінна первинна хірургічна обробка рани  з використанням місцевих знеболюючих (без використання системних знеболюючих), охолодження при термічних опіках, використання тракційних  шин при переломах великих кісток кінцівок, використання холоду при травмах суглобів або м’яких тканин — можуть значно полегшити больовий синдром.</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МЕДИКАМЕНТОЗНА ДОПОМОГА залежно від рівня больового синдрому: від нестероїдних протизапальних препаратів (таблетованих, ін’єкційних форм) до опіатів (фентаніл, морфін, налбуфін, буторфанол, промедол, омнопон та інші препарати)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CustomShape 1"/>
          <p:cNvSpPr/>
          <p:nvPr/>
        </p:nvSpPr>
        <p:spPr>
          <a:xfrm>
            <a:off x="214200" y="0"/>
            <a:ext cx="8571600" cy="99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2800" b="1" i="1" strike="noStrike" spc="-1">
                <a:solidFill>
                  <a:srgbClr val="7030A0"/>
                </a:solidFill>
                <a:latin typeface="Calibri"/>
                <a:ea typeface="DejaVu Sans"/>
              </a:rPr>
              <a:t>Протоколи надання невідкладної допомого при закритих та відкритих травмах</a:t>
            </a:r>
            <a:endParaRPr lang="ru-RU" sz="2800" b="0" strike="noStrike" spc="-1">
              <a:latin typeface="Arial"/>
            </a:endParaRPr>
          </a:p>
        </p:txBody>
      </p:sp>
      <p:pic>
        <p:nvPicPr>
          <p:cNvPr id="791" name="Picture 2"/>
          <p:cNvPicPr/>
          <p:nvPr/>
        </p:nvPicPr>
        <p:blipFill>
          <a:blip r:embed="rId2"/>
          <a:stretch/>
        </p:blipFill>
        <p:spPr>
          <a:xfrm>
            <a:off x="1857240" y="928800"/>
            <a:ext cx="5499720" cy="592812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Line 1"/>
          <p:cNvSpPr/>
          <p:nvPr/>
        </p:nvSpPr>
        <p:spPr>
          <a:xfrm flipH="1" flipV="1">
            <a:off x="2698560" y="1339560"/>
            <a:ext cx="1873440" cy="129708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42" name="Line 2"/>
          <p:cNvSpPr/>
          <p:nvPr/>
        </p:nvSpPr>
        <p:spPr>
          <a:xfrm flipV="1">
            <a:off x="4572000" y="1412640"/>
            <a:ext cx="2016000" cy="122400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43" name="CustomShape 3"/>
          <p:cNvSpPr/>
          <p:nvPr/>
        </p:nvSpPr>
        <p:spPr>
          <a:xfrm>
            <a:off x="1403280" y="2637000"/>
            <a:ext cx="6191640" cy="1186920"/>
          </a:xfrm>
          <a:prstGeom prst="rect">
            <a:avLst/>
          </a:prstGeom>
          <a:solidFill>
            <a:srgbClr val="FFFF00"/>
          </a:solidFill>
          <a:ln w="3168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800"/>
              </a:spcBef>
            </a:pPr>
            <a:r>
              <a:rPr lang="ru-RU" sz="3600" b="1" strike="noStrike" spc="-1">
                <a:solidFill>
                  <a:srgbClr val="000066"/>
                </a:solidFill>
                <a:latin typeface="Georgia"/>
                <a:ea typeface="DejaVu Sans"/>
              </a:rPr>
              <a:t>КЛАСИФІКАЦІЯ ПОРАНЕНЬ</a:t>
            </a:r>
            <a:endParaRPr lang="ru-RU" sz="3600" b="0" strike="noStrike" spc="-1">
              <a:latin typeface="Arial"/>
            </a:endParaRPr>
          </a:p>
        </p:txBody>
      </p:sp>
      <p:sp>
        <p:nvSpPr>
          <p:cNvPr id="344" name="CustomShape 4"/>
          <p:cNvSpPr/>
          <p:nvPr/>
        </p:nvSpPr>
        <p:spPr>
          <a:xfrm>
            <a:off x="611280" y="763560"/>
            <a:ext cx="2086560" cy="108000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3200" b="1" strike="noStrike" spc="-1">
                <a:solidFill>
                  <a:srgbClr val="000000"/>
                </a:solidFill>
                <a:latin typeface="Georgia"/>
                <a:ea typeface="DejaVu Sans"/>
              </a:rPr>
              <a:t>різані </a:t>
            </a:r>
            <a:endParaRPr lang="ru-RU" sz="3200" b="0" strike="noStrike" spc="-1">
              <a:latin typeface="Arial"/>
            </a:endParaRPr>
          </a:p>
        </p:txBody>
      </p:sp>
      <p:sp>
        <p:nvSpPr>
          <p:cNvPr id="345" name="CustomShape 5"/>
          <p:cNvSpPr/>
          <p:nvPr/>
        </p:nvSpPr>
        <p:spPr>
          <a:xfrm>
            <a:off x="3429000" y="1143000"/>
            <a:ext cx="2086560" cy="108000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3200" b="1" strike="noStrike" spc="-1">
                <a:solidFill>
                  <a:srgbClr val="000000"/>
                </a:solidFill>
                <a:latin typeface="Georgia"/>
                <a:ea typeface="DejaVu Sans"/>
              </a:rPr>
              <a:t>колоті</a:t>
            </a:r>
            <a:endParaRPr lang="ru-RU" sz="3200" b="0" strike="noStrike" spc="-1">
              <a:latin typeface="Arial"/>
            </a:endParaRPr>
          </a:p>
        </p:txBody>
      </p:sp>
      <p:sp>
        <p:nvSpPr>
          <p:cNvPr id="346" name="CustomShape 6"/>
          <p:cNvSpPr/>
          <p:nvPr/>
        </p:nvSpPr>
        <p:spPr>
          <a:xfrm>
            <a:off x="6588000" y="835200"/>
            <a:ext cx="2086560" cy="108000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3200" b="1" strike="noStrike" spc="-1">
                <a:solidFill>
                  <a:srgbClr val="000000"/>
                </a:solidFill>
                <a:latin typeface="Georgia"/>
                <a:ea typeface="DejaVu Sans"/>
              </a:rPr>
              <a:t>рублені</a:t>
            </a:r>
            <a:endParaRPr lang="ru-RU" sz="3200" b="0" strike="noStrike" spc="-1">
              <a:latin typeface="Arial"/>
            </a:endParaRPr>
          </a:p>
        </p:txBody>
      </p:sp>
      <p:sp>
        <p:nvSpPr>
          <p:cNvPr id="347" name="CustomShape 7"/>
          <p:cNvSpPr/>
          <p:nvPr/>
        </p:nvSpPr>
        <p:spPr>
          <a:xfrm>
            <a:off x="2411280" y="4437000"/>
            <a:ext cx="4607280" cy="1151280"/>
          </a:xfrm>
          <a:prstGeom prst="rect">
            <a:avLst/>
          </a:prstGeom>
          <a:solidFill>
            <a:srgbClr val="FFFF00"/>
          </a:solidFill>
          <a:ln w="25560">
            <a:solidFill>
              <a:schemeClr val="bg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3200" b="1" strike="noStrike" spc="-1">
                <a:solidFill>
                  <a:srgbClr val="000000"/>
                </a:solidFill>
                <a:latin typeface="Georgia"/>
                <a:ea typeface="DejaVu Sans"/>
              </a:rPr>
              <a:t>внаслідок травм </a:t>
            </a:r>
            <a:endParaRPr lang="ru-RU" sz="3200" b="0" strike="noStrike" spc="-1">
              <a:latin typeface="Arial"/>
            </a:endParaRPr>
          </a:p>
          <a:p>
            <a:pPr algn="ctr">
              <a:lnSpc>
                <a:spcPct val="100000"/>
              </a:lnSpc>
            </a:pPr>
            <a:r>
              <a:rPr lang="ru-RU" sz="3200" b="1" strike="noStrike" spc="-1">
                <a:solidFill>
                  <a:srgbClr val="000000"/>
                </a:solidFill>
                <a:latin typeface="Georgia"/>
                <a:ea typeface="DejaVu Sans"/>
              </a:rPr>
              <a:t>та укусів </a:t>
            </a:r>
            <a:endParaRPr lang="ru-RU" sz="3200" b="0" strike="noStrike" spc="-1">
              <a:latin typeface="Arial"/>
            </a:endParaRPr>
          </a:p>
        </p:txBody>
      </p:sp>
      <p:sp>
        <p:nvSpPr>
          <p:cNvPr id="348" name="Line 8"/>
          <p:cNvSpPr/>
          <p:nvPr/>
        </p:nvSpPr>
        <p:spPr>
          <a:xfrm>
            <a:off x="4572000" y="3860640"/>
            <a:ext cx="1440" cy="57636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
        <p:nvSpPr>
          <p:cNvPr id="349" name="Line 9"/>
          <p:cNvSpPr/>
          <p:nvPr/>
        </p:nvSpPr>
        <p:spPr>
          <a:xfrm flipV="1">
            <a:off x="4572000" y="2276280"/>
            <a:ext cx="1440" cy="360360"/>
          </a:xfrm>
          <a:prstGeom prst="line">
            <a:avLst/>
          </a:prstGeom>
          <a:ln w="34920">
            <a:solidFill>
              <a:schemeClr val="bg1"/>
            </a:solidFill>
            <a:round/>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CustomShape 1"/>
          <p:cNvSpPr/>
          <p:nvPr/>
        </p:nvSpPr>
        <p:spPr>
          <a:xfrm>
            <a:off x="857160" y="428760"/>
            <a:ext cx="7823880" cy="128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5000" lnSpcReduction="10000"/>
          </a:bodyPr>
          <a:lstStyle/>
          <a:p>
            <a:pPr algn="ctr">
              <a:lnSpc>
                <a:spcPct val="100000"/>
              </a:lnSpc>
            </a:pPr>
            <a:r>
              <a:rPr lang="ru-RU" sz="4400" b="1" strike="noStrike" spc="-1">
                <a:solidFill>
                  <a:srgbClr val="000000"/>
                </a:solidFill>
                <a:latin typeface="Calibri"/>
                <a:ea typeface="DejaVu Sans"/>
              </a:rPr>
              <a:t>Домашнє теоретичне завдання </a:t>
            </a:r>
            <a:r>
              <a:t/>
            </a:r>
            <a:br/>
            <a:r>
              <a:rPr lang="ru-RU" sz="4400" b="1" strike="noStrike" spc="-1">
                <a:solidFill>
                  <a:srgbClr val="000000"/>
                </a:solidFill>
                <a:latin typeface="Calibri"/>
                <a:ea typeface="DejaVu Sans"/>
              </a:rPr>
              <a:t>(самостійна робота)</a:t>
            </a:r>
            <a:endParaRPr lang="ru-RU" sz="4400" b="0" strike="noStrike" spc="-1">
              <a:latin typeface="Arial"/>
            </a:endParaRPr>
          </a:p>
        </p:txBody>
      </p:sp>
      <p:sp>
        <p:nvSpPr>
          <p:cNvPr id="793" name="CustomShape 2"/>
          <p:cNvSpPr/>
          <p:nvPr/>
        </p:nvSpPr>
        <p:spPr>
          <a:xfrm>
            <a:off x="1143000" y="1928880"/>
            <a:ext cx="7538040" cy="407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514440" indent="-513360" algn="just">
              <a:lnSpc>
                <a:spcPct val="100000"/>
              </a:lnSpc>
              <a:spcBef>
                <a:spcPts val="720"/>
              </a:spcBef>
            </a:pPr>
            <a:r>
              <a:rPr lang="ru-RU" sz="3600" b="1" strike="noStrike" spc="-1">
                <a:solidFill>
                  <a:srgbClr val="FF0000"/>
                </a:solidFill>
                <a:latin typeface="Calibri"/>
                <a:ea typeface="DejaVu Sans"/>
              </a:rPr>
              <a:t>Долікарська допомога при травмах хребта. Іммобілізація.</a:t>
            </a:r>
            <a:endParaRPr lang="ru-RU" sz="3600" b="0" strike="noStrike" spc="-1">
              <a:latin typeface="Arial"/>
            </a:endParaRPr>
          </a:p>
          <a:p>
            <a:pPr marL="514440" indent="-513360" algn="just">
              <a:lnSpc>
                <a:spcPct val="100000"/>
              </a:lnSpc>
              <a:spcBef>
                <a:spcPts val="720"/>
              </a:spcBef>
            </a:pPr>
            <a:r>
              <a:rPr lang="ru-RU" sz="3600" b="1" u="sng" strike="noStrike" spc="-1">
                <a:solidFill>
                  <a:srgbClr val="0000FF"/>
                </a:solidFill>
                <a:uFillTx/>
                <a:latin typeface="Calibri"/>
                <a:ea typeface="DejaVu Sans"/>
                <a:hlinkClick r:id="rId2"/>
              </a:rPr>
              <a:t>https://www.youtube.com/watch?v=I0qcwm7kwFA</a:t>
            </a:r>
            <a:endParaRPr lang="ru-RU" sz="3600" b="0" strike="noStrike" spc="-1">
              <a:latin typeface="Arial"/>
            </a:endParaRPr>
          </a:p>
          <a:p>
            <a:pPr marL="514440" indent="-513360" algn="just">
              <a:lnSpc>
                <a:spcPct val="100000"/>
              </a:lnSpc>
              <a:spcBef>
                <a:spcPts val="720"/>
              </a:spcBef>
            </a:pPr>
            <a:r>
              <a:rPr lang="ru-RU" sz="3600" b="1" u="sng" strike="noStrike" spc="-1">
                <a:solidFill>
                  <a:srgbClr val="0000FF"/>
                </a:solidFill>
                <a:uFillTx/>
                <a:latin typeface="Calibri"/>
                <a:ea typeface="DejaVu Sans"/>
                <a:hlinkClick r:id="rId3"/>
              </a:rPr>
              <a:t>https://www.youtube.com/watch?v=axoYUEzW1ck</a:t>
            </a:r>
            <a:endParaRPr lang="ru-RU" sz="3600" b="0" strike="noStrike" spc="-1">
              <a:latin typeface="Arial"/>
            </a:endParaRPr>
          </a:p>
          <a:p>
            <a:pPr marL="514440" indent="-513360" algn="just">
              <a:lnSpc>
                <a:spcPct val="100000"/>
              </a:lnSpc>
              <a:spcBef>
                <a:spcPts val="720"/>
              </a:spcBef>
            </a:pPr>
            <a:r>
              <a:rPr lang="ru-RU" sz="3600" b="1" u="sng" strike="noStrike" spc="-1">
                <a:solidFill>
                  <a:srgbClr val="0000FF"/>
                </a:solidFill>
                <a:uFillTx/>
                <a:latin typeface="Calibri"/>
                <a:ea typeface="DejaVu Sans"/>
                <a:hlinkClick r:id="rId4"/>
              </a:rPr>
              <a:t>https://www.youtube.com/watch?v=P8wPIVPSLGQ</a:t>
            </a:r>
            <a:endParaRPr lang="ru-RU" sz="3600" b="0" strike="noStrike" spc="-1">
              <a:latin typeface="Arial"/>
            </a:endParaRPr>
          </a:p>
          <a:p>
            <a:pPr marL="514440" indent="-513360" algn="just">
              <a:lnSpc>
                <a:spcPct val="100000"/>
              </a:lnSpc>
              <a:spcBef>
                <a:spcPts val="720"/>
              </a:spcBef>
            </a:pPr>
            <a:endParaRPr lang="ru-RU"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CustomShape 1"/>
          <p:cNvSpPr/>
          <p:nvPr/>
        </p:nvSpPr>
        <p:spPr>
          <a:xfrm>
            <a:off x="714240" y="2214720"/>
            <a:ext cx="7538040" cy="144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Calibri"/>
                <a:ea typeface="DejaVu Sans"/>
              </a:rPr>
              <a:t>Дякую за увагу!</a:t>
            </a:r>
            <a:endParaRPr lang="ru-RU"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7030A0"/>
                </a:solidFill>
                <a:latin typeface="Calibri"/>
                <a:ea typeface="DejaVu Sans"/>
              </a:rPr>
              <a:t>Рани. Види ран. </a:t>
            </a:r>
            <a:endParaRPr lang="ru-RU" sz="4400" b="0" strike="noStrike" spc="-1">
              <a:latin typeface="Arial"/>
            </a:endParaRPr>
          </a:p>
        </p:txBody>
      </p:sp>
      <p:sp>
        <p:nvSpPr>
          <p:cNvPr id="351" name="CustomShape 2"/>
          <p:cNvSpPr/>
          <p:nvPr/>
        </p:nvSpPr>
        <p:spPr>
          <a:xfrm>
            <a:off x="285840" y="1571760"/>
            <a:ext cx="8399880" cy="13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Види ран: </a:t>
            </a:r>
            <a:r>
              <a:rPr lang="ru-RU" sz="3200" b="0" strike="noStrike" spc="-1">
                <a:solidFill>
                  <a:srgbClr val="000000"/>
                </a:solidFill>
                <a:latin typeface="Calibri"/>
                <a:ea typeface="DejaVu Sans"/>
              </a:rPr>
              <a:t>операційні (стерильні) та випадкові (інфіковані).</a:t>
            </a:r>
            <a:endParaRPr lang="ru-RU" sz="3200" b="0" strike="noStrike" spc="-1">
              <a:latin typeface="Arial"/>
            </a:endParaRPr>
          </a:p>
        </p:txBody>
      </p:sp>
      <p:pic>
        <p:nvPicPr>
          <p:cNvPr id="352" name="Picture 2"/>
          <p:cNvPicPr/>
          <p:nvPr/>
        </p:nvPicPr>
        <p:blipFill>
          <a:blip r:embed="rId2"/>
          <a:stretch/>
        </p:blipFill>
        <p:spPr>
          <a:xfrm>
            <a:off x="4429080" y="3214800"/>
            <a:ext cx="3686760" cy="2142000"/>
          </a:xfrm>
          <a:prstGeom prst="rect">
            <a:avLst/>
          </a:prstGeom>
          <a:ln w="9360">
            <a:noFill/>
          </a:ln>
        </p:spPr>
      </p:pic>
      <p:pic>
        <p:nvPicPr>
          <p:cNvPr id="353" name="Picture 3"/>
          <p:cNvPicPr/>
          <p:nvPr/>
        </p:nvPicPr>
        <p:blipFill>
          <a:blip r:embed="rId3"/>
          <a:stretch/>
        </p:blipFill>
        <p:spPr>
          <a:xfrm>
            <a:off x="571320" y="3143160"/>
            <a:ext cx="3499200" cy="22262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CustomShape 1"/>
          <p:cNvSpPr/>
          <p:nvPr/>
        </p:nvSpPr>
        <p:spPr>
          <a:xfrm>
            <a:off x="0" y="785880"/>
            <a:ext cx="5999760" cy="578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buClr>
                <a:srgbClr val="000000"/>
              </a:buClr>
              <a:buFont typeface="Arial"/>
              <a:buChar char="•"/>
            </a:pPr>
            <a:r>
              <a:rPr lang="ru-RU" sz="3200" b="0" strike="noStrike" spc="-1" dirty="0">
                <a:solidFill>
                  <a:srgbClr val="000000"/>
                </a:solidFill>
                <a:latin typeface="Calibri"/>
                <a:ea typeface="DejaVu Sans"/>
              </a:rPr>
              <a:t>Є рани </a:t>
            </a:r>
            <a:r>
              <a:rPr lang="ru-RU" sz="3200" b="1" strike="noStrike" spc="-1" dirty="0" err="1">
                <a:solidFill>
                  <a:srgbClr val="000000"/>
                </a:solidFill>
                <a:latin typeface="Calibri"/>
                <a:ea typeface="DejaVu Sans"/>
              </a:rPr>
              <a:t>поверхневі</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подряпини</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садна</a:t>
            </a:r>
            <a:r>
              <a:rPr lang="ru-RU" sz="3200" b="0" strike="noStrike" spc="-1" dirty="0">
                <a:solidFill>
                  <a:srgbClr val="000000"/>
                </a:solidFill>
                <a:latin typeface="Calibri"/>
                <a:ea typeface="DejaVu Sans"/>
              </a:rPr>
              <a:t>)</a:t>
            </a:r>
            <a:endParaRPr lang="ru-RU" sz="3200" b="0" strike="noStrike" spc="-1" dirty="0">
              <a:latin typeface="Arial"/>
            </a:endParaRPr>
          </a:p>
        </p:txBody>
      </p:sp>
      <p:pic>
        <p:nvPicPr>
          <p:cNvPr id="355" name="Picture 3"/>
          <p:cNvPicPr/>
          <p:nvPr/>
        </p:nvPicPr>
        <p:blipFill>
          <a:blip r:embed="rId2"/>
          <a:srcRect l="10433"/>
          <a:stretch/>
        </p:blipFill>
        <p:spPr>
          <a:xfrm>
            <a:off x="4678920" y="1712175"/>
            <a:ext cx="4142160" cy="3075480"/>
          </a:xfrm>
          <a:prstGeom prst="rect">
            <a:avLst/>
          </a:prstGeom>
          <a:ln w="9360">
            <a:noFill/>
          </a:ln>
        </p:spPr>
      </p:pic>
      <p:pic>
        <p:nvPicPr>
          <p:cNvPr id="356" name="Picture 4"/>
          <p:cNvPicPr/>
          <p:nvPr/>
        </p:nvPicPr>
        <p:blipFill>
          <a:blip r:embed="rId3"/>
          <a:srcRect t="14136" r="8901"/>
          <a:stretch/>
        </p:blipFill>
        <p:spPr>
          <a:xfrm>
            <a:off x="357120" y="3357720"/>
            <a:ext cx="4142160" cy="26024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stomShape 1"/>
          <p:cNvSpPr/>
          <p:nvPr/>
        </p:nvSpPr>
        <p:spPr>
          <a:xfrm>
            <a:off x="457200" y="500040"/>
            <a:ext cx="822852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глибокі непроникні </a:t>
            </a:r>
            <a:r>
              <a:rPr lang="ru-RU" sz="3200" b="0" strike="noStrike" spc="-1">
                <a:solidFill>
                  <a:srgbClr val="000000"/>
                </a:solidFill>
                <a:latin typeface="Calibri"/>
                <a:ea typeface="DejaVu Sans"/>
              </a:rPr>
              <a:t>(з ушкодженням шкіри, м'язів, кісток) і </a:t>
            </a:r>
            <a:r>
              <a:rPr lang="ru-RU" sz="3200" b="1" strike="noStrike" spc="-1">
                <a:solidFill>
                  <a:srgbClr val="000000"/>
                </a:solidFill>
                <a:latin typeface="Calibri"/>
                <a:ea typeface="DejaVu Sans"/>
              </a:rPr>
              <a:t>проникні</a:t>
            </a:r>
            <a:r>
              <a:rPr lang="ru-RU" sz="3200" b="0" strike="noStrike" spc="-1">
                <a:solidFill>
                  <a:srgbClr val="000000"/>
                </a:solidFill>
                <a:latin typeface="Calibri"/>
                <a:ea typeface="DejaVu Sans"/>
              </a:rPr>
              <a:t> (що проникають у порожнину тіла - черепа, грудної клітки, суглоба тощо) без ушкодження і з ушкодженням внутрішніх органів. </a:t>
            </a:r>
            <a:endParaRPr lang="ru-RU" sz="3200" b="0" strike="noStrike" spc="-1">
              <a:latin typeface="Arial"/>
            </a:endParaRPr>
          </a:p>
          <a:p>
            <a:pPr>
              <a:lnSpc>
                <a:spcPct val="100000"/>
              </a:lnSpc>
              <a:spcBef>
                <a:spcPts val="641"/>
              </a:spcBef>
            </a:pPr>
            <a:endParaRPr lang="ru-RU" sz="3200" b="0" strike="noStrike" spc="-1">
              <a:latin typeface="Arial"/>
            </a:endParaRPr>
          </a:p>
        </p:txBody>
      </p:sp>
      <p:pic>
        <p:nvPicPr>
          <p:cNvPr id="358" name="Picture 2"/>
          <p:cNvPicPr/>
          <p:nvPr/>
        </p:nvPicPr>
        <p:blipFill>
          <a:blip r:embed="rId2"/>
          <a:stretch/>
        </p:blipFill>
        <p:spPr>
          <a:xfrm>
            <a:off x="428760" y="3071880"/>
            <a:ext cx="3420000" cy="2778480"/>
          </a:xfrm>
          <a:prstGeom prst="rect">
            <a:avLst/>
          </a:prstGeom>
          <a:ln w="9360">
            <a:noFill/>
          </a:ln>
        </p:spPr>
      </p:pic>
      <p:pic>
        <p:nvPicPr>
          <p:cNvPr id="359" name="Picture 3"/>
          <p:cNvPicPr/>
          <p:nvPr/>
        </p:nvPicPr>
        <p:blipFill>
          <a:blip r:embed="rId3"/>
          <a:stretch/>
        </p:blipFill>
        <p:spPr>
          <a:xfrm>
            <a:off x="4786200" y="3071880"/>
            <a:ext cx="3545280" cy="27849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CustomShape 1"/>
          <p:cNvSpPr/>
          <p:nvPr/>
        </p:nvSpPr>
        <p:spPr>
          <a:xfrm>
            <a:off x="0" y="857160"/>
            <a:ext cx="8685720" cy="149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Рвані й забиті рани </a:t>
            </a:r>
            <a:r>
              <a:rPr lang="ru-RU" sz="3200" b="0" strike="noStrike" spc="-1">
                <a:solidFill>
                  <a:srgbClr val="000000"/>
                </a:solidFill>
                <a:latin typeface="Calibri"/>
                <a:ea typeface="DejaVu Sans"/>
              </a:rPr>
              <a:t>- значні розриви тканин, невеликі кровотечі, змертвіння тканин, інфекційні ускладнення.</a:t>
            </a:r>
            <a:endParaRPr lang="ru-RU" sz="3200" b="0" strike="noStrike" spc="-1">
              <a:latin typeface="Arial"/>
            </a:endParaRPr>
          </a:p>
        </p:txBody>
      </p:sp>
      <p:pic>
        <p:nvPicPr>
          <p:cNvPr id="361" name="Picture 2"/>
          <p:cNvPicPr/>
          <p:nvPr/>
        </p:nvPicPr>
        <p:blipFill>
          <a:blip r:embed="rId2"/>
          <a:stretch/>
        </p:blipFill>
        <p:spPr>
          <a:xfrm>
            <a:off x="5143680" y="2000160"/>
            <a:ext cx="3778920" cy="2518200"/>
          </a:xfrm>
          <a:prstGeom prst="rect">
            <a:avLst/>
          </a:prstGeom>
          <a:ln w="9360">
            <a:noFill/>
          </a:ln>
        </p:spPr>
      </p:pic>
      <p:pic>
        <p:nvPicPr>
          <p:cNvPr id="362" name="Picture 3"/>
          <p:cNvPicPr/>
          <p:nvPr/>
        </p:nvPicPr>
        <p:blipFill>
          <a:blip r:embed="rId3"/>
          <a:stretch/>
        </p:blipFill>
        <p:spPr>
          <a:xfrm>
            <a:off x="0" y="3000240"/>
            <a:ext cx="5428080" cy="31993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stomShape 1"/>
          <p:cNvSpPr/>
          <p:nvPr/>
        </p:nvSpPr>
        <p:spPr>
          <a:xfrm>
            <a:off x="354169" y="784980"/>
            <a:ext cx="3899520" cy="5215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buClr>
                <a:srgbClr val="000000"/>
              </a:buClr>
              <a:buFont typeface="Arial"/>
              <a:buChar char="•"/>
            </a:pPr>
            <a:r>
              <a:rPr lang="ru-RU" sz="3200" b="1" strike="noStrike" spc="-1" dirty="0" err="1">
                <a:solidFill>
                  <a:srgbClr val="000000"/>
                </a:solidFill>
                <a:latin typeface="Calibri"/>
                <a:ea typeface="DejaVu Sans"/>
              </a:rPr>
              <a:t>Колоті</a:t>
            </a:r>
            <a:r>
              <a:rPr lang="ru-RU" sz="3200" b="1" strike="noStrike" spc="-1" dirty="0">
                <a:solidFill>
                  <a:srgbClr val="000000"/>
                </a:solidFill>
                <a:latin typeface="Calibri"/>
                <a:ea typeface="DejaVu Sans"/>
              </a:rPr>
              <a:t> рани </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вузький</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рановий</a:t>
            </a:r>
            <a:r>
              <a:rPr lang="ru-RU" sz="3200" b="0" strike="noStrike" spc="-1" dirty="0">
                <a:solidFill>
                  <a:srgbClr val="000000"/>
                </a:solidFill>
                <a:latin typeface="Calibri"/>
                <a:ea typeface="DejaVu Sans"/>
              </a:rPr>
              <a:t> канал, </a:t>
            </a:r>
            <a:r>
              <a:rPr lang="ru-RU" sz="3200" b="0" strike="noStrike" spc="-1" dirty="0" err="1">
                <a:solidFill>
                  <a:srgbClr val="000000"/>
                </a:solidFill>
                <a:latin typeface="Calibri"/>
                <a:ea typeface="DejaVu Sans"/>
              </a:rPr>
              <a:t>значна</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глибина</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ушкодження</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порожнин</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органів</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судин</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нервів</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ускладнення</a:t>
            </a:r>
            <a:r>
              <a:rPr lang="ru-RU" sz="3200" b="0" strike="noStrike" spc="-1" dirty="0">
                <a:solidFill>
                  <a:srgbClr val="000000"/>
                </a:solidFill>
                <a:latin typeface="Calibri"/>
                <a:ea typeface="DejaVu Sans"/>
              </a:rPr>
              <a:t> </a:t>
            </a:r>
            <a:r>
              <a:rPr lang="ru-RU" sz="3200" b="0" strike="noStrike" spc="-1" dirty="0" err="1">
                <a:solidFill>
                  <a:srgbClr val="000000"/>
                </a:solidFill>
                <a:latin typeface="Calibri"/>
                <a:ea typeface="DejaVu Sans"/>
              </a:rPr>
              <a:t>нагноєнням</a:t>
            </a:r>
            <a:r>
              <a:rPr lang="ru-RU" sz="3200" b="0" strike="noStrike" spc="-1" dirty="0">
                <a:solidFill>
                  <a:srgbClr val="000000"/>
                </a:solidFill>
                <a:latin typeface="Calibri"/>
                <a:ea typeface="DejaVu Sans"/>
              </a:rPr>
              <a:t> і </a:t>
            </a:r>
            <a:r>
              <a:rPr lang="ru-RU" sz="3200" b="0" strike="noStrike" spc="-1" dirty="0" err="1">
                <a:solidFill>
                  <a:srgbClr val="000000"/>
                </a:solidFill>
                <a:latin typeface="Calibri"/>
                <a:ea typeface="DejaVu Sans"/>
              </a:rPr>
              <a:t>правцем</a:t>
            </a:r>
            <a:r>
              <a:rPr lang="ru-RU" sz="3200" b="0" strike="noStrike" spc="-1" dirty="0">
                <a:solidFill>
                  <a:srgbClr val="000000"/>
                </a:solidFill>
                <a:latin typeface="Calibri"/>
                <a:ea typeface="DejaVu Sans"/>
              </a:rPr>
              <a:t>.</a:t>
            </a:r>
            <a:endParaRPr lang="ru-RU" sz="3200" b="0" strike="noStrike" spc="-1" dirty="0">
              <a:latin typeface="Arial"/>
            </a:endParaRPr>
          </a:p>
        </p:txBody>
      </p:sp>
      <p:pic>
        <p:nvPicPr>
          <p:cNvPr id="364" name="Picture 2"/>
          <p:cNvPicPr/>
          <p:nvPr/>
        </p:nvPicPr>
        <p:blipFill>
          <a:blip r:embed="rId2"/>
          <a:stretch/>
        </p:blipFill>
        <p:spPr>
          <a:xfrm>
            <a:off x="4524480" y="1000080"/>
            <a:ext cx="4606560" cy="47851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CustomShape 1"/>
          <p:cNvSpPr/>
          <p:nvPr/>
        </p:nvSpPr>
        <p:spPr>
          <a:xfrm>
            <a:off x="0" y="357120"/>
            <a:ext cx="8228520" cy="2356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Розтрощені рани </a:t>
            </a:r>
            <a:r>
              <a:rPr lang="ru-RU" sz="3200" b="0" strike="noStrike" spc="-1">
                <a:solidFill>
                  <a:srgbClr val="000000"/>
                </a:solidFill>
                <a:latin typeface="Calibri"/>
                <a:ea typeface="DejaVu Sans"/>
              </a:rPr>
              <a:t>- розтрощення тканин, іноді відрив кінцівок та внутрішніх органів, тяжкий шок, велика крововтрата, інтоксикація, ускладнення анаеробною інфекцією і правцем.</a:t>
            </a:r>
            <a:endParaRPr lang="ru-RU" sz="3200" b="0" strike="noStrike" spc="-1">
              <a:latin typeface="Arial"/>
            </a:endParaRPr>
          </a:p>
        </p:txBody>
      </p:sp>
      <p:pic>
        <p:nvPicPr>
          <p:cNvPr id="366" name="Picture 2"/>
          <p:cNvPicPr/>
          <p:nvPr/>
        </p:nvPicPr>
        <p:blipFill>
          <a:blip r:embed="rId2"/>
          <a:stretch/>
        </p:blipFill>
        <p:spPr>
          <a:xfrm>
            <a:off x="466144" y="3196912"/>
            <a:ext cx="3961440" cy="3113640"/>
          </a:xfrm>
          <a:prstGeom prst="rect">
            <a:avLst/>
          </a:prstGeom>
          <a:ln w="9360">
            <a:noFill/>
          </a:ln>
        </p:spPr>
      </p:pic>
      <p:pic>
        <p:nvPicPr>
          <p:cNvPr id="367" name="Picture 3"/>
          <p:cNvPicPr/>
          <p:nvPr/>
        </p:nvPicPr>
        <p:blipFill>
          <a:blip r:embed="rId3"/>
          <a:stretch/>
        </p:blipFill>
        <p:spPr>
          <a:xfrm>
            <a:off x="5389270" y="2537584"/>
            <a:ext cx="2628000" cy="35024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CustomShape 1"/>
          <p:cNvSpPr/>
          <p:nvPr/>
        </p:nvSpPr>
        <p:spPr>
          <a:xfrm>
            <a:off x="642960" y="142920"/>
            <a:ext cx="8182440" cy="35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47000" lnSpcReduction="20000"/>
          </a:bodyPr>
          <a:lstStyle/>
          <a:p>
            <a:pPr algn="ctr">
              <a:lnSpc>
                <a:spcPct val="100000"/>
              </a:lnSpc>
            </a:pPr>
            <a:r>
              <a:rPr lang="ru-RU" sz="4400" b="1" strike="noStrike" spc="-1">
                <a:solidFill>
                  <a:srgbClr val="FF0000"/>
                </a:solidFill>
                <a:latin typeface="Calibri"/>
                <a:ea typeface="DejaVu Sans"/>
              </a:rPr>
              <a:t>План</a:t>
            </a:r>
            <a:endParaRPr lang="ru-RU" sz="4400" b="0" strike="noStrike" spc="-1">
              <a:latin typeface="Arial"/>
            </a:endParaRPr>
          </a:p>
        </p:txBody>
      </p:sp>
      <p:sp>
        <p:nvSpPr>
          <p:cNvPr id="313" name="CustomShape 2"/>
          <p:cNvSpPr/>
          <p:nvPr/>
        </p:nvSpPr>
        <p:spPr>
          <a:xfrm>
            <a:off x="142920" y="714240"/>
            <a:ext cx="9000000" cy="592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1. Поняття </a:t>
            </a:r>
            <a:r>
              <a:rPr lang="ru-RU" sz="2400" b="1" i="1" strike="noStrike" spc="-1">
                <a:solidFill>
                  <a:srgbClr val="000000"/>
                </a:solidFill>
                <a:latin typeface="Calibri"/>
                <a:ea typeface="DejaVu Sans"/>
              </a:rPr>
              <a:t>травматизм, травма</a:t>
            </a:r>
            <a:r>
              <a:rPr lang="ru-RU" sz="2400" b="0" strike="noStrike" spc="-1">
                <a:solidFill>
                  <a:srgbClr val="000000"/>
                </a:solidFill>
                <a:latin typeface="Calibri"/>
                <a:ea typeface="DejaVu Sans"/>
              </a:rPr>
              <a:t>. Класифікація травм.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2. Поранення. Рани. </a:t>
            </a:r>
            <a:r>
              <a:rPr lang="ru-RU" sz="2400" b="1" i="1" strike="noStrike" spc="-1">
                <a:solidFill>
                  <a:srgbClr val="000000"/>
                </a:solidFill>
                <a:latin typeface="Calibri"/>
                <a:ea typeface="DejaVu Sans"/>
              </a:rPr>
              <a:t>Кровотеча</a:t>
            </a:r>
            <a:r>
              <a:rPr lang="ru-RU" sz="2400" b="1" strike="noStrike" spc="-1">
                <a:solidFill>
                  <a:srgbClr val="000000"/>
                </a:solidFill>
                <a:latin typeface="Calibri"/>
                <a:ea typeface="DejaVu Sans"/>
              </a:rPr>
              <a:t>.</a:t>
            </a:r>
            <a:r>
              <a:rPr lang="ru-RU" sz="2400" b="0" strike="noStrike" spc="-1">
                <a:solidFill>
                  <a:srgbClr val="000000"/>
                </a:solidFill>
                <a:latin typeface="Calibri"/>
                <a:ea typeface="DejaVu Sans"/>
              </a:rPr>
              <a:t> Види кровотеч. Долікарська допомога.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3. </a:t>
            </a:r>
            <a:r>
              <a:rPr lang="ru-RU" sz="2400" b="1" i="1" strike="noStrike" spc="-1">
                <a:solidFill>
                  <a:srgbClr val="000000"/>
                </a:solidFill>
                <a:latin typeface="Calibri"/>
                <a:ea typeface="DejaVu Sans"/>
              </a:rPr>
              <a:t>Удари, розтягнення, розриви зв'язок, сухожиль, м'язів стиснення, синдром тривалого стиснення тканин (травматичний токсикоз), вивих, контузія, перелом</a:t>
            </a:r>
            <a:r>
              <a:rPr lang="ru-RU" sz="2400" b="0" strike="noStrike" spc="-1">
                <a:solidFill>
                  <a:srgbClr val="000000"/>
                </a:solidFill>
                <a:latin typeface="Calibri"/>
                <a:ea typeface="DejaVu Sans"/>
              </a:rPr>
              <a:t>: визначення, причини виникнення, клінічні прояви, перша допомога. Іммобілізація.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4. Правила транспортування травмованих хворих.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5. Долікарська медична допомога при </a:t>
            </a:r>
            <a:r>
              <a:rPr lang="ru-RU" sz="2400" b="1" i="1" strike="noStrike" spc="-1">
                <a:solidFill>
                  <a:srgbClr val="000000"/>
                </a:solidFill>
                <a:latin typeface="Calibri"/>
                <a:ea typeface="DejaVu Sans"/>
              </a:rPr>
              <a:t>травмах голови, шиї, хребта, грудної клітки, живота</a:t>
            </a:r>
            <a:r>
              <a:rPr lang="ru-RU" sz="2400" b="0" strike="noStrike" spc="-1">
                <a:solidFill>
                  <a:srgbClr val="000000"/>
                </a:solidFill>
                <a:latin typeface="Calibri"/>
                <a:ea typeface="DejaVu Sans"/>
              </a:rPr>
              <a:t>. Особливості транспортування та догляду за такими потерпілими.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6. </a:t>
            </a:r>
            <a:r>
              <a:rPr lang="ru-RU" sz="2400" b="1" i="1" strike="noStrike" spc="-1">
                <a:solidFill>
                  <a:srgbClr val="000000"/>
                </a:solidFill>
                <a:latin typeface="Calibri"/>
                <a:ea typeface="DejaVu Sans"/>
              </a:rPr>
              <a:t>Травматичний шок</a:t>
            </a:r>
            <a:r>
              <a:rPr lang="ru-RU" sz="2400" b="0" strike="noStrike" spc="-1">
                <a:solidFill>
                  <a:srgbClr val="000000"/>
                </a:solidFill>
                <a:latin typeface="Calibri"/>
                <a:ea typeface="DejaVu Sans"/>
              </a:rPr>
              <a:t>, його перебіг, основні ознаки. Долікарська медична допомога.  Поняття про знеболювання при травмах. </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CustomShape 1"/>
          <p:cNvSpPr/>
          <p:nvPr/>
        </p:nvSpPr>
        <p:spPr>
          <a:xfrm>
            <a:off x="0" y="642960"/>
            <a:ext cx="8685720" cy="107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Рубані рани </a:t>
            </a:r>
            <a:r>
              <a:rPr lang="ru-RU" sz="3200" b="0" strike="noStrike" spc="-1">
                <a:solidFill>
                  <a:srgbClr val="000000"/>
                </a:solidFill>
                <a:latin typeface="Calibri"/>
                <a:ea typeface="DejaVu Sans"/>
              </a:rPr>
              <a:t>- значний удар тканин, глибоке ушкодження кісток та внутрішніх органів.</a:t>
            </a:r>
            <a:endParaRPr lang="ru-RU" sz="3200" b="0" strike="noStrike" spc="-1">
              <a:latin typeface="Arial"/>
            </a:endParaRPr>
          </a:p>
        </p:txBody>
      </p:sp>
      <p:pic>
        <p:nvPicPr>
          <p:cNvPr id="369" name="Picture 2"/>
          <p:cNvPicPr/>
          <p:nvPr/>
        </p:nvPicPr>
        <p:blipFill>
          <a:blip r:embed="rId2"/>
          <a:stretch/>
        </p:blipFill>
        <p:spPr>
          <a:xfrm>
            <a:off x="1785960" y="2428920"/>
            <a:ext cx="5424840" cy="39186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CustomShape 1"/>
          <p:cNvSpPr/>
          <p:nvPr/>
        </p:nvSpPr>
        <p:spPr>
          <a:xfrm>
            <a:off x="0" y="785880"/>
            <a:ext cx="8685720" cy="128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4000"/>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Отруєні рани </a:t>
            </a:r>
            <a:r>
              <a:rPr lang="ru-RU" sz="3200" b="0" strike="noStrike" spc="-1">
                <a:solidFill>
                  <a:srgbClr val="000000"/>
                </a:solidFill>
                <a:latin typeface="Calibri"/>
                <a:ea typeface="DejaVu Sans"/>
              </a:rPr>
              <a:t>як наслідок проникнення різних отруйних речовин (укусів змій, скорпіонів тощо).</a:t>
            </a:r>
            <a:endParaRPr lang="ru-RU" sz="3200" b="0" strike="noStrike" spc="-1">
              <a:latin typeface="Arial"/>
            </a:endParaRPr>
          </a:p>
        </p:txBody>
      </p:sp>
      <p:pic>
        <p:nvPicPr>
          <p:cNvPr id="371" name="Picture 2"/>
          <p:cNvPicPr/>
          <p:nvPr/>
        </p:nvPicPr>
        <p:blipFill>
          <a:blip r:embed="rId2"/>
          <a:stretch/>
        </p:blipFill>
        <p:spPr>
          <a:xfrm>
            <a:off x="1424160" y="2357280"/>
            <a:ext cx="6290280" cy="40251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CustomShape 1"/>
          <p:cNvSpPr/>
          <p:nvPr/>
        </p:nvSpPr>
        <p:spPr>
          <a:xfrm>
            <a:off x="285840" y="214200"/>
            <a:ext cx="8642880" cy="285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Вогнепальні рани</a:t>
            </a:r>
            <a:r>
              <a:rPr lang="ru-RU" sz="3200" b="0" strike="noStrike" spc="-1">
                <a:solidFill>
                  <a:srgbClr val="000000"/>
                </a:solidFill>
                <a:latin typeface="Calibri"/>
                <a:ea typeface="DejaVu Sans"/>
              </a:rPr>
              <a:t>: кульові, осколкові, поранення дробом і сіллю; наскрізні, сліпі, дотичні рани. їх характеристика: значна травматизація й руйнування тканин, ушкодження судин, нервів, внутрішніх органів.</a:t>
            </a:r>
            <a:endParaRPr lang="ru-RU" sz="3200" b="0" strike="noStrike" spc="-1">
              <a:latin typeface="Arial"/>
            </a:endParaRPr>
          </a:p>
        </p:txBody>
      </p:sp>
      <p:pic>
        <p:nvPicPr>
          <p:cNvPr id="373" name="Picture 2"/>
          <p:cNvPicPr/>
          <p:nvPr/>
        </p:nvPicPr>
        <p:blipFill>
          <a:blip r:embed="rId2"/>
          <a:stretch/>
        </p:blipFill>
        <p:spPr>
          <a:xfrm>
            <a:off x="214200" y="3071880"/>
            <a:ext cx="3394440" cy="3427920"/>
          </a:xfrm>
          <a:prstGeom prst="rect">
            <a:avLst/>
          </a:prstGeom>
          <a:ln w="9360">
            <a:noFill/>
          </a:ln>
        </p:spPr>
      </p:pic>
      <p:pic>
        <p:nvPicPr>
          <p:cNvPr id="374" name="Picture 3"/>
          <p:cNvPicPr/>
          <p:nvPr/>
        </p:nvPicPr>
        <p:blipFill>
          <a:blip r:embed="rId3"/>
          <a:stretch/>
        </p:blipFill>
        <p:spPr>
          <a:xfrm>
            <a:off x="4040280" y="3286080"/>
            <a:ext cx="5102640" cy="33994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CustomShape 1"/>
          <p:cNvSpPr/>
          <p:nvPr/>
        </p:nvSpPr>
        <p:spPr>
          <a:xfrm>
            <a:off x="214200" y="428760"/>
            <a:ext cx="8471520" cy="614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100000"/>
              </a:lnSpc>
              <a:spcBef>
                <a:spcPts val="641"/>
              </a:spcBef>
            </a:pPr>
            <a:r>
              <a:rPr lang="ru-RU" sz="3200" b="1" strike="noStrike" spc="-1">
                <a:solidFill>
                  <a:srgbClr val="FF0000"/>
                </a:solidFill>
                <a:latin typeface="Calibri"/>
                <a:ea typeface="DejaVu Sans"/>
              </a:rPr>
              <a:t>Основні ознаки ран: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біль,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кровотеча, </a:t>
            </a:r>
            <a:endParaRPr lang="ru-RU" sz="3200" b="0" strike="noStrike" spc="-1">
              <a:latin typeface="Arial"/>
            </a:endParaRPr>
          </a:p>
          <a:p>
            <a:pPr marL="343080" indent="-342000" algn="ctr">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порушення функцій ушкодженої частини тіла. </a:t>
            </a:r>
            <a:r>
              <a:rPr lang="ru-RU" sz="3200" b="1" strike="noStrike" spc="-1">
                <a:solidFill>
                  <a:srgbClr val="FF0000"/>
                </a:solidFill>
                <a:latin typeface="Calibri"/>
                <a:ea typeface="DejaVu Sans"/>
              </a:rPr>
              <a:t>Ускладнення ран:</a:t>
            </a:r>
            <a:r>
              <a:rPr lang="ru-RU" sz="3200" b="0" strike="noStrike" spc="-1">
                <a:solidFill>
                  <a:srgbClr val="FF0000"/>
                </a:solidFill>
                <a:latin typeface="Calibri"/>
                <a:ea typeface="DejaVu Sans"/>
              </a:rPr>
              <a:t>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гостра кровотеча,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крововтрата,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травматичний шок, </a:t>
            </a:r>
            <a:endParaRPr lang="ru-RU" sz="3200" b="0" strike="noStrike" spc="-1">
              <a:latin typeface="Arial"/>
            </a:endParaRPr>
          </a:p>
          <a:p>
            <a:pPr marL="343080" indent="-34200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ранова інфекція.</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CustomShape 1"/>
          <p:cNvSpPr/>
          <p:nvPr/>
        </p:nvSpPr>
        <p:spPr>
          <a:xfrm>
            <a:off x="0" y="152280"/>
            <a:ext cx="9142920" cy="638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600" b="1" strike="noStrike" spc="-1">
                <a:solidFill>
                  <a:srgbClr val="FFFFFF"/>
                </a:solidFill>
                <a:latin typeface="Georgia"/>
                <a:ea typeface="DejaVu Sans"/>
              </a:rPr>
              <a:t>Засоби асептики та антисептики</a:t>
            </a:r>
            <a:endParaRPr lang="ru-RU" sz="3600" b="0" strike="noStrike" spc="-1">
              <a:latin typeface="Arial"/>
            </a:endParaRPr>
          </a:p>
        </p:txBody>
      </p:sp>
      <p:sp>
        <p:nvSpPr>
          <p:cNvPr id="377" name="CustomShape 2"/>
          <p:cNvSpPr/>
          <p:nvPr/>
        </p:nvSpPr>
        <p:spPr>
          <a:xfrm>
            <a:off x="500040" y="571320"/>
            <a:ext cx="8206200" cy="528480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ru-RU" sz="3200" b="1" strike="noStrike" spc="-1">
                <a:solidFill>
                  <a:srgbClr val="000066"/>
                </a:solidFill>
                <a:latin typeface="Georgia"/>
                <a:ea typeface="DejaVu Sans"/>
              </a:rPr>
              <a:t>Асептика</a:t>
            </a:r>
            <a:r>
              <a:rPr lang="ru-RU" sz="2800" b="0" strike="noStrike" spc="-1">
                <a:solidFill>
                  <a:srgbClr val="FFFFFF"/>
                </a:solidFill>
                <a:latin typeface="Georgia"/>
                <a:ea typeface="DejaVu Sans"/>
              </a:rPr>
              <a:t> </a:t>
            </a:r>
            <a:r>
              <a:rPr lang="ru-RU" sz="2800" b="0" strike="noStrike" spc="-1">
                <a:solidFill>
                  <a:srgbClr val="000000"/>
                </a:solidFill>
                <a:latin typeface="Georgia"/>
                <a:ea typeface="DejaVu Sans"/>
              </a:rPr>
              <a:t>– це метод, який запобігає потраплянню мікроб у рану під час її обробки. Включає в себе стерилізацію інструментів та обробку рук особи, що надає медичну допомогу.</a:t>
            </a:r>
            <a:endParaRPr lang="ru-RU" sz="2800" b="0" strike="noStrike" spc="-1">
              <a:latin typeface="Arial"/>
            </a:endParaRPr>
          </a:p>
          <a:p>
            <a:pPr algn="ctr">
              <a:lnSpc>
                <a:spcPct val="100000"/>
              </a:lnSpc>
              <a:spcBef>
                <a:spcPts val="1400"/>
              </a:spcBef>
            </a:pPr>
            <a:r>
              <a:rPr lang="ru-RU" sz="2800" b="1" strike="noStrike" spc="-1">
                <a:solidFill>
                  <a:srgbClr val="CC0000"/>
                </a:solidFill>
                <a:latin typeface="Georgia"/>
                <a:ea typeface="DejaVu Sans"/>
              </a:rPr>
              <a:t>ОСНОВНИЙ ЗАКОН АСЕПТИКИ: </a:t>
            </a:r>
            <a:endParaRPr lang="ru-RU" sz="2800" b="0" strike="noStrike" spc="-1">
              <a:latin typeface="Arial"/>
            </a:endParaRPr>
          </a:p>
          <a:p>
            <a:pPr algn="ctr">
              <a:lnSpc>
                <a:spcPct val="100000"/>
              </a:lnSpc>
            </a:pPr>
            <a:r>
              <a:rPr lang="ru-RU" sz="2800" b="1" strike="noStrike" spc="-1">
                <a:solidFill>
                  <a:srgbClr val="CC0000"/>
                </a:solidFill>
                <a:latin typeface="Georgia"/>
                <a:ea typeface="DejaVu Sans"/>
              </a:rPr>
              <a:t>все, що вступає в контакт з раною, повинно бути стерильним.</a:t>
            </a:r>
            <a:endParaRPr lang="ru-RU" sz="2800" b="0" strike="noStrike" spc="-1">
              <a:latin typeface="Arial"/>
            </a:endParaRPr>
          </a:p>
          <a:p>
            <a:pPr algn="ctr">
              <a:lnSpc>
                <a:spcPct val="100000"/>
              </a:lnSpc>
              <a:spcBef>
                <a:spcPts val="1599"/>
              </a:spcBef>
            </a:pPr>
            <a:r>
              <a:rPr lang="ru-RU" sz="3200" b="1" strike="noStrike" spc="-1">
                <a:solidFill>
                  <a:srgbClr val="000066"/>
                </a:solidFill>
                <a:latin typeface="Georgia"/>
                <a:ea typeface="DejaVu Sans"/>
              </a:rPr>
              <a:t>Антисептика</a:t>
            </a:r>
            <a:r>
              <a:rPr lang="ru-RU" sz="2800" b="0" strike="noStrike" spc="-1">
                <a:solidFill>
                  <a:srgbClr val="FFFFFF"/>
                </a:solidFill>
                <a:latin typeface="Georgia"/>
                <a:ea typeface="DejaVu Sans"/>
              </a:rPr>
              <a:t> </a:t>
            </a:r>
            <a:r>
              <a:rPr lang="ru-RU" sz="2800" b="0" strike="noStrike" spc="-1">
                <a:solidFill>
                  <a:srgbClr val="000000"/>
                </a:solidFill>
                <a:latin typeface="Georgia"/>
                <a:ea typeface="DejaVu Sans"/>
              </a:rPr>
              <a:t>– комплекс заходів, направлених на знешкодження мікроб на шкірі, в рані або у організмі (в цілому)</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CustomShape 1"/>
          <p:cNvSpPr/>
          <p:nvPr/>
        </p:nvSpPr>
        <p:spPr>
          <a:xfrm>
            <a:off x="428760" y="0"/>
            <a:ext cx="822852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9500" lnSpcReduction="10000"/>
          </a:bodyPr>
          <a:lstStyle/>
          <a:p>
            <a:pPr algn="ctr">
              <a:lnSpc>
                <a:spcPct val="100000"/>
              </a:lnSpc>
            </a:pPr>
            <a:r>
              <a:rPr lang="ru-RU" sz="4400" b="1" strike="noStrike" spc="-1">
                <a:solidFill>
                  <a:srgbClr val="0070C0"/>
                </a:solidFill>
                <a:latin typeface="Calibri"/>
                <a:ea typeface="DejaVu Sans"/>
              </a:rPr>
              <a:t>Види кровотеч</a:t>
            </a:r>
            <a:endParaRPr lang="ru-RU" sz="4400" b="0" strike="noStrike" spc="-1">
              <a:latin typeface="Arial"/>
            </a:endParaRPr>
          </a:p>
        </p:txBody>
      </p:sp>
      <p:sp>
        <p:nvSpPr>
          <p:cNvPr id="379" name="CustomShape 2"/>
          <p:cNvSpPr/>
          <p:nvPr/>
        </p:nvSpPr>
        <p:spPr>
          <a:xfrm>
            <a:off x="428760" y="714240"/>
            <a:ext cx="8228520" cy="545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479"/>
              </a:spcBef>
            </a:pPr>
            <a:r>
              <a:rPr lang="ru-RU" sz="2400" b="0" strike="noStrike" spc="-1">
                <a:solidFill>
                  <a:srgbClr val="000000"/>
                </a:solidFill>
                <a:latin typeface="Calibri"/>
                <a:ea typeface="DejaVu Sans"/>
              </a:rPr>
              <a:t> </a:t>
            </a:r>
            <a:r>
              <a:rPr lang="ru-RU" sz="2400" b="1" i="1" strike="noStrike" spc="-1">
                <a:solidFill>
                  <a:srgbClr val="000000"/>
                </a:solidFill>
                <a:latin typeface="Calibri"/>
                <a:ea typeface="DejaVu Sans"/>
              </a:rPr>
              <a:t>Кровотечею називається витікання крові з кровоносних судин в результаті порушення цілісності клітинної стінки. Вони виникають в результаті механічного або патологічного порушення.</a:t>
            </a:r>
            <a:endParaRPr lang="ru-RU" sz="2400" b="0" strike="noStrike" spc="-1">
              <a:latin typeface="Arial"/>
            </a:endParaRPr>
          </a:p>
          <a:p>
            <a:pPr marL="343080" indent="-342000">
              <a:lnSpc>
                <a:spcPct val="100000"/>
              </a:lnSpc>
              <a:spcBef>
                <a:spcPts val="479"/>
              </a:spcBef>
            </a:pPr>
            <a:r>
              <a:rPr lang="ru-RU" sz="2400" b="1" strike="noStrike" spc="-1">
                <a:solidFill>
                  <a:srgbClr val="000000"/>
                </a:solidFill>
                <a:latin typeface="Calibri"/>
                <a:ea typeface="DejaVu Sans"/>
              </a:rPr>
              <a:t>Кровотечі бувають внутрішні та зовнішні. </a:t>
            </a:r>
            <a:r>
              <a:rPr lang="ru-RU" sz="2400" b="1" strike="noStrike" spc="-1">
                <a:solidFill>
                  <a:srgbClr val="FF0000"/>
                </a:solidFill>
                <a:latin typeface="Calibri"/>
                <a:ea typeface="DejaVu Sans"/>
              </a:rPr>
              <a:t>Зовнішні </a:t>
            </a:r>
            <a:r>
              <a:rPr lang="ru-RU" sz="2400" b="1" strike="noStrike" spc="-1">
                <a:solidFill>
                  <a:srgbClr val="000000"/>
                </a:solidFill>
                <a:latin typeface="Calibri"/>
                <a:ea typeface="DejaVu Sans"/>
              </a:rPr>
              <a:t>– коли видно місце звідки тече кров. </a:t>
            </a:r>
            <a:r>
              <a:rPr lang="ru-RU" sz="2400" b="1" strike="noStrike" spc="-1">
                <a:solidFill>
                  <a:srgbClr val="FF0000"/>
                </a:solidFill>
                <a:latin typeface="Calibri"/>
                <a:ea typeface="DejaVu Sans"/>
              </a:rPr>
              <a:t>Внутрішні </a:t>
            </a:r>
            <a:r>
              <a:rPr lang="ru-RU" sz="2400" b="1" strike="noStrike" spc="-1">
                <a:solidFill>
                  <a:srgbClr val="000000"/>
                </a:solidFill>
                <a:latin typeface="Calibri"/>
                <a:ea typeface="DejaVu Sans"/>
              </a:rPr>
              <a:t>– кров надходить у внутрішні порожнини чи тканини, або у просвіт порожнистих органів.</a:t>
            </a:r>
            <a:endParaRPr lang="ru-RU" sz="2400" b="0" strike="noStrike" spc="-1">
              <a:latin typeface="Arial"/>
            </a:endParaRPr>
          </a:p>
          <a:p>
            <a:pPr marL="343080" indent="-342000">
              <a:lnSpc>
                <a:spcPct val="100000"/>
              </a:lnSpc>
              <a:spcBef>
                <a:spcPts val="479"/>
              </a:spcBef>
            </a:pPr>
            <a:r>
              <a:rPr lang="ru-RU" sz="2400" b="1" strike="noStrike" spc="-1">
                <a:solidFill>
                  <a:srgbClr val="000000"/>
                </a:solidFill>
                <a:latin typeface="Calibri"/>
                <a:ea typeface="DejaVu Sans"/>
              </a:rPr>
              <a:t>    Залежно від виду пошкодження кровоносних судин кровотечі бувають:</a:t>
            </a:r>
            <a:endParaRPr lang="ru-RU" sz="2400" b="0" strike="noStrike" spc="-1">
              <a:latin typeface="Arial"/>
            </a:endParaRPr>
          </a:p>
          <a:p>
            <a:pPr marL="343080" indent="-342000">
              <a:lnSpc>
                <a:spcPct val="100000"/>
              </a:lnSpc>
              <a:spcBef>
                <a:spcPts val="479"/>
              </a:spcBef>
            </a:pPr>
            <a:endParaRPr lang="ru-RU" sz="2400" b="0" strike="noStrike" spc="-1">
              <a:latin typeface="Arial"/>
            </a:endParaRPr>
          </a:p>
          <a:p>
            <a:pPr marL="343080" indent="-342000">
              <a:lnSpc>
                <a:spcPct val="100000"/>
              </a:lnSpc>
              <a:spcBef>
                <a:spcPts val="479"/>
              </a:spcBef>
              <a:buClr>
                <a:srgbClr val="FF0000"/>
              </a:buClr>
              <a:buFont typeface="Wingdings" charset="2"/>
              <a:buChar char=""/>
            </a:pPr>
            <a:r>
              <a:rPr lang="ru-RU" sz="2400" b="1" strike="noStrike" spc="-1">
                <a:solidFill>
                  <a:srgbClr val="FF0000"/>
                </a:solidFill>
                <a:latin typeface="Calibri"/>
                <a:ea typeface="DejaVu Sans"/>
              </a:rPr>
              <a:t> капілярні</a:t>
            </a:r>
            <a:endParaRPr lang="ru-RU" sz="2400" b="0" strike="noStrike" spc="-1">
              <a:latin typeface="Arial"/>
            </a:endParaRPr>
          </a:p>
          <a:p>
            <a:pPr marL="343080" indent="-342000">
              <a:lnSpc>
                <a:spcPct val="100000"/>
              </a:lnSpc>
              <a:spcBef>
                <a:spcPts val="479"/>
              </a:spcBef>
              <a:buClr>
                <a:srgbClr val="FF0000"/>
              </a:buClr>
              <a:buFont typeface="Wingdings" charset="2"/>
              <a:buChar char=""/>
            </a:pPr>
            <a:r>
              <a:rPr lang="ru-RU" sz="2400" b="1" strike="noStrike" spc="-1">
                <a:solidFill>
                  <a:srgbClr val="FF0000"/>
                </a:solidFill>
                <a:latin typeface="Calibri"/>
                <a:ea typeface="DejaVu Sans"/>
              </a:rPr>
              <a:t> венозні</a:t>
            </a:r>
            <a:endParaRPr lang="ru-RU" sz="2400" b="0" strike="noStrike" spc="-1">
              <a:latin typeface="Arial"/>
            </a:endParaRPr>
          </a:p>
          <a:p>
            <a:pPr marL="343080" indent="-342000">
              <a:lnSpc>
                <a:spcPct val="100000"/>
              </a:lnSpc>
              <a:spcBef>
                <a:spcPts val="479"/>
              </a:spcBef>
              <a:buClr>
                <a:srgbClr val="FF0000"/>
              </a:buClr>
              <a:buFont typeface="Wingdings" charset="2"/>
              <a:buChar char=""/>
            </a:pPr>
            <a:r>
              <a:rPr lang="ru-RU" sz="2400" b="1" strike="noStrike" spc="-1">
                <a:solidFill>
                  <a:srgbClr val="FF0000"/>
                </a:solidFill>
                <a:latin typeface="Calibri"/>
                <a:ea typeface="DejaVu Sans"/>
              </a:rPr>
              <a:t> артеріальні.</a:t>
            </a:r>
            <a:endParaRPr lang="ru-RU" sz="2400" b="0" strike="noStrike" spc="-1">
              <a:latin typeface="Arial"/>
            </a:endParaRPr>
          </a:p>
        </p:txBody>
      </p:sp>
      <p:pic>
        <p:nvPicPr>
          <p:cNvPr id="380" name="Picture 2"/>
          <p:cNvPicPr/>
          <p:nvPr/>
        </p:nvPicPr>
        <p:blipFill>
          <a:blip r:embed="rId2"/>
          <a:stretch/>
        </p:blipFill>
        <p:spPr>
          <a:xfrm>
            <a:off x="4786200" y="4084200"/>
            <a:ext cx="3499560" cy="2772720"/>
          </a:xfrm>
          <a:prstGeom prst="rect">
            <a:avLst/>
          </a:prstGeom>
          <a:ln w="9360">
            <a:no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CustomShape 1"/>
          <p:cNvSpPr/>
          <p:nvPr/>
        </p:nvSpPr>
        <p:spPr>
          <a:xfrm>
            <a:off x="457200" y="274680"/>
            <a:ext cx="8228520" cy="101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0" strike="noStrike" spc="-1">
                <a:solidFill>
                  <a:srgbClr val="7030A0"/>
                </a:solidFill>
                <a:latin typeface="Calibri"/>
                <a:ea typeface="DejaVu Sans"/>
              </a:rPr>
              <a:t>Капілярна кровотеча</a:t>
            </a:r>
            <a:endParaRPr lang="ru-RU" sz="4400" b="0" strike="noStrike" spc="-1">
              <a:latin typeface="Arial"/>
            </a:endParaRPr>
          </a:p>
        </p:txBody>
      </p:sp>
      <p:sp>
        <p:nvSpPr>
          <p:cNvPr id="382" name="CustomShape 2"/>
          <p:cNvSpPr/>
          <p:nvPr/>
        </p:nvSpPr>
        <p:spPr>
          <a:xfrm>
            <a:off x="457200" y="1071720"/>
            <a:ext cx="4399560" cy="57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561"/>
              </a:spcBef>
            </a:pPr>
            <a:r>
              <a:rPr lang="ru-RU" sz="2800" b="0" strike="noStrike" spc="-1">
                <a:solidFill>
                  <a:srgbClr val="000000"/>
                </a:solidFill>
                <a:latin typeface="Calibri"/>
                <a:ea typeface="DejaVu Sans"/>
              </a:rPr>
              <a:t>     Капілярна кровотеча виникає при ушкодженні капілярів. Кров виділяється краплями або сочиться з усієї поверхні рани. Цей вид кровотеч зазвичай припиняється самостійно або стисною пов'язкою, перед чим шкіру навколо рани обробляють розчином йоду, спирту.</a:t>
            </a:r>
            <a:endParaRPr lang="ru-RU" sz="2800" b="0" strike="noStrike" spc="-1">
              <a:latin typeface="Arial"/>
            </a:endParaRPr>
          </a:p>
        </p:txBody>
      </p:sp>
      <p:pic>
        <p:nvPicPr>
          <p:cNvPr id="383" name="Рисунок 4"/>
          <p:cNvPicPr/>
          <p:nvPr/>
        </p:nvPicPr>
        <p:blipFill>
          <a:blip r:embed="rId2"/>
          <a:stretch/>
        </p:blipFill>
        <p:spPr>
          <a:xfrm>
            <a:off x="5213520" y="1500120"/>
            <a:ext cx="3386520" cy="4785120"/>
          </a:xfrm>
          <a:prstGeom prst="rect">
            <a:avLst/>
          </a:prstGeom>
          <a:ln w="9360">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CustomShape 1"/>
          <p:cNvSpPr/>
          <p:nvPr/>
        </p:nvSpPr>
        <p:spPr>
          <a:xfrm>
            <a:off x="500040" y="500040"/>
            <a:ext cx="8228520" cy="92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7030A0"/>
                </a:solidFill>
                <a:latin typeface="Calibri"/>
                <a:ea typeface="DejaVu Sans"/>
              </a:rPr>
              <a:t>Венозна кровотеча</a:t>
            </a:r>
            <a:endParaRPr lang="ru-RU" sz="4400" b="0" strike="noStrike" spc="-1">
              <a:latin typeface="Arial"/>
            </a:endParaRPr>
          </a:p>
        </p:txBody>
      </p:sp>
      <p:sp>
        <p:nvSpPr>
          <p:cNvPr id="385" name="CustomShape 2"/>
          <p:cNvSpPr/>
          <p:nvPr/>
        </p:nvSpPr>
        <p:spPr>
          <a:xfrm>
            <a:off x="428760" y="1500120"/>
            <a:ext cx="8228520" cy="432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pPr>
            <a:r>
              <a:rPr lang="ru-RU" sz="3200" b="0" strike="noStrike" spc="-1">
                <a:solidFill>
                  <a:srgbClr val="000000"/>
                </a:solidFill>
                <a:latin typeface="Calibri"/>
                <a:ea typeface="DejaVu Sans"/>
              </a:rPr>
              <a:t>   </a:t>
            </a:r>
            <a:r>
              <a:rPr lang="ru-RU" sz="2400" b="0" strike="noStrike" spc="-1">
                <a:solidFill>
                  <a:srgbClr val="000000"/>
                </a:solidFill>
                <a:latin typeface="Calibri"/>
                <a:ea typeface="DejaVu Sans"/>
              </a:rPr>
              <a:t>Характеризується витіканням крові темного кольору, що пояснюється більш низьким вмістом кисню і підвищеним насиченням її вуглекислотою; кров тече повільно та безперервно. Притиснення ушкодженої ділянки, накладання давлючої пов'язки зупиняє кровотечу.</a:t>
            </a:r>
            <a:endParaRPr lang="ru-RU" sz="2400" b="0" strike="noStrike" spc="-1">
              <a:latin typeface="Arial"/>
            </a:endParaRPr>
          </a:p>
          <a:p>
            <a:pPr marL="343080" indent="-342000">
              <a:lnSpc>
                <a:spcPct val="100000"/>
              </a:lnSpc>
              <a:spcBef>
                <a:spcPts val="479"/>
              </a:spcBef>
            </a:pPr>
            <a:endParaRPr lang="ru-RU" sz="2400" b="0" strike="noStrike" spc="-1">
              <a:latin typeface="Arial"/>
            </a:endParaRPr>
          </a:p>
          <a:p>
            <a:pPr marL="343080" indent="-342000">
              <a:lnSpc>
                <a:spcPct val="100000"/>
              </a:lnSpc>
              <a:spcBef>
                <a:spcPts val="479"/>
              </a:spcBef>
            </a:pPr>
            <a:endParaRPr lang="ru-RU" sz="2400" b="0" strike="noStrike" spc="-1">
              <a:latin typeface="Arial"/>
            </a:endParaRPr>
          </a:p>
          <a:p>
            <a:pPr marL="343080" indent="-342000">
              <a:lnSpc>
                <a:spcPct val="100000"/>
              </a:lnSpc>
              <a:spcBef>
                <a:spcPts val="641"/>
              </a:spcBef>
            </a:pPr>
            <a:endParaRPr lang="ru-RU" sz="2400" b="0" strike="noStrike" spc="-1">
              <a:latin typeface="Arial"/>
            </a:endParaRPr>
          </a:p>
          <a:p>
            <a:pPr marL="343080" indent="-342000">
              <a:lnSpc>
                <a:spcPct val="100000"/>
              </a:lnSpc>
              <a:spcBef>
                <a:spcPts val="641"/>
              </a:spcBef>
            </a:pPr>
            <a:endParaRPr lang="ru-RU" sz="2400" b="0" strike="noStrike" spc="-1">
              <a:latin typeface="Arial"/>
            </a:endParaRPr>
          </a:p>
        </p:txBody>
      </p:sp>
      <p:pic>
        <p:nvPicPr>
          <p:cNvPr id="386" name="Picture 2"/>
          <p:cNvPicPr/>
          <p:nvPr/>
        </p:nvPicPr>
        <p:blipFill>
          <a:blip r:embed="rId2"/>
          <a:stretch/>
        </p:blipFill>
        <p:spPr>
          <a:xfrm>
            <a:off x="1432080" y="4357800"/>
            <a:ext cx="6652080" cy="2054880"/>
          </a:xfrm>
          <a:prstGeom prst="rect">
            <a:avLst/>
          </a:prstGeom>
          <a:ln w="9360">
            <a:noFill/>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2"/>
          <p:cNvPicPr/>
          <p:nvPr/>
        </p:nvPicPr>
        <p:blipFill>
          <a:blip r:embed="rId2"/>
          <a:stretch/>
        </p:blipFill>
        <p:spPr>
          <a:xfrm>
            <a:off x="1428840" y="1785960"/>
            <a:ext cx="2999160" cy="2062800"/>
          </a:xfrm>
          <a:prstGeom prst="rect">
            <a:avLst/>
          </a:prstGeom>
          <a:ln w="9360">
            <a:noFill/>
          </a:ln>
        </p:spPr>
      </p:pic>
      <p:pic>
        <p:nvPicPr>
          <p:cNvPr id="388" name="Picture 3"/>
          <p:cNvPicPr/>
          <p:nvPr/>
        </p:nvPicPr>
        <p:blipFill>
          <a:blip r:embed="rId3"/>
          <a:stretch/>
        </p:blipFill>
        <p:spPr>
          <a:xfrm>
            <a:off x="4572000" y="1785960"/>
            <a:ext cx="3126240" cy="2070720"/>
          </a:xfrm>
          <a:prstGeom prst="rect">
            <a:avLst/>
          </a:prstGeom>
          <a:ln w="9360">
            <a:noFill/>
          </a:ln>
        </p:spPr>
      </p:pic>
      <p:pic>
        <p:nvPicPr>
          <p:cNvPr id="389" name="Picture 4"/>
          <p:cNvPicPr/>
          <p:nvPr/>
        </p:nvPicPr>
        <p:blipFill>
          <a:blip r:embed="rId4"/>
          <a:stretch/>
        </p:blipFill>
        <p:spPr>
          <a:xfrm>
            <a:off x="1428840" y="4000680"/>
            <a:ext cx="2999160" cy="2284920"/>
          </a:xfrm>
          <a:prstGeom prst="rect">
            <a:avLst/>
          </a:prstGeom>
          <a:ln w="9360">
            <a:noFill/>
          </a:ln>
        </p:spPr>
      </p:pic>
      <p:pic>
        <p:nvPicPr>
          <p:cNvPr id="390" name="Picture 5"/>
          <p:cNvPicPr/>
          <p:nvPr/>
        </p:nvPicPr>
        <p:blipFill>
          <a:blip r:embed="rId5"/>
          <a:stretch/>
        </p:blipFill>
        <p:spPr>
          <a:xfrm>
            <a:off x="4572000" y="4000680"/>
            <a:ext cx="3142080" cy="2284920"/>
          </a:xfrm>
          <a:prstGeom prst="rect">
            <a:avLst/>
          </a:prstGeom>
          <a:ln w="9360">
            <a:noFill/>
          </a:ln>
        </p:spPr>
      </p:pic>
      <p:sp>
        <p:nvSpPr>
          <p:cNvPr id="391" name="CustomShape 1"/>
          <p:cNvSpPr/>
          <p:nvPr/>
        </p:nvSpPr>
        <p:spPr>
          <a:xfrm>
            <a:off x="500040" y="285840"/>
            <a:ext cx="8228520" cy="78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4400" b="1" strike="noStrike" spc="-1">
                <a:solidFill>
                  <a:srgbClr val="000000"/>
                </a:solidFill>
                <a:latin typeface="Calibri"/>
                <a:ea typeface="DejaVu Sans"/>
              </a:rPr>
              <a:t>Венозна кровотеча</a:t>
            </a:r>
            <a:endParaRPr lang="ru-RU"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428760" y="0"/>
            <a:ext cx="8228520" cy="85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4400" b="1" strike="noStrike" spc="-1">
                <a:solidFill>
                  <a:srgbClr val="7030A0"/>
                </a:solidFill>
                <a:latin typeface="Calibri"/>
                <a:ea typeface="DejaVu Sans"/>
              </a:rPr>
              <a:t>Артеріальна кровотеча</a:t>
            </a:r>
            <a:endParaRPr lang="ru-RU" sz="4400" b="0" strike="noStrike" spc="-1">
              <a:latin typeface="Arial"/>
            </a:endParaRPr>
          </a:p>
        </p:txBody>
      </p:sp>
      <p:sp>
        <p:nvSpPr>
          <p:cNvPr id="393" name="CustomShape 2"/>
          <p:cNvSpPr/>
          <p:nvPr/>
        </p:nvSpPr>
        <p:spPr>
          <a:xfrm>
            <a:off x="285840" y="714240"/>
            <a:ext cx="8571600" cy="314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pPr>
            <a:r>
              <a:rPr lang="ru-RU" sz="3200" b="0" strike="noStrike" spc="-1">
                <a:solidFill>
                  <a:srgbClr val="000000"/>
                </a:solidFill>
                <a:latin typeface="Calibri"/>
                <a:ea typeface="DejaVu Sans"/>
              </a:rPr>
              <a:t>   Найбільш небезпечна кровотеча внаслідок швидкої втрати крові. Кров б'є сильним струменем, поштовхами, яскраво-червоного кольору. Пов'язка швидко просочується кров'ю. Притиснення артерії вище рани значно зменшує  або спиняє кровотечу.</a:t>
            </a:r>
            <a:endParaRPr lang="ru-RU" sz="3200" b="0" strike="noStrike" spc="-1">
              <a:latin typeface="Arial"/>
            </a:endParaRPr>
          </a:p>
          <a:p>
            <a:pPr marL="343080" indent="-342000">
              <a:lnSpc>
                <a:spcPct val="100000"/>
              </a:lnSpc>
              <a:spcBef>
                <a:spcPts val="641"/>
              </a:spcBef>
            </a:pPr>
            <a:endParaRPr lang="ru-RU" sz="3200" b="0" strike="noStrike" spc="-1">
              <a:latin typeface="Arial"/>
            </a:endParaRPr>
          </a:p>
        </p:txBody>
      </p:sp>
      <p:pic>
        <p:nvPicPr>
          <p:cNvPr id="394" name="Picture 3"/>
          <p:cNvPicPr/>
          <p:nvPr/>
        </p:nvPicPr>
        <p:blipFill>
          <a:blip r:embed="rId2"/>
          <a:stretch/>
        </p:blipFill>
        <p:spPr>
          <a:xfrm>
            <a:off x="571320" y="3929040"/>
            <a:ext cx="7972200" cy="2927880"/>
          </a:xfrm>
          <a:prstGeom prst="rect">
            <a:avLst/>
          </a:prstGeom>
          <a:ln w="9360">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CustomShape 1"/>
          <p:cNvSpPr/>
          <p:nvPr/>
        </p:nvSpPr>
        <p:spPr>
          <a:xfrm>
            <a:off x="142920" y="0"/>
            <a:ext cx="878580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0000"/>
          </a:bodyPr>
          <a:lstStyle/>
          <a:p>
            <a:pPr algn="just">
              <a:lnSpc>
                <a:spcPct val="100000"/>
              </a:lnSpc>
            </a:pPr>
            <a:r>
              <a:rPr lang="ru-RU" sz="3600" b="1" strike="noStrike" spc="-1">
                <a:solidFill>
                  <a:srgbClr val="FF0000"/>
                </a:solidFill>
                <a:latin typeface="Calibri"/>
                <a:ea typeface="DejaVu Sans"/>
              </a:rPr>
              <a:t>1. Визначення поняття травми, класифікація. </a:t>
            </a:r>
            <a:endParaRPr lang="ru-RU" sz="3600" b="0" strike="noStrike" spc="-1">
              <a:latin typeface="Arial"/>
            </a:endParaRPr>
          </a:p>
        </p:txBody>
      </p:sp>
      <p:sp>
        <p:nvSpPr>
          <p:cNvPr id="315" name="CustomShape 2"/>
          <p:cNvSpPr/>
          <p:nvPr/>
        </p:nvSpPr>
        <p:spPr>
          <a:xfrm>
            <a:off x="214200" y="785880"/>
            <a:ext cx="4642560" cy="585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pPr>
            <a:r>
              <a:rPr lang="ru-RU" sz="2000" b="1" i="1" strike="noStrike" spc="-1">
                <a:solidFill>
                  <a:srgbClr val="7030A0"/>
                </a:solidFill>
                <a:latin typeface="Calibri"/>
                <a:ea typeface="DejaVu Sans"/>
              </a:rPr>
              <a:t>Травмою</a:t>
            </a:r>
            <a:r>
              <a:rPr lang="ru-RU" sz="2000" b="1" i="1" strike="noStrike" spc="-1">
                <a:solidFill>
                  <a:srgbClr val="000000"/>
                </a:solidFill>
                <a:latin typeface="Calibri"/>
                <a:ea typeface="DejaVu Sans"/>
              </a:rPr>
              <a:t> називають раптову дію на організм людини зовнішніх чинників (механічних, термічних, хімічних та ін.), що приводять до порушення  анатомічної цілісності тканин і функційних розладів в них, які  супроводжуються місцевою та загальною реакцією  організму. </a:t>
            </a:r>
            <a:endParaRPr lang="ru-RU" sz="2000" b="0" strike="noStrike" spc="-1">
              <a:latin typeface="Arial"/>
            </a:endParaRPr>
          </a:p>
          <a:p>
            <a:pPr marL="343080" indent="-342000" algn="just">
              <a:lnSpc>
                <a:spcPct val="100000"/>
              </a:lnSpc>
            </a:pPr>
            <a:r>
              <a:rPr lang="ru-RU" sz="2000" b="1" strike="noStrike" spc="-1">
                <a:solidFill>
                  <a:srgbClr val="00003E"/>
                </a:solidFill>
                <a:latin typeface="Calibri"/>
                <a:ea typeface="DejaVu Sans"/>
              </a:rPr>
              <a:t>Дія може бути </a:t>
            </a:r>
            <a:r>
              <a:rPr lang="ru-RU" sz="2000" b="1" strike="noStrike" spc="-1">
                <a:solidFill>
                  <a:srgbClr val="0070C0"/>
                </a:solidFill>
                <a:latin typeface="Calibri"/>
                <a:ea typeface="DejaVu Sans"/>
              </a:rPr>
              <a:t>механічною</a:t>
            </a:r>
            <a:r>
              <a:rPr lang="ru-RU" sz="2000" b="1" strike="noStrike" spc="-1">
                <a:solidFill>
                  <a:srgbClr val="00003E"/>
                </a:solidFill>
                <a:latin typeface="Calibri"/>
                <a:ea typeface="DejaVu Sans"/>
              </a:rPr>
              <a:t> (удар, розтягнення), </a:t>
            </a:r>
            <a:r>
              <a:rPr lang="ru-RU" sz="2000" b="1" strike="noStrike" spc="-1">
                <a:solidFill>
                  <a:srgbClr val="0070C0"/>
                </a:solidFill>
                <a:latin typeface="Calibri"/>
                <a:ea typeface="DejaVu Sans"/>
              </a:rPr>
              <a:t>фізичною</a:t>
            </a:r>
            <a:r>
              <a:rPr lang="ru-RU" sz="2000" b="1" strike="noStrike" spc="-1">
                <a:solidFill>
                  <a:srgbClr val="00003E"/>
                </a:solidFill>
                <a:latin typeface="Calibri"/>
                <a:ea typeface="DejaVu Sans"/>
              </a:rPr>
              <a:t> (тепло, холод, електричний струм), </a:t>
            </a:r>
            <a:r>
              <a:rPr lang="ru-RU" sz="2000" b="1" strike="noStrike" spc="-1">
                <a:solidFill>
                  <a:srgbClr val="0070C0"/>
                </a:solidFill>
                <a:latin typeface="Calibri"/>
                <a:ea typeface="DejaVu Sans"/>
              </a:rPr>
              <a:t>хімічною</a:t>
            </a:r>
            <a:r>
              <a:rPr lang="ru-RU" sz="2000" b="1" strike="noStrike" spc="-1">
                <a:solidFill>
                  <a:srgbClr val="00003E"/>
                </a:solidFill>
                <a:latin typeface="Calibri"/>
                <a:ea typeface="DejaVu Sans"/>
              </a:rPr>
              <a:t> (кислоти, отрути), </a:t>
            </a:r>
            <a:r>
              <a:rPr lang="ru-RU" sz="2000" b="1" strike="noStrike" spc="-1">
                <a:solidFill>
                  <a:srgbClr val="0070C0"/>
                </a:solidFill>
                <a:latin typeface="Calibri"/>
                <a:ea typeface="DejaVu Sans"/>
              </a:rPr>
              <a:t>психічною</a:t>
            </a:r>
            <a:r>
              <a:rPr lang="ru-RU" sz="2000" b="1" strike="noStrike" spc="-1">
                <a:solidFill>
                  <a:srgbClr val="00003E"/>
                </a:solidFill>
                <a:latin typeface="Calibri"/>
                <a:ea typeface="DejaVu Sans"/>
              </a:rPr>
              <a:t> (переляк, страх).</a:t>
            </a:r>
            <a:endParaRPr lang="ru-RU" sz="2000" b="0" strike="noStrike" spc="-1">
              <a:latin typeface="Arial"/>
            </a:endParaRPr>
          </a:p>
          <a:p>
            <a:pPr marL="343080" indent="-342000" algn="just">
              <a:lnSpc>
                <a:spcPct val="100000"/>
              </a:lnSpc>
            </a:pPr>
            <a:r>
              <a:rPr lang="ru-RU" sz="2000" b="1" strike="noStrike" spc="-1">
                <a:solidFill>
                  <a:srgbClr val="3E003E"/>
                </a:solidFill>
                <a:latin typeface="Calibri"/>
                <a:ea typeface="DejaVu Sans"/>
              </a:rPr>
              <a:t>Сукупність травм певних груп населення, які виникають на певній території за визначений проміжок часу, називається</a:t>
            </a:r>
            <a:r>
              <a:rPr lang="ru-RU" sz="2000" b="1" strike="noStrike" spc="-1">
                <a:solidFill>
                  <a:srgbClr val="000000"/>
                </a:solidFill>
                <a:latin typeface="Calibri"/>
                <a:ea typeface="DejaVu Sans"/>
              </a:rPr>
              <a:t> </a:t>
            </a:r>
            <a:r>
              <a:rPr lang="ru-RU" sz="2000" b="1" strike="noStrike" spc="-1">
                <a:solidFill>
                  <a:srgbClr val="7030A0"/>
                </a:solidFill>
                <a:latin typeface="Calibri"/>
                <a:ea typeface="DejaVu Sans"/>
              </a:rPr>
              <a:t>травматизмом</a:t>
            </a:r>
            <a:r>
              <a:rPr lang="ru-RU" sz="2000" b="1" strike="noStrike" spc="-1">
                <a:solidFill>
                  <a:srgbClr val="000000"/>
                </a:solidFill>
                <a:latin typeface="Calibri"/>
                <a:ea typeface="DejaVu Sans"/>
              </a:rPr>
              <a:t>.</a:t>
            </a:r>
            <a:endParaRPr lang="ru-RU" sz="2000" b="0" strike="noStrike" spc="-1">
              <a:latin typeface="Arial"/>
            </a:endParaRPr>
          </a:p>
        </p:txBody>
      </p:sp>
      <p:pic>
        <p:nvPicPr>
          <p:cNvPr id="316" name="Рисунок 315"/>
          <p:cNvPicPr/>
          <p:nvPr/>
        </p:nvPicPr>
        <p:blipFill>
          <a:blip r:embed="rId2"/>
          <a:stretch/>
        </p:blipFill>
        <p:spPr>
          <a:xfrm>
            <a:off x="4968000" y="1008000"/>
            <a:ext cx="4025160" cy="4752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Рисунок 3"/>
          <p:cNvPicPr/>
          <p:nvPr/>
        </p:nvPicPr>
        <p:blipFill>
          <a:blip r:embed="rId2"/>
          <a:stretch/>
        </p:blipFill>
        <p:spPr>
          <a:xfrm>
            <a:off x="6572160" y="1500120"/>
            <a:ext cx="2356200" cy="4998960"/>
          </a:xfrm>
          <a:prstGeom prst="rect">
            <a:avLst/>
          </a:prstGeom>
          <a:ln w="9360">
            <a:noFill/>
          </a:ln>
        </p:spPr>
      </p:pic>
      <p:sp>
        <p:nvSpPr>
          <p:cNvPr id="396"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000000"/>
                </a:solidFill>
                <a:latin typeface="Calibri"/>
                <a:ea typeface="DejaVu Sans"/>
              </a:rPr>
              <a:t>Способи зупинки кровотеч</a:t>
            </a:r>
            <a:endParaRPr lang="ru-RU" sz="4400" b="0" strike="noStrike" spc="-1">
              <a:latin typeface="Arial"/>
            </a:endParaRPr>
          </a:p>
        </p:txBody>
      </p:sp>
      <p:sp>
        <p:nvSpPr>
          <p:cNvPr id="397" name="CustomShape 2"/>
          <p:cNvSpPr/>
          <p:nvPr/>
        </p:nvSpPr>
        <p:spPr>
          <a:xfrm>
            <a:off x="285840" y="1571760"/>
            <a:ext cx="6213960" cy="509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4880" algn="just">
              <a:lnSpc>
                <a:spcPct val="100000"/>
              </a:lnSpc>
              <a:spcBef>
                <a:spcPts val="561"/>
              </a:spcBef>
            </a:pPr>
            <a:r>
              <a:rPr lang="ru-RU" sz="2800" b="0" strike="noStrike" spc="-1">
                <a:solidFill>
                  <a:srgbClr val="000000"/>
                </a:solidFill>
                <a:latin typeface="Calibri"/>
                <a:ea typeface="DejaVu Sans"/>
              </a:rPr>
              <a:t>    Зупинка кровотечі може бути </a:t>
            </a:r>
            <a:r>
              <a:rPr lang="ru-RU" sz="2800" b="1" strike="noStrike" spc="-1">
                <a:solidFill>
                  <a:srgbClr val="000000"/>
                </a:solidFill>
                <a:latin typeface="Calibri"/>
                <a:ea typeface="DejaVu Sans"/>
              </a:rPr>
              <a:t>тимчасовою і остаточною.</a:t>
            </a:r>
            <a:endParaRPr lang="ru-RU" sz="2800" b="0" strike="noStrike" spc="-1">
              <a:latin typeface="Arial"/>
            </a:endParaRPr>
          </a:p>
          <a:p>
            <a:pPr marL="365760" indent="-254880" algn="ctr">
              <a:lnSpc>
                <a:spcPct val="100000"/>
              </a:lnSpc>
              <a:spcBef>
                <a:spcPts val="561"/>
              </a:spcBef>
            </a:pPr>
            <a:r>
              <a:rPr lang="ru-RU" sz="2800" b="0" strike="noStrike" spc="-1">
                <a:solidFill>
                  <a:srgbClr val="FF0000"/>
                </a:solidFill>
                <a:latin typeface="Calibri"/>
                <a:ea typeface="DejaVu Sans"/>
              </a:rPr>
              <a:t>    </a:t>
            </a:r>
            <a:r>
              <a:rPr lang="ru-RU" sz="2800" b="1" strike="noStrike" spc="-1">
                <a:solidFill>
                  <a:srgbClr val="FF0000"/>
                </a:solidFill>
                <a:latin typeface="Calibri"/>
                <a:ea typeface="DejaVu Sans"/>
              </a:rPr>
              <a:t>Методи тимчасової зупинки кровотечі:</a:t>
            </a:r>
            <a:endParaRPr lang="ru-RU" sz="2800" b="0" strike="noStrike" spc="-1">
              <a:latin typeface="Arial"/>
            </a:endParaRPr>
          </a:p>
          <a:p>
            <a:pPr marL="365760" indent="-254880" algn="just">
              <a:lnSpc>
                <a:spcPct val="100000"/>
              </a:lnSpc>
              <a:spcBef>
                <a:spcPts val="561"/>
              </a:spcBef>
              <a:buClr>
                <a:srgbClr val="9BBB59"/>
              </a:buClr>
              <a:buFont typeface="Arial"/>
              <a:buChar char="•"/>
            </a:pPr>
            <a:r>
              <a:rPr lang="ru-RU" sz="2800" b="0" strike="noStrike" spc="-1">
                <a:solidFill>
                  <a:srgbClr val="000000"/>
                </a:solidFill>
                <a:latin typeface="Calibri"/>
                <a:ea typeface="DejaVu Sans"/>
              </a:rPr>
              <a:t>    накладання тиснучої повязки, тампонада рани, пальцьовим</a:t>
            </a:r>
            <a:endParaRPr lang="ru-RU" sz="2800" b="0" strike="noStrike" spc="-1">
              <a:latin typeface="Arial"/>
            </a:endParaRPr>
          </a:p>
          <a:p>
            <a:pPr marL="365760" indent="-254880" algn="just">
              <a:lnSpc>
                <a:spcPct val="100000"/>
              </a:lnSpc>
              <a:spcBef>
                <a:spcPts val="561"/>
              </a:spcBef>
              <a:buClr>
                <a:srgbClr val="9BBB59"/>
              </a:buClr>
              <a:buFont typeface="Arial"/>
              <a:buChar char="•"/>
            </a:pPr>
            <a:r>
              <a:rPr lang="ru-RU" sz="2800" b="0" strike="noStrike" spc="-1">
                <a:solidFill>
                  <a:srgbClr val="000000"/>
                </a:solidFill>
                <a:latin typeface="Calibri"/>
                <a:ea typeface="DejaVu Sans"/>
              </a:rPr>
              <a:t>    притисненням  судин,</a:t>
            </a:r>
            <a:endParaRPr lang="ru-RU" sz="2800" b="0" strike="noStrike" spc="-1">
              <a:latin typeface="Arial"/>
            </a:endParaRPr>
          </a:p>
          <a:p>
            <a:pPr marL="365760" indent="-254880" algn="just">
              <a:lnSpc>
                <a:spcPct val="100000"/>
              </a:lnSpc>
              <a:spcBef>
                <a:spcPts val="561"/>
              </a:spcBef>
              <a:buClr>
                <a:srgbClr val="9BBB59"/>
              </a:buClr>
              <a:buFont typeface="Arial"/>
              <a:buChar char="•"/>
            </a:pPr>
            <a:r>
              <a:rPr lang="ru-RU" sz="2800" b="0" strike="noStrike" spc="-1">
                <a:solidFill>
                  <a:srgbClr val="000000"/>
                </a:solidFill>
                <a:latin typeface="Calibri"/>
                <a:ea typeface="DejaVu Sans"/>
              </a:rPr>
              <a:t>    підвищеним положенням або максимальним згинанням кінцівки в суглобі і накладанням джгута.</a:t>
            </a:r>
            <a:endParaRPr lang="ru-RU" sz="2800" b="0" strike="noStrike" spc="-1">
              <a:latin typeface="Aria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CustomShape 1"/>
          <p:cNvSpPr/>
          <p:nvPr/>
        </p:nvSpPr>
        <p:spPr>
          <a:xfrm>
            <a:off x="1116000" y="2852640"/>
            <a:ext cx="7200000" cy="365760"/>
          </a:xfrm>
          <a:prstGeom prst="rect">
            <a:avLst/>
          </a:prstGeom>
          <a:noFill/>
          <a:ln w="9360">
            <a:noFill/>
          </a:ln>
        </p:spPr>
        <p:style>
          <a:lnRef idx="0">
            <a:scrgbClr r="0" g="0" b="0"/>
          </a:lnRef>
          <a:fillRef idx="0">
            <a:scrgbClr r="0" g="0" b="0"/>
          </a:fillRef>
          <a:effectRef idx="0">
            <a:scrgbClr r="0" g="0" b="0"/>
          </a:effectRef>
          <a:fontRef idx="minor"/>
        </p:style>
      </p:sp>
      <p:pic>
        <p:nvPicPr>
          <p:cNvPr id="399" name="Picture 9"/>
          <p:cNvPicPr/>
          <p:nvPr/>
        </p:nvPicPr>
        <p:blipFill>
          <a:blip r:embed="rId2"/>
          <a:srcRect t="7584" b="8000"/>
          <a:stretch/>
        </p:blipFill>
        <p:spPr>
          <a:xfrm>
            <a:off x="0" y="1915560"/>
            <a:ext cx="8961840" cy="4941360"/>
          </a:xfrm>
          <a:prstGeom prst="rect">
            <a:avLst/>
          </a:prstGeom>
          <a:ln w="9360">
            <a:noFill/>
          </a:ln>
        </p:spPr>
      </p:pic>
      <p:sp>
        <p:nvSpPr>
          <p:cNvPr id="400" name="CustomShape 2"/>
          <p:cNvSpPr/>
          <p:nvPr/>
        </p:nvSpPr>
        <p:spPr>
          <a:xfrm>
            <a:off x="0" y="189000"/>
            <a:ext cx="8747640" cy="155196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ru-RU" sz="3200" b="1" strike="noStrike" spc="-1">
                <a:solidFill>
                  <a:srgbClr val="000066"/>
                </a:solidFill>
                <a:latin typeface="Georgia"/>
                <a:ea typeface="DejaVu Sans"/>
              </a:rPr>
              <a:t>Види кровотеч: поверхнева, внутрішня, капілярна, артеріальна, венозна</a:t>
            </a:r>
            <a:endParaRPr lang="ru-RU" sz="3200" b="0" strike="noStrike" spc="-1">
              <a:latin typeface="Arial"/>
            </a:endParaRPr>
          </a:p>
        </p:txBody>
      </p:sp>
      <p:sp>
        <p:nvSpPr>
          <p:cNvPr id="401" name="CustomShape 3"/>
          <p:cNvSpPr/>
          <p:nvPr/>
        </p:nvSpPr>
        <p:spPr>
          <a:xfrm>
            <a:off x="3276720" y="6093000"/>
            <a:ext cx="2373840" cy="363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901"/>
              </a:spcBef>
            </a:pPr>
            <a:r>
              <a:rPr lang="ru-RU" sz="1800" b="1" strike="noStrike" spc="-1">
                <a:solidFill>
                  <a:srgbClr val="2F351B"/>
                </a:solidFill>
                <a:latin typeface="Georgia"/>
                <a:ea typeface="DejaVu Sans"/>
              </a:rPr>
              <a:t>артеріальна</a:t>
            </a:r>
            <a:endParaRPr lang="ru-RU" sz="1800" b="0" strike="noStrike" spc="-1">
              <a:latin typeface="Arial"/>
            </a:endParaRPr>
          </a:p>
        </p:txBody>
      </p:sp>
      <p:sp>
        <p:nvSpPr>
          <p:cNvPr id="402" name="CustomShape 4"/>
          <p:cNvSpPr/>
          <p:nvPr/>
        </p:nvSpPr>
        <p:spPr>
          <a:xfrm>
            <a:off x="6012000" y="5589720"/>
            <a:ext cx="2446920" cy="363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901"/>
              </a:spcBef>
            </a:pPr>
            <a:r>
              <a:rPr lang="ru-RU" sz="1800" b="1" strike="noStrike" spc="-1">
                <a:solidFill>
                  <a:srgbClr val="2F351B"/>
                </a:solidFill>
                <a:latin typeface="Georgia"/>
                <a:ea typeface="DejaVu Sans"/>
              </a:rPr>
              <a:t>венозна</a:t>
            </a:r>
            <a:r>
              <a:rPr lang="ru-RU" sz="1800" b="0" strike="noStrike" spc="-1">
                <a:solidFill>
                  <a:srgbClr val="2F351B"/>
                </a:solidFill>
                <a:latin typeface="Calibri"/>
                <a:ea typeface="DejaVu Sans"/>
              </a:rPr>
              <a:t> </a:t>
            </a:r>
            <a:endParaRPr lang="ru-RU" sz="1800" b="0" strike="noStrike" spc="-1">
              <a:latin typeface="Arial"/>
            </a:endParaRPr>
          </a:p>
        </p:txBody>
      </p:sp>
      <p:sp>
        <p:nvSpPr>
          <p:cNvPr id="403" name="CustomShape 5"/>
          <p:cNvSpPr/>
          <p:nvPr/>
        </p:nvSpPr>
        <p:spPr>
          <a:xfrm>
            <a:off x="6084720" y="3500280"/>
            <a:ext cx="2373840" cy="363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901"/>
              </a:spcBef>
            </a:pPr>
            <a:r>
              <a:rPr lang="ru-RU" sz="1800" b="1" strike="noStrike" spc="-1">
                <a:solidFill>
                  <a:srgbClr val="2F351B"/>
                </a:solidFill>
                <a:latin typeface="Georgia"/>
                <a:ea typeface="DejaVu Sans"/>
              </a:rPr>
              <a:t>внутрішня</a:t>
            </a:r>
            <a:endParaRPr lang="ru-RU" sz="1800" b="0" strike="noStrike" spc="-1">
              <a:latin typeface="Arial"/>
            </a:endParaRPr>
          </a:p>
        </p:txBody>
      </p:sp>
      <p:sp>
        <p:nvSpPr>
          <p:cNvPr id="404" name="CustomShape 6"/>
          <p:cNvSpPr/>
          <p:nvPr/>
        </p:nvSpPr>
        <p:spPr>
          <a:xfrm>
            <a:off x="468360" y="5589720"/>
            <a:ext cx="2446920" cy="363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901"/>
              </a:spcBef>
            </a:pPr>
            <a:r>
              <a:rPr lang="ru-RU" sz="1800" b="1" strike="noStrike" spc="-1">
                <a:solidFill>
                  <a:srgbClr val="2F351B"/>
                </a:solidFill>
                <a:latin typeface="Georgia"/>
                <a:ea typeface="DejaVu Sans"/>
              </a:rPr>
              <a:t>капілярна</a:t>
            </a:r>
            <a:endParaRPr lang="ru-RU" sz="1800" b="0" strike="noStrike" spc="-1">
              <a:latin typeface="Arial"/>
            </a:endParaRPr>
          </a:p>
        </p:txBody>
      </p:sp>
      <p:sp>
        <p:nvSpPr>
          <p:cNvPr id="405" name="CustomShape 7"/>
          <p:cNvSpPr/>
          <p:nvPr/>
        </p:nvSpPr>
        <p:spPr>
          <a:xfrm>
            <a:off x="3276720" y="3357720"/>
            <a:ext cx="2373840" cy="363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901"/>
              </a:spcBef>
            </a:pPr>
            <a:r>
              <a:rPr lang="ru-RU" sz="1800" b="1" strike="noStrike" spc="-1">
                <a:solidFill>
                  <a:srgbClr val="2F351B"/>
                </a:solidFill>
                <a:latin typeface="Georgia"/>
                <a:ea typeface="DejaVu Sans"/>
              </a:rPr>
              <a:t>поверхнева</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1116000" y="3141720"/>
            <a:ext cx="7200000" cy="365760"/>
          </a:xfrm>
          <a:prstGeom prst="rect">
            <a:avLst/>
          </a:prstGeom>
          <a:noFill/>
          <a:ln w="9360">
            <a:noFill/>
          </a:ln>
        </p:spPr>
        <p:style>
          <a:lnRef idx="0">
            <a:scrgbClr r="0" g="0" b="0"/>
          </a:lnRef>
          <a:fillRef idx="0">
            <a:scrgbClr r="0" g="0" b="0"/>
          </a:fillRef>
          <a:effectRef idx="0">
            <a:scrgbClr r="0" g="0" b="0"/>
          </a:effectRef>
          <a:fontRef idx="minor"/>
        </p:style>
      </p:sp>
      <p:pic>
        <p:nvPicPr>
          <p:cNvPr id="407" name="Picture 4"/>
          <p:cNvPicPr/>
          <p:nvPr/>
        </p:nvPicPr>
        <p:blipFill>
          <a:blip r:embed="rId2"/>
          <a:stretch/>
        </p:blipFill>
        <p:spPr>
          <a:xfrm>
            <a:off x="179280" y="1197000"/>
            <a:ext cx="8712720" cy="5361480"/>
          </a:xfrm>
          <a:prstGeom prst="rect">
            <a:avLst/>
          </a:prstGeom>
          <a:ln w="9360">
            <a:noFill/>
          </a:ln>
        </p:spPr>
      </p:pic>
      <p:sp>
        <p:nvSpPr>
          <p:cNvPr id="408" name="CustomShape 2"/>
          <p:cNvSpPr/>
          <p:nvPr/>
        </p:nvSpPr>
        <p:spPr>
          <a:xfrm>
            <a:off x="179280" y="58680"/>
            <a:ext cx="8712720" cy="1064520"/>
          </a:xfrm>
          <a:prstGeom prst="rect">
            <a:avLst/>
          </a:prstGeom>
          <a:solidFill>
            <a:srgbClr val="FFFF00"/>
          </a:solid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ru-RU" sz="3200" b="1" strike="noStrike" spc="-1">
                <a:solidFill>
                  <a:srgbClr val="000066"/>
                </a:solidFill>
                <a:latin typeface="Georgia"/>
                <a:ea typeface="DejaVu Sans"/>
              </a:rPr>
              <a:t>Зупинка артеріальної кровотечі підручними засобами</a:t>
            </a:r>
            <a:endParaRPr lang="ru-RU" sz="3200" b="0" strike="noStrike" spc="-1">
              <a:latin typeface="Arial"/>
            </a:endParaRPr>
          </a:p>
        </p:txBody>
      </p:sp>
      <p:sp>
        <p:nvSpPr>
          <p:cNvPr id="409" name="CustomShape 3"/>
          <p:cNvSpPr/>
          <p:nvPr/>
        </p:nvSpPr>
        <p:spPr>
          <a:xfrm>
            <a:off x="539640" y="3357720"/>
            <a:ext cx="2518200" cy="63828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901"/>
              </a:spcBef>
            </a:pPr>
            <a:r>
              <a:rPr lang="ru-RU" sz="1800" b="1" strike="noStrike" spc="-1">
                <a:solidFill>
                  <a:srgbClr val="000066"/>
                </a:solidFill>
                <a:latin typeface="Georgia"/>
                <a:ea typeface="DejaVu Sans"/>
              </a:rPr>
              <a:t>Зажати артерію зверху поранення</a:t>
            </a:r>
            <a:endParaRPr lang="ru-RU" sz="1800" b="0" strike="noStrike" spc="-1">
              <a:latin typeface="Arial"/>
            </a:endParaRPr>
          </a:p>
        </p:txBody>
      </p:sp>
      <p:sp>
        <p:nvSpPr>
          <p:cNvPr id="410" name="CustomShape 4"/>
          <p:cNvSpPr/>
          <p:nvPr/>
        </p:nvSpPr>
        <p:spPr>
          <a:xfrm>
            <a:off x="3419640" y="3213000"/>
            <a:ext cx="2446920" cy="13064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799"/>
              </a:spcBef>
            </a:pPr>
            <a:r>
              <a:rPr lang="ru-RU" sz="1600" b="1" strike="noStrike" spc="-1">
                <a:solidFill>
                  <a:srgbClr val="000066"/>
                </a:solidFill>
                <a:latin typeface="Georgia"/>
                <a:ea typeface="DejaVu Sans"/>
              </a:rPr>
              <a:t>На відстані 3-5см вище рани довкола кінцівки накласти будь-яку чисту і м’яку тканину</a:t>
            </a:r>
            <a:endParaRPr lang="ru-RU" sz="1600" b="0" strike="noStrike" spc="-1">
              <a:latin typeface="Arial"/>
            </a:endParaRPr>
          </a:p>
        </p:txBody>
      </p:sp>
      <p:sp>
        <p:nvSpPr>
          <p:cNvPr id="411" name="CustomShape 5"/>
          <p:cNvSpPr/>
          <p:nvPr/>
        </p:nvSpPr>
        <p:spPr>
          <a:xfrm>
            <a:off x="539640" y="6021360"/>
            <a:ext cx="2446920" cy="57636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799"/>
              </a:spcBef>
            </a:pPr>
            <a:r>
              <a:rPr lang="ru-RU" sz="1600" b="1" strike="noStrike" spc="-1">
                <a:solidFill>
                  <a:srgbClr val="000066"/>
                </a:solidFill>
                <a:latin typeface="Georgia"/>
                <a:ea typeface="DejaVu Sans"/>
              </a:rPr>
              <a:t>Доставити у медпункт</a:t>
            </a:r>
            <a:endParaRPr lang="ru-RU" sz="1600" b="0" strike="noStrike" spc="-1">
              <a:latin typeface="Arial"/>
            </a:endParaRPr>
          </a:p>
        </p:txBody>
      </p:sp>
      <p:sp>
        <p:nvSpPr>
          <p:cNvPr id="412" name="CustomShape 6"/>
          <p:cNvSpPr/>
          <p:nvPr/>
        </p:nvSpPr>
        <p:spPr>
          <a:xfrm>
            <a:off x="6012000" y="4726080"/>
            <a:ext cx="2880360" cy="10022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601"/>
              </a:spcBef>
            </a:pPr>
            <a:r>
              <a:rPr lang="ru-RU" sz="1200" b="1" strike="noStrike" spc="-1">
                <a:solidFill>
                  <a:srgbClr val="000066"/>
                </a:solidFill>
                <a:latin typeface="Georgia"/>
                <a:ea typeface="DejaVu Sans"/>
              </a:rPr>
              <a:t>Розтягти джгут руками в середній частині, щільно прикласти джгут до кінцівки, виконати необхідну кількість обертів довкола кінцівки</a:t>
            </a:r>
            <a:endParaRPr lang="ru-RU" sz="1200" b="0" strike="noStrike" spc="-1">
              <a:latin typeface="Arial"/>
            </a:endParaRPr>
          </a:p>
        </p:txBody>
      </p:sp>
      <p:sp>
        <p:nvSpPr>
          <p:cNvPr id="413" name="CustomShape 7"/>
          <p:cNvSpPr/>
          <p:nvPr/>
        </p:nvSpPr>
        <p:spPr>
          <a:xfrm>
            <a:off x="6012000" y="5950080"/>
            <a:ext cx="2880360" cy="72900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700"/>
              </a:spcBef>
            </a:pPr>
            <a:r>
              <a:rPr lang="ru-RU" sz="1400" b="1" strike="noStrike" spc="-1">
                <a:solidFill>
                  <a:srgbClr val="000066"/>
                </a:solidFill>
                <a:latin typeface="Georgia"/>
                <a:ea typeface="DejaVu Sans"/>
              </a:rPr>
              <a:t>До джгуту прикріпити записку з точним часом його накладання</a:t>
            </a:r>
            <a:endParaRPr lang="ru-RU" sz="1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Picture 3"/>
          <p:cNvPicPr/>
          <p:nvPr/>
        </p:nvPicPr>
        <p:blipFill>
          <a:blip r:embed="rId2"/>
          <a:srcRect l="28354" r="28187"/>
          <a:stretch/>
        </p:blipFill>
        <p:spPr>
          <a:xfrm>
            <a:off x="4714920" y="189000"/>
            <a:ext cx="4177080" cy="6478920"/>
          </a:xfrm>
          <a:prstGeom prst="rect">
            <a:avLst/>
          </a:prstGeom>
          <a:ln w="9360">
            <a:noFill/>
          </a:ln>
        </p:spPr>
      </p:pic>
      <p:sp>
        <p:nvSpPr>
          <p:cNvPr id="415" name="CustomShape 1"/>
          <p:cNvSpPr/>
          <p:nvPr/>
        </p:nvSpPr>
        <p:spPr>
          <a:xfrm>
            <a:off x="250920" y="189000"/>
            <a:ext cx="4248720" cy="203940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ru-RU" sz="3200" b="1" strike="noStrike" spc="-1">
                <a:solidFill>
                  <a:srgbClr val="000066"/>
                </a:solidFill>
                <a:latin typeface="Georgia"/>
                <a:ea typeface="DejaVu Sans"/>
              </a:rPr>
              <a:t>Точки зупинки артеріальної кровотечі пальцями</a:t>
            </a:r>
            <a:endParaRPr lang="ru-RU" sz="3200" b="0" strike="noStrike" spc="-1">
              <a:latin typeface="Arial"/>
            </a:endParaRPr>
          </a:p>
        </p:txBody>
      </p:sp>
      <p:sp>
        <p:nvSpPr>
          <p:cNvPr id="416" name="CustomShape 2"/>
          <p:cNvSpPr/>
          <p:nvPr/>
        </p:nvSpPr>
        <p:spPr>
          <a:xfrm>
            <a:off x="250920" y="2276640"/>
            <a:ext cx="4248720" cy="43556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800" b="0" strike="noStrike" spc="-1">
                <a:solidFill>
                  <a:srgbClr val="000000"/>
                </a:solidFill>
                <a:latin typeface="Georgia"/>
                <a:ea typeface="DejaVu Sans"/>
              </a:rPr>
              <a:t>Спосіб застосовується у випадку, якщо не вдалося зупинити кровотечу шляхом прямого натискання або підняття кінцівки, при цьому пальцями чи кулаком слід натискати в точках затискання артерій.</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0000" lnSpcReduction="20000"/>
          </a:bodyPr>
          <a:lstStyle/>
          <a:p>
            <a:pPr algn="ctr">
              <a:lnSpc>
                <a:spcPct val="100000"/>
              </a:lnSpc>
            </a:pPr>
            <a:r>
              <a:rPr lang="ru-RU" sz="4400" b="1" strike="noStrike" spc="-1">
                <a:solidFill>
                  <a:srgbClr val="000000"/>
                </a:solidFill>
                <a:latin typeface="Calibri"/>
                <a:ea typeface="DejaVu Sans"/>
              </a:rPr>
              <a:t>Анатомічні точки перетискання артерій</a:t>
            </a:r>
            <a:endParaRPr lang="ru-RU" sz="4400" b="0" strike="noStrike" spc="-1">
              <a:latin typeface="Arial"/>
            </a:endParaRPr>
          </a:p>
        </p:txBody>
      </p:sp>
      <p:pic>
        <p:nvPicPr>
          <p:cNvPr id="418" name="Picture 2"/>
          <p:cNvPicPr/>
          <p:nvPr/>
        </p:nvPicPr>
        <p:blipFill>
          <a:blip r:embed="rId2"/>
          <a:stretch/>
        </p:blipFill>
        <p:spPr>
          <a:xfrm>
            <a:off x="242640" y="1357200"/>
            <a:ext cx="3685320" cy="5441760"/>
          </a:xfrm>
          <a:prstGeom prst="rect">
            <a:avLst/>
          </a:prstGeom>
          <a:ln>
            <a:noFill/>
          </a:ln>
        </p:spPr>
      </p:pic>
      <p:sp>
        <p:nvSpPr>
          <p:cNvPr id="419" name="CustomShape 2"/>
          <p:cNvSpPr/>
          <p:nvPr/>
        </p:nvSpPr>
        <p:spPr>
          <a:xfrm>
            <a:off x="3857760" y="1500120"/>
            <a:ext cx="5070960" cy="5070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4880">
              <a:lnSpc>
                <a:spcPct val="100000"/>
              </a:lnSpc>
            </a:pPr>
            <a:r>
              <a:rPr lang="ru-RU" sz="1600" b="1" strike="noStrike" spc="-1">
                <a:solidFill>
                  <a:srgbClr val="000000"/>
                </a:solidFill>
                <a:latin typeface="Calibri"/>
                <a:ea typeface="DejaVu Sans"/>
              </a:rPr>
              <a:t>1) </a:t>
            </a:r>
            <a:r>
              <a:rPr lang="ru-RU" sz="1600" b="1" strike="noStrike" spc="-1">
                <a:solidFill>
                  <a:srgbClr val="FF0000"/>
                </a:solidFill>
                <a:latin typeface="Calibri"/>
                <a:ea typeface="DejaVu Sans"/>
              </a:rPr>
              <a:t>вискова </a:t>
            </a:r>
            <a:r>
              <a:rPr lang="ru-RU" sz="1600" b="1" strike="noStrike" spc="-1">
                <a:solidFill>
                  <a:srgbClr val="000000"/>
                </a:solidFill>
                <a:latin typeface="Calibri"/>
                <a:ea typeface="DejaVu Sans"/>
              </a:rPr>
              <a:t>– притискують до виличного відростку вискової кістки, на 1 см вперед від козелка вуха.</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2)</a:t>
            </a:r>
            <a:r>
              <a:rPr lang="ru-RU" sz="1600" b="1" strike="noStrike" spc="-1">
                <a:solidFill>
                  <a:srgbClr val="FF0000"/>
                </a:solidFill>
                <a:latin typeface="Calibri"/>
                <a:ea typeface="DejaVu Sans"/>
              </a:rPr>
              <a:t>щелепна</a:t>
            </a:r>
            <a:r>
              <a:rPr lang="ru-RU" sz="1600" b="1" strike="noStrike" spc="-1">
                <a:solidFill>
                  <a:srgbClr val="000000"/>
                </a:solidFill>
                <a:latin typeface="Calibri"/>
                <a:ea typeface="DejaVu Sans"/>
              </a:rPr>
              <a:t> – на 2 см вперед від кута нижньої щелепи.</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3) </a:t>
            </a:r>
            <a:r>
              <a:rPr lang="ru-RU" sz="1600" b="1" strike="noStrike" spc="-1">
                <a:solidFill>
                  <a:srgbClr val="FF0000"/>
                </a:solidFill>
                <a:latin typeface="Calibri"/>
                <a:ea typeface="DejaVu Sans"/>
              </a:rPr>
              <a:t>загальна сонна </a:t>
            </a:r>
            <a:r>
              <a:rPr lang="ru-RU" sz="1600" b="1" strike="noStrike" spc="-1">
                <a:solidFill>
                  <a:srgbClr val="000000"/>
                </a:solidFill>
                <a:latin typeface="Calibri"/>
                <a:ea typeface="DejaVu Sans"/>
              </a:rPr>
              <a:t>– притискують 2-3 зігнутими пальцями до поперечних відростків VI  шийного хребця.</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4) </a:t>
            </a:r>
            <a:r>
              <a:rPr lang="ru-RU" sz="1600" b="1" strike="noStrike" spc="-1">
                <a:solidFill>
                  <a:srgbClr val="FF0000"/>
                </a:solidFill>
                <a:latin typeface="Calibri"/>
                <a:ea typeface="DejaVu Sans"/>
              </a:rPr>
              <a:t>підключична</a:t>
            </a:r>
            <a:r>
              <a:rPr lang="ru-RU" sz="1600" b="1" strike="noStrike" spc="-1">
                <a:solidFill>
                  <a:srgbClr val="000000"/>
                </a:solidFill>
                <a:latin typeface="Calibri"/>
                <a:ea typeface="DejaVu Sans"/>
              </a:rPr>
              <a:t> – до першого ребра в надключичні</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        області.</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5) </a:t>
            </a:r>
            <a:r>
              <a:rPr lang="ru-RU" sz="1600" b="1" strike="noStrike" spc="-1">
                <a:solidFill>
                  <a:srgbClr val="FF0000"/>
                </a:solidFill>
                <a:latin typeface="Calibri"/>
                <a:ea typeface="DejaVu Sans"/>
              </a:rPr>
              <a:t>пахвова </a:t>
            </a:r>
            <a:r>
              <a:rPr lang="ru-RU" sz="1600" b="1" strike="noStrike" spc="-1">
                <a:solidFill>
                  <a:srgbClr val="000000"/>
                </a:solidFill>
                <a:latin typeface="Calibri"/>
                <a:ea typeface="DejaVu Sans"/>
              </a:rPr>
              <a:t>– до головки плечової кістки.</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6) </a:t>
            </a:r>
            <a:r>
              <a:rPr lang="ru-RU" sz="1600" b="1" strike="noStrike" spc="-1">
                <a:solidFill>
                  <a:srgbClr val="FF0000"/>
                </a:solidFill>
                <a:latin typeface="Calibri"/>
                <a:ea typeface="DejaVu Sans"/>
              </a:rPr>
              <a:t>плечова</a:t>
            </a:r>
            <a:r>
              <a:rPr lang="ru-RU" sz="1600" b="1" strike="noStrike" spc="-1">
                <a:solidFill>
                  <a:srgbClr val="000000"/>
                </a:solidFill>
                <a:latin typeface="Calibri"/>
                <a:ea typeface="DejaVu Sans"/>
              </a:rPr>
              <a:t> – до печової кістки верхньої третини внутрішньої поверхні плеча в борозні двоголового м'яза</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7 )</a:t>
            </a:r>
            <a:r>
              <a:rPr lang="ru-RU" sz="1600" b="1" strike="noStrike" spc="-1">
                <a:solidFill>
                  <a:srgbClr val="FF0000"/>
                </a:solidFill>
                <a:latin typeface="Calibri"/>
                <a:ea typeface="DejaVu Sans"/>
              </a:rPr>
              <a:t>променева</a:t>
            </a:r>
            <a:r>
              <a:rPr lang="ru-RU" sz="1600" b="1" strike="noStrike" spc="-1">
                <a:solidFill>
                  <a:srgbClr val="000000"/>
                </a:solidFill>
                <a:latin typeface="Calibri"/>
                <a:ea typeface="DejaVu Sans"/>
              </a:rPr>
              <a:t>– до променевої кістки на 2-3 см  вище </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     променезап’ясткового суглобу.</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8) </a:t>
            </a:r>
            <a:r>
              <a:rPr lang="ru-RU" sz="1600" b="1" strike="noStrike" spc="-1">
                <a:solidFill>
                  <a:srgbClr val="FF0000"/>
                </a:solidFill>
                <a:latin typeface="Calibri"/>
                <a:ea typeface="DejaVu Sans"/>
              </a:rPr>
              <a:t>стегнова</a:t>
            </a:r>
            <a:r>
              <a:rPr lang="ru-RU" sz="1600" b="1" strike="noStrike" spc="-1">
                <a:solidFill>
                  <a:srgbClr val="000000"/>
                </a:solidFill>
                <a:latin typeface="Calibri"/>
                <a:ea typeface="DejaVu Sans"/>
              </a:rPr>
              <a:t> – притискують кулаком до стегнової кістки</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     верхньої третини стегна з внутрішнього його боку.</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9) </a:t>
            </a:r>
            <a:r>
              <a:rPr lang="ru-RU" sz="1600" b="1" strike="noStrike" spc="-1">
                <a:solidFill>
                  <a:srgbClr val="FF0000"/>
                </a:solidFill>
                <a:latin typeface="Calibri"/>
                <a:ea typeface="DejaVu Sans"/>
              </a:rPr>
              <a:t>підколінна</a:t>
            </a:r>
            <a:r>
              <a:rPr lang="ru-RU" sz="1600" b="1" strike="noStrike" spc="-1">
                <a:solidFill>
                  <a:srgbClr val="000000"/>
                </a:solidFill>
                <a:latin typeface="Calibri"/>
                <a:ea typeface="DejaVu Sans"/>
              </a:rPr>
              <a:t> – до головки великогомілкової кістки в підколінній ямці.</a:t>
            </a:r>
            <a:endParaRPr lang="ru-RU" sz="1600" b="0" strike="noStrike" spc="-1">
              <a:latin typeface="Arial"/>
            </a:endParaRPr>
          </a:p>
          <a:p>
            <a:pPr marL="365760" indent="-254880">
              <a:lnSpc>
                <a:spcPct val="100000"/>
              </a:lnSpc>
            </a:pPr>
            <a:r>
              <a:rPr lang="ru-RU" sz="1600" b="1" strike="noStrike" spc="-1">
                <a:solidFill>
                  <a:srgbClr val="000000"/>
                </a:solidFill>
                <a:latin typeface="Calibri"/>
                <a:ea typeface="DejaVu Sans"/>
              </a:rPr>
              <a:t>10) </a:t>
            </a:r>
            <a:r>
              <a:rPr lang="ru-RU" sz="1600" b="1" strike="noStrike" spc="-1">
                <a:solidFill>
                  <a:srgbClr val="FF0000"/>
                </a:solidFill>
                <a:latin typeface="Calibri"/>
                <a:ea typeface="DejaVu Sans"/>
              </a:rPr>
              <a:t>тильна артерія стопи </a:t>
            </a:r>
            <a:r>
              <a:rPr lang="ru-RU" sz="1600" b="1" strike="noStrike" spc="-1">
                <a:solidFill>
                  <a:srgbClr val="000000"/>
                </a:solidFill>
                <a:latin typeface="Calibri"/>
                <a:ea typeface="DejaVu Sans"/>
              </a:rPr>
              <a:t>– до кісток тильної поверхні стопи.</a:t>
            </a:r>
            <a:endParaRPr lang="ru-RU" sz="1600" b="0" strike="noStrike" spc="-1">
              <a:latin typeface="Arial"/>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CustomShape 1"/>
          <p:cNvSpPr/>
          <p:nvPr/>
        </p:nvSpPr>
        <p:spPr>
          <a:xfrm>
            <a:off x="1116000" y="2852640"/>
            <a:ext cx="7200000" cy="365760"/>
          </a:xfrm>
          <a:prstGeom prst="rect">
            <a:avLst/>
          </a:prstGeom>
          <a:noFill/>
          <a:ln w="9360">
            <a:noFill/>
          </a:ln>
        </p:spPr>
        <p:style>
          <a:lnRef idx="0">
            <a:scrgbClr r="0" g="0" b="0"/>
          </a:lnRef>
          <a:fillRef idx="0">
            <a:scrgbClr r="0" g="0" b="0"/>
          </a:fillRef>
          <a:effectRef idx="0">
            <a:scrgbClr r="0" g="0" b="0"/>
          </a:effectRef>
          <a:fontRef idx="minor"/>
        </p:style>
      </p:sp>
      <p:pic>
        <p:nvPicPr>
          <p:cNvPr id="421" name="Picture 3"/>
          <p:cNvPicPr/>
          <p:nvPr/>
        </p:nvPicPr>
        <p:blipFill>
          <a:blip r:embed="rId2"/>
          <a:stretch/>
        </p:blipFill>
        <p:spPr>
          <a:xfrm>
            <a:off x="179280" y="1484280"/>
            <a:ext cx="5976000" cy="4464720"/>
          </a:xfrm>
          <a:prstGeom prst="rect">
            <a:avLst/>
          </a:prstGeom>
          <a:ln w="9360">
            <a:noFill/>
          </a:ln>
        </p:spPr>
      </p:pic>
      <p:sp>
        <p:nvSpPr>
          <p:cNvPr id="422" name="CustomShape 2"/>
          <p:cNvSpPr/>
          <p:nvPr/>
        </p:nvSpPr>
        <p:spPr>
          <a:xfrm>
            <a:off x="179280" y="189000"/>
            <a:ext cx="8712720" cy="106452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ru-RU" sz="3200" b="1" strike="noStrike" spc="-1">
                <a:solidFill>
                  <a:srgbClr val="000066"/>
                </a:solidFill>
                <a:latin typeface="Georgia"/>
                <a:ea typeface="DejaVu Sans"/>
              </a:rPr>
              <a:t>Зупинка кровотечі методом максимального згинання кінцівок</a:t>
            </a:r>
            <a:endParaRPr lang="ru-RU" sz="3200" b="0" strike="noStrike" spc="-1">
              <a:latin typeface="Arial"/>
            </a:endParaRPr>
          </a:p>
        </p:txBody>
      </p:sp>
      <p:sp>
        <p:nvSpPr>
          <p:cNvPr id="423" name="CustomShape 3"/>
          <p:cNvSpPr/>
          <p:nvPr/>
        </p:nvSpPr>
        <p:spPr>
          <a:xfrm>
            <a:off x="6227640" y="1484280"/>
            <a:ext cx="2626200" cy="444672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100"/>
              </a:spcBef>
            </a:pPr>
            <a:r>
              <a:rPr lang="ru-RU" sz="2200" b="0" strike="noStrike" spc="-1">
                <a:solidFill>
                  <a:srgbClr val="000000"/>
                </a:solidFill>
                <a:latin typeface="Georgia"/>
                <a:ea typeface="DejaVu Sans"/>
              </a:rPr>
              <a:t>На згинальну поверхню ліктьового або колінного суглоба кладуть валик з щільно скатаної тканини, згодом максимально згинають руку (ногу) в ліктьовому (колінному) суглобі відповідно</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CustomShape 1"/>
          <p:cNvSpPr/>
          <p:nvPr/>
        </p:nvSpPr>
        <p:spPr>
          <a:xfrm>
            <a:off x="457200" y="785880"/>
            <a:ext cx="8685720" cy="201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500" lnSpcReduction="20000"/>
          </a:bodyPr>
          <a:lstStyle/>
          <a:p>
            <a:pPr algn="ctr">
              <a:lnSpc>
                <a:spcPct val="100000"/>
              </a:lnSpc>
            </a:pPr>
            <a:r>
              <a:rPr lang="ru-RU" sz="4400" b="0" strike="noStrike" spc="-1">
                <a:solidFill>
                  <a:srgbClr val="FF0000"/>
                </a:solidFill>
                <a:latin typeface="Calibri"/>
                <a:ea typeface="DejaVu Sans"/>
              </a:rPr>
              <a:t>Техніка припинення артеріальної кровотечі згинанням кінцівок при кровотечі з артерій:</a:t>
            </a:r>
            <a:r>
              <a:t/>
            </a:r>
            <a:br/>
            <a:r>
              <a:rPr lang="ru-RU" sz="4400" b="0" strike="noStrike" spc="-1">
                <a:solidFill>
                  <a:srgbClr val="000000"/>
                </a:solidFill>
                <a:latin typeface="Calibri"/>
                <a:ea typeface="DejaVu Sans"/>
              </a:rPr>
              <a:t> передпліччя, стопи, стегна.</a:t>
            </a:r>
            <a:endParaRPr lang="ru-RU" sz="4400" b="0" strike="noStrike" spc="-1">
              <a:latin typeface="Arial"/>
            </a:endParaRPr>
          </a:p>
        </p:txBody>
      </p:sp>
      <p:pic>
        <p:nvPicPr>
          <p:cNvPr id="425" name="Picture 2"/>
          <p:cNvPicPr/>
          <p:nvPr/>
        </p:nvPicPr>
        <p:blipFill>
          <a:blip r:embed="rId2"/>
          <a:stretch/>
        </p:blipFill>
        <p:spPr>
          <a:xfrm>
            <a:off x="863640" y="3389400"/>
            <a:ext cx="7415640" cy="2043720"/>
          </a:xfrm>
          <a:prstGeom prst="rect">
            <a:avLst/>
          </a:prstGeom>
          <a:ln>
            <a:noFill/>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428760" y="571320"/>
            <a:ext cx="8228520" cy="107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0" strike="noStrike" spc="-1">
                <a:solidFill>
                  <a:srgbClr val="000000"/>
                </a:solidFill>
                <a:latin typeface="Calibri"/>
                <a:ea typeface="DejaVu Sans"/>
              </a:rPr>
              <a:t>Накладання джгута</a:t>
            </a:r>
            <a:endParaRPr lang="ru-RU" sz="4400" b="0" strike="noStrike" spc="-1">
              <a:latin typeface="Arial"/>
            </a:endParaRPr>
          </a:p>
        </p:txBody>
      </p:sp>
      <p:pic>
        <p:nvPicPr>
          <p:cNvPr id="427" name="Picture 2"/>
          <p:cNvPicPr/>
          <p:nvPr/>
        </p:nvPicPr>
        <p:blipFill>
          <a:blip r:embed="rId2"/>
          <a:stretch/>
        </p:blipFill>
        <p:spPr>
          <a:xfrm>
            <a:off x="1428840" y="1928880"/>
            <a:ext cx="6482160" cy="4323240"/>
          </a:xfrm>
          <a:prstGeom prst="rect">
            <a:avLst/>
          </a:prstGeom>
          <a:ln>
            <a:noFill/>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CustomShape 1"/>
          <p:cNvSpPr/>
          <p:nvPr/>
        </p:nvSpPr>
        <p:spPr>
          <a:xfrm>
            <a:off x="428760" y="285840"/>
            <a:ext cx="8228520" cy="92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4400" b="1" strike="noStrike" spc="-1">
                <a:solidFill>
                  <a:srgbClr val="FF0000"/>
                </a:solidFill>
                <a:latin typeface="Calibri"/>
                <a:ea typeface="DejaVu Sans"/>
              </a:rPr>
              <a:t>Правила накладання джгута</a:t>
            </a:r>
            <a:endParaRPr lang="ru-RU" sz="4400" b="0" strike="noStrike" spc="-1">
              <a:latin typeface="Arial"/>
            </a:endParaRPr>
          </a:p>
        </p:txBody>
      </p:sp>
      <p:sp>
        <p:nvSpPr>
          <p:cNvPr id="429" name="CustomShape 2"/>
          <p:cNvSpPr/>
          <p:nvPr/>
        </p:nvSpPr>
        <p:spPr>
          <a:xfrm>
            <a:off x="500040" y="1214280"/>
            <a:ext cx="8428680" cy="56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420"/>
              </a:spcBef>
            </a:pPr>
            <a:r>
              <a:rPr lang="ru-RU" sz="2100" b="1" strike="noStrike" spc="-1">
                <a:solidFill>
                  <a:srgbClr val="000000"/>
                </a:solidFill>
                <a:latin typeface="Calibri"/>
                <a:ea typeface="DejaVu Sans"/>
              </a:rPr>
              <a:t>1. Накладають при травмуванні крупних артерій на верхню і нижню третину плеча, середню і нижню третину стегна. При артеріальній кровотечі – вище місця кровотечі.</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2.  Кінцівку в місці накладання джгута обгортають марлею, рушником чи іншою тканиною, підіймають. Джут розтягують і роблять ним 2-3 оберти навколо кінцівки.</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3.  Якщо джгут накладено правильно – кінцівка бліда,  пульс нижче місця накладання зникає і кровотеча спиняється.</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4. Термін накладання джгута: </a:t>
            </a:r>
            <a:endParaRPr lang="ru-RU" sz="2100" b="0" strike="noStrike" spc="-1">
              <a:latin typeface="Arial"/>
            </a:endParaRPr>
          </a:p>
          <a:p>
            <a:pPr marL="343080" indent="-342000">
              <a:lnSpc>
                <a:spcPct val="100000"/>
              </a:lnSpc>
              <a:spcBef>
                <a:spcPts val="420"/>
              </a:spcBef>
            </a:pPr>
            <a:r>
              <a:rPr lang="ru-RU" sz="2100" b="1" strike="noStrike" spc="-1">
                <a:solidFill>
                  <a:srgbClr val="FF0000"/>
                </a:solidFill>
                <a:latin typeface="Calibri"/>
                <a:ea typeface="DejaVu Sans"/>
              </a:rPr>
              <a:t>в теплих умовах – до 2-х годин, у прохолодних – до 1-1,5 години.</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5. Через  кожні 30 хвилин послабляти джгут. Під джгутом обов'язково залишають записку з точно зазначеним часом накладання джгута.</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6. Кінцівку з накладеним джгутом при холодних умовах утеплюють.</a:t>
            </a:r>
            <a:endParaRPr lang="ru-RU" sz="2100" b="0" strike="noStrike" spc="-1">
              <a:latin typeface="Arial"/>
            </a:endParaRPr>
          </a:p>
          <a:p>
            <a:pPr marL="343080" indent="-342000">
              <a:lnSpc>
                <a:spcPct val="100000"/>
              </a:lnSpc>
              <a:spcBef>
                <a:spcPts val="420"/>
              </a:spcBef>
            </a:pPr>
            <a:r>
              <a:rPr lang="ru-RU" sz="2100" b="1" strike="noStrike" spc="-1">
                <a:solidFill>
                  <a:srgbClr val="000000"/>
                </a:solidFill>
                <a:latin typeface="Calibri"/>
                <a:ea typeface="DejaVu Sans"/>
              </a:rPr>
              <a:t>7. У разі відсутності джгута накладають закрутку.</a:t>
            </a:r>
            <a:endParaRPr lang="ru-RU" sz="2100" b="0" strike="noStrike" spc="-1">
              <a:latin typeface="Aria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Рисунок 429"/>
          <p:cNvPicPr/>
          <p:nvPr/>
        </p:nvPicPr>
        <p:blipFill>
          <a:blip r:embed="rId2"/>
          <a:srcRect l="3602" t="10035" r="7234" b="5153"/>
          <a:stretch/>
        </p:blipFill>
        <p:spPr>
          <a:xfrm>
            <a:off x="0" y="176400"/>
            <a:ext cx="5327640" cy="6519600"/>
          </a:xfrm>
          <a:prstGeom prst="rect">
            <a:avLst/>
          </a:prstGeom>
          <a:ln>
            <a:noFill/>
          </a:ln>
        </p:spPr>
      </p:pic>
      <p:sp>
        <p:nvSpPr>
          <p:cNvPr id="431" name="TextShape 1"/>
          <p:cNvSpPr txBox="1"/>
          <p:nvPr/>
        </p:nvSpPr>
        <p:spPr>
          <a:xfrm>
            <a:off x="4320000" y="225360"/>
            <a:ext cx="4824000" cy="6572653"/>
          </a:xfrm>
          <a:prstGeom prst="rect">
            <a:avLst/>
          </a:prstGeom>
          <a:noFill/>
          <a:ln>
            <a:noFill/>
          </a:ln>
        </p:spPr>
        <p:txBody>
          <a:bodyPr lIns="90000" tIns="45000" rIns="90000" bIns="45000">
            <a:spAutoFit/>
          </a:bodyPr>
          <a:lstStyle/>
          <a:p>
            <a:pPr>
              <a:lnSpc>
                <a:spcPct val="90000"/>
              </a:lnSpc>
            </a:pPr>
            <a:r>
              <a:rPr lang="ru-RU" sz="1800" b="1" i="1" strike="noStrike" spc="-1" dirty="0" err="1">
                <a:latin typeface="Arial"/>
              </a:rPr>
              <a:t>Джгут</a:t>
            </a:r>
            <a:r>
              <a:rPr lang="ru-RU" sz="1800" b="1" i="1" strike="noStrike" spc="-1" dirty="0">
                <a:latin typeface="Arial"/>
              </a:rPr>
              <a:t> </a:t>
            </a:r>
            <a:r>
              <a:rPr lang="ru-RU" sz="1800" b="1" i="1" strike="noStrike" spc="-1" dirty="0" err="1">
                <a:latin typeface="Arial"/>
              </a:rPr>
              <a:t>кровоспинний</a:t>
            </a:r>
            <a:r>
              <a:rPr lang="ru-RU" sz="1800" b="1" i="1" strike="noStrike" spc="-1" dirty="0">
                <a:latin typeface="Arial"/>
              </a:rPr>
              <a:t> </a:t>
            </a:r>
            <a:r>
              <a:rPr lang="ru-RU" sz="1800" b="1" i="1" strike="noStrike" spc="-1" dirty="0" err="1">
                <a:latin typeface="Arial"/>
              </a:rPr>
              <a:t>турнікет</a:t>
            </a:r>
            <a:r>
              <a:rPr lang="ru-RU" sz="1800" b="0" strike="noStrike" spc="-1" dirty="0">
                <a:latin typeface="Arial"/>
              </a:rPr>
              <a:t> - </a:t>
            </a:r>
            <a:r>
              <a:rPr lang="ru-RU" sz="1800" b="0" strike="noStrike" spc="-1" dirty="0" err="1">
                <a:latin typeface="Arial"/>
              </a:rPr>
              <a:t>це</a:t>
            </a:r>
            <a:r>
              <a:rPr lang="ru-RU" sz="1800" b="0" strike="noStrike" spc="-1" dirty="0">
                <a:latin typeface="Arial"/>
              </a:rPr>
              <a:t> </a:t>
            </a:r>
            <a:r>
              <a:rPr lang="ru-RU" sz="1800" b="0" strike="noStrike" spc="-1" dirty="0" err="1">
                <a:latin typeface="Arial"/>
              </a:rPr>
              <a:t>нестерильний</a:t>
            </a:r>
            <a:r>
              <a:rPr lang="ru-RU" sz="1800" b="0" strike="noStrike" spc="-1" dirty="0">
                <a:latin typeface="Arial"/>
              </a:rPr>
              <a:t> </a:t>
            </a:r>
            <a:r>
              <a:rPr lang="ru-RU" sz="1800" b="0" strike="noStrike" spc="-1" dirty="0" err="1">
                <a:latin typeface="Arial"/>
              </a:rPr>
              <a:t>медичний</a:t>
            </a:r>
            <a:r>
              <a:rPr lang="ru-RU" sz="1800" b="0" strike="noStrike" spc="-1" dirty="0">
                <a:latin typeface="Arial"/>
              </a:rPr>
              <a:t> </a:t>
            </a:r>
            <a:r>
              <a:rPr lang="ru-RU" sz="1800" b="0" strike="noStrike" spc="-1" dirty="0" err="1">
                <a:latin typeface="Arial"/>
              </a:rPr>
              <a:t>виріб</a:t>
            </a:r>
            <a:r>
              <a:rPr lang="ru-RU" sz="1800" b="0" strike="noStrike" spc="-1" dirty="0">
                <a:latin typeface="Arial"/>
              </a:rPr>
              <a:t> одноразового </a:t>
            </a:r>
            <a:r>
              <a:rPr lang="ru-RU" sz="1800" b="0" strike="noStrike" spc="-1" dirty="0" err="1">
                <a:latin typeface="Arial"/>
              </a:rPr>
              <a:t>використання</a:t>
            </a:r>
            <a:r>
              <a:rPr lang="ru-RU" sz="1800" b="0" strike="noStrike" spc="-1" dirty="0">
                <a:latin typeface="Arial"/>
              </a:rPr>
              <a:t> </a:t>
            </a:r>
            <a:r>
              <a:rPr lang="ru-RU" sz="1800" b="0" strike="noStrike" spc="-1" dirty="0" err="1">
                <a:latin typeface="Arial"/>
              </a:rPr>
              <a:t>передбачений</a:t>
            </a:r>
            <a:r>
              <a:rPr lang="ru-RU" sz="1800" b="0" strike="noStrike" spc="-1" dirty="0">
                <a:latin typeface="Arial"/>
              </a:rPr>
              <a:t> для </a:t>
            </a:r>
            <a:r>
              <a:rPr lang="ru-RU" sz="1800" b="0" strike="noStrike" spc="-1" dirty="0" err="1">
                <a:latin typeface="Arial"/>
              </a:rPr>
              <a:t>тимчасової</a:t>
            </a:r>
            <a:r>
              <a:rPr lang="ru-RU" sz="1800" b="0" strike="noStrike" spc="-1" dirty="0">
                <a:latin typeface="Arial"/>
              </a:rPr>
              <a:t> </a:t>
            </a:r>
            <a:r>
              <a:rPr lang="ru-RU" sz="1800" b="0" strike="noStrike" spc="-1" dirty="0" err="1">
                <a:latin typeface="Arial"/>
              </a:rPr>
              <a:t>зупинки</a:t>
            </a:r>
            <a:r>
              <a:rPr lang="ru-RU" sz="1800" b="0" strike="noStrike" spc="-1" dirty="0">
                <a:latin typeface="Arial"/>
              </a:rPr>
              <a:t> </a:t>
            </a:r>
            <a:r>
              <a:rPr lang="ru-RU" sz="1800" b="0" strike="noStrike" spc="-1" dirty="0" err="1">
                <a:latin typeface="Arial"/>
              </a:rPr>
              <a:t>кровотечі</a:t>
            </a:r>
            <a:r>
              <a:rPr lang="ru-RU" sz="1800" b="0" strike="noStrike" spc="-1" dirty="0">
                <a:latin typeface="Arial"/>
              </a:rPr>
              <a:t>!</a:t>
            </a:r>
          </a:p>
          <a:p>
            <a:pPr>
              <a:lnSpc>
                <a:spcPct val="90000"/>
              </a:lnSpc>
            </a:pPr>
            <a:r>
              <a:rPr lang="ru-RU" sz="1800" b="0" strike="noStrike" spc="-1" dirty="0">
                <a:latin typeface="Arial"/>
              </a:rPr>
              <a:t>Активно </a:t>
            </a:r>
            <a:r>
              <a:rPr lang="ru-RU" sz="1800" b="0" strike="noStrike" spc="-1" dirty="0" err="1">
                <a:latin typeface="Arial"/>
              </a:rPr>
              <a:t>використовується</a:t>
            </a:r>
            <a:r>
              <a:rPr lang="ru-RU" sz="1800" b="0" strike="noStrike" spc="-1" dirty="0">
                <a:latin typeface="Arial"/>
              </a:rPr>
              <a:t> для </a:t>
            </a:r>
            <a:r>
              <a:rPr lang="ru-RU" sz="1800" b="0" strike="noStrike" spc="-1" dirty="0" err="1">
                <a:latin typeface="Arial"/>
              </a:rPr>
              <a:t>надання</a:t>
            </a:r>
            <a:r>
              <a:rPr lang="ru-RU" sz="1800" b="0" strike="noStrike" spc="-1" dirty="0">
                <a:latin typeface="Arial"/>
              </a:rPr>
              <a:t> </a:t>
            </a:r>
            <a:r>
              <a:rPr lang="ru-RU" sz="1800" b="0" strike="noStrike" spc="-1" dirty="0" err="1">
                <a:latin typeface="Arial"/>
              </a:rPr>
              <a:t>першої</a:t>
            </a:r>
            <a:r>
              <a:rPr lang="ru-RU" sz="1800" b="0" strike="noStrike" spc="-1" dirty="0">
                <a:latin typeface="Arial"/>
              </a:rPr>
              <a:t> </a:t>
            </a:r>
            <a:r>
              <a:rPr lang="ru-RU" sz="1800" b="0" strike="noStrike" spc="-1" dirty="0" err="1">
                <a:latin typeface="Arial"/>
              </a:rPr>
              <a:t>медичної</a:t>
            </a:r>
            <a:r>
              <a:rPr lang="ru-RU" sz="1800" b="0" strike="noStrike" spc="-1" dirty="0">
                <a:latin typeface="Arial"/>
              </a:rPr>
              <a:t> </a:t>
            </a:r>
            <a:r>
              <a:rPr lang="ru-RU" sz="1800" b="0" strike="noStrike" spc="-1" dirty="0" err="1">
                <a:latin typeface="Arial"/>
              </a:rPr>
              <a:t>допомоги</a:t>
            </a:r>
            <a:r>
              <a:rPr lang="ru-RU" sz="1800" b="0" strike="noStrike" spc="-1" dirty="0">
                <a:latin typeface="Arial"/>
              </a:rPr>
              <a:t> в </a:t>
            </a:r>
            <a:r>
              <a:rPr lang="ru-RU" sz="1800" b="0" strike="noStrike" spc="-1" dirty="0" err="1">
                <a:latin typeface="Arial"/>
              </a:rPr>
              <a:t>місцях</a:t>
            </a:r>
            <a:r>
              <a:rPr lang="ru-RU" sz="1800" b="0" strike="noStrike" spc="-1" dirty="0">
                <a:latin typeface="Arial"/>
              </a:rPr>
              <a:t> </a:t>
            </a:r>
            <a:r>
              <a:rPr lang="ru-RU" sz="1800" b="0" strike="noStrike" spc="-1" dirty="0" err="1">
                <a:latin typeface="Arial"/>
              </a:rPr>
              <a:t>бойових</a:t>
            </a:r>
            <a:r>
              <a:rPr lang="ru-RU" sz="1800" b="0" strike="noStrike" spc="-1" dirty="0">
                <a:latin typeface="Arial"/>
              </a:rPr>
              <a:t> </a:t>
            </a:r>
            <a:r>
              <a:rPr lang="ru-RU" sz="1800" b="0" strike="noStrike" spc="-1" dirty="0" err="1">
                <a:latin typeface="Arial"/>
              </a:rPr>
              <a:t>дій</a:t>
            </a:r>
            <a:r>
              <a:rPr lang="ru-RU" sz="1800" b="0" strike="noStrike" spc="-1" dirty="0">
                <a:latin typeface="Arial"/>
              </a:rPr>
              <a:t> та </a:t>
            </a:r>
            <a:r>
              <a:rPr lang="ru-RU" sz="1800" b="0" strike="noStrike" spc="-1" dirty="0" err="1">
                <a:latin typeface="Arial"/>
              </a:rPr>
              <a:t>умовах</a:t>
            </a:r>
            <a:r>
              <a:rPr lang="ru-RU" sz="1800" b="0" strike="noStrike" spc="-1" dirty="0">
                <a:latin typeface="Arial"/>
              </a:rPr>
              <a:t> </a:t>
            </a:r>
            <a:r>
              <a:rPr lang="ru-RU" sz="1800" b="0" strike="noStrike" spc="-1" dirty="0" err="1">
                <a:latin typeface="Arial"/>
              </a:rPr>
              <a:t>масових</a:t>
            </a:r>
            <a:r>
              <a:rPr lang="ru-RU" sz="1800" b="0" strike="noStrike" spc="-1" dirty="0">
                <a:latin typeface="Arial"/>
              </a:rPr>
              <a:t> </a:t>
            </a:r>
            <a:r>
              <a:rPr lang="ru-RU" sz="1800" b="0" strike="noStrike" spc="-1" dirty="0" err="1">
                <a:latin typeface="Arial"/>
              </a:rPr>
              <a:t>уражень</a:t>
            </a:r>
            <a:r>
              <a:rPr lang="ru-RU" sz="1800" b="0" strike="noStrike" spc="-1" dirty="0">
                <a:latin typeface="Arial"/>
              </a:rPr>
              <a:t> людей.</a:t>
            </a:r>
          </a:p>
          <a:p>
            <a:pPr>
              <a:lnSpc>
                <a:spcPct val="90000"/>
              </a:lnSpc>
            </a:pPr>
            <a:r>
              <a:rPr lang="ru-RU" sz="1800" b="0" strike="noStrike" spc="-1" dirty="0" err="1">
                <a:latin typeface="Arial"/>
              </a:rPr>
              <a:t>Перевагою</a:t>
            </a:r>
            <a:r>
              <a:rPr lang="ru-RU" sz="1800" b="0" strike="noStrike" spc="-1" dirty="0">
                <a:latin typeface="Arial"/>
              </a:rPr>
              <a:t> </a:t>
            </a:r>
            <a:r>
              <a:rPr lang="ru-RU" sz="1800" b="0" strike="noStrike" spc="-1" dirty="0" err="1">
                <a:latin typeface="Arial"/>
              </a:rPr>
              <a:t>цього</a:t>
            </a:r>
            <a:r>
              <a:rPr lang="ru-RU" sz="1800" b="0" strike="noStrike" spc="-1" dirty="0">
                <a:latin typeface="Arial"/>
              </a:rPr>
              <a:t> виду </a:t>
            </a:r>
            <a:r>
              <a:rPr lang="ru-RU" sz="1800" b="0" strike="noStrike" spc="-1" dirty="0" err="1">
                <a:latin typeface="Arial"/>
              </a:rPr>
              <a:t>джгуту</a:t>
            </a:r>
            <a:r>
              <a:rPr lang="ru-RU" sz="1800" b="0" strike="noStrike" spc="-1" dirty="0">
                <a:latin typeface="Arial"/>
              </a:rPr>
              <a:t> є:</a:t>
            </a:r>
          </a:p>
          <a:p>
            <a:pPr>
              <a:lnSpc>
                <a:spcPct val="90000"/>
              </a:lnSpc>
            </a:pPr>
            <a:r>
              <a:rPr lang="ru-RU" sz="1800" b="0" strike="noStrike" spc="-1" dirty="0">
                <a:latin typeface="Arial"/>
              </a:rPr>
              <a:t>- </a:t>
            </a:r>
            <a:r>
              <a:rPr lang="ru-RU" sz="1800" b="0" strike="noStrike" spc="-1" dirty="0" err="1">
                <a:latin typeface="Arial"/>
              </a:rPr>
              <a:t>краща</a:t>
            </a:r>
            <a:r>
              <a:rPr lang="ru-RU" sz="1800" b="0" strike="noStrike" spc="-1" dirty="0">
                <a:latin typeface="Arial"/>
              </a:rPr>
              <a:t> </a:t>
            </a:r>
            <a:r>
              <a:rPr lang="ru-RU" sz="1800" b="0" strike="noStrike" spc="-1" dirty="0" err="1">
                <a:latin typeface="Arial"/>
              </a:rPr>
              <a:t>стійкість</a:t>
            </a:r>
            <a:r>
              <a:rPr lang="ru-RU" sz="1800" b="0" strike="noStrike" spc="-1" dirty="0">
                <a:latin typeface="Arial"/>
              </a:rPr>
              <a:t> до </a:t>
            </a:r>
            <a:r>
              <a:rPr lang="ru-RU" sz="1800" b="0" strike="noStrike" spc="-1" dirty="0" err="1">
                <a:latin typeface="Arial"/>
              </a:rPr>
              <a:t>шкідливих</a:t>
            </a:r>
            <a:r>
              <a:rPr lang="ru-RU" sz="1800" b="0" strike="noStrike" spc="-1" dirty="0">
                <a:latin typeface="Arial"/>
              </a:rPr>
              <a:t> та </a:t>
            </a:r>
            <a:r>
              <a:rPr lang="ru-RU" sz="1800" b="0" strike="noStrike" spc="-1" dirty="0" err="1">
                <a:latin typeface="Arial"/>
              </a:rPr>
              <a:t>руйнівних</a:t>
            </a:r>
            <a:r>
              <a:rPr lang="ru-RU" sz="1800" b="0" strike="noStrike" spc="-1" dirty="0">
                <a:latin typeface="Arial"/>
              </a:rPr>
              <a:t> </a:t>
            </a:r>
            <a:r>
              <a:rPr lang="ru-RU" sz="1800" b="0" strike="noStrike" spc="-1" dirty="0" err="1">
                <a:latin typeface="Arial"/>
              </a:rPr>
              <a:t>факторів</a:t>
            </a:r>
            <a:r>
              <a:rPr lang="ru-RU" sz="1800" b="0" strike="noStrike" spc="-1" dirty="0">
                <a:latin typeface="Arial"/>
              </a:rPr>
              <a:t> </a:t>
            </a:r>
            <a:r>
              <a:rPr lang="ru-RU" sz="1800" b="0" strike="noStrike" spc="-1" dirty="0" err="1">
                <a:latin typeface="Arial"/>
              </a:rPr>
              <a:t>зовнішнього</a:t>
            </a:r>
            <a:r>
              <a:rPr lang="ru-RU" sz="1800" b="0" strike="noStrike" spc="-1" dirty="0">
                <a:latin typeface="Arial"/>
              </a:rPr>
              <a:t> </a:t>
            </a:r>
            <a:r>
              <a:rPr lang="ru-RU" sz="1800" b="0" strike="noStrike" spc="-1" dirty="0" err="1">
                <a:latin typeface="Arial"/>
              </a:rPr>
              <a:t>середовища</a:t>
            </a:r>
            <a:r>
              <a:rPr lang="ru-RU" sz="1800" b="0" strike="noStrike" spc="-1" dirty="0">
                <a:latin typeface="Arial"/>
              </a:rPr>
              <a:t>,</a:t>
            </a:r>
          </a:p>
          <a:p>
            <a:pPr>
              <a:lnSpc>
                <a:spcPct val="90000"/>
              </a:lnSpc>
            </a:pPr>
            <a:r>
              <a:rPr lang="ru-RU" sz="1800" b="0" strike="noStrike" spc="-1" dirty="0">
                <a:latin typeface="Arial"/>
              </a:rPr>
              <a:t>- </a:t>
            </a:r>
            <a:r>
              <a:rPr lang="ru-RU" sz="1800" b="0" strike="noStrike" spc="-1" dirty="0" err="1">
                <a:latin typeface="Arial"/>
              </a:rPr>
              <a:t>можливість</a:t>
            </a:r>
            <a:r>
              <a:rPr lang="ru-RU" sz="1800" b="0" strike="noStrike" spc="-1" dirty="0">
                <a:latin typeface="Arial"/>
              </a:rPr>
              <a:t> </a:t>
            </a:r>
            <a:r>
              <a:rPr lang="ru-RU" sz="1800" b="0" strike="noStrike" spc="-1" dirty="0" err="1">
                <a:latin typeface="Arial"/>
              </a:rPr>
              <a:t>накладання</a:t>
            </a:r>
            <a:r>
              <a:rPr lang="ru-RU" sz="1800" b="0" strike="noStrike" spc="-1" dirty="0">
                <a:latin typeface="Arial"/>
              </a:rPr>
              <a:t> </a:t>
            </a:r>
            <a:r>
              <a:rPr lang="ru-RU" sz="1800" b="0" strike="noStrike" spc="-1" dirty="0" err="1">
                <a:latin typeface="Arial"/>
              </a:rPr>
              <a:t>зверху</a:t>
            </a:r>
            <a:r>
              <a:rPr lang="ru-RU" sz="1800" b="0" strike="noStrike" spc="-1" dirty="0">
                <a:latin typeface="Arial"/>
              </a:rPr>
              <a:t> на </a:t>
            </a:r>
            <a:r>
              <a:rPr lang="ru-RU" sz="1800" b="0" strike="noStrike" spc="-1" dirty="0" err="1">
                <a:latin typeface="Arial"/>
              </a:rPr>
              <a:t>одяг</a:t>
            </a:r>
            <a:r>
              <a:rPr lang="ru-RU" sz="1800" b="0" strike="noStrike" spc="-1" dirty="0">
                <a:latin typeface="Arial"/>
              </a:rPr>
              <a:t>,</a:t>
            </a:r>
          </a:p>
          <a:p>
            <a:pPr>
              <a:lnSpc>
                <a:spcPct val="90000"/>
              </a:lnSpc>
            </a:pPr>
            <a:r>
              <a:rPr lang="ru-RU" sz="1800" b="0" strike="noStrike" spc="-1" dirty="0">
                <a:latin typeface="Arial"/>
              </a:rPr>
              <a:t>- </a:t>
            </a:r>
            <a:r>
              <a:rPr lang="ru-RU" sz="1800" b="0" strike="noStrike" spc="-1" dirty="0" err="1">
                <a:latin typeface="Arial"/>
              </a:rPr>
              <a:t>контрольоване</a:t>
            </a:r>
            <a:r>
              <a:rPr lang="ru-RU" sz="1800" b="0" strike="noStrike" spc="-1" dirty="0">
                <a:latin typeface="Arial"/>
              </a:rPr>
              <a:t> </a:t>
            </a:r>
            <a:r>
              <a:rPr lang="ru-RU" sz="1800" b="0" strike="noStrike" spc="-1" dirty="0" err="1">
                <a:latin typeface="Arial"/>
              </a:rPr>
              <a:t>стискання</a:t>
            </a:r>
            <a:r>
              <a:rPr lang="ru-RU" sz="1800" b="0" strike="noStrike" spc="-1" dirty="0">
                <a:latin typeface="Arial"/>
              </a:rPr>
              <a:t> та </a:t>
            </a:r>
            <a:r>
              <a:rPr lang="ru-RU" sz="1800" b="0" strike="noStrike" spc="-1" dirty="0" err="1">
                <a:latin typeface="Arial"/>
              </a:rPr>
              <a:t>послаблення</a:t>
            </a:r>
            <a:r>
              <a:rPr lang="ru-RU" sz="1800" b="0" strike="noStrike" spc="-1" dirty="0">
                <a:latin typeface="Arial"/>
              </a:rPr>
              <a:t>,</a:t>
            </a:r>
          </a:p>
          <a:p>
            <a:pPr>
              <a:lnSpc>
                <a:spcPct val="90000"/>
              </a:lnSpc>
            </a:pPr>
            <a:r>
              <a:rPr lang="ru-RU" sz="1800" b="0" strike="noStrike" spc="-1" dirty="0">
                <a:latin typeface="Arial"/>
              </a:rPr>
              <a:t>- </a:t>
            </a:r>
            <a:r>
              <a:rPr lang="ru-RU" sz="1800" b="0" strike="noStrike" spc="-1" dirty="0" err="1">
                <a:latin typeface="Arial"/>
              </a:rPr>
              <a:t>можливе</a:t>
            </a:r>
            <a:r>
              <a:rPr lang="ru-RU" sz="1800" b="0" strike="noStrike" spc="-1" dirty="0">
                <a:latin typeface="Arial"/>
              </a:rPr>
              <a:t> </a:t>
            </a:r>
            <a:r>
              <a:rPr lang="ru-RU" sz="1800" b="0" strike="noStrike" spc="-1" dirty="0" err="1">
                <a:latin typeface="Arial"/>
              </a:rPr>
              <a:t>накладання</a:t>
            </a:r>
            <a:r>
              <a:rPr lang="ru-RU" sz="1800" b="0" strike="noStrike" spc="-1" dirty="0">
                <a:latin typeface="Arial"/>
              </a:rPr>
              <a:t> </a:t>
            </a:r>
            <a:r>
              <a:rPr lang="ru-RU" sz="1800" b="0" strike="noStrike" spc="-1" dirty="0" err="1">
                <a:latin typeface="Arial"/>
              </a:rPr>
              <a:t>однією</a:t>
            </a:r>
            <a:r>
              <a:rPr lang="ru-RU" sz="1800" b="0" strike="noStrike" spc="-1" dirty="0">
                <a:latin typeface="Arial"/>
              </a:rPr>
              <a:t> рукою.</a:t>
            </a:r>
          </a:p>
          <a:p>
            <a:pPr>
              <a:lnSpc>
                <a:spcPct val="90000"/>
              </a:lnSpc>
            </a:pPr>
            <a:r>
              <a:rPr lang="ru-RU" sz="1800" b="0" strike="noStrike" spc="-1" dirty="0" err="1">
                <a:latin typeface="Arial"/>
              </a:rPr>
              <a:t>Максимальний</a:t>
            </a:r>
            <a:r>
              <a:rPr lang="ru-RU" sz="1800" b="0" strike="noStrike" spc="-1" dirty="0">
                <a:latin typeface="Arial"/>
              </a:rPr>
              <a:t> час </a:t>
            </a:r>
            <a:r>
              <a:rPr lang="ru-RU" sz="1800" b="0" strike="noStrike" spc="-1" dirty="0" err="1">
                <a:latin typeface="Arial"/>
              </a:rPr>
              <a:t>накладання</a:t>
            </a:r>
            <a:r>
              <a:rPr lang="ru-RU" sz="1800" b="0" strike="noStrike" spc="-1" dirty="0">
                <a:latin typeface="Arial"/>
              </a:rPr>
              <a:t> не </a:t>
            </a:r>
            <a:r>
              <a:rPr lang="ru-RU" sz="1800" b="0" strike="noStrike" spc="-1" dirty="0" err="1">
                <a:latin typeface="Arial"/>
              </a:rPr>
              <a:t>більше</a:t>
            </a:r>
            <a:r>
              <a:rPr lang="ru-RU" sz="1800" b="0" strike="noStrike" spc="-1" dirty="0">
                <a:latin typeface="Arial"/>
              </a:rPr>
              <a:t> 2-ох годин.</a:t>
            </a:r>
          </a:p>
          <a:p>
            <a:pPr>
              <a:lnSpc>
                <a:spcPct val="90000"/>
              </a:lnSpc>
            </a:pPr>
            <a:r>
              <a:rPr lang="ru-RU" sz="1800" b="0" strike="noStrike" spc="-1" dirty="0">
                <a:latin typeface="Arial"/>
              </a:rPr>
              <a:t>Для </a:t>
            </a:r>
            <a:r>
              <a:rPr lang="ru-RU" sz="1800" b="0" strike="noStrike" spc="-1" dirty="0" err="1">
                <a:latin typeface="Arial"/>
              </a:rPr>
              <a:t>ефективного</a:t>
            </a:r>
            <a:r>
              <a:rPr lang="ru-RU" sz="1800" b="0" strike="noStrike" spc="-1" dirty="0">
                <a:latin typeface="Arial"/>
              </a:rPr>
              <a:t> </a:t>
            </a:r>
            <a:r>
              <a:rPr lang="ru-RU" sz="1800" b="0" strike="noStrike" spc="-1" dirty="0" err="1">
                <a:latin typeface="Arial"/>
              </a:rPr>
              <a:t>використання</a:t>
            </a:r>
            <a:r>
              <a:rPr lang="ru-RU" sz="1800" b="0" strike="noStrike" spc="-1" dirty="0">
                <a:latin typeface="Arial"/>
              </a:rPr>
              <a:t> </a:t>
            </a:r>
            <a:r>
              <a:rPr lang="ru-RU" sz="1800" b="0" strike="noStrike" spc="-1" dirty="0" err="1">
                <a:latin typeface="Arial"/>
              </a:rPr>
              <a:t>джгут</a:t>
            </a:r>
            <a:r>
              <a:rPr lang="ru-RU" sz="1800" b="0" strike="noStrike" spc="-1" dirty="0">
                <a:latin typeface="Arial"/>
              </a:rPr>
              <a:t> </a:t>
            </a:r>
            <a:r>
              <a:rPr lang="ru-RU" sz="1800" b="0" strike="noStrike" spc="-1" dirty="0" err="1">
                <a:latin typeface="Arial"/>
              </a:rPr>
              <a:t>має</a:t>
            </a:r>
            <a:r>
              <a:rPr lang="ru-RU" sz="1800" b="0" strike="noStrike" spc="-1" dirty="0">
                <a:latin typeface="Arial"/>
              </a:rPr>
              <a:t> бути правильно </a:t>
            </a:r>
            <a:r>
              <a:rPr lang="ru-RU" sz="1800" b="0" strike="noStrike" spc="-1" dirty="0" err="1">
                <a:latin typeface="Arial"/>
              </a:rPr>
              <a:t>складений</a:t>
            </a:r>
            <a:r>
              <a:rPr lang="ru-RU" sz="1800" b="0" strike="noStrike" spc="-1" dirty="0">
                <a:latin typeface="Arial"/>
              </a:rPr>
              <a:t> та </a:t>
            </a:r>
            <a:r>
              <a:rPr lang="ru-RU" sz="1800" b="0" strike="noStrike" spc="-1" dirty="0" err="1">
                <a:latin typeface="Arial"/>
              </a:rPr>
              <a:t>розміщений</a:t>
            </a:r>
            <a:r>
              <a:rPr lang="ru-RU" sz="1800" b="0" strike="noStrike" spc="-1" dirty="0">
                <a:latin typeface="Arial"/>
              </a:rPr>
              <a:t> на </a:t>
            </a:r>
            <a:r>
              <a:rPr lang="ru-RU" sz="1800" b="0" strike="noStrike" spc="-1" dirty="0" err="1">
                <a:latin typeface="Arial"/>
              </a:rPr>
              <a:t>екіпіровці</a:t>
            </a:r>
            <a:r>
              <a:rPr lang="ru-RU" sz="1800" b="0" strike="noStrike" spc="-1" dirty="0">
                <a:latin typeface="Arial"/>
              </a:rPr>
              <a:t> </a:t>
            </a:r>
            <a:r>
              <a:rPr lang="ru-RU" sz="1800" b="0" strike="noStrike" spc="-1" dirty="0" err="1">
                <a:latin typeface="Arial"/>
              </a:rPr>
              <a:t>спереду</a:t>
            </a:r>
            <a:r>
              <a:rPr lang="ru-RU" sz="1800" b="0" strike="noStrike" spc="-1" dirty="0">
                <a:latin typeface="Arial"/>
              </a:rPr>
              <a:t> так, </a:t>
            </a:r>
            <a:r>
              <a:rPr lang="ru-RU" sz="1800" b="0" strike="noStrike" spc="-1" dirty="0" err="1">
                <a:latin typeface="Arial"/>
              </a:rPr>
              <a:t>щоб</a:t>
            </a:r>
            <a:r>
              <a:rPr lang="ru-RU" sz="1800" b="0" strike="noStrike" spc="-1" dirty="0">
                <a:latin typeface="Arial"/>
              </a:rPr>
              <a:t> до </a:t>
            </a:r>
            <a:r>
              <a:rPr lang="ru-RU" sz="1800" b="0" strike="noStrike" spc="-1" dirty="0" err="1">
                <a:latin typeface="Arial"/>
              </a:rPr>
              <a:t>нього</a:t>
            </a:r>
            <a:r>
              <a:rPr lang="ru-RU" sz="1800" b="0" strike="noStrike" spc="-1" dirty="0">
                <a:latin typeface="Arial"/>
              </a:rPr>
              <a:t> </a:t>
            </a:r>
            <a:r>
              <a:rPr lang="ru-RU" sz="1800" b="0" strike="noStrike" spc="-1" dirty="0" err="1">
                <a:latin typeface="Arial"/>
              </a:rPr>
              <a:t>можна</a:t>
            </a:r>
            <a:r>
              <a:rPr lang="ru-RU" sz="1800" b="0" strike="noStrike" spc="-1" dirty="0">
                <a:latin typeface="Arial"/>
              </a:rPr>
              <a:t> </a:t>
            </a:r>
            <a:r>
              <a:rPr lang="ru-RU" sz="1800" b="0" strike="noStrike" spc="-1" dirty="0" err="1">
                <a:latin typeface="Arial"/>
              </a:rPr>
              <a:t>було</a:t>
            </a:r>
            <a:r>
              <a:rPr lang="ru-RU" sz="1800" b="0" strike="noStrike" spc="-1" dirty="0">
                <a:latin typeface="Arial"/>
              </a:rPr>
              <a:t> </a:t>
            </a:r>
            <a:r>
              <a:rPr lang="ru-RU" sz="1800" b="0" strike="noStrike" spc="-1" dirty="0" err="1">
                <a:latin typeface="Arial"/>
              </a:rPr>
              <a:t>швидко</a:t>
            </a:r>
            <a:r>
              <a:rPr lang="ru-RU" sz="1800" b="0" strike="noStrike" spc="-1" dirty="0">
                <a:latin typeface="Arial"/>
              </a:rPr>
              <a:t> </a:t>
            </a:r>
            <a:r>
              <a:rPr lang="ru-RU" sz="1800" b="0" strike="noStrike" spc="-1" dirty="0" err="1">
                <a:latin typeface="Arial"/>
              </a:rPr>
              <a:t>дотягнутися</a:t>
            </a:r>
            <a:r>
              <a:rPr lang="ru-RU" sz="1800" b="0" strike="noStrike" spc="-1" dirty="0">
                <a:latin typeface="Arial"/>
              </a:rPr>
              <a:t> (на грудях, на </a:t>
            </a:r>
            <a:r>
              <a:rPr lang="ru-RU" sz="1800" b="0" strike="noStrike" spc="-1" dirty="0" err="1">
                <a:latin typeface="Arial"/>
              </a:rPr>
              <a:t>поясі</a:t>
            </a:r>
            <a:r>
              <a:rPr lang="ru-RU" sz="1800" b="0" strike="noStrike" spc="-1" dirty="0">
                <a:latin typeface="Arial"/>
              </a:rPr>
              <a:t> </a:t>
            </a:r>
            <a:r>
              <a:rPr lang="ru-RU" sz="1800" b="0" strike="noStrike" spc="-1" dirty="0" err="1">
                <a:latin typeface="Arial"/>
              </a:rPr>
              <a:t>тощо</a:t>
            </a:r>
            <a:r>
              <a:rPr lang="ru-RU" sz="1800" b="0" strike="noStrike" spc="-1" dirty="0">
                <a:latin typeface="Arial"/>
              </a:rPr>
              <a:t>).</a:t>
            </a:r>
          </a:p>
          <a:p>
            <a:pPr>
              <a:lnSpc>
                <a:spcPct val="90000"/>
              </a:lnSpc>
            </a:pPr>
            <a:r>
              <a:rPr lang="ru-RU" sz="1800" b="0" strike="noStrike" spc="-1" dirty="0" err="1">
                <a:latin typeface="Arial"/>
              </a:rPr>
              <a:t>Металевий</a:t>
            </a:r>
            <a:r>
              <a:rPr lang="ru-RU" sz="1800" b="0" strike="noStrike" spc="-1" dirty="0">
                <a:latin typeface="Arial"/>
              </a:rPr>
              <a:t> замок - </a:t>
            </a:r>
            <a:r>
              <a:rPr lang="ru-RU" sz="1800" b="0" strike="noStrike" spc="-1" dirty="0" err="1">
                <a:latin typeface="Arial"/>
              </a:rPr>
              <a:t>фіксатор</a:t>
            </a:r>
            <a:r>
              <a:rPr lang="ru-RU" sz="1800" b="0" strike="noStrike" spc="-1" dirty="0">
                <a:latin typeface="Arial"/>
              </a:rPr>
              <a:t> </a:t>
            </a:r>
            <a:r>
              <a:rPr lang="ru-RU" sz="1800" b="0" strike="noStrike" spc="-1" dirty="0" err="1">
                <a:latin typeface="Arial"/>
              </a:rPr>
              <a:t>надійно</a:t>
            </a:r>
            <a:r>
              <a:rPr lang="ru-RU" sz="1800" b="0" strike="noStrike" spc="-1" dirty="0">
                <a:latin typeface="Arial"/>
              </a:rPr>
              <a:t> </a:t>
            </a:r>
            <a:r>
              <a:rPr lang="ru-RU" sz="1800" b="0" strike="noStrike" spc="-1" dirty="0" err="1">
                <a:latin typeface="Arial"/>
              </a:rPr>
              <a:t>фіксує</a:t>
            </a:r>
            <a:r>
              <a:rPr lang="ru-RU" sz="1800" b="0" strike="noStrike" spc="-1" dirty="0">
                <a:latin typeface="Arial"/>
              </a:rPr>
              <a:t> вороток </a:t>
            </a:r>
            <a:r>
              <a:rPr lang="ru-RU" sz="1800" b="0" strike="noStrike" spc="-1" dirty="0" err="1">
                <a:latin typeface="Arial"/>
              </a:rPr>
              <a:t>турнікету</a:t>
            </a:r>
            <a:r>
              <a:rPr lang="ru-RU" sz="1800" b="0" strike="noStrike" spc="-1" dirty="0">
                <a:latin typeface="Arial"/>
              </a:rPr>
              <a:t> та </a:t>
            </a:r>
            <a:r>
              <a:rPr lang="ru-RU" sz="1800" b="0" strike="noStrike" spc="-1" dirty="0" err="1">
                <a:latin typeface="Arial"/>
              </a:rPr>
              <a:t>запобігає</a:t>
            </a:r>
            <a:r>
              <a:rPr lang="ru-RU" sz="1800" b="0" strike="noStrike" spc="-1" dirty="0">
                <a:latin typeface="Arial"/>
              </a:rPr>
              <a:t> </a:t>
            </a:r>
            <a:r>
              <a:rPr lang="ru-RU" sz="1800" b="0" strike="noStrike" spc="-1" dirty="0" err="1">
                <a:latin typeface="Arial"/>
              </a:rPr>
              <a:t>послабленню</a:t>
            </a:r>
            <a:r>
              <a:rPr lang="ru-RU" sz="1800" b="0" strike="noStrike" spc="-1" dirty="0">
                <a:latin typeface="Arial"/>
              </a:rPr>
              <a:t> </a:t>
            </a:r>
            <a:r>
              <a:rPr lang="ru-RU" sz="1800" b="0" strike="noStrike" spc="-1" dirty="0" err="1">
                <a:latin typeface="Arial"/>
              </a:rPr>
              <a:t>джгута</a:t>
            </a:r>
            <a:r>
              <a:rPr lang="ru-RU" sz="1800" b="0" strike="noStrike" spc="-1" dirty="0">
                <a:latin typeface="Arial"/>
              </a:rPr>
              <a:t>.</a:t>
            </a:r>
          </a:p>
          <a:p>
            <a:pPr>
              <a:lnSpc>
                <a:spcPct val="90000"/>
              </a:lnSpc>
            </a:pPr>
            <a:endParaRPr lang="ru-RU" sz="1800" b="0" strike="noStrike" spc="-1" dirty="0">
              <a:latin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428760" y="0"/>
            <a:ext cx="8228520" cy="42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69500" lnSpcReduction="20000"/>
          </a:bodyPr>
          <a:lstStyle/>
          <a:p>
            <a:pPr algn="ctr">
              <a:lnSpc>
                <a:spcPct val="100000"/>
              </a:lnSpc>
            </a:pPr>
            <a:r>
              <a:rPr lang="ru-RU" sz="3600" b="1" i="1" strike="noStrike" spc="-1">
                <a:solidFill>
                  <a:srgbClr val="7030A0"/>
                </a:solidFill>
                <a:latin typeface="Calibri"/>
                <a:ea typeface="DejaVu Sans"/>
              </a:rPr>
              <a:t>Класифікація травм</a:t>
            </a:r>
            <a:endParaRPr lang="ru-RU" sz="3600" b="0" strike="noStrike" spc="-1">
              <a:latin typeface="Arial"/>
            </a:endParaRPr>
          </a:p>
        </p:txBody>
      </p:sp>
      <p:sp>
        <p:nvSpPr>
          <p:cNvPr id="318" name="CustomShape 2"/>
          <p:cNvSpPr/>
          <p:nvPr/>
        </p:nvSpPr>
        <p:spPr>
          <a:xfrm>
            <a:off x="285840" y="428760"/>
            <a:ext cx="8642880" cy="6428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pPr>
            <a:r>
              <a:rPr lang="ru-RU" sz="1600" b="1" i="1" strike="noStrike" spc="-1" dirty="0">
                <a:solidFill>
                  <a:srgbClr val="0070C0"/>
                </a:solidFill>
                <a:latin typeface="Calibri"/>
                <a:ea typeface="DejaVu Sans"/>
              </a:rPr>
              <a:t>I. </a:t>
            </a:r>
            <a:r>
              <a:rPr lang="ru-RU" sz="1600" b="1" i="1" strike="noStrike" spc="-1" dirty="0" err="1">
                <a:solidFill>
                  <a:srgbClr val="0070C0"/>
                </a:solidFill>
                <a:latin typeface="Calibri"/>
                <a:ea typeface="DejaVu Sans"/>
              </a:rPr>
              <a:t>Залежно</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від</a:t>
            </a:r>
            <a:r>
              <a:rPr lang="ru-RU" sz="1600" b="1" i="1" strike="noStrike" spc="-1" dirty="0">
                <a:solidFill>
                  <a:srgbClr val="0070C0"/>
                </a:solidFill>
                <a:latin typeface="Calibri"/>
                <a:ea typeface="DejaVu Sans"/>
              </a:rPr>
              <a:t> причини та умов, </a:t>
            </a:r>
            <a:r>
              <a:rPr lang="ru-RU" sz="1600" b="1" i="1" strike="noStrike" spc="-1" dirty="0" err="1">
                <a:solidFill>
                  <a:srgbClr val="0070C0"/>
                </a:solidFill>
                <a:latin typeface="Calibri"/>
                <a:ea typeface="DejaVu Sans"/>
              </a:rPr>
              <a:t>що</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спричинили</a:t>
            </a:r>
            <a:r>
              <a:rPr lang="ru-RU" sz="1600" b="1" i="1" strike="noStrike" spc="-1" dirty="0">
                <a:solidFill>
                  <a:srgbClr val="0070C0"/>
                </a:solidFill>
                <a:latin typeface="Calibri"/>
                <a:ea typeface="DejaVu Sans"/>
              </a:rPr>
              <a:t> травму</a:t>
            </a:r>
            <a:r>
              <a:rPr lang="ru-RU" sz="1600" b="0" strike="noStrike" spc="-1" dirty="0">
                <a:solidFill>
                  <a:srgbClr val="0070C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1) </a:t>
            </a:r>
            <a:r>
              <a:rPr lang="ru-RU" sz="1600" b="0" strike="noStrike" spc="-1" dirty="0" err="1">
                <a:solidFill>
                  <a:srgbClr val="000000"/>
                </a:solidFill>
                <a:latin typeface="Calibri"/>
                <a:ea typeface="DejaVu Sans"/>
              </a:rPr>
              <a:t>травми</a:t>
            </a:r>
            <a:r>
              <a:rPr lang="ru-RU" sz="1600" b="0" strike="noStrike" spc="-1" dirty="0">
                <a:solidFill>
                  <a:srgbClr val="000000"/>
                </a:solidFill>
                <a:latin typeface="Calibri"/>
                <a:ea typeface="DejaVu Sans"/>
              </a:rPr>
              <a:t> </a:t>
            </a:r>
            <a:r>
              <a:rPr lang="ru-RU" sz="1600" b="0" strike="noStrike" spc="-1" dirty="0" err="1">
                <a:solidFill>
                  <a:srgbClr val="000000"/>
                </a:solidFill>
                <a:latin typeface="Calibri"/>
                <a:ea typeface="DejaVu Sans"/>
              </a:rPr>
              <a:t>невиробничого</a:t>
            </a:r>
            <a:r>
              <a:rPr lang="ru-RU" sz="1600" b="0" strike="noStrike" spc="-1" dirty="0">
                <a:solidFill>
                  <a:srgbClr val="000000"/>
                </a:solidFill>
                <a:latin typeface="Calibri"/>
                <a:ea typeface="DejaVu Sans"/>
              </a:rPr>
              <a:t> характеру;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2) </a:t>
            </a:r>
            <a:r>
              <a:rPr lang="ru-RU" sz="1600" b="0" strike="noStrike" spc="-1" dirty="0" err="1">
                <a:solidFill>
                  <a:srgbClr val="000000"/>
                </a:solidFill>
                <a:latin typeface="Calibri"/>
                <a:ea typeface="DejaVu Sans"/>
              </a:rPr>
              <a:t>травми</a:t>
            </a:r>
            <a:r>
              <a:rPr lang="ru-RU" sz="1600" b="0" strike="noStrike" spc="-1" dirty="0">
                <a:solidFill>
                  <a:srgbClr val="000000"/>
                </a:solidFill>
                <a:latin typeface="Calibri"/>
                <a:ea typeface="DejaVu Sans"/>
              </a:rPr>
              <a:t> </a:t>
            </a:r>
            <a:r>
              <a:rPr lang="ru-RU" sz="1600" b="0" strike="noStrike" spc="-1" dirty="0" err="1">
                <a:solidFill>
                  <a:srgbClr val="000000"/>
                </a:solidFill>
                <a:latin typeface="Calibri"/>
                <a:ea typeface="DejaVu Sans"/>
              </a:rPr>
              <a:t>виробничого</a:t>
            </a:r>
            <a:r>
              <a:rPr lang="ru-RU" sz="1600" b="0" strike="noStrike" spc="-1" dirty="0">
                <a:solidFill>
                  <a:srgbClr val="000000"/>
                </a:solidFill>
                <a:latin typeface="Calibri"/>
                <a:ea typeface="DejaVu Sans"/>
              </a:rPr>
              <a:t> характеру;</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3) </a:t>
            </a:r>
            <a:r>
              <a:rPr lang="ru-RU" sz="1600" b="0" strike="noStrike" spc="-1" dirty="0" err="1">
                <a:solidFill>
                  <a:srgbClr val="000000"/>
                </a:solidFill>
                <a:latin typeface="Calibri"/>
                <a:ea typeface="DejaVu Sans"/>
              </a:rPr>
              <a:t>травми</a:t>
            </a:r>
            <a:r>
              <a:rPr lang="ru-RU" sz="1600" b="0" strike="noStrike" spc="-1" dirty="0">
                <a:solidFill>
                  <a:srgbClr val="000000"/>
                </a:solidFill>
                <a:latin typeface="Calibri"/>
                <a:ea typeface="DejaVu Sans"/>
              </a:rPr>
              <a:t> </a:t>
            </a:r>
            <a:r>
              <a:rPr lang="ru-RU" sz="1600" b="0" strike="noStrike" spc="-1" dirty="0" err="1">
                <a:solidFill>
                  <a:srgbClr val="000000"/>
                </a:solidFill>
                <a:latin typeface="Calibri"/>
                <a:ea typeface="DejaVu Sans"/>
              </a:rPr>
              <a:t>умисні</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600" b="1" i="1" strike="noStrike" spc="-1" dirty="0">
                <a:solidFill>
                  <a:srgbClr val="0070C0"/>
                </a:solidFill>
                <a:latin typeface="Calibri"/>
                <a:ea typeface="DejaVu Sans"/>
              </a:rPr>
              <a:t>II. За характером </a:t>
            </a:r>
            <a:r>
              <a:rPr lang="ru-RU" sz="1600" b="1" i="1" strike="noStrike" spc="-1" dirty="0" err="1">
                <a:solidFill>
                  <a:srgbClr val="0070C0"/>
                </a:solidFill>
                <a:latin typeface="Calibri"/>
                <a:ea typeface="DejaVu Sans"/>
              </a:rPr>
              <a:t>ушкоджувального</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чинника</a:t>
            </a:r>
            <a:r>
              <a:rPr lang="ru-RU" sz="1600" b="1" i="1" strike="noStrike" spc="-1" dirty="0">
                <a:solidFill>
                  <a:srgbClr val="0070C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1)</a:t>
            </a:r>
            <a:r>
              <a:rPr lang="ru-RU" sz="1600" b="0" strike="noStrike" spc="-1" dirty="0" err="1">
                <a:solidFill>
                  <a:srgbClr val="000000"/>
                </a:solidFill>
                <a:latin typeface="Calibri"/>
                <a:ea typeface="DejaVu Sans"/>
              </a:rPr>
              <a:t>механічні</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2)</a:t>
            </a:r>
            <a:r>
              <a:rPr lang="ru-RU" sz="1600" b="0" strike="noStrike" spc="-1" dirty="0" err="1">
                <a:solidFill>
                  <a:srgbClr val="000000"/>
                </a:solidFill>
                <a:latin typeface="Calibri"/>
                <a:ea typeface="DejaVu Sans"/>
              </a:rPr>
              <a:t>термічні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3) </a:t>
            </a:r>
            <a:r>
              <a:rPr lang="ru-RU" sz="1600" b="0" strike="noStrike" spc="-1" dirty="0" err="1">
                <a:solidFill>
                  <a:srgbClr val="000000"/>
                </a:solidFill>
                <a:latin typeface="Calibri"/>
                <a:ea typeface="DejaVu Sans"/>
              </a:rPr>
              <a:t>хімічні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4) </a:t>
            </a:r>
            <a:r>
              <a:rPr lang="ru-RU" sz="1600" b="0" strike="noStrike" spc="-1" dirty="0" err="1">
                <a:solidFill>
                  <a:srgbClr val="000000"/>
                </a:solidFill>
                <a:latin typeface="Calibri"/>
                <a:ea typeface="DejaVu Sans"/>
              </a:rPr>
              <a:t>операційні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5) </a:t>
            </a:r>
            <a:r>
              <a:rPr lang="ru-RU" sz="1600" b="0" strike="noStrike" spc="-1" dirty="0" err="1">
                <a:solidFill>
                  <a:srgbClr val="000000"/>
                </a:solidFill>
                <a:latin typeface="Calibri"/>
                <a:ea typeface="DejaVu Sans"/>
              </a:rPr>
              <a:t>променеві,електротравма</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600" b="1" i="1" strike="noStrike" spc="-1" dirty="0">
                <a:solidFill>
                  <a:srgbClr val="0070C0"/>
                </a:solidFill>
                <a:latin typeface="Calibri"/>
                <a:ea typeface="DejaVu Sans"/>
              </a:rPr>
              <a:t>III. За характером </a:t>
            </a:r>
            <a:r>
              <a:rPr lang="ru-RU" sz="1600" b="1" i="1" strike="noStrike" spc="-1" dirty="0" err="1">
                <a:solidFill>
                  <a:srgbClr val="0070C0"/>
                </a:solidFill>
                <a:latin typeface="Calibri"/>
                <a:ea typeface="DejaVu Sans"/>
              </a:rPr>
              <a:t>пошкодження</a:t>
            </a:r>
            <a:r>
              <a:rPr lang="ru-RU" sz="1600" b="1" i="1" strike="noStrike" spc="-1" dirty="0">
                <a:solidFill>
                  <a:srgbClr val="0070C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1) </a:t>
            </a:r>
            <a:r>
              <a:rPr lang="ru-RU" sz="1600" b="0" strike="noStrike" spc="-1" dirty="0" err="1">
                <a:solidFill>
                  <a:srgbClr val="000000"/>
                </a:solidFill>
                <a:latin typeface="Calibri"/>
                <a:ea typeface="DejaVu Sans"/>
              </a:rPr>
              <a:t>закриті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2) </a:t>
            </a:r>
            <a:r>
              <a:rPr lang="ru-RU" sz="1600" b="0" strike="noStrike" spc="-1" dirty="0" err="1">
                <a:solidFill>
                  <a:srgbClr val="000000"/>
                </a:solidFill>
                <a:latin typeface="Calibri"/>
                <a:ea typeface="DejaVu Sans"/>
              </a:rPr>
              <a:t>відкриті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3) </a:t>
            </a:r>
            <a:r>
              <a:rPr lang="ru-RU" sz="1600" b="0" strike="noStrike" spc="-1" dirty="0" err="1">
                <a:solidFill>
                  <a:srgbClr val="000000"/>
                </a:solidFill>
                <a:latin typeface="Calibri"/>
                <a:ea typeface="DejaVu Sans"/>
              </a:rPr>
              <a:t>проникаючі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4) </a:t>
            </a:r>
            <a:r>
              <a:rPr lang="ru-RU" sz="1600" b="0" strike="noStrike" spc="-1" dirty="0" err="1">
                <a:solidFill>
                  <a:srgbClr val="000000"/>
                </a:solidFill>
                <a:latin typeface="Calibri"/>
                <a:ea typeface="DejaVu Sans"/>
              </a:rPr>
              <a:t>непроникаючі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5) </a:t>
            </a:r>
            <a:r>
              <a:rPr lang="ru-RU" sz="1600" b="0" strike="noStrike" spc="-1" dirty="0" err="1">
                <a:solidFill>
                  <a:srgbClr val="000000"/>
                </a:solidFill>
                <a:latin typeface="Calibri"/>
                <a:ea typeface="DejaVu Sans"/>
              </a:rPr>
              <a:t>поодинокі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6) </a:t>
            </a:r>
            <a:r>
              <a:rPr lang="ru-RU" sz="1600" b="0" strike="noStrike" spc="-1" dirty="0" err="1">
                <a:solidFill>
                  <a:srgbClr val="000000"/>
                </a:solidFill>
                <a:latin typeface="Calibri"/>
                <a:ea typeface="DejaVu Sans"/>
              </a:rPr>
              <a:t>множинні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7) </a:t>
            </a:r>
            <a:r>
              <a:rPr lang="ru-RU" sz="1600" b="0" strike="noStrike" spc="-1" dirty="0" err="1">
                <a:solidFill>
                  <a:srgbClr val="000000"/>
                </a:solidFill>
                <a:latin typeface="Calibri"/>
                <a:ea typeface="DejaVu Sans"/>
              </a:rPr>
              <a:t>комбіновані</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600" b="1" i="1" strike="noStrike" spc="-1" dirty="0">
                <a:solidFill>
                  <a:srgbClr val="0070C0"/>
                </a:solidFill>
                <a:latin typeface="Calibri"/>
                <a:ea typeface="DejaVu Sans"/>
              </a:rPr>
              <a:t>IV. </a:t>
            </a:r>
            <a:r>
              <a:rPr lang="ru-RU" sz="1600" b="1" i="1" strike="noStrike" spc="-1" dirty="0" err="1">
                <a:solidFill>
                  <a:srgbClr val="0070C0"/>
                </a:solidFill>
                <a:latin typeface="Calibri"/>
                <a:ea typeface="DejaVu Sans"/>
              </a:rPr>
              <a:t>Замісцем</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прикладання</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травмуючої</a:t>
            </a:r>
            <a:r>
              <a:rPr lang="ru-RU" sz="1600" b="1" i="1" strike="noStrike" spc="-1" dirty="0">
                <a:solidFill>
                  <a:srgbClr val="0070C0"/>
                </a:solidFill>
                <a:latin typeface="Calibri"/>
                <a:ea typeface="DejaVu Sans"/>
              </a:rPr>
              <a:t> </a:t>
            </a:r>
            <a:r>
              <a:rPr lang="ru-RU" sz="1600" b="1" i="1" strike="noStrike" spc="-1" dirty="0" err="1">
                <a:solidFill>
                  <a:srgbClr val="0070C0"/>
                </a:solidFill>
                <a:latin typeface="Calibri"/>
                <a:ea typeface="DejaVu Sans"/>
              </a:rPr>
              <a:t>сили</a:t>
            </a:r>
            <a:r>
              <a:rPr lang="ru-RU" sz="1600" b="1" i="1" strike="noStrike" spc="-1" dirty="0">
                <a:solidFill>
                  <a:srgbClr val="0070C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1) </a:t>
            </a:r>
            <a:r>
              <a:rPr lang="ru-RU" sz="1600" b="0" strike="noStrike" spc="-1" dirty="0" err="1">
                <a:solidFill>
                  <a:srgbClr val="000000"/>
                </a:solidFill>
                <a:latin typeface="Calibri"/>
                <a:ea typeface="DejaVu Sans"/>
              </a:rPr>
              <a:t>прямі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2) </a:t>
            </a:r>
            <a:r>
              <a:rPr lang="ru-RU" sz="1600" b="0" strike="noStrike" spc="-1" dirty="0" err="1">
                <a:solidFill>
                  <a:srgbClr val="000000"/>
                </a:solidFill>
                <a:latin typeface="Calibri"/>
                <a:ea typeface="DejaVu Sans"/>
              </a:rPr>
              <a:t>непрямі</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600" b="1" i="1" strike="noStrike" spc="-1" dirty="0">
                <a:solidFill>
                  <a:srgbClr val="0070C0"/>
                </a:solidFill>
                <a:latin typeface="Calibri"/>
                <a:ea typeface="DejaVu Sans"/>
              </a:rPr>
              <a:t>V. За часом  </a:t>
            </a:r>
            <a:r>
              <a:rPr lang="ru-RU" sz="1600" b="1" i="1" strike="noStrike" spc="-1" dirty="0" err="1">
                <a:solidFill>
                  <a:srgbClr val="0070C0"/>
                </a:solidFill>
                <a:latin typeface="Calibri"/>
                <a:ea typeface="DejaVu Sans"/>
              </a:rPr>
              <a:t>дії</a:t>
            </a:r>
            <a:r>
              <a:rPr lang="ru-RU" sz="1600" b="1" i="1" strike="noStrike" spc="-1" dirty="0">
                <a:solidFill>
                  <a:srgbClr val="0070C0"/>
                </a:solidFill>
                <a:latin typeface="Calibri"/>
                <a:ea typeface="DejaVu Sans"/>
              </a:rPr>
              <a:t>:</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1) </a:t>
            </a:r>
            <a:r>
              <a:rPr lang="ru-RU" sz="1600" b="0" strike="noStrike" spc="-1" dirty="0" err="1">
                <a:solidFill>
                  <a:srgbClr val="000000"/>
                </a:solidFill>
                <a:latin typeface="Calibri"/>
                <a:ea typeface="DejaVu Sans"/>
              </a:rPr>
              <a:t>гострі</a:t>
            </a:r>
            <a:r>
              <a:rPr lang="ru-RU" sz="1600" b="0" strike="noStrike" spc="-1" dirty="0">
                <a:solidFill>
                  <a:srgbClr val="000000"/>
                </a:solidFill>
                <a:latin typeface="Calibri"/>
                <a:ea typeface="DejaVu Sans"/>
              </a:rPr>
              <a:t>; </a:t>
            </a:r>
            <a:endParaRPr lang="ru-RU" sz="1600" b="0" strike="noStrike" spc="-1" dirty="0">
              <a:latin typeface="Arial"/>
            </a:endParaRPr>
          </a:p>
          <a:p>
            <a:pPr marL="343080" indent="-342000">
              <a:lnSpc>
                <a:spcPct val="100000"/>
              </a:lnSpc>
            </a:pPr>
            <a:r>
              <a:rPr lang="ru-RU" sz="1600" b="0" strike="noStrike" spc="-1" dirty="0">
                <a:solidFill>
                  <a:srgbClr val="000000"/>
                </a:solidFill>
                <a:latin typeface="Calibri"/>
                <a:ea typeface="DejaVu Sans"/>
              </a:rPr>
              <a:t>	2) </a:t>
            </a:r>
            <a:r>
              <a:rPr lang="ru-RU" sz="1600" b="0" strike="noStrike" spc="-1" dirty="0" err="1">
                <a:solidFill>
                  <a:srgbClr val="000000"/>
                </a:solidFill>
                <a:latin typeface="Calibri"/>
                <a:ea typeface="DejaVu Sans"/>
              </a:rPr>
              <a:t>хронічні</a:t>
            </a:r>
            <a:r>
              <a:rPr lang="ru-RU" sz="1600" b="0" strike="noStrike" spc="-1" dirty="0">
                <a:solidFill>
                  <a:srgbClr val="000000"/>
                </a:solidFill>
                <a:latin typeface="Calibri"/>
                <a:ea typeface="DejaVu Sans"/>
              </a:rPr>
              <a:t>.</a:t>
            </a:r>
            <a:endParaRPr lang="ru-RU" sz="1600" b="0" strike="noStrike" spc="-1" dirty="0">
              <a:latin typeface="Arial"/>
            </a:endParaRPr>
          </a:p>
          <a:p>
            <a:pPr marL="343080" indent="-342000">
              <a:lnSpc>
                <a:spcPct val="100000"/>
              </a:lnSpc>
            </a:pPr>
            <a:r>
              <a:rPr lang="ru-RU" sz="1400" b="0" strike="noStrike" spc="-1" dirty="0">
                <a:solidFill>
                  <a:srgbClr val="000000"/>
                </a:solidFill>
                <a:latin typeface="Calibri"/>
                <a:ea typeface="DejaVu Sans"/>
              </a:rPr>
              <a:t>	</a:t>
            </a:r>
            <a:r>
              <a:rPr lang="ru-RU" sz="1600" b="0" strike="noStrike" spc="-1" dirty="0" err="1">
                <a:solidFill>
                  <a:srgbClr val="FF0000"/>
                </a:solidFill>
                <a:latin typeface="Calibri"/>
                <a:ea typeface="DejaVu Sans"/>
              </a:rPr>
              <a:t>Такий</a:t>
            </a:r>
            <a:r>
              <a:rPr lang="ru-RU" sz="1600" b="0" strike="noStrike" spc="-1" dirty="0">
                <a:solidFill>
                  <a:srgbClr val="FF0000"/>
                </a:solidFill>
                <a:latin typeface="Calibri"/>
                <a:ea typeface="DejaVu Sans"/>
              </a:rPr>
              <a:t> </a:t>
            </a:r>
            <a:r>
              <a:rPr lang="ru-RU" sz="1600" b="0" strike="noStrike" spc="-1" dirty="0" err="1">
                <a:solidFill>
                  <a:srgbClr val="FF0000"/>
                </a:solidFill>
                <a:latin typeface="Calibri"/>
                <a:ea typeface="DejaVu Sans"/>
              </a:rPr>
              <a:t>розподіл</a:t>
            </a:r>
            <a:r>
              <a:rPr lang="ru-RU" sz="1600" b="0" strike="noStrike" spc="-1" dirty="0">
                <a:solidFill>
                  <a:srgbClr val="FF0000"/>
                </a:solidFill>
                <a:latin typeface="Calibri"/>
                <a:ea typeface="DejaVu Sans"/>
              </a:rPr>
              <a:t> травматизму </a:t>
            </a:r>
            <a:r>
              <a:rPr lang="ru-RU" sz="1600" b="0" strike="noStrike" spc="-1" dirty="0" err="1">
                <a:solidFill>
                  <a:srgbClr val="FF0000"/>
                </a:solidFill>
                <a:latin typeface="Calibri"/>
                <a:ea typeface="DejaVu Sans"/>
              </a:rPr>
              <a:t>дозволяє</a:t>
            </a:r>
            <a:r>
              <a:rPr lang="ru-RU" sz="1600" b="0" strike="noStrike" spc="-1" dirty="0">
                <a:solidFill>
                  <a:srgbClr val="FF0000"/>
                </a:solidFill>
                <a:latin typeface="Calibri"/>
                <a:ea typeface="DejaVu Sans"/>
              </a:rPr>
              <a:t> </a:t>
            </a:r>
            <a:r>
              <a:rPr lang="ru-RU" sz="1600" b="0" strike="noStrike" spc="-1" dirty="0" err="1">
                <a:solidFill>
                  <a:srgbClr val="FF0000"/>
                </a:solidFill>
                <a:latin typeface="Calibri"/>
                <a:ea typeface="DejaVu Sans"/>
              </a:rPr>
              <a:t>виявити</a:t>
            </a:r>
            <a:r>
              <a:rPr lang="ru-RU" sz="1600" b="0" strike="noStrike" spc="-1" dirty="0">
                <a:solidFill>
                  <a:srgbClr val="FF0000"/>
                </a:solidFill>
                <a:latin typeface="Calibri"/>
                <a:ea typeface="DejaVu Sans"/>
              </a:rPr>
              <a:t> причину, </a:t>
            </a:r>
            <a:r>
              <a:rPr lang="ru-RU" sz="1600" b="0" strike="noStrike" spc="-1" dirty="0" err="1">
                <a:solidFill>
                  <a:srgbClr val="FF0000"/>
                </a:solidFill>
                <a:latin typeface="Calibri"/>
                <a:ea typeface="DejaVu Sans"/>
              </a:rPr>
              <a:t>умови</a:t>
            </a:r>
            <a:r>
              <a:rPr lang="ru-RU" sz="1600" b="0" strike="noStrike" spc="-1" dirty="0">
                <a:solidFill>
                  <a:srgbClr val="FF0000"/>
                </a:solidFill>
                <a:latin typeface="Calibri"/>
                <a:ea typeface="DejaVu Sans"/>
              </a:rPr>
              <a:t>, в </a:t>
            </a:r>
            <a:r>
              <a:rPr lang="ru-RU" sz="1600" b="0" strike="noStrike" spc="-1" dirty="0" err="1">
                <a:solidFill>
                  <a:srgbClr val="FF0000"/>
                </a:solidFill>
                <a:latin typeface="Calibri"/>
                <a:ea typeface="DejaVu Sans"/>
              </a:rPr>
              <a:t>яких</a:t>
            </a:r>
            <a:r>
              <a:rPr lang="ru-RU" sz="1600" b="0" strike="noStrike" spc="-1" dirty="0">
                <a:solidFill>
                  <a:srgbClr val="FF0000"/>
                </a:solidFill>
                <a:latin typeface="Calibri"/>
                <a:ea typeface="DejaVu Sans"/>
              </a:rPr>
              <a:t> </a:t>
            </a:r>
            <a:r>
              <a:rPr lang="ru-RU" sz="1600" b="0" strike="noStrike" spc="-1" dirty="0" err="1">
                <a:solidFill>
                  <a:srgbClr val="FF0000"/>
                </a:solidFill>
                <a:latin typeface="Calibri"/>
                <a:ea typeface="DejaVu Sans"/>
              </a:rPr>
              <a:t>він</a:t>
            </a:r>
            <a:r>
              <a:rPr lang="ru-RU" sz="1600" b="0" strike="noStrike" spc="-1" dirty="0">
                <a:solidFill>
                  <a:srgbClr val="FF0000"/>
                </a:solidFill>
                <a:latin typeface="Calibri"/>
                <a:ea typeface="DejaVu Sans"/>
              </a:rPr>
              <a:t> </a:t>
            </a:r>
            <a:r>
              <a:rPr lang="ru-RU" sz="1600" b="0" strike="noStrike" spc="-1" dirty="0" err="1">
                <a:solidFill>
                  <a:srgbClr val="FF0000"/>
                </a:solidFill>
                <a:latin typeface="Calibri"/>
                <a:ea typeface="DejaVu Sans"/>
              </a:rPr>
              <a:t>виник</a:t>
            </a:r>
            <a:r>
              <a:rPr lang="ru-RU" sz="1600" b="0" strike="noStrike" spc="-1" dirty="0">
                <a:solidFill>
                  <a:srgbClr val="FF0000"/>
                </a:solidFill>
                <a:latin typeface="Calibri"/>
                <a:ea typeface="DejaVu Sans"/>
              </a:rPr>
              <a:t>, </a:t>
            </a:r>
            <a:r>
              <a:rPr lang="ru-RU" sz="1600" b="0" strike="noStrike" spc="-1" dirty="0" err="1">
                <a:solidFill>
                  <a:srgbClr val="FF0000"/>
                </a:solidFill>
                <a:latin typeface="Calibri"/>
                <a:ea typeface="DejaVu Sans"/>
              </a:rPr>
              <a:t>своєчасно</a:t>
            </a:r>
            <a:r>
              <a:rPr lang="ru-RU" sz="1600" b="0" strike="noStrike" spc="-1" dirty="0">
                <a:solidFill>
                  <a:srgbClr val="FF0000"/>
                </a:solidFill>
                <a:latin typeface="Calibri"/>
                <a:ea typeface="DejaVu Sans"/>
              </a:rPr>
              <a:t> провести </a:t>
            </a:r>
            <a:r>
              <a:rPr lang="ru-RU" sz="1600" b="0" strike="noStrike" spc="-1" dirty="0" err="1">
                <a:solidFill>
                  <a:srgbClr val="FF0000"/>
                </a:solidFill>
                <a:latin typeface="Calibri"/>
                <a:ea typeface="DejaVu Sans"/>
              </a:rPr>
              <a:t>лікувальні</a:t>
            </a:r>
            <a:r>
              <a:rPr lang="ru-RU" sz="1600" b="0" strike="noStrike" spc="-1" dirty="0">
                <a:solidFill>
                  <a:srgbClr val="FF0000"/>
                </a:solidFill>
                <a:latin typeface="Calibri"/>
                <a:ea typeface="DejaVu Sans"/>
              </a:rPr>
              <a:t> та </a:t>
            </a:r>
            <a:r>
              <a:rPr lang="ru-RU" sz="1600" b="0" strike="noStrike" spc="-1" dirty="0" err="1">
                <a:solidFill>
                  <a:srgbClr val="FF0000"/>
                </a:solidFill>
                <a:latin typeface="Calibri"/>
                <a:ea typeface="DejaVu Sans"/>
              </a:rPr>
              <a:t>профілактичні</a:t>
            </a:r>
            <a:r>
              <a:rPr lang="ru-RU" sz="1600" b="0" strike="noStrike" spc="-1" dirty="0">
                <a:solidFill>
                  <a:srgbClr val="FF0000"/>
                </a:solidFill>
                <a:latin typeface="Calibri"/>
                <a:ea typeface="DejaVu Sans"/>
              </a:rPr>
              <a:t> заходи.</a:t>
            </a:r>
            <a:endParaRPr lang="ru-RU"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ustomShape 1"/>
          <p:cNvSpPr/>
          <p:nvPr/>
        </p:nvSpPr>
        <p:spPr>
          <a:xfrm>
            <a:off x="512919" y="457915"/>
            <a:ext cx="8228520" cy="106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7500"/>
          </a:bodyPr>
          <a:lstStyle/>
          <a:p>
            <a:pPr algn="ctr">
              <a:lnSpc>
                <a:spcPct val="100000"/>
              </a:lnSpc>
            </a:pPr>
            <a:r>
              <a:rPr lang="ru-RU" sz="4400" b="0" strike="noStrike" spc="-1" dirty="0">
                <a:solidFill>
                  <a:srgbClr val="000000"/>
                </a:solidFill>
                <a:latin typeface="Calibri"/>
                <a:ea typeface="DejaVu Sans"/>
              </a:rPr>
              <a:t>Схема </a:t>
            </a:r>
            <a:r>
              <a:rPr lang="ru-RU" sz="4400" b="0" strike="noStrike" spc="-1" dirty="0" err="1">
                <a:solidFill>
                  <a:srgbClr val="000000"/>
                </a:solidFill>
                <a:latin typeface="Calibri"/>
                <a:ea typeface="DejaVu Sans"/>
              </a:rPr>
              <a:t>накладання</a:t>
            </a:r>
            <a:r>
              <a:rPr lang="ru-RU" sz="4400" b="0" strike="noStrike" spc="-1" dirty="0">
                <a:solidFill>
                  <a:srgbClr val="000000"/>
                </a:solidFill>
                <a:latin typeface="Calibri"/>
                <a:ea typeface="DejaVu Sans"/>
              </a:rPr>
              <a:t> </a:t>
            </a:r>
            <a:r>
              <a:rPr lang="ru-RU" sz="4400" b="0" strike="noStrike" spc="-1" dirty="0" err="1">
                <a:solidFill>
                  <a:srgbClr val="000000"/>
                </a:solidFill>
                <a:latin typeface="Calibri"/>
                <a:ea typeface="DejaVu Sans"/>
              </a:rPr>
              <a:t>джгута</a:t>
            </a:r>
            <a:r>
              <a:rPr lang="ru-RU" sz="4400" b="0" strike="noStrike" spc="-1" dirty="0">
                <a:solidFill>
                  <a:srgbClr val="000000"/>
                </a:solidFill>
                <a:latin typeface="Calibri"/>
                <a:ea typeface="DejaVu Sans"/>
              </a:rPr>
              <a:t> - закрутки</a:t>
            </a:r>
            <a:endParaRPr lang="ru-RU" sz="4400" b="0" strike="noStrike" spc="-1" dirty="0">
              <a:latin typeface="Arial"/>
            </a:endParaRPr>
          </a:p>
        </p:txBody>
      </p:sp>
      <p:pic>
        <p:nvPicPr>
          <p:cNvPr id="433" name="Picture 2"/>
          <p:cNvPicPr/>
          <p:nvPr/>
        </p:nvPicPr>
        <p:blipFill>
          <a:blip r:embed="rId2"/>
          <a:stretch/>
        </p:blipFill>
        <p:spPr>
          <a:xfrm>
            <a:off x="1249479" y="1749829"/>
            <a:ext cx="6755400" cy="4323240"/>
          </a:xfrm>
          <a:prstGeom prst="rect">
            <a:avLst/>
          </a:prstGeom>
          <a:ln>
            <a:noFill/>
          </a:ln>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ustomShape 1"/>
          <p:cNvSpPr/>
          <p:nvPr/>
        </p:nvSpPr>
        <p:spPr>
          <a:xfrm>
            <a:off x="250920" y="260280"/>
            <a:ext cx="8712720" cy="13694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400"/>
              </a:spcBef>
            </a:pPr>
            <a:r>
              <a:rPr lang="ru-RU" sz="2800" b="1" strike="noStrike" spc="-1">
                <a:solidFill>
                  <a:srgbClr val="000066"/>
                </a:solidFill>
                <a:latin typeface="Georgia"/>
                <a:ea typeface="DejaVu Sans"/>
              </a:rPr>
              <a:t>Зупинка кровотечі з підключичної артерії шляхом максимального відтягування рук назад</a:t>
            </a:r>
            <a:endParaRPr lang="ru-RU" sz="2800" b="0" strike="noStrike" spc="-1">
              <a:latin typeface="Arial"/>
            </a:endParaRPr>
          </a:p>
        </p:txBody>
      </p:sp>
      <p:sp>
        <p:nvSpPr>
          <p:cNvPr id="435" name="CustomShape 2"/>
          <p:cNvSpPr/>
          <p:nvPr/>
        </p:nvSpPr>
        <p:spPr>
          <a:xfrm>
            <a:off x="250920" y="1773360"/>
            <a:ext cx="3891600" cy="461088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000">
              <a:lnSpc>
                <a:spcPct val="100000"/>
              </a:lnSpc>
              <a:spcBef>
                <a:spcPts val="1301"/>
              </a:spcBef>
              <a:buClr>
                <a:srgbClr val="000000"/>
              </a:buClr>
              <a:buFont typeface="StarSymbol"/>
              <a:buAutoNum type="arabicPeriod"/>
            </a:pPr>
            <a:r>
              <a:rPr lang="ru-RU" sz="2600" b="0" strike="noStrike" spc="-1">
                <a:solidFill>
                  <a:srgbClr val="000000"/>
                </a:solidFill>
                <a:latin typeface="Georgia"/>
                <a:ea typeface="DejaVu Sans"/>
              </a:rPr>
              <a:t>Максимально відтягти назад ліве і праве плече.</a:t>
            </a:r>
            <a:endParaRPr lang="ru-RU" sz="2600" b="0" strike="noStrike" spc="-1">
              <a:latin typeface="Arial"/>
            </a:endParaRPr>
          </a:p>
          <a:p>
            <a:pPr marL="343080" indent="-342000">
              <a:lnSpc>
                <a:spcPct val="100000"/>
              </a:lnSpc>
              <a:spcBef>
                <a:spcPts val="1301"/>
              </a:spcBef>
            </a:pPr>
            <a:r>
              <a:rPr lang="ru-RU" sz="2600" b="0" strike="noStrike" spc="-1">
                <a:solidFill>
                  <a:srgbClr val="000000"/>
                </a:solidFill>
                <a:latin typeface="Georgia"/>
                <a:ea typeface="DejaVu Sans"/>
              </a:rPr>
              <a:t>2. Відтягнуті плечі зафіксувати за спиною, використовуючи широкий бинт або матерію, яка підходить за розміром.</a:t>
            </a:r>
            <a:endParaRPr lang="ru-RU" sz="2600" b="0" strike="noStrike" spc="-1">
              <a:latin typeface="Arial"/>
            </a:endParaRPr>
          </a:p>
        </p:txBody>
      </p:sp>
      <p:pic>
        <p:nvPicPr>
          <p:cNvPr id="436" name="Picture 9"/>
          <p:cNvPicPr/>
          <p:nvPr/>
        </p:nvPicPr>
        <p:blipFill>
          <a:blip r:embed="rId2"/>
          <a:stretch/>
        </p:blipFill>
        <p:spPr>
          <a:xfrm>
            <a:off x="4214880" y="1773360"/>
            <a:ext cx="4748760" cy="48232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ustomShape 1"/>
          <p:cNvSpPr/>
          <p:nvPr/>
        </p:nvSpPr>
        <p:spPr>
          <a:xfrm>
            <a:off x="1116000" y="2852640"/>
            <a:ext cx="7200000" cy="365760"/>
          </a:xfrm>
          <a:prstGeom prst="rect">
            <a:avLst/>
          </a:prstGeom>
          <a:noFill/>
          <a:ln w="9360">
            <a:noFill/>
          </a:ln>
        </p:spPr>
        <p:style>
          <a:lnRef idx="0">
            <a:scrgbClr r="0" g="0" b="0"/>
          </a:lnRef>
          <a:fillRef idx="0">
            <a:scrgbClr r="0" g="0" b="0"/>
          </a:fillRef>
          <a:effectRef idx="0">
            <a:scrgbClr r="0" g="0" b="0"/>
          </a:effectRef>
          <a:fontRef idx="minor"/>
        </p:style>
      </p:sp>
      <p:pic>
        <p:nvPicPr>
          <p:cNvPr id="438" name="Picture 3"/>
          <p:cNvPicPr/>
          <p:nvPr/>
        </p:nvPicPr>
        <p:blipFill>
          <a:blip r:embed="rId2"/>
          <a:srcRect l="4730" t="27722" r="5499" b="31946"/>
          <a:stretch/>
        </p:blipFill>
        <p:spPr>
          <a:xfrm>
            <a:off x="395280" y="1484280"/>
            <a:ext cx="8279280" cy="2304000"/>
          </a:xfrm>
          <a:prstGeom prst="rect">
            <a:avLst/>
          </a:prstGeom>
          <a:ln w="9360">
            <a:noFill/>
          </a:ln>
        </p:spPr>
      </p:pic>
      <p:sp>
        <p:nvSpPr>
          <p:cNvPr id="439" name="CustomShape 2"/>
          <p:cNvSpPr/>
          <p:nvPr/>
        </p:nvSpPr>
        <p:spPr>
          <a:xfrm>
            <a:off x="395280" y="260280"/>
            <a:ext cx="8279280" cy="9428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400"/>
              </a:spcBef>
            </a:pPr>
            <a:r>
              <a:rPr lang="ru-RU" sz="2800" b="1" strike="noStrike" spc="-1">
                <a:solidFill>
                  <a:srgbClr val="000066"/>
                </a:solidFill>
                <a:latin typeface="Georgia"/>
                <a:ea typeface="DejaVu Sans"/>
              </a:rPr>
              <a:t>Правила надання першої допомоги при пораненнях кінцівки</a:t>
            </a:r>
            <a:endParaRPr lang="ru-RU" sz="2800" b="0" strike="noStrike" spc="-1">
              <a:latin typeface="Arial"/>
            </a:endParaRPr>
          </a:p>
        </p:txBody>
      </p:sp>
      <p:sp>
        <p:nvSpPr>
          <p:cNvPr id="440" name="CustomShape 3"/>
          <p:cNvSpPr/>
          <p:nvPr/>
        </p:nvSpPr>
        <p:spPr>
          <a:xfrm>
            <a:off x="395280" y="3865680"/>
            <a:ext cx="8279280" cy="105552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000">
              <a:lnSpc>
                <a:spcPct val="100000"/>
              </a:lnSpc>
              <a:spcBef>
                <a:spcPts val="201"/>
              </a:spcBef>
            </a:pPr>
            <a:r>
              <a:rPr lang="ru-RU" sz="2000" b="1" strike="noStrike" spc="-1">
                <a:solidFill>
                  <a:srgbClr val="000000"/>
                </a:solidFill>
                <a:latin typeface="Georgia"/>
                <a:ea typeface="DejaVu Sans"/>
              </a:rPr>
              <a:t>1. Припідняти кінцівку та прижати артерію.</a:t>
            </a:r>
            <a:endParaRPr lang="ru-RU" sz="2000" b="0" strike="noStrike" spc="-1">
              <a:latin typeface="Arial"/>
            </a:endParaRPr>
          </a:p>
          <a:p>
            <a:pPr marL="343080" indent="-342000">
              <a:lnSpc>
                <a:spcPct val="100000"/>
              </a:lnSpc>
              <a:spcBef>
                <a:spcPts val="201"/>
              </a:spcBef>
            </a:pPr>
            <a:r>
              <a:rPr lang="ru-RU" sz="2000" b="1" strike="noStrike" spc="-1">
                <a:solidFill>
                  <a:srgbClr val="000000"/>
                </a:solidFill>
                <a:latin typeface="Georgia"/>
                <a:ea typeface="DejaVu Sans"/>
              </a:rPr>
              <a:t>2. Накласти кровоспинний джгут або тугу пов’язку.</a:t>
            </a:r>
            <a:endParaRPr lang="ru-RU" sz="2000" b="0" strike="noStrike" spc="-1">
              <a:latin typeface="Arial"/>
            </a:endParaRPr>
          </a:p>
          <a:p>
            <a:pPr marL="343080" indent="-342000">
              <a:lnSpc>
                <a:spcPct val="100000"/>
              </a:lnSpc>
              <a:spcBef>
                <a:spcPts val="201"/>
              </a:spcBef>
            </a:pPr>
            <a:r>
              <a:rPr lang="ru-RU" sz="2000" b="1" strike="noStrike" spc="-1">
                <a:solidFill>
                  <a:srgbClr val="000000"/>
                </a:solidFill>
                <a:latin typeface="Georgia"/>
                <a:ea typeface="DejaVu Sans"/>
              </a:rPr>
              <a:t>3. Накрити рану серветкою та закріпити її.</a:t>
            </a:r>
            <a:endParaRPr lang="ru-RU" sz="2000" b="0" strike="noStrike" spc="-1">
              <a:latin typeface="Arial"/>
            </a:endParaRPr>
          </a:p>
        </p:txBody>
      </p:sp>
      <p:sp>
        <p:nvSpPr>
          <p:cNvPr id="441" name="CustomShape 4"/>
          <p:cNvSpPr/>
          <p:nvPr/>
        </p:nvSpPr>
        <p:spPr>
          <a:xfrm>
            <a:off x="395280" y="5157720"/>
            <a:ext cx="8604720" cy="118692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000000"/>
                </a:solidFill>
                <a:latin typeface="Georgia"/>
                <a:ea typeface="DejaVu Sans"/>
              </a:rPr>
              <a:t>N.B. </a:t>
            </a:r>
            <a:r>
              <a:rPr lang="ru-RU" sz="2400" b="0" strike="noStrike" spc="-1">
                <a:solidFill>
                  <a:srgbClr val="000000"/>
                </a:solidFill>
                <a:latin typeface="Georgia"/>
                <a:ea typeface="DejaVu Sans"/>
              </a:rPr>
              <a:t>У випадку посиніння та набряку кінцівки (в наслідок неправильного накладання джгута) слід негайно його зняти та накласти ще раз.</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CustomShape 1"/>
          <p:cNvSpPr/>
          <p:nvPr/>
        </p:nvSpPr>
        <p:spPr>
          <a:xfrm>
            <a:off x="1116000" y="2852640"/>
            <a:ext cx="7200000" cy="365760"/>
          </a:xfrm>
          <a:prstGeom prst="rect">
            <a:avLst/>
          </a:prstGeom>
          <a:noFill/>
          <a:ln w="9360">
            <a:noFill/>
          </a:ln>
        </p:spPr>
        <p:style>
          <a:lnRef idx="0">
            <a:scrgbClr r="0" g="0" b="0"/>
          </a:lnRef>
          <a:fillRef idx="0">
            <a:scrgbClr r="0" g="0" b="0"/>
          </a:fillRef>
          <a:effectRef idx="0">
            <a:scrgbClr r="0" g="0" b="0"/>
          </a:effectRef>
          <a:fontRef idx="minor"/>
        </p:style>
      </p:sp>
      <p:sp>
        <p:nvSpPr>
          <p:cNvPr id="443" name="CustomShape 2"/>
          <p:cNvSpPr/>
          <p:nvPr/>
        </p:nvSpPr>
        <p:spPr>
          <a:xfrm>
            <a:off x="395280" y="260280"/>
            <a:ext cx="8423640" cy="5162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400"/>
              </a:spcBef>
            </a:pPr>
            <a:r>
              <a:rPr lang="ru-RU" sz="2800" b="1" strike="noStrike" spc="-1">
                <a:solidFill>
                  <a:srgbClr val="000066"/>
                </a:solidFill>
                <a:latin typeface="Georgia"/>
                <a:ea typeface="DejaVu Sans"/>
              </a:rPr>
              <a:t>Зупинка венозної та капілярної кровотеч</a:t>
            </a:r>
            <a:endParaRPr lang="ru-RU" sz="2800" b="0" strike="noStrike" spc="-1">
              <a:latin typeface="Arial"/>
            </a:endParaRPr>
          </a:p>
        </p:txBody>
      </p:sp>
      <p:sp>
        <p:nvSpPr>
          <p:cNvPr id="444" name="CustomShape 3"/>
          <p:cNvSpPr/>
          <p:nvPr/>
        </p:nvSpPr>
        <p:spPr>
          <a:xfrm>
            <a:off x="395280" y="4941720"/>
            <a:ext cx="8423640" cy="155268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spc="-1">
                <a:solidFill>
                  <a:srgbClr val="000000"/>
                </a:solidFill>
                <a:latin typeface="Georgia"/>
                <a:ea typeface="DejaVu Sans"/>
              </a:rPr>
              <a:t>Капілярну та венозну кровотечі зупиняють шляхом накладання </a:t>
            </a:r>
            <a:r>
              <a:rPr lang="ru-RU" sz="2400" b="1" strike="noStrike" spc="-1">
                <a:solidFill>
                  <a:srgbClr val="000000"/>
                </a:solidFill>
                <a:latin typeface="Georgia"/>
                <a:ea typeface="DejaVu Sans"/>
              </a:rPr>
              <a:t>стерильної тугої пов’язки</a:t>
            </a:r>
            <a:r>
              <a:rPr lang="ru-RU" sz="2400" b="0" strike="noStrike" spc="-1">
                <a:solidFill>
                  <a:srgbClr val="000000"/>
                </a:solidFill>
                <a:latin typeface="Georgia"/>
                <a:ea typeface="DejaVu Sans"/>
              </a:rPr>
              <a:t>. </a:t>
            </a:r>
            <a:endParaRPr lang="ru-RU" sz="2400" b="0" strike="noStrike" spc="-1">
              <a:latin typeface="Arial"/>
            </a:endParaRPr>
          </a:p>
          <a:p>
            <a:pPr>
              <a:lnSpc>
                <a:spcPct val="100000"/>
              </a:lnSpc>
            </a:pPr>
            <a:r>
              <a:rPr lang="ru-RU" sz="2400" b="0" strike="noStrike" spc="-1">
                <a:solidFill>
                  <a:srgbClr val="000000"/>
                </a:solidFill>
                <a:latin typeface="Georgia"/>
                <a:ea typeface="DejaVu Sans"/>
              </a:rPr>
              <a:t>При венозній кровотечі пошкоджену кінцівку слід припідняти. </a:t>
            </a:r>
            <a:endParaRPr lang="ru-RU" sz="2400" b="0" strike="noStrike" spc="-1">
              <a:latin typeface="Arial"/>
            </a:endParaRPr>
          </a:p>
        </p:txBody>
      </p:sp>
      <p:sp>
        <p:nvSpPr>
          <p:cNvPr id="445" name="CustomShape 4"/>
          <p:cNvSpPr/>
          <p:nvPr/>
        </p:nvSpPr>
        <p:spPr>
          <a:xfrm>
            <a:off x="2916360" y="1052640"/>
            <a:ext cx="5902920" cy="17960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400"/>
              </a:spcBef>
            </a:pPr>
            <a:r>
              <a:rPr lang="ru-RU" sz="2800" b="0" strike="noStrike" spc="-1">
                <a:solidFill>
                  <a:srgbClr val="000000"/>
                </a:solidFill>
                <a:latin typeface="Georgia"/>
                <a:ea typeface="DejaVu Sans"/>
              </a:rPr>
              <a:t>При </a:t>
            </a:r>
            <a:r>
              <a:rPr lang="ru-RU" sz="2800" b="1" i="1" strike="noStrike" spc="-1">
                <a:solidFill>
                  <a:srgbClr val="000000"/>
                </a:solidFill>
                <a:latin typeface="Georgia"/>
                <a:ea typeface="DejaVu Sans"/>
              </a:rPr>
              <a:t>венозній кровотечі</a:t>
            </a:r>
            <a:r>
              <a:rPr lang="ru-RU" sz="2800" b="1" strike="noStrike" spc="-1">
                <a:solidFill>
                  <a:srgbClr val="000000"/>
                </a:solidFill>
                <a:latin typeface="Georgia"/>
                <a:ea typeface="DejaVu Sans"/>
              </a:rPr>
              <a:t> </a:t>
            </a:r>
            <a:r>
              <a:rPr lang="ru-RU" sz="2800" b="0" strike="noStrike" spc="-1">
                <a:solidFill>
                  <a:srgbClr val="000000"/>
                </a:solidFill>
                <a:latin typeface="Georgia"/>
                <a:ea typeface="DejaVu Sans"/>
              </a:rPr>
              <a:t>темна кров витікає повільно, рівномірно, непрямим струменем.</a:t>
            </a:r>
            <a:endParaRPr lang="ru-RU" sz="2800" b="0" strike="noStrike" spc="-1">
              <a:latin typeface="Arial"/>
            </a:endParaRPr>
          </a:p>
        </p:txBody>
      </p:sp>
      <p:pic>
        <p:nvPicPr>
          <p:cNvPr id="446" name="Picture 9"/>
          <p:cNvPicPr/>
          <p:nvPr/>
        </p:nvPicPr>
        <p:blipFill>
          <a:blip r:embed="rId2"/>
          <a:stretch/>
        </p:blipFill>
        <p:spPr>
          <a:xfrm>
            <a:off x="395280" y="1052640"/>
            <a:ext cx="2408760" cy="1799280"/>
          </a:xfrm>
          <a:prstGeom prst="rect">
            <a:avLst/>
          </a:prstGeom>
          <a:ln w="9360">
            <a:noFill/>
          </a:ln>
        </p:spPr>
      </p:pic>
      <p:sp>
        <p:nvSpPr>
          <p:cNvPr id="447" name="CustomShape 5"/>
          <p:cNvSpPr/>
          <p:nvPr/>
        </p:nvSpPr>
        <p:spPr>
          <a:xfrm>
            <a:off x="395280" y="2997360"/>
            <a:ext cx="5831280" cy="170496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199"/>
              </a:spcBef>
            </a:pPr>
            <a:r>
              <a:rPr lang="ru-RU" sz="2400" b="0" strike="noStrike" spc="-1">
                <a:solidFill>
                  <a:srgbClr val="000000"/>
                </a:solidFill>
                <a:latin typeface="Georgia"/>
                <a:ea typeface="DejaVu Sans"/>
              </a:rPr>
              <a:t>При </a:t>
            </a:r>
            <a:r>
              <a:rPr lang="ru-RU" sz="2400" b="1" i="1" strike="noStrike" spc="-1">
                <a:solidFill>
                  <a:srgbClr val="000000"/>
                </a:solidFill>
                <a:latin typeface="Georgia"/>
                <a:ea typeface="DejaVu Sans"/>
              </a:rPr>
              <a:t>капілярній кровотечі</a:t>
            </a:r>
            <a:r>
              <a:rPr lang="ru-RU" sz="2400" b="1" strike="noStrike" spc="-1">
                <a:solidFill>
                  <a:srgbClr val="000000"/>
                </a:solidFill>
                <a:latin typeface="Georgia"/>
                <a:ea typeface="DejaVu Sans"/>
              </a:rPr>
              <a:t> </a:t>
            </a:r>
            <a:r>
              <a:rPr lang="ru-RU" sz="2400" b="0" strike="noStrike" spc="-1">
                <a:solidFill>
                  <a:srgbClr val="000000"/>
                </a:solidFill>
                <a:latin typeface="Georgia"/>
                <a:ea typeface="DejaVu Sans"/>
              </a:rPr>
              <a:t>кров сочиться каплями з усієї пошкодженої поверхні.</a:t>
            </a:r>
            <a:endParaRPr lang="ru-RU" sz="2400" b="0" strike="noStrike" spc="-1">
              <a:latin typeface="Arial"/>
            </a:endParaRPr>
          </a:p>
          <a:p>
            <a:pPr algn="ctr">
              <a:lnSpc>
                <a:spcPct val="100000"/>
              </a:lnSpc>
              <a:spcBef>
                <a:spcPts val="1199"/>
              </a:spcBef>
            </a:pPr>
            <a:endParaRPr lang="ru-RU" sz="2400" b="0" strike="noStrike" spc="-1">
              <a:latin typeface="Arial"/>
            </a:endParaRPr>
          </a:p>
        </p:txBody>
      </p:sp>
      <p:pic>
        <p:nvPicPr>
          <p:cNvPr id="448" name="Picture 11"/>
          <p:cNvPicPr/>
          <p:nvPr/>
        </p:nvPicPr>
        <p:blipFill>
          <a:blip r:embed="rId3"/>
          <a:stretch/>
        </p:blipFill>
        <p:spPr>
          <a:xfrm>
            <a:off x="6443640" y="2924280"/>
            <a:ext cx="2375280" cy="17992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755640" y="2708280"/>
            <a:ext cx="7960320" cy="367200"/>
          </a:xfrm>
          <a:prstGeom prst="rect">
            <a:avLst/>
          </a:prstGeom>
          <a:noFill/>
          <a:ln w="9360">
            <a:noFill/>
          </a:ln>
        </p:spPr>
        <p:style>
          <a:lnRef idx="0">
            <a:scrgbClr r="0" g="0" b="0"/>
          </a:lnRef>
          <a:fillRef idx="0">
            <a:scrgbClr r="0" g="0" b="0"/>
          </a:fillRef>
          <a:effectRef idx="0">
            <a:scrgbClr r="0" g="0" b="0"/>
          </a:effectRef>
          <a:fontRef idx="minor"/>
        </p:style>
      </p:sp>
      <p:pic>
        <p:nvPicPr>
          <p:cNvPr id="450" name="Picture 3"/>
          <p:cNvPicPr/>
          <p:nvPr/>
        </p:nvPicPr>
        <p:blipFill>
          <a:blip r:embed="rId2"/>
          <a:srcRect t="4639" b="7167"/>
          <a:stretch/>
        </p:blipFill>
        <p:spPr>
          <a:xfrm>
            <a:off x="395280" y="1268280"/>
            <a:ext cx="8423640" cy="5571000"/>
          </a:xfrm>
          <a:prstGeom prst="rect">
            <a:avLst/>
          </a:prstGeom>
          <a:ln w="9360">
            <a:noFill/>
          </a:ln>
        </p:spPr>
      </p:pic>
      <p:sp>
        <p:nvSpPr>
          <p:cNvPr id="451" name="CustomShape 2"/>
          <p:cNvSpPr/>
          <p:nvPr/>
        </p:nvSpPr>
        <p:spPr>
          <a:xfrm>
            <a:off x="395280" y="260280"/>
            <a:ext cx="8423640" cy="82116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199"/>
              </a:spcBef>
            </a:pPr>
            <a:r>
              <a:rPr lang="ru-RU" sz="2400" b="1" strike="noStrike" spc="-1">
                <a:solidFill>
                  <a:srgbClr val="000066"/>
                </a:solidFill>
                <a:latin typeface="Georgia"/>
                <a:ea typeface="DejaVu Sans"/>
              </a:rPr>
              <a:t>Накладання пов’язок на різні частини тіла при венозній та капілярній кровотечах</a:t>
            </a:r>
            <a:endParaRPr lang="ru-RU" sz="2400" b="0" strike="noStrike" spc="-1">
              <a:latin typeface="Arial"/>
            </a:endParaRPr>
          </a:p>
        </p:txBody>
      </p:sp>
      <p:sp>
        <p:nvSpPr>
          <p:cNvPr id="452" name="CustomShape 3"/>
          <p:cNvSpPr/>
          <p:nvPr/>
        </p:nvSpPr>
        <p:spPr>
          <a:xfrm>
            <a:off x="3708360" y="1628640"/>
            <a:ext cx="1908720" cy="1614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001"/>
              </a:spcBef>
            </a:pPr>
            <a:r>
              <a:rPr lang="ru-RU" sz="2000" b="1" strike="noStrike" spc="-1">
                <a:solidFill>
                  <a:srgbClr val="FFFFFF"/>
                </a:solidFill>
                <a:latin typeface="Georgia"/>
                <a:ea typeface="DejaVu Sans"/>
              </a:rPr>
              <a:t>метод накладання пов’язки на передпліччя</a:t>
            </a:r>
            <a:endParaRPr lang="ru-RU" sz="2000" b="0" strike="noStrike" spc="-1">
              <a:latin typeface="Arial"/>
            </a:endParaRPr>
          </a:p>
        </p:txBody>
      </p:sp>
      <p:sp>
        <p:nvSpPr>
          <p:cNvPr id="453" name="CustomShape 4"/>
          <p:cNvSpPr/>
          <p:nvPr/>
        </p:nvSpPr>
        <p:spPr>
          <a:xfrm>
            <a:off x="468360" y="4365720"/>
            <a:ext cx="2227680" cy="1614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001"/>
              </a:spcBef>
            </a:pPr>
            <a:r>
              <a:rPr lang="ru-RU" sz="2000" b="1" strike="noStrike" spc="-1">
                <a:solidFill>
                  <a:srgbClr val="FFFFFF"/>
                </a:solidFill>
                <a:latin typeface="Georgia"/>
                <a:ea typeface="DejaVu Sans"/>
              </a:rPr>
              <a:t>метод накладання пов’язки на область потилиці</a:t>
            </a:r>
            <a:endParaRPr lang="ru-RU" sz="2000" b="0" strike="noStrike" spc="-1">
              <a:latin typeface="Arial"/>
            </a:endParaRPr>
          </a:p>
        </p:txBody>
      </p:sp>
      <p:sp>
        <p:nvSpPr>
          <p:cNvPr id="454" name="CustomShape 5"/>
          <p:cNvSpPr/>
          <p:nvPr/>
        </p:nvSpPr>
        <p:spPr>
          <a:xfrm>
            <a:off x="5867280" y="4941720"/>
            <a:ext cx="2951640" cy="13093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001"/>
              </a:spcBef>
            </a:pPr>
            <a:r>
              <a:rPr lang="ru-RU" sz="2000" b="1" strike="noStrike" spc="-1">
                <a:solidFill>
                  <a:srgbClr val="FFFFFF"/>
                </a:solidFill>
                <a:latin typeface="Georgia"/>
                <a:ea typeface="DejaVu Sans"/>
              </a:rPr>
              <a:t>метод накладання пов’язки на нижню частину живота та пахову область</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Picture 3"/>
          <p:cNvPicPr/>
          <p:nvPr/>
        </p:nvPicPr>
        <p:blipFill>
          <a:blip r:embed="rId2"/>
          <a:srcRect l="25511" t="18917" r="31034" b="5499"/>
          <a:stretch/>
        </p:blipFill>
        <p:spPr>
          <a:xfrm>
            <a:off x="539640" y="1484280"/>
            <a:ext cx="3959640" cy="4391640"/>
          </a:xfrm>
          <a:prstGeom prst="rect">
            <a:avLst/>
          </a:prstGeom>
          <a:ln w="9360">
            <a:noFill/>
          </a:ln>
        </p:spPr>
      </p:pic>
      <p:sp>
        <p:nvSpPr>
          <p:cNvPr id="456" name="CustomShape 1"/>
          <p:cNvSpPr/>
          <p:nvPr/>
        </p:nvSpPr>
        <p:spPr>
          <a:xfrm>
            <a:off x="539640" y="260280"/>
            <a:ext cx="8208000" cy="94284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400"/>
              </a:spcBef>
            </a:pPr>
            <a:r>
              <a:rPr lang="ru-RU" sz="2800" b="1" strike="noStrike" spc="-1">
                <a:solidFill>
                  <a:srgbClr val="000066"/>
                </a:solidFill>
                <a:latin typeface="Georgia"/>
                <a:ea typeface="DejaVu Sans"/>
              </a:rPr>
              <a:t>Правила надання першої допомоги при пораненнях грудної клітки</a:t>
            </a:r>
            <a:endParaRPr lang="ru-RU" sz="2800" b="0" strike="noStrike" spc="-1">
              <a:latin typeface="Arial"/>
            </a:endParaRPr>
          </a:p>
        </p:txBody>
      </p:sp>
      <p:sp>
        <p:nvSpPr>
          <p:cNvPr id="457" name="CustomShape 2"/>
          <p:cNvSpPr/>
          <p:nvPr/>
        </p:nvSpPr>
        <p:spPr>
          <a:xfrm>
            <a:off x="4643280" y="1484280"/>
            <a:ext cx="4104360" cy="428472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000">
              <a:lnSpc>
                <a:spcPct val="100000"/>
              </a:lnSpc>
              <a:spcBef>
                <a:spcPts val="1400"/>
              </a:spcBef>
              <a:buClr>
                <a:srgbClr val="000000"/>
              </a:buClr>
              <a:buFont typeface="StarSymbol"/>
              <a:buAutoNum type="arabicPeriod"/>
            </a:pPr>
            <a:r>
              <a:rPr lang="ru-RU" sz="2800" b="0" strike="noStrike" spc="-1">
                <a:solidFill>
                  <a:srgbClr val="000000"/>
                </a:solidFill>
                <a:latin typeface="Georgia"/>
                <a:ea typeface="DejaVu Sans"/>
              </a:rPr>
              <a:t>Прижати долоню до рани таким чином, щоб повітря не потрапляло через неї в грудну порожнину</a:t>
            </a:r>
            <a:endParaRPr lang="ru-RU" sz="2800" b="0" strike="noStrike" spc="-1">
              <a:latin typeface="Arial"/>
            </a:endParaRPr>
          </a:p>
          <a:p>
            <a:pPr marL="343080" indent="-342000">
              <a:lnSpc>
                <a:spcPct val="100000"/>
              </a:lnSpc>
              <a:spcBef>
                <a:spcPts val="1400"/>
              </a:spcBef>
              <a:buClr>
                <a:srgbClr val="000000"/>
              </a:buClr>
              <a:buFont typeface="StarSymbol"/>
              <a:buAutoNum type="arabicPeriod"/>
            </a:pPr>
            <a:r>
              <a:rPr lang="ru-RU" sz="2800" b="0" strike="noStrike" spc="-1">
                <a:solidFill>
                  <a:srgbClr val="000000"/>
                </a:solidFill>
                <a:latin typeface="Georgia"/>
                <a:ea typeface="DejaVu Sans"/>
              </a:rPr>
              <a:t>На рану накласти герметичну пов’язку або лейкопластир.</a:t>
            </a:r>
            <a:endParaRPr lang="ru-RU" sz="2800" b="0" strike="noStrike" spc="-1">
              <a:latin typeface="Arial"/>
            </a:endParaRPr>
          </a:p>
          <a:p>
            <a:pPr marL="343080" indent="-342000">
              <a:lnSpc>
                <a:spcPct val="100000"/>
              </a:lnSpc>
              <a:spcBef>
                <a:spcPts val="1400"/>
              </a:spcBef>
            </a:pP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CustomShape 1"/>
          <p:cNvSpPr/>
          <p:nvPr/>
        </p:nvSpPr>
        <p:spPr>
          <a:xfrm>
            <a:off x="428760" y="285840"/>
            <a:ext cx="8256960" cy="192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100000"/>
              </a:lnSpc>
            </a:pPr>
            <a:r>
              <a:rPr lang="ru-RU" sz="4400" b="1" strike="noStrike" spc="-1">
                <a:solidFill>
                  <a:srgbClr val="7030A0"/>
                </a:solidFill>
                <a:latin typeface="Calibri"/>
                <a:ea typeface="DejaVu Sans"/>
              </a:rPr>
              <a:t>Правила надання першої допомоги при пораненні голови, шлунка, грудної клітки.</a:t>
            </a:r>
            <a:endParaRPr lang="ru-RU" sz="4400" b="0" strike="noStrike" spc="-1">
              <a:latin typeface="Arial"/>
            </a:endParaRPr>
          </a:p>
        </p:txBody>
      </p:sp>
      <p:pic>
        <p:nvPicPr>
          <p:cNvPr id="459" name="Picture 2"/>
          <p:cNvPicPr/>
          <p:nvPr/>
        </p:nvPicPr>
        <p:blipFill>
          <a:blip r:embed="rId2"/>
          <a:stretch/>
        </p:blipFill>
        <p:spPr>
          <a:xfrm>
            <a:off x="1500120" y="2286000"/>
            <a:ext cx="5844240" cy="43837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CustomShape 1"/>
          <p:cNvSpPr/>
          <p:nvPr/>
        </p:nvSpPr>
        <p:spPr>
          <a:xfrm>
            <a:off x="0" y="285840"/>
            <a:ext cx="5499720" cy="649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000">
              <a:lnSpc>
                <a:spcPct val="100000"/>
              </a:lnSpc>
              <a:spcBef>
                <a:spcPts val="479"/>
              </a:spcBef>
              <a:buClr>
                <a:srgbClr val="FF0000"/>
              </a:buClr>
              <a:buFont typeface="Arial"/>
              <a:buChar char="•"/>
            </a:pPr>
            <a:r>
              <a:rPr lang="ru-RU" sz="2400" b="1" strike="noStrike" spc="-1">
                <a:solidFill>
                  <a:srgbClr val="FF0000"/>
                </a:solidFill>
                <a:latin typeface="Calibri"/>
                <a:ea typeface="DejaVu Sans"/>
              </a:rPr>
              <a:t>Поранення голови </a:t>
            </a:r>
            <a:r>
              <a:rPr lang="ru-RU" sz="2400" b="0" strike="noStrike" spc="-1">
                <a:solidFill>
                  <a:srgbClr val="000000"/>
                </a:solidFill>
                <a:latin typeface="Calibri"/>
                <a:ea typeface="DejaVu Sans"/>
              </a:rPr>
              <a:t>дуже небезпечно, так як висока вірогідність пошкодження головного мозку.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При цьому дуже швидко виникає набряк мозкової тканини, що призводить до вклинювання частини мозку у великий потиличний отвір.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В результаті порушується діяльність життєво важливих центрів, що відповідають за дихання і кровообіг, при цьому людина може швидко втратити свідомість і навіть загинути.</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0" strike="noStrike" spc="-1">
                <a:solidFill>
                  <a:srgbClr val="000000"/>
                </a:solidFill>
                <a:latin typeface="Calibri"/>
                <a:ea typeface="DejaVu Sans"/>
              </a:rPr>
              <a:t>Іншою причиною високої небезпеки поранень голови є хороше кровопостачання цієї частини тіла, тому при ушкодженнях судин висока ймовірність швидкої крововтрати.</a:t>
            </a:r>
            <a:endParaRPr lang="ru-RU" sz="2400" b="0" strike="noStrike" spc="-1">
              <a:latin typeface="Arial"/>
            </a:endParaRPr>
          </a:p>
        </p:txBody>
      </p:sp>
      <p:pic>
        <p:nvPicPr>
          <p:cNvPr id="461" name="Picture 2"/>
          <p:cNvPicPr/>
          <p:nvPr/>
        </p:nvPicPr>
        <p:blipFill>
          <a:blip r:embed="rId2"/>
          <a:stretch/>
        </p:blipFill>
        <p:spPr>
          <a:xfrm>
            <a:off x="5459400" y="1500120"/>
            <a:ext cx="3683520" cy="34992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CustomShape 1"/>
          <p:cNvSpPr/>
          <p:nvPr/>
        </p:nvSpPr>
        <p:spPr>
          <a:xfrm>
            <a:off x="0" y="214200"/>
            <a:ext cx="8928720" cy="635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ctr">
              <a:lnSpc>
                <a:spcPct val="100000"/>
              </a:lnSpc>
              <a:spcBef>
                <a:spcPts val="641"/>
              </a:spcBef>
              <a:buClr>
                <a:srgbClr val="FF0000"/>
              </a:buClr>
              <a:buFont typeface="Arial"/>
              <a:buChar char="•"/>
            </a:pPr>
            <a:r>
              <a:rPr lang="ru-RU" sz="3200" b="1" u="sng" strike="noStrike" spc="-1">
                <a:solidFill>
                  <a:srgbClr val="FF0000"/>
                </a:solidFill>
                <a:uFillTx/>
                <a:latin typeface="Calibri"/>
                <a:ea typeface="DejaVu Sans"/>
              </a:rPr>
              <a:t>Перша долікарська допомога:</a:t>
            </a:r>
            <a:endParaRPr lang="ru-RU" sz="3200" b="0" strike="noStrike" spc="-1">
              <a:latin typeface="Arial"/>
            </a:endParaRPr>
          </a:p>
          <a:p>
            <a:pPr>
              <a:lnSpc>
                <a:spcPct val="100000"/>
              </a:lnSpc>
              <a:spcBef>
                <a:spcPts val="360"/>
              </a:spcBef>
            </a:pPr>
            <a:endParaRPr lang="ru-RU" sz="3200" b="0" strike="noStrike" spc="-1">
              <a:latin typeface="Arial"/>
            </a:endParaRPr>
          </a:p>
          <a:p>
            <a:pPr marL="343080" indent="-342000">
              <a:lnSpc>
                <a:spcPct val="100000"/>
              </a:lnSpc>
              <a:spcBef>
                <a:spcPts val="479"/>
              </a:spcBef>
              <a:buClr>
                <a:srgbClr val="000000"/>
              </a:buClr>
              <a:buFont typeface="Arial"/>
              <a:buChar char="•"/>
            </a:pPr>
            <a:r>
              <a:rPr lang="ru-RU" sz="2400" b="1" strike="noStrike" spc="-1">
                <a:solidFill>
                  <a:srgbClr val="000000"/>
                </a:solidFill>
                <a:latin typeface="Calibri"/>
                <a:ea typeface="DejaVu Sans"/>
              </a:rPr>
              <a:t>Слід обережно покласти потерпілого на рівну поверхню, попередньо постеливши на неї ковдру, одяг і т. п. </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1" strike="noStrike" spc="-1">
                <a:solidFill>
                  <a:srgbClr val="000000"/>
                </a:solidFill>
                <a:latin typeface="Calibri"/>
                <a:ea typeface="DejaVu Sans"/>
              </a:rPr>
              <a:t>Під гомілки рекомендується підкласти валик (подушку, куртку). Якщо потерпілий без свідомості, обережно покласти долоні з двох сторін під нижню щелепу і без значних зусиль відхилити голову назад, висуваючи підборіддя вперед. Очистити ротову порожнину від слини або іншого вмісту чистим носовою хусткою, потім постаратися повернути голову набік для запобігання потрапляння блювотних мас або іншої рідини в дихальні шляхи.</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1" strike="noStrike" spc="-1">
                <a:solidFill>
                  <a:srgbClr val="000000"/>
                </a:solidFill>
                <a:latin typeface="Calibri"/>
                <a:ea typeface="DejaVu Sans"/>
              </a:rPr>
              <a:t>Будь-яке чужорідне тіло, що перебуває в рані, не можна ворушити, а тим більше намагатися отримати. Ці дії можуть збільшити обсяг ураження мозку і посилити кровотечу.</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CustomShape 1"/>
          <p:cNvSpPr/>
          <p:nvPr/>
        </p:nvSpPr>
        <p:spPr>
          <a:xfrm>
            <a:off x="357120" y="285840"/>
            <a:ext cx="8328600" cy="6287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00"/>
              </a:spcBef>
              <a:buClr>
                <a:srgbClr val="000000"/>
              </a:buClr>
              <a:buFont typeface="Arial"/>
              <a:buChar char="•"/>
            </a:pPr>
            <a:r>
              <a:rPr lang="ru-RU" sz="2000" b="0" strike="noStrike" spc="-1">
                <a:solidFill>
                  <a:srgbClr val="000000"/>
                </a:solidFill>
                <a:latin typeface="Calibri"/>
                <a:ea typeface="DejaVu Sans"/>
              </a:rPr>
              <a:t>Для зупинки кровотечі спочатку потрібно спробувати очистити шкіру навколо місця ураження з допомогою рушника, при можливості швидко обробити поверхню навколо рани розчином брильянтового зеленого чи йоду. Потім на рану накласти пов’язку, що давить: спочатку кілька шарів чистої тканини або марлі, зверху бажано покласти твердий предмет (пульт від техніки, шматок сухого мила, гребінець тощо) і добре забинтувати, щоб цей предмет здавлював пошкоджену судину.</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0" strike="noStrike" spc="-1">
                <a:solidFill>
                  <a:srgbClr val="000000"/>
                </a:solidFill>
                <a:latin typeface="Calibri"/>
                <a:ea typeface="DejaVu Sans"/>
              </a:rPr>
              <a:t>Якщо кровотеча сильна, а накласти пов’язку немає можливості, слід притиснути пальцями шкіру біля краю рани, щоб кров перестала текти. Пальцеве притиснення судини потрібно здійснювати до приїзду «Швидкої допомоги».</a:t>
            </a:r>
            <a:endParaRPr lang="ru-RU" sz="2000" b="0" strike="noStrike" spc="-1">
              <a:latin typeface="Arial"/>
            </a:endParaRPr>
          </a:p>
          <a:p>
            <a:pPr>
              <a:lnSpc>
                <a:spcPct val="100000"/>
              </a:lnSpc>
              <a:spcBef>
                <a:spcPts val="360"/>
              </a:spcBef>
            </a:pPr>
            <a:endParaRPr lang="ru-RU" sz="2000" b="0" strike="noStrike" spc="-1">
              <a:latin typeface="Arial"/>
            </a:endParaRPr>
          </a:p>
          <a:p>
            <a:pPr>
              <a:lnSpc>
                <a:spcPct val="100000"/>
              </a:lnSpc>
              <a:spcBef>
                <a:spcPts val="360"/>
              </a:spcBef>
            </a:pPr>
            <a:endParaRPr lang="ru-RU" sz="2000" b="0" strike="noStrike" spc="-1">
              <a:latin typeface="Arial"/>
            </a:endParaRPr>
          </a:p>
        </p:txBody>
      </p:sp>
      <p:pic>
        <p:nvPicPr>
          <p:cNvPr id="464" name="Picture 2"/>
          <p:cNvPicPr/>
          <p:nvPr/>
        </p:nvPicPr>
        <p:blipFill>
          <a:blip r:embed="rId2"/>
          <a:stretch/>
        </p:blipFill>
        <p:spPr>
          <a:xfrm>
            <a:off x="4071960" y="3786120"/>
            <a:ext cx="4713840" cy="30708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357120" y="500040"/>
            <a:ext cx="8339760" cy="576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90000"/>
              </a:lnSpc>
              <a:spcBef>
                <a:spcPts val="561"/>
              </a:spcBef>
            </a:pPr>
            <a:r>
              <a:rPr lang="ru-RU" sz="2800" b="0" strike="noStrike" spc="-1">
                <a:solidFill>
                  <a:srgbClr val="FF0000"/>
                </a:solidFill>
                <a:latin typeface="Calibri"/>
                <a:ea typeface="DejaVu Sans"/>
              </a:rPr>
              <a:t>        Травма може бути одиничною, множинною, поєднаною і комбінованою.</a:t>
            </a:r>
            <a:endParaRPr lang="ru-RU" sz="2800" b="0" strike="noStrike" spc="-1">
              <a:latin typeface="Arial"/>
            </a:endParaRPr>
          </a:p>
          <a:p>
            <a:pPr marL="343080" indent="-342000" algn="just">
              <a:lnSpc>
                <a:spcPct val="90000"/>
              </a:lnSpc>
              <a:spcBef>
                <a:spcPts val="561"/>
              </a:spcBef>
            </a:pPr>
            <a:r>
              <a:rPr lang="ru-RU" sz="2800" b="0" strike="noStrike" spc="-1">
                <a:solidFill>
                  <a:srgbClr val="220600"/>
                </a:solidFill>
                <a:latin typeface="Calibri"/>
                <a:ea typeface="DejaVu Sans"/>
              </a:rPr>
              <a:t>        </a:t>
            </a:r>
            <a:r>
              <a:rPr lang="ru-RU" sz="2800" b="1" u="sng" strike="noStrike" spc="-1">
                <a:solidFill>
                  <a:srgbClr val="220600"/>
                </a:solidFill>
                <a:uFillTx/>
                <a:latin typeface="Calibri"/>
                <a:ea typeface="DejaVu Sans"/>
              </a:rPr>
              <a:t>Одинична</a:t>
            </a:r>
            <a:r>
              <a:rPr lang="ru-RU" sz="2800" b="0" strike="noStrike" spc="-1">
                <a:solidFill>
                  <a:srgbClr val="220600"/>
                </a:solidFill>
                <a:latin typeface="Calibri"/>
                <a:ea typeface="DejaVu Sans"/>
              </a:rPr>
              <a:t>, або </a:t>
            </a:r>
            <a:r>
              <a:rPr lang="ru-RU" sz="2800" b="1" u="sng" strike="noStrike" spc="-1">
                <a:solidFill>
                  <a:srgbClr val="220600"/>
                </a:solidFill>
                <a:uFillTx/>
                <a:latin typeface="Calibri"/>
                <a:ea typeface="DejaVu Sans"/>
              </a:rPr>
              <a:t>ізольована</a:t>
            </a:r>
            <a:r>
              <a:rPr lang="ru-RU" sz="2800" b="0" strike="noStrike" spc="-1">
                <a:solidFill>
                  <a:srgbClr val="220600"/>
                </a:solidFill>
                <a:latin typeface="Calibri"/>
                <a:ea typeface="DejaVu Sans"/>
              </a:rPr>
              <a:t>, травма - це ушкодження одного органа або кінцівки в межах одного сегменту. </a:t>
            </a:r>
            <a:endParaRPr lang="ru-RU" sz="2800" b="0" strike="noStrike" spc="-1">
              <a:latin typeface="Arial"/>
            </a:endParaRPr>
          </a:p>
          <a:p>
            <a:pPr marL="343080" indent="-342000" algn="just">
              <a:lnSpc>
                <a:spcPct val="90000"/>
              </a:lnSpc>
              <a:spcBef>
                <a:spcPts val="561"/>
              </a:spcBef>
            </a:pPr>
            <a:r>
              <a:rPr lang="ru-RU" sz="2800" b="0" strike="noStrike" spc="-1">
                <a:solidFill>
                  <a:srgbClr val="220600"/>
                </a:solidFill>
                <a:latin typeface="Calibri"/>
                <a:ea typeface="DejaVu Sans"/>
              </a:rPr>
              <a:t>       </a:t>
            </a:r>
            <a:r>
              <a:rPr lang="ru-RU" sz="2800" b="1" u="sng" strike="noStrike" spc="-1">
                <a:solidFill>
                  <a:srgbClr val="220600"/>
                </a:solidFill>
                <a:uFillTx/>
                <a:latin typeface="Calibri"/>
                <a:ea typeface="DejaVu Sans"/>
              </a:rPr>
              <a:t>Множинна травма</a:t>
            </a:r>
            <a:r>
              <a:rPr lang="ru-RU" sz="2800" b="0" strike="noStrike" spc="-1">
                <a:solidFill>
                  <a:srgbClr val="220600"/>
                </a:solidFill>
                <a:latin typeface="Calibri"/>
                <a:ea typeface="DejaVu Sans"/>
              </a:rPr>
              <a:t> характеризується ушкодженням багатьох ділянок тіла в межах однієї системи. </a:t>
            </a:r>
            <a:endParaRPr lang="ru-RU" sz="2800" b="0" strike="noStrike" spc="-1">
              <a:latin typeface="Arial"/>
            </a:endParaRPr>
          </a:p>
          <a:p>
            <a:pPr marL="343080" indent="-342000" algn="just">
              <a:lnSpc>
                <a:spcPct val="90000"/>
              </a:lnSpc>
              <a:spcBef>
                <a:spcPts val="561"/>
              </a:spcBef>
            </a:pPr>
            <a:r>
              <a:rPr lang="ru-RU" sz="2800" b="0" strike="noStrike" spc="-1">
                <a:solidFill>
                  <a:srgbClr val="220600"/>
                </a:solidFill>
                <a:latin typeface="Calibri"/>
                <a:ea typeface="DejaVu Sans"/>
              </a:rPr>
              <a:t>        </a:t>
            </a:r>
            <a:r>
              <a:rPr lang="ru-RU" sz="2800" b="1" u="sng" strike="noStrike" spc="-1">
                <a:solidFill>
                  <a:srgbClr val="220600"/>
                </a:solidFill>
                <a:uFillTx/>
                <a:latin typeface="Calibri"/>
                <a:ea typeface="DejaVu Sans"/>
              </a:rPr>
              <a:t>Поєднана травма </a:t>
            </a:r>
            <a:r>
              <a:rPr lang="ru-RU" sz="2800" b="0" strike="noStrike" spc="-1">
                <a:solidFill>
                  <a:srgbClr val="220600"/>
                </a:solidFill>
                <a:latin typeface="Calibri"/>
                <a:ea typeface="DejaVu Sans"/>
              </a:rPr>
              <a:t>- це ушкодження опорно-рухового апарату і внутрішніх органів. </a:t>
            </a:r>
            <a:endParaRPr lang="ru-RU" sz="2800" b="0" strike="noStrike" spc="-1">
              <a:latin typeface="Arial"/>
            </a:endParaRPr>
          </a:p>
          <a:p>
            <a:pPr marL="343080" indent="-342000" algn="just">
              <a:lnSpc>
                <a:spcPct val="90000"/>
              </a:lnSpc>
              <a:spcBef>
                <a:spcPts val="561"/>
              </a:spcBef>
            </a:pPr>
            <a:r>
              <a:rPr lang="ru-RU" sz="2800" b="0" strike="noStrike" spc="-1">
                <a:solidFill>
                  <a:srgbClr val="220600"/>
                </a:solidFill>
                <a:latin typeface="Calibri"/>
                <a:ea typeface="DejaVu Sans"/>
              </a:rPr>
              <a:t>        </a:t>
            </a:r>
            <a:r>
              <a:rPr lang="ru-RU" sz="2800" b="1" u="sng" strike="noStrike" spc="-1">
                <a:solidFill>
                  <a:srgbClr val="220600"/>
                </a:solidFill>
                <a:uFillTx/>
                <a:latin typeface="Calibri"/>
                <a:ea typeface="DejaVu Sans"/>
              </a:rPr>
              <a:t>Комбінована травма</a:t>
            </a:r>
            <a:r>
              <a:rPr lang="ru-RU" sz="2800" b="0" strike="noStrike" spc="-1">
                <a:solidFill>
                  <a:srgbClr val="220600"/>
                </a:solidFill>
                <a:latin typeface="Calibri"/>
                <a:ea typeface="DejaVu Sans"/>
              </a:rPr>
              <a:t> виникає під дією механічних і немеханічних факторів</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 calcmode="lin" valueType="str">
                                      <p:cBhvr additive="repl">
                                        <p:cTn id="7" dur="1" fill="hold"/>
                                        <p:tgtEl>
                                          <p:spTgt spid="319">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319">
                                            <p:txEl>
                                              <p:pRg st="1" end="1"/>
                                            </p:txEl>
                                          </p:spTgt>
                                        </p:tgtEl>
                                        <p:attrNameLst>
                                          <p:attrName>style.visibility</p:attrName>
                                        </p:attrNameLst>
                                      </p:cBhvr>
                                      <p:to>
                                        <p:strVal val="visible"/>
                                      </p:to>
                                    </p:set>
                                    <p:anim calcmode="lin" valueType="str">
                                      <p:cBhvr additive="repl">
                                        <p:cTn id="12" dur="1" fill="hold"/>
                                        <p:tgtEl>
                                          <p:spTgt spid="319">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fill="hold" nodeType="clickEffect">
                                  <p:stCondLst>
                                    <p:cond delay="0"/>
                                  </p:stCondLst>
                                  <p:childTnLst>
                                    <p:set>
                                      <p:cBhvr>
                                        <p:cTn id="16" dur="1" fill="hold">
                                          <p:stCondLst>
                                            <p:cond delay="0"/>
                                          </p:stCondLst>
                                        </p:cTn>
                                        <p:tgtEl>
                                          <p:spTgt spid="319">
                                            <p:txEl>
                                              <p:pRg st="2" end="2"/>
                                            </p:txEl>
                                          </p:spTgt>
                                        </p:tgtEl>
                                        <p:attrNameLst>
                                          <p:attrName>style.visibility</p:attrName>
                                        </p:attrNameLst>
                                      </p:cBhvr>
                                      <p:to>
                                        <p:strVal val="visible"/>
                                      </p:to>
                                    </p:set>
                                    <p:anim calcmode="lin" valueType="str">
                                      <p:cBhvr additive="repl">
                                        <p:cTn id="17" dur="1" fill="hold"/>
                                        <p:tgtEl>
                                          <p:spTgt spid="319">
                                            <p:txEl>
                                              <p:pRg st="2" end="2"/>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fill="hold" nodeType="clickEffect">
                                  <p:stCondLst>
                                    <p:cond delay="0"/>
                                  </p:stCondLst>
                                  <p:childTnLst>
                                    <p:set>
                                      <p:cBhvr>
                                        <p:cTn id="21" dur="1" fill="hold">
                                          <p:stCondLst>
                                            <p:cond delay="0"/>
                                          </p:stCondLst>
                                        </p:cTn>
                                        <p:tgtEl>
                                          <p:spTgt spid="319">
                                            <p:txEl>
                                              <p:pRg st="3" end="3"/>
                                            </p:txEl>
                                          </p:spTgt>
                                        </p:tgtEl>
                                        <p:attrNameLst>
                                          <p:attrName>style.visibility</p:attrName>
                                        </p:attrNameLst>
                                      </p:cBhvr>
                                      <p:to>
                                        <p:strVal val="visible"/>
                                      </p:to>
                                    </p:set>
                                    <p:anim calcmode="lin" valueType="str">
                                      <p:cBhvr additive="repl">
                                        <p:cTn id="22" dur="1" fill="hold"/>
                                        <p:tgtEl>
                                          <p:spTgt spid="319">
                                            <p:txEl>
                                              <p:pRg st="3" end="3"/>
                                            </p:txEl>
                                          </p:spTgt>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fill="hold" nodeType="clickEffect">
                                  <p:stCondLst>
                                    <p:cond delay="0"/>
                                  </p:stCondLst>
                                  <p:childTnLst>
                                    <p:set>
                                      <p:cBhvr>
                                        <p:cTn id="26" dur="1" fill="hold">
                                          <p:stCondLst>
                                            <p:cond delay="0"/>
                                          </p:stCondLst>
                                        </p:cTn>
                                        <p:tgtEl>
                                          <p:spTgt spid="319">
                                            <p:txEl>
                                              <p:pRg st="4" end="4"/>
                                            </p:txEl>
                                          </p:spTgt>
                                        </p:tgtEl>
                                        <p:attrNameLst>
                                          <p:attrName>style.visibility</p:attrName>
                                        </p:attrNameLst>
                                      </p:cBhvr>
                                      <p:to>
                                        <p:strVal val="visible"/>
                                      </p:to>
                                    </p:set>
                                    <p:anim calcmode="lin" valueType="str">
                                      <p:cBhvr additive="repl">
                                        <p:cTn id="27" dur="1" fill="hold"/>
                                        <p:tgtEl>
                                          <p:spTgt spid="319">
                                            <p:txEl>
                                              <p:pRg st="4" end="4"/>
                                            </p:txEl>
                                          </p:spTgt>
                                        </p:tgtEl>
                                      </p:cBhvr>
                                    </p:anim>
                                  </p:childTnLst>
                                </p:cTn>
                              </p:par>
                            </p:childTnLst>
                          </p:cTn>
                        </p:par>
                      </p:childTnLst>
                    </p:cTn>
                  </p:par>
                  <p:par>
                    <p:cTn id="28" fill="hold">
                      <p:stCondLst>
                        <p:cond delay="indefinite"/>
                      </p:stCondLst>
                      <p:childTnLst>
                        <p:par>
                          <p:cTn id="29" fill="hold">
                            <p:stCondLst>
                              <p:cond delay="0"/>
                            </p:stCondLst>
                            <p:childTnLst>
                              <p:par>
                                <p:cTn id="30" presetID="24" presetClass="exit" fill="hold" nodeType="clickEffect">
                                  <p:stCondLst>
                                    <p:cond delay="0"/>
                                  </p:stCondLst>
                                  <p:childTnLst>
                                    <p:anim calcmode="lin" valueType="str">
                                      <p:cBhvr additive="repl">
                                        <p:cTn id="31" dur="1"/>
                                        <p:tgtEl>
                                          <p:spTgt spid="319">
                                            <p:txEl>
                                              <p:pRg st="0" end="0"/>
                                            </p:txEl>
                                          </p:spTgt>
                                        </p:tgtEl>
                                      </p:cBhvr>
                                    </p:anim>
                                    <p:set>
                                      <p:cBhvr>
                                        <p:cTn id="32" dur="1" fill="hold">
                                          <p:stCondLst>
                                            <p:cond delay="0"/>
                                          </p:stCondLst>
                                        </p:cTn>
                                        <p:tgtEl>
                                          <p:spTgt spid="319">
                                            <p:txEl>
                                              <p:pRg st="0" end="0"/>
                                            </p:txEl>
                                          </p:spTgt>
                                        </p:tgtEl>
                                        <p:attrNameLst>
                                          <p:attrName>style.visibility</p:attrName>
                                        </p:attrNameLst>
                                      </p:cBhvr>
                                      <p:to>
                                        <p:strVal val="hidden"/>
                                      </p:to>
                                    </p:set>
                                  </p:childTnLst>
                                </p:cTn>
                              </p:par>
                              <p:par>
                                <p:cTn id="33" presetID="24" presetClass="exit" fill="hold" nodeType="withEffect">
                                  <p:stCondLst>
                                    <p:cond delay="0"/>
                                  </p:stCondLst>
                                  <p:childTnLst>
                                    <p:anim calcmode="lin" valueType="str">
                                      <p:cBhvr additive="repl">
                                        <p:cTn id="34" dur="1"/>
                                        <p:tgtEl>
                                          <p:spTgt spid="319">
                                            <p:txEl>
                                              <p:pRg st="1" end="1"/>
                                            </p:txEl>
                                          </p:spTgt>
                                        </p:tgtEl>
                                      </p:cBhvr>
                                    </p:anim>
                                    <p:set>
                                      <p:cBhvr>
                                        <p:cTn id="35" dur="1" fill="hold">
                                          <p:stCondLst>
                                            <p:cond delay="0"/>
                                          </p:stCondLst>
                                        </p:cTn>
                                        <p:tgtEl>
                                          <p:spTgt spid="319">
                                            <p:txEl>
                                              <p:pRg st="1" end="1"/>
                                            </p:txEl>
                                          </p:spTgt>
                                        </p:tgtEl>
                                        <p:attrNameLst>
                                          <p:attrName>style.visibility</p:attrName>
                                        </p:attrNameLst>
                                      </p:cBhvr>
                                      <p:to>
                                        <p:strVal val="hidden"/>
                                      </p:to>
                                    </p:set>
                                  </p:childTnLst>
                                </p:cTn>
                              </p:par>
                              <p:par>
                                <p:cTn id="36" presetID="24" presetClass="exit" fill="hold" nodeType="withEffect">
                                  <p:stCondLst>
                                    <p:cond delay="0"/>
                                  </p:stCondLst>
                                  <p:childTnLst>
                                    <p:anim calcmode="lin" valueType="str">
                                      <p:cBhvr additive="repl">
                                        <p:cTn id="37" dur="1"/>
                                        <p:tgtEl>
                                          <p:spTgt spid="319">
                                            <p:txEl>
                                              <p:pRg st="2" end="2"/>
                                            </p:txEl>
                                          </p:spTgt>
                                        </p:tgtEl>
                                      </p:cBhvr>
                                    </p:anim>
                                    <p:set>
                                      <p:cBhvr>
                                        <p:cTn id="38" dur="1" fill="hold">
                                          <p:stCondLst>
                                            <p:cond delay="0"/>
                                          </p:stCondLst>
                                        </p:cTn>
                                        <p:tgtEl>
                                          <p:spTgt spid="319">
                                            <p:txEl>
                                              <p:pRg st="2" end="2"/>
                                            </p:txEl>
                                          </p:spTgt>
                                        </p:tgtEl>
                                        <p:attrNameLst>
                                          <p:attrName>style.visibility</p:attrName>
                                        </p:attrNameLst>
                                      </p:cBhvr>
                                      <p:to>
                                        <p:strVal val="hidden"/>
                                      </p:to>
                                    </p:set>
                                  </p:childTnLst>
                                </p:cTn>
                              </p:par>
                              <p:par>
                                <p:cTn id="39" presetID="24" presetClass="exit" fill="hold" nodeType="withEffect">
                                  <p:stCondLst>
                                    <p:cond delay="0"/>
                                  </p:stCondLst>
                                  <p:childTnLst>
                                    <p:anim calcmode="lin" valueType="str">
                                      <p:cBhvr additive="repl">
                                        <p:cTn id="40" dur="1"/>
                                        <p:tgtEl>
                                          <p:spTgt spid="319">
                                            <p:txEl>
                                              <p:pRg st="3" end="3"/>
                                            </p:txEl>
                                          </p:spTgt>
                                        </p:tgtEl>
                                      </p:cBhvr>
                                    </p:anim>
                                    <p:set>
                                      <p:cBhvr>
                                        <p:cTn id="41" dur="1" fill="hold">
                                          <p:stCondLst>
                                            <p:cond delay="0"/>
                                          </p:stCondLst>
                                        </p:cTn>
                                        <p:tgtEl>
                                          <p:spTgt spid="319">
                                            <p:txEl>
                                              <p:pRg st="3" end="3"/>
                                            </p:txEl>
                                          </p:spTgt>
                                        </p:tgtEl>
                                        <p:attrNameLst>
                                          <p:attrName>style.visibility</p:attrName>
                                        </p:attrNameLst>
                                      </p:cBhvr>
                                      <p:to>
                                        <p:strVal val="hidden"/>
                                      </p:to>
                                    </p:set>
                                  </p:childTnLst>
                                </p:cTn>
                              </p:par>
                              <p:par>
                                <p:cTn id="42" presetID="24" presetClass="exit" fill="hold" nodeType="withEffect">
                                  <p:stCondLst>
                                    <p:cond delay="0"/>
                                  </p:stCondLst>
                                  <p:childTnLst>
                                    <p:anim calcmode="lin" valueType="str">
                                      <p:cBhvr additive="repl">
                                        <p:cTn id="43" dur="1"/>
                                        <p:tgtEl>
                                          <p:spTgt spid="319">
                                            <p:txEl>
                                              <p:pRg st="4" end="4"/>
                                            </p:txEl>
                                          </p:spTgt>
                                        </p:tgtEl>
                                      </p:cBhvr>
                                    </p:anim>
                                    <p:set>
                                      <p:cBhvr>
                                        <p:cTn id="44" dur="1" fill="hold">
                                          <p:stCondLst>
                                            <p:cond delay="0"/>
                                          </p:stCondLst>
                                        </p:cTn>
                                        <p:tgtEl>
                                          <p:spTgt spid="31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CustomShape 1"/>
          <p:cNvSpPr/>
          <p:nvPr/>
        </p:nvSpPr>
        <p:spPr>
          <a:xfrm>
            <a:off x="0" y="357120"/>
            <a:ext cx="542808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Перша медична допомога при травмах грудей і живота</a:t>
            </a:r>
            <a:r>
              <a:rPr lang="ru-RU" sz="2000" b="0" strike="noStrike" spc="-1">
                <a:solidFill>
                  <a:srgbClr val="000000"/>
                </a:solidFill>
                <a:latin typeface="Calibri"/>
                <a:ea typeface="DejaVu Sans"/>
              </a:rPr>
              <a:t> полягає в наданні потерпілому правильного положення: у першому випадку людині слід надати сидяче або напівсидяче положення з невеликим нахилом на уражену сторону, а в другому - положення на спині з напівзігнутими ногами. </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0" strike="noStrike" spc="-1">
                <a:solidFill>
                  <a:srgbClr val="000000"/>
                </a:solidFill>
                <a:latin typeface="Calibri"/>
                <a:ea typeface="DejaVu Sans"/>
              </a:rPr>
              <a:t>При травмах грудей потерпілого необхідно звільнити від тісного одягу і забезпечити йому доступ свіжого повітря. Після цього залишається тільки контролювати стан постраждалої людини до приїзду швидкої, можна давати доступні болезаспокійливі засоби, а при травмах живота прикладати холод на живіт.</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0" strike="noStrike" spc="-1">
                <a:solidFill>
                  <a:srgbClr val="000000"/>
                </a:solidFill>
                <a:latin typeface="Calibri"/>
                <a:ea typeface="DejaVu Sans"/>
              </a:rPr>
              <a:t>Крім усього перерахованого вище, перша допомога при травмах грудей і живота передбачає забезпечення повного спокою потерпілому та його зігрівання, для чого людину можна укутати ковдрами. </a:t>
            </a:r>
            <a:endParaRPr lang="ru-RU" sz="2000" b="0" strike="noStrike" spc="-1">
              <a:latin typeface="Arial"/>
            </a:endParaRPr>
          </a:p>
        </p:txBody>
      </p:sp>
      <p:pic>
        <p:nvPicPr>
          <p:cNvPr id="466" name="Picture 2"/>
          <p:cNvPicPr/>
          <p:nvPr/>
        </p:nvPicPr>
        <p:blipFill>
          <a:blip r:embed="rId2"/>
          <a:stretch/>
        </p:blipFill>
        <p:spPr>
          <a:xfrm>
            <a:off x="5572080" y="1219680"/>
            <a:ext cx="3570840" cy="34358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CustomShape 1"/>
          <p:cNvSpPr/>
          <p:nvPr/>
        </p:nvSpPr>
        <p:spPr>
          <a:xfrm>
            <a:off x="0" y="126720"/>
            <a:ext cx="8928720" cy="673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5000"/>
              </a:lnSpc>
              <a:buClr>
                <a:srgbClr val="000000"/>
              </a:buClr>
              <a:buFont typeface="Arial"/>
              <a:buChar char="•"/>
            </a:pPr>
            <a:r>
              <a:rPr lang="ru-RU" sz="1900" b="0" strike="noStrike" spc="-1">
                <a:solidFill>
                  <a:srgbClr val="000000"/>
                </a:solidFill>
                <a:latin typeface="Calibri"/>
                <a:ea typeface="DejaVu Sans"/>
              </a:rPr>
              <a:t>Надання допомоги при пораненні грудної клітки і живота відрізняється від допомоги, яка необхідна при травмах. </a:t>
            </a:r>
            <a:endParaRPr lang="ru-RU" sz="1900" b="0" strike="noStrike" spc="-1">
              <a:latin typeface="Arial"/>
            </a:endParaRPr>
          </a:p>
          <a:p>
            <a:pPr marL="343080" indent="-342000" algn="just">
              <a:lnSpc>
                <a:spcPct val="85000"/>
              </a:lnSpc>
              <a:buClr>
                <a:srgbClr val="FF0000"/>
              </a:buClr>
              <a:buFont typeface="Arial"/>
              <a:buChar char="•"/>
            </a:pPr>
            <a:r>
              <a:rPr lang="ru-RU" sz="1900" b="1" strike="noStrike" spc="-1">
                <a:solidFill>
                  <a:srgbClr val="FF0000"/>
                </a:solidFill>
                <a:latin typeface="Calibri"/>
                <a:ea typeface="DejaVu Sans"/>
              </a:rPr>
              <a:t>Поранення грудної клітини </a:t>
            </a:r>
            <a:r>
              <a:rPr lang="ru-RU" sz="1900" b="0" strike="noStrike" spc="-1">
                <a:solidFill>
                  <a:srgbClr val="000000"/>
                </a:solidFill>
                <a:latin typeface="Calibri"/>
                <a:ea typeface="DejaVu Sans"/>
              </a:rPr>
              <a:t>представляють серйозну небезпеку для життя потерпілого, оскільки не виключають пошкодження таких життєво важливих органів, як серце, легені, що може стати причиною внутрішньої кровотечі і, як наслідок, швидкої смерті. Ознаками того, що органи пошкоджені, є те, що під час вдиху потерпілого в рану засмоктується повітря, при цьому можна почути характерний звук, на видиху ж кров може пузиритися, при цьому дихання у людини часте, поверхневе, а шкіра обличчя бліда з синюшним відтінком. Навіть якщо всі органи залишилися без пошкодження, поранення грудної клітки все одно надзвичайно небезпечні, так як в плевральну порожнину починає проникати повітря, що може спровокувати розвиток відкритого </a:t>
            </a:r>
            <a:r>
              <a:rPr lang="ru-RU" sz="1900" b="1" i="1" strike="noStrike" spc="-1">
                <a:solidFill>
                  <a:srgbClr val="000000"/>
                </a:solidFill>
                <a:latin typeface="Calibri"/>
                <a:ea typeface="DejaVu Sans"/>
              </a:rPr>
              <a:t>пневмотораксу</a:t>
            </a:r>
            <a:r>
              <a:rPr lang="ru-RU" sz="1900" b="0" strike="noStrike" spc="-1">
                <a:solidFill>
                  <a:srgbClr val="000000"/>
                </a:solidFill>
                <a:latin typeface="Calibri"/>
                <a:ea typeface="DejaVu Sans"/>
              </a:rPr>
              <a:t> (скупчення в плевральній порожнині повітря) та його ускладнення - плевропульмонального шоку (шок виникає більш ніж у 60% постраждалих з відкритим пневматороксом) . </a:t>
            </a:r>
            <a:endParaRPr lang="ru-RU" sz="1900" b="0" strike="noStrike" spc="-1">
              <a:latin typeface="Arial"/>
            </a:endParaRPr>
          </a:p>
          <a:p>
            <a:pPr marL="343080" indent="-342000" algn="just">
              <a:lnSpc>
                <a:spcPct val="85000"/>
              </a:lnSpc>
              <a:buClr>
                <a:srgbClr val="000000"/>
              </a:buClr>
              <a:buFont typeface="Arial"/>
              <a:buChar char="•"/>
            </a:pPr>
            <a:r>
              <a:rPr lang="ru-RU" sz="1900" b="0" strike="noStrike" spc="-1">
                <a:solidFill>
                  <a:srgbClr val="000000"/>
                </a:solidFill>
                <a:latin typeface="Calibri"/>
                <a:ea typeface="DejaVu Sans"/>
              </a:rPr>
              <a:t>Не менш небезпечні і </a:t>
            </a:r>
            <a:r>
              <a:rPr lang="ru-RU" sz="1900" b="1" strike="noStrike" spc="-1">
                <a:solidFill>
                  <a:srgbClr val="FF0000"/>
                </a:solidFill>
                <a:latin typeface="Calibri"/>
                <a:ea typeface="DejaVu Sans"/>
              </a:rPr>
              <a:t>поранення живота</a:t>
            </a:r>
            <a:r>
              <a:rPr lang="ru-RU" sz="1900" b="0" strike="noStrike" spc="-1">
                <a:solidFill>
                  <a:srgbClr val="000000"/>
                </a:solidFill>
                <a:latin typeface="Calibri"/>
                <a:ea typeface="DejaVu Sans"/>
              </a:rPr>
              <a:t>, при яких може відбутися ушкодження внутрішніх органів, розташованих в черевній порожнині. Також при пораненні живота може спостерігатися випадіння внутрішніх органів. Перша допомога при пораненнях грудей і живота полягає в первинної герметизації рани, яку можна здійснити, приклавши долоню до рани.</a:t>
            </a:r>
            <a:endParaRPr lang="ru-RU" sz="1900" b="0" strike="noStrike" spc="-1">
              <a:latin typeface="Arial"/>
            </a:endParaRPr>
          </a:p>
          <a:p>
            <a:pPr marL="343080" indent="-342000" algn="just">
              <a:lnSpc>
                <a:spcPct val="85000"/>
              </a:lnSpc>
              <a:buClr>
                <a:srgbClr val="000000"/>
              </a:buClr>
              <a:buFont typeface="Arial"/>
              <a:buChar char="•"/>
            </a:pPr>
            <a:r>
              <a:rPr lang="ru-RU" sz="1900" b="0" strike="noStrike" spc="-1">
                <a:solidFill>
                  <a:srgbClr val="000000"/>
                </a:solidFill>
                <a:latin typeface="Calibri"/>
                <a:ea typeface="DejaVu Sans"/>
              </a:rPr>
              <a:t>У разі </a:t>
            </a:r>
            <a:r>
              <a:rPr lang="ru-RU" sz="1900" b="1" i="1" strike="noStrike" spc="-1">
                <a:solidFill>
                  <a:srgbClr val="000000"/>
                </a:solidFill>
                <a:latin typeface="Calibri"/>
                <a:ea typeface="DejaVu Sans"/>
              </a:rPr>
              <a:t>випадіння внутрішніх органів </a:t>
            </a:r>
            <a:r>
              <a:rPr lang="ru-RU" sz="1900" b="0" strike="noStrike" spc="-1">
                <a:solidFill>
                  <a:srgbClr val="000000"/>
                </a:solidFill>
                <a:latin typeface="Calibri"/>
                <a:ea typeface="DejaVu Sans"/>
              </a:rPr>
              <a:t>з рани не можна вправляти їх, не виймати з рани сторонні предмети, а потрібно накласти стерильну серветку, щоб попередити здавлювання, кладуть ватно-марлеве кільце, що оточує органи і дає змогу щільно забинтувати живіт. Таким потерпілим категорично заборонено давати пити, їсти й ліки через рот. Можна ввести знеболювальні речовини внутрішньом'язово. Транспортують їх обережно на носилках, підклавши під коліна валик.</a:t>
            </a:r>
            <a:endParaRPr lang="ru-RU" sz="19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CustomShape 1"/>
          <p:cNvSpPr/>
          <p:nvPr/>
        </p:nvSpPr>
        <p:spPr>
          <a:xfrm>
            <a:off x="457200" y="274680"/>
            <a:ext cx="8228520" cy="79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000000"/>
                </a:solidFill>
                <a:latin typeface="Calibri"/>
                <a:ea typeface="DejaVu Sans"/>
              </a:rPr>
              <a:t>Носова кровотеча</a:t>
            </a:r>
            <a:endParaRPr lang="ru-RU" sz="4400" b="0" strike="noStrike" spc="-1">
              <a:latin typeface="Arial"/>
            </a:endParaRPr>
          </a:p>
        </p:txBody>
      </p:sp>
      <p:sp>
        <p:nvSpPr>
          <p:cNvPr id="469" name="CustomShape 2"/>
          <p:cNvSpPr/>
          <p:nvPr/>
        </p:nvSpPr>
        <p:spPr>
          <a:xfrm>
            <a:off x="285840" y="1071720"/>
            <a:ext cx="5356800" cy="527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1000" lnSpcReduction="20000"/>
          </a:bodyPr>
          <a:lstStyle/>
          <a:p>
            <a:pPr marL="365760" indent="-254880" algn="just">
              <a:lnSpc>
                <a:spcPct val="100000"/>
              </a:lnSpc>
              <a:spcBef>
                <a:spcPts val="561"/>
              </a:spcBef>
            </a:pPr>
            <a:r>
              <a:rPr lang="ru-RU" sz="2800" b="0" strike="noStrike" spc="-1">
                <a:solidFill>
                  <a:srgbClr val="000000"/>
                </a:solidFill>
                <a:latin typeface="Calibri"/>
                <a:ea typeface="DejaVu Sans"/>
              </a:rPr>
              <a:t>    Якщо з носа пішла кров, не можна кластися горілиць. В такій позиції можна захлинитися власною кров'ю. Треба так сісти щоб голова знаходилася вище тулуба, щоб уся кров вільно витекла з носа. </a:t>
            </a:r>
            <a:r>
              <a:t/>
            </a:r>
            <a:br/>
            <a:r>
              <a:rPr lang="ru-RU" sz="2800" b="0" strike="noStrike" spc="-1">
                <a:solidFill>
                  <a:srgbClr val="000000"/>
                </a:solidFill>
                <a:latin typeface="Calibri"/>
                <a:ea typeface="DejaVu Sans"/>
              </a:rPr>
              <a:t>До носа слід прикласти хустинку і в цьому самому часі масувати перенісся. Можна також до носа ввести тампон.</a:t>
            </a:r>
            <a:endParaRPr lang="ru-RU" sz="2800" b="0" strike="noStrike" spc="-1">
              <a:latin typeface="Arial"/>
            </a:endParaRPr>
          </a:p>
          <a:p>
            <a:pPr marL="365760" indent="-254880" algn="just">
              <a:lnSpc>
                <a:spcPct val="100000"/>
              </a:lnSpc>
              <a:spcBef>
                <a:spcPts val="561"/>
              </a:spcBef>
            </a:pPr>
            <a:r>
              <a:t/>
            </a:r>
            <a:br/>
            <a:r>
              <a:rPr lang="ru-RU" sz="2800" b="0" strike="noStrike" spc="-1">
                <a:solidFill>
                  <a:srgbClr val="000000"/>
                </a:solidFill>
                <a:latin typeface="Calibri"/>
                <a:ea typeface="DejaVu Sans"/>
              </a:rPr>
              <a:t>Після затамування кровотечі можна прийняти як мінімум п'ять таблеток вітаміну C (цей вітамін ущільнює кровоносні судини). Таку дозу вітаміну можна приймати, ще декілька днів опісля.  </a:t>
            </a:r>
            <a:endParaRPr lang="ru-RU" sz="2800" b="0" strike="noStrike" spc="-1">
              <a:latin typeface="Arial"/>
            </a:endParaRPr>
          </a:p>
        </p:txBody>
      </p:sp>
      <p:pic>
        <p:nvPicPr>
          <p:cNvPr id="470" name="Picture 2"/>
          <p:cNvPicPr/>
          <p:nvPr/>
        </p:nvPicPr>
        <p:blipFill>
          <a:blip r:embed="rId2"/>
          <a:stretch/>
        </p:blipFill>
        <p:spPr>
          <a:xfrm>
            <a:off x="6000840" y="1285920"/>
            <a:ext cx="2784960" cy="2691360"/>
          </a:xfrm>
          <a:prstGeom prst="rect">
            <a:avLst/>
          </a:prstGeom>
          <a:ln>
            <a:noFill/>
          </a:ln>
        </p:spPr>
      </p:pic>
      <p:pic>
        <p:nvPicPr>
          <p:cNvPr id="471" name="Рисунок 4"/>
          <p:cNvPicPr/>
          <p:nvPr/>
        </p:nvPicPr>
        <p:blipFill>
          <a:blip r:embed="rId3"/>
          <a:stretch/>
        </p:blipFill>
        <p:spPr>
          <a:xfrm>
            <a:off x="6072120" y="4286160"/>
            <a:ext cx="2784960" cy="2046960"/>
          </a:xfrm>
          <a:prstGeom prst="rect">
            <a:avLst/>
          </a:prstGeom>
          <a:ln w="9360">
            <a:noFill/>
          </a:ln>
        </p:spPr>
      </p:pic>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CustomShape 1"/>
          <p:cNvSpPr/>
          <p:nvPr/>
        </p:nvSpPr>
        <p:spPr>
          <a:xfrm>
            <a:off x="1214280" y="0"/>
            <a:ext cx="5285160" cy="71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100000"/>
              </a:lnSpc>
            </a:pPr>
            <a:r>
              <a:rPr lang="ru-RU" sz="3200" b="1" strike="noStrike" spc="-1">
                <a:solidFill>
                  <a:srgbClr val="FF0000"/>
                </a:solidFill>
                <a:latin typeface="Calibri"/>
                <a:ea typeface="DejaVu Sans"/>
              </a:rPr>
              <a:t>Шлункова кровотеча</a:t>
            </a:r>
            <a:endParaRPr lang="ru-RU" sz="3200" b="0" strike="noStrike" spc="-1">
              <a:latin typeface="Arial"/>
            </a:endParaRPr>
          </a:p>
        </p:txBody>
      </p:sp>
      <p:sp>
        <p:nvSpPr>
          <p:cNvPr id="473" name="CustomShape 2"/>
          <p:cNvSpPr/>
          <p:nvPr/>
        </p:nvSpPr>
        <p:spPr>
          <a:xfrm>
            <a:off x="500040" y="928800"/>
            <a:ext cx="5642640" cy="56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7920" algn="just">
              <a:lnSpc>
                <a:spcPct val="100000"/>
              </a:lnSpc>
              <a:spcBef>
                <a:spcPts val="561"/>
              </a:spcBef>
            </a:pPr>
            <a:r>
              <a:rPr lang="ru-RU" sz="2800" b="0" strike="noStrike" spc="-1">
                <a:solidFill>
                  <a:srgbClr val="000000"/>
                </a:solidFill>
                <a:latin typeface="Calibri"/>
                <a:ea typeface="DejaVu Sans"/>
              </a:rPr>
              <a:t>Ознаками шлункової кровотечі є блювота свіжою або згорнутою кров'ю, чорні рідкі фекалії, блідість, прискорене серцебиття, зниження артеріального тиску, слабкість, втрата свідомості.</a:t>
            </a:r>
            <a:endParaRPr lang="ru-RU" sz="2800" b="0" strike="noStrike" spc="-1">
              <a:latin typeface="Arial"/>
            </a:endParaRPr>
          </a:p>
          <a:p>
            <a:pPr marL="7920" algn="just">
              <a:lnSpc>
                <a:spcPct val="100000"/>
              </a:lnSpc>
              <a:spcBef>
                <a:spcPts val="561"/>
              </a:spcBef>
            </a:pPr>
            <a:r>
              <a:rPr lang="ru-RU" sz="2800" b="0" strike="noStrike" spc="-1">
                <a:solidFill>
                  <a:srgbClr val="000000"/>
                </a:solidFill>
                <a:latin typeface="Calibri"/>
                <a:ea typeface="DejaVu Sans"/>
              </a:rPr>
              <a:t>Хворому забезпечують повний спокій та горизонтальне положення.  На живіт кладуть пузир із льодом, дають ковтати дрібні шматочки льоду. Таких хворих заборонено кормити та поїти.</a:t>
            </a:r>
            <a:endParaRPr lang="ru-RU" sz="2800" b="0" strike="noStrike" spc="-1">
              <a:latin typeface="Arial"/>
            </a:endParaRPr>
          </a:p>
        </p:txBody>
      </p:sp>
      <p:pic>
        <p:nvPicPr>
          <p:cNvPr id="474" name="Содержимое 9"/>
          <p:cNvPicPr/>
          <p:nvPr/>
        </p:nvPicPr>
        <p:blipFill>
          <a:blip r:embed="rId2"/>
          <a:stretch/>
        </p:blipFill>
        <p:spPr>
          <a:xfrm>
            <a:off x="6643800" y="0"/>
            <a:ext cx="2202480" cy="3310560"/>
          </a:xfrm>
          <a:prstGeom prst="rect">
            <a:avLst/>
          </a:prstGeom>
          <a:ln>
            <a:noFill/>
          </a:ln>
        </p:spPr>
      </p:pic>
      <p:pic>
        <p:nvPicPr>
          <p:cNvPr id="475" name="Содержимое 10"/>
          <p:cNvPicPr/>
          <p:nvPr/>
        </p:nvPicPr>
        <p:blipFill>
          <a:blip r:embed="rId3"/>
          <a:stretch/>
        </p:blipFill>
        <p:spPr>
          <a:xfrm>
            <a:off x="6518160" y="3143160"/>
            <a:ext cx="2624760" cy="3456360"/>
          </a:xfrm>
          <a:prstGeom prst="rect">
            <a:avLst/>
          </a:prstGeom>
          <a:ln>
            <a:noFill/>
          </a:ln>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CustomShape 1"/>
          <p:cNvSpPr/>
          <p:nvPr/>
        </p:nvSpPr>
        <p:spPr>
          <a:xfrm>
            <a:off x="457200" y="428760"/>
            <a:ext cx="8228520" cy="78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0" strike="noStrike" spc="-1">
                <a:solidFill>
                  <a:srgbClr val="FF0000"/>
                </a:solidFill>
                <a:latin typeface="Calibri"/>
                <a:ea typeface="DejaVu Sans"/>
              </a:rPr>
              <a:t>Легенева кровотеча</a:t>
            </a:r>
            <a:endParaRPr lang="ru-RU" sz="4400" b="0" strike="noStrike" spc="-1">
              <a:latin typeface="Arial"/>
            </a:endParaRPr>
          </a:p>
        </p:txBody>
      </p:sp>
      <p:pic>
        <p:nvPicPr>
          <p:cNvPr id="477" name="Picture 2"/>
          <p:cNvPicPr/>
          <p:nvPr/>
        </p:nvPicPr>
        <p:blipFill>
          <a:blip r:embed="rId2"/>
          <a:stretch/>
        </p:blipFill>
        <p:spPr>
          <a:xfrm>
            <a:off x="142920" y="1714320"/>
            <a:ext cx="4037400" cy="3918600"/>
          </a:xfrm>
          <a:prstGeom prst="rect">
            <a:avLst/>
          </a:prstGeom>
          <a:ln>
            <a:noFill/>
          </a:ln>
        </p:spPr>
      </p:pic>
      <p:sp>
        <p:nvSpPr>
          <p:cNvPr id="478" name="CustomShape 2"/>
          <p:cNvSpPr/>
          <p:nvPr/>
        </p:nvSpPr>
        <p:spPr>
          <a:xfrm>
            <a:off x="4214880" y="1285920"/>
            <a:ext cx="4642560" cy="548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5500"/>
          </a:bodyPr>
          <a:lstStyle/>
          <a:p>
            <a:pPr marL="343080" indent="-342000" algn="just">
              <a:lnSpc>
                <a:spcPct val="100000"/>
              </a:lnSpc>
              <a:spcBef>
                <a:spcPts val="561"/>
              </a:spcBef>
            </a:pPr>
            <a:r>
              <a:rPr lang="ru-RU" sz="2800" b="0" strike="noStrike" spc="-1">
                <a:solidFill>
                  <a:srgbClr val="000000"/>
                </a:solidFill>
                <a:latin typeface="Calibri"/>
                <a:ea typeface="DejaVu Sans"/>
              </a:rPr>
              <a:t>    Причиною є туберкульоз, пневмонія, пухлини, чужородні тіла та травми. </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Кровотеча може початися з невеликого кровохаркання. </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При значній кровотечі хворий переляканий, блідий. З'являється слабкість, запаморочення. </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Хворому необхідно забезпечити повний спокій, напівсидяче положення. На груди покласти міхур із льодом. Заборонено говорити, рухатися, кашляти.</a:t>
            </a:r>
            <a:endParaRPr lang="ru-RU" sz="2800" b="0" strike="noStrike" spc="-1">
              <a:latin typeface="Arial"/>
            </a:endParaRPr>
          </a:p>
        </p:txBody>
      </p:sp>
      <p:sp>
        <p:nvSpPr>
          <p:cNvPr id="479" name="CustomShape 3"/>
          <p:cNvSpPr/>
          <p:nvPr/>
        </p:nvSpPr>
        <p:spPr>
          <a:xfrm>
            <a:off x="857160" y="2500200"/>
            <a:ext cx="8020440" cy="8449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CustomShape 1"/>
          <p:cNvSpPr/>
          <p:nvPr/>
        </p:nvSpPr>
        <p:spPr>
          <a:xfrm>
            <a:off x="214200" y="1143000"/>
            <a:ext cx="870012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6500" lnSpcReduction="10000"/>
          </a:bodyPr>
          <a:lstStyle/>
          <a:p>
            <a:pPr algn="ctr">
              <a:lnSpc>
                <a:spcPct val="100000"/>
              </a:lnSpc>
            </a:pPr>
            <a:r>
              <a:rPr lang="ru-RU" sz="4400" b="1" strike="noStrike" spc="-1">
                <a:solidFill>
                  <a:srgbClr val="FF0000"/>
                </a:solidFill>
                <a:latin typeface="Calibri"/>
                <a:ea typeface="DejaVu Sans"/>
              </a:rPr>
              <a:t>Закриті пошкодження м'яких тканин</a:t>
            </a:r>
            <a:endParaRPr lang="ru-RU" sz="4400" b="0" strike="noStrike" spc="-1">
              <a:latin typeface="Arial"/>
            </a:endParaRPr>
          </a:p>
        </p:txBody>
      </p:sp>
      <p:sp>
        <p:nvSpPr>
          <p:cNvPr id="481" name="CustomShape 2"/>
          <p:cNvSpPr/>
          <p:nvPr/>
        </p:nvSpPr>
        <p:spPr>
          <a:xfrm>
            <a:off x="285840" y="1857240"/>
            <a:ext cx="8571600" cy="641880"/>
          </a:xfrm>
          <a:prstGeom prst="rect">
            <a:avLst/>
          </a:prstGeom>
          <a:solidFill>
            <a:srgbClr val="FFFF00"/>
          </a:solidFill>
          <a:ln w="9360">
            <a:solidFill>
              <a:srgbClr val="FFFF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1" strike="noStrike" spc="-1">
                <a:solidFill>
                  <a:srgbClr val="0052A5"/>
                </a:solidFill>
                <a:latin typeface="Tahoma"/>
                <a:ea typeface="DejaVu Sans"/>
              </a:rPr>
              <a:t>Забиття </a:t>
            </a:r>
            <a:r>
              <a:rPr lang="ru-RU" sz="1800" b="1" strike="noStrike" spc="-1">
                <a:solidFill>
                  <a:srgbClr val="000000"/>
                </a:solidFill>
                <a:latin typeface="Tahoma"/>
                <a:ea typeface="DejaVu Sans"/>
              </a:rPr>
              <a:t>(contusio) </a:t>
            </a:r>
            <a:r>
              <a:rPr lang="ru-RU" sz="1800" b="0" strike="noStrike" spc="-1">
                <a:solidFill>
                  <a:srgbClr val="000000"/>
                </a:solidFill>
                <a:latin typeface="Calibri"/>
                <a:ea typeface="DejaVu Sans"/>
              </a:rPr>
              <a:t>- закрите механічне пошкодження м'яких тканин і органів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без видимого порушення їх анатомічної цілісності.</a:t>
            </a:r>
            <a:endParaRPr lang="ru-RU" sz="1800" b="0" strike="noStrike" spc="-1">
              <a:latin typeface="Arial"/>
            </a:endParaRPr>
          </a:p>
        </p:txBody>
      </p:sp>
      <p:sp>
        <p:nvSpPr>
          <p:cNvPr id="482" name="CustomShape 3"/>
          <p:cNvSpPr/>
          <p:nvPr/>
        </p:nvSpPr>
        <p:spPr>
          <a:xfrm>
            <a:off x="0" y="2714760"/>
            <a:ext cx="9142920" cy="784800"/>
          </a:xfrm>
          <a:prstGeom prst="rect">
            <a:avLst/>
          </a:prstGeom>
          <a:solidFill>
            <a:srgbClr val="92D05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1" strike="noStrike" spc="-1">
                <a:solidFill>
                  <a:srgbClr val="FF0000"/>
                </a:solidFill>
                <a:latin typeface="Tahoma"/>
                <a:ea typeface="DejaVu Sans"/>
              </a:rPr>
              <a:t>Розтягнення</a:t>
            </a:r>
            <a:r>
              <a:rPr lang="ru-RU" sz="1800" b="1" strike="noStrike" spc="-1">
                <a:solidFill>
                  <a:srgbClr val="F2F1E8"/>
                </a:solidFill>
                <a:latin typeface="Tahoma"/>
                <a:ea typeface="DejaVu Sans"/>
              </a:rPr>
              <a:t> </a:t>
            </a:r>
            <a:r>
              <a:rPr lang="ru-RU" sz="1800" b="1" strike="noStrike" spc="-1">
                <a:solidFill>
                  <a:srgbClr val="000000"/>
                </a:solidFill>
                <a:latin typeface="Tahoma"/>
                <a:ea typeface="DejaVu Sans"/>
              </a:rPr>
              <a:t>(distorsio) – </a:t>
            </a:r>
            <a:r>
              <a:rPr lang="ru-RU" sz="1800" b="0" strike="noStrike" spc="-1">
                <a:solidFill>
                  <a:srgbClr val="000000"/>
                </a:solidFill>
                <a:latin typeface="Calibri"/>
                <a:ea typeface="DejaVu Sans"/>
              </a:rPr>
              <a:t>ушкодження тканин при збереженні анатомічної цілісності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або частковими розривами тканини. Найчастіше пошкоджуються зв'язки суглобів,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особливо гомілковостопного. Лікування те саме.</a:t>
            </a:r>
            <a:endParaRPr lang="ru-RU" sz="1800" b="0" strike="noStrike" spc="-1">
              <a:latin typeface="Arial"/>
            </a:endParaRPr>
          </a:p>
        </p:txBody>
      </p:sp>
      <p:sp>
        <p:nvSpPr>
          <p:cNvPr id="483" name="CustomShape 4"/>
          <p:cNvSpPr/>
          <p:nvPr/>
        </p:nvSpPr>
        <p:spPr>
          <a:xfrm>
            <a:off x="214200" y="3714840"/>
            <a:ext cx="8714520" cy="641880"/>
          </a:xfrm>
          <a:prstGeom prst="rect">
            <a:avLst/>
          </a:prstGeom>
          <a:solidFill>
            <a:srgbClr val="FFC00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1" strike="noStrike" spc="-1">
                <a:solidFill>
                  <a:srgbClr val="7030A0"/>
                </a:solidFill>
                <a:latin typeface="Tahoma"/>
                <a:ea typeface="DejaVu Sans"/>
              </a:rPr>
              <a:t>Розрив</a:t>
            </a:r>
            <a:r>
              <a:rPr lang="ru-RU" sz="1800" b="1" strike="noStrike" spc="-1">
                <a:solidFill>
                  <a:srgbClr val="F2F1E8"/>
                </a:solidFill>
                <a:latin typeface="Tahoma"/>
                <a:ea typeface="DejaVu Sans"/>
              </a:rPr>
              <a:t> </a:t>
            </a:r>
            <a:r>
              <a:rPr lang="ru-RU" sz="1800" b="1" strike="noStrike" spc="-1">
                <a:solidFill>
                  <a:srgbClr val="000000"/>
                </a:solidFill>
                <a:latin typeface="Tahoma"/>
                <a:ea typeface="DejaVu Sans"/>
              </a:rPr>
              <a:t>(ruptura) – </a:t>
            </a:r>
            <a:r>
              <a:rPr lang="ru-RU" sz="1800" b="0" strike="noStrike" spc="-1">
                <a:solidFill>
                  <a:srgbClr val="000000"/>
                </a:solidFill>
                <a:latin typeface="Calibri"/>
                <a:ea typeface="DejaVu Sans"/>
              </a:rPr>
              <a:t>закрите пошкодження тканин або органу з порушенням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їх анатомічної цілісності.</a:t>
            </a:r>
            <a:endParaRPr lang="ru-RU" sz="1800" b="0" strike="noStrike" spc="-1">
              <a:latin typeface="Arial"/>
            </a:endParaRPr>
          </a:p>
        </p:txBody>
      </p:sp>
      <p:sp>
        <p:nvSpPr>
          <p:cNvPr id="484" name="CustomShape 5"/>
          <p:cNvSpPr/>
          <p:nvPr/>
        </p:nvSpPr>
        <p:spPr>
          <a:xfrm>
            <a:off x="285840" y="4643280"/>
            <a:ext cx="8357040" cy="570600"/>
          </a:xfrm>
          <a:prstGeom prst="rect">
            <a:avLst/>
          </a:prstGeom>
          <a:solidFill>
            <a:srgbClr val="00B0F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1" strike="noStrike" spc="-1">
                <a:solidFill>
                  <a:srgbClr val="FF0000"/>
                </a:solidFill>
                <a:latin typeface="Tahoma"/>
                <a:ea typeface="DejaVu Sans"/>
              </a:rPr>
              <a:t>Струс</a:t>
            </a:r>
            <a:r>
              <a:rPr lang="ru-RU" sz="1800" b="1" strike="noStrike" spc="-1">
                <a:solidFill>
                  <a:srgbClr val="F2F1E8"/>
                </a:solidFill>
                <a:latin typeface="Tahoma"/>
                <a:ea typeface="DejaVu Sans"/>
              </a:rPr>
              <a:t> </a:t>
            </a:r>
            <a:r>
              <a:rPr lang="ru-RU" sz="1800" b="1" strike="noStrike" spc="-1">
                <a:solidFill>
                  <a:srgbClr val="000000"/>
                </a:solidFill>
                <a:latin typeface="Tahoma"/>
                <a:ea typeface="DejaVu Sans"/>
              </a:rPr>
              <a:t>(commotio) – </a:t>
            </a:r>
            <a:r>
              <a:rPr lang="ru-RU" sz="1800" b="0" strike="noStrike" spc="-1">
                <a:solidFill>
                  <a:srgbClr val="000000"/>
                </a:solidFill>
                <a:latin typeface="Calibri"/>
                <a:ea typeface="DejaVu Sans"/>
              </a:rPr>
              <a:t>механічний вплив на тканини приводить до порушення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функціонального  їх стану без явних анатомічних руйнувань.</a:t>
            </a:r>
            <a:endParaRPr lang="ru-RU" sz="1800" b="0" strike="noStrike" spc="-1">
              <a:latin typeface="Arial"/>
            </a:endParaRPr>
          </a:p>
        </p:txBody>
      </p:sp>
      <p:sp>
        <p:nvSpPr>
          <p:cNvPr id="485" name="CustomShape 6"/>
          <p:cNvSpPr/>
          <p:nvPr/>
        </p:nvSpPr>
        <p:spPr>
          <a:xfrm>
            <a:off x="357120" y="5500800"/>
            <a:ext cx="8499960" cy="1141920"/>
          </a:xfrm>
          <a:prstGeom prst="rect">
            <a:avLst/>
          </a:prstGeom>
          <a:solidFill>
            <a:schemeClr val="accent6">
              <a:lumMod val="20000"/>
              <a:lumOff val="8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1" strike="noStrike" spc="-1">
                <a:solidFill>
                  <a:srgbClr val="002060"/>
                </a:solidFill>
                <a:latin typeface="Tahoma"/>
                <a:ea typeface="DejaVu Sans"/>
              </a:rPr>
              <a:t>Стиснення </a:t>
            </a:r>
            <a:r>
              <a:rPr lang="ru-RU" sz="1800" b="0" strike="noStrike" spc="-1">
                <a:solidFill>
                  <a:srgbClr val="000000"/>
                </a:solidFill>
                <a:latin typeface="Calibri"/>
                <a:ea typeface="DejaVu Sans"/>
              </a:rPr>
              <a:t>Синдром тривалого здавлення або краш-синдром - загальна і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місцева реакція організму  у відповідь на тривале (понад 2 - 4 годин) здавлення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м'яких тканин,  яке викликає порушення мікроциркуляції, ішемію і некроз </a:t>
            </a:r>
            <a:endParaRPr lang="ru-RU" sz="1800" b="0" strike="noStrike" spc="-1">
              <a:latin typeface="Arial"/>
            </a:endParaRPr>
          </a:p>
          <a:p>
            <a:pPr algn="ctr">
              <a:lnSpc>
                <a:spcPct val="100000"/>
              </a:lnSpc>
            </a:pPr>
            <a:r>
              <a:rPr lang="ru-RU" sz="1800" b="0" strike="noStrike" spc="-1">
                <a:solidFill>
                  <a:srgbClr val="000000"/>
                </a:solidFill>
                <a:latin typeface="Calibri"/>
                <a:ea typeface="DejaVu Sans"/>
              </a:rPr>
              <a:t>тканин при катастрофах, землетрусах, аваріях і т.д.</a:t>
            </a:r>
            <a:endParaRPr lang="ru-RU" sz="1800" b="0" strike="noStrike" spc="-1">
              <a:latin typeface="Arial"/>
            </a:endParaRPr>
          </a:p>
        </p:txBody>
      </p:sp>
      <p:sp>
        <p:nvSpPr>
          <p:cNvPr id="486" name="CustomShape 7"/>
          <p:cNvSpPr/>
          <p:nvPr/>
        </p:nvSpPr>
        <p:spPr>
          <a:xfrm>
            <a:off x="142920" y="0"/>
            <a:ext cx="8714520" cy="121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20000"/>
          </a:bodyPr>
          <a:lstStyle/>
          <a:p>
            <a:pPr algn="just">
              <a:lnSpc>
                <a:spcPct val="100000"/>
              </a:lnSpc>
            </a:pPr>
            <a:r>
              <a:rPr lang="ru-RU" sz="2400" b="0" strike="noStrike" spc="-1">
                <a:solidFill>
                  <a:srgbClr val="FF0000"/>
                </a:solidFill>
                <a:latin typeface="Calibri"/>
                <a:ea typeface="DejaVu Sans"/>
              </a:rPr>
              <a:t>3. </a:t>
            </a:r>
            <a:r>
              <a:rPr lang="ru-RU" sz="2400" b="1" i="1" strike="noStrike" spc="-1">
                <a:solidFill>
                  <a:srgbClr val="FF0000"/>
                </a:solidFill>
                <a:latin typeface="Calibri"/>
                <a:ea typeface="DejaVu Sans"/>
              </a:rPr>
              <a:t>Удари, розтягнення, розриви зв'язок, сухожиль, м'язів стиснення, синдром тривалого стиснення тканин (травматичний токсикоз), вивих, контузія, перелом</a:t>
            </a:r>
            <a:r>
              <a:rPr lang="ru-RU" sz="2400" b="0" strike="noStrike" spc="-1">
                <a:solidFill>
                  <a:srgbClr val="FF0000"/>
                </a:solidFill>
                <a:latin typeface="Calibri"/>
                <a:ea typeface="DejaVu Sans"/>
              </a:rPr>
              <a:t>: визначення, причини виникнення, клінічні прояви, перша допомога. Іммобілізація</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480"/>
                                        </p:tgtEl>
                                        <p:attrNameLst>
                                          <p:attrName>style.visibility</p:attrName>
                                        </p:attrNameLst>
                                      </p:cBhvr>
                                      <p:to>
                                        <p:strVal val="visible"/>
                                      </p:to>
                                    </p:set>
                                    <p:anim calcmode="lin" valueType="num">
                                      <p:cBhvr additive="repl">
                                        <p:cTn id="7" dur="500" fill="hold"/>
                                        <p:tgtEl>
                                          <p:spTgt spid="480"/>
                                        </p:tgtEl>
                                        <p:attrNameLst>
                                          <p:attrName>ppt_x</p:attrName>
                                        </p:attrNameLst>
                                      </p:cBhvr>
                                      <p:tavLst>
                                        <p:tav tm="0">
                                          <p:val>
                                            <p:strVal val="0-#ppt_w/2"/>
                                          </p:val>
                                        </p:tav>
                                        <p:tav tm="100000">
                                          <p:val>
                                            <p:strVal val="#ppt_x"/>
                                          </p:val>
                                        </p:tav>
                                      </p:tavLst>
                                    </p:anim>
                                    <p:anim calcmode="lin" valueType="num">
                                      <p:cBhvr additive="repl">
                                        <p:cTn id="8" dur="500" fill="hold"/>
                                        <p:tgtEl>
                                          <p:spTgt spid="480"/>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481"/>
                                        </p:tgtEl>
                                        <p:attrNameLst>
                                          <p:attrName>style.visibility</p:attrName>
                                        </p:attrNameLst>
                                      </p:cBhvr>
                                      <p:to>
                                        <p:strVal val="visible"/>
                                      </p:to>
                                    </p:set>
                                    <p:anim calcmode="lin" valueType="num">
                                      <p:cBhvr additive="repl">
                                        <p:cTn id="12" dur="500" fill="hold"/>
                                        <p:tgtEl>
                                          <p:spTgt spid="481"/>
                                        </p:tgtEl>
                                        <p:attrNameLst>
                                          <p:attrName>ppt_x</p:attrName>
                                        </p:attrNameLst>
                                      </p:cBhvr>
                                      <p:tavLst>
                                        <p:tav tm="0">
                                          <p:val>
                                            <p:strVal val="0-#ppt_w/2"/>
                                          </p:val>
                                        </p:tav>
                                        <p:tav tm="100000">
                                          <p:val>
                                            <p:strVal val="#ppt_x"/>
                                          </p:val>
                                        </p:tav>
                                      </p:tavLst>
                                    </p:anim>
                                    <p:anim calcmode="lin" valueType="num">
                                      <p:cBhvr additive="repl">
                                        <p:cTn id="13" dur="500" fill="hold"/>
                                        <p:tgtEl>
                                          <p:spTgt spid="481"/>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482"/>
                                        </p:tgtEl>
                                        <p:attrNameLst>
                                          <p:attrName>style.visibility</p:attrName>
                                        </p:attrNameLst>
                                      </p:cBhvr>
                                      <p:to>
                                        <p:strVal val="visible"/>
                                      </p:to>
                                    </p:set>
                                    <p:anim calcmode="lin" valueType="num">
                                      <p:cBhvr additive="repl">
                                        <p:cTn id="17" dur="500" fill="hold"/>
                                        <p:tgtEl>
                                          <p:spTgt spid="482"/>
                                        </p:tgtEl>
                                        <p:attrNameLst>
                                          <p:attrName>ppt_x</p:attrName>
                                        </p:attrNameLst>
                                      </p:cBhvr>
                                      <p:tavLst>
                                        <p:tav tm="0">
                                          <p:val>
                                            <p:strVal val="0-#ppt_w/2"/>
                                          </p:val>
                                        </p:tav>
                                        <p:tav tm="100000">
                                          <p:val>
                                            <p:strVal val="#ppt_x"/>
                                          </p:val>
                                        </p:tav>
                                      </p:tavLst>
                                    </p:anim>
                                    <p:anim calcmode="lin" valueType="num">
                                      <p:cBhvr additive="repl">
                                        <p:cTn id="18" dur="500" fill="hold"/>
                                        <p:tgtEl>
                                          <p:spTgt spid="482"/>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483"/>
                                        </p:tgtEl>
                                        <p:attrNameLst>
                                          <p:attrName>style.visibility</p:attrName>
                                        </p:attrNameLst>
                                      </p:cBhvr>
                                      <p:to>
                                        <p:strVal val="visible"/>
                                      </p:to>
                                    </p:set>
                                    <p:anim calcmode="lin" valueType="num">
                                      <p:cBhvr additive="repl">
                                        <p:cTn id="22" dur="500" fill="hold"/>
                                        <p:tgtEl>
                                          <p:spTgt spid="483"/>
                                        </p:tgtEl>
                                        <p:attrNameLst>
                                          <p:attrName>ppt_x</p:attrName>
                                        </p:attrNameLst>
                                      </p:cBhvr>
                                      <p:tavLst>
                                        <p:tav tm="0">
                                          <p:val>
                                            <p:strVal val="0-#ppt_w/2"/>
                                          </p:val>
                                        </p:tav>
                                        <p:tav tm="100000">
                                          <p:val>
                                            <p:strVal val="#ppt_x"/>
                                          </p:val>
                                        </p:tav>
                                      </p:tavLst>
                                    </p:anim>
                                    <p:anim calcmode="lin" valueType="num">
                                      <p:cBhvr additive="repl">
                                        <p:cTn id="23" dur="500" fill="hold"/>
                                        <p:tgtEl>
                                          <p:spTgt spid="483"/>
                                        </p:tgtEl>
                                        <p:attrNameLst>
                                          <p:attrName>ppt_y</p:attrName>
                                        </p:attrNameLst>
                                      </p:cBhvr>
                                      <p:tavLst>
                                        <p:tav tm="0">
                                          <p:val>
                                            <p:strVal val="#ppt_y"/>
                                          </p:val>
                                        </p:tav>
                                        <p:tav tm="100000">
                                          <p:val>
                                            <p:strVal val="#ppt_y"/>
                                          </p:val>
                                        </p:tav>
                                      </p:tavLst>
                                    </p:anim>
                                  </p:childTnLst>
                                </p:cTn>
                              </p:par>
                            </p:childTnLst>
                          </p:cTn>
                        </p:par>
                        <p:par>
                          <p:cTn id="24" fill="hold" nodeType="afterEffect">
                            <p:stCondLst>
                              <p:cond delay="2000"/>
                            </p:stCondLst>
                            <p:childTnLst>
                              <p:par>
                                <p:cTn id="25" presetID="2" presetClass="entr" presetSubtype="8" fill="hold" nodeType="afterEffect">
                                  <p:stCondLst>
                                    <p:cond delay="0"/>
                                  </p:stCondLst>
                                  <p:childTnLst>
                                    <p:set>
                                      <p:cBhvr>
                                        <p:cTn id="26" dur="1" fill="hold">
                                          <p:stCondLst>
                                            <p:cond delay="0"/>
                                          </p:stCondLst>
                                        </p:cTn>
                                        <p:tgtEl>
                                          <p:spTgt spid="484"/>
                                        </p:tgtEl>
                                        <p:attrNameLst>
                                          <p:attrName>style.visibility</p:attrName>
                                        </p:attrNameLst>
                                      </p:cBhvr>
                                      <p:to>
                                        <p:strVal val="visible"/>
                                      </p:to>
                                    </p:set>
                                    <p:anim calcmode="lin" valueType="num">
                                      <p:cBhvr additive="repl">
                                        <p:cTn id="27" dur="500" fill="hold"/>
                                        <p:tgtEl>
                                          <p:spTgt spid="484"/>
                                        </p:tgtEl>
                                        <p:attrNameLst>
                                          <p:attrName>ppt_x</p:attrName>
                                        </p:attrNameLst>
                                      </p:cBhvr>
                                      <p:tavLst>
                                        <p:tav tm="0">
                                          <p:val>
                                            <p:strVal val="0-#ppt_w/2"/>
                                          </p:val>
                                        </p:tav>
                                        <p:tav tm="100000">
                                          <p:val>
                                            <p:strVal val="#ppt_x"/>
                                          </p:val>
                                        </p:tav>
                                      </p:tavLst>
                                    </p:anim>
                                    <p:anim calcmode="lin" valueType="num">
                                      <p:cBhvr additive="repl">
                                        <p:cTn id="28" dur="500" fill="hold"/>
                                        <p:tgtEl>
                                          <p:spTgt spid="484"/>
                                        </p:tgtEl>
                                        <p:attrNameLst>
                                          <p:attrName>ppt_y</p:attrName>
                                        </p:attrNameLst>
                                      </p:cBhvr>
                                      <p:tavLst>
                                        <p:tav tm="0">
                                          <p:val>
                                            <p:strVal val="#ppt_y"/>
                                          </p:val>
                                        </p:tav>
                                        <p:tav tm="100000">
                                          <p:val>
                                            <p:strVal val="#ppt_y"/>
                                          </p:val>
                                        </p:tav>
                                      </p:tavLst>
                                    </p:anim>
                                  </p:childTnLst>
                                </p:cTn>
                              </p:par>
                            </p:childTnLst>
                          </p:cTn>
                        </p:par>
                        <p:par>
                          <p:cTn id="29" fill="hold" nodeType="afterEffect">
                            <p:stCondLst>
                              <p:cond delay="2500"/>
                            </p:stCondLst>
                            <p:childTnLst>
                              <p:par>
                                <p:cTn id="30" presetID="2" presetClass="entr" presetSubtype="8" fill="hold" nodeType="afterEffect">
                                  <p:stCondLst>
                                    <p:cond delay="0"/>
                                  </p:stCondLst>
                                  <p:childTnLst>
                                    <p:set>
                                      <p:cBhvr>
                                        <p:cTn id="31" dur="1" fill="hold">
                                          <p:stCondLst>
                                            <p:cond delay="0"/>
                                          </p:stCondLst>
                                        </p:cTn>
                                        <p:tgtEl>
                                          <p:spTgt spid="485"/>
                                        </p:tgtEl>
                                        <p:attrNameLst>
                                          <p:attrName>style.visibility</p:attrName>
                                        </p:attrNameLst>
                                      </p:cBhvr>
                                      <p:to>
                                        <p:strVal val="visible"/>
                                      </p:to>
                                    </p:set>
                                    <p:anim calcmode="lin" valueType="num">
                                      <p:cBhvr additive="repl">
                                        <p:cTn id="32" dur="500" fill="hold"/>
                                        <p:tgtEl>
                                          <p:spTgt spid="485"/>
                                        </p:tgtEl>
                                        <p:attrNameLst>
                                          <p:attrName>ppt_x</p:attrName>
                                        </p:attrNameLst>
                                      </p:cBhvr>
                                      <p:tavLst>
                                        <p:tav tm="0">
                                          <p:val>
                                            <p:strVal val="0-#ppt_w/2"/>
                                          </p:val>
                                        </p:tav>
                                        <p:tav tm="100000">
                                          <p:val>
                                            <p:strVal val="#ppt_x"/>
                                          </p:val>
                                        </p:tav>
                                      </p:tavLst>
                                    </p:anim>
                                    <p:anim calcmode="lin" valueType="num">
                                      <p:cBhvr additive="repl">
                                        <p:cTn id="33" dur="500" fill="hold"/>
                                        <p:tgtEl>
                                          <p:spTgt spid="4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CustomShape 1"/>
          <p:cNvSpPr/>
          <p:nvPr/>
        </p:nvSpPr>
        <p:spPr>
          <a:xfrm>
            <a:off x="1143000" y="142920"/>
            <a:ext cx="777132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100000"/>
              </a:lnSpc>
            </a:pPr>
            <a:r>
              <a:rPr lang="ru-RU" sz="4000" b="1" strike="noStrike" spc="-1">
                <a:solidFill>
                  <a:srgbClr val="7030A0"/>
                </a:solidFill>
                <a:latin typeface="Calibri"/>
                <a:ea typeface="DejaVu Sans"/>
              </a:rPr>
              <a:t>Забиття м′яких тканин</a:t>
            </a:r>
            <a:endParaRPr lang="ru-RU" sz="4000" b="0" strike="noStrike" spc="-1">
              <a:latin typeface="Arial"/>
            </a:endParaRPr>
          </a:p>
        </p:txBody>
      </p:sp>
      <p:pic>
        <p:nvPicPr>
          <p:cNvPr id="488" name="Рисунок 24"/>
          <p:cNvPicPr/>
          <p:nvPr/>
        </p:nvPicPr>
        <p:blipFill>
          <a:blip r:embed="rId2"/>
          <a:stretch/>
        </p:blipFill>
        <p:spPr>
          <a:xfrm>
            <a:off x="0" y="714240"/>
            <a:ext cx="3199320" cy="2970720"/>
          </a:xfrm>
          <a:prstGeom prst="rect">
            <a:avLst/>
          </a:prstGeom>
          <a:ln>
            <a:noFill/>
          </a:ln>
        </p:spPr>
      </p:pic>
      <p:sp>
        <p:nvSpPr>
          <p:cNvPr id="489" name="CustomShape 2"/>
          <p:cNvSpPr/>
          <p:nvPr/>
        </p:nvSpPr>
        <p:spPr>
          <a:xfrm>
            <a:off x="3695760" y="2747880"/>
            <a:ext cx="9142920" cy="360"/>
          </a:xfrm>
          <a:prstGeom prst="rect">
            <a:avLst/>
          </a:prstGeom>
          <a:noFill/>
          <a:ln w="9360">
            <a:noFill/>
          </a:ln>
        </p:spPr>
        <p:style>
          <a:lnRef idx="0">
            <a:scrgbClr r="0" g="0" b="0"/>
          </a:lnRef>
          <a:fillRef idx="0">
            <a:scrgbClr r="0" g="0" b="0"/>
          </a:fillRef>
          <a:effectRef idx="0">
            <a:scrgbClr r="0" g="0" b="0"/>
          </a:effectRef>
          <a:fontRef idx="minor"/>
        </p:style>
      </p:sp>
      <p:pic>
        <p:nvPicPr>
          <p:cNvPr id="490" name="Рисунок 28"/>
          <p:cNvPicPr/>
          <p:nvPr/>
        </p:nvPicPr>
        <p:blipFill>
          <a:blip r:embed="rId3"/>
          <a:stretch/>
        </p:blipFill>
        <p:spPr>
          <a:xfrm>
            <a:off x="0" y="3786120"/>
            <a:ext cx="2284920" cy="2856240"/>
          </a:xfrm>
          <a:prstGeom prst="rect">
            <a:avLst/>
          </a:prstGeom>
          <a:ln w="9360">
            <a:noFill/>
          </a:ln>
        </p:spPr>
      </p:pic>
      <p:pic>
        <p:nvPicPr>
          <p:cNvPr id="491" name="Рисунок 29"/>
          <p:cNvPicPr/>
          <p:nvPr/>
        </p:nvPicPr>
        <p:blipFill>
          <a:blip r:embed="rId4"/>
          <a:stretch/>
        </p:blipFill>
        <p:spPr>
          <a:xfrm>
            <a:off x="2357280" y="3714840"/>
            <a:ext cx="2142000" cy="2999160"/>
          </a:xfrm>
          <a:prstGeom prst="rect">
            <a:avLst/>
          </a:prstGeom>
          <a:ln w="9360">
            <a:noFill/>
          </a:ln>
        </p:spPr>
      </p:pic>
      <p:sp>
        <p:nvSpPr>
          <p:cNvPr id="492" name="CustomShape 3"/>
          <p:cNvSpPr/>
          <p:nvPr/>
        </p:nvSpPr>
        <p:spPr>
          <a:xfrm>
            <a:off x="2857320" y="928800"/>
            <a:ext cx="6142680" cy="1856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buClr>
                <a:srgbClr val="FF0000"/>
              </a:buClr>
              <a:buFont typeface="StarSymbol"/>
              <a:buChar char="-"/>
            </a:pPr>
            <a:r>
              <a:rPr lang="ru-RU" sz="2000" b="1" strike="noStrike" spc="-1">
                <a:solidFill>
                  <a:srgbClr val="FF0000"/>
                </a:solidFill>
                <a:latin typeface="Calibri"/>
                <a:ea typeface="DejaVu Sans"/>
              </a:rPr>
              <a:t>Основні клінічні ознаки забиття:</a:t>
            </a:r>
            <a:endParaRPr lang="ru-RU" sz="2000" b="0" strike="noStrike" spc="-1">
              <a:latin typeface="Arial"/>
            </a:endParaRPr>
          </a:p>
          <a:p>
            <a:pPr marL="343080" indent="-342000">
              <a:lnSpc>
                <a:spcPct val="100000"/>
              </a:lnSpc>
              <a:buClr>
                <a:srgbClr val="000000"/>
              </a:buClr>
              <a:buFont typeface="StarSymbol"/>
              <a:buChar char="-"/>
            </a:pPr>
            <a:r>
              <a:rPr lang="ru-RU" sz="2000" b="1" strike="noStrike" spc="-1">
                <a:solidFill>
                  <a:srgbClr val="000000"/>
                </a:solidFill>
                <a:latin typeface="Calibri"/>
                <a:ea typeface="DejaVu Sans"/>
              </a:rPr>
              <a:t>біль</a:t>
            </a:r>
            <a:endParaRPr lang="ru-RU" sz="2000" b="0" strike="noStrike" spc="-1">
              <a:latin typeface="Arial"/>
            </a:endParaRPr>
          </a:p>
          <a:p>
            <a:pPr marL="343080" indent="-342000">
              <a:lnSpc>
                <a:spcPct val="100000"/>
              </a:lnSpc>
              <a:buClr>
                <a:srgbClr val="000000"/>
              </a:buClr>
              <a:buFont typeface="StarSymbol"/>
              <a:buChar char="-"/>
            </a:pPr>
            <a:r>
              <a:rPr lang="ru-RU" sz="2000" b="1" strike="noStrike" spc="-1">
                <a:solidFill>
                  <a:srgbClr val="000000"/>
                </a:solidFill>
                <a:latin typeface="Calibri"/>
                <a:ea typeface="DejaVu Sans"/>
              </a:rPr>
              <a:t>припухлість</a:t>
            </a:r>
            <a:endParaRPr lang="ru-RU" sz="2000" b="0" strike="noStrike" spc="-1">
              <a:latin typeface="Arial"/>
            </a:endParaRPr>
          </a:p>
          <a:p>
            <a:pPr marL="343080" indent="-342000">
              <a:lnSpc>
                <a:spcPct val="100000"/>
              </a:lnSpc>
              <a:buClr>
                <a:srgbClr val="000000"/>
              </a:buClr>
              <a:buFont typeface="StarSymbol"/>
              <a:buChar char="-"/>
            </a:pPr>
            <a:r>
              <a:rPr lang="ru-RU" sz="2000" b="1" strike="noStrike" spc="-1">
                <a:solidFill>
                  <a:srgbClr val="000000"/>
                </a:solidFill>
                <a:latin typeface="Calibri"/>
                <a:ea typeface="DejaVu Sans"/>
              </a:rPr>
              <a:t>гематома</a:t>
            </a:r>
            <a:endParaRPr lang="ru-RU" sz="2000" b="0" strike="noStrike" spc="-1">
              <a:latin typeface="Arial"/>
            </a:endParaRPr>
          </a:p>
          <a:p>
            <a:pPr marL="343080" indent="-342000">
              <a:lnSpc>
                <a:spcPct val="100000"/>
              </a:lnSpc>
              <a:buClr>
                <a:srgbClr val="000000"/>
              </a:buClr>
              <a:buFont typeface="StarSymbol"/>
              <a:buChar char="-"/>
            </a:pPr>
            <a:r>
              <a:rPr lang="ru-RU" sz="2000" b="1" strike="noStrike" spc="-1">
                <a:solidFill>
                  <a:srgbClr val="000000"/>
                </a:solidFill>
                <a:latin typeface="Calibri"/>
                <a:ea typeface="DejaVu Sans"/>
              </a:rPr>
              <a:t>порушення функції (не відразу, а в міру наростання набряку і гематоми)</a:t>
            </a:r>
            <a:endParaRPr lang="ru-RU" sz="2000" b="0" strike="noStrike" spc="-1">
              <a:latin typeface="Arial"/>
            </a:endParaRPr>
          </a:p>
        </p:txBody>
      </p:sp>
      <p:sp>
        <p:nvSpPr>
          <p:cNvPr id="493" name="CustomShape 4"/>
          <p:cNvSpPr/>
          <p:nvPr/>
        </p:nvSpPr>
        <p:spPr>
          <a:xfrm>
            <a:off x="4929120" y="3000240"/>
            <a:ext cx="3927960" cy="35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609480" indent="-608400">
              <a:lnSpc>
                <a:spcPct val="90000"/>
              </a:lnSpc>
            </a:pPr>
            <a:r>
              <a:rPr lang="ru-RU" sz="1800" b="1" strike="noStrike" spc="-1">
                <a:solidFill>
                  <a:srgbClr val="FF0000"/>
                </a:solidFill>
                <a:latin typeface="Calibri"/>
                <a:ea typeface="DejaVu Sans"/>
              </a:rPr>
              <a:t>ЛІКУВАННЯ:</a:t>
            </a:r>
            <a:endParaRPr lang="ru-RU" sz="1800" b="0" strike="noStrike" spc="-1">
              <a:latin typeface="Arial"/>
            </a:endParaRPr>
          </a:p>
          <a:p>
            <a:pPr marL="180000" indent="-215280">
              <a:lnSpc>
                <a:spcPct val="90000"/>
              </a:lnSpc>
              <a:buClr>
                <a:srgbClr val="000000"/>
              </a:buClr>
              <a:buFont typeface="Arial"/>
              <a:buChar char="•"/>
            </a:pPr>
            <a:r>
              <a:rPr lang="ru-RU" sz="1800" b="1" strike="noStrike" spc="-1">
                <a:solidFill>
                  <a:srgbClr val="000000"/>
                </a:solidFill>
                <a:latin typeface="Calibri"/>
                <a:ea typeface="DejaVu Sans"/>
              </a:rPr>
              <a:t>Спокій, давляча пов′язка, функціональне положення кінцівки.</a:t>
            </a:r>
            <a:endParaRPr lang="ru-RU" sz="1800" b="0" strike="noStrike" spc="-1">
              <a:latin typeface="Arial"/>
            </a:endParaRPr>
          </a:p>
          <a:p>
            <a:pPr marL="180000" indent="-215280">
              <a:lnSpc>
                <a:spcPct val="90000"/>
              </a:lnSpc>
              <a:buClr>
                <a:srgbClr val="000000"/>
              </a:buClr>
              <a:buFont typeface="Arial"/>
              <a:buChar char="•"/>
            </a:pPr>
            <a:r>
              <a:rPr lang="ru-RU" sz="1800" b="1" strike="noStrike" spc="-1">
                <a:solidFill>
                  <a:srgbClr val="000000"/>
                </a:solidFill>
                <a:latin typeface="Calibri"/>
                <a:ea typeface="DejaVu Sans"/>
              </a:rPr>
              <a:t>Холод місцево (міхур з льодом протягом 12 - 24 годин з перервами через 2 години по 30 - 40 хвилин).</a:t>
            </a:r>
            <a:endParaRPr lang="ru-RU" sz="1800" b="0" strike="noStrike" spc="-1">
              <a:latin typeface="Arial"/>
            </a:endParaRPr>
          </a:p>
          <a:p>
            <a:pPr marL="180000" indent="-215280">
              <a:lnSpc>
                <a:spcPct val="90000"/>
              </a:lnSpc>
              <a:buClr>
                <a:srgbClr val="000000"/>
              </a:buClr>
              <a:buFont typeface="Arial"/>
              <a:buChar char="•"/>
            </a:pPr>
            <a:r>
              <a:rPr lang="ru-RU" sz="1800" b="1" strike="noStrike" spc="-1">
                <a:solidFill>
                  <a:srgbClr val="000000"/>
                </a:solidFill>
                <a:latin typeface="Calibri"/>
                <a:ea typeface="DejaVu Sans"/>
              </a:rPr>
              <a:t>Фізіопроцедури з 3 - 4 доби (УФО, УВЧ терапія).</a:t>
            </a:r>
            <a:endParaRPr lang="ru-RU" sz="1800" b="0" strike="noStrike" spc="-1">
              <a:latin typeface="Arial"/>
            </a:endParaRPr>
          </a:p>
          <a:p>
            <a:pPr marL="180000" indent="-215280">
              <a:lnSpc>
                <a:spcPct val="90000"/>
              </a:lnSpc>
              <a:buClr>
                <a:srgbClr val="000000"/>
              </a:buClr>
              <a:buFont typeface="Arial"/>
              <a:buChar char="•"/>
            </a:pPr>
            <a:r>
              <a:rPr lang="ru-RU" sz="1800" b="1" strike="noStrike" spc="-1">
                <a:solidFill>
                  <a:srgbClr val="000000"/>
                </a:solidFill>
                <a:latin typeface="Calibri"/>
                <a:ea typeface="DejaVu Sans"/>
              </a:rPr>
              <a:t>При великих гематомах - пункції з наклавши тугу пов'язку.</a:t>
            </a:r>
            <a:endParaRPr lang="ru-RU" sz="1800" b="0" strike="noStrike" spc="-1">
              <a:latin typeface="Arial"/>
            </a:endParaRPr>
          </a:p>
          <a:p>
            <a:pPr marL="180000" indent="-215280">
              <a:lnSpc>
                <a:spcPct val="90000"/>
              </a:lnSpc>
              <a:buClr>
                <a:srgbClr val="000000"/>
              </a:buClr>
              <a:buFont typeface="Arial"/>
              <a:buChar char="•"/>
            </a:pPr>
            <a:r>
              <a:rPr lang="ru-RU" sz="1800" b="1" strike="noStrike" spc="-1">
                <a:solidFill>
                  <a:srgbClr val="000000"/>
                </a:solidFill>
                <a:latin typeface="Calibri"/>
                <a:ea typeface="DejaVu Sans"/>
              </a:rPr>
              <a:t>У випадках нагноєння – розкриття гнійника.</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repl">
                                        <p:cTn id="7" dur="500" fill="hold"/>
                                        <p:tgtEl>
                                          <p:spTgt spid="487"/>
                                        </p:tgtEl>
                                        <p:attrNameLst>
                                          <p:attrName>ppt_x</p:attrName>
                                        </p:attrNameLst>
                                      </p:cBhvr>
                                      <p:tavLst>
                                        <p:tav tm="0">
                                          <p:val>
                                            <p:strVal val="0-#ppt_w/2"/>
                                          </p:val>
                                        </p:tav>
                                        <p:tav tm="100000">
                                          <p:val>
                                            <p:strVal val="#ppt_x"/>
                                          </p:val>
                                        </p:tav>
                                      </p:tavLst>
                                    </p:anim>
                                    <p:anim calcmode="lin" valueType="num">
                                      <p:cBhvr additive="repl">
                                        <p:cTn id="8" dur="500" fill="hold"/>
                                        <p:tgtEl>
                                          <p:spTgt spid="487"/>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488"/>
                                        </p:tgtEl>
                                        <p:attrNameLst>
                                          <p:attrName>style.visibility</p:attrName>
                                        </p:attrNameLst>
                                      </p:cBhvr>
                                      <p:to>
                                        <p:strVal val="visible"/>
                                      </p:to>
                                    </p:set>
                                    <p:anim calcmode="lin" valueType="num">
                                      <p:cBhvr additive="repl">
                                        <p:cTn id="12" dur="500" fill="hold"/>
                                        <p:tgtEl>
                                          <p:spTgt spid="488"/>
                                        </p:tgtEl>
                                        <p:attrNameLst>
                                          <p:attrName>ppt_x</p:attrName>
                                        </p:attrNameLst>
                                      </p:cBhvr>
                                      <p:tavLst>
                                        <p:tav tm="0">
                                          <p:val>
                                            <p:strVal val="0-#ppt_w/2"/>
                                          </p:val>
                                        </p:tav>
                                        <p:tav tm="100000">
                                          <p:val>
                                            <p:strVal val="#ppt_x"/>
                                          </p:val>
                                        </p:tav>
                                      </p:tavLst>
                                    </p:anim>
                                    <p:anim calcmode="lin" valueType="num">
                                      <p:cBhvr additive="repl">
                                        <p:cTn id="13" dur="500" fill="hold"/>
                                        <p:tgtEl>
                                          <p:spTgt spid="488"/>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endCondLst>
                                    <p:cond delay="15000"/>
                                  </p:endCondLst>
                                  <p:childTnLst>
                                    <p:set>
                                      <p:cBhvr>
                                        <p:cTn id="16" dur="1" fill="hold">
                                          <p:stCondLst>
                                            <p:cond delay="0"/>
                                          </p:stCondLst>
                                        </p:cTn>
                                        <p:tgtEl>
                                          <p:spTgt spid="489"/>
                                        </p:tgtEl>
                                        <p:attrNameLst>
                                          <p:attrName>style.visibility</p:attrName>
                                        </p:attrNameLst>
                                      </p:cBhvr>
                                      <p:to>
                                        <p:strVal val="visible"/>
                                      </p:to>
                                    </p:set>
                                    <p:anim calcmode="lin" valueType="num">
                                      <p:cBhvr additive="repl">
                                        <p:cTn id="17" dur="500" fill="hold"/>
                                        <p:tgtEl>
                                          <p:spTgt spid="489"/>
                                        </p:tgtEl>
                                        <p:attrNameLst>
                                          <p:attrName>ppt_x</p:attrName>
                                        </p:attrNameLst>
                                      </p:cBhvr>
                                      <p:tavLst>
                                        <p:tav tm="0">
                                          <p:val>
                                            <p:strVal val="0-#ppt_w/2"/>
                                          </p:val>
                                        </p:tav>
                                        <p:tav tm="100000">
                                          <p:val>
                                            <p:strVal val="#ppt_x"/>
                                          </p:val>
                                        </p:tav>
                                      </p:tavLst>
                                    </p:anim>
                                    <p:anim calcmode="lin" valueType="num">
                                      <p:cBhvr additive="repl">
                                        <p:cTn id="18" dur="500" fill="hold"/>
                                        <p:tgtEl>
                                          <p:spTgt spid="489"/>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490"/>
                                        </p:tgtEl>
                                        <p:attrNameLst>
                                          <p:attrName>style.visibility</p:attrName>
                                        </p:attrNameLst>
                                      </p:cBhvr>
                                      <p:to>
                                        <p:strVal val="visible"/>
                                      </p:to>
                                    </p:set>
                                    <p:anim calcmode="lin" valueType="num">
                                      <p:cBhvr additive="repl">
                                        <p:cTn id="22" dur="500" fill="hold"/>
                                        <p:tgtEl>
                                          <p:spTgt spid="490"/>
                                        </p:tgtEl>
                                        <p:attrNameLst>
                                          <p:attrName>ppt_x</p:attrName>
                                        </p:attrNameLst>
                                      </p:cBhvr>
                                      <p:tavLst>
                                        <p:tav tm="0">
                                          <p:val>
                                            <p:strVal val="0-#ppt_w/2"/>
                                          </p:val>
                                        </p:tav>
                                        <p:tav tm="100000">
                                          <p:val>
                                            <p:strVal val="#ppt_x"/>
                                          </p:val>
                                        </p:tav>
                                      </p:tavLst>
                                    </p:anim>
                                    <p:anim calcmode="lin" valueType="num">
                                      <p:cBhvr additive="repl">
                                        <p:cTn id="23" dur="500" fill="hold"/>
                                        <p:tgtEl>
                                          <p:spTgt spid="490"/>
                                        </p:tgtEl>
                                        <p:attrNameLst>
                                          <p:attrName>ppt_y</p:attrName>
                                        </p:attrNameLst>
                                      </p:cBhvr>
                                      <p:tavLst>
                                        <p:tav tm="0">
                                          <p:val>
                                            <p:strVal val="#ppt_y"/>
                                          </p:val>
                                        </p:tav>
                                        <p:tav tm="100000">
                                          <p:val>
                                            <p:strVal val="#ppt_y"/>
                                          </p:val>
                                        </p:tav>
                                      </p:tavLst>
                                    </p:anim>
                                  </p:childTnLst>
                                </p:cTn>
                              </p:par>
                            </p:childTnLst>
                          </p:cTn>
                        </p:par>
                        <p:par>
                          <p:cTn id="24" fill="hold" nodeType="afterEffect">
                            <p:stCondLst>
                              <p:cond delay="2000"/>
                            </p:stCondLst>
                            <p:childTnLst>
                              <p:par>
                                <p:cTn id="25" presetID="2" presetClass="entr" presetSubtype="8" fill="hold" nodeType="afterEffect">
                                  <p:stCondLst>
                                    <p:cond delay="0"/>
                                  </p:stCondLst>
                                  <p:childTnLst>
                                    <p:set>
                                      <p:cBhvr>
                                        <p:cTn id="26" dur="1" fill="hold">
                                          <p:stCondLst>
                                            <p:cond delay="0"/>
                                          </p:stCondLst>
                                        </p:cTn>
                                        <p:tgtEl>
                                          <p:spTgt spid="491"/>
                                        </p:tgtEl>
                                        <p:attrNameLst>
                                          <p:attrName>style.visibility</p:attrName>
                                        </p:attrNameLst>
                                      </p:cBhvr>
                                      <p:to>
                                        <p:strVal val="visible"/>
                                      </p:to>
                                    </p:set>
                                    <p:anim calcmode="lin" valueType="num">
                                      <p:cBhvr additive="repl">
                                        <p:cTn id="27" dur="500" fill="hold"/>
                                        <p:tgtEl>
                                          <p:spTgt spid="491"/>
                                        </p:tgtEl>
                                        <p:attrNameLst>
                                          <p:attrName>ppt_x</p:attrName>
                                        </p:attrNameLst>
                                      </p:cBhvr>
                                      <p:tavLst>
                                        <p:tav tm="0">
                                          <p:val>
                                            <p:strVal val="0-#ppt_w/2"/>
                                          </p:val>
                                        </p:tav>
                                        <p:tav tm="100000">
                                          <p:val>
                                            <p:strVal val="#ppt_x"/>
                                          </p:val>
                                        </p:tav>
                                      </p:tavLst>
                                    </p:anim>
                                    <p:anim calcmode="lin" valueType="num">
                                      <p:cBhvr additive="repl">
                                        <p:cTn id="28" dur="500" fill="hold"/>
                                        <p:tgtEl>
                                          <p:spTgt spid="49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492">
                                            <p:txEl>
                                              <p:pRg st="0" end="0"/>
                                            </p:txEl>
                                          </p:spTgt>
                                        </p:tgtEl>
                                        <p:attrNameLst>
                                          <p:attrName>style.visibility</p:attrName>
                                        </p:attrNameLst>
                                      </p:cBhvr>
                                      <p:to>
                                        <p:strVal val="visible"/>
                                      </p:to>
                                    </p:set>
                                    <p:anim calcmode="lin" valueType="num">
                                      <p:cBhvr additive="repl">
                                        <p:cTn id="32" dur="500" fill="hold"/>
                                        <p:tgtEl>
                                          <p:spTgt spid="492">
                                            <p:txEl>
                                              <p:pRg st="0" end="0"/>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492">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492">
                                            <p:txEl>
                                              <p:pRg st="1" end="1"/>
                                            </p:txEl>
                                          </p:spTgt>
                                        </p:tgtEl>
                                        <p:attrNameLst>
                                          <p:attrName>style.visibility</p:attrName>
                                        </p:attrNameLst>
                                      </p:cBhvr>
                                      <p:to>
                                        <p:strVal val="visible"/>
                                      </p:to>
                                    </p:set>
                                    <p:anim calcmode="lin" valueType="num">
                                      <p:cBhvr additive="repl">
                                        <p:cTn id="37" dur="500" fill="hold"/>
                                        <p:tgtEl>
                                          <p:spTgt spid="492">
                                            <p:txEl>
                                              <p:pRg st="1" end="1"/>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492">
                                            <p:txEl>
                                              <p:pRg st="1" end="1"/>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492">
                                            <p:txEl>
                                              <p:pRg st="2" end="2"/>
                                            </p:txEl>
                                          </p:spTgt>
                                        </p:tgtEl>
                                        <p:attrNameLst>
                                          <p:attrName>style.visibility</p:attrName>
                                        </p:attrNameLst>
                                      </p:cBhvr>
                                      <p:to>
                                        <p:strVal val="visible"/>
                                      </p:to>
                                    </p:set>
                                    <p:anim calcmode="lin" valueType="num">
                                      <p:cBhvr additive="repl">
                                        <p:cTn id="42" dur="500" fill="hold"/>
                                        <p:tgtEl>
                                          <p:spTgt spid="492">
                                            <p:txEl>
                                              <p:pRg st="2" end="2"/>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492">
                                            <p:txEl>
                                              <p:pRg st="2" end="2"/>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492">
                                            <p:txEl>
                                              <p:pRg st="3" end="3"/>
                                            </p:txEl>
                                          </p:spTgt>
                                        </p:tgtEl>
                                        <p:attrNameLst>
                                          <p:attrName>style.visibility</p:attrName>
                                        </p:attrNameLst>
                                      </p:cBhvr>
                                      <p:to>
                                        <p:strVal val="visible"/>
                                      </p:to>
                                    </p:set>
                                    <p:anim calcmode="lin" valueType="num">
                                      <p:cBhvr additive="repl">
                                        <p:cTn id="47" dur="500" fill="hold"/>
                                        <p:tgtEl>
                                          <p:spTgt spid="492">
                                            <p:txEl>
                                              <p:pRg st="3" end="3"/>
                                            </p:txEl>
                                          </p:spTgt>
                                        </p:tgtEl>
                                        <p:attrNameLst>
                                          <p:attrName>ppt_x</p:attrName>
                                        </p:attrNameLst>
                                      </p:cBhvr>
                                      <p:tavLst>
                                        <p:tav tm="0">
                                          <p:val>
                                            <p:strVal val="0-#ppt_w/2"/>
                                          </p:val>
                                        </p:tav>
                                        <p:tav tm="100000">
                                          <p:val>
                                            <p:strVal val="#ppt_x"/>
                                          </p:val>
                                        </p:tav>
                                      </p:tavLst>
                                    </p:anim>
                                    <p:anim calcmode="lin" valueType="num">
                                      <p:cBhvr additive="repl">
                                        <p:cTn id="48" dur="500" fill="hold"/>
                                        <p:tgtEl>
                                          <p:spTgt spid="492">
                                            <p:txEl>
                                              <p:pRg st="3" end="3"/>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492">
                                            <p:txEl>
                                              <p:pRg st="4" end="4"/>
                                            </p:txEl>
                                          </p:spTgt>
                                        </p:tgtEl>
                                        <p:attrNameLst>
                                          <p:attrName>style.visibility</p:attrName>
                                        </p:attrNameLst>
                                      </p:cBhvr>
                                      <p:to>
                                        <p:strVal val="visible"/>
                                      </p:to>
                                    </p:set>
                                    <p:anim calcmode="lin" valueType="num">
                                      <p:cBhvr additive="repl">
                                        <p:cTn id="52" dur="500" fill="hold"/>
                                        <p:tgtEl>
                                          <p:spTgt spid="492">
                                            <p:txEl>
                                              <p:pRg st="4" end="4"/>
                                            </p:txEl>
                                          </p:spTgt>
                                        </p:tgtEl>
                                        <p:attrNameLst>
                                          <p:attrName>ppt_x</p:attrName>
                                        </p:attrNameLst>
                                      </p:cBhvr>
                                      <p:tavLst>
                                        <p:tav tm="0">
                                          <p:val>
                                            <p:strVal val="0-#ppt_w/2"/>
                                          </p:val>
                                        </p:tav>
                                        <p:tav tm="100000">
                                          <p:val>
                                            <p:strVal val="#ppt_x"/>
                                          </p:val>
                                        </p:tav>
                                      </p:tavLst>
                                    </p:anim>
                                    <p:anim calcmode="lin" valueType="num">
                                      <p:cBhvr additive="repl">
                                        <p:cTn id="53" dur="500" fill="hold"/>
                                        <p:tgtEl>
                                          <p:spTgt spid="49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CustomShape 1"/>
          <p:cNvSpPr/>
          <p:nvPr/>
        </p:nvSpPr>
        <p:spPr>
          <a:xfrm>
            <a:off x="285840" y="214200"/>
            <a:ext cx="8571600" cy="637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80000"/>
              </a:lnSpc>
            </a:pPr>
            <a:r>
              <a:rPr lang="ru-RU" sz="2400" b="1" i="1" u="sng" strike="noStrike" spc="-1">
                <a:solidFill>
                  <a:srgbClr val="7030A0"/>
                </a:solidFill>
                <a:uFillTx/>
                <a:latin typeface="Calibri"/>
                <a:ea typeface="DejaVu Sans"/>
              </a:rPr>
              <a:t>Розтягнення</a:t>
            </a:r>
            <a:r>
              <a:rPr lang="ru-RU" sz="2400" b="0" strike="noStrike" spc="-1">
                <a:solidFill>
                  <a:srgbClr val="000000"/>
                </a:solidFill>
                <a:latin typeface="Calibri"/>
                <a:ea typeface="DejaVu Sans"/>
              </a:rPr>
              <a:t> виникає при різких рухах. Часто ушкоджуються зв'язки суглобів, особливо гомілково-стопного. </a:t>
            </a:r>
            <a:endParaRPr lang="ru-RU" sz="2400" b="0" strike="noStrike" spc="-1">
              <a:latin typeface="Arial"/>
            </a:endParaRPr>
          </a:p>
          <a:p>
            <a:pPr algn="just">
              <a:lnSpc>
                <a:spcPct val="80000"/>
              </a:lnSpc>
            </a:pPr>
            <a:r>
              <a:rPr lang="ru-RU" sz="2400" b="0" strike="noStrike" spc="-1">
                <a:solidFill>
                  <a:srgbClr val="000000"/>
                </a:solidFill>
                <a:latin typeface="Calibri"/>
                <a:ea typeface="DejaVu Sans"/>
              </a:rPr>
              <a:t>       У ділянці суглоба спостерігаються біль, припухлість і гематома. Порушуються функції суглоба. </a:t>
            </a:r>
            <a:endParaRPr lang="ru-RU" sz="2400" b="0" strike="noStrike" spc="-1">
              <a:latin typeface="Arial"/>
            </a:endParaRPr>
          </a:p>
          <a:p>
            <a:pPr algn="just">
              <a:lnSpc>
                <a:spcPct val="80000"/>
              </a:lnSpc>
            </a:pPr>
            <a:r>
              <a:rPr lang="ru-RU" sz="2400" b="0" strike="noStrike" spc="-1">
                <a:solidFill>
                  <a:srgbClr val="000000"/>
                </a:solidFill>
                <a:latin typeface="Calibri"/>
                <a:ea typeface="DejaVu Sans"/>
              </a:rPr>
              <a:t>       </a:t>
            </a:r>
            <a:r>
              <a:rPr lang="ru-RU" sz="2400" b="1" strike="noStrike" spc="-1">
                <a:solidFill>
                  <a:srgbClr val="000000"/>
                </a:solidFill>
                <a:latin typeface="Calibri"/>
                <a:ea typeface="DejaVu Sans"/>
              </a:rPr>
              <a:t>Невідкладна допомога</a:t>
            </a:r>
            <a:r>
              <a:rPr lang="ru-RU" sz="2400" b="0" strike="noStrike" spc="-1">
                <a:solidFill>
                  <a:srgbClr val="000000"/>
                </a:solidFill>
                <a:latin typeface="Calibri"/>
                <a:ea typeface="DejaVu Sans"/>
              </a:rPr>
              <a:t> полягає в застосуванні холода (місцево) і накладанні стисної пов'язки для зменшення об'єму рухів і запобігання наростанню гематоми. З 3-ї доби призначають теплові процедури.</a:t>
            </a:r>
            <a:endParaRPr lang="ru-RU" sz="2400" b="0" strike="noStrike" spc="-1">
              <a:latin typeface="Arial"/>
            </a:endParaRPr>
          </a:p>
          <a:p>
            <a:pPr algn="just">
              <a:lnSpc>
                <a:spcPct val="100000"/>
              </a:lnSpc>
            </a:pPr>
            <a:r>
              <a:rPr lang="ru-RU" sz="2400" b="1" u="sng" strike="noStrike" spc="-1">
                <a:solidFill>
                  <a:srgbClr val="FF9900"/>
                </a:solidFill>
                <a:uFillTx/>
                <a:latin typeface="Calibri"/>
                <a:ea typeface="DejaVu Sans"/>
              </a:rPr>
              <a:t> </a:t>
            </a:r>
            <a:endParaRPr lang="ru-RU" sz="2400" b="0" strike="noStrike" spc="-1">
              <a:latin typeface="Arial"/>
            </a:endParaRPr>
          </a:p>
          <a:p>
            <a:pPr algn="just">
              <a:lnSpc>
                <a:spcPct val="100000"/>
              </a:lnSpc>
            </a:pPr>
            <a:r>
              <a:rPr lang="ru-RU" sz="2400" b="1" i="1" u="sng" strike="noStrike" spc="-1">
                <a:solidFill>
                  <a:srgbClr val="7030A0"/>
                </a:solidFill>
                <a:uFillTx/>
                <a:latin typeface="Calibri"/>
                <a:ea typeface="DejaVu Sans"/>
              </a:rPr>
              <a:t>Розрив</a:t>
            </a:r>
            <a:r>
              <a:rPr lang="ru-RU" sz="2400" b="0" strike="noStrike" spc="-1">
                <a:solidFill>
                  <a:srgbClr val="7030A0"/>
                </a:solidFill>
                <a:latin typeface="Calibri"/>
                <a:ea typeface="DejaVu Sans"/>
              </a:rPr>
              <a:t>.  </a:t>
            </a:r>
            <a:r>
              <a:rPr lang="ru-RU" sz="2400" b="0" strike="noStrike" spc="-1">
                <a:solidFill>
                  <a:srgbClr val="000000"/>
                </a:solidFill>
                <a:latin typeface="Calibri"/>
                <a:ea typeface="DejaVu Sans"/>
              </a:rPr>
              <a:t>Розрізняють розриви зв'язок, м'язів і сухожилків. Сильний рух або раптове скорочення м'язів призводить до розтягнення тканин, яке перевищує бар'єр еластичності, що спричинює порушення цілості органа.</a:t>
            </a:r>
            <a:endParaRPr lang="ru-RU" sz="2400" b="0" strike="noStrike" spc="-1">
              <a:latin typeface="Arial"/>
            </a:endParaRPr>
          </a:p>
          <a:p>
            <a:pPr algn="just">
              <a:lnSpc>
                <a:spcPct val="100000"/>
              </a:lnSpc>
            </a:pPr>
            <a:r>
              <a:rPr lang="ru-RU" sz="2400" b="1" u="sng" strike="noStrike" spc="-1">
                <a:solidFill>
                  <a:srgbClr val="FF0000"/>
                </a:solidFill>
                <a:uFillTx/>
                <a:latin typeface="Calibri"/>
                <a:ea typeface="DejaVu Sans"/>
              </a:rPr>
              <a:t>Розрив сухожилків </a:t>
            </a:r>
            <a:r>
              <a:rPr lang="ru-RU" sz="2400" b="0" strike="noStrike" spc="-1">
                <a:solidFill>
                  <a:srgbClr val="000000"/>
                </a:solidFill>
                <a:latin typeface="Calibri"/>
                <a:ea typeface="DejaVu Sans"/>
              </a:rPr>
              <a:t>спостерігається в разі раптового і сильного скорочення м'язів. Невідкладна допомога полягає в транспортній іммобілізації. Лікування закритих розривів сухожилків оперативне (зшивання розірваного сухожилля з подальшою іммобілізацією).</a:t>
            </a:r>
            <a:endParaRPr lang="ru-RU" sz="2400" b="0" strike="noStrike" spc="-1">
              <a:latin typeface="Arial"/>
            </a:endParaRPr>
          </a:p>
          <a:p>
            <a:pPr algn="just">
              <a:lnSpc>
                <a:spcPct val="80000"/>
              </a:lnSpc>
            </a:pP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CustomShape 1"/>
          <p:cNvSpPr/>
          <p:nvPr/>
        </p:nvSpPr>
        <p:spPr>
          <a:xfrm>
            <a:off x="357120" y="285840"/>
            <a:ext cx="8571600" cy="59140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90000"/>
              </a:lnSpc>
            </a:pPr>
            <a:r>
              <a:rPr lang="ru-RU" sz="1800" b="0" i="1" strike="noStrike" spc="-1" dirty="0">
                <a:solidFill>
                  <a:srgbClr val="000000"/>
                </a:solidFill>
                <a:latin typeface="Calibri"/>
                <a:ea typeface="DejaVu Sans"/>
              </a:rPr>
              <a:t> </a:t>
            </a:r>
            <a:r>
              <a:rPr lang="ru-RU" sz="2200" b="1" i="1" u="sng" strike="noStrike" spc="-1" dirty="0" err="1">
                <a:solidFill>
                  <a:srgbClr val="7030A0"/>
                </a:solidFill>
                <a:uFillTx/>
                <a:latin typeface="Calibri"/>
                <a:ea typeface="DejaVu Sans"/>
              </a:rPr>
              <a:t>Розрив</a:t>
            </a:r>
            <a:r>
              <a:rPr lang="ru-RU" sz="2200" b="1" i="1" u="sng" strike="noStrike" spc="-1" dirty="0">
                <a:solidFill>
                  <a:srgbClr val="7030A0"/>
                </a:solidFill>
                <a:uFillTx/>
                <a:latin typeface="Calibri"/>
                <a:ea typeface="DejaVu Sans"/>
              </a:rPr>
              <a:t> </a:t>
            </a:r>
            <a:r>
              <a:rPr lang="ru-RU" sz="2200" b="1" i="1" u="sng" strike="noStrike" spc="-1" dirty="0" err="1">
                <a:solidFill>
                  <a:srgbClr val="7030A0"/>
                </a:solidFill>
                <a:uFillTx/>
                <a:latin typeface="Calibri"/>
                <a:ea typeface="DejaVu Sans"/>
              </a:rPr>
              <a:t>зв'язок</a:t>
            </a:r>
            <a:r>
              <a:rPr lang="ru-RU" sz="2200" b="0" strike="noStrike" spc="-1" dirty="0">
                <a:solidFill>
                  <a:srgbClr val="7030A0"/>
                </a:solidFill>
                <a:latin typeface="Calibri"/>
                <a:ea typeface="DejaVu Sans"/>
              </a:rPr>
              <a:t> </a:t>
            </a:r>
            <a:r>
              <a:rPr lang="ru-RU" sz="2200" b="0" strike="noStrike" spc="-1" dirty="0" err="1">
                <a:solidFill>
                  <a:srgbClr val="000000"/>
                </a:solidFill>
                <a:latin typeface="Calibri"/>
                <a:ea typeface="DejaVu Sans"/>
              </a:rPr>
              <a:t>суглоба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спостерігається</a:t>
            </a:r>
            <a:r>
              <a:rPr lang="ru-RU" sz="2200" b="0" strike="noStrike" spc="-1" dirty="0">
                <a:solidFill>
                  <a:srgbClr val="000000"/>
                </a:solidFill>
                <a:latin typeface="Calibri"/>
                <a:ea typeface="DejaVu Sans"/>
              </a:rPr>
              <a:t> в </a:t>
            </a:r>
            <a:r>
              <a:rPr lang="ru-RU" sz="2200" b="0" strike="noStrike" spc="-1" dirty="0" err="1">
                <a:solidFill>
                  <a:srgbClr val="000000"/>
                </a:solidFill>
                <a:latin typeface="Calibri"/>
                <a:ea typeface="DejaVu Sans"/>
              </a:rPr>
              <a:t>разі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дії</a:t>
            </a:r>
            <a:r>
              <a:rPr lang="ru-RU" sz="2200" b="0" strike="noStrike" spc="-1" dirty="0">
                <a:solidFill>
                  <a:srgbClr val="000000"/>
                </a:solidFill>
                <a:latin typeface="Calibri"/>
                <a:ea typeface="DejaVu Sans"/>
              </a:rPr>
              <a:t> на </a:t>
            </a:r>
            <a:r>
              <a:rPr lang="ru-RU" sz="2200" b="0" strike="noStrike" spc="-1" dirty="0" err="1">
                <a:solidFill>
                  <a:srgbClr val="000000"/>
                </a:solidFill>
                <a:latin typeface="Calibri"/>
                <a:ea typeface="DejaVu Sans"/>
              </a:rPr>
              <a:t>суглоб</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раптової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сили</a:t>
            </a:r>
            <a:r>
              <a:rPr lang="ru-RU" sz="2200" b="0" strike="noStrike" spc="-1" dirty="0">
                <a:solidFill>
                  <a:srgbClr val="000000"/>
                </a:solidFill>
                <a:latin typeface="Calibri"/>
                <a:ea typeface="DejaVu Sans"/>
              </a:rPr>
              <a:t>. У хворого </a:t>
            </a:r>
            <a:r>
              <a:rPr lang="ru-RU" sz="2200" b="0" strike="noStrike" spc="-1" dirty="0" err="1">
                <a:solidFill>
                  <a:srgbClr val="000000"/>
                </a:solidFill>
                <a:latin typeface="Calibri"/>
                <a:ea typeface="DejaVu Sans"/>
              </a:rPr>
              <a:t>з'являються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біль</a:t>
            </a:r>
            <a:r>
              <a:rPr lang="ru-RU" sz="2200" b="0" strike="noStrike" spc="-1" dirty="0">
                <a:solidFill>
                  <a:srgbClr val="000000"/>
                </a:solidFill>
                <a:latin typeface="Calibri"/>
                <a:ea typeface="DejaVu Sans"/>
              </a:rPr>
              <a:t> і </a:t>
            </a:r>
            <a:r>
              <a:rPr lang="ru-RU" sz="2200" b="0" strike="noStrike" spc="-1" dirty="0" err="1">
                <a:solidFill>
                  <a:srgbClr val="000000"/>
                </a:solidFill>
                <a:latin typeface="Calibri"/>
                <a:ea typeface="DejaVu Sans"/>
              </a:rPr>
              <a:t>крововилив</a:t>
            </a:r>
            <a:r>
              <a:rPr lang="ru-RU" sz="2200" b="0" strike="noStrike" spc="-1" dirty="0">
                <a:solidFill>
                  <a:srgbClr val="000000"/>
                </a:solidFill>
                <a:latin typeface="Calibri"/>
                <a:ea typeface="DejaVu Sans"/>
              </a:rPr>
              <a:t> у </a:t>
            </a:r>
            <a:r>
              <a:rPr lang="ru-RU" sz="2200" b="0" strike="noStrike" spc="-1" dirty="0" err="1">
                <a:solidFill>
                  <a:srgbClr val="000000"/>
                </a:solidFill>
                <a:latin typeface="Calibri"/>
                <a:ea typeface="DejaVu Sans"/>
              </a:rPr>
              <a:t>м'які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тканини</a:t>
            </a:r>
            <a:r>
              <a:rPr lang="ru-RU" sz="2200" b="0" strike="noStrike" spc="-1" dirty="0">
                <a:solidFill>
                  <a:srgbClr val="000000"/>
                </a:solidFill>
                <a:latin typeface="Calibri"/>
                <a:ea typeface="DejaVu Sans"/>
              </a:rPr>
              <a:t>, гемартроз у </a:t>
            </a:r>
            <a:r>
              <a:rPr lang="ru-RU" sz="2200" b="0" strike="noStrike" spc="-1" dirty="0" err="1">
                <a:solidFill>
                  <a:srgbClr val="000000"/>
                </a:solidFill>
                <a:latin typeface="Calibri"/>
                <a:ea typeface="DejaVu Sans"/>
              </a:rPr>
              <a:t>відповідному</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суглобі</a:t>
            </a:r>
            <a:r>
              <a:rPr lang="ru-RU" sz="2200" b="0" strike="noStrike" spc="-1" dirty="0">
                <a:solidFill>
                  <a:srgbClr val="000000"/>
                </a:solidFill>
                <a:latin typeface="Calibri"/>
                <a:ea typeface="DejaVu Sans"/>
              </a:rPr>
              <a:t> та </a:t>
            </a:r>
            <a:r>
              <a:rPr lang="ru-RU" sz="2200" b="0" strike="noStrike" spc="-1" dirty="0" err="1">
                <a:solidFill>
                  <a:srgbClr val="000000"/>
                </a:solidFill>
                <a:latin typeface="Calibri"/>
                <a:ea typeface="DejaVu Sans"/>
              </a:rPr>
              <a:t>порушення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його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функцій</a:t>
            </a:r>
            <a:r>
              <a:rPr lang="ru-RU" sz="2200" b="0" strike="noStrike" spc="-1" dirty="0">
                <a:solidFill>
                  <a:srgbClr val="000000"/>
                </a:solidFill>
                <a:latin typeface="Calibri"/>
                <a:ea typeface="DejaVu Sans"/>
              </a:rPr>
              <a:t>, набряк </a:t>
            </a:r>
            <a:r>
              <a:rPr lang="ru-RU" sz="2200" b="0" strike="noStrike" spc="-1" dirty="0" err="1">
                <a:solidFill>
                  <a:srgbClr val="000000"/>
                </a:solidFill>
                <a:latin typeface="Calibri"/>
                <a:ea typeface="DejaVu Sans"/>
              </a:rPr>
              <a:t>м'яких</a:t>
            </a:r>
            <a:r>
              <a:rPr lang="ru-RU" sz="2200" b="0" strike="noStrike" spc="-1" dirty="0">
                <a:solidFill>
                  <a:srgbClr val="000000"/>
                </a:solidFill>
                <a:latin typeface="Calibri"/>
                <a:ea typeface="DejaVu Sans"/>
              </a:rPr>
              <a:t> тканин. </a:t>
            </a:r>
            <a:endParaRPr lang="ru-RU" sz="2200" b="0" strike="noStrike" spc="-1" dirty="0">
              <a:latin typeface="Arial"/>
            </a:endParaRPr>
          </a:p>
          <a:p>
            <a:pPr algn="just">
              <a:lnSpc>
                <a:spcPct val="90000"/>
              </a:lnSpc>
            </a:pPr>
            <a:r>
              <a:rPr lang="ru-RU" sz="2200" b="0" strike="noStrike" spc="-1" dirty="0" err="1" smtClean="0">
                <a:solidFill>
                  <a:srgbClr val="000000"/>
                </a:solidFill>
                <a:latin typeface="Calibri"/>
                <a:ea typeface="DejaVu Sans"/>
              </a:rPr>
              <a:t>Невідкладна</a:t>
            </a:r>
            <a:r>
              <a:rPr lang="ru-RU" sz="2200" b="0" strike="noStrike" spc="-1" dirty="0" smtClean="0">
                <a:solidFill>
                  <a:srgbClr val="000000"/>
                </a:solidFill>
                <a:latin typeface="Calibri"/>
                <a:ea typeface="DejaVu Sans"/>
              </a:rPr>
              <a:t> </a:t>
            </a:r>
            <a:r>
              <a:rPr lang="ru-RU" sz="2200" b="0" strike="noStrike" spc="-1" dirty="0" err="1">
                <a:solidFill>
                  <a:srgbClr val="000000"/>
                </a:solidFill>
                <a:latin typeface="Calibri"/>
                <a:ea typeface="DejaVu Sans"/>
              </a:rPr>
              <a:t>допомога</a:t>
            </a:r>
            <a:r>
              <a:rPr lang="ru-RU" sz="2200" b="0" strike="noStrike" spc="-1" dirty="0">
                <a:solidFill>
                  <a:srgbClr val="000000"/>
                </a:solidFill>
                <a:latin typeface="Calibri"/>
                <a:ea typeface="DejaVu Sans"/>
              </a:rPr>
              <a:t> при </a:t>
            </a:r>
            <a:r>
              <a:rPr lang="ru-RU" sz="2200" b="0" strike="noStrike" spc="-1" dirty="0" err="1">
                <a:solidFill>
                  <a:srgbClr val="000000"/>
                </a:solidFill>
                <a:latin typeface="Calibri"/>
                <a:ea typeface="DejaVu Sans"/>
              </a:rPr>
              <a:t>розриві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зв'язок</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полягає</a:t>
            </a:r>
            <a:r>
              <a:rPr lang="ru-RU" sz="2200" b="0" strike="noStrike" spc="-1" dirty="0">
                <a:solidFill>
                  <a:srgbClr val="000000"/>
                </a:solidFill>
                <a:latin typeface="Calibri"/>
                <a:ea typeface="DejaVu Sans"/>
              </a:rPr>
              <a:t> в </a:t>
            </a:r>
            <a:r>
              <a:rPr lang="ru-RU" sz="2200" b="0" strike="noStrike" spc="-1" dirty="0" err="1">
                <a:solidFill>
                  <a:srgbClr val="000000"/>
                </a:solidFill>
                <a:latin typeface="Calibri"/>
                <a:ea typeface="DejaVu Sans"/>
              </a:rPr>
              <a:t>транспортній</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іммобілізації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накладання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черепашкоподібної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пов'язки</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іммобілізація</a:t>
            </a:r>
            <a:r>
              <a:rPr lang="ru-RU" sz="2200" b="0" strike="noStrike" spc="-1" dirty="0">
                <a:solidFill>
                  <a:srgbClr val="000000"/>
                </a:solidFill>
                <a:latin typeface="Calibri"/>
                <a:ea typeface="DejaVu Sans"/>
              </a:rPr>
              <a:t> шиною </a:t>
            </a:r>
            <a:r>
              <a:rPr lang="ru-RU" sz="2200" b="0" strike="noStrike" spc="-1" dirty="0" err="1">
                <a:solidFill>
                  <a:srgbClr val="000000"/>
                </a:solidFill>
                <a:latin typeface="Calibri"/>
                <a:ea typeface="DejaVu Sans"/>
              </a:rPr>
              <a:t>Крамера</a:t>
            </a:r>
            <a:r>
              <a:rPr lang="ru-RU" sz="2200" b="0" strike="noStrike" spc="-1" dirty="0">
                <a:solidFill>
                  <a:srgbClr val="000000"/>
                </a:solidFill>
                <a:latin typeface="Calibri"/>
                <a:ea typeface="DejaVu Sans"/>
              </a:rPr>
              <a:t>), а </a:t>
            </a:r>
            <a:r>
              <a:rPr lang="ru-RU" sz="2200" b="0" strike="noStrike" spc="-1" dirty="0" err="1">
                <a:solidFill>
                  <a:srgbClr val="000000"/>
                </a:solidFill>
                <a:latin typeface="Calibri"/>
                <a:ea typeface="DejaVu Sans"/>
              </a:rPr>
              <a:t>лікування</a:t>
            </a:r>
            <a:r>
              <a:rPr lang="ru-RU" sz="2200" b="0" strike="noStrike" spc="-1" dirty="0">
                <a:solidFill>
                  <a:srgbClr val="000000"/>
                </a:solidFill>
                <a:latin typeface="Calibri"/>
                <a:ea typeface="DejaVu Sans"/>
              </a:rPr>
              <a:t> — у </a:t>
            </a:r>
            <a:r>
              <a:rPr lang="ru-RU" sz="2200" b="0" strike="noStrike" spc="-1" dirty="0" err="1">
                <a:solidFill>
                  <a:srgbClr val="000000"/>
                </a:solidFill>
                <a:latin typeface="Calibri"/>
                <a:ea typeface="DejaVu Sans"/>
              </a:rPr>
              <a:t>забезпеченні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функціонального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спокою</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тривалій</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іммобілізації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ушкодженого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суглоба</a:t>
            </a:r>
            <a:r>
              <a:rPr lang="ru-RU" sz="2200" b="0" strike="noStrike" spc="-1" dirty="0">
                <a:solidFill>
                  <a:srgbClr val="000000"/>
                </a:solidFill>
                <a:latin typeface="Calibri"/>
                <a:ea typeface="DejaVu Sans"/>
              </a:rPr>
              <a:t>.</a:t>
            </a:r>
            <a:endParaRPr lang="ru-RU" sz="2200" b="0" strike="noStrike" spc="-1" dirty="0">
              <a:latin typeface="Arial"/>
            </a:endParaRPr>
          </a:p>
          <a:p>
            <a:pPr algn="just">
              <a:lnSpc>
                <a:spcPct val="100000"/>
              </a:lnSpc>
            </a:pPr>
            <a:r>
              <a:rPr lang="ru-RU" sz="2200" b="0" strike="noStrike" spc="-1" dirty="0" err="1">
                <a:solidFill>
                  <a:srgbClr val="003300"/>
                </a:solidFill>
                <a:latin typeface="Calibri"/>
                <a:ea typeface="DejaVu Sans"/>
              </a:rPr>
              <a:t>Унаслідок</a:t>
            </a:r>
            <a:r>
              <a:rPr lang="ru-RU" sz="2200" b="0" strike="noStrike" spc="-1" dirty="0">
                <a:solidFill>
                  <a:srgbClr val="003300"/>
                </a:solidFill>
                <a:latin typeface="Calibri"/>
                <a:ea typeface="DejaVu Sans"/>
              </a:rPr>
              <a:t> сильного </a:t>
            </a:r>
            <a:r>
              <a:rPr lang="ru-RU" sz="2200" b="0" strike="noStrike" spc="-1" dirty="0" err="1">
                <a:solidFill>
                  <a:srgbClr val="003300"/>
                </a:solidFill>
                <a:latin typeface="Calibri"/>
                <a:ea typeface="DejaVu Sans"/>
              </a:rPr>
              <a:t>скорочення</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м'язів</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виникає</a:t>
            </a:r>
            <a:r>
              <a:rPr lang="ru-RU" sz="2200" b="0" strike="noStrike" spc="-1" dirty="0">
                <a:solidFill>
                  <a:srgbClr val="003300"/>
                </a:solidFill>
                <a:latin typeface="Calibri"/>
                <a:ea typeface="DejaVu Sans"/>
              </a:rPr>
              <a:t> </a:t>
            </a:r>
            <a:r>
              <a:rPr lang="ru-RU" sz="2200" b="1" i="1" u="sng" strike="noStrike" spc="-1" dirty="0" err="1">
                <a:solidFill>
                  <a:srgbClr val="7030A0"/>
                </a:solidFill>
                <a:uFillTx/>
                <a:latin typeface="Calibri"/>
                <a:ea typeface="DejaVu Sans"/>
              </a:rPr>
              <a:t>розрив</a:t>
            </a:r>
            <a:r>
              <a:rPr lang="ru-RU" sz="2200" b="1" i="1" u="sng" strike="noStrike" spc="-1" dirty="0">
                <a:solidFill>
                  <a:srgbClr val="7030A0"/>
                </a:solidFill>
                <a:uFillTx/>
                <a:latin typeface="Calibri"/>
                <a:ea typeface="DejaVu Sans"/>
              </a:rPr>
              <a:t> </a:t>
            </a:r>
            <a:r>
              <a:rPr lang="ru-RU" sz="2200" b="1" i="1" u="sng" strike="noStrike" spc="-1" dirty="0" err="1">
                <a:solidFill>
                  <a:srgbClr val="7030A0"/>
                </a:solidFill>
                <a:uFillTx/>
                <a:latin typeface="Calibri"/>
                <a:ea typeface="DejaVu Sans"/>
              </a:rPr>
              <a:t>фасцій</a:t>
            </a:r>
            <a:r>
              <a:rPr lang="ru-RU" sz="2200" b="1" i="1" u="sng" strike="noStrike" spc="-1" dirty="0">
                <a:solidFill>
                  <a:srgbClr val="003300"/>
                </a:solidFill>
                <a:uFillTx/>
                <a:latin typeface="Calibri"/>
                <a:ea typeface="DejaVu Sans"/>
              </a:rPr>
              <a:t>. </a:t>
            </a:r>
            <a:r>
              <a:rPr lang="ru-RU" sz="2200" b="0" strike="noStrike" spc="-1" dirty="0" err="1">
                <a:solidFill>
                  <a:srgbClr val="003300"/>
                </a:solidFill>
                <a:latin typeface="Calibri"/>
                <a:ea typeface="DejaVu Sans"/>
              </a:rPr>
              <a:t>Біль</a:t>
            </a:r>
            <a:r>
              <a:rPr lang="ru-RU" sz="2200" b="0" strike="noStrike" spc="-1" dirty="0">
                <a:solidFill>
                  <a:srgbClr val="003300"/>
                </a:solidFill>
                <a:latin typeface="Calibri"/>
                <a:ea typeface="DejaVu Sans"/>
              </a:rPr>
              <a:t> та набряк </a:t>
            </a:r>
            <a:r>
              <a:rPr lang="ru-RU" sz="2200" b="0" strike="noStrike" spc="-1" dirty="0" err="1">
                <a:solidFill>
                  <a:srgbClr val="003300"/>
                </a:solidFill>
                <a:latin typeface="Calibri"/>
                <a:ea typeface="DejaVu Sans"/>
              </a:rPr>
              <a:t>незначні</a:t>
            </a:r>
            <a:r>
              <a:rPr lang="ru-RU" sz="2200" b="0" strike="noStrike" spc="-1" dirty="0">
                <a:solidFill>
                  <a:srgbClr val="003300"/>
                </a:solidFill>
                <a:latin typeface="Calibri"/>
                <a:ea typeface="DejaVu Sans"/>
              </a:rPr>
              <a:t>. У </a:t>
            </a:r>
            <a:r>
              <a:rPr lang="ru-RU" sz="2200" b="0" strike="noStrike" spc="-1" dirty="0" err="1">
                <a:solidFill>
                  <a:srgbClr val="003300"/>
                </a:solidFill>
                <a:latin typeface="Calibri"/>
                <a:ea typeface="DejaVu Sans"/>
              </a:rPr>
              <a:t>місці</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розриву</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фасції</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промацується</a:t>
            </a:r>
            <a:r>
              <a:rPr lang="ru-RU" sz="2200" b="0" strike="noStrike" spc="-1" dirty="0">
                <a:solidFill>
                  <a:srgbClr val="003300"/>
                </a:solidFill>
                <a:latin typeface="Calibri"/>
                <a:ea typeface="DejaVu Sans"/>
              </a:rPr>
              <a:t> </a:t>
            </a:r>
            <a:r>
              <a:rPr lang="ru-RU" sz="2200" b="0" strike="noStrike" spc="-1" dirty="0" err="1">
                <a:solidFill>
                  <a:srgbClr val="003300"/>
                </a:solidFill>
                <a:latin typeface="Calibri"/>
                <a:ea typeface="DejaVu Sans"/>
              </a:rPr>
              <a:t>щілина</a:t>
            </a:r>
            <a:r>
              <a:rPr lang="ru-RU" sz="2200" b="0" strike="noStrike" spc="-1" dirty="0">
                <a:solidFill>
                  <a:srgbClr val="003300"/>
                </a:solidFill>
                <a:latin typeface="Calibri"/>
                <a:ea typeface="DejaVu Sans"/>
              </a:rPr>
              <a:t>, в яку </a:t>
            </a:r>
            <a:r>
              <a:rPr lang="ru-RU" sz="2200" b="0" strike="noStrike" spc="-1" dirty="0" err="1">
                <a:solidFill>
                  <a:srgbClr val="003300"/>
                </a:solidFill>
                <a:latin typeface="Calibri"/>
                <a:ea typeface="DejaVu Sans"/>
              </a:rPr>
              <a:t>під</a:t>
            </a:r>
            <a:r>
              <a:rPr lang="ru-RU" sz="2200" b="0" strike="noStrike" spc="-1" dirty="0">
                <a:solidFill>
                  <a:srgbClr val="003300"/>
                </a:solidFill>
                <a:latin typeface="Calibri"/>
                <a:ea typeface="DejaVu Sans"/>
              </a:rPr>
              <a:t> час </a:t>
            </a:r>
            <a:r>
              <a:rPr lang="ru-RU" sz="2200" b="0" strike="noStrike" spc="-1" dirty="0" err="1">
                <a:solidFill>
                  <a:srgbClr val="003300"/>
                </a:solidFill>
                <a:latin typeface="Calibri"/>
                <a:ea typeface="DejaVu Sans"/>
              </a:rPr>
              <a:t>скорочення</a:t>
            </a:r>
            <a:r>
              <a:rPr lang="ru-RU" sz="2200" b="0" strike="noStrike" spc="-1" dirty="0">
                <a:solidFill>
                  <a:srgbClr val="003300"/>
                </a:solidFill>
                <a:latin typeface="Calibri"/>
                <a:ea typeface="DejaVu Sans"/>
              </a:rPr>
              <a:t> </a:t>
            </a:r>
            <a:r>
              <a:rPr lang="ru-RU" sz="2200" b="0" strike="noStrike" spc="-1" dirty="0" err="1">
                <a:solidFill>
                  <a:srgbClr val="000000"/>
                </a:solidFill>
                <a:latin typeface="Calibri"/>
                <a:ea typeface="DejaVu Sans"/>
              </a:rPr>
              <a:t>випинається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м'яз</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Невідкладна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допомога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полягає</a:t>
            </a:r>
            <a:r>
              <a:rPr lang="ru-RU" sz="2200" b="0" strike="noStrike" spc="-1" dirty="0">
                <a:solidFill>
                  <a:srgbClr val="000000"/>
                </a:solidFill>
                <a:latin typeface="Calibri"/>
                <a:ea typeface="DejaVu Sans"/>
              </a:rPr>
              <a:t> в </a:t>
            </a:r>
            <a:r>
              <a:rPr lang="ru-RU" sz="2200" b="0" strike="noStrike" spc="-1" dirty="0" err="1">
                <a:solidFill>
                  <a:srgbClr val="000000"/>
                </a:solidFill>
                <a:latin typeface="Calibri"/>
                <a:ea typeface="DejaVu Sans"/>
              </a:rPr>
              <a:t>накладанні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тугої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стисної</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пов'язки</a:t>
            </a:r>
            <a:r>
              <a:rPr lang="ru-RU" sz="2200" b="0" strike="noStrike" spc="-1" dirty="0">
                <a:solidFill>
                  <a:srgbClr val="000000"/>
                </a:solidFill>
                <a:latin typeface="Calibri"/>
                <a:ea typeface="DejaVu Sans"/>
              </a:rPr>
              <a:t>.</a:t>
            </a:r>
            <a:endParaRPr lang="ru-RU" sz="2200" b="0" strike="noStrike" spc="-1" dirty="0">
              <a:latin typeface="Arial"/>
            </a:endParaRPr>
          </a:p>
          <a:p>
            <a:pPr algn="just">
              <a:lnSpc>
                <a:spcPct val="100000"/>
              </a:lnSpc>
            </a:pPr>
            <a:r>
              <a:rPr lang="ru-RU" sz="2200" b="1" i="1" u="sng" strike="noStrike" spc="-1" dirty="0" err="1">
                <a:solidFill>
                  <a:srgbClr val="7030A0"/>
                </a:solidFill>
                <a:uFillTx/>
                <a:latin typeface="Calibri"/>
                <a:ea typeface="DejaVu Sans"/>
              </a:rPr>
              <a:t>Розрив</a:t>
            </a:r>
            <a:r>
              <a:rPr lang="ru-RU" sz="2200" b="1" i="1" u="sng" strike="noStrike" spc="-1" dirty="0">
                <a:solidFill>
                  <a:srgbClr val="7030A0"/>
                </a:solidFill>
                <a:uFillTx/>
                <a:latin typeface="Calibri"/>
                <a:ea typeface="DejaVu Sans"/>
              </a:rPr>
              <a:t> </a:t>
            </a:r>
            <a:r>
              <a:rPr lang="ru-RU" sz="2200" b="1" i="1" u="sng" strike="noStrike" spc="-1" dirty="0" err="1">
                <a:solidFill>
                  <a:srgbClr val="7030A0"/>
                </a:solidFill>
                <a:uFillTx/>
                <a:latin typeface="Calibri"/>
                <a:ea typeface="DejaVu Sans"/>
              </a:rPr>
              <a:t>м'яза</a:t>
            </a:r>
            <a:r>
              <a:rPr lang="ru-RU" sz="2200" b="0" strike="noStrike" spc="-1" dirty="0">
                <a:solidFill>
                  <a:srgbClr val="7030A0"/>
                </a:solidFill>
                <a:latin typeface="Calibri"/>
                <a:ea typeface="DejaVu Sans"/>
              </a:rPr>
              <a:t> </a:t>
            </a:r>
            <a:r>
              <a:rPr lang="ru-RU" sz="2200" b="0" strike="noStrike" spc="-1" dirty="0" err="1">
                <a:solidFill>
                  <a:srgbClr val="000000"/>
                </a:solidFill>
                <a:latin typeface="Calibri"/>
                <a:ea typeface="DejaVu Sans"/>
              </a:rPr>
              <a:t>виникає</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внаслідок</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надмірного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його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розтягнення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напруження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або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скорочення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Він</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може</a:t>
            </a:r>
            <a:r>
              <a:rPr lang="ru-RU" sz="2200" b="0" strike="noStrike" spc="-1" dirty="0">
                <a:solidFill>
                  <a:srgbClr val="000000"/>
                </a:solidFill>
                <a:latin typeface="Calibri"/>
                <a:ea typeface="DejaVu Sans"/>
              </a:rPr>
              <a:t> бути </a:t>
            </a:r>
            <a:r>
              <a:rPr lang="ru-RU" sz="2200" b="0" strike="noStrike" spc="-1" dirty="0" err="1">
                <a:solidFill>
                  <a:srgbClr val="000000"/>
                </a:solidFill>
                <a:latin typeface="Calibri"/>
                <a:ea typeface="DejaVu Sans"/>
              </a:rPr>
              <a:t>повним</a:t>
            </a:r>
            <a:r>
              <a:rPr lang="ru-RU" sz="2200" b="0" strike="noStrike" spc="-1" dirty="0">
                <a:solidFill>
                  <a:srgbClr val="000000"/>
                </a:solidFill>
                <a:latin typeface="Calibri"/>
                <a:ea typeface="DejaVu Sans"/>
              </a:rPr>
              <a:t> і </a:t>
            </a:r>
            <a:r>
              <a:rPr lang="ru-RU" sz="2200" b="0" strike="noStrike" spc="-1" dirty="0" err="1">
                <a:solidFill>
                  <a:srgbClr val="000000"/>
                </a:solidFill>
                <a:latin typeface="Calibri"/>
                <a:ea typeface="DejaVu Sans"/>
              </a:rPr>
              <a:t>частковим</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Хворий</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відчуває</a:t>
            </a:r>
            <a:r>
              <a:rPr lang="ru-RU" sz="2200" b="0" strike="noStrike" spc="-1" dirty="0">
                <a:solidFill>
                  <a:srgbClr val="000000"/>
                </a:solidFill>
                <a:latin typeface="Calibri"/>
                <a:ea typeface="DejaVu Sans"/>
              </a:rPr>
              <a:t> в момент </a:t>
            </a:r>
            <a:r>
              <a:rPr lang="ru-RU" sz="2200" b="0" strike="noStrike" spc="-1" dirty="0" err="1">
                <a:solidFill>
                  <a:srgbClr val="000000"/>
                </a:solidFill>
                <a:latin typeface="Calibri"/>
                <a:ea typeface="DejaVu Sans"/>
              </a:rPr>
              <a:t>розриву</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сильний</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біль</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після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чого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порушується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функція</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ушкодженого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м'яза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Під</a:t>
            </a:r>
            <a:r>
              <a:rPr lang="ru-RU" sz="2200" b="0" strike="noStrike" spc="-1" dirty="0">
                <a:solidFill>
                  <a:srgbClr val="000000"/>
                </a:solidFill>
                <a:latin typeface="Calibri"/>
                <a:ea typeface="DejaVu Sans"/>
              </a:rPr>
              <a:t> час </a:t>
            </a:r>
            <a:r>
              <a:rPr lang="ru-RU" sz="2200" b="0" strike="noStrike" spc="-1" dirty="0" err="1">
                <a:solidFill>
                  <a:srgbClr val="000000"/>
                </a:solidFill>
                <a:latin typeface="Calibri"/>
                <a:ea typeface="DejaVu Sans"/>
              </a:rPr>
              <a:t>пальпації</a:t>
            </a:r>
            <a:r>
              <a:rPr lang="ru-RU" sz="2200" b="0" strike="noStrike" spc="-1" dirty="0">
                <a:solidFill>
                  <a:srgbClr val="000000"/>
                </a:solidFill>
                <a:latin typeface="Calibri"/>
                <a:ea typeface="DejaVu Sans"/>
              </a:rPr>
              <a:t> в </a:t>
            </a:r>
            <a:r>
              <a:rPr lang="ru-RU" sz="2200" b="0" strike="noStrike" spc="-1" dirty="0" err="1">
                <a:solidFill>
                  <a:srgbClr val="000000"/>
                </a:solidFill>
                <a:latin typeface="Calibri"/>
                <a:ea typeface="DejaVu Sans"/>
              </a:rPr>
              <a:t>ділянці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м'яза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можна</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помітити</a:t>
            </a:r>
            <a:r>
              <a:rPr lang="ru-RU" sz="2200" b="0" strike="noStrike" spc="-1" dirty="0">
                <a:solidFill>
                  <a:srgbClr val="000000"/>
                </a:solidFill>
                <a:latin typeface="Calibri"/>
                <a:ea typeface="DejaVu Sans"/>
              </a:rPr>
              <a:t> дефект, </a:t>
            </a:r>
            <a:r>
              <a:rPr lang="ru-RU" sz="2200" b="0" strike="noStrike" spc="-1" dirty="0" err="1">
                <a:solidFill>
                  <a:srgbClr val="000000"/>
                </a:solidFill>
                <a:latin typeface="Calibri"/>
                <a:ea typeface="DejaVu Sans"/>
              </a:rPr>
              <a:t>який</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збільшується</a:t>
            </a:r>
            <a:r>
              <a:rPr lang="ru-RU" sz="2200" b="0" strike="noStrike" spc="-1" dirty="0">
                <a:solidFill>
                  <a:srgbClr val="000000"/>
                </a:solidFill>
                <a:latin typeface="Calibri"/>
                <a:ea typeface="DejaVu Sans"/>
              </a:rPr>
              <a:t> в </a:t>
            </a:r>
            <a:r>
              <a:rPr lang="ru-RU" sz="2200" b="0" strike="noStrike" spc="-1" dirty="0" err="1">
                <a:solidFill>
                  <a:srgbClr val="000000"/>
                </a:solidFill>
                <a:latin typeface="Calibri"/>
                <a:ea typeface="DejaVu Sans"/>
              </a:rPr>
              <a:t>разі</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його</a:t>
            </a:r>
            <a:r>
              <a:rPr lang="ru-RU" sz="2200" b="0" strike="noStrike" spc="-1" dirty="0">
                <a:solidFill>
                  <a:srgbClr val="000000"/>
                </a:solidFill>
                <a:latin typeface="Calibri"/>
                <a:ea typeface="DejaVu Sans"/>
              </a:rPr>
              <a:t> </a:t>
            </a:r>
            <a:r>
              <a:rPr lang="ru-RU" sz="2200" b="0" strike="noStrike" spc="-1" dirty="0" err="1">
                <a:solidFill>
                  <a:srgbClr val="000000"/>
                </a:solidFill>
                <a:latin typeface="Calibri"/>
                <a:ea typeface="DejaVu Sans"/>
              </a:rPr>
              <a:t>скорочення</a:t>
            </a:r>
            <a:r>
              <a:rPr lang="ru-RU" sz="2200" b="0" strike="noStrike" spc="-1" dirty="0">
                <a:solidFill>
                  <a:srgbClr val="000000"/>
                </a:solidFill>
                <a:latin typeface="Calibri"/>
                <a:ea typeface="DejaVu Sans"/>
              </a:rPr>
              <a:t>.</a:t>
            </a:r>
            <a:endParaRPr lang="ru-RU" sz="2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CustomShape 1"/>
          <p:cNvSpPr/>
          <p:nvPr/>
        </p:nvSpPr>
        <p:spPr>
          <a:xfrm>
            <a:off x="457200" y="285840"/>
            <a:ext cx="8228520" cy="42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69500" lnSpcReduction="20000"/>
          </a:bodyPr>
          <a:lstStyle/>
          <a:p>
            <a:pPr algn="ctr">
              <a:lnSpc>
                <a:spcPct val="100000"/>
              </a:lnSpc>
            </a:pPr>
            <a:r>
              <a:rPr lang="ru-RU" sz="3600" b="1" i="1" strike="noStrike" spc="-1">
                <a:solidFill>
                  <a:srgbClr val="7030A0"/>
                </a:solidFill>
                <a:latin typeface="Calibri"/>
                <a:ea typeface="DejaVu Sans"/>
              </a:rPr>
              <a:t>Синдром тривалого стискання</a:t>
            </a:r>
            <a:endParaRPr lang="ru-RU" sz="3600" b="0" strike="noStrike" spc="-1">
              <a:latin typeface="Arial"/>
            </a:endParaRPr>
          </a:p>
        </p:txBody>
      </p:sp>
      <p:sp>
        <p:nvSpPr>
          <p:cNvPr id="497" name="CustomShape 2"/>
          <p:cNvSpPr/>
          <p:nvPr/>
        </p:nvSpPr>
        <p:spPr>
          <a:xfrm>
            <a:off x="285840" y="642960"/>
            <a:ext cx="8642880" cy="585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ru-RU" sz="2000" b="0" strike="noStrike" spc="-1" dirty="0" err="1">
                <a:solidFill>
                  <a:srgbClr val="000000"/>
                </a:solidFill>
                <a:latin typeface="Calibri"/>
                <a:ea typeface="DejaVu Sans"/>
              </a:rPr>
              <a:t>або</a:t>
            </a:r>
            <a:r>
              <a:rPr lang="ru-RU" sz="2000" b="0" strike="noStrike" spc="-1" dirty="0">
                <a:solidFill>
                  <a:srgbClr val="000000"/>
                </a:solidFill>
                <a:latin typeface="Calibri"/>
                <a:ea typeface="DejaVu Sans"/>
              </a:rPr>
              <a:t> </a:t>
            </a:r>
            <a:r>
              <a:rPr lang="ru-RU" sz="2000" b="1" i="1" strike="noStrike" spc="-1" dirty="0" err="1">
                <a:solidFill>
                  <a:srgbClr val="000000"/>
                </a:solidFill>
                <a:latin typeface="Calibri"/>
                <a:ea typeface="DejaVu Sans"/>
              </a:rPr>
              <a:t>травматичний</a:t>
            </a:r>
            <a:r>
              <a:rPr lang="ru-RU" sz="2000" b="1" i="1" strike="noStrike" spc="-1" dirty="0">
                <a:solidFill>
                  <a:srgbClr val="000000"/>
                </a:solidFill>
                <a:latin typeface="Calibri"/>
                <a:ea typeface="DejaVu Sans"/>
              </a:rPr>
              <a:t> токсикоз, краш-синдром </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це</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своєрідний</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патологічний</a:t>
            </a:r>
            <a:r>
              <a:rPr lang="ru-RU" sz="2000" b="0" strike="noStrike" spc="-1" dirty="0">
                <a:solidFill>
                  <a:srgbClr val="000000"/>
                </a:solidFill>
                <a:latin typeface="Calibri"/>
                <a:ea typeface="DejaVu Sans"/>
              </a:rPr>
              <a:t> стан, </a:t>
            </a:r>
            <a:r>
              <a:rPr lang="ru-RU" sz="2000" b="0" strike="noStrike" spc="-1" dirty="0" err="1">
                <a:solidFill>
                  <a:srgbClr val="000000"/>
                </a:solidFill>
                <a:latin typeface="Calibri"/>
                <a:ea typeface="DejaVu Sans"/>
              </a:rPr>
              <a:t>зумовлений</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довготривалим</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стисканням</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м’яких</a:t>
            </a:r>
            <a:r>
              <a:rPr lang="ru-RU" sz="2000" b="0" strike="noStrike" spc="-1" dirty="0">
                <a:solidFill>
                  <a:srgbClr val="000000"/>
                </a:solidFill>
                <a:latin typeface="Calibri"/>
                <a:ea typeface="DejaVu Sans"/>
              </a:rPr>
              <a:t> тканин </a:t>
            </a:r>
            <a:r>
              <a:rPr lang="ru-RU" sz="2000" b="0" strike="noStrike" spc="-1" dirty="0" err="1">
                <a:solidFill>
                  <a:srgbClr val="000000"/>
                </a:solidFill>
                <a:latin typeface="Calibri"/>
                <a:ea typeface="DejaVu Sans"/>
              </a:rPr>
              <a:t>кінцівок</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Він</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виникає</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після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вивільнення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кінцівки</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потерпілого</a:t>
            </a:r>
            <a:r>
              <a:rPr lang="ru-RU" sz="2000" b="0" strike="noStrike" spc="-1" dirty="0">
                <a:solidFill>
                  <a:srgbClr val="000000"/>
                </a:solidFill>
                <a:latin typeface="Calibri"/>
                <a:ea typeface="DejaVu Sans"/>
              </a:rPr>
              <a:t> з- </a:t>
            </a:r>
            <a:r>
              <a:rPr lang="ru-RU" sz="2000" b="0" strike="noStrike" spc="-1" dirty="0" err="1">
                <a:solidFill>
                  <a:srgbClr val="000000"/>
                </a:solidFill>
                <a:latin typeface="Calibri"/>
                <a:ea typeface="DejaVu Sans"/>
              </a:rPr>
              <a:t>під</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уламків</a:t>
            </a:r>
            <a:r>
              <a:rPr lang="ru-RU" sz="2000" b="0" strike="noStrike" spc="-1" dirty="0">
                <a:solidFill>
                  <a:srgbClr val="000000"/>
                </a:solidFill>
                <a:latin typeface="Calibri"/>
                <a:ea typeface="DejaVu Sans"/>
              </a:rPr>
              <a:t>.</a:t>
            </a:r>
            <a:endParaRPr lang="ru-RU" sz="2000" b="0" strike="noStrike" spc="-1" dirty="0">
              <a:latin typeface="Arial"/>
            </a:endParaRPr>
          </a:p>
          <a:p>
            <a:pPr>
              <a:lnSpc>
                <a:spcPct val="100000"/>
              </a:lnSpc>
            </a:pPr>
            <a:r>
              <a:rPr lang="ru-RU" sz="2000" b="1" i="1" strike="noStrike" spc="-1" dirty="0" err="1">
                <a:solidFill>
                  <a:srgbClr val="0070C0"/>
                </a:solidFill>
                <a:latin typeface="Calibri"/>
                <a:ea typeface="DejaVu Sans"/>
              </a:rPr>
              <a:t>Клініка</a:t>
            </a:r>
            <a:r>
              <a:rPr lang="ru-RU" sz="2000" b="1" i="1" strike="noStrike" spc="-1" dirty="0">
                <a:solidFill>
                  <a:srgbClr val="0070C0"/>
                </a:solidFill>
                <a:latin typeface="Calibri"/>
                <a:ea typeface="DejaVu Sans"/>
              </a:rPr>
              <a:t>.</a:t>
            </a:r>
            <a:r>
              <a:rPr lang="ru-RU" sz="2000" b="0" i="1" strike="noStrike" spc="-1" dirty="0">
                <a:solidFill>
                  <a:srgbClr val="0070C0"/>
                </a:solidFill>
                <a:latin typeface="Calibri"/>
                <a:ea typeface="DejaVu Sans"/>
              </a:rPr>
              <a:t> </a:t>
            </a:r>
            <a:r>
              <a:rPr lang="ru-RU" sz="2000" b="0" strike="noStrike" spc="-1" dirty="0">
                <a:solidFill>
                  <a:srgbClr val="000000"/>
                </a:solidFill>
                <a:latin typeface="Calibri"/>
                <a:ea typeface="DejaVu Sans"/>
              </a:rPr>
              <a:t>У </a:t>
            </a:r>
            <a:r>
              <a:rPr lang="ru-RU" sz="2000" b="0" strike="noStrike" spc="-1" dirty="0" err="1">
                <a:solidFill>
                  <a:srgbClr val="000000"/>
                </a:solidFill>
                <a:latin typeface="Calibri"/>
                <a:ea typeface="DejaVu Sans"/>
              </a:rPr>
              <a:t>клінічному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перебігу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розрізняють</a:t>
            </a:r>
            <a:r>
              <a:rPr lang="ru-RU" sz="2000" b="0" strike="noStrike" spc="-1" dirty="0">
                <a:solidFill>
                  <a:srgbClr val="000000"/>
                </a:solidFill>
                <a:latin typeface="Calibri"/>
                <a:ea typeface="DejaVu Sans"/>
              </a:rPr>
              <a:t> </a:t>
            </a:r>
            <a:r>
              <a:rPr lang="ru-RU" sz="2000" b="1" strike="noStrike" spc="-1" dirty="0">
                <a:solidFill>
                  <a:srgbClr val="000000"/>
                </a:solidFill>
                <a:effectLst>
                  <a:outerShdw blurRad="38100" dist="38100" dir="2700000" algn="tl">
                    <a:srgbClr val="000000">
                      <a:alpha val="43137"/>
                    </a:srgbClr>
                  </a:outerShdw>
                </a:effectLst>
                <a:latin typeface="Calibri"/>
                <a:ea typeface="DejaVu Sans"/>
              </a:rPr>
              <a:t>три </a:t>
            </a:r>
            <a:r>
              <a:rPr lang="ru-RU" sz="2000" b="1" strike="noStrike" spc="-1" dirty="0" err="1">
                <a:solidFill>
                  <a:srgbClr val="000000"/>
                </a:solidFill>
                <a:effectLst>
                  <a:outerShdw blurRad="38100" dist="38100" dir="2700000" algn="tl">
                    <a:srgbClr val="000000">
                      <a:alpha val="43137"/>
                    </a:srgbClr>
                  </a:outerShdw>
                </a:effectLst>
                <a:latin typeface="Calibri"/>
                <a:ea typeface="DejaVu Sans"/>
              </a:rPr>
              <a:t>періоди</a:t>
            </a:r>
            <a:r>
              <a:rPr lang="ru-RU" sz="2000" b="1" strike="noStrike" spc="-1" dirty="0">
                <a:solidFill>
                  <a:srgbClr val="000000"/>
                </a:solidFill>
                <a:effectLst>
                  <a:outerShdw blurRad="38100" dist="38100" dir="2700000" algn="tl">
                    <a:srgbClr val="000000">
                      <a:alpha val="43137"/>
                    </a:srgbClr>
                  </a:outerShdw>
                </a:effectLst>
                <a:latin typeface="Calibri"/>
                <a:ea typeface="DejaVu Sans"/>
              </a:rPr>
              <a:t>:</a:t>
            </a:r>
            <a:endParaRPr lang="ru-RU" sz="2000" b="1" strike="noStrike" spc="-1" dirty="0">
              <a:effectLst>
                <a:outerShdw blurRad="38100" dist="38100" dir="2700000" algn="tl">
                  <a:srgbClr val="000000">
                    <a:alpha val="43137"/>
                  </a:srgbClr>
                </a:outerShdw>
              </a:effectLst>
              <a:latin typeface="Arial"/>
            </a:endParaRPr>
          </a:p>
          <a:p>
            <a:pPr marL="343080" indent="-342000" algn="just">
              <a:lnSpc>
                <a:spcPct val="100000"/>
              </a:lnSpc>
              <a:buClr>
                <a:srgbClr val="000000"/>
              </a:buClr>
              <a:buFont typeface="Arial"/>
              <a:buChar char="•"/>
            </a:pP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період</a:t>
            </a:r>
            <a:r>
              <a:rPr lang="ru-RU" sz="2000" b="0" i="1" strike="noStrike" spc="-1" dirty="0">
                <a:solidFill>
                  <a:srgbClr val="000000"/>
                </a:solidFill>
                <a:effectLst>
                  <a:outerShdw blurRad="38100" dist="38100" dir="2700000" algn="tl">
                    <a:srgbClr val="000000">
                      <a:alpha val="43137"/>
                    </a:srgbClr>
                  </a:outerShdw>
                </a:effectLst>
                <a:latin typeface="Calibri"/>
                <a:ea typeface="DejaVu Sans"/>
              </a:rPr>
              <a:t> шоку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наростання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набряку</a:t>
            </a:r>
            <a:r>
              <a:rPr lang="ru-RU" sz="2000" b="0" strike="noStrike" spc="-1" dirty="0">
                <a:solidFill>
                  <a:srgbClr val="000000"/>
                </a:solidFill>
                <a:latin typeface="Calibri"/>
                <a:ea typeface="DejaVu Sans"/>
              </a:rPr>
              <a:t> і </a:t>
            </a:r>
            <a:r>
              <a:rPr lang="ru-RU" sz="2000" b="0" strike="noStrike" spc="-1" dirty="0" err="1">
                <a:solidFill>
                  <a:srgbClr val="000000"/>
                </a:solidFill>
                <a:latin typeface="Calibri"/>
                <a:ea typeface="DejaVu Sans"/>
              </a:rPr>
              <a:t>судинної</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недостатності</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який</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триває</a:t>
            </a:r>
            <a:r>
              <a:rPr lang="ru-RU" sz="2000" b="0" strike="noStrike" spc="-1" dirty="0">
                <a:solidFill>
                  <a:srgbClr val="000000"/>
                </a:solidFill>
                <a:latin typeface="Calibri"/>
                <a:ea typeface="DejaVu Sans"/>
              </a:rPr>
              <a:t> 1-3 </a:t>
            </a:r>
            <a:r>
              <a:rPr lang="ru-RU" sz="2000" b="0" strike="noStrike" spc="-1" dirty="0" err="1">
                <a:solidFill>
                  <a:srgbClr val="000000"/>
                </a:solidFill>
                <a:latin typeface="Calibri"/>
                <a:ea typeface="DejaVu Sans"/>
              </a:rPr>
              <a:t>дні</a:t>
            </a:r>
            <a:r>
              <a:rPr lang="ru-RU" sz="2000" b="0" strike="noStrike" spc="-1" dirty="0">
                <a:solidFill>
                  <a:srgbClr val="000000"/>
                </a:solidFill>
                <a:latin typeface="Calibri"/>
                <a:ea typeface="DejaVu Sans"/>
              </a:rPr>
              <a:t>;</a:t>
            </a:r>
            <a:endParaRPr lang="ru-RU" sz="2000" b="0" strike="noStrike" spc="-1" dirty="0">
              <a:latin typeface="Arial"/>
            </a:endParaRPr>
          </a:p>
          <a:p>
            <a:pPr marL="343080" indent="-342000" algn="just">
              <a:lnSpc>
                <a:spcPct val="100000"/>
              </a:lnSpc>
              <a:buClr>
                <a:srgbClr val="000000"/>
              </a:buClr>
              <a:buFont typeface="Arial"/>
              <a:buChar char="•"/>
            </a:pP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період</a:t>
            </a:r>
            <a:r>
              <a:rPr lang="ru-RU" sz="2000" b="0" i="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гострої</a:t>
            </a:r>
            <a:r>
              <a:rPr lang="ru-RU" sz="2000" b="0" i="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ниркової</a:t>
            </a:r>
            <a:r>
              <a:rPr lang="ru-RU" sz="2000" b="0" i="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недостатності</a:t>
            </a:r>
            <a:r>
              <a:rPr lang="ru-RU" sz="2000" b="0" strike="noStrike" spc="-1" dirty="0">
                <a:solidFill>
                  <a:srgbClr val="000000"/>
                </a:solidFill>
                <a:latin typeface="Calibri"/>
                <a:ea typeface="DejaVu Sans"/>
              </a:rPr>
              <a:t>, яка </a:t>
            </a:r>
            <a:r>
              <a:rPr lang="ru-RU" sz="2000" b="0" strike="noStrike" spc="-1" dirty="0" err="1">
                <a:solidFill>
                  <a:srgbClr val="000000"/>
                </a:solidFill>
                <a:latin typeface="Calibri"/>
                <a:ea typeface="DejaVu Sans"/>
              </a:rPr>
              <a:t>виникає</a:t>
            </a:r>
            <a:r>
              <a:rPr lang="ru-RU" sz="2000" b="0" strike="noStrike" spc="-1" dirty="0">
                <a:solidFill>
                  <a:srgbClr val="000000"/>
                </a:solidFill>
                <a:latin typeface="Calibri"/>
                <a:ea typeface="DejaVu Sans"/>
              </a:rPr>
              <a:t> з 4-го дня і </a:t>
            </a:r>
            <a:r>
              <a:rPr lang="ru-RU" sz="2000" b="0" strike="noStrike" spc="-1" dirty="0" err="1">
                <a:solidFill>
                  <a:srgbClr val="000000"/>
                </a:solidFill>
                <a:latin typeface="Calibri"/>
                <a:ea typeface="DejaVu Sans"/>
              </a:rPr>
              <a:t>триває</a:t>
            </a:r>
            <a:r>
              <a:rPr lang="ru-RU" sz="2000" b="0" strike="noStrike" spc="-1" dirty="0">
                <a:solidFill>
                  <a:srgbClr val="000000"/>
                </a:solidFill>
                <a:latin typeface="Calibri"/>
                <a:ea typeface="DejaVu Sans"/>
              </a:rPr>
              <a:t> до 9-14 </a:t>
            </a:r>
            <a:r>
              <a:rPr lang="ru-RU" sz="2000" b="0" strike="noStrike" spc="-1" dirty="0" err="1">
                <a:solidFill>
                  <a:srgbClr val="000000"/>
                </a:solidFill>
                <a:latin typeface="Calibri"/>
                <a:ea typeface="DejaVu Sans"/>
              </a:rPr>
              <a:t>діб</a:t>
            </a:r>
            <a:r>
              <a:rPr lang="ru-RU" sz="2000" b="0" strike="noStrike" spc="-1" dirty="0">
                <a:solidFill>
                  <a:srgbClr val="000000"/>
                </a:solidFill>
                <a:latin typeface="Calibri"/>
                <a:ea typeface="DejaVu Sans"/>
              </a:rPr>
              <a:t>; </a:t>
            </a:r>
            <a:endParaRPr lang="ru-RU" sz="2000" b="0" strike="noStrike" spc="-1" dirty="0">
              <a:latin typeface="Arial"/>
            </a:endParaRPr>
          </a:p>
          <a:p>
            <a:pPr marL="343080" indent="-342000" algn="just">
              <a:lnSpc>
                <a:spcPct val="100000"/>
              </a:lnSpc>
              <a:buClr>
                <a:srgbClr val="000000"/>
              </a:buClr>
              <a:buFont typeface="Arial"/>
              <a:buChar char="•"/>
            </a:pP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період</a:t>
            </a:r>
            <a:r>
              <a:rPr lang="ru-RU" sz="2000" b="0" i="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000" b="0" i="1" strike="noStrike" spc="-1" dirty="0" err="1">
                <a:solidFill>
                  <a:srgbClr val="000000"/>
                </a:solidFill>
                <a:effectLst>
                  <a:outerShdw blurRad="38100" dist="38100" dir="2700000" algn="tl">
                    <a:srgbClr val="000000">
                      <a:alpha val="43137"/>
                    </a:srgbClr>
                  </a:outerShdw>
                </a:effectLst>
                <a:latin typeface="Calibri"/>
                <a:ea typeface="DejaVu Sans"/>
              </a:rPr>
              <a:t>одужання</a:t>
            </a:r>
            <a:r>
              <a:rPr lang="ru-RU" sz="2000" b="0" strike="noStrike" spc="-1" dirty="0">
                <a:solidFill>
                  <a:srgbClr val="000000"/>
                </a:solidFill>
                <a:latin typeface="Calibri"/>
                <a:ea typeface="DejaVu Sans"/>
              </a:rPr>
              <a:t>.</a:t>
            </a:r>
            <a:endParaRPr lang="ru-RU" sz="2000" b="0" strike="noStrike" spc="-1" dirty="0">
              <a:latin typeface="Arial"/>
            </a:endParaRPr>
          </a:p>
          <a:p>
            <a:pPr algn="just">
              <a:lnSpc>
                <a:spcPct val="100000"/>
              </a:lnSpc>
            </a:pPr>
            <a:r>
              <a:rPr lang="ru-RU" sz="2000" b="1" i="1" strike="noStrike" spc="-1" dirty="0" err="1">
                <a:solidFill>
                  <a:srgbClr val="0070C0"/>
                </a:solidFill>
                <a:latin typeface="Calibri"/>
                <a:ea typeface="DejaVu Sans"/>
              </a:rPr>
              <a:t>Лікування</a:t>
            </a:r>
            <a:r>
              <a:rPr lang="ru-RU" sz="2000" b="1" i="1" strike="noStrike" spc="-1" dirty="0">
                <a:solidFill>
                  <a:srgbClr val="0070C0"/>
                </a:solidFill>
                <a:latin typeface="Calibri"/>
                <a:ea typeface="DejaVu Sans"/>
              </a:rPr>
              <a:t>.</a:t>
            </a:r>
            <a:r>
              <a:rPr lang="ru-RU" sz="2000" b="0" strike="noStrike" spc="-1" dirty="0">
                <a:solidFill>
                  <a:srgbClr val="000000"/>
                </a:solidFill>
                <a:latin typeface="Calibri"/>
                <a:ea typeface="DejaVu Sans"/>
              </a:rPr>
              <a:t> При </a:t>
            </a:r>
            <a:r>
              <a:rPr lang="ru-RU" sz="2000" b="0" strike="noStrike" spc="-1" dirty="0" err="1">
                <a:solidFill>
                  <a:srgbClr val="000000"/>
                </a:solidFill>
                <a:latin typeface="Calibri"/>
                <a:ea typeface="DejaVu Sans"/>
              </a:rPr>
              <a:t>наданні</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першої</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допомоги</a:t>
            </a:r>
            <a:r>
              <a:rPr lang="ru-RU" sz="2000" b="0" strike="noStrike" spc="-1" dirty="0">
                <a:solidFill>
                  <a:srgbClr val="000000"/>
                </a:solidFill>
                <a:latin typeface="Calibri"/>
                <a:ea typeface="DejaVu Sans"/>
              </a:rPr>
              <a:t> на </a:t>
            </a:r>
            <a:r>
              <a:rPr lang="ru-RU" sz="2000" b="0" strike="noStrike" spc="-1" dirty="0" err="1">
                <a:solidFill>
                  <a:srgbClr val="000000"/>
                </a:solidFill>
                <a:latin typeface="Calibri"/>
                <a:ea typeface="DejaVu Sans"/>
              </a:rPr>
              <a:t>місці</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пригоди</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після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вивільнення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кінцівки</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слід</a:t>
            </a:r>
            <a:r>
              <a:rPr lang="ru-RU" sz="2000" b="0" strike="noStrike" spc="-1" dirty="0">
                <a:solidFill>
                  <a:srgbClr val="000000"/>
                </a:solidFill>
                <a:latin typeface="Calibri"/>
                <a:ea typeface="DejaVu Sans"/>
              </a:rPr>
              <a:t> провести </a:t>
            </a:r>
            <a:r>
              <a:rPr lang="ru-RU" sz="2000" b="0" strike="noStrike" spc="-1" dirty="0" err="1">
                <a:solidFill>
                  <a:srgbClr val="000000"/>
                </a:solidFill>
                <a:latin typeface="Calibri"/>
                <a:ea typeface="DejaVu Sans"/>
              </a:rPr>
              <a:t>її</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туге</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бинтування</a:t>
            </a:r>
            <a:r>
              <a:rPr lang="ru-RU" sz="2000" b="0" strike="noStrike" spc="-1" dirty="0">
                <a:solidFill>
                  <a:srgbClr val="000000"/>
                </a:solidFill>
                <a:latin typeface="Calibri"/>
                <a:ea typeface="DejaVu Sans"/>
              </a:rPr>
              <a:t>. При </a:t>
            </a:r>
            <a:r>
              <a:rPr lang="ru-RU" sz="2000" b="0" strike="noStrike" spc="-1" dirty="0" err="1">
                <a:solidFill>
                  <a:srgbClr val="000000"/>
                </a:solidFill>
                <a:latin typeface="Calibri"/>
                <a:ea typeface="DejaVu Sans"/>
              </a:rPr>
              <a:t>відсутності</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бинтів</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накладають</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джгут</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Після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цього</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здійснюють</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транспортну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іммобілізацію</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кінцівки</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обкладують</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її</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гіпотермічними</a:t>
            </a:r>
            <a:r>
              <a:rPr lang="ru-RU" sz="2000" b="0" strike="noStrike" spc="-1" dirty="0">
                <a:solidFill>
                  <a:srgbClr val="000000"/>
                </a:solidFill>
                <a:latin typeface="Calibri"/>
                <a:ea typeface="DejaVu Sans"/>
              </a:rPr>
              <a:t> пакетами, </a:t>
            </a:r>
            <a:r>
              <a:rPr lang="ru-RU" sz="2000" b="0" strike="noStrike" spc="-1" dirty="0" err="1">
                <a:solidFill>
                  <a:srgbClr val="000000"/>
                </a:solidFill>
                <a:latin typeface="Calibri"/>
                <a:ea typeface="DejaVu Sans"/>
              </a:rPr>
              <a:t>транспортують</a:t>
            </a:r>
            <a:r>
              <a:rPr lang="ru-RU" sz="2000" b="0" strike="noStrike" spc="-1" dirty="0">
                <a:solidFill>
                  <a:srgbClr val="000000"/>
                </a:solidFill>
                <a:latin typeface="Calibri"/>
                <a:ea typeface="DejaVu Sans"/>
              </a:rPr>
              <a:t> до </a:t>
            </a:r>
            <a:r>
              <a:rPr lang="ru-RU" sz="2000" b="0" strike="noStrike" spc="-1" dirty="0" err="1">
                <a:solidFill>
                  <a:srgbClr val="000000"/>
                </a:solidFill>
                <a:latin typeface="Calibri"/>
                <a:ea typeface="DejaVu Sans"/>
              </a:rPr>
              <a:t>спеціалізованих</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лікувальних</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центрів</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під</a:t>
            </a:r>
            <a:r>
              <a:rPr lang="ru-RU" sz="2000" b="0" strike="noStrike" spc="-1" dirty="0">
                <a:solidFill>
                  <a:srgbClr val="000000"/>
                </a:solidFill>
                <a:latin typeface="Calibri"/>
                <a:ea typeface="DejaVu Sans"/>
              </a:rPr>
              <a:t> час </a:t>
            </a:r>
            <a:r>
              <a:rPr lang="ru-RU" sz="2000" b="0" strike="noStrike" spc="-1" dirty="0" err="1">
                <a:solidFill>
                  <a:srgbClr val="000000"/>
                </a:solidFill>
                <a:latin typeface="Calibri"/>
                <a:ea typeface="DejaVu Sans"/>
              </a:rPr>
              <a:t>транспортування</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проводять</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противошокову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терапію</a:t>
            </a:r>
            <a:r>
              <a:rPr lang="ru-RU" sz="2000" b="0" strike="noStrike" spc="-1" dirty="0">
                <a:solidFill>
                  <a:srgbClr val="000000"/>
                </a:solidFill>
                <a:latin typeface="Calibri"/>
                <a:ea typeface="DejaVu Sans"/>
              </a:rPr>
              <a:t> та </a:t>
            </a:r>
            <a:r>
              <a:rPr lang="ru-RU" sz="2000" b="0" strike="noStrike" spc="-1" dirty="0" err="1">
                <a:solidFill>
                  <a:srgbClr val="000000"/>
                </a:solidFill>
                <a:latin typeface="Calibri"/>
                <a:ea typeface="DejaVu Sans"/>
              </a:rPr>
              <a:t>підключення</a:t>
            </a:r>
            <a:r>
              <a:rPr lang="ru-RU" sz="2000" b="0" strike="noStrike" spc="-1" dirty="0">
                <a:solidFill>
                  <a:srgbClr val="000000"/>
                </a:solidFill>
                <a:latin typeface="Calibri"/>
                <a:ea typeface="DejaVu Sans"/>
              </a:rPr>
              <a:t> до </a:t>
            </a:r>
            <a:r>
              <a:rPr lang="ru-RU" sz="2000" b="0" strike="noStrike" spc="-1" dirty="0" err="1">
                <a:solidFill>
                  <a:srgbClr val="000000"/>
                </a:solidFill>
                <a:latin typeface="Calibri"/>
                <a:ea typeface="DejaVu Sans"/>
              </a:rPr>
              <a:t>маніторінгу</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штучна</a:t>
            </a:r>
            <a:r>
              <a:rPr lang="ru-RU" sz="2000" b="0" strike="noStrike" spc="-1" dirty="0">
                <a:solidFill>
                  <a:srgbClr val="000000"/>
                </a:solidFill>
                <a:latin typeface="Calibri"/>
                <a:ea typeface="DejaVu Sans"/>
              </a:rPr>
              <a:t> </a:t>
            </a:r>
            <a:r>
              <a:rPr lang="ru-RU" sz="2000" b="0" strike="noStrike" spc="-1" dirty="0" err="1">
                <a:solidFill>
                  <a:srgbClr val="000000"/>
                </a:solidFill>
                <a:latin typeface="Calibri"/>
                <a:ea typeface="DejaVu Sans"/>
              </a:rPr>
              <a:t>нирка</a:t>
            </a:r>
            <a:r>
              <a:rPr lang="ru-RU" sz="2000" b="0" strike="noStrike" spc="-1" dirty="0">
                <a:solidFill>
                  <a:srgbClr val="000000"/>
                </a:solidFill>
                <a:latin typeface="Calibri"/>
                <a:ea typeface="DejaVu Sans"/>
              </a:rPr>
              <a:t>». </a:t>
            </a:r>
            <a:r>
              <a:rPr lang="ru-RU" sz="2000" b="0" strike="noStrike" spc="-1" dirty="0" err="1">
                <a:solidFill>
                  <a:srgbClr val="000048"/>
                </a:solidFill>
                <a:latin typeface="Calibri"/>
                <a:ea typeface="DejaVu Sans"/>
              </a:rPr>
              <a:t>Вище</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від</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джгута</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виконують</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циркулярну</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новокаїнову</a:t>
            </a:r>
            <a:r>
              <a:rPr lang="ru-RU" sz="2000" b="0" strike="noStrike" spc="-1" dirty="0">
                <a:solidFill>
                  <a:srgbClr val="000048"/>
                </a:solidFill>
                <a:latin typeface="Calibri"/>
                <a:ea typeface="DejaVu Sans"/>
              </a:rPr>
              <a:t> блокаду. </a:t>
            </a:r>
            <a:r>
              <a:rPr lang="ru-RU" sz="2000" b="0" strike="noStrike" spc="-1" dirty="0" err="1">
                <a:solidFill>
                  <a:srgbClr val="000048"/>
                </a:solidFill>
                <a:latin typeface="Calibri"/>
                <a:ea typeface="DejaVu Sans"/>
              </a:rPr>
              <a:t>Джгут</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знімають</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Одночасно</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проводять</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боротьбу</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із</a:t>
            </a:r>
            <a:r>
              <a:rPr lang="ru-RU" sz="2000" b="0" strike="noStrike" spc="-1" dirty="0">
                <a:solidFill>
                  <a:srgbClr val="000048"/>
                </a:solidFill>
                <a:latin typeface="Calibri"/>
                <a:ea typeface="DejaVu Sans"/>
              </a:rPr>
              <a:t> шоком (</a:t>
            </a:r>
            <a:r>
              <a:rPr lang="ru-RU" sz="2000" b="0" strike="noStrike" spc="-1" dirty="0" err="1">
                <a:solidFill>
                  <a:srgbClr val="000048"/>
                </a:solidFill>
                <a:latin typeface="Calibri"/>
                <a:ea typeface="DejaVu Sans"/>
              </a:rPr>
              <a:t>уводять</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наркотичні</a:t>
            </a:r>
            <a:r>
              <a:rPr lang="ru-RU" sz="2000" b="0" strike="noStrike" spc="-1" dirty="0">
                <a:solidFill>
                  <a:srgbClr val="000048"/>
                </a:solidFill>
                <a:latin typeface="Calibri"/>
                <a:ea typeface="DejaVu Sans"/>
              </a:rPr>
              <a:t> і </a:t>
            </a:r>
            <a:r>
              <a:rPr lang="ru-RU" sz="2000" b="0" strike="noStrike" spc="-1" dirty="0" err="1">
                <a:solidFill>
                  <a:srgbClr val="000048"/>
                </a:solidFill>
                <a:latin typeface="Calibri"/>
                <a:ea typeface="DejaVu Sans"/>
              </a:rPr>
              <a:t>ненаркотичні</a:t>
            </a:r>
            <a:r>
              <a:rPr lang="ru-RU" sz="2000" b="0" strike="noStrike" spc="-1" dirty="0">
                <a:solidFill>
                  <a:srgbClr val="000048"/>
                </a:solidFill>
                <a:latin typeface="Calibri"/>
                <a:ea typeface="DejaVu Sans"/>
              </a:rPr>
              <a:t> анальгетики, </a:t>
            </a:r>
            <a:r>
              <a:rPr lang="ru-RU" sz="2000" b="0" strike="noStrike" spc="-1" dirty="0" err="1">
                <a:solidFill>
                  <a:srgbClr val="000048"/>
                </a:solidFill>
                <a:latin typeface="Calibri"/>
                <a:ea typeface="DejaVu Sans"/>
              </a:rPr>
              <a:t>серцеві</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глікозиди</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кортикостероїди</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тощо</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дезінтоксикаційну</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терапію</a:t>
            </a:r>
            <a:r>
              <a:rPr lang="ru-RU" sz="2000" b="0" strike="noStrike" spc="-1" dirty="0">
                <a:solidFill>
                  <a:srgbClr val="000048"/>
                </a:solidFill>
                <a:latin typeface="Calibri"/>
                <a:ea typeface="DejaVu Sans"/>
              </a:rPr>
              <a:t>, </a:t>
            </a:r>
            <a:r>
              <a:rPr lang="ru-RU" sz="2000" b="0" strike="noStrike" spc="-1" dirty="0" err="1">
                <a:solidFill>
                  <a:srgbClr val="000048"/>
                </a:solidFill>
                <a:latin typeface="Calibri"/>
                <a:ea typeface="DejaVu Sans"/>
              </a:rPr>
              <a:t>відновлюють</a:t>
            </a:r>
            <a:r>
              <a:rPr lang="ru-RU" sz="2000" b="0" strike="noStrike" spc="-1" dirty="0">
                <a:solidFill>
                  <a:srgbClr val="000048"/>
                </a:solidFill>
                <a:latin typeface="Calibri"/>
                <a:ea typeface="DejaVu Sans"/>
              </a:rPr>
              <a:t> ОЦК.</a:t>
            </a:r>
            <a:endParaRPr lang="ru-RU" sz="2000" b="0" strike="noStrike" spc="-1" dirty="0">
              <a:latin typeface="Arial"/>
            </a:endParaRPr>
          </a:p>
          <a:p>
            <a:pPr algn="just">
              <a:lnSpc>
                <a:spcPct val="100000"/>
              </a:lnSpc>
            </a:pPr>
            <a:endParaRPr lang="ru-RU"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CustomShape 1"/>
          <p:cNvSpPr/>
          <p:nvPr/>
        </p:nvSpPr>
        <p:spPr>
          <a:xfrm>
            <a:off x="457200" y="285840"/>
            <a:ext cx="8228520" cy="85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600" b="1" i="1" strike="noStrike" spc="-1">
                <a:solidFill>
                  <a:srgbClr val="FF0000"/>
                </a:solidFill>
                <a:latin typeface="Calibri"/>
                <a:ea typeface="DejaVu Sans"/>
              </a:rPr>
              <a:t>Класифікація травматизму</a:t>
            </a:r>
            <a:endParaRPr lang="ru-RU" sz="3600" b="0" strike="noStrike" spc="-1">
              <a:latin typeface="Arial"/>
            </a:endParaRPr>
          </a:p>
        </p:txBody>
      </p:sp>
      <p:sp>
        <p:nvSpPr>
          <p:cNvPr id="321" name="CustomShape 2"/>
          <p:cNvSpPr/>
          <p:nvPr/>
        </p:nvSpPr>
        <p:spPr>
          <a:xfrm>
            <a:off x="457200" y="1285920"/>
            <a:ext cx="8228520" cy="503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514440" indent="-513360">
              <a:lnSpc>
                <a:spcPct val="100000"/>
              </a:lnSpc>
              <a:spcBef>
                <a:spcPts val="641"/>
              </a:spcBef>
            </a:pPr>
            <a:r>
              <a:rPr lang="ru-RU" sz="3200" b="1" i="1" strike="noStrike" spc="-1">
                <a:solidFill>
                  <a:srgbClr val="0070C0"/>
                </a:solidFill>
                <a:latin typeface="Calibri"/>
                <a:ea typeface="DejaVu Sans"/>
              </a:rPr>
              <a:t>Виробничий травматизм:</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Промисловий</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Сільськогосподарський</a:t>
            </a:r>
            <a:endParaRPr lang="ru-RU" sz="3200" b="0" strike="noStrike" spc="-1">
              <a:latin typeface="Arial"/>
            </a:endParaRPr>
          </a:p>
          <a:p>
            <a:pPr marL="514440" indent="-513360">
              <a:lnSpc>
                <a:spcPct val="100000"/>
              </a:lnSpc>
              <a:spcBef>
                <a:spcPts val="641"/>
              </a:spcBef>
            </a:pPr>
            <a:r>
              <a:rPr lang="ru-RU" sz="3200" b="1" i="1" strike="noStrike" spc="-1">
                <a:solidFill>
                  <a:srgbClr val="0070C0"/>
                </a:solidFill>
                <a:latin typeface="Calibri"/>
                <a:ea typeface="DejaVu Sans"/>
              </a:rPr>
              <a:t>Невиробничий травматизм</a:t>
            </a:r>
            <a:r>
              <a:rPr lang="ru-RU" sz="3200" b="0" strike="noStrike" spc="-1">
                <a:solidFill>
                  <a:srgbClr val="000000"/>
                </a:solidFill>
                <a:latin typeface="Calibri"/>
                <a:ea typeface="DejaVu Sans"/>
              </a:rPr>
              <a:t>:</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Побутовий</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Спортивний</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Дорожньо-транспортний</a:t>
            </a:r>
            <a:endParaRPr lang="ru-RU" sz="3200" b="0" strike="noStrike" spc="-1">
              <a:latin typeface="Arial"/>
            </a:endParaRPr>
          </a:p>
          <a:p>
            <a:pPr marL="514440" indent="-513360">
              <a:lnSpc>
                <a:spcPct val="100000"/>
              </a:lnSpc>
              <a:spcBef>
                <a:spcPts val="641"/>
              </a:spcBef>
            </a:pPr>
            <a:r>
              <a:rPr lang="ru-RU" sz="3200" b="1" i="1" strike="noStrike" spc="-1">
                <a:solidFill>
                  <a:srgbClr val="0070C0"/>
                </a:solidFill>
                <a:latin typeface="Calibri"/>
                <a:ea typeface="DejaVu Sans"/>
              </a:rPr>
              <a:t>Дитячий травматизм:</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В організованому колективі</a:t>
            </a:r>
            <a:endParaRPr lang="ru-RU" sz="3200" b="0" strike="noStrike" spc="-1">
              <a:latin typeface="Arial"/>
            </a:endParaRPr>
          </a:p>
          <a:p>
            <a:pPr marL="514440" indent="-513360">
              <a:lnSpc>
                <a:spcPct val="100000"/>
              </a:lnSpc>
              <a:spcBef>
                <a:spcPts val="641"/>
              </a:spcBef>
              <a:buClr>
                <a:srgbClr val="000000"/>
              </a:buClr>
              <a:buFont typeface="Arial"/>
              <a:buChar char="•"/>
            </a:pPr>
            <a:r>
              <a:rPr lang="ru-RU" sz="3200" b="0" strike="noStrike" spc="-1">
                <a:solidFill>
                  <a:srgbClr val="000000"/>
                </a:solidFill>
                <a:latin typeface="Calibri"/>
                <a:ea typeface="DejaVu Sans"/>
              </a:rPr>
              <a:t>	В не організованому колективі</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CustomShape 1"/>
          <p:cNvSpPr/>
          <p:nvPr/>
        </p:nvSpPr>
        <p:spPr>
          <a:xfrm>
            <a:off x="1143000" y="0"/>
            <a:ext cx="7771320" cy="11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strike="noStrike" spc="-1">
                <a:solidFill>
                  <a:srgbClr val="000000"/>
                </a:solidFill>
                <a:latin typeface="Tahoma"/>
                <a:ea typeface="DejaVu Sans"/>
              </a:rPr>
              <a:t>Механізм розвитку </a:t>
            </a:r>
            <a:r>
              <a:t/>
            </a:r>
            <a:br/>
            <a:r>
              <a:rPr lang="ru-RU" sz="3600" b="1" strike="noStrike" spc="-1">
                <a:solidFill>
                  <a:srgbClr val="000000"/>
                </a:solidFill>
                <a:latin typeface="Tahoma"/>
                <a:ea typeface="DejaVu Sans"/>
              </a:rPr>
              <a:t>краш-синдрому</a:t>
            </a:r>
            <a:endParaRPr lang="ru-RU" sz="3600" b="0" strike="noStrike" spc="-1">
              <a:latin typeface="Arial"/>
            </a:endParaRPr>
          </a:p>
        </p:txBody>
      </p:sp>
      <p:sp>
        <p:nvSpPr>
          <p:cNvPr id="499" name="CustomShape 2"/>
          <p:cNvSpPr/>
          <p:nvPr/>
        </p:nvSpPr>
        <p:spPr>
          <a:xfrm>
            <a:off x="2743200" y="1600200"/>
            <a:ext cx="4494600" cy="98964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FFFFFF"/>
                </a:solidFill>
                <a:latin typeface="Tahoma"/>
                <a:ea typeface="DejaVu Sans"/>
              </a:rPr>
              <a:t>Тривале здавлення</a:t>
            </a:r>
            <a:r>
              <a:t/>
            </a:r>
            <a:br/>
            <a:r>
              <a:rPr lang="ru-RU" sz="2000" b="1" strike="noStrike" spc="-1">
                <a:solidFill>
                  <a:srgbClr val="FFFFFF"/>
                </a:solidFill>
                <a:latin typeface="Tahoma"/>
                <a:ea typeface="DejaVu Sans"/>
              </a:rPr>
              <a:t>(Порушення мікроциркуляції,</a:t>
            </a:r>
            <a:r>
              <a:t/>
            </a:r>
            <a:br/>
            <a:r>
              <a:rPr lang="ru-RU" sz="2000" b="1" strike="noStrike" spc="-1">
                <a:solidFill>
                  <a:srgbClr val="FFFFFF"/>
                </a:solidFill>
                <a:latin typeface="Tahoma"/>
                <a:ea typeface="DejaVu Sans"/>
              </a:rPr>
              <a:t>ішемія, некроз, інфекція)</a:t>
            </a:r>
            <a:endParaRPr lang="ru-RU" sz="2000" b="0" strike="noStrike" spc="-1">
              <a:latin typeface="Arial"/>
            </a:endParaRPr>
          </a:p>
        </p:txBody>
      </p:sp>
      <p:sp>
        <p:nvSpPr>
          <p:cNvPr id="500" name="CustomShape 3"/>
          <p:cNvSpPr/>
          <p:nvPr/>
        </p:nvSpPr>
        <p:spPr>
          <a:xfrm>
            <a:off x="2666880" y="2895480"/>
            <a:ext cx="4723200" cy="76104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400" b="1" strike="noStrike" spc="-1">
                <a:solidFill>
                  <a:srgbClr val="FFFFFF"/>
                </a:solidFill>
                <a:latin typeface="Tahoma"/>
                <a:ea typeface="DejaVu Sans"/>
              </a:rPr>
              <a:t>Звільнення від здавлення</a:t>
            </a:r>
            <a:endParaRPr lang="ru-RU" sz="2400" b="0" strike="noStrike" spc="-1">
              <a:latin typeface="Arial"/>
            </a:endParaRPr>
          </a:p>
        </p:txBody>
      </p:sp>
      <p:sp>
        <p:nvSpPr>
          <p:cNvPr id="501" name="CustomShape 4"/>
          <p:cNvSpPr/>
          <p:nvPr/>
        </p:nvSpPr>
        <p:spPr>
          <a:xfrm>
            <a:off x="304920" y="4114800"/>
            <a:ext cx="2361240" cy="68472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r>
              <a:rPr lang="ru-RU" sz="2000" b="1" strike="noStrike" spc="-1">
                <a:solidFill>
                  <a:srgbClr val="FFFFFF"/>
                </a:solidFill>
                <a:latin typeface="Tahoma"/>
                <a:ea typeface="DejaVu Sans"/>
              </a:rPr>
              <a:t>Травматичний </a:t>
            </a:r>
            <a:endParaRPr lang="ru-RU" sz="2000" b="0" strike="noStrike" spc="-1">
              <a:latin typeface="Arial"/>
            </a:endParaRPr>
          </a:p>
          <a:p>
            <a:pPr algn="ctr">
              <a:lnSpc>
                <a:spcPct val="100000"/>
              </a:lnSpc>
            </a:pPr>
            <a:r>
              <a:rPr lang="ru-RU" sz="2000" b="1" strike="noStrike" spc="-1">
                <a:solidFill>
                  <a:srgbClr val="FFFFFF"/>
                </a:solidFill>
                <a:latin typeface="Tahoma"/>
                <a:ea typeface="DejaVu Sans"/>
              </a:rPr>
              <a:t>токсикоз</a:t>
            </a:r>
            <a:endParaRPr lang="ru-RU" sz="2000" b="0" strike="noStrike" spc="-1">
              <a:latin typeface="Arial"/>
            </a:endParaRPr>
          </a:p>
          <a:p>
            <a:pPr algn="ctr">
              <a:lnSpc>
                <a:spcPct val="100000"/>
              </a:lnSpc>
            </a:pPr>
            <a:endParaRPr lang="ru-RU" sz="2000" b="0" strike="noStrike" spc="-1">
              <a:latin typeface="Arial"/>
            </a:endParaRPr>
          </a:p>
          <a:p>
            <a:pPr algn="ctr">
              <a:lnSpc>
                <a:spcPct val="100000"/>
              </a:lnSpc>
            </a:pPr>
            <a:endParaRPr lang="ru-RU" sz="2000" b="0" strike="noStrike" spc="-1">
              <a:latin typeface="Arial"/>
            </a:endParaRPr>
          </a:p>
        </p:txBody>
      </p:sp>
      <p:sp>
        <p:nvSpPr>
          <p:cNvPr id="502" name="CustomShape 5"/>
          <p:cNvSpPr/>
          <p:nvPr/>
        </p:nvSpPr>
        <p:spPr>
          <a:xfrm>
            <a:off x="2895480" y="4114800"/>
            <a:ext cx="2132640" cy="68472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FFFFFF"/>
                </a:solidFill>
                <a:latin typeface="Tahoma"/>
                <a:ea typeface="DejaVu Sans"/>
              </a:rPr>
              <a:t>Плазмо-</a:t>
            </a:r>
            <a:r>
              <a:rPr lang="ru-RU" sz="2000" b="1" strike="noStrike" spc="-1">
                <a:solidFill>
                  <a:srgbClr val="464AE6"/>
                </a:solidFill>
                <a:latin typeface="Tahoma"/>
                <a:ea typeface="DejaVu Sans"/>
              </a:rPr>
              <a:t> </a:t>
            </a:r>
            <a:r>
              <a:rPr lang="ru-RU" sz="2000" b="1" strike="noStrike" spc="-1">
                <a:solidFill>
                  <a:srgbClr val="FFFFFF"/>
                </a:solidFill>
                <a:latin typeface="Tahoma"/>
                <a:ea typeface="DejaVu Sans"/>
              </a:rPr>
              <a:t>та </a:t>
            </a:r>
            <a:endParaRPr lang="ru-RU" sz="2000" b="0" strike="noStrike" spc="-1">
              <a:latin typeface="Arial"/>
            </a:endParaRPr>
          </a:p>
          <a:p>
            <a:pPr algn="ctr">
              <a:lnSpc>
                <a:spcPct val="100000"/>
              </a:lnSpc>
            </a:pPr>
            <a:r>
              <a:rPr lang="ru-RU" sz="2000" b="1" strike="noStrike" spc="-1">
                <a:solidFill>
                  <a:srgbClr val="FFFFFF"/>
                </a:solidFill>
                <a:latin typeface="Tahoma"/>
                <a:ea typeface="DejaVu Sans"/>
              </a:rPr>
              <a:t>крововтрата</a:t>
            </a:r>
            <a:endParaRPr lang="ru-RU" sz="2000" b="0" strike="noStrike" spc="-1">
              <a:latin typeface="Arial"/>
            </a:endParaRPr>
          </a:p>
        </p:txBody>
      </p:sp>
      <p:sp>
        <p:nvSpPr>
          <p:cNvPr id="503" name="CustomShape 6"/>
          <p:cNvSpPr/>
          <p:nvPr/>
        </p:nvSpPr>
        <p:spPr>
          <a:xfrm>
            <a:off x="5257800" y="4114800"/>
            <a:ext cx="1141920" cy="68472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FFFFFF"/>
                </a:solidFill>
                <a:latin typeface="Tahoma"/>
                <a:ea typeface="DejaVu Sans"/>
              </a:rPr>
              <a:t>Біль</a:t>
            </a:r>
            <a:endParaRPr lang="ru-RU" sz="2000" b="0" strike="noStrike" spc="-1">
              <a:latin typeface="Arial"/>
            </a:endParaRPr>
          </a:p>
        </p:txBody>
      </p:sp>
      <p:sp>
        <p:nvSpPr>
          <p:cNvPr id="504" name="CustomShape 7"/>
          <p:cNvSpPr/>
          <p:nvPr/>
        </p:nvSpPr>
        <p:spPr>
          <a:xfrm>
            <a:off x="6553080" y="4114800"/>
            <a:ext cx="2589840" cy="68472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ru-RU" sz="1800" b="0" strike="noStrike" spc="-1">
              <a:latin typeface="Arial"/>
            </a:endParaRPr>
          </a:p>
          <a:p>
            <a:pPr algn="ctr">
              <a:lnSpc>
                <a:spcPct val="100000"/>
              </a:lnSpc>
            </a:pPr>
            <a:r>
              <a:rPr lang="ru-RU" sz="2000" b="1" strike="noStrike" spc="-1">
                <a:solidFill>
                  <a:srgbClr val="FFFFFF"/>
                </a:solidFill>
                <a:latin typeface="Tahoma"/>
                <a:ea typeface="DejaVu Sans"/>
              </a:rPr>
              <a:t>Гіперкаліємія, </a:t>
            </a:r>
            <a:endParaRPr lang="ru-RU" sz="2000" b="0" strike="noStrike" spc="-1">
              <a:latin typeface="Arial"/>
            </a:endParaRPr>
          </a:p>
          <a:p>
            <a:pPr algn="ctr">
              <a:lnSpc>
                <a:spcPct val="100000"/>
              </a:lnSpc>
            </a:pPr>
            <a:r>
              <a:rPr lang="ru-RU" sz="2000" b="1" strike="noStrike" spc="-1">
                <a:solidFill>
                  <a:srgbClr val="FFFFFF"/>
                </a:solidFill>
                <a:latin typeface="Tahoma"/>
                <a:ea typeface="DejaVu Sans"/>
              </a:rPr>
              <a:t>гіперфосфоремія</a:t>
            </a:r>
            <a:endParaRPr lang="ru-RU" sz="2000" b="0" strike="noStrike" spc="-1">
              <a:latin typeface="Arial"/>
            </a:endParaRPr>
          </a:p>
          <a:p>
            <a:pPr algn="ctr">
              <a:lnSpc>
                <a:spcPct val="100000"/>
              </a:lnSpc>
            </a:pPr>
            <a:endParaRPr lang="ru-RU" sz="2000" b="0" strike="noStrike" spc="-1">
              <a:latin typeface="Arial"/>
            </a:endParaRPr>
          </a:p>
        </p:txBody>
      </p:sp>
      <p:sp>
        <p:nvSpPr>
          <p:cNvPr id="505" name="CustomShape 8"/>
          <p:cNvSpPr/>
          <p:nvPr/>
        </p:nvSpPr>
        <p:spPr>
          <a:xfrm>
            <a:off x="304920" y="5181480"/>
            <a:ext cx="2894400" cy="98964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FFFFFF"/>
                </a:solidFill>
                <a:latin typeface="Tahoma"/>
                <a:ea typeface="DejaVu Sans"/>
              </a:rPr>
              <a:t>Гостра</a:t>
            </a:r>
            <a:r>
              <a:t/>
            </a:r>
            <a:br/>
            <a:r>
              <a:rPr lang="ru-RU" sz="2000" b="1" strike="noStrike" spc="-1">
                <a:solidFill>
                  <a:srgbClr val="FFFFFF"/>
                </a:solidFill>
                <a:latin typeface="Tahoma"/>
                <a:ea typeface="DejaVu Sans"/>
              </a:rPr>
              <a:t>нирково-печінкова</a:t>
            </a:r>
            <a:r>
              <a:t/>
            </a:r>
            <a:br/>
            <a:r>
              <a:rPr lang="ru-RU" sz="2000" b="1" strike="noStrike" spc="-1">
                <a:solidFill>
                  <a:srgbClr val="FFFFFF"/>
                </a:solidFill>
                <a:latin typeface="Tahoma"/>
                <a:ea typeface="DejaVu Sans"/>
              </a:rPr>
              <a:t>недостатність</a:t>
            </a:r>
            <a:endParaRPr lang="ru-RU" sz="2000" b="0" strike="noStrike" spc="-1">
              <a:latin typeface="Arial"/>
            </a:endParaRPr>
          </a:p>
        </p:txBody>
      </p:sp>
      <p:sp>
        <p:nvSpPr>
          <p:cNvPr id="506" name="CustomShape 9"/>
          <p:cNvSpPr/>
          <p:nvPr/>
        </p:nvSpPr>
        <p:spPr>
          <a:xfrm>
            <a:off x="4114800" y="5181480"/>
            <a:ext cx="2056320" cy="989640"/>
          </a:xfrm>
          <a:prstGeom prst="rect">
            <a:avLst/>
          </a:prstGeom>
          <a:solidFill>
            <a:schemeClr val="accent1"/>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2000" b="1" strike="noStrike" spc="-1">
                <a:solidFill>
                  <a:srgbClr val="FFFFFF"/>
                </a:solidFill>
                <a:latin typeface="Tahoma"/>
                <a:ea typeface="DejaVu Sans"/>
              </a:rPr>
              <a:t>Шок</a:t>
            </a:r>
            <a:endParaRPr lang="ru-RU" sz="2000" b="0" strike="noStrike" spc="-1">
              <a:latin typeface="Arial"/>
            </a:endParaRPr>
          </a:p>
        </p:txBody>
      </p:sp>
      <p:sp>
        <p:nvSpPr>
          <p:cNvPr id="507" name="Line 10"/>
          <p:cNvSpPr/>
          <p:nvPr/>
        </p:nvSpPr>
        <p:spPr>
          <a:xfrm>
            <a:off x="4876560" y="2590560"/>
            <a:ext cx="0" cy="30492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08" name="Line 11"/>
          <p:cNvSpPr/>
          <p:nvPr/>
        </p:nvSpPr>
        <p:spPr>
          <a:xfrm flipH="1">
            <a:off x="1523880" y="3657600"/>
            <a:ext cx="3124080" cy="4572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09" name="Line 12"/>
          <p:cNvSpPr/>
          <p:nvPr/>
        </p:nvSpPr>
        <p:spPr>
          <a:xfrm>
            <a:off x="4647960" y="3657600"/>
            <a:ext cx="0" cy="4572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10" name="Line 13"/>
          <p:cNvSpPr/>
          <p:nvPr/>
        </p:nvSpPr>
        <p:spPr>
          <a:xfrm>
            <a:off x="4647960" y="3657600"/>
            <a:ext cx="1143000" cy="4572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11" name="Line 14"/>
          <p:cNvSpPr/>
          <p:nvPr/>
        </p:nvSpPr>
        <p:spPr>
          <a:xfrm>
            <a:off x="4647960" y="3657600"/>
            <a:ext cx="3276720" cy="45720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12" name="Line 15"/>
          <p:cNvSpPr/>
          <p:nvPr/>
        </p:nvSpPr>
        <p:spPr>
          <a:xfrm>
            <a:off x="1371600" y="4800600"/>
            <a:ext cx="0" cy="38088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13" name="Line 16"/>
          <p:cNvSpPr/>
          <p:nvPr/>
        </p:nvSpPr>
        <p:spPr>
          <a:xfrm>
            <a:off x="4267080" y="4800600"/>
            <a:ext cx="609480" cy="38088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
        <p:nvSpPr>
          <p:cNvPr id="514" name="Line 17"/>
          <p:cNvSpPr/>
          <p:nvPr/>
        </p:nvSpPr>
        <p:spPr>
          <a:xfrm flipH="1">
            <a:off x="5257800" y="4800600"/>
            <a:ext cx="609480" cy="380880"/>
          </a:xfrm>
          <a:prstGeom prst="line">
            <a:avLst/>
          </a:prstGeom>
          <a:ln w="28440">
            <a:solidFill>
              <a:schemeClr val="tx1"/>
            </a:solidFill>
            <a:miter/>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498"/>
                                        </p:tgtEl>
                                        <p:attrNameLst>
                                          <p:attrName>style.visibility</p:attrName>
                                        </p:attrNameLst>
                                      </p:cBhvr>
                                      <p:to>
                                        <p:strVal val="visible"/>
                                      </p:to>
                                    </p:set>
                                    <p:anim calcmode="lin" valueType="num">
                                      <p:cBhvr additive="repl">
                                        <p:cTn id="7" dur="500" fill="hold"/>
                                        <p:tgtEl>
                                          <p:spTgt spid="498"/>
                                        </p:tgtEl>
                                        <p:attrNameLst>
                                          <p:attrName>ppt_x</p:attrName>
                                        </p:attrNameLst>
                                      </p:cBhvr>
                                      <p:tavLst>
                                        <p:tav tm="0">
                                          <p:val>
                                            <p:strVal val="0-#ppt_w/2"/>
                                          </p:val>
                                        </p:tav>
                                        <p:tav tm="100000">
                                          <p:val>
                                            <p:strVal val="#ppt_x"/>
                                          </p:val>
                                        </p:tav>
                                      </p:tavLst>
                                    </p:anim>
                                    <p:anim calcmode="lin" valueType="num">
                                      <p:cBhvr additive="repl">
                                        <p:cTn id="8" dur="500" fill="hold"/>
                                        <p:tgtEl>
                                          <p:spTgt spid="4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Picture 4"/>
          <p:cNvPicPr/>
          <p:nvPr/>
        </p:nvPicPr>
        <p:blipFill>
          <a:blip r:embed="rId2"/>
          <a:stretch/>
        </p:blipFill>
        <p:spPr>
          <a:xfrm>
            <a:off x="1214280" y="357120"/>
            <a:ext cx="3808800" cy="4228200"/>
          </a:xfrm>
          <a:prstGeom prst="rect">
            <a:avLst/>
          </a:prstGeom>
          <a:ln w="9360">
            <a:noFill/>
          </a:ln>
        </p:spPr>
      </p:pic>
      <p:pic>
        <p:nvPicPr>
          <p:cNvPr id="518" name="Picture 5"/>
          <p:cNvPicPr/>
          <p:nvPr/>
        </p:nvPicPr>
        <p:blipFill>
          <a:blip r:embed="rId3"/>
          <a:stretch/>
        </p:blipFill>
        <p:spPr>
          <a:xfrm>
            <a:off x="5486400" y="0"/>
            <a:ext cx="3346920" cy="2547000"/>
          </a:xfrm>
          <a:prstGeom prst="rect">
            <a:avLst/>
          </a:prstGeom>
          <a:ln w="9360">
            <a:noFill/>
          </a:ln>
        </p:spPr>
      </p:pic>
      <p:sp>
        <p:nvSpPr>
          <p:cNvPr id="519" name="CustomShape 1"/>
          <p:cNvSpPr/>
          <p:nvPr/>
        </p:nvSpPr>
        <p:spPr>
          <a:xfrm>
            <a:off x="3624120" y="2519280"/>
            <a:ext cx="9142920" cy="360"/>
          </a:xfrm>
          <a:prstGeom prst="rect">
            <a:avLst/>
          </a:prstGeom>
          <a:noFill/>
          <a:ln w="9360">
            <a:noFill/>
          </a:ln>
        </p:spPr>
        <p:style>
          <a:lnRef idx="0">
            <a:scrgbClr r="0" g="0" b="0"/>
          </a:lnRef>
          <a:fillRef idx="0">
            <a:scrgbClr r="0" g="0" b="0"/>
          </a:fillRef>
          <a:effectRef idx="0">
            <a:scrgbClr r="0" g="0" b="0"/>
          </a:effectRef>
          <a:fontRef idx="minor"/>
        </p:style>
      </p:sp>
      <p:pic>
        <p:nvPicPr>
          <p:cNvPr id="520" name="Рисунок 1"/>
          <p:cNvPicPr/>
          <p:nvPr/>
        </p:nvPicPr>
        <p:blipFill>
          <a:blip r:embed="rId4"/>
          <a:stretch/>
        </p:blipFill>
        <p:spPr>
          <a:xfrm>
            <a:off x="5643720" y="3357720"/>
            <a:ext cx="3275640" cy="3037320"/>
          </a:xfrm>
          <a:prstGeom prst="rect">
            <a:avLst/>
          </a:prstGeom>
          <a:ln w="9360">
            <a:noFill/>
          </a:ln>
        </p:spPr>
      </p:pic>
      <p:sp>
        <p:nvSpPr>
          <p:cNvPr id="521" name="CustomShape 2"/>
          <p:cNvSpPr/>
          <p:nvPr/>
        </p:nvSpPr>
        <p:spPr>
          <a:xfrm>
            <a:off x="285840" y="5143680"/>
            <a:ext cx="4570920" cy="100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FF0000"/>
                </a:solidFill>
                <a:latin typeface="Calibri"/>
                <a:ea typeface="DejaVu Sans"/>
              </a:rPr>
              <a:t>Якщо кінцівки перебували під завалом понад 8 год, джгут не знімають, а виконують ампутацію на місці !!!</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additive="repl">
                                        <p:cTn id="7" dur="500" fill="hold"/>
                                        <p:tgtEl>
                                          <p:spTgt spid="517"/>
                                        </p:tgtEl>
                                        <p:attrNameLst>
                                          <p:attrName>ppt_x</p:attrName>
                                        </p:attrNameLst>
                                      </p:cBhvr>
                                      <p:tavLst>
                                        <p:tav tm="0">
                                          <p:val>
                                            <p:strVal val="0-#ppt_w/2"/>
                                          </p:val>
                                        </p:tav>
                                        <p:tav tm="100000">
                                          <p:val>
                                            <p:strVal val="#ppt_x"/>
                                          </p:val>
                                        </p:tav>
                                      </p:tavLst>
                                    </p:anim>
                                    <p:anim calcmode="lin" valueType="num">
                                      <p:cBhvr additive="repl">
                                        <p:cTn id="8" dur="500" fill="hold"/>
                                        <p:tgtEl>
                                          <p:spTgt spid="517"/>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518"/>
                                        </p:tgtEl>
                                        <p:attrNameLst>
                                          <p:attrName>style.visibility</p:attrName>
                                        </p:attrNameLst>
                                      </p:cBhvr>
                                      <p:to>
                                        <p:strVal val="visible"/>
                                      </p:to>
                                    </p:set>
                                    <p:anim calcmode="lin" valueType="num">
                                      <p:cBhvr additive="repl">
                                        <p:cTn id="12" dur="500" fill="hold"/>
                                        <p:tgtEl>
                                          <p:spTgt spid="518"/>
                                        </p:tgtEl>
                                        <p:attrNameLst>
                                          <p:attrName>ppt_x</p:attrName>
                                        </p:attrNameLst>
                                      </p:cBhvr>
                                      <p:tavLst>
                                        <p:tav tm="0">
                                          <p:val>
                                            <p:strVal val="0-#ppt_w/2"/>
                                          </p:val>
                                        </p:tav>
                                        <p:tav tm="100000">
                                          <p:val>
                                            <p:strVal val="#ppt_x"/>
                                          </p:val>
                                        </p:tav>
                                      </p:tavLst>
                                    </p:anim>
                                    <p:anim calcmode="lin" valueType="num">
                                      <p:cBhvr additive="repl">
                                        <p:cTn id="13" dur="500" fill="hold"/>
                                        <p:tgtEl>
                                          <p:spTgt spid="518"/>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endCondLst>
                                    <p:cond delay="15000"/>
                                  </p:endCondLst>
                                  <p:childTnLst>
                                    <p:set>
                                      <p:cBhvr>
                                        <p:cTn id="16" dur="1" fill="hold">
                                          <p:stCondLst>
                                            <p:cond delay="0"/>
                                          </p:stCondLst>
                                        </p:cTn>
                                        <p:tgtEl>
                                          <p:spTgt spid="519"/>
                                        </p:tgtEl>
                                        <p:attrNameLst>
                                          <p:attrName>style.visibility</p:attrName>
                                        </p:attrNameLst>
                                      </p:cBhvr>
                                      <p:to>
                                        <p:strVal val="visible"/>
                                      </p:to>
                                    </p:set>
                                    <p:anim calcmode="lin" valueType="num">
                                      <p:cBhvr additive="repl">
                                        <p:cTn id="17" dur="500" fill="hold"/>
                                        <p:tgtEl>
                                          <p:spTgt spid="519"/>
                                        </p:tgtEl>
                                        <p:attrNameLst>
                                          <p:attrName>ppt_x</p:attrName>
                                        </p:attrNameLst>
                                      </p:cBhvr>
                                      <p:tavLst>
                                        <p:tav tm="0">
                                          <p:val>
                                            <p:strVal val="0-#ppt_w/2"/>
                                          </p:val>
                                        </p:tav>
                                        <p:tav tm="100000">
                                          <p:val>
                                            <p:strVal val="#ppt_x"/>
                                          </p:val>
                                        </p:tav>
                                      </p:tavLst>
                                    </p:anim>
                                    <p:anim calcmode="lin" valueType="num">
                                      <p:cBhvr additive="repl">
                                        <p:cTn id="18" dur="500" fill="hold"/>
                                        <p:tgtEl>
                                          <p:spTgt spid="519"/>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520"/>
                                        </p:tgtEl>
                                        <p:attrNameLst>
                                          <p:attrName>style.visibility</p:attrName>
                                        </p:attrNameLst>
                                      </p:cBhvr>
                                      <p:to>
                                        <p:strVal val="visible"/>
                                      </p:to>
                                    </p:set>
                                    <p:anim calcmode="lin" valueType="num">
                                      <p:cBhvr additive="repl">
                                        <p:cTn id="22" dur="500" fill="hold"/>
                                        <p:tgtEl>
                                          <p:spTgt spid="520"/>
                                        </p:tgtEl>
                                        <p:attrNameLst>
                                          <p:attrName>ppt_x</p:attrName>
                                        </p:attrNameLst>
                                      </p:cBhvr>
                                      <p:tavLst>
                                        <p:tav tm="0">
                                          <p:val>
                                            <p:strVal val="0-#ppt_w/2"/>
                                          </p:val>
                                        </p:tav>
                                        <p:tav tm="100000">
                                          <p:val>
                                            <p:strVal val="#ppt_x"/>
                                          </p:val>
                                        </p:tav>
                                      </p:tavLst>
                                    </p:anim>
                                    <p:anim calcmode="lin" valueType="num">
                                      <p:cBhvr additive="repl">
                                        <p:cTn id="23" dur="500" fill="hold"/>
                                        <p:tgtEl>
                                          <p:spTgt spid="5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CustomShape 1"/>
          <p:cNvSpPr/>
          <p:nvPr/>
        </p:nvSpPr>
        <p:spPr>
          <a:xfrm>
            <a:off x="2352600" y="1776240"/>
            <a:ext cx="9142920" cy="360"/>
          </a:xfrm>
          <a:prstGeom prst="rect">
            <a:avLst/>
          </a:prstGeom>
          <a:noFill/>
          <a:ln w="9360">
            <a:noFill/>
          </a:ln>
        </p:spPr>
        <p:style>
          <a:lnRef idx="0">
            <a:scrgbClr r="0" g="0" b="0"/>
          </a:lnRef>
          <a:fillRef idx="0">
            <a:scrgbClr r="0" g="0" b="0"/>
          </a:fillRef>
          <a:effectRef idx="0">
            <a:scrgbClr r="0" g="0" b="0"/>
          </a:effectRef>
          <a:fontRef idx="minor"/>
        </p:style>
      </p:sp>
      <p:pic>
        <p:nvPicPr>
          <p:cNvPr id="523" name="Рисунок 3"/>
          <p:cNvPicPr/>
          <p:nvPr/>
        </p:nvPicPr>
        <p:blipFill>
          <a:blip r:embed="rId2"/>
          <a:stretch/>
        </p:blipFill>
        <p:spPr>
          <a:xfrm>
            <a:off x="2050920" y="1776240"/>
            <a:ext cx="5875920" cy="5080680"/>
          </a:xfrm>
          <a:prstGeom prst="rect">
            <a:avLst/>
          </a:prstGeom>
          <a:ln w="9360">
            <a:noFill/>
          </a:ln>
        </p:spPr>
      </p:pic>
      <p:sp>
        <p:nvSpPr>
          <p:cNvPr id="524" name="CustomShape 2"/>
          <p:cNvSpPr/>
          <p:nvPr/>
        </p:nvSpPr>
        <p:spPr>
          <a:xfrm>
            <a:off x="1143000" y="130320"/>
            <a:ext cx="7771320" cy="144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0" strike="noStrike" spc="-1">
                <a:solidFill>
                  <a:srgbClr val="000000"/>
                </a:solidFill>
                <a:latin typeface="Calibri"/>
                <a:ea typeface="DejaVu Sans"/>
              </a:rPr>
              <a:t>Синдром позиційного здавлення</a:t>
            </a:r>
            <a:endParaRPr lang="ru-RU"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endCondLst>
                                    <p:cond delay="5000"/>
                                  </p:endCondLst>
                                  <p:childTnLst>
                                    <p:set>
                                      <p:cBhvr>
                                        <p:cTn id="6" dur="1" fill="hold">
                                          <p:stCondLst>
                                            <p:cond delay="0"/>
                                          </p:stCondLst>
                                        </p:cTn>
                                        <p:tgtEl>
                                          <p:spTgt spid="522"/>
                                        </p:tgtEl>
                                        <p:attrNameLst>
                                          <p:attrName>style.visibility</p:attrName>
                                        </p:attrNameLst>
                                      </p:cBhvr>
                                      <p:to>
                                        <p:strVal val="visible"/>
                                      </p:to>
                                    </p:set>
                                    <p:anim calcmode="lin" valueType="num">
                                      <p:cBhvr additive="repl">
                                        <p:cTn id="7" dur="500" fill="hold"/>
                                        <p:tgtEl>
                                          <p:spTgt spid="522"/>
                                        </p:tgtEl>
                                        <p:attrNameLst>
                                          <p:attrName>ppt_x</p:attrName>
                                        </p:attrNameLst>
                                      </p:cBhvr>
                                      <p:tavLst>
                                        <p:tav tm="0">
                                          <p:val>
                                            <p:strVal val="0-#ppt_w/2"/>
                                          </p:val>
                                        </p:tav>
                                        <p:tav tm="100000">
                                          <p:val>
                                            <p:strVal val="#ppt_x"/>
                                          </p:val>
                                        </p:tav>
                                      </p:tavLst>
                                    </p:anim>
                                    <p:anim calcmode="lin" valueType="num">
                                      <p:cBhvr additive="repl">
                                        <p:cTn id="8" dur="500" fill="hold"/>
                                        <p:tgtEl>
                                          <p:spTgt spid="522"/>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523"/>
                                        </p:tgtEl>
                                        <p:attrNameLst>
                                          <p:attrName>style.visibility</p:attrName>
                                        </p:attrNameLst>
                                      </p:cBhvr>
                                      <p:to>
                                        <p:strVal val="visible"/>
                                      </p:to>
                                    </p:set>
                                    <p:anim calcmode="lin" valueType="num">
                                      <p:cBhvr additive="repl">
                                        <p:cTn id="12" dur="500" fill="hold"/>
                                        <p:tgtEl>
                                          <p:spTgt spid="523"/>
                                        </p:tgtEl>
                                        <p:attrNameLst>
                                          <p:attrName>ppt_x</p:attrName>
                                        </p:attrNameLst>
                                      </p:cBhvr>
                                      <p:tavLst>
                                        <p:tav tm="0">
                                          <p:val>
                                            <p:strVal val="0-#ppt_w/2"/>
                                          </p:val>
                                        </p:tav>
                                        <p:tav tm="100000">
                                          <p:val>
                                            <p:strVal val="#ppt_x"/>
                                          </p:val>
                                        </p:tav>
                                      </p:tavLst>
                                    </p:anim>
                                    <p:anim calcmode="lin" valueType="num">
                                      <p:cBhvr additive="repl">
                                        <p:cTn id="13" dur="500" fill="hold"/>
                                        <p:tgtEl>
                                          <p:spTgt spid="523"/>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524"/>
                                        </p:tgtEl>
                                        <p:attrNameLst>
                                          <p:attrName>style.visibility</p:attrName>
                                        </p:attrNameLst>
                                      </p:cBhvr>
                                      <p:to>
                                        <p:strVal val="visible"/>
                                      </p:to>
                                    </p:set>
                                    <p:anim calcmode="lin" valueType="num">
                                      <p:cBhvr additive="repl">
                                        <p:cTn id="17" dur="500" fill="hold"/>
                                        <p:tgtEl>
                                          <p:spTgt spid="524"/>
                                        </p:tgtEl>
                                        <p:attrNameLst>
                                          <p:attrName>ppt_x</p:attrName>
                                        </p:attrNameLst>
                                      </p:cBhvr>
                                      <p:tavLst>
                                        <p:tav tm="0">
                                          <p:val>
                                            <p:strVal val="0-#ppt_w/2"/>
                                          </p:val>
                                        </p:tav>
                                        <p:tav tm="100000">
                                          <p:val>
                                            <p:strVal val="#ppt_x"/>
                                          </p:val>
                                        </p:tav>
                                      </p:tavLst>
                                    </p:anim>
                                    <p:anim calcmode="lin" valueType="num">
                                      <p:cBhvr additive="repl">
                                        <p:cTn id="18" dur="500" fill="hold"/>
                                        <p:tgtEl>
                                          <p:spTgt spid="5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28760" y="142920"/>
            <a:ext cx="8428680" cy="285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4500" lnSpcReduction="20000"/>
          </a:bodyPr>
          <a:lstStyle/>
          <a:p>
            <a:pPr marL="343080" indent="-342000" algn="just">
              <a:lnSpc>
                <a:spcPct val="100000"/>
              </a:lnSpc>
              <a:spcBef>
                <a:spcPts val="561"/>
              </a:spcBef>
            </a:pPr>
            <a:r>
              <a:rPr lang="ru-RU" sz="2800" b="0" strike="noStrike" spc="-1">
                <a:solidFill>
                  <a:srgbClr val="000000"/>
                </a:solidFill>
                <a:latin typeface="Calibri"/>
                <a:ea typeface="DejaVu Sans"/>
              </a:rPr>
              <a:t>        Хворого транспортують реанімобілем у реанімаційне відділення. Там проводять комплекс протишокових заходів. </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       У разі наростання симптомів гострої ниркової недостатності проводять </a:t>
            </a:r>
            <a:r>
              <a:rPr lang="ru-RU" sz="2800" b="1" strike="noStrike" spc="-1">
                <a:solidFill>
                  <a:srgbClr val="FF0000"/>
                </a:solidFill>
                <a:latin typeface="Calibri"/>
                <a:ea typeface="DejaVu Sans"/>
              </a:rPr>
              <a:t>гемодіаліз.</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        Обсяг оперативного втручання залежить від місцевих змін. </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        За наявності набряку доцільно починати хірургічне лікування з фасціотомії.</a:t>
            </a:r>
            <a:endParaRPr lang="ru-RU" sz="2800" b="0" strike="noStrike" spc="-1">
              <a:latin typeface="Arial"/>
            </a:endParaRPr>
          </a:p>
          <a:p>
            <a:pPr marL="343080" indent="-342000" algn="just">
              <a:lnSpc>
                <a:spcPct val="100000"/>
              </a:lnSpc>
              <a:spcBef>
                <a:spcPts val="561"/>
              </a:spcBef>
            </a:pPr>
            <a:r>
              <a:rPr lang="ru-RU" sz="2800" b="0" strike="noStrike" spc="-1">
                <a:solidFill>
                  <a:srgbClr val="000000"/>
                </a:solidFill>
                <a:latin typeface="Calibri"/>
                <a:ea typeface="DejaVu Sans"/>
              </a:rPr>
              <a:t>      </a:t>
            </a:r>
            <a:r>
              <a:rPr lang="ru-RU" sz="2800" b="1" strike="noStrike" spc="-1">
                <a:solidFill>
                  <a:srgbClr val="FF0000"/>
                </a:solidFill>
                <a:latin typeface="Calibri"/>
                <a:ea typeface="DejaVu Sans"/>
              </a:rPr>
              <a:t>Якщо  кінцівки перебували під завалом понад 8 год, показана їх ампутація</a:t>
            </a:r>
            <a:endParaRPr lang="ru-RU" sz="2800" b="0" strike="noStrike" spc="-1">
              <a:latin typeface="Arial"/>
            </a:endParaRPr>
          </a:p>
        </p:txBody>
      </p:sp>
      <p:sp>
        <p:nvSpPr>
          <p:cNvPr id="526" name="CustomShape 2"/>
          <p:cNvSpPr/>
          <p:nvPr/>
        </p:nvSpPr>
        <p:spPr>
          <a:xfrm>
            <a:off x="642960" y="3000240"/>
            <a:ext cx="8228520" cy="366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marL="343080" indent="-342000" algn="just">
              <a:lnSpc>
                <a:spcPct val="90000"/>
              </a:lnSpc>
              <a:spcBef>
                <a:spcPts val="561"/>
              </a:spcBef>
            </a:pPr>
            <a:r>
              <a:rPr lang="ru-RU" sz="2800" b="0" strike="noStrike" spc="-1">
                <a:solidFill>
                  <a:srgbClr val="000000"/>
                </a:solidFill>
                <a:latin typeface="Calibri"/>
                <a:ea typeface="DejaVu Sans"/>
              </a:rPr>
              <a:t>             Медична сестра та фельдшер приймального відділення повинні активно допомагати лікарю під час проведення діагностичних процедур і лікувальних заходів.</a:t>
            </a:r>
            <a:endParaRPr lang="ru-RU" sz="2800" b="0" strike="noStrike" spc="-1">
              <a:latin typeface="Arial"/>
            </a:endParaRPr>
          </a:p>
          <a:p>
            <a:pPr marL="343080" indent="-342000" algn="just">
              <a:lnSpc>
                <a:spcPct val="90000"/>
              </a:lnSpc>
              <a:spcBef>
                <a:spcPts val="561"/>
              </a:spcBef>
            </a:pPr>
            <a:r>
              <a:rPr lang="ru-RU" sz="2800" b="0" strike="noStrike" spc="-1">
                <a:solidFill>
                  <a:srgbClr val="000000"/>
                </a:solidFill>
                <a:latin typeface="Calibri"/>
                <a:ea typeface="DejaVu Sans"/>
              </a:rPr>
              <a:t>            Медична сестра травматолого-ортопедичного відділення проводить спостереження за хворими:</a:t>
            </a:r>
            <a:endParaRPr lang="ru-RU" sz="2800" b="0" strike="noStrike" spc="-1">
              <a:latin typeface="Arial"/>
            </a:endParaRPr>
          </a:p>
          <a:p>
            <a:pPr marL="343080" indent="-342000" algn="just">
              <a:lnSpc>
                <a:spcPct val="90000"/>
              </a:lnSpc>
              <a:spcBef>
                <a:spcPts val="561"/>
              </a:spcBef>
              <a:buClr>
                <a:srgbClr val="000000"/>
              </a:buClr>
              <a:buFont typeface="Arial"/>
              <a:buChar char="•"/>
            </a:pPr>
            <a:r>
              <a:rPr lang="ru-RU" sz="2800" b="0" strike="noStrike" spc="-1">
                <a:solidFill>
                  <a:srgbClr val="000000"/>
                </a:solidFill>
                <a:latin typeface="Calibri"/>
                <a:ea typeface="DejaVu Sans"/>
              </a:rPr>
              <a:t>за серцевою діяльністю;</a:t>
            </a:r>
            <a:endParaRPr lang="ru-RU" sz="2800" b="0" strike="noStrike" spc="-1">
              <a:latin typeface="Arial"/>
            </a:endParaRPr>
          </a:p>
          <a:p>
            <a:pPr marL="343080" indent="-342000" algn="just">
              <a:lnSpc>
                <a:spcPct val="90000"/>
              </a:lnSpc>
              <a:spcBef>
                <a:spcPts val="561"/>
              </a:spcBef>
              <a:buClr>
                <a:srgbClr val="000000"/>
              </a:buClr>
              <a:buFont typeface="Arial"/>
              <a:buChar char="•"/>
            </a:pPr>
            <a:r>
              <a:rPr lang="ru-RU" sz="2800" b="0" strike="noStrike" spc="-1">
                <a:solidFill>
                  <a:srgbClr val="000000"/>
                </a:solidFill>
                <a:latin typeface="Calibri"/>
                <a:ea typeface="DejaVu Sans"/>
              </a:rPr>
              <a:t>за функціями органів дихання; </a:t>
            </a:r>
            <a:endParaRPr lang="ru-RU" sz="2800" b="0" strike="noStrike" spc="-1">
              <a:latin typeface="Arial"/>
            </a:endParaRPr>
          </a:p>
          <a:p>
            <a:pPr marL="343080" indent="-342000" algn="just">
              <a:lnSpc>
                <a:spcPct val="90000"/>
              </a:lnSpc>
              <a:spcBef>
                <a:spcPts val="561"/>
              </a:spcBef>
              <a:buClr>
                <a:srgbClr val="000000"/>
              </a:buClr>
              <a:buFont typeface="Arial"/>
              <a:buChar char="•"/>
            </a:pPr>
            <a:r>
              <a:rPr lang="ru-RU" sz="2800" b="0" strike="noStrike" spc="-1">
                <a:solidFill>
                  <a:srgbClr val="000000"/>
                </a:solidFill>
                <a:latin typeface="Calibri"/>
                <a:ea typeface="DejaVu Sans"/>
              </a:rPr>
              <a:t>за кольором шкірних покривів;</a:t>
            </a:r>
            <a:endParaRPr lang="ru-RU" sz="2800" b="0" strike="noStrike" spc="-1">
              <a:latin typeface="Arial"/>
            </a:endParaRPr>
          </a:p>
          <a:p>
            <a:pPr marL="343080" indent="-342000" algn="just">
              <a:lnSpc>
                <a:spcPct val="90000"/>
              </a:lnSpc>
              <a:spcBef>
                <a:spcPts val="561"/>
              </a:spcBef>
              <a:buClr>
                <a:srgbClr val="000000"/>
              </a:buClr>
              <a:buFont typeface="Arial"/>
              <a:buChar char="•"/>
            </a:pPr>
            <a:r>
              <a:rPr lang="ru-RU" sz="2800" b="0" strike="noStrike" spc="-1">
                <a:solidFill>
                  <a:srgbClr val="000000"/>
                </a:solidFill>
                <a:latin typeface="Calibri"/>
                <a:ea typeface="DejaVu Sans"/>
              </a:rPr>
              <a:t>за функціями органів травлення; </a:t>
            </a:r>
            <a:endParaRPr lang="ru-RU" sz="2800" b="0" strike="noStrike" spc="-1">
              <a:latin typeface="Arial"/>
            </a:endParaRPr>
          </a:p>
          <a:p>
            <a:pPr marL="343080" indent="-342000" algn="just">
              <a:lnSpc>
                <a:spcPct val="90000"/>
              </a:lnSpc>
              <a:spcBef>
                <a:spcPts val="561"/>
              </a:spcBef>
              <a:buClr>
                <a:srgbClr val="000000"/>
              </a:buClr>
              <a:buFont typeface="Arial"/>
              <a:buChar char="•"/>
            </a:pPr>
            <a:r>
              <a:rPr lang="ru-RU" sz="2800" b="0" strike="noStrike" spc="-1">
                <a:solidFill>
                  <a:srgbClr val="000000"/>
                </a:solidFill>
                <a:latin typeface="Calibri"/>
                <a:ea typeface="DejaVu Sans"/>
              </a:rPr>
              <a:t>за функціями сечових органів.</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25">
                                            <p:txEl>
                                              <p:pRg st="0" end="0"/>
                                            </p:txEl>
                                          </p:spTgt>
                                        </p:tgtEl>
                                        <p:attrNameLst>
                                          <p:attrName>style.visibility</p:attrName>
                                        </p:attrNameLst>
                                      </p:cBhvr>
                                      <p:to>
                                        <p:strVal val="visible"/>
                                      </p:to>
                                    </p:set>
                                    <p:animEffect transition="in" filter="box(in)">
                                      <p:cBhvr additive="repl">
                                        <p:cTn id="7" dur="500"/>
                                        <p:tgtEl>
                                          <p:spTgt spid="525">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525">
                                            <p:txEl>
                                              <p:pRg st="1" end="1"/>
                                            </p:txEl>
                                          </p:spTgt>
                                        </p:tgtEl>
                                        <p:attrNameLst>
                                          <p:attrName>style.visibility</p:attrName>
                                        </p:attrNameLst>
                                      </p:cBhvr>
                                      <p:to>
                                        <p:strVal val="visible"/>
                                      </p:to>
                                    </p:set>
                                    <p:animEffect transition="in" filter="box(in)">
                                      <p:cBhvr additive="repl">
                                        <p:cTn id="10" dur="500"/>
                                        <p:tgtEl>
                                          <p:spTgt spid="525">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525">
                                            <p:txEl>
                                              <p:pRg st="2" end="2"/>
                                            </p:txEl>
                                          </p:spTgt>
                                        </p:tgtEl>
                                        <p:attrNameLst>
                                          <p:attrName>style.visibility</p:attrName>
                                        </p:attrNameLst>
                                      </p:cBhvr>
                                      <p:to>
                                        <p:strVal val="visible"/>
                                      </p:to>
                                    </p:set>
                                    <p:animEffect transition="in" filter="box(in)">
                                      <p:cBhvr additive="repl">
                                        <p:cTn id="13" dur="500"/>
                                        <p:tgtEl>
                                          <p:spTgt spid="525">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525">
                                            <p:txEl>
                                              <p:pRg st="3" end="3"/>
                                            </p:txEl>
                                          </p:spTgt>
                                        </p:tgtEl>
                                        <p:attrNameLst>
                                          <p:attrName>style.visibility</p:attrName>
                                        </p:attrNameLst>
                                      </p:cBhvr>
                                      <p:to>
                                        <p:strVal val="visible"/>
                                      </p:to>
                                    </p:set>
                                    <p:animEffect transition="in" filter="box(in)">
                                      <p:cBhvr additive="repl">
                                        <p:cTn id="16" dur="500"/>
                                        <p:tgtEl>
                                          <p:spTgt spid="525">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525">
                                            <p:txEl>
                                              <p:pRg st="4" end="4"/>
                                            </p:txEl>
                                          </p:spTgt>
                                        </p:tgtEl>
                                        <p:attrNameLst>
                                          <p:attrName>style.visibility</p:attrName>
                                        </p:attrNameLst>
                                      </p:cBhvr>
                                      <p:to>
                                        <p:strVal val="visible"/>
                                      </p:to>
                                    </p:set>
                                    <p:animEffect transition="in" filter="box(in)">
                                      <p:cBhvr additive="repl">
                                        <p:cTn id="19" dur="500"/>
                                        <p:tgtEl>
                                          <p:spTgt spid="52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xit" fill="hold" nodeType="clickEffect">
                                  <p:stCondLst>
                                    <p:cond delay="0"/>
                                  </p:stCondLst>
                                  <p:childTnLst>
                                    <p:anim calcmode="lin" valueType="num">
                                      <p:cBhvr additive="repl">
                                        <p:cTn id="23" dur="500"/>
                                        <p:tgtEl>
                                          <p:spTgt spid="525">
                                            <p:txEl>
                                              <p:pRg st="0" end="0"/>
                                            </p:txEl>
                                          </p:spTgt>
                                        </p:tgtEl>
                                        <p:attrNameLst>
                                          <p:attrName>ppt_w</p:attrName>
                                        </p:attrNameLst>
                                      </p:cBhvr>
                                      <p:tavLst>
                                        <p:tav tm="0">
                                          <p:val>
                                            <p:strVal val="#ppt_w"/>
                                          </p:val>
                                        </p:tav>
                                        <p:tav tm="100000">
                                          <p:val>
                                            <p:fltVal val="0"/>
                                          </p:val>
                                        </p:tav>
                                      </p:tavLst>
                                    </p:anim>
                                    <p:anim calcmode="lin" valueType="num">
                                      <p:cBhvr additive="repl">
                                        <p:cTn id="24" dur="500"/>
                                        <p:tgtEl>
                                          <p:spTgt spid="525">
                                            <p:txEl>
                                              <p:pRg st="0" end="0"/>
                                            </p:txEl>
                                          </p:spTgt>
                                        </p:tgtEl>
                                        <p:attrNameLst>
                                          <p:attrName>ppt_h</p:attrName>
                                        </p:attrNameLst>
                                      </p:cBhvr>
                                      <p:tavLst>
                                        <p:tav tm="0">
                                          <p:val>
                                            <p:strVal val="#ppt_h"/>
                                          </p:val>
                                        </p:tav>
                                        <p:tav tm="100000">
                                          <p:val>
                                            <p:fltVal val="0"/>
                                          </p:val>
                                        </p:tav>
                                      </p:tavLst>
                                    </p:anim>
                                    <p:anim calcmode="lin" valueType="num">
                                      <p:cBhvr additive="repl">
                                        <p:cTn id="25" dur="500"/>
                                        <p:tgtEl>
                                          <p:spTgt spid="525">
                                            <p:txEl>
                                              <p:pRg st="0" end="0"/>
                                            </p:txEl>
                                          </p:spTgt>
                                        </p:tgtEl>
                                        <p:attrNameLst>
                                          <p:attrName>r</p:attrName>
                                        </p:attrNameLst>
                                      </p:cBhvr>
                                      <p:tavLst>
                                        <p:tav tm="0">
                                          <p:val>
                                            <p:strVal val="0"/>
                                          </p:val>
                                        </p:tav>
                                        <p:tav tm="100000">
                                          <p:val>
                                            <p:strVal val="360"/>
                                          </p:val>
                                        </p:tav>
                                      </p:tavLst>
                                    </p:anim>
                                    <p:animEffect transition="out" filter="fade">
                                      <p:cBhvr additive="repl">
                                        <p:cTn id="26" dur="500"/>
                                        <p:tgtEl>
                                          <p:spTgt spid="525">
                                            <p:txEl>
                                              <p:pRg st="0" end="0"/>
                                            </p:txEl>
                                          </p:spTgt>
                                        </p:tgtEl>
                                      </p:cBhvr>
                                    </p:animEffect>
                                    <p:set>
                                      <p:cBhvr>
                                        <p:cTn id="27" dur="1" fill="hold">
                                          <p:stCondLst>
                                            <p:cond delay="499"/>
                                          </p:stCondLst>
                                        </p:cTn>
                                        <p:tgtEl>
                                          <p:spTgt spid="525">
                                            <p:txEl>
                                              <p:pRg st="0" end="0"/>
                                            </p:txEl>
                                          </p:spTgt>
                                        </p:tgtEl>
                                        <p:attrNameLst>
                                          <p:attrName>style.visibility</p:attrName>
                                        </p:attrNameLst>
                                      </p:cBhvr>
                                      <p:to>
                                        <p:strVal val="hidden"/>
                                      </p:to>
                                    </p:set>
                                  </p:childTnLst>
                                </p:cTn>
                              </p:par>
                              <p:par>
                                <p:cTn id="28" presetID="49" presetClass="exit" fill="hold" nodeType="withEffect">
                                  <p:stCondLst>
                                    <p:cond delay="0"/>
                                  </p:stCondLst>
                                  <p:childTnLst>
                                    <p:anim calcmode="lin" valueType="num">
                                      <p:cBhvr additive="repl">
                                        <p:cTn id="29" dur="500"/>
                                        <p:tgtEl>
                                          <p:spTgt spid="525">
                                            <p:txEl>
                                              <p:pRg st="1" end="1"/>
                                            </p:txEl>
                                          </p:spTgt>
                                        </p:tgtEl>
                                        <p:attrNameLst>
                                          <p:attrName>ppt_w</p:attrName>
                                        </p:attrNameLst>
                                      </p:cBhvr>
                                      <p:tavLst>
                                        <p:tav tm="0">
                                          <p:val>
                                            <p:strVal val="#ppt_w"/>
                                          </p:val>
                                        </p:tav>
                                        <p:tav tm="100000">
                                          <p:val>
                                            <p:fltVal val="0"/>
                                          </p:val>
                                        </p:tav>
                                      </p:tavLst>
                                    </p:anim>
                                    <p:anim calcmode="lin" valueType="num">
                                      <p:cBhvr additive="repl">
                                        <p:cTn id="30" dur="500"/>
                                        <p:tgtEl>
                                          <p:spTgt spid="525">
                                            <p:txEl>
                                              <p:pRg st="1" end="1"/>
                                            </p:txEl>
                                          </p:spTgt>
                                        </p:tgtEl>
                                        <p:attrNameLst>
                                          <p:attrName>ppt_h</p:attrName>
                                        </p:attrNameLst>
                                      </p:cBhvr>
                                      <p:tavLst>
                                        <p:tav tm="0">
                                          <p:val>
                                            <p:strVal val="#ppt_h"/>
                                          </p:val>
                                        </p:tav>
                                        <p:tav tm="100000">
                                          <p:val>
                                            <p:fltVal val="0"/>
                                          </p:val>
                                        </p:tav>
                                      </p:tavLst>
                                    </p:anim>
                                    <p:anim calcmode="lin" valueType="num">
                                      <p:cBhvr additive="repl">
                                        <p:cTn id="31" dur="500"/>
                                        <p:tgtEl>
                                          <p:spTgt spid="525">
                                            <p:txEl>
                                              <p:pRg st="1" end="1"/>
                                            </p:txEl>
                                          </p:spTgt>
                                        </p:tgtEl>
                                        <p:attrNameLst>
                                          <p:attrName>r</p:attrName>
                                        </p:attrNameLst>
                                      </p:cBhvr>
                                      <p:tavLst>
                                        <p:tav tm="0">
                                          <p:val>
                                            <p:strVal val="0"/>
                                          </p:val>
                                        </p:tav>
                                        <p:tav tm="100000">
                                          <p:val>
                                            <p:strVal val="360"/>
                                          </p:val>
                                        </p:tav>
                                      </p:tavLst>
                                    </p:anim>
                                    <p:animEffect transition="out" filter="fade">
                                      <p:cBhvr additive="repl">
                                        <p:cTn id="32" dur="500"/>
                                        <p:tgtEl>
                                          <p:spTgt spid="525">
                                            <p:txEl>
                                              <p:pRg st="1" end="1"/>
                                            </p:txEl>
                                          </p:spTgt>
                                        </p:tgtEl>
                                      </p:cBhvr>
                                    </p:animEffect>
                                    <p:set>
                                      <p:cBhvr>
                                        <p:cTn id="33" dur="1" fill="hold">
                                          <p:stCondLst>
                                            <p:cond delay="499"/>
                                          </p:stCondLst>
                                        </p:cTn>
                                        <p:tgtEl>
                                          <p:spTgt spid="525">
                                            <p:txEl>
                                              <p:pRg st="1" end="1"/>
                                            </p:txEl>
                                          </p:spTgt>
                                        </p:tgtEl>
                                        <p:attrNameLst>
                                          <p:attrName>style.visibility</p:attrName>
                                        </p:attrNameLst>
                                      </p:cBhvr>
                                      <p:to>
                                        <p:strVal val="hidden"/>
                                      </p:to>
                                    </p:set>
                                  </p:childTnLst>
                                </p:cTn>
                              </p:par>
                              <p:par>
                                <p:cTn id="34" presetID="49" presetClass="exit" fill="hold" nodeType="withEffect">
                                  <p:stCondLst>
                                    <p:cond delay="0"/>
                                  </p:stCondLst>
                                  <p:childTnLst>
                                    <p:anim calcmode="lin" valueType="num">
                                      <p:cBhvr additive="repl">
                                        <p:cTn id="35" dur="500"/>
                                        <p:tgtEl>
                                          <p:spTgt spid="525">
                                            <p:txEl>
                                              <p:pRg st="2" end="2"/>
                                            </p:txEl>
                                          </p:spTgt>
                                        </p:tgtEl>
                                        <p:attrNameLst>
                                          <p:attrName>ppt_w</p:attrName>
                                        </p:attrNameLst>
                                      </p:cBhvr>
                                      <p:tavLst>
                                        <p:tav tm="0">
                                          <p:val>
                                            <p:strVal val="#ppt_w"/>
                                          </p:val>
                                        </p:tav>
                                        <p:tav tm="100000">
                                          <p:val>
                                            <p:fltVal val="0"/>
                                          </p:val>
                                        </p:tav>
                                      </p:tavLst>
                                    </p:anim>
                                    <p:anim calcmode="lin" valueType="num">
                                      <p:cBhvr additive="repl">
                                        <p:cTn id="36" dur="500"/>
                                        <p:tgtEl>
                                          <p:spTgt spid="525">
                                            <p:txEl>
                                              <p:pRg st="2" end="2"/>
                                            </p:txEl>
                                          </p:spTgt>
                                        </p:tgtEl>
                                        <p:attrNameLst>
                                          <p:attrName>ppt_h</p:attrName>
                                        </p:attrNameLst>
                                      </p:cBhvr>
                                      <p:tavLst>
                                        <p:tav tm="0">
                                          <p:val>
                                            <p:strVal val="#ppt_h"/>
                                          </p:val>
                                        </p:tav>
                                        <p:tav tm="100000">
                                          <p:val>
                                            <p:fltVal val="0"/>
                                          </p:val>
                                        </p:tav>
                                      </p:tavLst>
                                    </p:anim>
                                    <p:anim calcmode="lin" valueType="num">
                                      <p:cBhvr additive="repl">
                                        <p:cTn id="37" dur="500"/>
                                        <p:tgtEl>
                                          <p:spTgt spid="525">
                                            <p:txEl>
                                              <p:pRg st="2" end="2"/>
                                            </p:txEl>
                                          </p:spTgt>
                                        </p:tgtEl>
                                        <p:attrNameLst>
                                          <p:attrName>r</p:attrName>
                                        </p:attrNameLst>
                                      </p:cBhvr>
                                      <p:tavLst>
                                        <p:tav tm="0">
                                          <p:val>
                                            <p:strVal val="0"/>
                                          </p:val>
                                        </p:tav>
                                        <p:tav tm="100000">
                                          <p:val>
                                            <p:strVal val="360"/>
                                          </p:val>
                                        </p:tav>
                                      </p:tavLst>
                                    </p:anim>
                                    <p:animEffect transition="out" filter="fade">
                                      <p:cBhvr additive="repl">
                                        <p:cTn id="38" dur="500"/>
                                        <p:tgtEl>
                                          <p:spTgt spid="525">
                                            <p:txEl>
                                              <p:pRg st="2" end="2"/>
                                            </p:txEl>
                                          </p:spTgt>
                                        </p:tgtEl>
                                      </p:cBhvr>
                                    </p:animEffect>
                                    <p:set>
                                      <p:cBhvr>
                                        <p:cTn id="39" dur="1" fill="hold">
                                          <p:stCondLst>
                                            <p:cond delay="499"/>
                                          </p:stCondLst>
                                        </p:cTn>
                                        <p:tgtEl>
                                          <p:spTgt spid="525">
                                            <p:txEl>
                                              <p:pRg st="2" end="2"/>
                                            </p:txEl>
                                          </p:spTgt>
                                        </p:tgtEl>
                                        <p:attrNameLst>
                                          <p:attrName>style.visibility</p:attrName>
                                        </p:attrNameLst>
                                      </p:cBhvr>
                                      <p:to>
                                        <p:strVal val="hidden"/>
                                      </p:to>
                                    </p:set>
                                  </p:childTnLst>
                                </p:cTn>
                              </p:par>
                              <p:par>
                                <p:cTn id="40" presetID="49" presetClass="exit" fill="hold" nodeType="withEffect">
                                  <p:stCondLst>
                                    <p:cond delay="0"/>
                                  </p:stCondLst>
                                  <p:childTnLst>
                                    <p:anim calcmode="lin" valueType="num">
                                      <p:cBhvr additive="repl">
                                        <p:cTn id="41" dur="500"/>
                                        <p:tgtEl>
                                          <p:spTgt spid="525">
                                            <p:txEl>
                                              <p:pRg st="3" end="3"/>
                                            </p:txEl>
                                          </p:spTgt>
                                        </p:tgtEl>
                                        <p:attrNameLst>
                                          <p:attrName>ppt_w</p:attrName>
                                        </p:attrNameLst>
                                      </p:cBhvr>
                                      <p:tavLst>
                                        <p:tav tm="0">
                                          <p:val>
                                            <p:strVal val="#ppt_w"/>
                                          </p:val>
                                        </p:tav>
                                        <p:tav tm="100000">
                                          <p:val>
                                            <p:fltVal val="0"/>
                                          </p:val>
                                        </p:tav>
                                      </p:tavLst>
                                    </p:anim>
                                    <p:anim calcmode="lin" valueType="num">
                                      <p:cBhvr additive="repl">
                                        <p:cTn id="42" dur="500"/>
                                        <p:tgtEl>
                                          <p:spTgt spid="525">
                                            <p:txEl>
                                              <p:pRg st="3" end="3"/>
                                            </p:txEl>
                                          </p:spTgt>
                                        </p:tgtEl>
                                        <p:attrNameLst>
                                          <p:attrName>ppt_h</p:attrName>
                                        </p:attrNameLst>
                                      </p:cBhvr>
                                      <p:tavLst>
                                        <p:tav tm="0">
                                          <p:val>
                                            <p:strVal val="#ppt_h"/>
                                          </p:val>
                                        </p:tav>
                                        <p:tav tm="100000">
                                          <p:val>
                                            <p:fltVal val="0"/>
                                          </p:val>
                                        </p:tav>
                                      </p:tavLst>
                                    </p:anim>
                                    <p:anim calcmode="lin" valueType="num">
                                      <p:cBhvr additive="repl">
                                        <p:cTn id="43" dur="500"/>
                                        <p:tgtEl>
                                          <p:spTgt spid="525">
                                            <p:txEl>
                                              <p:pRg st="3" end="3"/>
                                            </p:txEl>
                                          </p:spTgt>
                                        </p:tgtEl>
                                        <p:attrNameLst>
                                          <p:attrName>r</p:attrName>
                                        </p:attrNameLst>
                                      </p:cBhvr>
                                      <p:tavLst>
                                        <p:tav tm="0">
                                          <p:val>
                                            <p:strVal val="0"/>
                                          </p:val>
                                        </p:tav>
                                        <p:tav tm="100000">
                                          <p:val>
                                            <p:strVal val="360"/>
                                          </p:val>
                                        </p:tav>
                                      </p:tavLst>
                                    </p:anim>
                                    <p:animEffect transition="out" filter="fade">
                                      <p:cBhvr additive="repl">
                                        <p:cTn id="44" dur="500"/>
                                        <p:tgtEl>
                                          <p:spTgt spid="525">
                                            <p:txEl>
                                              <p:pRg st="3" end="3"/>
                                            </p:txEl>
                                          </p:spTgt>
                                        </p:tgtEl>
                                      </p:cBhvr>
                                    </p:animEffect>
                                    <p:set>
                                      <p:cBhvr>
                                        <p:cTn id="45" dur="1" fill="hold">
                                          <p:stCondLst>
                                            <p:cond delay="499"/>
                                          </p:stCondLst>
                                        </p:cTn>
                                        <p:tgtEl>
                                          <p:spTgt spid="525">
                                            <p:txEl>
                                              <p:pRg st="3" end="3"/>
                                            </p:txEl>
                                          </p:spTgt>
                                        </p:tgtEl>
                                        <p:attrNameLst>
                                          <p:attrName>style.visibility</p:attrName>
                                        </p:attrNameLst>
                                      </p:cBhvr>
                                      <p:to>
                                        <p:strVal val="hidden"/>
                                      </p:to>
                                    </p:set>
                                  </p:childTnLst>
                                </p:cTn>
                              </p:par>
                              <p:par>
                                <p:cTn id="46" presetID="49" presetClass="exit" fill="hold" nodeType="withEffect">
                                  <p:stCondLst>
                                    <p:cond delay="0"/>
                                  </p:stCondLst>
                                  <p:childTnLst>
                                    <p:anim calcmode="lin" valueType="num">
                                      <p:cBhvr additive="repl">
                                        <p:cTn id="47" dur="500"/>
                                        <p:tgtEl>
                                          <p:spTgt spid="525">
                                            <p:txEl>
                                              <p:pRg st="4" end="4"/>
                                            </p:txEl>
                                          </p:spTgt>
                                        </p:tgtEl>
                                        <p:attrNameLst>
                                          <p:attrName>ppt_w</p:attrName>
                                        </p:attrNameLst>
                                      </p:cBhvr>
                                      <p:tavLst>
                                        <p:tav tm="0">
                                          <p:val>
                                            <p:strVal val="#ppt_w"/>
                                          </p:val>
                                        </p:tav>
                                        <p:tav tm="100000">
                                          <p:val>
                                            <p:fltVal val="0"/>
                                          </p:val>
                                        </p:tav>
                                      </p:tavLst>
                                    </p:anim>
                                    <p:anim calcmode="lin" valueType="num">
                                      <p:cBhvr additive="repl">
                                        <p:cTn id="48" dur="500"/>
                                        <p:tgtEl>
                                          <p:spTgt spid="525">
                                            <p:txEl>
                                              <p:pRg st="4" end="4"/>
                                            </p:txEl>
                                          </p:spTgt>
                                        </p:tgtEl>
                                        <p:attrNameLst>
                                          <p:attrName>ppt_h</p:attrName>
                                        </p:attrNameLst>
                                      </p:cBhvr>
                                      <p:tavLst>
                                        <p:tav tm="0">
                                          <p:val>
                                            <p:strVal val="#ppt_h"/>
                                          </p:val>
                                        </p:tav>
                                        <p:tav tm="100000">
                                          <p:val>
                                            <p:fltVal val="0"/>
                                          </p:val>
                                        </p:tav>
                                      </p:tavLst>
                                    </p:anim>
                                    <p:anim calcmode="lin" valueType="num">
                                      <p:cBhvr additive="repl">
                                        <p:cTn id="49" dur="500"/>
                                        <p:tgtEl>
                                          <p:spTgt spid="525">
                                            <p:txEl>
                                              <p:pRg st="4" end="4"/>
                                            </p:txEl>
                                          </p:spTgt>
                                        </p:tgtEl>
                                        <p:attrNameLst>
                                          <p:attrName>r</p:attrName>
                                        </p:attrNameLst>
                                      </p:cBhvr>
                                      <p:tavLst>
                                        <p:tav tm="0">
                                          <p:val>
                                            <p:strVal val="0"/>
                                          </p:val>
                                        </p:tav>
                                        <p:tav tm="100000">
                                          <p:val>
                                            <p:strVal val="360"/>
                                          </p:val>
                                        </p:tav>
                                      </p:tavLst>
                                    </p:anim>
                                    <p:animEffect transition="out" filter="fade">
                                      <p:cBhvr additive="repl">
                                        <p:cTn id="50" dur="500"/>
                                        <p:tgtEl>
                                          <p:spTgt spid="525">
                                            <p:txEl>
                                              <p:pRg st="4" end="4"/>
                                            </p:txEl>
                                          </p:spTgt>
                                        </p:tgtEl>
                                      </p:cBhvr>
                                    </p:animEffect>
                                    <p:set>
                                      <p:cBhvr>
                                        <p:cTn id="51" dur="1" fill="hold">
                                          <p:stCondLst>
                                            <p:cond delay="499"/>
                                          </p:stCondLst>
                                        </p:cTn>
                                        <p:tgtEl>
                                          <p:spTgt spid="525">
                                            <p:txEl>
                                              <p:pRg st="4" end="4"/>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4" presetClass="entr" fill="hold" nodeType="clickEffect">
                                  <p:stCondLst>
                                    <p:cond delay="0"/>
                                  </p:stCondLst>
                                  <p:childTnLst>
                                    <p:set>
                                      <p:cBhvr>
                                        <p:cTn id="55" dur="1" fill="hold">
                                          <p:stCondLst>
                                            <p:cond delay="0"/>
                                          </p:stCondLst>
                                        </p:cTn>
                                        <p:tgtEl>
                                          <p:spTgt spid="526">
                                            <p:txEl>
                                              <p:pRg st="0" end="0"/>
                                            </p:txEl>
                                          </p:spTgt>
                                        </p:tgtEl>
                                        <p:attrNameLst>
                                          <p:attrName>style.visibility</p:attrName>
                                        </p:attrNameLst>
                                      </p:cBhvr>
                                      <p:to>
                                        <p:strVal val="visible"/>
                                      </p:to>
                                    </p:set>
                                    <p:anim calcmode="lin" valueType="str">
                                      <p:cBhvr additive="repl">
                                        <p:cTn id="56" dur="1" fill="hold"/>
                                        <p:tgtEl>
                                          <p:spTgt spid="526">
                                            <p:txEl>
                                              <p:pRg st="0" end="0"/>
                                            </p:txEl>
                                          </p:spTgt>
                                        </p:tgtEl>
                                      </p:cBhvr>
                                    </p:anim>
                                  </p:childTnLst>
                                </p:cTn>
                              </p:par>
                            </p:childTnLst>
                          </p:cTn>
                        </p:par>
                      </p:childTnLst>
                    </p:cTn>
                  </p:par>
                  <p:par>
                    <p:cTn id="57" fill="hold">
                      <p:stCondLst>
                        <p:cond delay="indefinite"/>
                      </p:stCondLst>
                      <p:childTnLst>
                        <p:par>
                          <p:cTn id="58" fill="hold">
                            <p:stCondLst>
                              <p:cond delay="0"/>
                            </p:stCondLst>
                            <p:childTnLst>
                              <p:par>
                                <p:cTn id="59" presetID="24" presetClass="entr" fill="hold" nodeType="clickEffect">
                                  <p:stCondLst>
                                    <p:cond delay="0"/>
                                  </p:stCondLst>
                                  <p:childTnLst>
                                    <p:set>
                                      <p:cBhvr>
                                        <p:cTn id="60" dur="1" fill="hold">
                                          <p:stCondLst>
                                            <p:cond delay="0"/>
                                          </p:stCondLst>
                                        </p:cTn>
                                        <p:tgtEl>
                                          <p:spTgt spid="526">
                                            <p:txEl>
                                              <p:pRg st="1" end="1"/>
                                            </p:txEl>
                                          </p:spTgt>
                                        </p:tgtEl>
                                        <p:attrNameLst>
                                          <p:attrName>style.visibility</p:attrName>
                                        </p:attrNameLst>
                                      </p:cBhvr>
                                      <p:to>
                                        <p:strVal val="visible"/>
                                      </p:to>
                                    </p:set>
                                    <p:anim calcmode="lin" valueType="str">
                                      <p:cBhvr additive="repl">
                                        <p:cTn id="61" dur="1" fill="hold"/>
                                        <p:tgtEl>
                                          <p:spTgt spid="526">
                                            <p:txEl>
                                              <p:pRg st="1" end="1"/>
                                            </p:txEl>
                                          </p:spTgt>
                                        </p:tgtEl>
                                      </p:cBhvr>
                                    </p:anim>
                                  </p:childTnLst>
                                </p:cTn>
                              </p:par>
                              <p:par>
                                <p:cTn id="62" presetID="24" presetClass="entr" fill="hold" nodeType="withEffect">
                                  <p:stCondLst>
                                    <p:cond delay="0"/>
                                  </p:stCondLst>
                                  <p:childTnLst>
                                    <p:set>
                                      <p:cBhvr>
                                        <p:cTn id="63" dur="1" fill="hold">
                                          <p:stCondLst>
                                            <p:cond delay="0"/>
                                          </p:stCondLst>
                                        </p:cTn>
                                        <p:tgtEl>
                                          <p:spTgt spid="526">
                                            <p:txEl>
                                              <p:pRg st="2" end="2"/>
                                            </p:txEl>
                                          </p:spTgt>
                                        </p:tgtEl>
                                        <p:attrNameLst>
                                          <p:attrName>style.visibility</p:attrName>
                                        </p:attrNameLst>
                                      </p:cBhvr>
                                      <p:to>
                                        <p:strVal val="visible"/>
                                      </p:to>
                                    </p:set>
                                    <p:anim calcmode="lin" valueType="str">
                                      <p:cBhvr additive="repl">
                                        <p:cTn id="64" dur="1" fill="hold"/>
                                        <p:tgtEl>
                                          <p:spTgt spid="526">
                                            <p:txEl>
                                              <p:pRg st="2" end="2"/>
                                            </p:txEl>
                                          </p:spTgt>
                                        </p:tgtEl>
                                      </p:cBhvr>
                                    </p:anim>
                                  </p:childTnLst>
                                </p:cTn>
                              </p:par>
                              <p:par>
                                <p:cTn id="65" presetID="24" presetClass="entr" fill="hold" nodeType="withEffect">
                                  <p:stCondLst>
                                    <p:cond delay="0"/>
                                  </p:stCondLst>
                                  <p:childTnLst>
                                    <p:set>
                                      <p:cBhvr>
                                        <p:cTn id="66" dur="1" fill="hold">
                                          <p:stCondLst>
                                            <p:cond delay="0"/>
                                          </p:stCondLst>
                                        </p:cTn>
                                        <p:tgtEl>
                                          <p:spTgt spid="526">
                                            <p:txEl>
                                              <p:pRg st="3" end="3"/>
                                            </p:txEl>
                                          </p:spTgt>
                                        </p:tgtEl>
                                        <p:attrNameLst>
                                          <p:attrName>style.visibility</p:attrName>
                                        </p:attrNameLst>
                                      </p:cBhvr>
                                      <p:to>
                                        <p:strVal val="visible"/>
                                      </p:to>
                                    </p:set>
                                    <p:anim calcmode="lin" valueType="str">
                                      <p:cBhvr additive="repl">
                                        <p:cTn id="67" dur="1" fill="hold"/>
                                        <p:tgtEl>
                                          <p:spTgt spid="526">
                                            <p:txEl>
                                              <p:pRg st="3" end="3"/>
                                            </p:txEl>
                                          </p:spTgt>
                                        </p:tgtEl>
                                      </p:cBhvr>
                                    </p:anim>
                                  </p:childTnLst>
                                </p:cTn>
                              </p:par>
                              <p:par>
                                <p:cTn id="68" presetID="24" presetClass="entr" fill="hold" nodeType="withEffect">
                                  <p:stCondLst>
                                    <p:cond delay="0"/>
                                  </p:stCondLst>
                                  <p:childTnLst>
                                    <p:set>
                                      <p:cBhvr>
                                        <p:cTn id="69" dur="1" fill="hold">
                                          <p:stCondLst>
                                            <p:cond delay="0"/>
                                          </p:stCondLst>
                                        </p:cTn>
                                        <p:tgtEl>
                                          <p:spTgt spid="526">
                                            <p:txEl>
                                              <p:pRg st="4" end="4"/>
                                            </p:txEl>
                                          </p:spTgt>
                                        </p:tgtEl>
                                        <p:attrNameLst>
                                          <p:attrName>style.visibility</p:attrName>
                                        </p:attrNameLst>
                                      </p:cBhvr>
                                      <p:to>
                                        <p:strVal val="visible"/>
                                      </p:to>
                                    </p:set>
                                    <p:anim calcmode="lin" valueType="str">
                                      <p:cBhvr additive="repl">
                                        <p:cTn id="70" dur="1" fill="hold"/>
                                        <p:tgtEl>
                                          <p:spTgt spid="526">
                                            <p:txEl>
                                              <p:pRg st="4" end="4"/>
                                            </p:txEl>
                                          </p:spTgt>
                                        </p:tgtEl>
                                      </p:cBhvr>
                                    </p:anim>
                                  </p:childTnLst>
                                </p:cTn>
                              </p:par>
                              <p:par>
                                <p:cTn id="71" presetID="24" presetClass="entr" fill="hold" nodeType="withEffect">
                                  <p:stCondLst>
                                    <p:cond delay="0"/>
                                  </p:stCondLst>
                                  <p:childTnLst>
                                    <p:set>
                                      <p:cBhvr>
                                        <p:cTn id="72" dur="1" fill="hold">
                                          <p:stCondLst>
                                            <p:cond delay="0"/>
                                          </p:stCondLst>
                                        </p:cTn>
                                        <p:tgtEl>
                                          <p:spTgt spid="526">
                                            <p:txEl>
                                              <p:pRg st="5" end="5"/>
                                            </p:txEl>
                                          </p:spTgt>
                                        </p:tgtEl>
                                        <p:attrNameLst>
                                          <p:attrName>style.visibility</p:attrName>
                                        </p:attrNameLst>
                                      </p:cBhvr>
                                      <p:to>
                                        <p:strVal val="visible"/>
                                      </p:to>
                                    </p:set>
                                    <p:anim calcmode="lin" valueType="str">
                                      <p:cBhvr additive="repl">
                                        <p:cTn id="73" dur="1" fill="hold"/>
                                        <p:tgtEl>
                                          <p:spTgt spid="526">
                                            <p:txEl>
                                              <p:pRg st="5" end="5"/>
                                            </p:txEl>
                                          </p:spTgt>
                                        </p:tgtEl>
                                      </p:cBhvr>
                                    </p:anim>
                                  </p:childTnLst>
                                </p:cTn>
                              </p:par>
                              <p:par>
                                <p:cTn id="74" presetID="24" presetClass="entr" fill="hold" nodeType="withEffect">
                                  <p:stCondLst>
                                    <p:cond delay="0"/>
                                  </p:stCondLst>
                                  <p:childTnLst>
                                    <p:set>
                                      <p:cBhvr>
                                        <p:cTn id="75" dur="1" fill="hold">
                                          <p:stCondLst>
                                            <p:cond delay="0"/>
                                          </p:stCondLst>
                                        </p:cTn>
                                        <p:tgtEl>
                                          <p:spTgt spid="526">
                                            <p:txEl>
                                              <p:pRg st="6" end="6"/>
                                            </p:txEl>
                                          </p:spTgt>
                                        </p:tgtEl>
                                        <p:attrNameLst>
                                          <p:attrName>style.visibility</p:attrName>
                                        </p:attrNameLst>
                                      </p:cBhvr>
                                      <p:to>
                                        <p:strVal val="visible"/>
                                      </p:to>
                                    </p:set>
                                    <p:anim calcmode="lin" valueType="str">
                                      <p:cBhvr additive="repl">
                                        <p:cTn id="76" dur="1" fill="hold"/>
                                        <p:tgtEl>
                                          <p:spTgt spid="526">
                                            <p:txEl>
                                              <p:pRg st="6" end="6"/>
                                            </p:txEl>
                                          </p:spTgt>
                                        </p:tgtEl>
                                      </p:cBhvr>
                                    </p:anim>
                                  </p:childTnLst>
                                </p:cTn>
                              </p:par>
                            </p:childTnLst>
                          </p:cTn>
                        </p:par>
                      </p:childTnLst>
                    </p:cTn>
                  </p:par>
                  <p:par>
                    <p:cTn id="77" fill="hold">
                      <p:stCondLst>
                        <p:cond delay="indefinite"/>
                      </p:stCondLst>
                      <p:childTnLst>
                        <p:par>
                          <p:cTn id="78" fill="hold">
                            <p:stCondLst>
                              <p:cond delay="0"/>
                            </p:stCondLst>
                            <p:childTnLst>
                              <p:par>
                                <p:cTn id="79" presetID="24" presetClass="exit" fill="hold" nodeType="clickEffect">
                                  <p:stCondLst>
                                    <p:cond delay="0"/>
                                  </p:stCondLst>
                                  <p:childTnLst>
                                    <p:anim calcmode="lin" valueType="str">
                                      <p:cBhvr additive="repl">
                                        <p:cTn id="80" dur="1"/>
                                        <p:tgtEl>
                                          <p:spTgt spid="526">
                                            <p:txEl>
                                              <p:pRg st="0" end="0"/>
                                            </p:txEl>
                                          </p:spTgt>
                                        </p:tgtEl>
                                      </p:cBhvr>
                                    </p:anim>
                                    <p:set>
                                      <p:cBhvr>
                                        <p:cTn id="81" dur="1" fill="hold">
                                          <p:stCondLst>
                                            <p:cond delay="0"/>
                                          </p:stCondLst>
                                        </p:cTn>
                                        <p:tgtEl>
                                          <p:spTgt spid="526">
                                            <p:txEl>
                                              <p:pRg st="0" end="0"/>
                                            </p:txEl>
                                          </p:spTgt>
                                        </p:tgtEl>
                                        <p:attrNameLst>
                                          <p:attrName>style.visibility</p:attrName>
                                        </p:attrNameLst>
                                      </p:cBhvr>
                                      <p:to>
                                        <p:strVal val="hidden"/>
                                      </p:to>
                                    </p:set>
                                  </p:childTnLst>
                                </p:cTn>
                              </p:par>
                              <p:par>
                                <p:cTn id="82" presetID="24" presetClass="exit" fill="hold" nodeType="withEffect">
                                  <p:stCondLst>
                                    <p:cond delay="0"/>
                                  </p:stCondLst>
                                  <p:childTnLst>
                                    <p:anim calcmode="lin" valueType="str">
                                      <p:cBhvr additive="repl">
                                        <p:cTn id="83" dur="1"/>
                                        <p:tgtEl>
                                          <p:spTgt spid="526">
                                            <p:txEl>
                                              <p:pRg st="1" end="1"/>
                                            </p:txEl>
                                          </p:spTgt>
                                        </p:tgtEl>
                                      </p:cBhvr>
                                    </p:anim>
                                    <p:set>
                                      <p:cBhvr>
                                        <p:cTn id="84" dur="1" fill="hold">
                                          <p:stCondLst>
                                            <p:cond delay="0"/>
                                          </p:stCondLst>
                                        </p:cTn>
                                        <p:tgtEl>
                                          <p:spTgt spid="526">
                                            <p:txEl>
                                              <p:pRg st="1" end="1"/>
                                            </p:txEl>
                                          </p:spTgt>
                                        </p:tgtEl>
                                        <p:attrNameLst>
                                          <p:attrName>style.visibility</p:attrName>
                                        </p:attrNameLst>
                                      </p:cBhvr>
                                      <p:to>
                                        <p:strVal val="hidden"/>
                                      </p:to>
                                    </p:set>
                                  </p:childTnLst>
                                </p:cTn>
                              </p:par>
                              <p:par>
                                <p:cTn id="85" presetID="24" presetClass="exit" fill="hold" nodeType="withEffect">
                                  <p:stCondLst>
                                    <p:cond delay="0"/>
                                  </p:stCondLst>
                                  <p:childTnLst>
                                    <p:anim calcmode="lin" valueType="str">
                                      <p:cBhvr additive="repl">
                                        <p:cTn id="86" dur="1"/>
                                        <p:tgtEl>
                                          <p:spTgt spid="526">
                                            <p:txEl>
                                              <p:pRg st="2" end="2"/>
                                            </p:txEl>
                                          </p:spTgt>
                                        </p:tgtEl>
                                      </p:cBhvr>
                                    </p:anim>
                                    <p:set>
                                      <p:cBhvr>
                                        <p:cTn id="87" dur="1" fill="hold">
                                          <p:stCondLst>
                                            <p:cond delay="0"/>
                                          </p:stCondLst>
                                        </p:cTn>
                                        <p:tgtEl>
                                          <p:spTgt spid="526">
                                            <p:txEl>
                                              <p:pRg st="2" end="2"/>
                                            </p:txEl>
                                          </p:spTgt>
                                        </p:tgtEl>
                                        <p:attrNameLst>
                                          <p:attrName>style.visibility</p:attrName>
                                        </p:attrNameLst>
                                      </p:cBhvr>
                                      <p:to>
                                        <p:strVal val="hidden"/>
                                      </p:to>
                                    </p:set>
                                  </p:childTnLst>
                                </p:cTn>
                              </p:par>
                              <p:par>
                                <p:cTn id="88" presetID="24" presetClass="exit" fill="hold" nodeType="withEffect">
                                  <p:stCondLst>
                                    <p:cond delay="0"/>
                                  </p:stCondLst>
                                  <p:childTnLst>
                                    <p:anim calcmode="lin" valueType="str">
                                      <p:cBhvr additive="repl">
                                        <p:cTn id="89" dur="1"/>
                                        <p:tgtEl>
                                          <p:spTgt spid="526">
                                            <p:txEl>
                                              <p:pRg st="3" end="3"/>
                                            </p:txEl>
                                          </p:spTgt>
                                        </p:tgtEl>
                                      </p:cBhvr>
                                    </p:anim>
                                    <p:set>
                                      <p:cBhvr>
                                        <p:cTn id="90" dur="1" fill="hold">
                                          <p:stCondLst>
                                            <p:cond delay="0"/>
                                          </p:stCondLst>
                                        </p:cTn>
                                        <p:tgtEl>
                                          <p:spTgt spid="526">
                                            <p:txEl>
                                              <p:pRg st="3" end="3"/>
                                            </p:txEl>
                                          </p:spTgt>
                                        </p:tgtEl>
                                        <p:attrNameLst>
                                          <p:attrName>style.visibility</p:attrName>
                                        </p:attrNameLst>
                                      </p:cBhvr>
                                      <p:to>
                                        <p:strVal val="hidden"/>
                                      </p:to>
                                    </p:set>
                                  </p:childTnLst>
                                </p:cTn>
                              </p:par>
                              <p:par>
                                <p:cTn id="91" presetID="24" presetClass="exit" fill="hold" nodeType="withEffect">
                                  <p:stCondLst>
                                    <p:cond delay="0"/>
                                  </p:stCondLst>
                                  <p:childTnLst>
                                    <p:anim calcmode="lin" valueType="str">
                                      <p:cBhvr additive="repl">
                                        <p:cTn id="92" dur="1"/>
                                        <p:tgtEl>
                                          <p:spTgt spid="526">
                                            <p:txEl>
                                              <p:pRg st="4" end="4"/>
                                            </p:txEl>
                                          </p:spTgt>
                                        </p:tgtEl>
                                      </p:cBhvr>
                                    </p:anim>
                                    <p:set>
                                      <p:cBhvr>
                                        <p:cTn id="93" dur="1" fill="hold">
                                          <p:stCondLst>
                                            <p:cond delay="0"/>
                                          </p:stCondLst>
                                        </p:cTn>
                                        <p:tgtEl>
                                          <p:spTgt spid="526">
                                            <p:txEl>
                                              <p:pRg st="4" end="4"/>
                                            </p:txEl>
                                          </p:spTgt>
                                        </p:tgtEl>
                                        <p:attrNameLst>
                                          <p:attrName>style.visibility</p:attrName>
                                        </p:attrNameLst>
                                      </p:cBhvr>
                                      <p:to>
                                        <p:strVal val="hidden"/>
                                      </p:to>
                                    </p:set>
                                  </p:childTnLst>
                                </p:cTn>
                              </p:par>
                              <p:par>
                                <p:cTn id="94" presetID="24" presetClass="exit" fill="hold" nodeType="withEffect">
                                  <p:stCondLst>
                                    <p:cond delay="0"/>
                                  </p:stCondLst>
                                  <p:childTnLst>
                                    <p:anim calcmode="lin" valueType="str">
                                      <p:cBhvr additive="repl">
                                        <p:cTn id="95" dur="1"/>
                                        <p:tgtEl>
                                          <p:spTgt spid="526">
                                            <p:txEl>
                                              <p:pRg st="5" end="5"/>
                                            </p:txEl>
                                          </p:spTgt>
                                        </p:tgtEl>
                                      </p:cBhvr>
                                    </p:anim>
                                    <p:set>
                                      <p:cBhvr>
                                        <p:cTn id="96" dur="1" fill="hold">
                                          <p:stCondLst>
                                            <p:cond delay="0"/>
                                          </p:stCondLst>
                                        </p:cTn>
                                        <p:tgtEl>
                                          <p:spTgt spid="526">
                                            <p:txEl>
                                              <p:pRg st="5" end="5"/>
                                            </p:txEl>
                                          </p:spTgt>
                                        </p:tgtEl>
                                        <p:attrNameLst>
                                          <p:attrName>style.visibility</p:attrName>
                                        </p:attrNameLst>
                                      </p:cBhvr>
                                      <p:to>
                                        <p:strVal val="hidden"/>
                                      </p:to>
                                    </p:set>
                                  </p:childTnLst>
                                </p:cTn>
                              </p:par>
                              <p:par>
                                <p:cTn id="97" presetID="24" presetClass="exit" fill="hold" nodeType="withEffect">
                                  <p:stCondLst>
                                    <p:cond delay="0"/>
                                  </p:stCondLst>
                                  <p:childTnLst>
                                    <p:anim calcmode="lin" valueType="str">
                                      <p:cBhvr additive="repl">
                                        <p:cTn id="98" dur="1"/>
                                        <p:tgtEl>
                                          <p:spTgt spid="526">
                                            <p:txEl>
                                              <p:pRg st="6" end="6"/>
                                            </p:txEl>
                                          </p:spTgt>
                                        </p:tgtEl>
                                      </p:cBhvr>
                                    </p:anim>
                                    <p:set>
                                      <p:cBhvr>
                                        <p:cTn id="99" dur="1" fill="hold">
                                          <p:stCondLst>
                                            <p:cond delay="0"/>
                                          </p:stCondLst>
                                        </p:cTn>
                                        <p:tgtEl>
                                          <p:spTgt spid="526">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CustomShape 1"/>
          <p:cNvSpPr/>
          <p:nvPr/>
        </p:nvSpPr>
        <p:spPr>
          <a:xfrm>
            <a:off x="457200" y="0"/>
            <a:ext cx="8228520" cy="78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600" b="1" i="1" strike="noStrike" spc="-1">
                <a:solidFill>
                  <a:srgbClr val="7030A0"/>
                </a:solidFill>
                <a:latin typeface="Calibri"/>
                <a:ea typeface="DejaVu Sans"/>
              </a:rPr>
              <a:t>ВИВИХИ</a:t>
            </a:r>
            <a:endParaRPr lang="ru-RU" sz="3600" b="0" strike="noStrike" spc="-1">
              <a:latin typeface="Arial"/>
            </a:endParaRPr>
          </a:p>
        </p:txBody>
      </p:sp>
      <p:sp>
        <p:nvSpPr>
          <p:cNvPr id="528" name="CustomShape 2"/>
          <p:cNvSpPr/>
          <p:nvPr/>
        </p:nvSpPr>
        <p:spPr>
          <a:xfrm>
            <a:off x="285840" y="642960"/>
            <a:ext cx="8642880" cy="568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400"/>
              </a:spcBef>
            </a:pPr>
            <a:r>
              <a:rPr lang="ru-RU" sz="2000" b="1" i="1" strike="noStrike" spc="-1">
                <a:solidFill>
                  <a:srgbClr val="0070C0"/>
                </a:solidFill>
                <a:latin typeface="Calibri"/>
                <a:ea typeface="DejaVu Sans"/>
              </a:rPr>
              <a:t>Вивихом</a:t>
            </a:r>
            <a:r>
              <a:rPr lang="ru-RU" sz="2000" b="1" strike="noStrike" spc="-1">
                <a:solidFill>
                  <a:srgbClr val="000000"/>
                </a:solidFill>
                <a:latin typeface="Calibri"/>
                <a:ea typeface="DejaVu Sans"/>
              </a:rPr>
              <a:t>  називається зміщення суглобових поверхонь кісток з порушенням їх нормального анатомічного взаєморозташування.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Розрізняють такі види вивихів: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1) травмвтичні - виникають внаслідок травми, падіння;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2) патологічні -  при захворюваннях;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3) вроджені - виникають у внутрішньоутробний період;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4) звичні - при розривах або розтягненні зв’язкового апарату; </a:t>
            </a:r>
            <a:endParaRPr lang="ru-RU" sz="2000" b="0" strike="noStrike" spc="-1">
              <a:latin typeface="Arial"/>
            </a:endParaRPr>
          </a:p>
          <a:p>
            <a:pPr algn="just">
              <a:lnSpc>
                <a:spcPct val="100000"/>
              </a:lnSpc>
              <a:spcBef>
                <a:spcPts val="400"/>
              </a:spcBef>
            </a:pPr>
            <a:r>
              <a:rPr lang="ru-RU" sz="2000" b="1" strike="noStrike" spc="-1">
                <a:solidFill>
                  <a:srgbClr val="000000"/>
                </a:solidFill>
                <a:latin typeface="Calibri"/>
                <a:ea typeface="DejaVu Sans"/>
              </a:rPr>
              <a:t>5) застарілі - своєчасно не вправлені.</a:t>
            </a:r>
            <a:endParaRPr lang="ru-RU" sz="2000" b="0" strike="noStrike" spc="-1">
              <a:latin typeface="Arial"/>
            </a:endParaRPr>
          </a:p>
        </p:txBody>
      </p:sp>
      <p:pic>
        <p:nvPicPr>
          <p:cNvPr id="529" name="Picture 2"/>
          <p:cNvPicPr/>
          <p:nvPr/>
        </p:nvPicPr>
        <p:blipFill>
          <a:blip r:embed="rId2"/>
          <a:stretch/>
        </p:blipFill>
        <p:spPr>
          <a:xfrm>
            <a:off x="4929120" y="4000680"/>
            <a:ext cx="4213800" cy="2856240"/>
          </a:xfrm>
          <a:prstGeom prst="rect">
            <a:avLst/>
          </a:prstGeom>
          <a:ln>
            <a:noFill/>
          </a:ln>
        </p:spPr>
      </p:pic>
      <p:pic>
        <p:nvPicPr>
          <p:cNvPr id="530" name="Picture 4"/>
          <p:cNvPicPr/>
          <p:nvPr/>
        </p:nvPicPr>
        <p:blipFill>
          <a:blip r:embed="rId3"/>
          <a:stretch/>
        </p:blipFill>
        <p:spPr>
          <a:xfrm>
            <a:off x="0" y="3862440"/>
            <a:ext cx="4500360" cy="2994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CustomShape 1"/>
          <p:cNvSpPr/>
          <p:nvPr/>
        </p:nvSpPr>
        <p:spPr>
          <a:xfrm>
            <a:off x="500040" y="285840"/>
            <a:ext cx="828576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spcBef>
                <a:spcPts val="479"/>
              </a:spcBef>
              <a:buClr>
                <a:srgbClr val="422100"/>
              </a:buClr>
              <a:buFont typeface="Arial"/>
              <a:buChar char="•"/>
            </a:pPr>
            <a:r>
              <a:rPr lang="ru-RU" sz="2400" b="0" strike="noStrike" spc="-1">
                <a:solidFill>
                  <a:srgbClr val="422100"/>
                </a:solidFill>
                <a:latin typeface="Calibri"/>
                <a:ea typeface="DejaVu Sans"/>
              </a:rPr>
              <a:t>Вивихнутою вважають дистальну частину з'єднання.</a:t>
            </a:r>
            <a:endParaRPr lang="ru-RU" sz="2400" b="0" strike="noStrike" spc="-1">
              <a:latin typeface="Arial"/>
            </a:endParaRPr>
          </a:p>
          <a:p>
            <a:pPr marL="343080" indent="-342000" algn="just">
              <a:lnSpc>
                <a:spcPct val="100000"/>
              </a:lnSpc>
              <a:spcBef>
                <a:spcPts val="479"/>
              </a:spcBef>
              <a:buClr>
                <a:srgbClr val="422100"/>
              </a:buClr>
              <a:buFont typeface="Arial"/>
              <a:buChar char="•"/>
            </a:pPr>
            <a:r>
              <a:rPr lang="ru-RU" sz="2400" b="0" strike="noStrike" spc="-1">
                <a:solidFill>
                  <a:srgbClr val="422100"/>
                </a:solidFill>
                <a:latin typeface="Calibri"/>
                <a:ea typeface="DejaVu Sans"/>
              </a:rPr>
              <a:t>Часткове роз'єднання суглобових кінців називається  </a:t>
            </a:r>
            <a:r>
              <a:rPr lang="ru-RU" sz="2400" b="1" i="1" u="sng" strike="noStrike" spc="-1">
                <a:solidFill>
                  <a:srgbClr val="FF0000"/>
                </a:solidFill>
                <a:uFillTx/>
                <a:latin typeface="Calibri"/>
                <a:ea typeface="DejaVu Sans"/>
              </a:rPr>
              <a:t>підвивихом</a:t>
            </a:r>
            <a:r>
              <a:rPr lang="ru-RU" sz="2400" b="0" i="1" strike="noStrike" spc="-1">
                <a:solidFill>
                  <a:srgbClr val="FF0000"/>
                </a:solidFill>
                <a:latin typeface="Calibri"/>
                <a:ea typeface="DejaVu Sans"/>
              </a:rPr>
              <a:t> .</a:t>
            </a:r>
            <a:endParaRPr lang="ru-RU" sz="2400" b="0" strike="noStrike" spc="-1">
              <a:latin typeface="Arial"/>
            </a:endParaRPr>
          </a:p>
          <a:p>
            <a:pPr marL="343080" indent="-342000" algn="just">
              <a:lnSpc>
                <a:spcPct val="100000"/>
              </a:lnSpc>
              <a:spcBef>
                <a:spcPts val="479"/>
              </a:spcBef>
              <a:buClr>
                <a:srgbClr val="000000"/>
              </a:buClr>
              <a:buFont typeface="Arial"/>
              <a:buChar char="•"/>
            </a:pPr>
            <a:r>
              <a:rPr lang="ru-RU" sz="2400" b="0" strike="noStrike" spc="-1">
                <a:solidFill>
                  <a:srgbClr val="000000"/>
                </a:solidFill>
                <a:latin typeface="Calibri"/>
                <a:ea typeface="DejaVu Sans"/>
              </a:rPr>
              <a:t> При </a:t>
            </a:r>
            <a:r>
              <a:rPr lang="ru-RU" sz="2400" b="1" i="1" u="sng" strike="noStrike" spc="-1">
                <a:solidFill>
                  <a:srgbClr val="000000"/>
                </a:solidFill>
                <a:uFillTx/>
                <a:latin typeface="Calibri"/>
                <a:ea typeface="DejaVu Sans"/>
              </a:rPr>
              <a:t>повному</a:t>
            </a:r>
            <a:r>
              <a:rPr lang="ru-RU" sz="2400" b="0" strike="noStrike" spc="-1">
                <a:solidFill>
                  <a:srgbClr val="000000"/>
                </a:solidFill>
                <a:latin typeface="Calibri"/>
                <a:ea typeface="DejaVu Sans"/>
              </a:rPr>
              <a:t> вивиху і значному зміщенні суглобових кінців кісток їх суглобові поверхні не стикаються. </a:t>
            </a:r>
            <a:endParaRPr lang="ru-RU" sz="2400" b="0" strike="noStrike" spc="-1">
              <a:latin typeface="Arial"/>
            </a:endParaRPr>
          </a:p>
          <a:p>
            <a:pPr marL="343080" indent="-342000" algn="just">
              <a:lnSpc>
                <a:spcPct val="100000"/>
              </a:lnSpc>
              <a:spcBef>
                <a:spcPts val="479"/>
              </a:spcBef>
            </a:pPr>
            <a:r>
              <a:rPr lang="ru-RU" sz="2400" b="0" strike="noStrike" spc="-1">
                <a:solidFill>
                  <a:srgbClr val="000000"/>
                </a:solidFill>
                <a:latin typeface="Calibri"/>
                <a:ea typeface="DejaVu Sans"/>
              </a:rPr>
              <a:t>        Розрізняють </a:t>
            </a:r>
            <a:r>
              <a:rPr lang="ru-RU" sz="2400" b="1" i="1" u="sng" strike="noStrike" spc="-1">
                <a:solidFill>
                  <a:srgbClr val="000000"/>
                </a:solidFill>
                <a:uFillTx/>
                <a:latin typeface="Calibri"/>
                <a:ea typeface="DejaVu Sans"/>
              </a:rPr>
              <a:t>природжені</a:t>
            </a:r>
            <a:r>
              <a:rPr lang="ru-RU" sz="2400" b="0" strike="noStrike" spc="-1">
                <a:solidFill>
                  <a:srgbClr val="000000"/>
                </a:solidFill>
                <a:latin typeface="Calibri"/>
                <a:ea typeface="DejaVu Sans"/>
              </a:rPr>
              <a:t> і </a:t>
            </a:r>
            <a:r>
              <a:rPr lang="ru-RU" sz="2400" b="1" i="1" u="sng" strike="noStrike" spc="-1">
                <a:solidFill>
                  <a:srgbClr val="000000"/>
                </a:solidFill>
                <a:uFillTx/>
                <a:latin typeface="Calibri"/>
                <a:ea typeface="DejaVu Sans"/>
              </a:rPr>
              <a:t>набуті</a:t>
            </a:r>
            <a:r>
              <a:rPr lang="ru-RU" sz="2400" b="0" strike="noStrike" spc="-1">
                <a:solidFill>
                  <a:srgbClr val="000000"/>
                </a:solidFill>
                <a:latin typeface="Calibri"/>
                <a:ea typeface="DejaVu Sans"/>
              </a:rPr>
              <a:t> (травматологічні) вивихи. Вивихи, які систематично повторюються і виникають при незначній механічній дії, називають </a:t>
            </a:r>
            <a:r>
              <a:rPr lang="ru-RU" sz="2400" b="1" i="1" u="sng" strike="noStrike" spc="-1">
                <a:solidFill>
                  <a:srgbClr val="000000"/>
                </a:solidFill>
                <a:uFillTx/>
                <a:latin typeface="Calibri"/>
                <a:ea typeface="DejaVu Sans"/>
              </a:rPr>
              <a:t>звичними</a:t>
            </a:r>
            <a:r>
              <a:rPr lang="ru-RU" sz="2400" b="0" strike="noStrike" spc="-1">
                <a:solidFill>
                  <a:srgbClr val="000000"/>
                </a:solidFill>
                <a:latin typeface="Calibri"/>
                <a:ea typeface="DejaVu Sans"/>
              </a:rPr>
              <a:t>.</a:t>
            </a:r>
            <a:endParaRPr lang="ru-RU" sz="2400" b="0" strike="noStrike" spc="-1">
              <a:latin typeface="Arial"/>
            </a:endParaRPr>
          </a:p>
          <a:p>
            <a:pPr marL="343080" indent="-342000" algn="just">
              <a:lnSpc>
                <a:spcPct val="100000"/>
              </a:lnSpc>
              <a:spcBef>
                <a:spcPts val="479"/>
              </a:spcBef>
            </a:pPr>
            <a:endParaRPr lang="ru-RU" sz="2400" b="0" strike="noStrike" spc="-1">
              <a:latin typeface="Arial"/>
            </a:endParaRPr>
          </a:p>
          <a:p>
            <a:pPr marL="343080" indent="-342000" algn="just">
              <a:lnSpc>
                <a:spcPct val="100000"/>
              </a:lnSpc>
              <a:spcBef>
                <a:spcPts val="479"/>
              </a:spcBef>
            </a:pPr>
            <a:r>
              <a:rPr lang="ru-RU" sz="2400" b="1" strike="noStrike" spc="-1">
                <a:solidFill>
                  <a:srgbClr val="FF0000"/>
                </a:solidFill>
                <a:latin typeface="Calibri"/>
                <a:ea typeface="DejaVu Sans"/>
              </a:rPr>
              <a:t>Перша допомога </a:t>
            </a:r>
            <a:r>
              <a:rPr lang="ru-RU" sz="2400" b="0" strike="noStrike" spc="-1">
                <a:solidFill>
                  <a:srgbClr val="000000"/>
                </a:solidFill>
                <a:latin typeface="Calibri"/>
                <a:ea typeface="DejaVu Sans"/>
              </a:rPr>
              <a:t>— іммобілізація кінцівки, транспортування хворого в травматологічний пункт. Вправляти вивих можна тільки після рентгенологічного дослідження. Лікування полягає у вправлянні вивиху і фіксації кінцівки.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 name="Picture 3"/>
          <p:cNvPicPr/>
          <p:nvPr/>
        </p:nvPicPr>
        <p:blipFill>
          <a:blip r:embed="rId2"/>
          <a:stretch/>
        </p:blipFill>
        <p:spPr>
          <a:xfrm>
            <a:off x="1000080" y="3071880"/>
            <a:ext cx="1999080" cy="2850120"/>
          </a:xfrm>
          <a:prstGeom prst="rect">
            <a:avLst/>
          </a:prstGeom>
          <a:ln>
            <a:noFill/>
          </a:ln>
          <a:effectLst>
            <a:softEdge rad="112500"/>
          </a:effectLst>
        </p:spPr>
      </p:pic>
      <p:sp>
        <p:nvSpPr>
          <p:cNvPr id="533" name="CustomShape 1"/>
          <p:cNvSpPr/>
          <p:nvPr/>
        </p:nvSpPr>
        <p:spPr>
          <a:xfrm>
            <a:off x="285840" y="214200"/>
            <a:ext cx="8533800" cy="987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600" b="1" i="1" strike="noStrike" spc="-1">
                <a:solidFill>
                  <a:srgbClr val="7030A0"/>
                </a:solidFill>
                <a:latin typeface="Calibri"/>
                <a:ea typeface="DejaVu Sans"/>
              </a:rPr>
              <a:t>Клінічні ознаки вивихів.</a:t>
            </a:r>
            <a:endParaRPr lang="ru-RU" sz="3600" b="0" strike="noStrike" spc="-1">
              <a:latin typeface="Arial"/>
            </a:endParaRPr>
          </a:p>
          <a:p>
            <a:pPr algn="ctr">
              <a:lnSpc>
                <a:spcPct val="100000"/>
              </a:lnSpc>
            </a:pPr>
            <a:r>
              <a:rPr lang="ru-RU" sz="2000" b="1" i="1" strike="noStrike" spc="-1">
                <a:solidFill>
                  <a:srgbClr val="0070C0"/>
                </a:solidFill>
                <a:latin typeface="Calibri"/>
                <a:ea typeface="DejaVu Sans"/>
              </a:rPr>
              <a:t>Основними ознаками вивиху є: </a:t>
            </a:r>
            <a:endParaRPr lang="ru-RU" sz="2000" b="0" strike="noStrike" spc="-1">
              <a:latin typeface="Arial"/>
            </a:endParaRPr>
          </a:p>
          <a:p>
            <a:pPr algn="just">
              <a:lnSpc>
                <a:spcPct val="100000"/>
              </a:lnSpc>
            </a:pPr>
            <a:r>
              <a:rPr lang="ru-RU" sz="1800" b="0" strike="noStrike" spc="-1">
                <a:solidFill>
                  <a:srgbClr val="C00000"/>
                </a:solidFill>
                <a:latin typeface="Calibri"/>
                <a:ea typeface="DejaVu Sans"/>
              </a:rPr>
              <a:t>    </a:t>
            </a:r>
            <a:r>
              <a:rPr lang="ru-RU" sz="1800" b="1" strike="noStrike" spc="-1">
                <a:solidFill>
                  <a:srgbClr val="C00000"/>
                </a:solidFill>
                <a:latin typeface="Calibri"/>
                <a:ea typeface="DejaVu Sans"/>
              </a:rPr>
              <a:t>•</a:t>
            </a:r>
            <a:r>
              <a:rPr lang="ru-RU" sz="1800" b="1" strike="noStrike" spc="-1">
                <a:solidFill>
                  <a:srgbClr val="000000"/>
                </a:solidFill>
                <a:latin typeface="Calibri"/>
                <a:ea typeface="DejaVu Sans"/>
              </a:rPr>
              <a:t> вимушене положення кінцівки;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strike="noStrike" spc="-1">
                <a:solidFill>
                  <a:srgbClr val="C00000"/>
                </a:solidFill>
                <a:latin typeface="Calibri"/>
                <a:ea typeface="DejaVu Sans"/>
              </a:rPr>
              <a:t>• </a:t>
            </a:r>
            <a:r>
              <a:rPr lang="ru-RU" sz="1800" b="1" strike="noStrike" spc="-1">
                <a:solidFill>
                  <a:srgbClr val="000000"/>
                </a:solidFill>
                <a:latin typeface="Calibri"/>
                <a:ea typeface="DejaVu Sans"/>
              </a:rPr>
              <a:t>деформація суглоба;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strike="noStrike" spc="-1">
                <a:solidFill>
                  <a:srgbClr val="C00000"/>
                </a:solidFill>
                <a:latin typeface="Calibri"/>
                <a:ea typeface="DejaVu Sans"/>
              </a:rPr>
              <a:t>•</a:t>
            </a:r>
            <a:r>
              <a:rPr lang="ru-RU" sz="1800" b="1" strike="noStrike" spc="-1">
                <a:solidFill>
                  <a:srgbClr val="000000"/>
                </a:solidFill>
                <a:latin typeface="Calibri"/>
                <a:ea typeface="DejaVu Sans"/>
              </a:rPr>
              <a:t> порушення функції суглоба-відсутність активних і різке «пружинне»       обмеження пасивних рухів у суглобі;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strike="noStrike" spc="-1">
                <a:solidFill>
                  <a:srgbClr val="C00000"/>
                </a:solidFill>
                <a:latin typeface="Calibri"/>
                <a:ea typeface="DejaVu Sans"/>
              </a:rPr>
              <a:t>• </a:t>
            </a:r>
            <a:r>
              <a:rPr lang="ru-RU" sz="1800" b="1" strike="noStrike" spc="-1">
                <a:solidFill>
                  <a:srgbClr val="000000"/>
                </a:solidFill>
                <a:latin typeface="Calibri"/>
                <a:ea typeface="DejaVu Sans"/>
              </a:rPr>
              <a:t>виражений біль, який у натупні дні може поступово зменшуватися.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Для встановлення діагнозу важливе значення мають пальпація і рентгенографія ушкодженого суглоба.</a:t>
            </a: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endParaRPr lang="ru-RU" sz="1800" b="0" strike="noStrike" spc="-1">
              <a:latin typeface="Arial"/>
            </a:endParaRPr>
          </a:p>
          <a:p>
            <a:pPr algn="just">
              <a:lnSpc>
                <a:spcPct val="100000"/>
              </a:lnSpc>
            </a:pPr>
            <a:r>
              <a:rPr lang="ru-RU" sz="2000" b="1" i="1" strike="noStrike" spc="-1">
                <a:solidFill>
                  <a:srgbClr val="0070C0"/>
                </a:solidFill>
                <a:latin typeface="Calibri"/>
                <a:ea typeface="DejaVu Sans"/>
              </a:rPr>
              <a:t>Вивих голівки плечової кістки</a:t>
            </a:r>
            <a:r>
              <a:rPr lang="ru-RU" sz="2000" b="1" strike="noStrike" spc="-1">
                <a:solidFill>
                  <a:srgbClr val="000000"/>
                </a:solidFill>
                <a:latin typeface="Calibri"/>
                <a:ea typeface="DejaVu Sans"/>
              </a:rPr>
              <a:t>		</a:t>
            </a:r>
            <a:r>
              <a:rPr lang="ru-RU" sz="2000" b="1" i="1" strike="noStrike" spc="-1">
                <a:solidFill>
                  <a:srgbClr val="0070C0"/>
                </a:solidFill>
                <a:latin typeface="Calibri"/>
                <a:ea typeface="DejaVu Sans"/>
              </a:rPr>
              <a:t>Вивих стегнової кістки в </a:t>
            </a:r>
            <a:endParaRPr lang="ru-RU" sz="2000" b="0" strike="noStrike" spc="-1">
              <a:latin typeface="Arial"/>
            </a:endParaRPr>
          </a:p>
          <a:p>
            <a:pPr algn="just">
              <a:lnSpc>
                <a:spcPct val="100000"/>
              </a:lnSpc>
            </a:pPr>
            <a:r>
              <a:rPr lang="ru-RU" sz="2000" b="1" i="1" strike="noStrike" spc="-1">
                <a:solidFill>
                  <a:srgbClr val="0070C0"/>
                </a:solidFill>
                <a:latin typeface="Calibri"/>
                <a:ea typeface="DejaVu Sans"/>
              </a:rPr>
              <a:t>					                                         кульшовому  суглобі</a:t>
            </a: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p:txBody>
      </p:sp>
      <p:pic>
        <p:nvPicPr>
          <p:cNvPr id="534" name="Picture 4"/>
          <p:cNvPicPr/>
          <p:nvPr/>
        </p:nvPicPr>
        <p:blipFill>
          <a:blip r:embed="rId3"/>
          <a:stretch/>
        </p:blipFill>
        <p:spPr>
          <a:xfrm>
            <a:off x="5286240" y="3000240"/>
            <a:ext cx="1999080" cy="279756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7200" y="357120"/>
            <a:ext cx="8228520" cy="57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2500" lnSpcReduction="10000"/>
          </a:bodyPr>
          <a:lstStyle/>
          <a:p>
            <a:pPr algn="ctr">
              <a:lnSpc>
                <a:spcPct val="100000"/>
              </a:lnSpc>
            </a:pPr>
            <a:r>
              <a:rPr lang="ru-RU" sz="3600" b="1" i="1" strike="noStrike" spc="-1">
                <a:solidFill>
                  <a:srgbClr val="7030A0"/>
                </a:solidFill>
                <a:latin typeface="Calibri"/>
                <a:ea typeface="DejaVu Sans"/>
              </a:rPr>
              <a:t>Лікування вивихів</a:t>
            </a:r>
            <a:endParaRPr lang="ru-RU" sz="3600" b="0" strike="noStrike" spc="-1">
              <a:latin typeface="Arial"/>
            </a:endParaRPr>
          </a:p>
        </p:txBody>
      </p:sp>
      <p:sp>
        <p:nvSpPr>
          <p:cNvPr id="536" name="CustomShape 2"/>
          <p:cNvSpPr/>
          <p:nvPr/>
        </p:nvSpPr>
        <p:spPr>
          <a:xfrm>
            <a:off x="457200" y="1214280"/>
            <a:ext cx="8228520" cy="510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5500" lnSpcReduction="20000"/>
          </a:bodyPr>
          <a:lstStyle/>
          <a:p>
            <a:pPr algn="ctr">
              <a:lnSpc>
                <a:spcPct val="100000"/>
              </a:lnSpc>
              <a:spcBef>
                <a:spcPts val="641"/>
              </a:spcBef>
            </a:pPr>
            <a:r>
              <a:rPr lang="ru-RU" sz="3200" b="0" strike="noStrike" spc="-1">
                <a:solidFill>
                  <a:srgbClr val="000000"/>
                </a:solidFill>
                <a:latin typeface="Calibri"/>
                <a:ea typeface="DejaVu Sans"/>
              </a:rPr>
              <a:t>     </a:t>
            </a:r>
            <a:r>
              <a:rPr lang="ru-RU" sz="3200" b="1" strike="noStrike" spc="-1">
                <a:solidFill>
                  <a:srgbClr val="FF0000"/>
                </a:solidFill>
                <a:latin typeface="Calibri"/>
                <a:ea typeface="DejaVu Sans"/>
              </a:rPr>
              <a:t>При наданні першої допомоги потерпілому з вивихом перш за все необхідно: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1)  провести транспортну іммобілізацію;</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2)</a:t>
            </a:r>
            <a:r>
              <a:rPr lang="ru-RU" sz="3200" b="1" strike="noStrike" spc="-1">
                <a:solidFill>
                  <a:srgbClr val="FF0000"/>
                </a:solidFill>
                <a:latin typeface="Calibri"/>
                <a:ea typeface="DejaVu Sans"/>
              </a:rPr>
              <a:t> </a:t>
            </a:r>
            <a:r>
              <a:rPr lang="ru-RU" sz="3200" b="1" strike="noStrike" spc="-1">
                <a:solidFill>
                  <a:srgbClr val="000000"/>
                </a:solidFill>
                <a:latin typeface="Calibri"/>
                <a:ea typeface="DejaVu Sans"/>
              </a:rPr>
              <a:t>до ділянки травмованого суглоба прикласти міхур із льодом; </a:t>
            </a:r>
            <a:endParaRPr lang="ru-RU" sz="3200" b="0" strike="noStrike" spc="-1">
              <a:latin typeface="Arial"/>
            </a:endParaRPr>
          </a:p>
          <a:p>
            <a:pPr algn="just">
              <a:lnSpc>
                <a:spcPct val="100000"/>
              </a:lnSpc>
              <a:spcBef>
                <a:spcPts val="641"/>
              </a:spcBef>
            </a:pPr>
            <a:r>
              <a:rPr lang="ru-RU" sz="3200" b="1" strike="noStrike" spc="-1">
                <a:solidFill>
                  <a:srgbClr val="FF0000"/>
                </a:solidFill>
                <a:latin typeface="Calibri"/>
                <a:ea typeface="DejaVu Sans"/>
              </a:rPr>
              <a:t>  </a:t>
            </a:r>
            <a:r>
              <a:rPr lang="ru-RU" sz="3200" b="1" strike="noStrike" spc="-1">
                <a:solidFill>
                  <a:srgbClr val="000000"/>
                </a:solidFill>
                <a:latin typeface="Calibri"/>
                <a:ea typeface="DejaVu Sans"/>
              </a:rPr>
              <a:t>3) ввести анальгетики.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Вправлення вивиху повинен проводити  лікар-травматолог.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Неускладнені вивихи верхньої кінцівки лікують амбулаторно, нижньої-стаціонарно.</a:t>
            </a:r>
            <a:endParaRPr lang="ru-RU" sz="3200" b="0" strike="noStrike" spc="-1">
              <a:latin typeface="Arial"/>
            </a:endParaRPr>
          </a:p>
          <a:p>
            <a:pPr algn="just">
              <a:lnSpc>
                <a:spcPct val="100000"/>
              </a:lnSpc>
              <a:spcBef>
                <a:spcPts val="641"/>
              </a:spcBef>
            </a:pPr>
            <a:endParaRPr lang="ru-RU" sz="3200" b="0" strike="noStrike" spc="-1">
              <a:latin typeface="Arial"/>
            </a:endParaRPr>
          </a:p>
          <a:p>
            <a:pPr algn="ctr">
              <a:lnSpc>
                <a:spcPct val="100000"/>
              </a:lnSpc>
              <a:spcBef>
                <a:spcPts val="641"/>
              </a:spcBef>
            </a:pPr>
            <a:r>
              <a:rPr lang="ru-RU" sz="3200" b="1" i="1" strike="noStrike" spc="-1">
                <a:solidFill>
                  <a:srgbClr val="0070C0"/>
                </a:solidFill>
                <a:latin typeface="Calibri"/>
                <a:ea typeface="DejaVu Sans"/>
              </a:rPr>
              <a:t>Показаннями до хірургічного лікування вивихів є: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1) відкриті вивихи;</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2) вивихи з інтерпозицією м’яких тканин;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3) застарілі вивихи більше 4 тижнів; </a:t>
            </a:r>
            <a:endParaRPr lang="ru-RU" sz="3200" b="0" strike="noStrike" spc="-1">
              <a:latin typeface="Arial"/>
            </a:endParaRPr>
          </a:p>
          <a:p>
            <a:pPr algn="just">
              <a:lnSpc>
                <a:spcPct val="100000"/>
              </a:lnSpc>
              <a:spcBef>
                <a:spcPts val="641"/>
              </a:spcBef>
            </a:pPr>
            <a:r>
              <a:rPr lang="ru-RU" sz="3200" b="1" strike="noStrike" spc="-1">
                <a:solidFill>
                  <a:srgbClr val="000000"/>
                </a:solidFill>
                <a:latin typeface="Calibri"/>
                <a:ea typeface="DejaVu Sans"/>
              </a:rPr>
              <a:t>   4) звичні вивихи при яких укріплюють капсулу і зв’язковий  апарат суглоба.</a:t>
            </a:r>
            <a:endParaRPr lang="ru-RU" sz="3200" b="0" strike="noStrike" spc="-1">
              <a:latin typeface="Arial"/>
            </a:endParaRPr>
          </a:p>
          <a:p>
            <a:pPr>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CustomShape 1"/>
          <p:cNvSpPr/>
          <p:nvPr/>
        </p:nvSpPr>
        <p:spPr>
          <a:xfrm>
            <a:off x="0" y="0"/>
            <a:ext cx="8928720" cy="285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pPr>
            <a:r>
              <a:rPr lang="ru-RU" sz="2800" b="0" i="1" strike="noStrike" spc="-1">
                <a:solidFill>
                  <a:srgbClr val="000000"/>
                </a:solidFill>
                <a:latin typeface="Calibri"/>
                <a:ea typeface="DejaVu Sans"/>
              </a:rPr>
              <a:t>  </a:t>
            </a:r>
            <a:r>
              <a:rPr lang="ru-RU" sz="2400" b="0" i="1" strike="noStrike" spc="-1">
                <a:solidFill>
                  <a:srgbClr val="000000"/>
                </a:solidFill>
                <a:latin typeface="Calibri"/>
                <a:ea typeface="DejaVu Sans"/>
              </a:rPr>
              <a:t>     </a:t>
            </a:r>
            <a:r>
              <a:rPr lang="ru-RU" sz="2400" b="0" i="1" strike="noStrike" spc="-1">
                <a:solidFill>
                  <a:srgbClr val="7030A0"/>
                </a:solidFill>
                <a:latin typeface="Calibri"/>
                <a:ea typeface="DejaVu Sans"/>
              </a:rPr>
              <a:t> </a:t>
            </a:r>
            <a:r>
              <a:rPr lang="ru-RU" sz="2400" b="1" i="1" u="sng" strike="noStrike" spc="-1">
                <a:solidFill>
                  <a:srgbClr val="7030A0"/>
                </a:solidFill>
                <a:uFillTx/>
                <a:latin typeface="Calibri"/>
                <a:ea typeface="DejaVu Sans"/>
              </a:rPr>
              <a:t>Переломом</a:t>
            </a:r>
            <a:r>
              <a:rPr lang="ru-RU" sz="2400" b="1" strike="noStrike" spc="-1">
                <a:solidFill>
                  <a:srgbClr val="7030A0"/>
                </a:solidFill>
                <a:latin typeface="Calibri"/>
                <a:ea typeface="DejaVu Sans"/>
              </a:rPr>
              <a:t> </a:t>
            </a:r>
            <a:r>
              <a:rPr lang="ru-RU" sz="2400" b="1" strike="noStrike" spc="-1">
                <a:solidFill>
                  <a:srgbClr val="000000"/>
                </a:solidFill>
                <a:latin typeface="Calibri"/>
                <a:ea typeface="DejaVu Sans"/>
              </a:rPr>
              <a:t>називається порушення цілості кістки, яке виникає внаслідок травми. </a:t>
            </a:r>
            <a:endParaRPr lang="ru-RU" sz="2400" b="0" strike="noStrike" spc="-1">
              <a:latin typeface="Arial"/>
            </a:endParaRPr>
          </a:p>
          <a:p>
            <a:pPr marL="343080" indent="-342000" algn="just">
              <a:lnSpc>
                <a:spcPct val="100000"/>
              </a:lnSpc>
            </a:pPr>
            <a:r>
              <a:rPr lang="ru-RU" sz="2400" b="1" strike="noStrike" spc="-1">
                <a:solidFill>
                  <a:srgbClr val="000000"/>
                </a:solidFill>
                <a:latin typeface="Calibri"/>
                <a:ea typeface="DejaVu Sans"/>
              </a:rPr>
              <a:t>        Різноманітність переломів зумовлена механізмами їх виникнення, характером перелому, локалізацією відламків тощо. Розрізняють </a:t>
            </a:r>
            <a:r>
              <a:rPr lang="ru-RU" sz="2400" b="1" i="1" strike="noStrike" spc="-1">
                <a:solidFill>
                  <a:srgbClr val="FF0000"/>
                </a:solidFill>
                <a:latin typeface="Calibri"/>
                <a:ea typeface="DejaVu Sans"/>
              </a:rPr>
              <a:t>травматологічні</a:t>
            </a:r>
            <a:r>
              <a:rPr lang="ru-RU" sz="2400" b="1" strike="noStrike" spc="-1">
                <a:solidFill>
                  <a:srgbClr val="000000"/>
                </a:solidFill>
                <a:latin typeface="Calibri"/>
                <a:ea typeface="DejaVu Sans"/>
              </a:rPr>
              <a:t> (унаслідок ушкодження) і </a:t>
            </a:r>
            <a:r>
              <a:rPr lang="ru-RU" sz="2400" b="1" i="1" strike="noStrike" spc="-1">
                <a:solidFill>
                  <a:srgbClr val="FF0000"/>
                </a:solidFill>
                <a:latin typeface="Calibri"/>
                <a:ea typeface="DejaVu Sans"/>
              </a:rPr>
              <a:t>патологічні</a:t>
            </a:r>
            <a:r>
              <a:rPr lang="ru-RU" sz="2400" b="1" strike="noStrike" spc="-1">
                <a:solidFill>
                  <a:srgbClr val="000000"/>
                </a:solidFill>
                <a:latin typeface="Calibri"/>
                <a:ea typeface="DejaVu Sans"/>
              </a:rPr>
              <a:t> (унаслідок попередніх патологічних змін у кістці</a:t>
            </a:r>
            <a:endParaRPr lang="ru-RU" sz="2400" b="0" strike="noStrike" spc="-1">
              <a:latin typeface="Arial"/>
            </a:endParaRPr>
          </a:p>
        </p:txBody>
      </p:sp>
      <p:pic>
        <p:nvPicPr>
          <p:cNvPr id="538" name="Picture 2"/>
          <p:cNvPicPr/>
          <p:nvPr/>
        </p:nvPicPr>
        <p:blipFill>
          <a:blip r:embed="rId2"/>
          <a:stretch/>
        </p:blipFill>
        <p:spPr>
          <a:xfrm>
            <a:off x="357120" y="2786040"/>
            <a:ext cx="4856760" cy="3885120"/>
          </a:xfrm>
          <a:prstGeom prst="rect">
            <a:avLst/>
          </a:prstGeom>
          <a:ln>
            <a:noFill/>
          </a:ln>
        </p:spPr>
      </p:pic>
      <p:sp>
        <p:nvSpPr>
          <p:cNvPr id="539" name="CustomShape 2"/>
          <p:cNvSpPr/>
          <p:nvPr/>
        </p:nvSpPr>
        <p:spPr>
          <a:xfrm>
            <a:off x="5357880" y="2643120"/>
            <a:ext cx="3642120" cy="374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FF0000"/>
                </a:solidFill>
                <a:latin typeface="Calibri"/>
                <a:ea typeface="DejaVu Sans"/>
              </a:rPr>
              <a:t>Окремі види переломів: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косий;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роздроблений;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гвинтоподібний;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підокістний (по типу "зеленої гілки");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сегментований (багатоуламковий, багатоскалковий); </a:t>
            </a:r>
            <a:endParaRPr lang="ru-RU" sz="2400" b="0" strike="noStrike" spc="-1">
              <a:latin typeface="Arial"/>
            </a:endParaRPr>
          </a:p>
          <a:p>
            <a:pPr marL="343080" indent="-342000">
              <a:lnSpc>
                <a:spcPct val="100000"/>
              </a:lnSpc>
              <a:buClr>
                <a:srgbClr val="000000"/>
              </a:buClr>
              <a:buFont typeface="StarSymbol"/>
              <a:buAutoNum type="arabicPeriod"/>
            </a:pPr>
            <a:r>
              <a:rPr lang="ru-RU" sz="2400" b="1" strike="noStrike" spc="-1">
                <a:solidFill>
                  <a:srgbClr val="000000"/>
                </a:solidFill>
                <a:latin typeface="Calibri"/>
                <a:ea typeface="DejaVu Sans"/>
              </a:rPr>
              <a:t>поперечний</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1" presetClass="entr" fill="hold" nodeType="clickEffect">
                                  <p:stCondLst>
                                    <p:cond delay="0"/>
                                  </p:stCondLst>
                                  <p:iterate type="lt">
                                    <p:tmAbs val="100"/>
                                  </p:iterate>
                                  <p:childTnLst>
                                    <p:set>
                                      <p:cBhvr>
                                        <p:cTn id="6" dur="1" fill="hold">
                                          <p:stCondLst>
                                            <p:cond delay="0"/>
                                          </p:stCondLst>
                                        </p:cTn>
                                        <p:tgtEl>
                                          <p:spTgt spid="537">
                                            <p:txEl>
                                              <p:pRg st="0" end="0"/>
                                            </p:txEl>
                                          </p:spTgt>
                                        </p:tgtEl>
                                        <p:attrNameLst>
                                          <p:attrName>style.visibility</p:attrName>
                                        </p:attrNameLst>
                                      </p:cBhvr>
                                      <p:to>
                                        <p:strVal val="visible"/>
                                      </p:to>
                                    </p:set>
                                    <p:anim calcmode="lin" valueType="num">
                                      <p:cBhvr additive="repl">
                                        <p:cTn id="7" dur="500" fill="hold"/>
                                        <p:tgtEl>
                                          <p:spTgt spid="53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additive="repl">
                                        <p:cTn id="8" dur="500" fill="hold"/>
                                        <p:tgtEl>
                                          <p:spTgt spid="537">
                                            <p:txEl>
                                              <p:pRg st="0" end="0"/>
                                            </p:txEl>
                                          </p:spTgt>
                                        </p:tgtEl>
                                        <p:attrNameLst>
                                          <p:attrName>ppt_y</p:attrName>
                                        </p:attrNameLst>
                                      </p:cBhvr>
                                      <p:tavLst>
                                        <p:tav tm="0">
                                          <p:val>
                                            <p:strVal val="#ppt_y"/>
                                          </p:val>
                                        </p:tav>
                                        <p:tav tm="100000">
                                          <p:val>
                                            <p:strVal val="#ppt_y"/>
                                          </p:val>
                                        </p:tav>
                                      </p:tavLst>
                                    </p:anim>
                                    <p:anim calcmode="lin" valueType="num">
                                      <p:cBhvr additive="repl">
                                        <p:cTn id="9" dur="500" fill="hold"/>
                                        <p:tgtEl>
                                          <p:spTgt spid="53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additive="repl">
                                        <p:cTn id="10" dur="500" fill="hold"/>
                                        <p:tgtEl>
                                          <p:spTgt spid="53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additive="repl">
                                        <p:cTn id="11" dur="500"/>
                                        <p:tgtEl>
                                          <p:spTgt spid="537">
                                            <p:txEl>
                                              <p:pRg st="0" end="0"/>
                                            </p:txEl>
                                          </p:spTgt>
                                        </p:tgtEl>
                                      </p:cBhvr>
                                    </p:animEffect>
                                  </p:childTnLst>
                                </p:cTn>
                              </p:par>
                              <p:par>
                                <p:cTn id="12" presetID="41" presetClass="entr" fill="hold" nodeType="withEffect">
                                  <p:stCondLst>
                                    <p:cond delay="0"/>
                                  </p:stCondLst>
                                  <p:iterate type="lt">
                                    <p:tmAbs val="100"/>
                                  </p:iterate>
                                  <p:childTnLst>
                                    <p:set>
                                      <p:cBhvr>
                                        <p:cTn id="13" dur="1" fill="hold">
                                          <p:stCondLst>
                                            <p:cond delay="0"/>
                                          </p:stCondLst>
                                        </p:cTn>
                                        <p:tgtEl>
                                          <p:spTgt spid="537">
                                            <p:txEl>
                                              <p:pRg st="1" end="1"/>
                                            </p:txEl>
                                          </p:spTgt>
                                        </p:tgtEl>
                                        <p:attrNameLst>
                                          <p:attrName>style.visibility</p:attrName>
                                        </p:attrNameLst>
                                      </p:cBhvr>
                                      <p:to>
                                        <p:strVal val="visible"/>
                                      </p:to>
                                    </p:set>
                                    <p:anim calcmode="lin" valueType="num">
                                      <p:cBhvr additive="repl">
                                        <p:cTn id="14" dur="500" fill="hold"/>
                                        <p:tgtEl>
                                          <p:spTgt spid="53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additive="repl">
                                        <p:cTn id="15" dur="500" fill="hold"/>
                                        <p:tgtEl>
                                          <p:spTgt spid="537">
                                            <p:txEl>
                                              <p:pRg st="1" end="1"/>
                                            </p:txEl>
                                          </p:spTgt>
                                        </p:tgtEl>
                                        <p:attrNameLst>
                                          <p:attrName>ppt_y</p:attrName>
                                        </p:attrNameLst>
                                      </p:cBhvr>
                                      <p:tavLst>
                                        <p:tav tm="0">
                                          <p:val>
                                            <p:strVal val="#ppt_y"/>
                                          </p:val>
                                        </p:tav>
                                        <p:tav tm="100000">
                                          <p:val>
                                            <p:strVal val="#ppt_y"/>
                                          </p:val>
                                        </p:tav>
                                      </p:tavLst>
                                    </p:anim>
                                    <p:anim calcmode="lin" valueType="num">
                                      <p:cBhvr additive="repl">
                                        <p:cTn id="16" dur="500" fill="hold"/>
                                        <p:tgtEl>
                                          <p:spTgt spid="53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additive="repl">
                                        <p:cTn id="17" dur="500" fill="hold"/>
                                        <p:tgtEl>
                                          <p:spTgt spid="53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additive="repl">
                                        <p:cTn id="18" dur="500"/>
                                        <p:tgtEl>
                                          <p:spTgt spid="53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4" presetClass="exit" fill="hold" nodeType="clickEffect">
                                  <p:stCondLst>
                                    <p:cond delay="0"/>
                                  </p:stCondLst>
                                  <p:iterate type="lt">
                                    <p:tmAbs val="0"/>
                                  </p:iterate>
                                  <p:childTnLst>
                                    <p:anim calcmode="lin" valueType="str">
                                      <p:cBhvr additive="repl">
                                        <p:cTn id="22" dur="1"/>
                                        <p:tgtEl>
                                          <p:spTgt spid="537">
                                            <p:txEl>
                                              <p:pRg st="0" end="0"/>
                                            </p:txEl>
                                          </p:spTgt>
                                        </p:tgtEl>
                                      </p:cBhvr>
                                    </p:anim>
                                    <p:set>
                                      <p:cBhvr>
                                        <p:cTn id="23" dur="1" fill="hold">
                                          <p:stCondLst>
                                            <p:cond delay="0"/>
                                          </p:stCondLst>
                                        </p:cTn>
                                        <p:tgtEl>
                                          <p:spTgt spid="537">
                                            <p:txEl>
                                              <p:pRg st="0" end="0"/>
                                            </p:txEl>
                                          </p:spTgt>
                                        </p:tgtEl>
                                        <p:attrNameLst>
                                          <p:attrName>style.visibility</p:attrName>
                                        </p:attrNameLst>
                                      </p:cBhvr>
                                      <p:to>
                                        <p:strVal val="hidden"/>
                                      </p:to>
                                    </p:set>
                                  </p:childTnLst>
                                </p:cTn>
                              </p:par>
                              <p:par>
                                <p:cTn id="24" presetID="24" presetClass="exit" fill="hold" nodeType="withEffect">
                                  <p:stCondLst>
                                    <p:cond delay="0"/>
                                  </p:stCondLst>
                                  <p:iterate type="lt">
                                    <p:tmAbs val="0"/>
                                  </p:iterate>
                                  <p:childTnLst>
                                    <p:anim calcmode="lin" valueType="str">
                                      <p:cBhvr additive="repl">
                                        <p:cTn id="25" dur="1"/>
                                        <p:tgtEl>
                                          <p:spTgt spid="537">
                                            <p:txEl>
                                              <p:pRg st="1" end="1"/>
                                            </p:txEl>
                                          </p:spTgt>
                                        </p:tgtEl>
                                      </p:cBhvr>
                                    </p:anim>
                                    <p:set>
                                      <p:cBhvr>
                                        <p:cTn id="26" dur="1" fill="hold">
                                          <p:stCondLst>
                                            <p:cond delay="0"/>
                                          </p:stCondLst>
                                        </p:cTn>
                                        <p:tgtEl>
                                          <p:spTgt spid="53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 name="Рисунок 539"/>
          <p:cNvPicPr/>
          <p:nvPr/>
        </p:nvPicPr>
        <p:blipFill>
          <a:blip r:embed="rId2"/>
          <a:srcRect t="5139"/>
          <a:stretch/>
        </p:blipFill>
        <p:spPr>
          <a:xfrm>
            <a:off x="582120" y="0"/>
            <a:ext cx="7625880" cy="6858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ustomShape 1"/>
          <p:cNvSpPr/>
          <p:nvPr/>
        </p:nvSpPr>
        <p:spPr>
          <a:xfrm>
            <a:off x="457200" y="274680"/>
            <a:ext cx="8228520" cy="65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3500"/>
          </a:bodyPr>
          <a:lstStyle/>
          <a:p>
            <a:pPr algn="ctr">
              <a:lnSpc>
                <a:spcPct val="100000"/>
              </a:lnSpc>
            </a:pPr>
            <a:r>
              <a:rPr lang="ru-RU" sz="3600" b="1" strike="noStrike" spc="-1">
                <a:solidFill>
                  <a:srgbClr val="800080"/>
                </a:solidFill>
                <a:latin typeface="Times New Roman"/>
                <a:ea typeface="DejaVu Sans"/>
              </a:rPr>
              <a:t>Організація травматологічної допомоги.</a:t>
            </a:r>
            <a:endParaRPr lang="ru-RU" sz="3600" b="0" strike="noStrike" spc="-1">
              <a:latin typeface="Arial"/>
            </a:endParaRPr>
          </a:p>
        </p:txBody>
      </p:sp>
      <p:sp>
        <p:nvSpPr>
          <p:cNvPr id="323" name="CustomShape 2"/>
          <p:cNvSpPr/>
          <p:nvPr/>
        </p:nvSpPr>
        <p:spPr>
          <a:xfrm>
            <a:off x="457200" y="785880"/>
            <a:ext cx="8228520" cy="533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pPr>
            <a:r>
              <a:rPr lang="ru-RU" sz="3200" b="0" strike="noStrike" spc="-1">
                <a:solidFill>
                  <a:srgbClr val="000000"/>
                </a:solidFill>
                <a:latin typeface="Calibri"/>
                <a:ea typeface="DejaVu Sans"/>
              </a:rPr>
              <a:t>      </a:t>
            </a:r>
            <a:r>
              <a:rPr lang="ru-RU" sz="2600" b="1" strike="noStrike" spc="-1">
                <a:solidFill>
                  <a:srgbClr val="000000"/>
                </a:solidFill>
                <a:latin typeface="Calibri"/>
                <a:ea typeface="DejaVu Sans"/>
              </a:rPr>
              <a:t>Вона складається з таких ланок: </a:t>
            </a:r>
            <a:endParaRPr lang="ru-RU" sz="2600" b="0" strike="noStrike" spc="-1">
              <a:latin typeface="Arial"/>
            </a:endParaRPr>
          </a:p>
          <a:p>
            <a:pPr marL="343080" indent="-342000" algn="just">
              <a:lnSpc>
                <a:spcPct val="100000"/>
              </a:lnSpc>
              <a:buClr>
                <a:srgbClr val="FF0000"/>
              </a:buClr>
              <a:buFont typeface="Arial"/>
              <a:buChar char="•"/>
            </a:pPr>
            <a:r>
              <a:rPr lang="ru-RU" sz="2600" b="1" strike="noStrike" spc="-1">
                <a:solidFill>
                  <a:srgbClr val="FF0000"/>
                </a:solidFill>
                <a:latin typeface="Calibri"/>
                <a:ea typeface="DejaVu Sans"/>
              </a:rPr>
              <a:t>першої допомоги, </a:t>
            </a:r>
            <a:endParaRPr lang="ru-RU" sz="2600" b="0" strike="noStrike" spc="-1">
              <a:latin typeface="Arial"/>
            </a:endParaRPr>
          </a:p>
          <a:p>
            <a:pPr marL="343080" indent="-342000" algn="just">
              <a:lnSpc>
                <a:spcPct val="100000"/>
              </a:lnSpc>
              <a:buClr>
                <a:srgbClr val="FF0000"/>
              </a:buClr>
              <a:buFont typeface="Arial"/>
              <a:buChar char="•"/>
            </a:pPr>
            <a:r>
              <a:rPr lang="ru-RU" sz="2600" b="1" strike="noStrike" spc="-1">
                <a:solidFill>
                  <a:srgbClr val="FF0000"/>
                </a:solidFill>
                <a:latin typeface="Calibri"/>
                <a:ea typeface="DejaVu Sans"/>
              </a:rPr>
              <a:t>евакуації потерпілого в лікувальний заклад, </a:t>
            </a:r>
            <a:endParaRPr lang="ru-RU" sz="2600" b="0" strike="noStrike" spc="-1">
              <a:latin typeface="Arial"/>
            </a:endParaRPr>
          </a:p>
          <a:p>
            <a:pPr marL="343080" indent="-342000" algn="just">
              <a:lnSpc>
                <a:spcPct val="100000"/>
              </a:lnSpc>
              <a:buClr>
                <a:srgbClr val="FF0000"/>
              </a:buClr>
              <a:buFont typeface="Arial"/>
              <a:buChar char="•"/>
            </a:pPr>
            <a:r>
              <a:rPr lang="ru-RU" sz="2600" b="1" strike="noStrike" spc="-1">
                <a:solidFill>
                  <a:srgbClr val="FF0000"/>
                </a:solidFill>
                <a:latin typeface="Calibri"/>
                <a:ea typeface="DejaVu Sans"/>
              </a:rPr>
              <a:t>амбулаторного і стаціонарного лікування, </a:t>
            </a:r>
            <a:endParaRPr lang="ru-RU" sz="2600" b="0" strike="noStrike" spc="-1">
              <a:latin typeface="Arial"/>
            </a:endParaRPr>
          </a:p>
          <a:p>
            <a:pPr marL="343080" indent="-342000" algn="just">
              <a:lnSpc>
                <a:spcPct val="100000"/>
              </a:lnSpc>
              <a:buClr>
                <a:srgbClr val="FF0000"/>
              </a:buClr>
              <a:buFont typeface="Arial"/>
              <a:buChar char="•"/>
            </a:pPr>
            <a:r>
              <a:rPr lang="ru-RU" sz="2600" b="1" strike="noStrike" spc="-1">
                <a:solidFill>
                  <a:srgbClr val="FF0000"/>
                </a:solidFill>
                <a:latin typeface="Calibri"/>
                <a:ea typeface="DejaVu Sans"/>
              </a:rPr>
              <a:t>реабілітації.</a:t>
            </a:r>
            <a:endParaRPr lang="ru-RU" sz="2600" b="0" strike="noStrike" spc="-1">
              <a:latin typeface="Arial"/>
            </a:endParaRPr>
          </a:p>
          <a:p>
            <a:pPr marL="343080" indent="-342000" algn="just">
              <a:lnSpc>
                <a:spcPct val="100000"/>
              </a:lnSpc>
            </a:pPr>
            <a:r>
              <a:rPr lang="ru-RU" sz="2600" b="1" strike="noStrike" spc="-1">
                <a:solidFill>
                  <a:srgbClr val="000000"/>
                </a:solidFill>
                <a:latin typeface="Calibri"/>
                <a:ea typeface="DejaVu Sans"/>
              </a:rPr>
              <a:t>     Першу допомогу може надати як лікар, так і фельдшер швидкої допомоги, або фельдшер медпункту на підприємстві.</a:t>
            </a:r>
            <a:endParaRPr lang="ru-RU" sz="2600" b="0" strike="noStrike" spc="-1">
              <a:latin typeface="Arial"/>
            </a:endParaRPr>
          </a:p>
          <a:p>
            <a:pPr marL="343080" indent="-342000" algn="just">
              <a:lnSpc>
                <a:spcPct val="100000"/>
              </a:lnSpc>
            </a:pPr>
            <a:r>
              <a:rPr lang="ru-RU" sz="2600" b="1" strike="noStrike" spc="-1">
                <a:solidFill>
                  <a:srgbClr val="FF0000"/>
                </a:solidFill>
                <a:latin typeface="Calibri"/>
                <a:ea typeface="DejaVu Sans"/>
              </a:rPr>
              <a:t>ОБСТЕЖЕННЯ</a:t>
            </a:r>
            <a:r>
              <a:rPr lang="ru-RU" sz="2600" b="1" strike="noStrike" spc="-1">
                <a:solidFill>
                  <a:srgbClr val="000000"/>
                </a:solidFill>
                <a:latin typeface="Calibri"/>
                <a:ea typeface="DejaVu Sans"/>
              </a:rPr>
              <a:t> </a:t>
            </a:r>
            <a:r>
              <a:rPr lang="ru-RU" sz="2600" b="1" strike="noStrike" spc="-1">
                <a:solidFill>
                  <a:srgbClr val="002600"/>
                </a:solidFill>
                <a:latin typeface="Calibri"/>
                <a:ea typeface="DejaVu Sans"/>
              </a:rPr>
              <a:t>складається з опитування, огляду, пальпації, визначення об'єму рухів у суглобах, вимірювання довжини кінцівок і дослідження їх функцій, рентгенологічного і лабораторних досліджень.</a:t>
            </a:r>
            <a:endParaRPr lang="ru-RU" sz="2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wheel(4)">
                                      <p:cBhvr additive="repl">
                                        <p:cTn id="7" dur="20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323">
                                            <p:txEl>
                                              <p:pRg st="0" end="0"/>
                                            </p:txEl>
                                          </p:spTgt>
                                        </p:tgtEl>
                                        <p:attrNameLst>
                                          <p:attrName>style.visibility</p:attrName>
                                        </p:attrNameLst>
                                      </p:cBhvr>
                                      <p:to>
                                        <p:strVal val="visible"/>
                                      </p:to>
                                    </p:set>
                                    <p:anim calcmode="lin" valueType="str">
                                      <p:cBhvr additive="repl">
                                        <p:cTn id="12" dur="1" fill="hold"/>
                                        <p:tgtEl>
                                          <p:spTgt spid="323">
                                            <p:txEl>
                                              <p:pRg st="0" end="0"/>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fill="hold" nodeType="clickEffect">
                                  <p:stCondLst>
                                    <p:cond delay="0"/>
                                  </p:stCondLst>
                                  <p:childTnLst>
                                    <p:set>
                                      <p:cBhvr>
                                        <p:cTn id="16" dur="1" fill="hold">
                                          <p:stCondLst>
                                            <p:cond delay="0"/>
                                          </p:stCondLst>
                                        </p:cTn>
                                        <p:tgtEl>
                                          <p:spTgt spid="323">
                                            <p:txEl>
                                              <p:pRg st="1" end="1"/>
                                            </p:txEl>
                                          </p:spTgt>
                                        </p:tgtEl>
                                        <p:attrNameLst>
                                          <p:attrName>style.visibility</p:attrName>
                                        </p:attrNameLst>
                                      </p:cBhvr>
                                      <p:to>
                                        <p:strVal val="visible"/>
                                      </p:to>
                                    </p:set>
                                    <p:anim calcmode="lin" valueType="str">
                                      <p:cBhvr additive="repl">
                                        <p:cTn id="17" dur="1" fill="hold"/>
                                        <p:tgtEl>
                                          <p:spTgt spid="323">
                                            <p:txEl>
                                              <p:pRg st="1" end="1"/>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fill="hold" nodeType="clickEffect">
                                  <p:stCondLst>
                                    <p:cond delay="0"/>
                                  </p:stCondLst>
                                  <p:childTnLst>
                                    <p:set>
                                      <p:cBhvr>
                                        <p:cTn id="21" dur="1" fill="hold">
                                          <p:stCondLst>
                                            <p:cond delay="0"/>
                                          </p:stCondLst>
                                        </p:cTn>
                                        <p:tgtEl>
                                          <p:spTgt spid="323">
                                            <p:txEl>
                                              <p:pRg st="2" end="2"/>
                                            </p:txEl>
                                          </p:spTgt>
                                        </p:tgtEl>
                                        <p:attrNameLst>
                                          <p:attrName>style.visibility</p:attrName>
                                        </p:attrNameLst>
                                      </p:cBhvr>
                                      <p:to>
                                        <p:strVal val="visible"/>
                                      </p:to>
                                    </p:set>
                                    <p:anim calcmode="lin" valueType="str">
                                      <p:cBhvr additive="repl">
                                        <p:cTn id="22" dur="1" fill="hold"/>
                                        <p:tgtEl>
                                          <p:spTgt spid="323">
                                            <p:txEl>
                                              <p:pRg st="2" end="2"/>
                                            </p:txEl>
                                          </p:spTgt>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fill="hold" nodeType="clickEffect">
                                  <p:stCondLst>
                                    <p:cond delay="0"/>
                                  </p:stCondLst>
                                  <p:childTnLst>
                                    <p:set>
                                      <p:cBhvr>
                                        <p:cTn id="26" dur="1" fill="hold">
                                          <p:stCondLst>
                                            <p:cond delay="0"/>
                                          </p:stCondLst>
                                        </p:cTn>
                                        <p:tgtEl>
                                          <p:spTgt spid="323">
                                            <p:txEl>
                                              <p:pRg st="3" end="3"/>
                                            </p:txEl>
                                          </p:spTgt>
                                        </p:tgtEl>
                                        <p:attrNameLst>
                                          <p:attrName>style.visibility</p:attrName>
                                        </p:attrNameLst>
                                      </p:cBhvr>
                                      <p:to>
                                        <p:strVal val="visible"/>
                                      </p:to>
                                    </p:set>
                                    <p:anim calcmode="lin" valueType="str">
                                      <p:cBhvr additive="repl">
                                        <p:cTn id="27" dur="1" fill="hold"/>
                                        <p:tgtEl>
                                          <p:spTgt spid="323">
                                            <p:txEl>
                                              <p:pRg st="3" end="3"/>
                                            </p:txEl>
                                          </p:spTgt>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fill="hold" nodeType="clickEffect">
                                  <p:stCondLst>
                                    <p:cond delay="0"/>
                                  </p:stCondLst>
                                  <p:childTnLst>
                                    <p:set>
                                      <p:cBhvr>
                                        <p:cTn id="31" dur="1" fill="hold">
                                          <p:stCondLst>
                                            <p:cond delay="0"/>
                                          </p:stCondLst>
                                        </p:cTn>
                                        <p:tgtEl>
                                          <p:spTgt spid="323">
                                            <p:txEl>
                                              <p:pRg st="4" end="4"/>
                                            </p:txEl>
                                          </p:spTgt>
                                        </p:tgtEl>
                                        <p:attrNameLst>
                                          <p:attrName>style.visibility</p:attrName>
                                        </p:attrNameLst>
                                      </p:cBhvr>
                                      <p:to>
                                        <p:strVal val="visible"/>
                                      </p:to>
                                    </p:set>
                                    <p:anim calcmode="lin" valueType="str">
                                      <p:cBhvr additive="repl">
                                        <p:cTn id="32" dur="1" fill="hold"/>
                                        <p:tgtEl>
                                          <p:spTgt spid="323">
                                            <p:txEl>
                                              <p:pRg st="4" end="4"/>
                                            </p:txEl>
                                          </p:spTgt>
                                        </p:tgtEl>
                                      </p:cBhvr>
                                    </p:anim>
                                  </p:childTnLst>
                                </p:cTn>
                              </p:par>
                            </p:childTnLst>
                          </p:cTn>
                        </p:par>
                      </p:childTnLst>
                    </p:cTn>
                  </p:par>
                  <p:par>
                    <p:cTn id="33" fill="hold">
                      <p:stCondLst>
                        <p:cond delay="indefinite"/>
                      </p:stCondLst>
                      <p:childTnLst>
                        <p:par>
                          <p:cTn id="34" fill="hold">
                            <p:stCondLst>
                              <p:cond delay="0"/>
                            </p:stCondLst>
                            <p:childTnLst>
                              <p:par>
                                <p:cTn id="35" presetID="24" presetClass="entr" fill="hold" nodeType="clickEffect">
                                  <p:stCondLst>
                                    <p:cond delay="0"/>
                                  </p:stCondLst>
                                  <p:childTnLst>
                                    <p:set>
                                      <p:cBhvr>
                                        <p:cTn id="36" dur="1" fill="hold">
                                          <p:stCondLst>
                                            <p:cond delay="0"/>
                                          </p:stCondLst>
                                        </p:cTn>
                                        <p:tgtEl>
                                          <p:spTgt spid="323">
                                            <p:txEl>
                                              <p:pRg st="5" end="5"/>
                                            </p:txEl>
                                          </p:spTgt>
                                        </p:tgtEl>
                                        <p:attrNameLst>
                                          <p:attrName>style.visibility</p:attrName>
                                        </p:attrNameLst>
                                      </p:cBhvr>
                                      <p:to>
                                        <p:strVal val="visible"/>
                                      </p:to>
                                    </p:set>
                                    <p:anim calcmode="lin" valueType="str">
                                      <p:cBhvr additive="repl">
                                        <p:cTn id="37" dur="1" fill="hold"/>
                                        <p:tgtEl>
                                          <p:spTgt spid="323">
                                            <p:txEl>
                                              <p:pRg st="5" end="5"/>
                                            </p:txEl>
                                          </p:spTgt>
                                        </p:tgtEl>
                                      </p:cBhvr>
                                    </p:anim>
                                  </p:childTnLst>
                                </p:cTn>
                              </p:par>
                            </p:childTnLst>
                          </p:cTn>
                        </p:par>
                      </p:childTnLst>
                    </p:cTn>
                  </p:par>
                  <p:par>
                    <p:cTn id="38" fill="hold">
                      <p:stCondLst>
                        <p:cond delay="indefinite"/>
                      </p:stCondLst>
                      <p:childTnLst>
                        <p:par>
                          <p:cTn id="39" fill="hold">
                            <p:stCondLst>
                              <p:cond delay="0"/>
                            </p:stCondLst>
                            <p:childTnLst>
                              <p:par>
                                <p:cTn id="40" presetID="24" presetClass="entr" fill="hold" nodeType="clickEffect">
                                  <p:stCondLst>
                                    <p:cond delay="0"/>
                                  </p:stCondLst>
                                  <p:childTnLst>
                                    <p:set>
                                      <p:cBhvr>
                                        <p:cTn id="41" dur="1" fill="hold">
                                          <p:stCondLst>
                                            <p:cond delay="0"/>
                                          </p:stCondLst>
                                        </p:cTn>
                                        <p:tgtEl>
                                          <p:spTgt spid="323">
                                            <p:txEl>
                                              <p:pRg st="6" end="6"/>
                                            </p:txEl>
                                          </p:spTgt>
                                        </p:tgtEl>
                                        <p:attrNameLst>
                                          <p:attrName>style.visibility</p:attrName>
                                        </p:attrNameLst>
                                      </p:cBhvr>
                                      <p:to>
                                        <p:strVal val="visible"/>
                                      </p:to>
                                    </p:set>
                                    <p:anim calcmode="lin" valueType="str">
                                      <p:cBhvr additive="repl">
                                        <p:cTn id="42" dur="1" fill="hold"/>
                                        <p:tgtEl>
                                          <p:spTgt spid="323">
                                            <p:txEl>
                                              <p:pRg st="6" end="6"/>
                                            </p:txEl>
                                          </p:spTgt>
                                        </p:tgtEl>
                                      </p:cBhvr>
                                    </p:anim>
                                  </p:childTnLst>
                                </p:cTn>
                              </p:par>
                            </p:childTnLst>
                          </p:cTn>
                        </p:par>
                      </p:childTnLst>
                    </p:cTn>
                  </p:par>
                  <p:par>
                    <p:cTn id="43" fill="hold">
                      <p:stCondLst>
                        <p:cond delay="indefinite"/>
                      </p:stCondLst>
                      <p:childTnLst>
                        <p:par>
                          <p:cTn id="44" fill="hold">
                            <p:stCondLst>
                              <p:cond delay="0"/>
                            </p:stCondLst>
                            <p:childTnLst>
                              <p:par>
                                <p:cTn id="45" presetID="24" presetClass="exit" fill="hold" nodeType="clickEffect">
                                  <p:stCondLst>
                                    <p:cond delay="0"/>
                                  </p:stCondLst>
                                  <p:childTnLst>
                                    <p:anim calcmode="lin" valueType="str">
                                      <p:cBhvr additive="repl">
                                        <p:cTn id="46" dur="1"/>
                                        <p:tgtEl>
                                          <p:spTgt spid="322"/>
                                        </p:tgtEl>
                                      </p:cBhvr>
                                    </p:anim>
                                    <p:set>
                                      <p:cBhvr>
                                        <p:cTn id="47" dur="1" fill="hold">
                                          <p:stCondLst>
                                            <p:cond delay="0"/>
                                          </p:stCondLst>
                                        </p:cTn>
                                        <p:tgtEl>
                                          <p:spTgt spid="3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8" presetClass="exit" presetSubtype="12" fill="hold" nodeType="clickEffect">
                                  <p:stCondLst>
                                    <p:cond delay="0"/>
                                  </p:stCondLst>
                                  <p:childTnLst>
                                    <p:animEffect transition="out" filter="strips(downLeft)">
                                      <p:cBhvr additive="repl">
                                        <p:cTn id="51" dur="500"/>
                                        <p:tgtEl>
                                          <p:spTgt spid="323">
                                            <p:txEl>
                                              <p:pRg st="0" end="0"/>
                                            </p:txEl>
                                          </p:spTgt>
                                        </p:tgtEl>
                                      </p:cBhvr>
                                    </p:animEffect>
                                    <p:set>
                                      <p:cBhvr>
                                        <p:cTn id="52" dur="1" fill="hold">
                                          <p:stCondLst>
                                            <p:cond delay="499"/>
                                          </p:stCondLst>
                                        </p:cTn>
                                        <p:tgtEl>
                                          <p:spTgt spid="323">
                                            <p:txEl>
                                              <p:pRg st="0" end="0"/>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8" presetClass="exit" presetSubtype="12" fill="hold" nodeType="clickEffect">
                                  <p:stCondLst>
                                    <p:cond delay="0"/>
                                  </p:stCondLst>
                                  <p:childTnLst>
                                    <p:animEffect transition="out" filter="strips(downLeft)">
                                      <p:cBhvr additive="repl">
                                        <p:cTn id="56" dur="500"/>
                                        <p:tgtEl>
                                          <p:spTgt spid="323">
                                            <p:txEl>
                                              <p:pRg st="1" end="1"/>
                                            </p:txEl>
                                          </p:spTgt>
                                        </p:tgtEl>
                                      </p:cBhvr>
                                    </p:animEffect>
                                    <p:set>
                                      <p:cBhvr>
                                        <p:cTn id="57" dur="1" fill="hold">
                                          <p:stCondLst>
                                            <p:cond delay="499"/>
                                          </p:stCondLst>
                                        </p:cTn>
                                        <p:tgtEl>
                                          <p:spTgt spid="323">
                                            <p:txEl>
                                              <p:pRg st="1" end="1"/>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8" presetClass="exit" presetSubtype="12" fill="hold" nodeType="clickEffect">
                                  <p:stCondLst>
                                    <p:cond delay="0"/>
                                  </p:stCondLst>
                                  <p:childTnLst>
                                    <p:animEffect transition="out" filter="strips(downLeft)">
                                      <p:cBhvr additive="repl">
                                        <p:cTn id="61" dur="500"/>
                                        <p:tgtEl>
                                          <p:spTgt spid="323">
                                            <p:txEl>
                                              <p:pRg st="2" end="2"/>
                                            </p:txEl>
                                          </p:spTgt>
                                        </p:tgtEl>
                                      </p:cBhvr>
                                    </p:animEffect>
                                    <p:set>
                                      <p:cBhvr>
                                        <p:cTn id="62" dur="1" fill="hold">
                                          <p:stCondLst>
                                            <p:cond delay="499"/>
                                          </p:stCondLst>
                                        </p:cTn>
                                        <p:tgtEl>
                                          <p:spTgt spid="323">
                                            <p:txEl>
                                              <p:pRg st="2" end="2"/>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8" presetClass="exit" presetSubtype="12" fill="hold" nodeType="clickEffect">
                                  <p:stCondLst>
                                    <p:cond delay="0"/>
                                  </p:stCondLst>
                                  <p:childTnLst>
                                    <p:animEffect transition="out" filter="strips(downLeft)">
                                      <p:cBhvr additive="repl">
                                        <p:cTn id="66" dur="500"/>
                                        <p:tgtEl>
                                          <p:spTgt spid="323">
                                            <p:txEl>
                                              <p:pRg st="3" end="3"/>
                                            </p:txEl>
                                          </p:spTgt>
                                        </p:tgtEl>
                                      </p:cBhvr>
                                    </p:animEffect>
                                    <p:set>
                                      <p:cBhvr>
                                        <p:cTn id="67" dur="1" fill="hold">
                                          <p:stCondLst>
                                            <p:cond delay="499"/>
                                          </p:stCondLst>
                                        </p:cTn>
                                        <p:tgtEl>
                                          <p:spTgt spid="323">
                                            <p:txEl>
                                              <p:pRg st="3" end="3"/>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8" presetClass="exit" presetSubtype="12" fill="hold" nodeType="clickEffect">
                                  <p:stCondLst>
                                    <p:cond delay="0"/>
                                  </p:stCondLst>
                                  <p:childTnLst>
                                    <p:animEffect transition="out" filter="strips(downLeft)">
                                      <p:cBhvr additive="repl">
                                        <p:cTn id="71" dur="500"/>
                                        <p:tgtEl>
                                          <p:spTgt spid="323">
                                            <p:txEl>
                                              <p:pRg st="4" end="4"/>
                                            </p:txEl>
                                          </p:spTgt>
                                        </p:tgtEl>
                                      </p:cBhvr>
                                    </p:animEffect>
                                    <p:set>
                                      <p:cBhvr>
                                        <p:cTn id="72" dur="1" fill="hold">
                                          <p:stCondLst>
                                            <p:cond delay="499"/>
                                          </p:stCondLst>
                                        </p:cTn>
                                        <p:tgtEl>
                                          <p:spTgt spid="323">
                                            <p:txEl>
                                              <p:pRg st="4" end="4"/>
                                            </p:txEl>
                                          </p:spTgt>
                                        </p:tgtEl>
                                        <p:attrNameLst>
                                          <p:attrName>style.visibility</p:attrName>
                                        </p:attrNameLst>
                                      </p:cBhvr>
                                      <p:to>
                                        <p:strVal val="hidden"/>
                                      </p:to>
                                    </p:set>
                                  </p:childTnLst>
                                </p:cTn>
                              </p:par>
                              <p:par>
                                <p:cTn id="73" presetID="18" presetClass="exit" presetSubtype="12" fill="hold" nodeType="withEffect">
                                  <p:stCondLst>
                                    <p:cond delay="0"/>
                                  </p:stCondLst>
                                  <p:childTnLst>
                                    <p:animEffect transition="out" filter="strips(downLeft)">
                                      <p:cBhvr additive="repl">
                                        <p:cTn id="74" dur="500"/>
                                        <p:tgtEl>
                                          <p:spTgt spid="323">
                                            <p:txEl>
                                              <p:pRg st="5" end="5"/>
                                            </p:txEl>
                                          </p:spTgt>
                                        </p:tgtEl>
                                      </p:cBhvr>
                                    </p:animEffect>
                                    <p:set>
                                      <p:cBhvr>
                                        <p:cTn id="75" dur="1" fill="hold">
                                          <p:stCondLst>
                                            <p:cond delay="499"/>
                                          </p:stCondLst>
                                        </p:cTn>
                                        <p:tgtEl>
                                          <p:spTgt spid="323">
                                            <p:txEl>
                                              <p:pRg st="5" end="5"/>
                                            </p:txEl>
                                          </p:spTgt>
                                        </p:tgtEl>
                                        <p:attrNameLst>
                                          <p:attrName>style.visibility</p:attrName>
                                        </p:attrNameLst>
                                      </p:cBhvr>
                                      <p:to>
                                        <p:strVal val="hidden"/>
                                      </p:to>
                                    </p:set>
                                  </p:childTnLst>
                                </p:cTn>
                              </p:par>
                              <p:par>
                                <p:cTn id="76" presetID="18" presetClass="exit" presetSubtype="12" fill="hold" nodeType="withEffect">
                                  <p:stCondLst>
                                    <p:cond delay="0"/>
                                  </p:stCondLst>
                                  <p:childTnLst>
                                    <p:animEffect transition="out" filter="strips(downLeft)">
                                      <p:cBhvr additive="repl">
                                        <p:cTn id="77" dur="500"/>
                                        <p:tgtEl>
                                          <p:spTgt spid="323">
                                            <p:txEl>
                                              <p:pRg st="6" end="6"/>
                                            </p:txEl>
                                          </p:spTgt>
                                        </p:tgtEl>
                                      </p:cBhvr>
                                    </p:animEffect>
                                    <p:set>
                                      <p:cBhvr>
                                        <p:cTn id="78" dur="1" fill="hold">
                                          <p:stCondLst>
                                            <p:cond delay="499"/>
                                          </p:stCondLst>
                                        </p:cTn>
                                        <p:tgtEl>
                                          <p:spTgt spid="32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Picture 4"/>
          <p:cNvPicPr/>
          <p:nvPr/>
        </p:nvPicPr>
        <p:blipFill>
          <a:blip r:embed="rId2"/>
          <a:srcRect l="8564" t="2452" r="9356" b="2591"/>
          <a:stretch/>
        </p:blipFill>
        <p:spPr>
          <a:xfrm rot="5265000">
            <a:off x="1801800" y="-453600"/>
            <a:ext cx="5334840" cy="8591760"/>
          </a:xfrm>
          <a:prstGeom prst="rect">
            <a:avLst/>
          </a:prstGeom>
          <a:ln w="9360">
            <a:noFill/>
          </a:ln>
        </p:spPr>
      </p:pic>
      <p:sp>
        <p:nvSpPr>
          <p:cNvPr id="542" name="TextShape 1"/>
          <p:cNvSpPr txBox="1"/>
          <p:nvPr/>
        </p:nvSpPr>
        <p:spPr>
          <a:xfrm>
            <a:off x="504000" y="360000"/>
            <a:ext cx="8424000" cy="602280"/>
          </a:xfrm>
          <a:prstGeom prst="rect">
            <a:avLst/>
          </a:prstGeom>
          <a:noFill/>
          <a:ln>
            <a:noFill/>
          </a:ln>
        </p:spPr>
        <p:txBody>
          <a:bodyPr lIns="90000" tIns="45000" rIns="90000" bIns="45000">
            <a:spAutoFit/>
          </a:bodyPr>
          <a:lstStyle/>
          <a:p>
            <a:r>
              <a:rPr lang="ru-RU" sz="1800" b="1" strike="noStrike" spc="-1">
                <a:latin typeface="Arial"/>
              </a:rPr>
              <a:t>Зміщення уламків: а) під кутом; б) бічне; в) по довжині ; г) ротаційне</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Picture 4"/>
          <p:cNvPicPr/>
          <p:nvPr/>
        </p:nvPicPr>
        <p:blipFill>
          <a:blip r:embed="rId2"/>
          <a:srcRect b="8995"/>
          <a:stretch/>
        </p:blipFill>
        <p:spPr>
          <a:xfrm>
            <a:off x="642960" y="285840"/>
            <a:ext cx="4305960" cy="5185800"/>
          </a:xfrm>
          <a:prstGeom prst="rect">
            <a:avLst/>
          </a:prstGeom>
          <a:ln w="9360">
            <a:noFill/>
          </a:ln>
        </p:spPr>
      </p:pic>
      <p:sp>
        <p:nvSpPr>
          <p:cNvPr id="544" name="CustomShape 1"/>
          <p:cNvSpPr/>
          <p:nvPr/>
        </p:nvSpPr>
        <p:spPr>
          <a:xfrm>
            <a:off x="4929120" y="928800"/>
            <a:ext cx="3785040" cy="447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7030A0"/>
                </a:solidFill>
                <a:latin typeface="Calibri"/>
                <a:ea typeface="DejaVu Sans"/>
              </a:rPr>
              <a:t>Компресійні переломи </a:t>
            </a:r>
            <a:r>
              <a:rPr lang="ru-RU" sz="2400" b="1" strike="noStrike" spc="-1">
                <a:solidFill>
                  <a:srgbClr val="000000"/>
                </a:solidFill>
                <a:latin typeface="Calibri"/>
                <a:ea typeface="DejaVu Sans"/>
              </a:rPr>
              <a:t>хребта зазвичай виникають від занадто великого тиску на тіло хребця. </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Найчастiше є результатом поєднання нахилу вперед і тиску на хребет вниз.</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Частою причиною компресійних переломів є </a:t>
            </a:r>
            <a:r>
              <a:rPr lang="ru-RU" sz="2400" b="1" i="1" strike="noStrike" spc="-1">
                <a:solidFill>
                  <a:srgbClr val="000000"/>
                </a:solidFill>
                <a:latin typeface="Calibri"/>
                <a:ea typeface="DejaVu Sans"/>
              </a:rPr>
              <a:t>остеопороз</a:t>
            </a:r>
            <a:r>
              <a:rPr lang="ru-RU" sz="2400" b="1" strike="noStrike" spc="-1">
                <a:solidFill>
                  <a:srgbClr val="000000"/>
                </a:solidFill>
                <a:latin typeface="Calibri"/>
                <a:ea typeface="DejaVu Sans"/>
              </a:rPr>
              <a:t> (вимивання солей кальцію).</a:t>
            </a:r>
            <a:endParaRPr lang="ru-RU" sz="2400" b="0" strike="noStrike" spc="-1">
              <a:latin typeface="Arial"/>
            </a:endParaRPr>
          </a:p>
        </p:txBody>
      </p:sp>
      <p:sp>
        <p:nvSpPr>
          <p:cNvPr id="545" name="TextShape 2"/>
          <p:cNvSpPr txBox="1"/>
          <p:nvPr/>
        </p:nvSpPr>
        <p:spPr>
          <a:xfrm>
            <a:off x="591120" y="5616000"/>
            <a:ext cx="3656880" cy="346320"/>
          </a:xfrm>
          <a:prstGeom prst="rect">
            <a:avLst/>
          </a:prstGeom>
          <a:noFill/>
          <a:ln>
            <a:noFill/>
          </a:ln>
        </p:spPr>
        <p:txBody>
          <a:bodyPr lIns="90000" tIns="45000" rIns="90000" bIns="45000">
            <a:spAutoFit/>
          </a:bodyPr>
          <a:lstStyle/>
          <a:p>
            <a:r>
              <a:rPr lang="ru-RU" sz="1800" b="1" strike="noStrike" spc="-1">
                <a:latin typeface="Arial"/>
              </a:rPr>
              <a:t>Компресійний перелом хребта</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CustomShape 1"/>
          <p:cNvSpPr/>
          <p:nvPr/>
        </p:nvSpPr>
        <p:spPr>
          <a:xfrm>
            <a:off x="142920" y="214200"/>
            <a:ext cx="8642880" cy="32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80000"/>
              </a:lnSpc>
              <a:spcBef>
                <a:spcPts val="479"/>
              </a:spcBef>
            </a:pPr>
            <a:r>
              <a:rPr lang="ru-RU" sz="2400" b="0" strike="noStrike" spc="-1">
                <a:solidFill>
                  <a:srgbClr val="000000"/>
                </a:solidFill>
                <a:latin typeface="Calibri"/>
                <a:ea typeface="DejaVu Sans"/>
              </a:rPr>
              <a:t>          Переломи кісток поділяють на </a:t>
            </a:r>
            <a:r>
              <a:rPr lang="ru-RU" sz="2400" b="1" i="1" u="sng" strike="noStrike" spc="-1">
                <a:solidFill>
                  <a:srgbClr val="000000"/>
                </a:solidFill>
                <a:uFillTx/>
                <a:latin typeface="Calibri"/>
                <a:ea typeface="DejaVu Sans"/>
              </a:rPr>
              <a:t>відкриті</a:t>
            </a:r>
            <a:r>
              <a:rPr lang="ru-RU" sz="2400" b="0" strike="noStrike" spc="-1">
                <a:solidFill>
                  <a:srgbClr val="000000"/>
                </a:solidFill>
                <a:latin typeface="Calibri"/>
                <a:ea typeface="DejaVu Sans"/>
              </a:rPr>
              <a:t> і </a:t>
            </a:r>
            <a:r>
              <a:rPr lang="ru-RU" sz="2400" b="1" i="1" u="sng" strike="noStrike" spc="-1">
                <a:solidFill>
                  <a:srgbClr val="000000"/>
                </a:solidFill>
                <a:uFillTx/>
                <a:latin typeface="Calibri"/>
                <a:ea typeface="DejaVu Sans"/>
              </a:rPr>
              <a:t>закриті</a:t>
            </a:r>
            <a:r>
              <a:rPr lang="ru-RU" sz="2400" b="0" strike="noStrike" spc="-1">
                <a:solidFill>
                  <a:srgbClr val="000000"/>
                </a:solidFill>
                <a:latin typeface="Calibri"/>
                <a:ea typeface="DejaVu Sans"/>
              </a:rPr>
              <a:t>.</a:t>
            </a:r>
            <a:endParaRPr lang="ru-RU" sz="2400" b="0" strike="noStrike" spc="-1">
              <a:latin typeface="Arial"/>
            </a:endParaRPr>
          </a:p>
          <a:p>
            <a:pPr marL="343080" indent="-342000">
              <a:lnSpc>
                <a:spcPct val="80000"/>
              </a:lnSpc>
              <a:spcBef>
                <a:spcPts val="479"/>
              </a:spcBef>
            </a:pPr>
            <a:r>
              <a:rPr lang="ru-RU" sz="2400" b="0" strike="noStrike" spc="-1">
                <a:solidFill>
                  <a:srgbClr val="000000"/>
                </a:solidFill>
                <a:latin typeface="Calibri"/>
                <a:ea typeface="DejaVu Sans"/>
              </a:rPr>
              <a:t>         За локалізацією розрізняють:</a:t>
            </a:r>
            <a:endParaRPr lang="ru-RU" sz="2400" b="0" strike="noStrike" spc="-1">
              <a:latin typeface="Arial"/>
            </a:endParaRPr>
          </a:p>
          <a:p>
            <a:pPr marL="343080" indent="-342000">
              <a:lnSpc>
                <a:spcPct val="80000"/>
              </a:lnSpc>
              <a:spcBef>
                <a:spcPts val="479"/>
              </a:spcBef>
            </a:pPr>
            <a:r>
              <a:rPr lang="ru-RU" sz="2400" b="0" strike="noStrike" spc="-1">
                <a:solidFill>
                  <a:srgbClr val="000000"/>
                </a:solidFill>
                <a:latin typeface="Calibri"/>
                <a:ea typeface="DejaVu Sans"/>
              </a:rPr>
              <a:t>   </a:t>
            </a:r>
            <a:r>
              <a:rPr lang="ru-RU" sz="2400" b="1" i="1" u="sng" strike="noStrike" spc="-1">
                <a:solidFill>
                  <a:srgbClr val="000000"/>
                </a:solidFill>
                <a:uFillTx/>
                <a:latin typeface="Calibri"/>
                <a:ea typeface="DejaVu Sans"/>
              </a:rPr>
              <a:t>-діафізарні </a:t>
            </a:r>
            <a:r>
              <a:rPr lang="ru-RU" sz="2400" b="0" strike="noStrike" spc="-1">
                <a:solidFill>
                  <a:srgbClr val="000000"/>
                </a:solidFill>
                <a:latin typeface="Calibri"/>
                <a:ea typeface="DejaVu Sans"/>
              </a:rPr>
              <a:t>(позасуглобові), </a:t>
            </a:r>
            <a:endParaRPr lang="ru-RU" sz="2400" b="0" strike="noStrike" spc="-1">
              <a:latin typeface="Arial"/>
            </a:endParaRPr>
          </a:p>
          <a:p>
            <a:pPr marL="343080" indent="-342000">
              <a:lnSpc>
                <a:spcPct val="80000"/>
              </a:lnSpc>
              <a:spcBef>
                <a:spcPts val="479"/>
              </a:spcBef>
            </a:pPr>
            <a:r>
              <a:rPr lang="ru-RU" sz="2400" b="0" strike="noStrike" spc="-1">
                <a:solidFill>
                  <a:srgbClr val="000000"/>
                </a:solidFill>
                <a:latin typeface="Calibri"/>
                <a:ea typeface="DejaVu Sans"/>
              </a:rPr>
              <a:t>   </a:t>
            </a:r>
            <a:r>
              <a:rPr lang="ru-RU" sz="2400" b="1" i="1" u="sng" strike="noStrike" spc="-1">
                <a:solidFill>
                  <a:srgbClr val="000000"/>
                </a:solidFill>
                <a:uFillTx/>
                <a:latin typeface="Calibri"/>
                <a:ea typeface="DejaVu Sans"/>
              </a:rPr>
              <a:t>-метафізарні </a:t>
            </a:r>
            <a:r>
              <a:rPr lang="ru-RU" sz="2400" b="0" strike="noStrike" spc="-1">
                <a:solidFill>
                  <a:srgbClr val="000000"/>
                </a:solidFill>
                <a:latin typeface="Calibri"/>
                <a:ea typeface="DejaVu Sans"/>
              </a:rPr>
              <a:t>(навколосуглобові), </a:t>
            </a:r>
            <a:endParaRPr lang="ru-RU" sz="2400" b="0" strike="noStrike" spc="-1">
              <a:latin typeface="Arial"/>
            </a:endParaRPr>
          </a:p>
          <a:p>
            <a:pPr marL="343080" indent="-342000">
              <a:lnSpc>
                <a:spcPct val="80000"/>
              </a:lnSpc>
              <a:spcBef>
                <a:spcPts val="479"/>
              </a:spcBef>
            </a:pPr>
            <a:r>
              <a:rPr lang="ru-RU" sz="2400" b="0" strike="noStrike" spc="-1">
                <a:solidFill>
                  <a:srgbClr val="000000"/>
                </a:solidFill>
                <a:latin typeface="Calibri"/>
                <a:ea typeface="DejaVu Sans"/>
              </a:rPr>
              <a:t>   </a:t>
            </a:r>
            <a:r>
              <a:rPr lang="ru-RU" sz="2400" b="1" i="1" u="sng" strike="noStrike" spc="-1">
                <a:solidFill>
                  <a:srgbClr val="000000"/>
                </a:solidFill>
                <a:uFillTx/>
                <a:latin typeface="Calibri"/>
                <a:ea typeface="DejaVu Sans"/>
              </a:rPr>
              <a:t>-епіфізарні </a:t>
            </a:r>
            <a:r>
              <a:rPr lang="ru-RU" sz="2400" b="0" strike="noStrike" spc="-1">
                <a:solidFill>
                  <a:srgbClr val="000000"/>
                </a:solidFill>
                <a:latin typeface="Calibri"/>
                <a:ea typeface="DejaVu Sans"/>
              </a:rPr>
              <a:t>(внутрішньосуглобові).</a:t>
            </a:r>
            <a:endParaRPr lang="ru-RU" sz="2400" b="0" strike="noStrike" spc="-1">
              <a:latin typeface="Arial"/>
            </a:endParaRPr>
          </a:p>
          <a:p>
            <a:pPr marL="343080" indent="-342000" algn="just">
              <a:lnSpc>
                <a:spcPct val="80000"/>
              </a:lnSpc>
              <a:spcBef>
                <a:spcPts val="479"/>
              </a:spcBef>
            </a:pPr>
            <a:r>
              <a:rPr lang="ru-RU" sz="2400" b="1" strike="noStrike" spc="-1">
                <a:solidFill>
                  <a:srgbClr val="FF0000"/>
                </a:solidFill>
                <a:latin typeface="Calibri"/>
                <a:ea typeface="DejaVu Sans"/>
              </a:rPr>
              <a:t>           Залежно від форми і розміщення площини перелому розрізняють:   </a:t>
            </a:r>
            <a:r>
              <a:rPr lang="ru-RU" sz="2400" b="0" strike="noStrike" spc="-1">
                <a:solidFill>
                  <a:srgbClr val="000000"/>
                </a:solidFill>
                <a:latin typeface="Calibri"/>
                <a:ea typeface="DejaVu Sans"/>
              </a:rPr>
              <a:t>-поперечні; -косі;  -поздовжні;  -гвинтоподібні; </a:t>
            </a:r>
            <a:endParaRPr lang="ru-RU" sz="2400" b="0" strike="noStrike" spc="-1">
              <a:latin typeface="Arial"/>
            </a:endParaRPr>
          </a:p>
          <a:p>
            <a:pPr marL="343080" indent="-342000" algn="just">
              <a:lnSpc>
                <a:spcPct val="80000"/>
              </a:lnSpc>
              <a:spcBef>
                <a:spcPts val="479"/>
              </a:spcBef>
            </a:pPr>
            <a:r>
              <a:rPr lang="ru-RU" sz="2400" b="0" strike="noStrike" spc="-1">
                <a:solidFill>
                  <a:srgbClr val="000000"/>
                </a:solidFill>
                <a:latin typeface="Calibri"/>
                <a:ea typeface="DejaVu Sans"/>
              </a:rPr>
              <a:t>         -осколкові; -забиті </a:t>
            </a:r>
            <a:endParaRPr lang="ru-RU" sz="2400" b="0" strike="noStrike" spc="-1">
              <a:latin typeface="Arial"/>
            </a:endParaRPr>
          </a:p>
        </p:txBody>
      </p:sp>
      <p:pic>
        <p:nvPicPr>
          <p:cNvPr id="547" name="Picture 5"/>
          <p:cNvPicPr/>
          <p:nvPr/>
        </p:nvPicPr>
        <p:blipFill>
          <a:blip r:embed="rId2"/>
          <a:srcRect t="11245" b="17226"/>
          <a:stretch/>
        </p:blipFill>
        <p:spPr>
          <a:xfrm>
            <a:off x="1421280" y="3168000"/>
            <a:ext cx="6498720" cy="2447640"/>
          </a:xfrm>
          <a:prstGeom prst="rect">
            <a:avLst/>
          </a:prstGeom>
          <a:ln>
            <a:noFill/>
          </a:ln>
        </p:spPr>
      </p:pic>
      <p:sp>
        <p:nvSpPr>
          <p:cNvPr id="548" name="TextShape 2"/>
          <p:cNvSpPr txBox="1"/>
          <p:nvPr/>
        </p:nvSpPr>
        <p:spPr>
          <a:xfrm>
            <a:off x="1934280" y="5773680"/>
            <a:ext cx="1233720" cy="346320"/>
          </a:xfrm>
          <a:prstGeom prst="rect">
            <a:avLst/>
          </a:prstGeom>
          <a:noFill/>
          <a:ln>
            <a:noFill/>
          </a:ln>
        </p:spPr>
        <p:txBody>
          <a:bodyPr lIns="90000" tIns="45000" rIns="90000" bIns="45000">
            <a:spAutoFit/>
          </a:bodyPr>
          <a:lstStyle/>
          <a:p>
            <a:r>
              <a:rPr lang="ru-RU" sz="1800" b="0" strike="noStrike" spc="-1">
                <a:latin typeface="Arial"/>
              </a:rPr>
              <a:t>Відкритий</a:t>
            </a:r>
          </a:p>
        </p:txBody>
      </p:sp>
      <p:sp>
        <p:nvSpPr>
          <p:cNvPr id="549" name="TextShape 3"/>
          <p:cNvSpPr txBox="1"/>
          <p:nvPr/>
        </p:nvSpPr>
        <p:spPr>
          <a:xfrm>
            <a:off x="6048000" y="5832000"/>
            <a:ext cx="1162080" cy="418320"/>
          </a:xfrm>
          <a:prstGeom prst="rect">
            <a:avLst/>
          </a:prstGeom>
          <a:noFill/>
          <a:ln>
            <a:noFill/>
          </a:ln>
        </p:spPr>
        <p:txBody>
          <a:bodyPr lIns="90000" tIns="45000" rIns="90000" bIns="45000">
            <a:spAutoFit/>
          </a:bodyPr>
          <a:lstStyle/>
          <a:p>
            <a:r>
              <a:rPr lang="ru-RU" sz="1800" b="0" strike="noStrike" spc="-1">
                <a:latin typeface="Arial"/>
              </a:rPr>
              <a:t>Закритий</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546">
                                            <p:txEl>
                                              <p:pRg st="0" end="0"/>
                                            </p:txEl>
                                          </p:spTgt>
                                        </p:tgtEl>
                                        <p:attrNameLst>
                                          <p:attrName>style.visibility</p:attrName>
                                        </p:attrNameLst>
                                      </p:cBhvr>
                                      <p:to>
                                        <p:strVal val="visible"/>
                                      </p:to>
                                    </p:set>
                                    <p:anim calcmode="lin" valueType="str">
                                      <p:cBhvr additive="repl">
                                        <p:cTn id="7" dur="1" fill="hold"/>
                                        <p:tgtEl>
                                          <p:spTgt spid="546">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546">
                                            <p:txEl>
                                              <p:pRg st="1" end="1"/>
                                            </p:txEl>
                                          </p:spTgt>
                                        </p:tgtEl>
                                        <p:attrNameLst>
                                          <p:attrName>style.visibility</p:attrName>
                                        </p:attrNameLst>
                                      </p:cBhvr>
                                      <p:to>
                                        <p:strVal val="visible"/>
                                      </p:to>
                                    </p:set>
                                    <p:anim calcmode="lin" valueType="str">
                                      <p:cBhvr additive="repl">
                                        <p:cTn id="12" dur="1" fill="hold"/>
                                        <p:tgtEl>
                                          <p:spTgt spid="546">
                                            <p:txEl>
                                              <p:pRg st="1" end="1"/>
                                            </p:txEl>
                                          </p:spTgt>
                                        </p:tgtEl>
                                      </p:cBhvr>
                                    </p:anim>
                                  </p:childTnLst>
                                </p:cTn>
                              </p:par>
                              <p:par>
                                <p:cTn id="13" presetID="24" presetClass="entr" fill="hold" nodeType="withEffect">
                                  <p:stCondLst>
                                    <p:cond delay="0"/>
                                  </p:stCondLst>
                                  <p:childTnLst>
                                    <p:set>
                                      <p:cBhvr>
                                        <p:cTn id="14" dur="1" fill="hold">
                                          <p:stCondLst>
                                            <p:cond delay="0"/>
                                          </p:stCondLst>
                                        </p:cTn>
                                        <p:tgtEl>
                                          <p:spTgt spid="546">
                                            <p:txEl>
                                              <p:pRg st="2" end="2"/>
                                            </p:txEl>
                                          </p:spTgt>
                                        </p:tgtEl>
                                        <p:attrNameLst>
                                          <p:attrName>style.visibility</p:attrName>
                                        </p:attrNameLst>
                                      </p:cBhvr>
                                      <p:to>
                                        <p:strVal val="visible"/>
                                      </p:to>
                                    </p:set>
                                    <p:anim calcmode="lin" valueType="str">
                                      <p:cBhvr additive="repl">
                                        <p:cTn id="15" dur="1" fill="hold"/>
                                        <p:tgtEl>
                                          <p:spTgt spid="546">
                                            <p:txEl>
                                              <p:pRg st="2" end="2"/>
                                            </p:txEl>
                                          </p:spTgt>
                                        </p:tgtEl>
                                      </p:cBhvr>
                                    </p:anim>
                                  </p:childTnLst>
                                </p:cTn>
                              </p:par>
                              <p:par>
                                <p:cTn id="16" presetID="24" presetClass="entr" fill="hold" nodeType="withEffect">
                                  <p:stCondLst>
                                    <p:cond delay="0"/>
                                  </p:stCondLst>
                                  <p:childTnLst>
                                    <p:set>
                                      <p:cBhvr>
                                        <p:cTn id="17" dur="1" fill="hold">
                                          <p:stCondLst>
                                            <p:cond delay="0"/>
                                          </p:stCondLst>
                                        </p:cTn>
                                        <p:tgtEl>
                                          <p:spTgt spid="546">
                                            <p:txEl>
                                              <p:pRg st="3" end="3"/>
                                            </p:txEl>
                                          </p:spTgt>
                                        </p:tgtEl>
                                        <p:attrNameLst>
                                          <p:attrName>style.visibility</p:attrName>
                                        </p:attrNameLst>
                                      </p:cBhvr>
                                      <p:to>
                                        <p:strVal val="visible"/>
                                      </p:to>
                                    </p:set>
                                    <p:anim calcmode="lin" valueType="str">
                                      <p:cBhvr additive="repl">
                                        <p:cTn id="18" dur="1" fill="hold"/>
                                        <p:tgtEl>
                                          <p:spTgt spid="546">
                                            <p:txEl>
                                              <p:pRg st="3" end="3"/>
                                            </p:txEl>
                                          </p:spTgt>
                                        </p:tgtEl>
                                      </p:cBhvr>
                                    </p:anim>
                                  </p:childTnLst>
                                </p:cTn>
                              </p:par>
                              <p:par>
                                <p:cTn id="19" presetID="24" presetClass="entr" fill="hold" nodeType="withEffect">
                                  <p:stCondLst>
                                    <p:cond delay="0"/>
                                  </p:stCondLst>
                                  <p:childTnLst>
                                    <p:set>
                                      <p:cBhvr>
                                        <p:cTn id="20" dur="1" fill="hold">
                                          <p:stCondLst>
                                            <p:cond delay="0"/>
                                          </p:stCondLst>
                                        </p:cTn>
                                        <p:tgtEl>
                                          <p:spTgt spid="546">
                                            <p:txEl>
                                              <p:pRg st="4" end="4"/>
                                            </p:txEl>
                                          </p:spTgt>
                                        </p:tgtEl>
                                        <p:attrNameLst>
                                          <p:attrName>style.visibility</p:attrName>
                                        </p:attrNameLst>
                                      </p:cBhvr>
                                      <p:to>
                                        <p:strVal val="visible"/>
                                      </p:to>
                                    </p:set>
                                    <p:anim calcmode="lin" valueType="str">
                                      <p:cBhvr additive="repl">
                                        <p:cTn id="21" dur="1" fill="hold"/>
                                        <p:tgtEl>
                                          <p:spTgt spid="546">
                                            <p:txEl>
                                              <p:pRg st="4" end="4"/>
                                            </p:txEl>
                                          </p:spTgt>
                                        </p:tgtEl>
                                      </p:cBhvr>
                                    </p:anim>
                                  </p:childTnLst>
                                </p:cTn>
                              </p:par>
                            </p:childTnLst>
                          </p:cTn>
                        </p:par>
                      </p:childTnLst>
                    </p:cTn>
                  </p:par>
                  <p:par>
                    <p:cTn id="22" fill="hold">
                      <p:stCondLst>
                        <p:cond delay="indefinite"/>
                      </p:stCondLst>
                      <p:childTnLst>
                        <p:par>
                          <p:cTn id="23" fill="hold">
                            <p:stCondLst>
                              <p:cond delay="0"/>
                            </p:stCondLst>
                            <p:childTnLst>
                              <p:par>
                                <p:cTn id="24" presetID="24" presetClass="entr" fill="hold" nodeType="clickEffect">
                                  <p:stCondLst>
                                    <p:cond delay="0"/>
                                  </p:stCondLst>
                                  <p:childTnLst>
                                    <p:set>
                                      <p:cBhvr>
                                        <p:cTn id="25" dur="1" fill="hold">
                                          <p:stCondLst>
                                            <p:cond delay="0"/>
                                          </p:stCondLst>
                                        </p:cTn>
                                        <p:tgtEl>
                                          <p:spTgt spid="546">
                                            <p:txEl>
                                              <p:pRg st="5" end="5"/>
                                            </p:txEl>
                                          </p:spTgt>
                                        </p:tgtEl>
                                        <p:attrNameLst>
                                          <p:attrName>style.visibility</p:attrName>
                                        </p:attrNameLst>
                                      </p:cBhvr>
                                      <p:to>
                                        <p:strVal val="visible"/>
                                      </p:to>
                                    </p:set>
                                    <p:anim calcmode="lin" valueType="str">
                                      <p:cBhvr additive="repl">
                                        <p:cTn id="26" dur="1" fill="hold"/>
                                        <p:tgtEl>
                                          <p:spTgt spid="546">
                                            <p:txEl>
                                              <p:pRg st="5" end="5"/>
                                            </p:txEl>
                                          </p:spTgt>
                                        </p:tgtEl>
                                      </p:cBhvr>
                                    </p:anim>
                                  </p:childTnLst>
                                </p:cTn>
                              </p:par>
                              <p:par>
                                <p:cTn id="27" presetID="24" presetClass="entr" fill="hold" nodeType="withEffect">
                                  <p:stCondLst>
                                    <p:cond delay="0"/>
                                  </p:stCondLst>
                                  <p:childTnLst>
                                    <p:set>
                                      <p:cBhvr>
                                        <p:cTn id="28" dur="1" fill="hold">
                                          <p:stCondLst>
                                            <p:cond delay="0"/>
                                          </p:stCondLst>
                                        </p:cTn>
                                        <p:tgtEl>
                                          <p:spTgt spid="546">
                                            <p:txEl>
                                              <p:pRg st="6" end="6"/>
                                            </p:txEl>
                                          </p:spTgt>
                                        </p:tgtEl>
                                        <p:attrNameLst>
                                          <p:attrName>style.visibility</p:attrName>
                                        </p:attrNameLst>
                                      </p:cBhvr>
                                      <p:to>
                                        <p:strVal val="visible"/>
                                      </p:to>
                                    </p:set>
                                    <p:anim calcmode="lin" valueType="str">
                                      <p:cBhvr additive="repl">
                                        <p:cTn id="29" dur="1" fill="hold"/>
                                        <p:tgtEl>
                                          <p:spTgt spid="546">
                                            <p:txEl>
                                              <p:pRg st="6" end="6"/>
                                            </p:txEl>
                                          </p:spTgt>
                                        </p:tgtEl>
                                      </p:cBhvr>
                                    </p:anim>
                                  </p:childTnLst>
                                </p:cTn>
                              </p:par>
                            </p:childTnLst>
                          </p:cTn>
                        </p:par>
                      </p:childTnLst>
                    </p:cTn>
                  </p:par>
                  <p:par>
                    <p:cTn id="30" fill="hold">
                      <p:stCondLst>
                        <p:cond delay="indefinite"/>
                      </p:stCondLst>
                      <p:childTnLst>
                        <p:par>
                          <p:cTn id="31" fill="hold">
                            <p:stCondLst>
                              <p:cond delay="0"/>
                            </p:stCondLst>
                            <p:childTnLst>
                              <p:par>
                                <p:cTn id="32" presetID="23" presetClass="exit" presetSubtype="32" fill="hold" nodeType="clickEffect">
                                  <p:stCondLst>
                                    <p:cond delay="0"/>
                                  </p:stCondLst>
                                  <p:childTnLst>
                                    <p:anim calcmode="lin" valueType="num">
                                      <p:cBhvr additive="repl">
                                        <p:cTn id="33" dur="500"/>
                                        <p:tgtEl>
                                          <p:spTgt spid="546">
                                            <p:txEl>
                                              <p:pRg st="0" end="0"/>
                                            </p:txEl>
                                          </p:spTgt>
                                        </p:tgtEl>
                                        <p:attrNameLst>
                                          <p:attrName>ppt_w</p:attrName>
                                        </p:attrNameLst>
                                      </p:cBhvr>
                                      <p:tavLst>
                                        <p:tav tm="0">
                                          <p:val>
                                            <p:strVal val="#ppt_w"/>
                                          </p:val>
                                        </p:tav>
                                        <p:tav tm="100000">
                                          <p:val>
                                            <p:fltVal val="0"/>
                                          </p:val>
                                        </p:tav>
                                      </p:tavLst>
                                    </p:anim>
                                    <p:anim calcmode="lin" valueType="num">
                                      <p:cBhvr additive="repl">
                                        <p:cTn id="34" dur="500"/>
                                        <p:tgtEl>
                                          <p:spTgt spid="546">
                                            <p:txEl>
                                              <p:pRg st="0" end="0"/>
                                            </p:txEl>
                                          </p:spTgt>
                                        </p:tgtEl>
                                        <p:attrNameLst>
                                          <p:attrName>ppt_h</p:attrName>
                                        </p:attrNameLst>
                                      </p:cBhvr>
                                      <p:tavLst>
                                        <p:tav tm="0">
                                          <p:val>
                                            <p:strVal val="#ppt_h"/>
                                          </p:val>
                                        </p:tav>
                                        <p:tav tm="100000">
                                          <p:val>
                                            <p:fltVal val="0"/>
                                          </p:val>
                                        </p:tav>
                                      </p:tavLst>
                                    </p:anim>
                                    <p:set>
                                      <p:cBhvr>
                                        <p:cTn id="35" dur="1" fill="hold">
                                          <p:stCondLst>
                                            <p:cond delay="499"/>
                                          </p:stCondLst>
                                        </p:cTn>
                                        <p:tgtEl>
                                          <p:spTgt spid="546">
                                            <p:txEl>
                                              <p:pRg st="0" end="0"/>
                                            </p:txEl>
                                          </p:spTgt>
                                        </p:tgtEl>
                                        <p:attrNameLst>
                                          <p:attrName>style.visibility</p:attrName>
                                        </p:attrNameLst>
                                      </p:cBhvr>
                                      <p:to>
                                        <p:strVal val="hidden"/>
                                      </p:to>
                                    </p:set>
                                  </p:childTnLst>
                                </p:cTn>
                              </p:par>
                              <p:par>
                                <p:cTn id="36" presetID="23" presetClass="exit" presetSubtype="32" fill="hold" nodeType="withEffect">
                                  <p:stCondLst>
                                    <p:cond delay="0"/>
                                  </p:stCondLst>
                                  <p:childTnLst>
                                    <p:anim calcmode="lin" valueType="num">
                                      <p:cBhvr additive="repl">
                                        <p:cTn id="37" dur="500"/>
                                        <p:tgtEl>
                                          <p:spTgt spid="546">
                                            <p:txEl>
                                              <p:pRg st="1" end="1"/>
                                            </p:txEl>
                                          </p:spTgt>
                                        </p:tgtEl>
                                        <p:attrNameLst>
                                          <p:attrName>ppt_w</p:attrName>
                                        </p:attrNameLst>
                                      </p:cBhvr>
                                      <p:tavLst>
                                        <p:tav tm="0">
                                          <p:val>
                                            <p:strVal val="#ppt_w"/>
                                          </p:val>
                                        </p:tav>
                                        <p:tav tm="100000">
                                          <p:val>
                                            <p:fltVal val="0"/>
                                          </p:val>
                                        </p:tav>
                                      </p:tavLst>
                                    </p:anim>
                                    <p:anim calcmode="lin" valueType="num">
                                      <p:cBhvr additive="repl">
                                        <p:cTn id="38" dur="500"/>
                                        <p:tgtEl>
                                          <p:spTgt spid="546">
                                            <p:txEl>
                                              <p:pRg st="1" end="1"/>
                                            </p:txEl>
                                          </p:spTgt>
                                        </p:tgtEl>
                                        <p:attrNameLst>
                                          <p:attrName>ppt_h</p:attrName>
                                        </p:attrNameLst>
                                      </p:cBhvr>
                                      <p:tavLst>
                                        <p:tav tm="0">
                                          <p:val>
                                            <p:strVal val="#ppt_h"/>
                                          </p:val>
                                        </p:tav>
                                        <p:tav tm="100000">
                                          <p:val>
                                            <p:fltVal val="0"/>
                                          </p:val>
                                        </p:tav>
                                      </p:tavLst>
                                    </p:anim>
                                    <p:set>
                                      <p:cBhvr>
                                        <p:cTn id="39" dur="1" fill="hold">
                                          <p:stCondLst>
                                            <p:cond delay="499"/>
                                          </p:stCondLst>
                                        </p:cTn>
                                        <p:tgtEl>
                                          <p:spTgt spid="546">
                                            <p:txEl>
                                              <p:pRg st="1" end="1"/>
                                            </p:txEl>
                                          </p:spTgt>
                                        </p:tgtEl>
                                        <p:attrNameLst>
                                          <p:attrName>style.visibility</p:attrName>
                                        </p:attrNameLst>
                                      </p:cBhvr>
                                      <p:to>
                                        <p:strVal val="hidden"/>
                                      </p:to>
                                    </p:set>
                                  </p:childTnLst>
                                </p:cTn>
                              </p:par>
                              <p:par>
                                <p:cTn id="40" presetID="23" presetClass="exit" presetSubtype="32" fill="hold" nodeType="withEffect">
                                  <p:stCondLst>
                                    <p:cond delay="0"/>
                                  </p:stCondLst>
                                  <p:childTnLst>
                                    <p:anim calcmode="lin" valueType="num">
                                      <p:cBhvr additive="repl">
                                        <p:cTn id="41" dur="500"/>
                                        <p:tgtEl>
                                          <p:spTgt spid="546">
                                            <p:txEl>
                                              <p:pRg st="2" end="2"/>
                                            </p:txEl>
                                          </p:spTgt>
                                        </p:tgtEl>
                                        <p:attrNameLst>
                                          <p:attrName>ppt_w</p:attrName>
                                        </p:attrNameLst>
                                      </p:cBhvr>
                                      <p:tavLst>
                                        <p:tav tm="0">
                                          <p:val>
                                            <p:strVal val="#ppt_w"/>
                                          </p:val>
                                        </p:tav>
                                        <p:tav tm="100000">
                                          <p:val>
                                            <p:fltVal val="0"/>
                                          </p:val>
                                        </p:tav>
                                      </p:tavLst>
                                    </p:anim>
                                    <p:anim calcmode="lin" valueType="num">
                                      <p:cBhvr additive="repl">
                                        <p:cTn id="42" dur="500"/>
                                        <p:tgtEl>
                                          <p:spTgt spid="546">
                                            <p:txEl>
                                              <p:pRg st="2" end="2"/>
                                            </p:txEl>
                                          </p:spTgt>
                                        </p:tgtEl>
                                        <p:attrNameLst>
                                          <p:attrName>ppt_h</p:attrName>
                                        </p:attrNameLst>
                                      </p:cBhvr>
                                      <p:tavLst>
                                        <p:tav tm="0">
                                          <p:val>
                                            <p:strVal val="#ppt_h"/>
                                          </p:val>
                                        </p:tav>
                                        <p:tav tm="100000">
                                          <p:val>
                                            <p:fltVal val="0"/>
                                          </p:val>
                                        </p:tav>
                                      </p:tavLst>
                                    </p:anim>
                                    <p:set>
                                      <p:cBhvr>
                                        <p:cTn id="43" dur="1" fill="hold">
                                          <p:stCondLst>
                                            <p:cond delay="499"/>
                                          </p:stCondLst>
                                        </p:cTn>
                                        <p:tgtEl>
                                          <p:spTgt spid="546">
                                            <p:txEl>
                                              <p:pRg st="2" end="2"/>
                                            </p:txEl>
                                          </p:spTgt>
                                        </p:tgtEl>
                                        <p:attrNameLst>
                                          <p:attrName>style.visibility</p:attrName>
                                        </p:attrNameLst>
                                      </p:cBhvr>
                                      <p:to>
                                        <p:strVal val="hidden"/>
                                      </p:to>
                                    </p:set>
                                  </p:childTnLst>
                                </p:cTn>
                              </p:par>
                              <p:par>
                                <p:cTn id="44" presetID="23" presetClass="exit" presetSubtype="32" fill="hold" nodeType="withEffect">
                                  <p:stCondLst>
                                    <p:cond delay="0"/>
                                  </p:stCondLst>
                                  <p:childTnLst>
                                    <p:anim calcmode="lin" valueType="num">
                                      <p:cBhvr additive="repl">
                                        <p:cTn id="45" dur="500"/>
                                        <p:tgtEl>
                                          <p:spTgt spid="546">
                                            <p:txEl>
                                              <p:pRg st="3" end="3"/>
                                            </p:txEl>
                                          </p:spTgt>
                                        </p:tgtEl>
                                        <p:attrNameLst>
                                          <p:attrName>ppt_w</p:attrName>
                                        </p:attrNameLst>
                                      </p:cBhvr>
                                      <p:tavLst>
                                        <p:tav tm="0">
                                          <p:val>
                                            <p:strVal val="#ppt_w"/>
                                          </p:val>
                                        </p:tav>
                                        <p:tav tm="100000">
                                          <p:val>
                                            <p:fltVal val="0"/>
                                          </p:val>
                                        </p:tav>
                                      </p:tavLst>
                                    </p:anim>
                                    <p:anim calcmode="lin" valueType="num">
                                      <p:cBhvr additive="repl">
                                        <p:cTn id="46" dur="500"/>
                                        <p:tgtEl>
                                          <p:spTgt spid="546">
                                            <p:txEl>
                                              <p:pRg st="3" end="3"/>
                                            </p:txEl>
                                          </p:spTgt>
                                        </p:tgtEl>
                                        <p:attrNameLst>
                                          <p:attrName>ppt_h</p:attrName>
                                        </p:attrNameLst>
                                      </p:cBhvr>
                                      <p:tavLst>
                                        <p:tav tm="0">
                                          <p:val>
                                            <p:strVal val="#ppt_h"/>
                                          </p:val>
                                        </p:tav>
                                        <p:tav tm="100000">
                                          <p:val>
                                            <p:fltVal val="0"/>
                                          </p:val>
                                        </p:tav>
                                      </p:tavLst>
                                    </p:anim>
                                    <p:set>
                                      <p:cBhvr>
                                        <p:cTn id="47" dur="1" fill="hold">
                                          <p:stCondLst>
                                            <p:cond delay="499"/>
                                          </p:stCondLst>
                                        </p:cTn>
                                        <p:tgtEl>
                                          <p:spTgt spid="546">
                                            <p:txEl>
                                              <p:pRg st="3" end="3"/>
                                            </p:txEl>
                                          </p:spTgt>
                                        </p:tgtEl>
                                        <p:attrNameLst>
                                          <p:attrName>style.visibility</p:attrName>
                                        </p:attrNameLst>
                                      </p:cBhvr>
                                      <p:to>
                                        <p:strVal val="hidden"/>
                                      </p:to>
                                    </p:set>
                                  </p:childTnLst>
                                </p:cTn>
                              </p:par>
                              <p:par>
                                <p:cTn id="48" presetID="23" presetClass="exit" presetSubtype="32" fill="hold" nodeType="withEffect">
                                  <p:stCondLst>
                                    <p:cond delay="0"/>
                                  </p:stCondLst>
                                  <p:childTnLst>
                                    <p:anim calcmode="lin" valueType="num">
                                      <p:cBhvr additive="repl">
                                        <p:cTn id="49" dur="500"/>
                                        <p:tgtEl>
                                          <p:spTgt spid="546">
                                            <p:txEl>
                                              <p:pRg st="4" end="4"/>
                                            </p:txEl>
                                          </p:spTgt>
                                        </p:tgtEl>
                                        <p:attrNameLst>
                                          <p:attrName>ppt_w</p:attrName>
                                        </p:attrNameLst>
                                      </p:cBhvr>
                                      <p:tavLst>
                                        <p:tav tm="0">
                                          <p:val>
                                            <p:strVal val="#ppt_w"/>
                                          </p:val>
                                        </p:tav>
                                        <p:tav tm="100000">
                                          <p:val>
                                            <p:fltVal val="0"/>
                                          </p:val>
                                        </p:tav>
                                      </p:tavLst>
                                    </p:anim>
                                    <p:anim calcmode="lin" valueType="num">
                                      <p:cBhvr additive="repl">
                                        <p:cTn id="50" dur="500"/>
                                        <p:tgtEl>
                                          <p:spTgt spid="546">
                                            <p:txEl>
                                              <p:pRg st="4" end="4"/>
                                            </p:txEl>
                                          </p:spTgt>
                                        </p:tgtEl>
                                        <p:attrNameLst>
                                          <p:attrName>ppt_h</p:attrName>
                                        </p:attrNameLst>
                                      </p:cBhvr>
                                      <p:tavLst>
                                        <p:tav tm="0">
                                          <p:val>
                                            <p:strVal val="#ppt_h"/>
                                          </p:val>
                                        </p:tav>
                                        <p:tav tm="100000">
                                          <p:val>
                                            <p:fltVal val="0"/>
                                          </p:val>
                                        </p:tav>
                                      </p:tavLst>
                                    </p:anim>
                                    <p:set>
                                      <p:cBhvr>
                                        <p:cTn id="51" dur="1" fill="hold">
                                          <p:stCondLst>
                                            <p:cond delay="499"/>
                                          </p:stCondLst>
                                        </p:cTn>
                                        <p:tgtEl>
                                          <p:spTgt spid="546">
                                            <p:txEl>
                                              <p:pRg st="4" end="4"/>
                                            </p:txEl>
                                          </p:spTgt>
                                        </p:tgtEl>
                                        <p:attrNameLst>
                                          <p:attrName>style.visibility</p:attrName>
                                        </p:attrNameLst>
                                      </p:cBhvr>
                                      <p:to>
                                        <p:strVal val="hidden"/>
                                      </p:to>
                                    </p:set>
                                  </p:childTnLst>
                                </p:cTn>
                              </p:par>
                              <p:par>
                                <p:cTn id="52" presetID="23" presetClass="exit" presetSubtype="32" fill="hold" nodeType="withEffect">
                                  <p:stCondLst>
                                    <p:cond delay="0"/>
                                  </p:stCondLst>
                                  <p:childTnLst>
                                    <p:anim calcmode="lin" valueType="num">
                                      <p:cBhvr additive="repl">
                                        <p:cTn id="53" dur="500"/>
                                        <p:tgtEl>
                                          <p:spTgt spid="546">
                                            <p:txEl>
                                              <p:pRg st="5" end="5"/>
                                            </p:txEl>
                                          </p:spTgt>
                                        </p:tgtEl>
                                        <p:attrNameLst>
                                          <p:attrName>ppt_w</p:attrName>
                                        </p:attrNameLst>
                                      </p:cBhvr>
                                      <p:tavLst>
                                        <p:tav tm="0">
                                          <p:val>
                                            <p:strVal val="#ppt_w"/>
                                          </p:val>
                                        </p:tav>
                                        <p:tav tm="100000">
                                          <p:val>
                                            <p:fltVal val="0"/>
                                          </p:val>
                                        </p:tav>
                                      </p:tavLst>
                                    </p:anim>
                                    <p:anim calcmode="lin" valueType="num">
                                      <p:cBhvr additive="repl">
                                        <p:cTn id="54" dur="500"/>
                                        <p:tgtEl>
                                          <p:spTgt spid="546">
                                            <p:txEl>
                                              <p:pRg st="5" end="5"/>
                                            </p:txEl>
                                          </p:spTgt>
                                        </p:tgtEl>
                                        <p:attrNameLst>
                                          <p:attrName>ppt_h</p:attrName>
                                        </p:attrNameLst>
                                      </p:cBhvr>
                                      <p:tavLst>
                                        <p:tav tm="0">
                                          <p:val>
                                            <p:strVal val="#ppt_h"/>
                                          </p:val>
                                        </p:tav>
                                        <p:tav tm="100000">
                                          <p:val>
                                            <p:fltVal val="0"/>
                                          </p:val>
                                        </p:tav>
                                      </p:tavLst>
                                    </p:anim>
                                    <p:set>
                                      <p:cBhvr>
                                        <p:cTn id="55" dur="1" fill="hold">
                                          <p:stCondLst>
                                            <p:cond delay="499"/>
                                          </p:stCondLst>
                                        </p:cTn>
                                        <p:tgtEl>
                                          <p:spTgt spid="546">
                                            <p:txEl>
                                              <p:pRg st="5" end="5"/>
                                            </p:txEl>
                                          </p:spTgt>
                                        </p:tgtEl>
                                        <p:attrNameLst>
                                          <p:attrName>style.visibility</p:attrName>
                                        </p:attrNameLst>
                                      </p:cBhvr>
                                      <p:to>
                                        <p:strVal val="hidden"/>
                                      </p:to>
                                    </p:set>
                                  </p:childTnLst>
                                </p:cTn>
                              </p:par>
                              <p:par>
                                <p:cTn id="56" presetID="23" presetClass="exit" presetSubtype="32" fill="hold" nodeType="withEffect">
                                  <p:stCondLst>
                                    <p:cond delay="0"/>
                                  </p:stCondLst>
                                  <p:childTnLst>
                                    <p:anim calcmode="lin" valueType="num">
                                      <p:cBhvr additive="repl">
                                        <p:cTn id="57" dur="500"/>
                                        <p:tgtEl>
                                          <p:spTgt spid="546">
                                            <p:txEl>
                                              <p:pRg st="6" end="6"/>
                                            </p:txEl>
                                          </p:spTgt>
                                        </p:tgtEl>
                                        <p:attrNameLst>
                                          <p:attrName>ppt_w</p:attrName>
                                        </p:attrNameLst>
                                      </p:cBhvr>
                                      <p:tavLst>
                                        <p:tav tm="0">
                                          <p:val>
                                            <p:strVal val="#ppt_w"/>
                                          </p:val>
                                        </p:tav>
                                        <p:tav tm="100000">
                                          <p:val>
                                            <p:fltVal val="0"/>
                                          </p:val>
                                        </p:tav>
                                      </p:tavLst>
                                    </p:anim>
                                    <p:anim calcmode="lin" valueType="num">
                                      <p:cBhvr additive="repl">
                                        <p:cTn id="58" dur="500"/>
                                        <p:tgtEl>
                                          <p:spTgt spid="546">
                                            <p:txEl>
                                              <p:pRg st="6" end="6"/>
                                            </p:txEl>
                                          </p:spTgt>
                                        </p:tgtEl>
                                        <p:attrNameLst>
                                          <p:attrName>ppt_h</p:attrName>
                                        </p:attrNameLst>
                                      </p:cBhvr>
                                      <p:tavLst>
                                        <p:tav tm="0">
                                          <p:val>
                                            <p:strVal val="#ppt_h"/>
                                          </p:val>
                                        </p:tav>
                                        <p:tav tm="100000">
                                          <p:val>
                                            <p:fltVal val="0"/>
                                          </p:val>
                                        </p:tav>
                                      </p:tavLst>
                                    </p:anim>
                                    <p:set>
                                      <p:cBhvr>
                                        <p:cTn id="59" dur="1" fill="hold">
                                          <p:stCondLst>
                                            <p:cond delay="499"/>
                                          </p:stCondLst>
                                        </p:cTn>
                                        <p:tgtEl>
                                          <p:spTgt spid="546">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CustomShape 1"/>
          <p:cNvSpPr/>
          <p:nvPr/>
        </p:nvSpPr>
        <p:spPr>
          <a:xfrm>
            <a:off x="357120" y="3429000"/>
            <a:ext cx="8461800" cy="302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5500" lnSpcReduction="20000"/>
          </a:bodyPr>
          <a:lstStyle/>
          <a:p>
            <a:pPr marL="343080" indent="-342000" algn="just">
              <a:lnSpc>
                <a:spcPct val="100000"/>
              </a:lnSpc>
              <a:spcBef>
                <a:spcPts val="720"/>
              </a:spcBef>
            </a:pPr>
            <a:r>
              <a:rPr lang="ru-RU" sz="2800" b="1" strike="noStrike" spc="-1">
                <a:solidFill>
                  <a:srgbClr val="7030A0"/>
                </a:solidFill>
                <a:latin typeface="Calibri"/>
                <a:ea typeface="DejaVu Sans"/>
              </a:rPr>
              <a:t>      </a:t>
            </a:r>
            <a:r>
              <a:rPr lang="ru-RU" sz="3600" b="1" i="1" u="sng" strike="noStrike" spc="-1">
                <a:solidFill>
                  <a:srgbClr val="7030A0"/>
                </a:solidFill>
                <a:uFillTx/>
                <a:latin typeface="Calibri"/>
                <a:ea typeface="DejaVu Sans"/>
              </a:rPr>
              <a:t>Ознаки перелому</a:t>
            </a:r>
            <a:r>
              <a:rPr lang="ru-RU" sz="2800" b="1" strike="noStrike" spc="-1">
                <a:solidFill>
                  <a:srgbClr val="000000"/>
                </a:solidFill>
                <a:latin typeface="Calibri"/>
                <a:ea typeface="DejaVu Sans"/>
              </a:rPr>
              <a:t>: локальна болючість, деформація і порушення функції кінцівки, її вкорочення, патологічна рухливість, крепітація кісткових відламків.</a:t>
            </a:r>
            <a:endParaRPr lang="ru-RU" sz="2800" b="0" strike="noStrike" spc="-1">
              <a:latin typeface="Arial"/>
            </a:endParaRPr>
          </a:p>
          <a:p>
            <a:pPr marL="343080" indent="-342000" algn="just">
              <a:lnSpc>
                <a:spcPct val="100000"/>
              </a:lnSpc>
              <a:spcBef>
                <a:spcPts val="641"/>
              </a:spcBef>
            </a:pPr>
            <a:r>
              <a:rPr lang="ru-RU" sz="2800" b="1" strike="noStrike" spc="-1">
                <a:solidFill>
                  <a:srgbClr val="7030A0"/>
                </a:solidFill>
                <a:latin typeface="Calibri"/>
                <a:ea typeface="DejaVu Sans"/>
              </a:rPr>
              <a:t>      </a:t>
            </a:r>
            <a:r>
              <a:rPr lang="ru-RU" sz="3200" b="1" i="1" u="sng" strike="noStrike" spc="-1">
                <a:solidFill>
                  <a:srgbClr val="7030A0"/>
                </a:solidFill>
                <a:uFillTx/>
                <a:latin typeface="Calibri"/>
                <a:ea typeface="DejaVu Sans"/>
              </a:rPr>
              <a:t>Основні симптоми</a:t>
            </a:r>
            <a:r>
              <a:rPr lang="ru-RU" sz="3200" b="1" i="1" strike="noStrike" spc="-1">
                <a:solidFill>
                  <a:srgbClr val="7030A0"/>
                </a:solidFill>
                <a:latin typeface="Calibri"/>
                <a:ea typeface="DejaVu Sans"/>
              </a:rPr>
              <a:t> </a:t>
            </a:r>
            <a:r>
              <a:rPr lang="ru-RU" sz="2800" b="1" strike="noStrike" spc="-1">
                <a:solidFill>
                  <a:srgbClr val="000000"/>
                </a:solidFill>
                <a:latin typeface="Calibri"/>
                <a:ea typeface="DejaVu Sans"/>
              </a:rPr>
              <a:t>- характерна деформація, патологічна рухливість, кісткова крепітація. </a:t>
            </a:r>
            <a:endParaRPr lang="ru-RU" sz="2800" b="0" strike="noStrike" spc="-1">
              <a:latin typeface="Arial"/>
            </a:endParaRPr>
          </a:p>
          <a:p>
            <a:pPr marL="343080" indent="-342000" algn="just">
              <a:lnSpc>
                <a:spcPct val="100000"/>
              </a:lnSpc>
              <a:spcBef>
                <a:spcPts val="561"/>
              </a:spcBef>
              <a:buClr>
                <a:srgbClr val="FF0000"/>
              </a:buClr>
              <a:buFont typeface="Arial"/>
              <a:buChar char="•"/>
            </a:pPr>
            <a:r>
              <a:rPr lang="ru-RU" sz="2800" b="1" strike="noStrike" spc="-1">
                <a:solidFill>
                  <a:srgbClr val="FF0000"/>
                </a:solidFill>
                <a:latin typeface="Calibri"/>
                <a:ea typeface="DejaVu Sans"/>
              </a:rPr>
              <a:t>Патологічна рухливість </a:t>
            </a:r>
            <a:r>
              <a:rPr lang="ru-RU" sz="2800" b="1" strike="noStrike" spc="-1">
                <a:solidFill>
                  <a:srgbClr val="000000"/>
                </a:solidFill>
                <a:latin typeface="Calibri"/>
                <a:ea typeface="DejaVu Sans"/>
              </a:rPr>
              <a:t>- наявність рухів поза суглобом.</a:t>
            </a:r>
            <a:endParaRPr lang="ru-RU" sz="2800" b="0" strike="noStrike" spc="-1">
              <a:latin typeface="Arial"/>
            </a:endParaRPr>
          </a:p>
          <a:p>
            <a:pPr marL="343080" indent="-342000" algn="just">
              <a:lnSpc>
                <a:spcPct val="100000"/>
              </a:lnSpc>
              <a:spcBef>
                <a:spcPts val="561"/>
              </a:spcBef>
              <a:buClr>
                <a:srgbClr val="FF0000"/>
              </a:buClr>
              <a:buFont typeface="Arial"/>
              <a:buChar char="•"/>
            </a:pPr>
            <a:r>
              <a:rPr lang="ru-RU" sz="2800" b="1" strike="noStrike" spc="-1">
                <a:solidFill>
                  <a:srgbClr val="FF0000"/>
                </a:solidFill>
                <a:latin typeface="Calibri"/>
                <a:ea typeface="DejaVu Sans"/>
              </a:rPr>
              <a:t>Кісткова крепітація</a:t>
            </a:r>
            <a:r>
              <a:rPr lang="ru-RU" sz="2800" b="1" strike="noStrike" spc="-1">
                <a:solidFill>
                  <a:srgbClr val="000000"/>
                </a:solidFill>
                <a:latin typeface="Calibri"/>
                <a:ea typeface="DejaVu Sans"/>
              </a:rPr>
              <a:t> - це характерний хруст, який виникає під час тертя кісткових відламків</a:t>
            </a:r>
            <a:endParaRPr lang="ru-RU" sz="2800" b="0" strike="noStrike" spc="-1">
              <a:latin typeface="Arial"/>
            </a:endParaRPr>
          </a:p>
        </p:txBody>
      </p:sp>
      <p:sp>
        <p:nvSpPr>
          <p:cNvPr id="551" name="CustomShape 2"/>
          <p:cNvSpPr/>
          <p:nvPr/>
        </p:nvSpPr>
        <p:spPr>
          <a:xfrm>
            <a:off x="457200" y="357120"/>
            <a:ext cx="8471520" cy="292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9000"/>
          </a:bodyPr>
          <a:lstStyle/>
          <a:p>
            <a:pPr marL="343080" indent="-342000" algn="just">
              <a:lnSpc>
                <a:spcPct val="100000"/>
              </a:lnSpc>
              <a:spcBef>
                <a:spcPts val="641"/>
              </a:spcBef>
            </a:pPr>
            <a:r>
              <a:rPr lang="ru-RU" sz="3200" b="1" strike="noStrike" spc="-1">
                <a:solidFill>
                  <a:srgbClr val="000000"/>
                </a:solidFill>
                <a:latin typeface="Calibri"/>
                <a:ea typeface="DejaVu Sans"/>
              </a:rPr>
              <a:t>         Переломи кісток можуть бути </a:t>
            </a:r>
            <a:r>
              <a:rPr lang="ru-RU" sz="3200" b="1" strike="noStrike" spc="-1">
                <a:solidFill>
                  <a:srgbClr val="FF0000"/>
                </a:solidFill>
                <a:latin typeface="Calibri"/>
                <a:ea typeface="DejaVu Sans"/>
              </a:rPr>
              <a:t>без зміщення, з незначним </a:t>
            </a:r>
            <a:r>
              <a:rPr lang="ru-RU" sz="3200" b="1" strike="noStrike" spc="-1">
                <a:solidFill>
                  <a:srgbClr val="000000"/>
                </a:solidFill>
                <a:latin typeface="Calibri"/>
                <a:ea typeface="DejaVu Sans"/>
              </a:rPr>
              <a:t>і </a:t>
            </a:r>
            <a:r>
              <a:rPr lang="ru-RU" sz="3200" b="1" strike="noStrike" spc="-1">
                <a:solidFill>
                  <a:srgbClr val="FF0000"/>
                </a:solidFill>
                <a:latin typeface="Calibri"/>
                <a:ea typeface="DejaVu Sans"/>
              </a:rPr>
              <a:t>повним зміщенням </a:t>
            </a:r>
            <a:r>
              <a:rPr lang="ru-RU" sz="3200" b="1" strike="noStrike" spc="-1">
                <a:solidFill>
                  <a:srgbClr val="000000"/>
                </a:solidFill>
                <a:latin typeface="Calibri"/>
                <a:ea typeface="DejaVu Sans"/>
              </a:rPr>
              <a:t>відламків.</a:t>
            </a:r>
            <a:endParaRPr lang="ru-RU" sz="3200" b="0" strike="noStrike" spc="-1">
              <a:latin typeface="Arial"/>
            </a:endParaRPr>
          </a:p>
          <a:p>
            <a:pPr marL="343080" indent="-342000" algn="just">
              <a:lnSpc>
                <a:spcPct val="100000"/>
              </a:lnSpc>
              <a:spcBef>
                <a:spcPts val="641"/>
              </a:spcBef>
            </a:pPr>
            <a:r>
              <a:rPr lang="ru-RU" sz="3200" b="1" strike="noStrike" spc="-1">
                <a:solidFill>
                  <a:srgbClr val="000000"/>
                </a:solidFill>
                <a:latin typeface="Calibri"/>
                <a:ea typeface="DejaVu Sans"/>
              </a:rPr>
              <a:t>         Зміщення відламків може відбуватися в одній та  у двох площинах. </a:t>
            </a:r>
            <a:endParaRPr lang="ru-RU" sz="3200" b="0" strike="noStrike" spc="-1">
              <a:latin typeface="Arial"/>
            </a:endParaRPr>
          </a:p>
          <a:p>
            <a:pPr marL="343080" indent="-342000" algn="just">
              <a:lnSpc>
                <a:spcPct val="100000"/>
              </a:lnSpc>
              <a:spcBef>
                <a:spcPts val="641"/>
              </a:spcBef>
            </a:pPr>
            <a:r>
              <a:rPr lang="ru-RU" sz="3200" b="1" strike="noStrike" spc="-1">
                <a:solidFill>
                  <a:srgbClr val="000000"/>
                </a:solidFill>
                <a:latin typeface="Calibri"/>
                <a:ea typeface="DejaVu Sans"/>
              </a:rPr>
              <a:t>         Діагностика перелому ґрунтується на даних анамнезу, загального обстеження і рентгенографії.</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550">
                                            <p:txEl>
                                              <p:pRg st="0" end="0"/>
                                            </p:txEl>
                                          </p:spTgt>
                                        </p:tgtEl>
                                        <p:attrNameLst>
                                          <p:attrName>style.visibility</p:attrName>
                                        </p:attrNameLst>
                                      </p:cBhvr>
                                      <p:to>
                                        <p:strVal val="visible"/>
                                      </p:to>
                                    </p:set>
                                    <p:anim calcmode="lin" valueType="str">
                                      <p:cBhvr additive="repl">
                                        <p:cTn id="7" dur="1" fill="hold"/>
                                        <p:tgtEl>
                                          <p:spTgt spid="550">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550">
                                            <p:txEl>
                                              <p:pRg st="1" end="1"/>
                                            </p:txEl>
                                          </p:spTgt>
                                        </p:tgtEl>
                                        <p:attrNameLst>
                                          <p:attrName>style.visibility</p:attrName>
                                        </p:attrNameLst>
                                      </p:cBhvr>
                                      <p:to>
                                        <p:strVal val="visible"/>
                                      </p:to>
                                    </p:set>
                                    <p:anim calcmode="lin" valueType="str">
                                      <p:cBhvr additive="repl">
                                        <p:cTn id="12" dur="1" fill="hold"/>
                                        <p:tgtEl>
                                          <p:spTgt spid="550">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fill="hold" nodeType="clickEffect">
                                  <p:stCondLst>
                                    <p:cond delay="0"/>
                                  </p:stCondLst>
                                  <p:childTnLst>
                                    <p:set>
                                      <p:cBhvr>
                                        <p:cTn id="16" dur="1" fill="hold">
                                          <p:stCondLst>
                                            <p:cond delay="0"/>
                                          </p:stCondLst>
                                        </p:cTn>
                                        <p:tgtEl>
                                          <p:spTgt spid="550">
                                            <p:txEl>
                                              <p:pRg st="2" end="2"/>
                                            </p:txEl>
                                          </p:spTgt>
                                        </p:tgtEl>
                                        <p:attrNameLst>
                                          <p:attrName>style.visibility</p:attrName>
                                        </p:attrNameLst>
                                      </p:cBhvr>
                                      <p:to>
                                        <p:strVal val="visible"/>
                                      </p:to>
                                    </p:set>
                                    <p:anim calcmode="lin" valueType="str">
                                      <p:cBhvr additive="repl">
                                        <p:cTn id="17" dur="1" fill="hold"/>
                                        <p:tgtEl>
                                          <p:spTgt spid="550">
                                            <p:txEl>
                                              <p:pRg st="2" end="2"/>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fill="hold" nodeType="clickEffect">
                                  <p:stCondLst>
                                    <p:cond delay="0"/>
                                  </p:stCondLst>
                                  <p:childTnLst>
                                    <p:set>
                                      <p:cBhvr>
                                        <p:cTn id="21" dur="1" fill="hold">
                                          <p:stCondLst>
                                            <p:cond delay="0"/>
                                          </p:stCondLst>
                                        </p:cTn>
                                        <p:tgtEl>
                                          <p:spTgt spid="550">
                                            <p:txEl>
                                              <p:pRg st="3" end="3"/>
                                            </p:txEl>
                                          </p:spTgt>
                                        </p:tgtEl>
                                        <p:attrNameLst>
                                          <p:attrName>style.visibility</p:attrName>
                                        </p:attrNameLst>
                                      </p:cBhvr>
                                      <p:to>
                                        <p:strVal val="visible"/>
                                      </p:to>
                                    </p:set>
                                    <p:anim calcmode="lin" valueType="str">
                                      <p:cBhvr additive="repl">
                                        <p:cTn id="22" dur="1" fill="hold"/>
                                        <p:tgtEl>
                                          <p:spTgt spid="550">
                                            <p:txEl>
                                              <p:pRg st="3" end="3"/>
                                            </p:txEl>
                                          </p:spTgt>
                                        </p:tgtEl>
                                      </p:cBhvr>
                                    </p:anim>
                                  </p:childTnLst>
                                </p:cTn>
                              </p:par>
                            </p:childTnLst>
                          </p:cTn>
                        </p:par>
                      </p:childTnLst>
                    </p:cTn>
                  </p:par>
                  <p:par>
                    <p:cTn id="23" fill="hold">
                      <p:stCondLst>
                        <p:cond delay="indefinite"/>
                      </p:stCondLst>
                      <p:childTnLst>
                        <p:par>
                          <p:cTn id="24" fill="hold">
                            <p:stCondLst>
                              <p:cond delay="0"/>
                            </p:stCondLst>
                            <p:childTnLst>
                              <p:par>
                                <p:cTn id="25" presetID="23" presetClass="exit" presetSubtype="32" fill="hold" nodeType="clickEffect">
                                  <p:stCondLst>
                                    <p:cond delay="0"/>
                                  </p:stCondLst>
                                  <p:childTnLst>
                                    <p:anim calcmode="lin" valueType="num">
                                      <p:cBhvr additive="repl">
                                        <p:cTn id="26" dur="500"/>
                                        <p:tgtEl>
                                          <p:spTgt spid="550">
                                            <p:txEl>
                                              <p:pRg st="0" end="0"/>
                                            </p:txEl>
                                          </p:spTgt>
                                        </p:tgtEl>
                                        <p:attrNameLst>
                                          <p:attrName>ppt_w</p:attrName>
                                        </p:attrNameLst>
                                      </p:cBhvr>
                                      <p:tavLst>
                                        <p:tav tm="0">
                                          <p:val>
                                            <p:strVal val="#ppt_w"/>
                                          </p:val>
                                        </p:tav>
                                        <p:tav tm="100000">
                                          <p:val>
                                            <p:fltVal val="0"/>
                                          </p:val>
                                        </p:tav>
                                      </p:tavLst>
                                    </p:anim>
                                    <p:anim calcmode="lin" valueType="num">
                                      <p:cBhvr additive="repl">
                                        <p:cTn id="27" dur="500"/>
                                        <p:tgtEl>
                                          <p:spTgt spid="550">
                                            <p:txEl>
                                              <p:pRg st="0" end="0"/>
                                            </p:txEl>
                                          </p:spTgt>
                                        </p:tgtEl>
                                        <p:attrNameLst>
                                          <p:attrName>ppt_h</p:attrName>
                                        </p:attrNameLst>
                                      </p:cBhvr>
                                      <p:tavLst>
                                        <p:tav tm="0">
                                          <p:val>
                                            <p:strVal val="#ppt_h"/>
                                          </p:val>
                                        </p:tav>
                                        <p:tav tm="100000">
                                          <p:val>
                                            <p:fltVal val="0"/>
                                          </p:val>
                                        </p:tav>
                                      </p:tavLst>
                                    </p:anim>
                                    <p:set>
                                      <p:cBhvr>
                                        <p:cTn id="28" dur="1" fill="hold">
                                          <p:stCondLst>
                                            <p:cond delay="499"/>
                                          </p:stCondLst>
                                        </p:cTn>
                                        <p:tgtEl>
                                          <p:spTgt spid="550">
                                            <p:txEl>
                                              <p:pRg st="0" end="0"/>
                                            </p:txEl>
                                          </p:spTgt>
                                        </p:tgtEl>
                                        <p:attrNameLst>
                                          <p:attrName>style.visibility</p:attrName>
                                        </p:attrNameLst>
                                      </p:cBhvr>
                                      <p:to>
                                        <p:strVal val="hidden"/>
                                      </p:to>
                                    </p:set>
                                  </p:childTnLst>
                                </p:cTn>
                              </p:par>
                              <p:par>
                                <p:cTn id="29" presetID="23" presetClass="exit" presetSubtype="32" fill="hold" nodeType="withEffect">
                                  <p:stCondLst>
                                    <p:cond delay="0"/>
                                  </p:stCondLst>
                                  <p:childTnLst>
                                    <p:anim calcmode="lin" valueType="num">
                                      <p:cBhvr additive="repl">
                                        <p:cTn id="30" dur="500"/>
                                        <p:tgtEl>
                                          <p:spTgt spid="550">
                                            <p:txEl>
                                              <p:pRg st="1" end="1"/>
                                            </p:txEl>
                                          </p:spTgt>
                                        </p:tgtEl>
                                        <p:attrNameLst>
                                          <p:attrName>ppt_w</p:attrName>
                                        </p:attrNameLst>
                                      </p:cBhvr>
                                      <p:tavLst>
                                        <p:tav tm="0">
                                          <p:val>
                                            <p:strVal val="#ppt_w"/>
                                          </p:val>
                                        </p:tav>
                                        <p:tav tm="100000">
                                          <p:val>
                                            <p:fltVal val="0"/>
                                          </p:val>
                                        </p:tav>
                                      </p:tavLst>
                                    </p:anim>
                                    <p:anim calcmode="lin" valueType="num">
                                      <p:cBhvr additive="repl">
                                        <p:cTn id="31" dur="500"/>
                                        <p:tgtEl>
                                          <p:spTgt spid="550">
                                            <p:txEl>
                                              <p:pRg st="1" end="1"/>
                                            </p:txEl>
                                          </p:spTgt>
                                        </p:tgtEl>
                                        <p:attrNameLst>
                                          <p:attrName>ppt_h</p:attrName>
                                        </p:attrNameLst>
                                      </p:cBhvr>
                                      <p:tavLst>
                                        <p:tav tm="0">
                                          <p:val>
                                            <p:strVal val="#ppt_h"/>
                                          </p:val>
                                        </p:tav>
                                        <p:tav tm="100000">
                                          <p:val>
                                            <p:fltVal val="0"/>
                                          </p:val>
                                        </p:tav>
                                      </p:tavLst>
                                    </p:anim>
                                    <p:set>
                                      <p:cBhvr>
                                        <p:cTn id="32" dur="1" fill="hold">
                                          <p:stCondLst>
                                            <p:cond delay="499"/>
                                          </p:stCondLst>
                                        </p:cTn>
                                        <p:tgtEl>
                                          <p:spTgt spid="550">
                                            <p:txEl>
                                              <p:pRg st="1" end="1"/>
                                            </p:txEl>
                                          </p:spTgt>
                                        </p:tgtEl>
                                        <p:attrNameLst>
                                          <p:attrName>style.visibility</p:attrName>
                                        </p:attrNameLst>
                                      </p:cBhvr>
                                      <p:to>
                                        <p:strVal val="hidden"/>
                                      </p:to>
                                    </p:set>
                                  </p:childTnLst>
                                </p:cTn>
                              </p:par>
                              <p:par>
                                <p:cTn id="33" presetID="23" presetClass="exit" presetSubtype="32" fill="hold" nodeType="withEffect">
                                  <p:stCondLst>
                                    <p:cond delay="0"/>
                                  </p:stCondLst>
                                  <p:childTnLst>
                                    <p:anim calcmode="lin" valueType="num">
                                      <p:cBhvr additive="repl">
                                        <p:cTn id="34" dur="500"/>
                                        <p:tgtEl>
                                          <p:spTgt spid="550">
                                            <p:txEl>
                                              <p:pRg st="2" end="2"/>
                                            </p:txEl>
                                          </p:spTgt>
                                        </p:tgtEl>
                                        <p:attrNameLst>
                                          <p:attrName>ppt_w</p:attrName>
                                        </p:attrNameLst>
                                      </p:cBhvr>
                                      <p:tavLst>
                                        <p:tav tm="0">
                                          <p:val>
                                            <p:strVal val="#ppt_w"/>
                                          </p:val>
                                        </p:tav>
                                        <p:tav tm="100000">
                                          <p:val>
                                            <p:fltVal val="0"/>
                                          </p:val>
                                        </p:tav>
                                      </p:tavLst>
                                    </p:anim>
                                    <p:anim calcmode="lin" valueType="num">
                                      <p:cBhvr additive="repl">
                                        <p:cTn id="35" dur="500"/>
                                        <p:tgtEl>
                                          <p:spTgt spid="550">
                                            <p:txEl>
                                              <p:pRg st="2" end="2"/>
                                            </p:txEl>
                                          </p:spTgt>
                                        </p:tgtEl>
                                        <p:attrNameLst>
                                          <p:attrName>ppt_h</p:attrName>
                                        </p:attrNameLst>
                                      </p:cBhvr>
                                      <p:tavLst>
                                        <p:tav tm="0">
                                          <p:val>
                                            <p:strVal val="#ppt_h"/>
                                          </p:val>
                                        </p:tav>
                                        <p:tav tm="100000">
                                          <p:val>
                                            <p:fltVal val="0"/>
                                          </p:val>
                                        </p:tav>
                                      </p:tavLst>
                                    </p:anim>
                                    <p:set>
                                      <p:cBhvr>
                                        <p:cTn id="36" dur="1" fill="hold">
                                          <p:stCondLst>
                                            <p:cond delay="499"/>
                                          </p:stCondLst>
                                        </p:cTn>
                                        <p:tgtEl>
                                          <p:spTgt spid="550">
                                            <p:txEl>
                                              <p:pRg st="2" end="2"/>
                                            </p:txEl>
                                          </p:spTgt>
                                        </p:tgtEl>
                                        <p:attrNameLst>
                                          <p:attrName>style.visibility</p:attrName>
                                        </p:attrNameLst>
                                      </p:cBhvr>
                                      <p:to>
                                        <p:strVal val="hidden"/>
                                      </p:to>
                                    </p:set>
                                  </p:childTnLst>
                                </p:cTn>
                              </p:par>
                              <p:par>
                                <p:cTn id="37" presetID="23" presetClass="exit" presetSubtype="32" fill="hold" nodeType="withEffect">
                                  <p:stCondLst>
                                    <p:cond delay="0"/>
                                  </p:stCondLst>
                                  <p:childTnLst>
                                    <p:anim calcmode="lin" valueType="num">
                                      <p:cBhvr additive="repl">
                                        <p:cTn id="38" dur="500"/>
                                        <p:tgtEl>
                                          <p:spTgt spid="550">
                                            <p:txEl>
                                              <p:pRg st="3" end="3"/>
                                            </p:txEl>
                                          </p:spTgt>
                                        </p:tgtEl>
                                        <p:attrNameLst>
                                          <p:attrName>ppt_w</p:attrName>
                                        </p:attrNameLst>
                                      </p:cBhvr>
                                      <p:tavLst>
                                        <p:tav tm="0">
                                          <p:val>
                                            <p:strVal val="#ppt_w"/>
                                          </p:val>
                                        </p:tav>
                                        <p:tav tm="100000">
                                          <p:val>
                                            <p:fltVal val="0"/>
                                          </p:val>
                                        </p:tav>
                                      </p:tavLst>
                                    </p:anim>
                                    <p:anim calcmode="lin" valueType="num">
                                      <p:cBhvr additive="repl">
                                        <p:cTn id="39" dur="500"/>
                                        <p:tgtEl>
                                          <p:spTgt spid="550">
                                            <p:txEl>
                                              <p:pRg st="3" end="3"/>
                                            </p:txEl>
                                          </p:spTgt>
                                        </p:tgtEl>
                                        <p:attrNameLst>
                                          <p:attrName>ppt_h</p:attrName>
                                        </p:attrNameLst>
                                      </p:cBhvr>
                                      <p:tavLst>
                                        <p:tav tm="0">
                                          <p:val>
                                            <p:strVal val="#ppt_h"/>
                                          </p:val>
                                        </p:tav>
                                        <p:tav tm="100000">
                                          <p:val>
                                            <p:fltVal val="0"/>
                                          </p:val>
                                        </p:tav>
                                      </p:tavLst>
                                    </p:anim>
                                    <p:set>
                                      <p:cBhvr>
                                        <p:cTn id="40" dur="1" fill="hold">
                                          <p:stCondLst>
                                            <p:cond delay="499"/>
                                          </p:stCondLst>
                                        </p:cTn>
                                        <p:tgtEl>
                                          <p:spTgt spid="550">
                                            <p:txEl>
                                              <p:pRg st="3" end="3"/>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0" presetClass="entr" fill="hold" nodeType="clickEffect">
                                  <p:stCondLst>
                                    <p:cond delay="0"/>
                                  </p:stCondLst>
                                  <p:childTnLst>
                                    <p:set>
                                      <p:cBhvr>
                                        <p:cTn id="44" dur="1" fill="hold">
                                          <p:stCondLst>
                                            <p:cond delay="0"/>
                                          </p:stCondLst>
                                        </p:cTn>
                                        <p:tgtEl>
                                          <p:spTgt spid="551">
                                            <p:txEl>
                                              <p:pRg st="0" end="0"/>
                                            </p:txEl>
                                          </p:spTgt>
                                        </p:tgtEl>
                                        <p:attrNameLst>
                                          <p:attrName>style.visibility</p:attrName>
                                        </p:attrNameLst>
                                      </p:cBhvr>
                                      <p:to>
                                        <p:strVal val="visible"/>
                                      </p:to>
                                    </p:set>
                                    <p:anim calcmode="lin" valueType="num">
                                      <p:cBhvr additive="repl">
                                        <p:cTn id="45" dur="1000" fill="hold"/>
                                        <p:tgtEl>
                                          <p:spTgt spid="551">
                                            <p:txEl>
                                              <p:pRg st="0" end="0"/>
                                            </p:txEl>
                                          </p:spTgt>
                                        </p:tgtEl>
                                        <p:attrNameLst>
                                          <p:attrName>ppt_w</p:attrName>
                                        </p:attrNameLst>
                                      </p:cBhvr>
                                      <p:tavLst>
                                        <p:tav tm="0">
                                          <p:val>
                                            <p:strVal val="#ppt_w+.3"/>
                                          </p:val>
                                        </p:tav>
                                        <p:tav tm="100000">
                                          <p:val>
                                            <p:strVal val="#ppt_w"/>
                                          </p:val>
                                        </p:tav>
                                      </p:tavLst>
                                    </p:anim>
                                    <p:anim calcmode="lin" valueType="num">
                                      <p:cBhvr additive="repl">
                                        <p:cTn id="46" dur="1000" fill="hold"/>
                                        <p:tgtEl>
                                          <p:spTgt spid="551">
                                            <p:txEl>
                                              <p:pRg st="0" end="0"/>
                                            </p:txEl>
                                          </p:spTgt>
                                        </p:tgtEl>
                                        <p:attrNameLst>
                                          <p:attrName>ppt_h</p:attrName>
                                        </p:attrNameLst>
                                      </p:cBhvr>
                                      <p:tavLst>
                                        <p:tav tm="0">
                                          <p:val>
                                            <p:strVal val="#ppt_h"/>
                                          </p:val>
                                        </p:tav>
                                        <p:tav tm="100000">
                                          <p:val>
                                            <p:strVal val="#ppt_h"/>
                                          </p:val>
                                        </p:tav>
                                      </p:tavLst>
                                    </p:anim>
                                    <p:animEffect transition="in" filter="fade">
                                      <p:cBhvr additive="repl">
                                        <p:cTn id="47" dur="1000"/>
                                        <p:tgtEl>
                                          <p:spTgt spid="551">
                                            <p:txEl>
                                              <p:pRg st="0" end="0"/>
                                            </p:txEl>
                                          </p:spTgt>
                                        </p:tgtEl>
                                      </p:cBhvr>
                                    </p:animEffect>
                                  </p:childTnLst>
                                </p:cTn>
                              </p:par>
                              <p:par>
                                <p:cTn id="48" presetID="50" presetClass="entr" fill="hold" nodeType="withEffect">
                                  <p:stCondLst>
                                    <p:cond delay="0"/>
                                  </p:stCondLst>
                                  <p:childTnLst>
                                    <p:set>
                                      <p:cBhvr>
                                        <p:cTn id="49" dur="1" fill="hold">
                                          <p:stCondLst>
                                            <p:cond delay="0"/>
                                          </p:stCondLst>
                                        </p:cTn>
                                        <p:tgtEl>
                                          <p:spTgt spid="551">
                                            <p:txEl>
                                              <p:pRg st="1" end="1"/>
                                            </p:txEl>
                                          </p:spTgt>
                                        </p:tgtEl>
                                        <p:attrNameLst>
                                          <p:attrName>style.visibility</p:attrName>
                                        </p:attrNameLst>
                                      </p:cBhvr>
                                      <p:to>
                                        <p:strVal val="visible"/>
                                      </p:to>
                                    </p:set>
                                    <p:anim calcmode="lin" valueType="num">
                                      <p:cBhvr additive="repl">
                                        <p:cTn id="50" dur="1000" fill="hold"/>
                                        <p:tgtEl>
                                          <p:spTgt spid="551">
                                            <p:txEl>
                                              <p:pRg st="1" end="1"/>
                                            </p:txEl>
                                          </p:spTgt>
                                        </p:tgtEl>
                                        <p:attrNameLst>
                                          <p:attrName>ppt_w</p:attrName>
                                        </p:attrNameLst>
                                      </p:cBhvr>
                                      <p:tavLst>
                                        <p:tav tm="0">
                                          <p:val>
                                            <p:strVal val="#ppt_w+.3"/>
                                          </p:val>
                                        </p:tav>
                                        <p:tav tm="100000">
                                          <p:val>
                                            <p:strVal val="#ppt_w"/>
                                          </p:val>
                                        </p:tav>
                                      </p:tavLst>
                                    </p:anim>
                                    <p:anim calcmode="lin" valueType="num">
                                      <p:cBhvr additive="repl">
                                        <p:cTn id="51" dur="1000" fill="hold"/>
                                        <p:tgtEl>
                                          <p:spTgt spid="551">
                                            <p:txEl>
                                              <p:pRg st="1" end="1"/>
                                            </p:txEl>
                                          </p:spTgt>
                                        </p:tgtEl>
                                        <p:attrNameLst>
                                          <p:attrName>ppt_h</p:attrName>
                                        </p:attrNameLst>
                                      </p:cBhvr>
                                      <p:tavLst>
                                        <p:tav tm="0">
                                          <p:val>
                                            <p:strVal val="#ppt_h"/>
                                          </p:val>
                                        </p:tav>
                                        <p:tav tm="100000">
                                          <p:val>
                                            <p:strVal val="#ppt_h"/>
                                          </p:val>
                                        </p:tav>
                                      </p:tavLst>
                                    </p:anim>
                                    <p:animEffect transition="in" filter="fade">
                                      <p:cBhvr additive="repl">
                                        <p:cTn id="52" dur="1000"/>
                                        <p:tgtEl>
                                          <p:spTgt spid="551">
                                            <p:txEl>
                                              <p:pRg st="1" end="1"/>
                                            </p:txEl>
                                          </p:spTgt>
                                        </p:tgtEl>
                                      </p:cBhvr>
                                    </p:animEffect>
                                  </p:childTnLst>
                                </p:cTn>
                              </p:par>
                              <p:par>
                                <p:cTn id="53" presetID="50" presetClass="entr" fill="hold" nodeType="withEffect">
                                  <p:stCondLst>
                                    <p:cond delay="0"/>
                                  </p:stCondLst>
                                  <p:childTnLst>
                                    <p:set>
                                      <p:cBhvr>
                                        <p:cTn id="54" dur="1" fill="hold">
                                          <p:stCondLst>
                                            <p:cond delay="0"/>
                                          </p:stCondLst>
                                        </p:cTn>
                                        <p:tgtEl>
                                          <p:spTgt spid="551">
                                            <p:txEl>
                                              <p:pRg st="2" end="2"/>
                                            </p:txEl>
                                          </p:spTgt>
                                        </p:tgtEl>
                                        <p:attrNameLst>
                                          <p:attrName>style.visibility</p:attrName>
                                        </p:attrNameLst>
                                      </p:cBhvr>
                                      <p:to>
                                        <p:strVal val="visible"/>
                                      </p:to>
                                    </p:set>
                                    <p:anim calcmode="lin" valueType="num">
                                      <p:cBhvr additive="repl">
                                        <p:cTn id="55" dur="1000" fill="hold"/>
                                        <p:tgtEl>
                                          <p:spTgt spid="551">
                                            <p:txEl>
                                              <p:pRg st="2" end="2"/>
                                            </p:txEl>
                                          </p:spTgt>
                                        </p:tgtEl>
                                        <p:attrNameLst>
                                          <p:attrName>ppt_w</p:attrName>
                                        </p:attrNameLst>
                                      </p:cBhvr>
                                      <p:tavLst>
                                        <p:tav tm="0">
                                          <p:val>
                                            <p:strVal val="#ppt_w+.3"/>
                                          </p:val>
                                        </p:tav>
                                        <p:tav tm="100000">
                                          <p:val>
                                            <p:strVal val="#ppt_w"/>
                                          </p:val>
                                        </p:tav>
                                      </p:tavLst>
                                    </p:anim>
                                    <p:anim calcmode="lin" valueType="num">
                                      <p:cBhvr additive="repl">
                                        <p:cTn id="56" dur="1000" fill="hold"/>
                                        <p:tgtEl>
                                          <p:spTgt spid="551">
                                            <p:txEl>
                                              <p:pRg st="2" end="2"/>
                                            </p:txEl>
                                          </p:spTgt>
                                        </p:tgtEl>
                                        <p:attrNameLst>
                                          <p:attrName>ppt_h</p:attrName>
                                        </p:attrNameLst>
                                      </p:cBhvr>
                                      <p:tavLst>
                                        <p:tav tm="0">
                                          <p:val>
                                            <p:strVal val="#ppt_h"/>
                                          </p:val>
                                        </p:tav>
                                        <p:tav tm="100000">
                                          <p:val>
                                            <p:strVal val="#ppt_h"/>
                                          </p:val>
                                        </p:tav>
                                      </p:tavLst>
                                    </p:anim>
                                    <p:animEffect transition="in" filter="fade">
                                      <p:cBhvr additive="repl">
                                        <p:cTn id="57" dur="1000"/>
                                        <p:tgtEl>
                                          <p:spTgt spid="551">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xit" presetSubtype="12" fill="hold" nodeType="clickEffect">
                                  <p:stCondLst>
                                    <p:cond delay="0"/>
                                  </p:stCondLst>
                                  <p:childTnLst>
                                    <p:animEffect transition="out" filter="strips(downLeft)">
                                      <p:cBhvr additive="repl">
                                        <p:cTn id="61" dur="500"/>
                                        <p:tgtEl>
                                          <p:spTgt spid="551">
                                            <p:txEl>
                                              <p:pRg st="0" end="0"/>
                                            </p:txEl>
                                          </p:spTgt>
                                        </p:tgtEl>
                                      </p:cBhvr>
                                    </p:animEffect>
                                    <p:set>
                                      <p:cBhvr>
                                        <p:cTn id="62" dur="1" fill="hold">
                                          <p:stCondLst>
                                            <p:cond delay="499"/>
                                          </p:stCondLst>
                                        </p:cTn>
                                        <p:tgtEl>
                                          <p:spTgt spid="551">
                                            <p:txEl>
                                              <p:pRg st="0" end="0"/>
                                            </p:txEl>
                                          </p:spTgt>
                                        </p:tgtEl>
                                        <p:attrNameLst>
                                          <p:attrName>style.visibility</p:attrName>
                                        </p:attrNameLst>
                                      </p:cBhvr>
                                      <p:to>
                                        <p:strVal val="hidden"/>
                                      </p:to>
                                    </p:set>
                                  </p:childTnLst>
                                </p:cTn>
                              </p:par>
                              <p:par>
                                <p:cTn id="63" presetID="18" presetClass="exit" presetSubtype="12" fill="hold" nodeType="withEffect">
                                  <p:stCondLst>
                                    <p:cond delay="0"/>
                                  </p:stCondLst>
                                  <p:childTnLst>
                                    <p:animEffect transition="out" filter="strips(downLeft)">
                                      <p:cBhvr additive="repl">
                                        <p:cTn id="64" dur="500"/>
                                        <p:tgtEl>
                                          <p:spTgt spid="551">
                                            <p:txEl>
                                              <p:pRg st="1" end="1"/>
                                            </p:txEl>
                                          </p:spTgt>
                                        </p:tgtEl>
                                      </p:cBhvr>
                                    </p:animEffect>
                                    <p:set>
                                      <p:cBhvr>
                                        <p:cTn id="65" dur="1" fill="hold">
                                          <p:stCondLst>
                                            <p:cond delay="499"/>
                                          </p:stCondLst>
                                        </p:cTn>
                                        <p:tgtEl>
                                          <p:spTgt spid="551">
                                            <p:txEl>
                                              <p:pRg st="1" end="1"/>
                                            </p:txEl>
                                          </p:spTgt>
                                        </p:tgtEl>
                                        <p:attrNameLst>
                                          <p:attrName>style.visibility</p:attrName>
                                        </p:attrNameLst>
                                      </p:cBhvr>
                                      <p:to>
                                        <p:strVal val="hidden"/>
                                      </p:to>
                                    </p:set>
                                  </p:childTnLst>
                                </p:cTn>
                              </p:par>
                              <p:par>
                                <p:cTn id="66" presetID="18" presetClass="exit" presetSubtype="12" fill="hold" nodeType="withEffect">
                                  <p:stCondLst>
                                    <p:cond delay="0"/>
                                  </p:stCondLst>
                                  <p:childTnLst>
                                    <p:animEffect transition="out" filter="strips(downLeft)">
                                      <p:cBhvr additive="repl">
                                        <p:cTn id="67" dur="500"/>
                                        <p:tgtEl>
                                          <p:spTgt spid="551">
                                            <p:txEl>
                                              <p:pRg st="2" end="2"/>
                                            </p:txEl>
                                          </p:spTgt>
                                        </p:tgtEl>
                                      </p:cBhvr>
                                    </p:animEffect>
                                    <p:set>
                                      <p:cBhvr>
                                        <p:cTn id="68" dur="1" fill="hold">
                                          <p:stCondLst>
                                            <p:cond delay="499"/>
                                          </p:stCondLst>
                                        </p:cTn>
                                        <p:tgtEl>
                                          <p:spTgt spid="551">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CustomShape 1"/>
          <p:cNvSpPr/>
          <p:nvPr/>
        </p:nvSpPr>
        <p:spPr>
          <a:xfrm>
            <a:off x="457200" y="285840"/>
            <a:ext cx="8228520" cy="49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3000" lnSpcReduction="20000"/>
          </a:bodyPr>
          <a:lstStyle/>
          <a:p>
            <a:pPr algn="ctr">
              <a:lnSpc>
                <a:spcPct val="100000"/>
              </a:lnSpc>
            </a:pPr>
            <a:r>
              <a:rPr lang="ru-RU" sz="3600" b="1" i="1" strike="noStrike" spc="-1">
                <a:solidFill>
                  <a:srgbClr val="7030A0"/>
                </a:solidFill>
                <a:latin typeface="Calibri"/>
                <a:ea typeface="DejaVu Sans"/>
              </a:rPr>
              <a:t>Клінічні ознаки переломів</a:t>
            </a:r>
            <a:endParaRPr lang="ru-RU" sz="3600" b="0" strike="noStrike" spc="-1">
              <a:latin typeface="Arial"/>
            </a:endParaRPr>
          </a:p>
        </p:txBody>
      </p:sp>
      <p:sp>
        <p:nvSpPr>
          <p:cNvPr id="553" name="CustomShape 2"/>
          <p:cNvSpPr/>
          <p:nvPr/>
        </p:nvSpPr>
        <p:spPr>
          <a:xfrm>
            <a:off x="457200" y="857160"/>
            <a:ext cx="8228520" cy="571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4500" lnSpcReduction="20000"/>
          </a:bodyPr>
          <a:lstStyle/>
          <a:p>
            <a:pPr marL="343080" indent="-342000" algn="just">
              <a:lnSpc>
                <a:spcPct val="100000"/>
              </a:lnSpc>
              <a:spcBef>
                <a:spcPts val="680"/>
              </a:spcBef>
              <a:buClr>
                <a:srgbClr val="000000"/>
              </a:buClr>
              <a:buFont typeface="Arial"/>
              <a:buChar char="•"/>
            </a:pPr>
            <a:r>
              <a:rPr lang="ru-RU" sz="3200" b="1" strike="noStrike" spc="-1">
                <a:solidFill>
                  <a:srgbClr val="000000"/>
                </a:solidFill>
                <a:latin typeface="Calibri"/>
                <a:ea typeface="DejaVu Sans"/>
              </a:rPr>
              <a:t>Розрізняють  абсолютні і відносні  ознаки  переломів. 		</a:t>
            </a:r>
            <a:r>
              <a:rPr lang="ru-RU" sz="3400" b="1" i="1" strike="noStrike" spc="-1">
                <a:solidFill>
                  <a:srgbClr val="0070C0"/>
                </a:solidFill>
                <a:latin typeface="Calibri"/>
                <a:ea typeface="DejaVu Sans"/>
              </a:rPr>
              <a:t>Абсолютними               ознаками  є:  </a:t>
            </a:r>
            <a:endParaRPr lang="ru-RU" sz="34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1 ) деформація кінцівки в зоні перелому;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2) вкорочення кінцівки за рахунок зміщення її відламків по довжині;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3) крепітація кісткових відламків при їх терті;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4) патологічна рухливість в зоні перелому.</a:t>
            </a:r>
            <a:endParaRPr lang="ru-RU" sz="3200" b="0" strike="noStrike" spc="-1">
              <a:latin typeface="Arial"/>
            </a:endParaRPr>
          </a:p>
          <a:p>
            <a:pPr marL="343080" indent="-342000" algn="just">
              <a:lnSpc>
                <a:spcPct val="100000"/>
              </a:lnSpc>
              <a:spcBef>
                <a:spcPts val="641"/>
              </a:spcBef>
            </a:pPr>
            <a:endParaRPr lang="ru-RU" sz="3200" b="0" strike="noStrike" spc="-1">
              <a:latin typeface="Arial"/>
            </a:endParaRPr>
          </a:p>
          <a:p>
            <a:pPr marL="343080" indent="-342000" algn="just">
              <a:lnSpc>
                <a:spcPct val="100000"/>
              </a:lnSpc>
              <a:spcBef>
                <a:spcPts val="680"/>
              </a:spcBef>
            </a:pPr>
            <a:r>
              <a:rPr lang="ru-RU" sz="3200" b="1" i="1" strike="noStrike" spc="-1">
                <a:solidFill>
                  <a:srgbClr val="0070C0"/>
                </a:solidFill>
                <a:latin typeface="Calibri"/>
                <a:ea typeface="DejaVu Sans"/>
              </a:rPr>
              <a:t>		</a:t>
            </a:r>
            <a:r>
              <a:rPr lang="ru-RU" sz="3400" b="1" i="1" strike="noStrike" spc="-1">
                <a:solidFill>
                  <a:srgbClr val="0070C0"/>
                </a:solidFill>
                <a:latin typeface="Calibri"/>
                <a:ea typeface="DejaVu Sans"/>
              </a:rPr>
              <a:t>Відносними ознаками є:</a:t>
            </a:r>
            <a:endParaRPr lang="ru-RU" sz="34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 1) біль у зоні ушкодження;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2) гематома в ділянці травми;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3) набряк і припухлість м’яких тканин у ділянці ушкодження;</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4) порушення функції кінцівки. </a:t>
            </a:r>
            <a:endParaRPr lang="ru-RU" sz="3200" b="0" strike="noStrike" spc="-1">
              <a:latin typeface="Arial"/>
            </a:endParaRPr>
          </a:p>
          <a:p>
            <a:pPr marL="343080" indent="-342000" algn="just">
              <a:lnSpc>
                <a:spcPct val="100000"/>
              </a:lnSpc>
              <a:spcBef>
                <a:spcPts val="641"/>
              </a:spcBef>
            </a:pPr>
            <a:r>
              <a:rPr lang="ru-RU" sz="3200" b="1" strike="noStrike" spc="-1">
                <a:solidFill>
                  <a:srgbClr val="000000"/>
                </a:solidFill>
                <a:latin typeface="Calibri"/>
                <a:ea typeface="DejaVu Sans"/>
              </a:rPr>
              <a:t>         Ці ознаки набувають значення тільки при наявності абсолютних ознак перелому. Слід зазначити, що переломи кісток Можуть ускладнюватись кровотечею, травматичним шоком і жировою емболією.</a:t>
            </a:r>
            <a:endParaRPr lang="ru-RU" sz="3200" b="0" strike="noStrike" spc="-1">
              <a:latin typeface="Arial"/>
            </a:endParaRPr>
          </a:p>
          <a:p>
            <a:pPr marL="343080" indent="-342000">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CustomShape 1"/>
          <p:cNvSpPr/>
          <p:nvPr/>
        </p:nvSpPr>
        <p:spPr>
          <a:xfrm>
            <a:off x="457200" y="274680"/>
            <a:ext cx="8228520" cy="43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50000" lnSpcReduction="20000"/>
          </a:bodyPr>
          <a:lstStyle/>
          <a:p>
            <a:pPr algn="ctr">
              <a:lnSpc>
                <a:spcPct val="100000"/>
              </a:lnSpc>
            </a:pPr>
            <a:r>
              <a:rPr lang="ru-RU" sz="5400" b="1" i="1" u="sng" strike="noStrike" spc="-1">
                <a:solidFill>
                  <a:srgbClr val="000000"/>
                </a:solidFill>
                <a:uFillTx/>
                <a:latin typeface="Calibri"/>
                <a:ea typeface="DejaVu Sans"/>
              </a:rPr>
              <a:t>Регенерація</a:t>
            </a:r>
            <a:endParaRPr lang="ru-RU" sz="5400" b="0" strike="noStrike" spc="-1">
              <a:latin typeface="Arial"/>
            </a:endParaRPr>
          </a:p>
        </p:txBody>
      </p:sp>
      <p:sp>
        <p:nvSpPr>
          <p:cNvPr id="555" name="CustomShape 2"/>
          <p:cNvSpPr/>
          <p:nvPr/>
        </p:nvSpPr>
        <p:spPr>
          <a:xfrm>
            <a:off x="457200" y="857160"/>
            <a:ext cx="8228520" cy="552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343080" indent="-342000" algn="just">
              <a:lnSpc>
                <a:spcPct val="90000"/>
              </a:lnSpc>
              <a:spcBef>
                <a:spcPts val="561"/>
              </a:spcBef>
            </a:pPr>
            <a:r>
              <a:rPr lang="ru-RU" sz="2800" b="0" strike="noStrike" spc="-1">
                <a:solidFill>
                  <a:srgbClr val="000000"/>
                </a:solidFill>
                <a:latin typeface="Calibri"/>
                <a:ea typeface="DejaVu Sans"/>
              </a:rPr>
              <a:t>       </a:t>
            </a:r>
            <a:r>
              <a:rPr lang="ru-RU" sz="2800" b="1" strike="noStrike" spc="-1">
                <a:solidFill>
                  <a:srgbClr val="003300"/>
                </a:solidFill>
                <a:latin typeface="Calibri"/>
                <a:ea typeface="DejaVu Sans"/>
              </a:rPr>
              <a:t>Розрізняють два види регенерації кісткової тканини: фізіологічну і репаративну. </a:t>
            </a:r>
            <a:endParaRPr lang="ru-RU" sz="2800" b="0" strike="noStrike" spc="-1">
              <a:latin typeface="Arial"/>
            </a:endParaRPr>
          </a:p>
          <a:p>
            <a:pPr marL="343080" indent="-342000" algn="just">
              <a:lnSpc>
                <a:spcPct val="90000"/>
              </a:lnSpc>
              <a:spcBef>
                <a:spcPts val="561"/>
              </a:spcBef>
            </a:pPr>
            <a:r>
              <a:rPr lang="ru-RU" sz="2800" b="1" strike="noStrike" spc="-1">
                <a:solidFill>
                  <a:srgbClr val="003300"/>
                </a:solidFill>
                <a:latin typeface="Calibri"/>
                <a:ea typeface="DejaVu Sans"/>
              </a:rPr>
              <a:t>      </a:t>
            </a:r>
            <a:r>
              <a:rPr lang="ru-RU" sz="2800" b="1" i="1" strike="noStrike" spc="-1">
                <a:solidFill>
                  <a:srgbClr val="FF0000"/>
                </a:solidFill>
                <a:latin typeface="Calibri"/>
                <a:ea typeface="DejaVu Sans"/>
              </a:rPr>
              <a:t>Виділяють 4 фази репаративної регенерації:</a:t>
            </a:r>
            <a:endParaRPr lang="ru-RU" sz="2800" b="0" strike="noStrike" spc="-1">
              <a:latin typeface="Arial"/>
            </a:endParaRPr>
          </a:p>
          <a:p>
            <a:pPr marL="343080" indent="-342000" algn="just">
              <a:lnSpc>
                <a:spcPct val="90000"/>
              </a:lnSpc>
              <a:spcBef>
                <a:spcPts val="561"/>
              </a:spcBef>
              <a:buClr>
                <a:srgbClr val="003300"/>
              </a:buClr>
              <a:buFont typeface="Arial"/>
              <a:buChar char="•"/>
            </a:pPr>
            <a:r>
              <a:rPr lang="ru-RU" sz="2800" b="1" strike="noStrike" spc="-1">
                <a:solidFill>
                  <a:srgbClr val="003300"/>
                </a:solidFill>
                <a:latin typeface="Calibri"/>
                <a:ea typeface="DejaVu Sans"/>
              </a:rPr>
              <a:t>1-ша фаза - катаболізм тканинних структур, проліферація клітинних елементів;</a:t>
            </a:r>
            <a:endParaRPr lang="ru-RU" sz="2800" b="0" strike="noStrike" spc="-1">
              <a:latin typeface="Arial"/>
            </a:endParaRPr>
          </a:p>
          <a:p>
            <a:pPr marL="343080" indent="-342000" algn="just">
              <a:lnSpc>
                <a:spcPct val="90000"/>
              </a:lnSpc>
              <a:spcBef>
                <a:spcPts val="561"/>
              </a:spcBef>
              <a:buClr>
                <a:srgbClr val="003300"/>
              </a:buClr>
              <a:buFont typeface="Arial"/>
              <a:buChar char="•"/>
            </a:pPr>
            <a:r>
              <a:rPr lang="ru-RU" sz="2800" b="1" strike="noStrike" spc="-1">
                <a:solidFill>
                  <a:srgbClr val="003300"/>
                </a:solidFill>
                <a:latin typeface="Calibri"/>
                <a:ea typeface="DejaVu Sans"/>
              </a:rPr>
              <a:t>2-га фаза - утворення і диференціація тканинних структур;</a:t>
            </a:r>
            <a:endParaRPr lang="ru-RU" sz="2800" b="0" strike="noStrike" spc="-1">
              <a:latin typeface="Arial"/>
            </a:endParaRPr>
          </a:p>
          <a:p>
            <a:pPr marL="343080" indent="-342000" algn="just">
              <a:lnSpc>
                <a:spcPct val="90000"/>
              </a:lnSpc>
              <a:spcBef>
                <a:spcPts val="561"/>
              </a:spcBef>
              <a:buClr>
                <a:srgbClr val="003300"/>
              </a:buClr>
              <a:buFont typeface="Arial"/>
              <a:buChar char="•"/>
            </a:pPr>
            <a:r>
              <a:rPr lang="ru-RU" sz="2800" b="1" strike="noStrike" spc="-1">
                <a:solidFill>
                  <a:srgbClr val="003300"/>
                </a:solidFill>
                <a:latin typeface="Calibri"/>
                <a:ea typeface="DejaVu Sans"/>
              </a:rPr>
              <a:t>3-тя фаза - утворення ангіогенної кісткової структури (перебудова кісткової тканини);</a:t>
            </a:r>
            <a:endParaRPr lang="ru-RU" sz="2800" b="0" strike="noStrike" spc="-1">
              <a:latin typeface="Arial"/>
            </a:endParaRPr>
          </a:p>
          <a:p>
            <a:pPr marL="343080" indent="-342000" algn="just">
              <a:lnSpc>
                <a:spcPct val="90000"/>
              </a:lnSpc>
              <a:spcBef>
                <a:spcPts val="561"/>
              </a:spcBef>
              <a:buClr>
                <a:srgbClr val="003300"/>
              </a:buClr>
              <a:buFont typeface="Arial"/>
              <a:buChar char="•"/>
            </a:pPr>
            <a:r>
              <a:rPr lang="ru-RU" sz="2800" b="1" strike="noStrike" spc="-1">
                <a:solidFill>
                  <a:srgbClr val="003300"/>
                </a:solidFill>
                <a:latin typeface="Calibri"/>
                <a:ea typeface="DejaVu Sans"/>
              </a:rPr>
              <a:t>4-та фаза - повне відновлення кістки.</a:t>
            </a:r>
            <a:endParaRPr lang="ru-RU" sz="2800" b="0" strike="noStrike" spc="-1">
              <a:latin typeface="Arial"/>
            </a:endParaRPr>
          </a:p>
          <a:p>
            <a:pPr marL="343080" indent="-342000" algn="just">
              <a:lnSpc>
                <a:spcPct val="100000"/>
              </a:lnSpc>
            </a:pPr>
            <a:r>
              <a:rPr lang="ru-RU" sz="2800" b="1" strike="noStrike" spc="-1">
                <a:solidFill>
                  <a:srgbClr val="000000"/>
                </a:solidFill>
                <a:latin typeface="Calibri"/>
                <a:ea typeface="DejaVu Sans"/>
              </a:rPr>
              <a:t> </a:t>
            </a:r>
            <a:r>
              <a:rPr lang="ru-RU" sz="2800" b="1" strike="noStrike" spc="-1">
                <a:solidFill>
                  <a:srgbClr val="8E008E"/>
                </a:solidFill>
                <a:latin typeface="Calibri"/>
                <a:ea typeface="DejaVu Sans"/>
              </a:rPr>
              <a:t>Розрізняють 4 види кісткової мозолі:     </a:t>
            </a:r>
            <a:endParaRPr lang="ru-RU" sz="2800" b="0" strike="noStrike" spc="-1">
              <a:latin typeface="Arial"/>
            </a:endParaRPr>
          </a:p>
          <a:p>
            <a:pPr marL="343080" indent="-342000" algn="just">
              <a:lnSpc>
                <a:spcPct val="100000"/>
              </a:lnSpc>
            </a:pPr>
            <a:r>
              <a:rPr lang="ru-RU" sz="2800" b="1" strike="noStrike" spc="-1">
                <a:solidFill>
                  <a:srgbClr val="000000"/>
                </a:solidFill>
                <a:latin typeface="Calibri"/>
                <a:ea typeface="DejaVu Sans"/>
              </a:rPr>
              <a:t>    -періостальна (зовнішня),</a:t>
            </a:r>
            <a:endParaRPr lang="ru-RU" sz="2800" b="0" strike="noStrike" spc="-1">
              <a:latin typeface="Arial"/>
            </a:endParaRPr>
          </a:p>
          <a:p>
            <a:pPr marL="343080" indent="-342000" algn="just">
              <a:lnSpc>
                <a:spcPct val="100000"/>
              </a:lnSpc>
            </a:pPr>
            <a:r>
              <a:rPr lang="ru-RU" sz="2800" b="1" strike="noStrike" spc="-1">
                <a:solidFill>
                  <a:srgbClr val="000000"/>
                </a:solidFill>
                <a:latin typeface="Calibri"/>
                <a:ea typeface="DejaVu Sans"/>
              </a:rPr>
              <a:t>    -ендостальна (внутрішня), </a:t>
            </a:r>
            <a:endParaRPr lang="ru-RU" sz="2800" b="0" strike="noStrike" spc="-1">
              <a:latin typeface="Arial"/>
            </a:endParaRPr>
          </a:p>
          <a:p>
            <a:pPr marL="343080" indent="-342000" algn="just">
              <a:lnSpc>
                <a:spcPct val="100000"/>
              </a:lnSpc>
            </a:pPr>
            <a:r>
              <a:rPr lang="ru-RU" sz="2800" b="1" strike="noStrike" spc="-1">
                <a:solidFill>
                  <a:srgbClr val="000000"/>
                </a:solidFill>
                <a:latin typeface="Calibri"/>
                <a:ea typeface="DejaVu Sans"/>
              </a:rPr>
              <a:t>    -проміжна, </a:t>
            </a:r>
            <a:endParaRPr lang="ru-RU" sz="2800" b="0" strike="noStrike" spc="-1">
              <a:latin typeface="Arial"/>
            </a:endParaRPr>
          </a:p>
          <a:p>
            <a:pPr marL="343080" indent="-342000" algn="just">
              <a:lnSpc>
                <a:spcPct val="100000"/>
              </a:lnSpc>
            </a:pPr>
            <a:r>
              <a:rPr lang="ru-RU" sz="2800" b="1" strike="noStrike" spc="-1">
                <a:solidFill>
                  <a:srgbClr val="000000"/>
                </a:solidFill>
                <a:latin typeface="Calibri"/>
                <a:ea typeface="DejaVu Sans"/>
              </a:rPr>
              <a:t>    -паростальна</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 calcmode="lin" valueType="str">
                                      <p:cBhvr additive="repl">
                                        <p:cTn id="7" dur="1" fill="hold"/>
                                        <p:tgtEl>
                                          <p:spTgt spid="554"/>
                                        </p:tgtEl>
                                      </p:cBhvr>
                                    </p:anim>
                                  </p:childTnLst>
                                </p:cTn>
                              </p:par>
                            </p:childTnLst>
                          </p:cTn>
                        </p:par>
                      </p:childTnLst>
                    </p:cTn>
                  </p:par>
                  <p:par>
                    <p:cTn id="8" fill="hold">
                      <p:stCondLst>
                        <p:cond delay="indefinite"/>
                      </p:stCondLst>
                      <p:childTnLst>
                        <p:par>
                          <p:cTn id="9" fill="hold">
                            <p:stCondLst>
                              <p:cond delay="0"/>
                            </p:stCondLst>
                            <p:childTnLst>
                              <p:par>
                                <p:cTn id="10" presetID="24" presetClass="entr" fill="hold" nodeType="clickEffect">
                                  <p:stCondLst>
                                    <p:cond delay="0"/>
                                  </p:stCondLst>
                                  <p:childTnLst>
                                    <p:set>
                                      <p:cBhvr>
                                        <p:cTn id="11" dur="1" fill="hold">
                                          <p:stCondLst>
                                            <p:cond delay="0"/>
                                          </p:stCondLst>
                                        </p:cTn>
                                        <p:tgtEl>
                                          <p:spTgt spid="555">
                                            <p:txEl>
                                              <p:pRg st="0" end="0"/>
                                            </p:txEl>
                                          </p:spTgt>
                                        </p:tgtEl>
                                        <p:attrNameLst>
                                          <p:attrName>style.visibility</p:attrName>
                                        </p:attrNameLst>
                                      </p:cBhvr>
                                      <p:to>
                                        <p:strVal val="visible"/>
                                      </p:to>
                                    </p:set>
                                    <p:anim calcmode="lin" valueType="str">
                                      <p:cBhvr additive="repl">
                                        <p:cTn id="12" dur="1" fill="hold"/>
                                        <p:tgtEl>
                                          <p:spTgt spid="555">
                                            <p:txEl>
                                              <p:pRg st="0" end="0"/>
                                            </p:txEl>
                                          </p:spTgt>
                                        </p:tgtEl>
                                      </p:cBhvr>
                                    </p:anim>
                                  </p:childTnLst>
                                </p:cTn>
                              </p:par>
                              <p:par>
                                <p:cTn id="13" presetID="24" presetClass="entr" fill="hold" nodeType="withEffect">
                                  <p:stCondLst>
                                    <p:cond delay="0"/>
                                  </p:stCondLst>
                                  <p:childTnLst>
                                    <p:set>
                                      <p:cBhvr>
                                        <p:cTn id="14" dur="1" fill="hold">
                                          <p:stCondLst>
                                            <p:cond delay="0"/>
                                          </p:stCondLst>
                                        </p:cTn>
                                        <p:tgtEl>
                                          <p:spTgt spid="555">
                                            <p:txEl>
                                              <p:pRg st="1" end="1"/>
                                            </p:txEl>
                                          </p:spTgt>
                                        </p:tgtEl>
                                        <p:attrNameLst>
                                          <p:attrName>style.visibility</p:attrName>
                                        </p:attrNameLst>
                                      </p:cBhvr>
                                      <p:to>
                                        <p:strVal val="visible"/>
                                      </p:to>
                                    </p:set>
                                    <p:anim calcmode="lin" valueType="str">
                                      <p:cBhvr additive="repl">
                                        <p:cTn id="15" dur="1" fill="hold"/>
                                        <p:tgtEl>
                                          <p:spTgt spid="555">
                                            <p:txEl>
                                              <p:pRg st="1" end="1"/>
                                            </p:txEl>
                                          </p:spTgt>
                                        </p:tgtEl>
                                      </p:cBhvr>
                                    </p:anim>
                                  </p:childTnLst>
                                </p:cTn>
                              </p:par>
                            </p:childTnLst>
                          </p:cTn>
                        </p:par>
                      </p:childTnLst>
                    </p:cTn>
                  </p:par>
                  <p:par>
                    <p:cTn id="16" fill="hold">
                      <p:stCondLst>
                        <p:cond delay="indefinite"/>
                      </p:stCondLst>
                      <p:childTnLst>
                        <p:par>
                          <p:cTn id="17" fill="hold">
                            <p:stCondLst>
                              <p:cond delay="0"/>
                            </p:stCondLst>
                            <p:childTnLst>
                              <p:par>
                                <p:cTn id="18" presetID="35" presetClass="entr" fill="hold" nodeType="clickEffect">
                                  <p:stCondLst>
                                    <p:cond delay="0"/>
                                  </p:stCondLst>
                                  <p:childTnLst>
                                    <p:set>
                                      <p:cBhvr>
                                        <p:cTn id="19" dur="1" fill="hold">
                                          <p:stCondLst>
                                            <p:cond delay="0"/>
                                          </p:stCondLst>
                                        </p:cTn>
                                        <p:tgtEl>
                                          <p:spTgt spid="555">
                                            <p:txEl>
                                              <p:pRg st="2" end="2"/>
                                            </p:txEl>
                                          </p:spTgt>
                                        </p:tgtEl>
                                        <p:attrNameLst>
                                          <p:attrName>style.visibility</p:attrName>
                                        </p:attrNameLst>
                                      </p:cBhvr>
                                      <p:to>
                                        <p:strVal val="visible"/>
                                      </p:to>
                                    </p:set>
                                    <p:animEffect transition="in" filter="fade">
                                      <p:cBhvr additive="repl">
                                        <p:cTn id="20" dur="2000"/>
                                        <p:tgtEl>
                                          <p:spTgt spid="555">
                                            <p:txEl>
                                              <p:pRg st="2" end="2"/>
                                            </p:txEl>
                                          </p:spTgt>
                                        </p:tgtEl>
                                      </p:cBhvr>
                                    </p:animEffect>
                                    <p:anim calcmode="lin" valueType="num">
                                      <p:cBhvr additive="repl">
                                        <p:cTn id="21" dur="2000" fill="hold"/>
                                        <p:tgtEl>
                                          <p:spTgt spid="555">
                                            <p:txEl>
                                              <p:pRg st="2" end="2"/>
                                            </p:txEl>
                                          </p:spTgt>
                                        </p:tgtEl>
                                        <p:attrNameLst>
                                          <p:attrName>r</p:attrName>
                                        </p:attrNameLst>
                                      </p:cBhvr>
                                      <p:tavLst>
                                        <p:tav tm="0">
                                          <p:val>
                                            <p:strVal val="720"/>
                                          </p:val>
                                        </p:tav>
                                        <p:tav tm="100000">
                                          <p:val>
                                            <p:strVal val="0"/>
                                          </p:val>
                                        </p:tav>
                                      </p:tavLst>
                                    </p:anim>
                                    <p:anim calcmode="lin" valueType="num">
                                      <p:cBhvr additive="repl">
                                        <p:cTn id="22" dur="2000" fill="hold"/>
                                        <p:tgtEl>
                                          <p:spTgt spid="555">
                                            <p:txEl>
                                              <p:pRg st="2" end="2"/>
                                            </p:txEl>
                                          </p:spTgt>
                                        </p:tgtEl>
                                        <p:attrNameLst>
                                          <p:attrName>ppt_h</p:attrName>
                                        </p:attrNameLst>
                                      </p:cBhvr>
                                      <p:tavLst>
                                        <p:tav tm="0">
                                          <p:val>
                                            <p:fltVal val="0"/>
                                          </p:val>
                                        </p:tav>
                                        <p:tav tm="100000">
                                          <p:val>
                                            <p:strVal val="#ppt_h"/>
                                          </p:val>
                                        </p:tav>
                                      </p:tavLst>
                                    </p:anim>
                                    <p:anim calcmode="lin" valueType="num">
                                      <p:cBhvr additive="repl">
                                        <p:cTn id="23" dur="2000" fill="hold"/>
                                        <p:tgtEl>
                                          <p:spTgt spid="55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fill="hold" nodeType="clickEffect">
                                  <p:stCondLst>
                                    <p:cond delay="0"/>
                                  </p:stCondLst>
                                  <p:childTnLst>
                                    <p:set>
                                      <p:cBhvr>
                                        <p:cTn id="27" dur="1" fill="hold">
                                          <p:stCondLst>
                                            <p:cond delay="0"/>
                                          </p:stCondLst>
                                        </p:cTn>
                                        <p:tgtEl>
                                          <p:spTgt spid="555">
                                            <p:txEl>
                                              <p:pRg st="3" end="3"/>
                                            </p:txEl>
                                          </p:spTgt>
                                        </p:tgtEl>
                                        <p:attrNameLst>
                                          <p:attrName>style.visibility</p:attrName>
                                        </p:attrNameLst>
                                      </p:cBhvr>
                                      <p:to>
                                        <p:strVal val="visible"/>
                                      </p:to>
                                    </p:set>
                                    <p:animEffect transition="in" filter="fade">
                                      <p:cBhvr additive="repl">
                                        <p:cTn id="28" dur="2000"/>
                                        <p:tgtEl>
                                          <p:spTgt spid="555">
                                            <p:txEl>
                                              <p:pRg st="3" end="3"/>
                                            </p:txEl>
                                          </p:spTgt>
                                        </p:tgtEl>
                                      </p:cBhvr>
                                    </p:animEffect>
                                    <p:anim calcmode="lin" valueType="num">
                                      <p:cBhvr additive="repl">
                                        <p:cTn id="29" dur="2000" fill="hold"/>
                                        <p:tgtEl>
                                          <p:spTgt spid="555">
                                            <p:txEl>
                                              <p:pRg st="3" end="3"/>
                                            </p:txEl>
                                          </p:spTgt>
                                        </p:tgtEl>
                                        <p:attrNameLst>
                                          <p:attrName>r</p:attrName>
                                        </p:attrNameLst>
                                      </p:cBhvr>
                                      <p:tavLst>
                                        <p:tav tm="0">
                                          <p:val>
                                            <p:strVal val="720"/>
                                          </p:val>
                                        </p:tav>
                                        <p:tav tm="100000">
                                          <p:val>
                                            <p:strVal val="0"/>
                                          </p:val>
                                        </p:tav>
                                      </p:tavLst>
                                    </p:anim>
                                    <p:anim calcmode="lin" valueType="num">
                                      <p:cBhvr additive="repl">
                                        <p:cTn id="30" dur="2000" fill="hold"/>
                                        <p:tgtEl>
                                          <p:spTgt spid="555">
                                            <p:txEl>
                                              <p:pRg st="3" end="3"/>
                                            </p:txEl>
                                          </p:spTgt>
                                        </p:tgtEl>
                                        <p:attrNameLst>
                                          <p:attrName>ppt_h</p:attrName>
                                        </p:attrNameLst>
                                      </p:cBhvr>
                                      <p:tavLst>
                                        <p:tav tm="0">
                                          <p:val>
                                            <p:fltVal val="0"/>
                                          </p:val>
                                        </p:tav>
                                        <p:tav tm="100000">
                                          <p:val>
                                            <p:strVal val="#ppt_h"/>
                                          </p:val>
                                        </p:tav>
                                      </p:tavLst>
                                    </p:anim>
                                    <p:anim calcmode="lin" valueType="num">
                                      <p:cBhvr additive="repl">
                                        <p:cTn id="31" dur="2000" fill="hold"/>
                                        <p:tgtEl>
                                          <p:spTgt spid="55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5" presetClass="entr" fill="hold" nodeType="clickEffect">
                                  <p:stCondLst>
                                    <p:cond delay="0"/>
                                  </p:stCondLst>
                                  <p:childTnLst>
                                    <p:set>
                                      <p:cBhvr>
                                        <p:cTn id="35" dur="1" fill="hold">
                                          <p:stCondLst>
                                            <p:cond delay="0"/>
                                          </p:stCondLst>
                                        </p:cTn>
                                        <p:tgtEl>
                                          <p:spTgt spid="555">
                                            <p:txEl>
                                              <p:pRg st="4" end="4"/>
                                            </p:txEl>
                                          </p:spTgt>
                                        </p:tgtEl>
                                        <p:attrNameLst>
                                          <p:attrName>style.visibility</p:attrName>
                                        </p:attrNameLst>
                                      </p:cBhvr>
                                      <p:to>
                                        <p:strVal val="visible"/>
                                      </p:to>
                                    </p:set>
                                    <p:animEffect transition="in" filter="fade">
                                      <p:cBhvr additive="repl">
                                        <p:cTn id="36" dur="2000"/>
                                        <p:tgtEl>
                                          <p:spTgt spid="555">
                                            <p:txEl>
                                              <p:pRg st="4" end="4"/>
                                            </p:txEl>
                                          </p:spTgt>
                                        </p:tgtEl>
                                      </p:cBhvr>
                                    </p:animEffect>
                                    <p:anim calcmode="lin" valueType="num">
                                      <p:cBhvr additive="repl">
                                        <p:cTn id="37" dur="2000" fill="hold"/>
                                        <p:tgtEl>
                                          <p:spTgt spid="555">
                                            <p:txEl>
                                              <p:pRg st="4" end="4"/>
                                            </p:txEl>
                                          </p:spTgt>
                                        </p:tgtEl>
                                        <p:attrNameLst>
                                          <p:attrName>r</p:attrName>
                                        </p:attrNameLst>
                                      </p:cBhvr>
                                      <p:tavLst>
                                        <p:tav tm="0">
                                          <p:val>
                                            <p:strVal val="720"/>
                                          </p:val>
                                        </p:tav>
                                        <p:tav tm="100000">
                                          <p:val>
                                            <p:strVal val="0"/>
                                          </p:val>
                                        </p:tav>
                                      </p:tavLst>
                                    </p:anim>
                                    <p:anim calcmode="lin" valueType="num">
                                      <p:cBhvr additive="repl">
                                        <p:cTn id="38" dur="2000" fill="hold"/>
                                        <p:tgtEl>
                                          <p:spTgt spid="555">
                                            <p:txEl>
                                              <p:pRg st="4" end="4"/>
                                            </p:txEl>
                                          </p:spTgt>
                                        </p:tgtEl>
                                        <p:attrNameLst>
                                          <p:attrName>ppt_h</p:attrName>
                                        </p:attrNameLst>
                                      </p:cBhvr>
                                      <p:tavLst>
                                        <p:tav tm="0">
                                          <p:val>
                                            <p:fltVal val="0"/>
                                          </p:val>
                                        </p:tav>
                                        <p:tav tm="100000">
                                          <p:val>
                                            <p:strVal val="#ppt_h"/>
                                          </p:val>
                                        </p:tav>
                                      </p:tavLst>
                                    </p:anim>
                                    <p:anim calcmode="lin" valueType="num">
                                      <p:cBhvr additive="repl">
                                        <p:cTn id="39" dur="2000" fill="hold"/>
                                        <p:tgtEl>
                                          <p:spTgt spid="555">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40" fill="hold">
                      <p:stCondLst>
                        <p:cond delay="indefinite"/>
                      </p:stCondLst>
                      <p:childTnLst>
                        <p:par>
                          <p:cTn id="41" fill="hold">
                            <p:stCondLst>
                              <p:cond delay="0"/>
                            </p:stCondLst>
                            <p:childTnLst>
                              <p:par>
                                <p:cTn id="42" presetID="35" presetClass="entr" fill="hold" nodeType="clickEffect">
                                  <p:stCondLst>
                                    <p:cond delay="0"/>
                                  </p:stCondLst>
                                  <p:childTnLst>
                                    <p:set>
                                      <p:cBhvr>
                                        <p:cTn id="43" dur="1" fill="hold">
                                          <p:stCondLst>
                                            <p:cond delay="0"/>
                                          </p:stCondLst>
                                        </p:cTn>
                                        <p:tgtEl>
                                          <p:spTgt spid="555">
                                            <p:txEl>
                                              <p:pRg st="5" end="5"/>
                                            </p:txEl>
                                          </p:spTgt>
                                        </p:tgtEl>
                                        <p:attrNameLst>
                                          <p:attrName>style.visibility</p:attrName>
                                        </p:attrNameLst>
                                      </p:cBhvr>
                                      <p:to>
                                        <p:strVal val="visible"/>
                                      </p:to>
                                    </p:set>
                                    <p:animEffect transition="in" filter="fade">
                                      <p:cBhvr additive="repl">
                                        <p:cTn id="44" dur="2000"/>
                                        <p:tgtEl>
                                          <p:spTgt spid="555">
                                            <p:txEl>
                                              <p:pRg st="5" end="5"/>
                                            </p:txEl>
                                          </p:spTgt>
                                        </p:tgtEl>
                                      </p:cBhvr>
                                    </p:animEffect>
                                    <p:anim calcmode="lin" valueType="num">
                                      <p:cBhvr additive="repl">
                                        <p:cTn id="45" dur="2000" fill="hold"/>
                                        <p:tgtEl>
                                          <p:spTgt spid="555">
                                            <p:txEl>
                                              <p:pRg st="5" end="5"/>
                                            </p:txEl>
                                          </p:spTgt>
                                        </p:tgtEl>
                                        <p:attrNameLst>
                                          <p:attrName>r</p:attrName>
                                        </p:attrNameLst>
                                      </p:cBhvr>
                                      <p:tavLst>
                                        <p:tav tm="0">
                                          <p:val>
                                            <p:strVal val="720"/>
                                          </p:val>
                                        </p:tav>
                                        <p:tav tm="100000">
                                          <p:val>
                                            <p:strVal val="0"/>
                                          </p:val>
                                        </p:tav>
                                      </p:tavLst>
                                    </p:anim>
                                    <p:anim calcmode="lin" valueType="num">
                                      <p:cBhvr additive="repl">
                                        <p:cTn id="46" dur="2000" fill="hold"/>
                                        <p:tgtEl>
                                          <p:spTgt spid="555">
                                            <p:txEl>
                                              <p:pRg st="5" end="5"/>
                                            </p:txEl>
                                          </p:spTgt>
                                        </p:tgtEl>
                                        <p:attrNameLst>
                                          <p:attrName>ppt_h</p:attrName>
                                        </p:attrNameLst>
                                      </p:cBhvr>
                                      <p:tavLst>
                                        <p:tav tm="0">
                                          <p:val>
                                            <p:fltVal val="0"/>
                                          </p:val>
                                        </p:tav>
                                        <p:tav tm="100000">
                                          <p:val>
                                            <p:strVal val="#ppt_h"/>
                                          </p:val>
                                        </p:tav>
                                      </p:tavLst>
                                    </p:anim>
                                    <p:anim calcmode="lin" valueType="num">
                                      <p:cBhvr additive="repl">
                                        <p:cTn id="47" dur="2000" fill="hold"/>
                                        <p:tgtEl>
                                          <p:spTgt spid="55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48" fill="hold">
                      <p:stCondLst>
                        <p:cond delay="indefinite"/>
                      </p:stCondLst>
                      <p:childTnLst>
                        <p:par>
                          <p:cTn id="49" fill="hold">
                            <p:stCondLst>
                              <p:cond delay="0"/>
                            </p:stCondLst>
                            <p:childTnLst>
                              <p:par>
                                <p:cTn id="50" presetID="35" presetClass="entr" fill="hold" nodeType="clickEffect">
                                  <p:stCondLst>
                                    <p:cond delay="0"/>
                                  </p:stCondLst>
                                  <p:childTnLst>
                                    <p:set>
                                      <p:cBhvr>
                                        <p:cTn id="51" dur="1" fill="hold">
                                          <p:stCondLst>
                                            <p:cond delay="0"/>
                                          </p:stCondLst>
                                        </p:cTn>
                                        <p:tgtEl>
                                          <p:spTgt spid="555">
                                            <p:txEl>
                                              <p:pRg st="10" end="10"/>
                                            </p:txEl>
                                          </p:spTgt>
                                        </p:tgtEl>
                                        <p:attrNameLst>
                                          <p:attrName>style.visibility</p:attrName>
                                        </p:attrNameLst>
                                      </p:cBhvr>
                                      <p:to>
                                        <p:strVal val="visible"/>
                                      </p:to>
                                    </p:set>
                                    <p:animEffect transition="in" filter="fade">
                                      <p:cBhvr additive="repl">
                                        <p:cTn id="52" dur="2000"/>
                                        <p:tgtEl>
                                          <p:spTgt spid="555">
                                            <p:txEl>
                                              <p:pRg st="10" end="10"/>
                                            </p:txEl>
                                          </p:spTgt>
                                        </p:tgtEl>
                                      </p:cBhvr>
                                    </p:animEffect>
                                    <p:anim calcmode="lin" valueType="num">
                                      <p:cBhvr additive="repl">
                                        <p:cTn id="53" dur="2000" fill="hold"/>
                                        <p:tgtEl>
                                          <p:spTgt spid="555">
                                            <p:txEl>
                                              <p:pRg st="10" end="10"/>
                                            </p:txEl>
                                          </p:spTgt>
                                        </p:tgtEl>
                                        <p:attrNameLst>
                                          <p:attrName>r</p:attrName>
                                        </p:attrNameLst>
                                      </p:cBhvr>
                                      <p:tavLst>
                                        <p:tav tm="0">
                                          <p:val>
                                            <p:strVal val="720"/>
                                          </p:val>
                                        </p:tav>
                                        <p:tav tm="100000">
                                          <p:val>
                                            <p:strVal val="0"/>
                                          </p:val>
                                        </p:tav>
                                      </p:tavLst>
                                    </p:anim>
                                    <p:anim calcmode="lin" valueType="num">
                                      <p:cBhvr additive="repl">
                                        <p:cTn id="54" dur="2000" fill="hold"/>
                                        <p:tgtEl>
                                          <p:spTgt spid="555">
                                            <p:txEl>
                                              <p:pRg st="10" end="10"/>
                                            </p:txEl>
                                          </p:spTgt>
                                        </p:tgtEl>
                                        <p:attrNameLst>
                                          <p:attrName>ppt_h</p:attrName>
                                        </p:attrNameLst>
                                      </p:cBhvr>
                                      <p:tavLst>
                                        <p:tav tm="0">
                                          <p:val>
                                            <p:fltVal val="0"/>
                                          </p:val>
                                        </p:tav>
                                        <p:tav tm="100000">
                                          <p:val>
                                            <p:strVal val="#ppt_h"/>
                                          </p:val>
                                        </p:tav>
                                      </p:tavLst>
                                    </p:anim>
                                    <p:anim calcmode="lin" valueType="num">
                                      <p:cBhvr additive="repl">
                                        <p:cTn id="55" dur="2000" fill="hold"/>
                                        <p:tgtEl>
                                          <p:spTgt spid="555">
                                            <p:txEl>
                                              <p:pRg st="10" end="10"/>
                                            </p:txEl>
                                          </p:spTgt>
                                        </p:tgtEl>
                                        <p:attrNameLst>
                                          <p:attrName>ppt_w</p:attrName>
                                        </p:attrNameLst>
                                      </p:cBhvr>
                                      <p:tavLst>
                                        <p:tav tm="0">
                                          <p:val>
                                            <p:fltVal val="0"/>
                                          </p:val>
                                        </p:tav>
                                        <p:tav tm="100000">
                                          <p:val>
                                            <p:strVal val="#ppt_w"/>
                                          </p:val>
                                        </p:tav>
                                      </p:tavLst>
                                    </p:anim>
                                  </p:childTnLst>
                                </p:cTn>
                              </p:par>
                            </p:childTnLst>
                          </p:cTn>
                        </p:par>
                      </p:childTnLst>
                    </p:cTn>
                  </p:par>
                  <p:par>
                    <p:cTn id="56" fill="hold">
                      <p:stCondLst>
                        <p:cond delay="indefinite"/>
                      </p:stCondLst>
                      <p:childTnLst>
                        <p:par>
                          <p:cTn id="57" fill="hold">
                            <p:stCondLst>
                              <p:cond delay="0"/>
                            </p:stCondLst>
                            <p:childTnLst>
                              <p:par>
                                <p:cTn id="58" presetID="35" presetClass="entr" fill="hold" nodeType="clickEffect">
                                  <p:stCondLst>
                                    <p:cond delay="0"/>
                                  </p:stCondLst>
                                  <p:childTnLst>
                                    <p:set>
                                      <p:cBhvr>
                                        <p:cTn id="59" dur="1" fill="hold">
                                          <p:stCondLst>
                                            <p:cond delay="0"/>
                                          </p:stCondLst>
                                        </p:cTn>
                                        <p:tgtEl>
                                          <p:spTgt spid="555">
                                            <p:txEl>
                                              <p:pRg st="6" end="6"/>
                                            </p:txEl>
                                          </p:spTgt>
                                        </p:tgtEl>
                                        <p:attrNameLst>
                                          <p:attrName>style.visibility</p:attrName>
                                        </p:attrNameLst>
                                      </p:cBhvr>
                                      <p:to>
                                        <p:strVal val="visible"/>
                                      </p:to>
                                    </p:set>
                                    <p:animEffect transition="in" filter="fade">
                                      <p:cBhvr additive="repl">
                                        <p:cTn id="60" dur="2000"/>
                                        <p:tgtEl>
                                          <p:spTgt spid="555">
                                            <p:txEl>
                                              <p:pRg st="6" end="6"/>
                                            </p:txEl>
                                          </p:spTgt>
                                        </p:tgtEl>
                                      </p:cBhvr>
                                    </p:animEffect>
                                    <p:anim calcmode="lin" valueType="num">
                                      <p:cBhvr additive="repl">
                                        <p:cTn id="61" dur="2000" fill="hold"/>
                                        <p:tgtEl>
                                          <p:spTgt spid="555">
                                            <p:txEl>
                                              <p:pRg st="6" end="6"/>
                                            </p:txEl>
                                          </p:spTgt>
                                        </p:tgtEl>
                                        <p:attrNameLst>
                                          <p:attrName>r</p:attrName>
                                        </p:attrNameLst>
                                      </p:cBhvr>
                                      <p:tavLst>
                                        <p:tav tm="0">
                                          <p:val>
                                            <p:strVal val="720"/>
                                          </p:val>
                                        </p:tav>
                                        <p:tav tm="100000">
                                          <p:val>
                                            <p:strVal val="0"/>
                                          </p:val>
                                        </p:tav>
                                      </p:tavLst>
                                    </p:anim>
                                    <p:anim calcmode="lin" valueType="num">
                                      <p:cBhvr additive="repl">
                                        <p:cTn id="62" dur="2000" fill="hold"/>
                                        <p:tgtEl>
                                          <p:spTgt spid="555">
                                            <p:txEl>
                                              <p:pRg st="6" end="6"/>
                                            </p:txEl>
                                          </p:spTgt>
                                        </p:tgtEl>
                                        <p:attrNameLst>
                                          <p:attrName>ppt_h</p:attrName>
                                        </p:attrNameLst>
                                      </p:cBhvr>
                                      <p:tavLst>
                                        <p:tav tm="0">
                                          <p:val>
                                            <p:fltVal val="0"/>
                                          </p:val>
                                        </p:tav>
                                        <p:tav tm="100000">
                                          <p:val>
                                            <p:strVal val="#ppt_h"/>
                                          </p:val>
                                        </p:tav>
                                      </p:tavLst>
                                    </p:anim>
                                    <p:anim calcmode="lin" valueType="num">
                                      <p:cBhvr additive="repl">
                                        <p:cTn id="63" dur="2000" fill="hold"/>
                                        <p:tgtEl>
                                          <p:spTgt spid="55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64" fill="hold">
                      <p:stCondLst>
                        <p:cond delay="indefinite"/>
                      </p:stCondLst>
                      <p:childTnLst>
                        <p:par>
                          <p:cTn id="65" fill="hold">
                            <p:stCondLst>
                              <p:cond delay="0"/>
                            </p:stCondLst>
                            <p:childTnLst>
                              <p:par>
                                <p:cTn id="66" presetID="35" presetClass="entr" fill="hold" nodeType="clickEffect">
                                  <p:stCondLst>
                                    <p:cond delay="0"/>
                                  </p:stCondLst>
                                  <p:childTnLst>
                                    <p:set>
                                      <p:cBhvr>
                                        <p:cTn id="67" dur="1" fill="hold">
                                          <p:stCondLst>
                                            <p:cond delay="0"/>
                                          </p:stCondLst>
                                        </p:cTn>
                                        <p:tgtEl>
                                          <p:spTgt spid="555">
                                            <p:txEl>
                                              <p:pRg st="7" end="7"/>
                                            </p:txEl>
                                          </p:spTgt>
                                        </p:tgtEl>
                                        <p:attrNameLst>
                                          <p:attrName>style.visibility</p:attrName>
                                        </p:attrNameLst>
                                      </p:cBhvr>
                                      <p:to>
                                        <p:strVal val="visible"/>
                                      </p:to>
                                    </p:set>
                                    <p:animEffect transition="in" filter="fade">
                                      <p:cBhvr additive="repl">
                                        <p:cTn id="68" dur="2000"/>
                                        <p:tgtEl>
                                          <p:spTgt spid="555">
                                            <p:txEl>
                                              <p:pRg st="7" end="7"/>
                                            </p:txEl>
                                          </p:spTgt>
                                        </p:tgtEl>
                                      </p:cBhvr>
                                    </p:animEffect>
                                    <p:anim calcmode="lin" valueType="num">
                                      <p:cBhvr additive="repl">
                                        <p:cTn id="69" dur="2000" fill="hold"/>
                                        <p:tgtEl>
                                          <p:spTgt spid="555">
                                            <p:txEl>
                                              <p:pRg st="7" end="7"/>
                                            </p:txEl>
                                          </p:spTgt>
                                        </p:tgtEl>
                                        <p:attrNameLst>
                                          <p:attrName>r</p:attrName>
                                        </p:attrNameLst>
                                      </p:cBhvr>
                                      <p:tavLst>
                                        <p:tav tm="0">
                                          <p:val>
                                            <p:strVal val="720"/>
                                          </p:val>
                                        </p:tav>
                                        <p:tav tm="100000">
                                          <p:val>
                                            <p:strVal val="0"/>
                                          </p:val>
                                        </p:tav>
                                      </p:tavLst>
                                    </p:anim>
                                    <p:anim calcmode="lin" valueType="num">
                                      <p:cBhvr additive="repl">
                                        <p:cTn id="70" dur="2000" fill="hold"/>
                                        <p:tgtEl>
                                          <p:spTgt spid="555">
                                            <p:txEl>
                                              <p:pRg st="7" end="7"/>
                                            </p:txEl>
                                          </p:spTgt>
                                        </p:tgtEl>
                                        <p:attrNameLst>
                                          <p:attrName>ppt_h</p:attrName>
                                        </p:attrNameLst>
                                      </p:cBhvr>
                                      <p:tavLst>
                                        <p:tav tm="0">
                                          <p:val>
                                            <p:fltVal val="0"/>
                                          </p:val>
                                        </p:tav>
                                        <p:tav tm="100000">
                                          <p:val>
                                            <p:strVal val="#ppt_h"/>
                                          </p:val>
                                        </p:tav>
                                      </p:tavLst>
                                    </p:anim>
                                    <p:anim calcmode="lin" valueType="num">
                                      <p:cBhvr additive="repl">
                                        <p:cTn id="71" dur="2000" fill="hold"/>
                                        <p:tgtEl>
                                          <p:spTgt spid="555">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72" fill="hold">
                      <p:stCondLst>
                        <p:cond delay="indefinite"/>
                      </p:stCondLst>
                      <p:childTnLst>
                        <p:par>
                          <p:cTn id="73" fill="hold">
                            <p:stCondLst>
                              <p:cond delay="0"/>
                            </p:stCondLst>
                            <p:childTnLst>
                              <p:par>
                                <p:cTn id="74" presetID="35" presetClass="entr" fill="hold" nodeType="clickEffect">
                                  <p:stCondLst>
                                    <p:cond delay="0"/>
                                  </p:stCondLst>
                                  <p:childTnLst>
                                    <p:set>
                                      <p:cBhvr>
                                        <p:cTn id="75" dur="1" fill="hold">
                                          <p:stCondLst>
                                            <p:cond delay="0"/>
                                          </p:stCondLst>
                                        </p:cTn>
                                        <p:tgtEl>
                                          <p:spTgt spid="555">
                                            <p:txEl>
                                              <p:pRg st="8" end="8"/>
                                            </p:txEl>
                                          </p:spTgt>
                                        </p:tgtEl>
                                        <p:attrNameLst>
                                          <p:attrName>style.visibility</p:attrName>
                                        </p:attrNameLst>
                                      </p:cBhvr>
                                      <p:to>
                                        <p:strVal val="visible"/>
                                      </p:to>
                                    </p:set>
                                    <p:animEffect transition="in" filter="fade">
                                      <p:cBhvr additive="repl">
                                        <p:cTn id="76" dur="2000"/>
                                        <p:tgtEl>
                                          <p:spTgt spid="555">
                                            <p:txEl>
                                              <p:pRg st="8" end="8"/>
                                            </p:txEl>
                                          </p:spTgt>
                                        </p:tgtEl>
                                      </p:cBhvr>
                                    </p:animEffect>
                                    <p:anim calcmode="lin" valueType="num">
                                      <p:cBhvr additive="repl">
                                        <p:cTn id="77" dur="2000" fill="hold"/>
                                        <p:tgtEl>
                                          <p:spTgt spid="555">
                                            <p:txEl>
                                              <p:pRg st="8" end="8"/>
                                            </p:txEl>
                                          </p:spTgt>
                                        </p:tgtEl>
                                        <p:attrNameLst>
                                          <p:attrName>r</p:attrName>
                                        </p:attrNameLst>
                                      </p:cBhvr>
                                      <p:tavLst>
                                        <p:tav tm="0">
                                          <p:val>
                                            <p:strVal val="720"/>
                                          </p:val>
                                        </p:tav>
                                        <p:tav tm="100000">
                                          <p:val>
                                            <p:strVal val="0"/>
                                          </p:val>
                                        </p:tav>
                                      </p:tavLst>
                                    </p:anim>
                                    <p:anim calcmode="lin" valueType="num">
                                      <p:cBhvr additive="repl">
                                        <p:cTn id="78" dur="2000" fill="hold"/>
                                        <p:tgtEl>
                                          <p:spTgt spid="555">
                                            <p:txEl>
                                              <p:pRg st="8" end="8"/>
                                            </p:txEl>
                                          </p:spTgt>
                                        </p:tgtEl>
                                        <p:attrNameLst>
                                          <p:attrName>ppt_h</p:attrName>
                                        </p:attrNameLst>
                                      </p:cBhvr>
                                      <p:tavLst>
                                        <p:tav tm="0">
                                          <p:val>
                                            <p:fltVal val="0"/>
                                          </p:val>
                                        </p:tav>
                                        <p:tav tm="100000">
                                          <p:val>
                                            <p:strVal val="#ppt_h"/>
                                          </p:val>
                                        </p:tav>
                                      </p:tavLst>
                                    </p:anim>
                                    <p:anim calcmode="lin" valueType="num">
                                      <p:cBhvr additive="repl">
                                        <p:cTn id="79" dur="2000" fill="hold"/>
                                        <p:tgtEl>
                                          <p:spTgt spid="555">
                                            <p:txEl>
                                              <p:pRg st="8" end="8"/>
                                            </p:txEl>
                                          </p:spTgt>
                                        </p:tgtEl>
                                        <p:attrNameLst>
                                          <p:attrName>ppt_w</p:attrName>
                                        </p:attrNameLst>
                                      </p:cBhvr>
                                      <p:tavLst>
                                        <p:tav tm="0">
                                          <p:val>
                                            <p:fltVal val="0"/>
                                          </p:val>
                                        </p:tav>
                                        <p:tav tm="100000">
                                          <p:val>
                                            <p:strVal val="#ppt_w"/>
                                          </p:val>
                                        </p:tav>
                                      </p:tavLst>
                                    </p:anim>
                                  </p:childTnLst>
                                </p:cTn>
                              </p:par>
                            </p:childTnLst>
                          </p:cTn>
                        </p:par>
                      </p:childTnLst>
                    </p:cTn>
                  </p:par>
                  <p:par>
                    <p:cTn id="80" fill="hold">
                      <p:stCondLst>
                        <p:cond delay="indefinite"/>
                      </p:stCondLst>
                      <p:childTnLst>
                        <p:par>
                          <p:cTn id="81" fill="hold">
                            <p:stCondLst>
                              <p:cond delay="0"/>
                            </p:stCondLst>
                            <p:childTnLst>
                              <p:par>
                                <p:cTn id="82" presetID="35" presetClass="entr" fill="hold" nodeType="clickEffect">
                                  <p:stCondLst>
                                    <p:cond delay="0"/>
                                  </p:stCondLst>
                                  <p:childTnLst>
                                    <p:set>
                                      <p:cBhvr>
                                        <p:cTn id="83" dur="1" fill="hold">
                                          <p:stCondLst>
                                            <p:cond delay="0"/>
                                          </p:stCondLst>
                                        </p:cTn>
                                        <p:tgtEl>
                                          <p:spTgt spid="555">
                                            <p:txEl>
                                              <p:pRg st="9" end="9"/>
                                            </p:txEl>
                                          </p:spTgt>
                                        </p:tgtEl>
                                        <p:attrNameLst>
                                          <p:attrName>style.visibility</p:attrName>
                                        </p:attrNameLst>
                                      </p:cBhvr>
                                      <p:to>
                                        <p:strVal val="visible"/>
                                      </p:to>
                                    </p:set>
                                    <p:animEffect transition="in" filter="fade">
                                      <p:cBhvr additive="repl">
                                        <p:cTn id="84" dur="2000"/>
                                        <p:tgtEl>
                                          <p:spTgt spid="555">
                                            <p:txEl>
                                              <p:pRg st="9" end="9"/>
                                            </p:txEl>
                                          </p:spTgt>
                                        </p:tgtEl>
                                      </p:cBhvr>
                                    </p:animEffect>
                                    <p:anim calcmode="lin" valueType="num">
                                      <p:cBhvr additive="repl">
                                        <p:cTn id="85" dur="2000" fill="hold"/>
                                        <p:tgtEl>
                                          <p:spTgt spid="555">
                                            <p:txEl>
                                              <p:pRg st="9" end="9"/>
                                            </p:txEl>
                                          </p:spTgt>
                                        </p:tgtEl>
                                        <p:attrNameLst>
                                          <p:attrName>r</p:attrName>
                                        </p:attrNameLst>
                                      </p:cBhvr>
                                      <p:tavLst>
                                        <p:tav tm="0">
                                          <p:val>
                                            <p:strVal val="720"/>
                                          </p:val>
                                        </p:tav>
                                        <p:tav tm="100000">
                                          <p:val>
                                            <p:strVal val="0"/>
                                          </p:val>
                                        </p:tav>
                                      </p:tavLst>
                                    </p:anim>
                                    <p:anim calcmode="lin" valueType="num">
                                      <p:cBhvr additive="repl">
                                        <p:cTn id="86" dur="2000" fill="hold"/>
                                        <p:tgtEl>
                                          <p:spTgt spid="555">
                                            <p:txEl>
                                              <p:pRg st="9" end="9"/>
                                            </p:txEl>
                                          </p:spTgt>
                                        </p:tgtEl>
                                        <p:attrNameLst>
                                          <p:attrName>ppt_h</p:attrName>
                                        </p:attrNameLst>
                                      </p:cBhvr>
                                      <p:tavLst>
                                        <p:tav tm="0">
                                          <p:val>
                                            <p:fltVal val="0"/>
                                          </p:val>
                                        </p:tav>
                                        <p:tav tm="100000">
                                          <p:val>
                                            <p:strVal val="#ppt_h"/>
                                          </p:val>
                                        </p:tav>
                                      </p:tavLst>
                                    </p:anim>
                                    <p:anim calcmode="lin" valueType="num">
                                      <p:cBhvr additive="repl">
                                        <p:cTn id="87" dur="2000" fill="hold"/>
                                        <p:tgtEl>
                                          <p:spTgt spid="555">
                                            <p:txEl>
                                              <p:pRg st="9" end="9"/>
                                            </p:txEl>
                                          </p:spTgt>
                                        </p:tgtEl>
                                        <p:attrNameLst>
                                          <p:attrName>ppt_w</p:attrName>
                                        </p:attrNameLst>
                                      </p:cBhvr>
                                      <p:tavLst>
                                        <p:tav tm="0">
                                          <p:val>
                                            <p:fltVal val="0"/>
                                          </p:val>
                                        </p:tav>
                                        <p:tav tm="100000">
                                          <p:val>
                                            <p:strVal val="#ppt_w"/>
                                          </p:val>
                                        </p:tav>
                                      </p:tavLst>
                                    </p:anim>
                                  </p:childTnLst>
                                </p:cTn>
                              </p:par>
                            </p:childTnLst>
                          </p:cTn>
                        </p:par>
                      </p:childTnLst>
                    </p:cTn>
                  </p:par>
                  <p:par>
                    <p:cTn id="88" fill="hold">
                      <p:stCondLst>
                        <p:cond delay="indefinite"/>
                      </p:stCondLst>
                      <p:childTnLst>
                        <p:par>
                          <p:cTn id="89" fill="hold">
                            <p:stCondLst>
                              <p:cond delay="0"/>
                            </p:stCondLst>
                            <p:childTnLst>
                              <p:par>
                                <p:cTn id="90" presetID="30" presetClass="exit" fill="hold" nodeType="clickEffect">
                                  <p:stCondLst>
                                    <p:cond delay="0"/>
                                  </p:stCondLst>
                                  <p:childTnLst>
                                    <p:animEffect transition="out" filter="fade">
                                      <p:cBhvr additive="repl">
                                        <p:cTn id="91" dur="800">
                                          <p:stCondLst>
                                            <p:cond delay="200"/>
                                          </p:stCondLst>
                                        </p:cTn>
                                        <p:tgtEl>
                                          <p:spTgt spid="554"/>
                                        </p:tgtEl>
                                      </p:cBhvr>
                                    </p:animEffect>
                                    <p:anim calcmode="lin" valueType="num">
                                      <p:cBhvr additive="repl">
                                        <p:cTn id="92" dur="800">
                                          <p:stCondLst>
                                            <p:cond delay="200"/>
                                          </p:stCondLst>
                                        </p:cTn>
                                        <p:tgtEl>
                                          <p:spTgt spid="554"/>
                                        </p:tgtEl>
                                        <p:attrNameLst>
                                          <p:attrName>r</p:attrName>
                                        </p:attrNameLst>
                                      </p:cBhvr>
                                      <p:tavLst>
                                        <p:tav tm="0">
                                          <p:val>
                                            <p:strVal val="0"/>
                                          </p:val>
                                        </p:tav>
                                        <p:tav tm="100000">
                                          <p:val>
                                            <p:strVal val="-90"/>
                                          </p:val>
                                        </p:tav>
                                      </p:tavLst>
                                    </p:anim>
                                    <p:anim calcmode="lin" valueType="num">
                                      <p:cBhvr additive="repl">
                                        <p:cTn id="93" dur="200"/>
                                        <p:tgtEl>
                                          <p:spTgt spid="554"/>
                                        </p:tgtEl>
                                        <p:attrNameLst>
                                          <p:attrName>ppt_x</p:attrName>
                                        </p:attrNameLst>
                                      </p:cBhvr>
                                      <p:tavLst>
                                        <p:tav tm="0">
                                          <p:val>
                                            <p:strVal val="#ppt_x"/>
                                          </p:val>
                                        </p:tav>
                                        <p:tav tm="100000">
                                          <p:val>
                                            <p:strVal val="#ppt_x-0.05"/>
                                          </p:val>
                                        </p:tav>
                                      </p:tavLst>
                                    </p:anim>
                                    <p:anim calcmode="lin" valueType="num">
                                      <p:cBhvr additive="repl">
                                        <p:cTn id="94" dur="200"/>
                                        <p:tgtEl>
                                          <p:spTgt spid="554"/>
                                        </p:tgtEl>
                                        <p:attrNameLst>
                                          <p:attrName>ppt_y</p:attrName>
                                        </p:attrNameLst>
                                      </p:cBhvr>
                                      <p:tavLst>
                                        <p:tav tm="0">
                                          <p:val>
                                            <p:strVal val="#ppt_y"/>
                                          </p:val>
                                        </p:tav>
                                        <p:tav tm="100000">
                                          <p:val>
                                            <p:strVal val="#ppt_y+0.1"/>
                                          </p:val>
                                        </p:tav>
                                      </p:tavLst>
                                    </p:anim>
                                    <p:anim calcmode="lin" valueType="num">
                                      <p:cBhvr additive="repl">
                                        <p:cTn id="95" dur="800">
                                          <p:stCondLst>
                                            <p:cond delay="200"/>
                                          </p:stCondLst>
                                        </p:cTn>
                                        <p:tgtEl>
                                          <p:spTgt spid="554"/>
                                        </p:tgtEl>
                                        <p:attrNameLst>
                                          <p:attrName>ppt_x</p:attrName>
                                        </p:attrNameLst>
                                      </p:cBhvr>
                                      <p:tavLst>
                                        <p:tav tm="0">
                                          <p:val>
                                            <p:strVal val="#ppt_x"/>
                                          </p:val>
                                        </p:tav>
                                        <p:tav tm="100000">
                                          <p:val>
                                            <p:strVal val="#ppt_x+0.4+0.05"/>
                                          </p:val>
                                        </p:tav>
                                      </p:tavLst>
                                    </p:anim>
                                    <p:anim calcmode="lin" valueType="num">
                                      <p:cBhvr additive="repl">
                                        <p:cTn id="96" dur="800">
                                          <p:stCondLst>
                                            <p:cond delay="200"/>
                                          </p:stCondLst>
                                        </p:cTn>
                                        <p:tgtEl>
                                          <p:spTgt spid="554"/>
                                        </p:tgtEl>
                                        <p:attrNameLst>
                                          <p:attrName>ppt_y</p:attrName>
                                        </p:attrNameLst>
                                      </p:cBhvr>
                                      <p:tavLst>
                                        <p:tav tm="0">
                                          <p:val>
                                            <p:strVal val="#ppt_y"/>
                                          </p:val>
                                        </p:tav>
                                        <p:tav tm="100000">
                                          <p:val>
                                            <p:strVal val="#ppt_y-0.4-0.1"/>
                                          </p:val>
                                        </p:tav>
                                      </p:tavLst>
                                    </p:anim>
                                    <p:set>
                                      <p:cBhvr>
                                        <p:cTn id="97" dur="1" fill="hold">
                                          <p:stCondLst>
                                            <p:cond delay="999"/>
                                          </p:stCondLst>
                                        </p:cTn>
                                        <p:tgtEl>
                                          <p:spTgt spid="55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6" presetClass="exit" fill="hold" nodeType="clickEffect">
                                  <p:stCondLst>
                                    <p:cond delay="0"/>
                                  </p:stCondLst>
                                  <p:childTnLst>
                                    <p:animEffect transition="out" filter="wipe(down)">
                                      <p:cBhvr additive="repl">
                                        <p:cTn id="101" dur="180">
                                          <p:stCondLst>
                                            <p:cond delay="1820"/>
                                          </p:stCondLst>
                                        </p:cTn>
                                        <p:tgtEl>
                                          <p:spTgt spid="555">
                                            <p:txEl>
                                              <p:pRg st="0" end="0"/>
                                            </p:txEl>
                                          </p:spTgt>
                                        </p:tgtEl>
                                      </p:cBhvr>
                                    </p:animEffect>
                                    <p:anim calcmode="lin" valueType="num">
                                      <p:cBhvr additive="repl">
                                        <p:cTn id="102" dur="1822">
                                          <p:stCondLst>
                                            <p:cond delay="0"/>
                                          </p:stCondLst>
                                        </p:cTn>
                                        <p:tgtEl>
                                          <p:spTgt spid="555">
                                            <p:txEl>
                                              <p:pRg st="0" end="0"/>
                                            </p:txEl>
                                          </p:spTgt>
                                        </p:tgtEl>
                                        <p:attrNameLst>
                                          <p:attrName>ppt_x</p:attrName>
                                        </p:attrNameLst>
                                      </p:cBhvr>
                                      <p:tavLst>
                                        <p:tav tm="0">
                                          <p:val>
                                            <p:strVal val="#ppt_x"/>
                                          </p:val>
                                        </p:tav>
                                        <p:tav tm="100000">
                                          <p:val>
                                            <p:strVal val="#ppt_x+0.25"/>
                                          </p:val>
                                        </p:tav>
                                      </p:tavLst>
                                    </p:anim>
                                    <p:anim calcmode="lin" valueType="num">
                                      <p:cBhvr additive="repl">
                                        <p:cTn id="103" dur="178">
                                          <p:stCondLst>
                                            <p:cond delay="1822"/>
                                          </p:stCondLst>
                                        </p:cTn>
                                        <p:tgtEl>
                                          <p:spTgt spid="555">
                                            <p:txEl>
                                              <p:pRg st="0" end="0"/>
                                            </p:txEl>
                                          </p:spTgt>
                                        </p:tgtEl>
                                        <p:attrNameLst>
                                          <p:attrName>ppt_x</p:attrName>
                                        </p:attrNameLst>
                                      </p:cBhvr>
                                      <p:tavLst>
                                        <p:tav tm="0">
                                          <p:val>
                                            <p:strVal val="#ppt_x"/>
                                          </p:val>
                                        </p:tav>
                                        <p:tav tm="100000">
                                          <p:val>
                                            <p:strVal val="#ppt_x"/>
                                          </p:val>
                                        </p:tav>
                                      </p:tavLst>
                                    </p:anim>
                                    <p:anim calcmode="lin" valueType="num">
                                      <p:cBhvr additive="repl">
                                        <p:cTn id="104" dur="664">
                                          <p:stCondLst>
                                            <p:cond delay="0"/>
                                          </p:stCondLst>
                                        </p:cTn>
                                        <p:tgtEl>
                                          <p:spTgt spid="555">
                                            <p:txEl>
                                              <p:pRg st="0" end="0"/>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05" dur="664">
                                          <p:stCondLst>
                                            <p:cond delay="664"/>
                                          </p:stCondLst>
                                        </p:cTn>
                                        <p:tgtEl>
                                          <p:spTgt spid="555">
                                            <p:txEl>
                                              <p:pRg st="0" end="0"/>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06" dur="332">
                                          <p:stCondLst>
                                            <p:cond delay="1324"/>
                                          </p:stCondLst>
                                        </p:cTn>
                                        <p:tgtEl>
                                          <p:spTgt spid="555">
                                            <p:txEl>
                                              <p:pRg st="0" end="0"/>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07" dur="164">
                                          <p:stCondLst>
                                            <p:cond delay="1656"/>
                                          </p:stCondLst>
                                        </p:cTn>
                                        <p:tgtEl>
                                          <p:spTgt spid="555">
                                            <p:txEl>
                                              <p:pRg st="0" end="0"/>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08" dur="180">
                                          <p:stCondLst>
                                            <p:cond delay="1820"/>
                                          </p:stCondLst>
                                        </p:cTn>
                                        <p:tgtEl>
                                          <p:spTgt spid="555">
                                            <p:txEl>
                                              <p:pRg st="0" end="0"/>
                                            </p:txEl>
                                          </p:spTgt>
                                        </p:tgtEl>
                                        <p:attrNameLst>
                                          <p:attrName>ppt_y</p:attrName>
                                        </p:attrNameLst>
                                      </p:cBhvr>
                                      <p:tavLst>
                                        <p:tav tm="0">
                                          <p:val>
                                            <p:strVal val="#ppt_y"/>
                                          </p:val>
                                        </p:tav>
                                        <p:tav tm="100000">
                                          <p:val>
                                            <p:strVal val="#ppt_y+#ppt_h"/>
                                          </p:val>
                                        </p:tav>
                                      </p:tavLst>
                                    </p:anim>
                                    <p:animScale>
                                      <p:cBhvr>
                                        <p:cTn id="109" dur="26" fill="hold">
                                          <p:stCondLst>
                                            <p:cond delay="620"/>
                                          </p:stCondLst>
                                        </p:cTn>
                                        <p:tgtEl>
                                          <p:spTgt spid="555">
                                            <p:txEl>
                                              <p:pRg st="0" end="0"/>
                                            </p:txEl>
                                          </p:spTgt>
                                        </p:tgtEl>
                                      </p:cBhvr>
                                      <p:to x="100000" y="60000"/>
                                    </p:animScale>
                                    <p:animScale>
                                      <p:cBhvr>
                                        <p:cTn id="110" dur="166" fill="hold">
                                          <p:stCondLst>
                                            <p:cond delay="646"/>
                                          </p:stCondLst>
                                        </p:cTn>
                                        <p:tgtEl>
                                          <p:spTgt spid="555">
                                            <p:txEl>
                                              <p:pRg st="0" end="0"/>
                                            </p:txEl>
                                          </p:spTgt>
                                        </p:tgtEl>
                                      </p:cBhvr>
                                      <p:to x="100000" y="100000"/>
                                    </p:animScale>
                                    <p:animScale>
                                      <p:cBhvr>
                                        <p:cTn id="111" dur="26" fill="hold">
                                          <p:stCondLst>
                                            <p:cond delay="1312"/>
                                          </p:stCondLst>
                                        </p:cTn>
                                        <p:tgtEl>
                                          <p:spTgt spid="555">
                                            <p:txEl>
                                              <p:pRg st="0" end="0"/>
                                            </p:txEl>
                                          </p:spTgt>
                                        </p:tgtEl>
                                      </p:cBhvr>
                                      <p:to x="100000" y="80000"/>
                                    </p:animScale>
                                    <p:animScale>
                                      <p:cBhvr>
                                        <p:cTn id="112" dur="166" fill="hold">
                                          <p:stCondLst>
                                            <p:cond delay="1338"/>
                                          </p:stCondLst>
                                        </p:cTn>
                                        <p:tgtEl>
                                          <p:spTgt spid="555">
                                            <p:txEl>
                                              <p:pRg st="0" end="0"/>
                                            </p:txEl>
                                          </p:spTgt>
                                        </p:tgtEl>
                                      </p:cBhvr>
                                      <p:to x="100000" y="100000"/>
                                    </p:animScale>
                                    <p:animScale>
                                      <p:cBhvr>
                                        <p:cTn id="113" dur="26" fill="hold">
                                          <p:stCondLst>
                                            <p:cond delay="1642"/>
                                          </p:stCondLst>
                                        </p:cTn>
                                        <p:tgtEl>
                                          <p:spTgt spid="555">
                                            <p:txEl>
                                              <p:pRg st="0" end="0"/>
                                            </p:txEl>
                                          </p:spTgt>
                                        </p:tgtEl>
                                      </p:cBhvr>
                                      <p:to x="100000" y="90000"/>
                                    </p:animScale>
                                    <p:animScale>
                                      <p:cBhvr>
                                        <p:cTn id="114" dur="166" fill="hold">
                                          <p:stCondLst>
                                            <p:cond delay="1668"/>
                                          </p:stCondLst>
                                        </p:cTn>
                                        <p:tgtEl>
                                          <p:spTgt spid="555">
                                            <p:txEl>
                                              <p:pRg st="0" end="0"/>
                                            </p:txEl>
                                          </p:spTgt>
                                        </p:tgtEl>
                                      </p:cBhvr>
                                      <p:to x="100000" y="100000"/>
                                    </p:animScale>
                                    <p:animScale>
                                      <p:cBhvr>
                                        <p:cTn id="115" dur="26" fill="hold">
                                          <p:stCondLst>
                                            <p:cond delay="1808"/>
                                          </p:stCondLst>
                                        </p:cTn>
                                        <p:tgtEl>
                                          <p:spTgt spid="555">
                                            <p:txEl>
                                              <p:pRg st="0" end="0"/>
                                            </p:txEl>
                                          </p:spTgt>
                                        </p:tgtEl>
                                      </p:cBhvr>
                                      <p:to x="100000" y="95000"/>
                                    </p:animScale>
                                    <p:animScale>
                                      <p:cBhvr>
                                        <p:cTn id="116" dur="166" fill="hold">
                                          <p:stCondLst>
                                            <p:cond delay="1834"/>
                                          </p:stCondLst>
                                        </p:cTn>
                                        <p:tgtEl>
                                          <p:spTgt spid="555">
                                            <p:txEl>
                                              <p:pRg st="0" end="0"/>
                                            </p:txEl>
                                          </p:spTgt>
                                        </p:tgtEl>
                                      </p:cBhvr>
                                      <p:to x="100000" y="100000"/>
                                    </p:animScale>
                                    <p:set>
                                      <p:cBhvr>
                                        <p:cTn id="117" dur="1" fill="hold">
                                          <p:stCondLst>
                                            <p:cond delay="1999"/>
                                          </p:stCondLst>
                                        </p:cTn>
                                        <p:tgtEl>
                                          <p:spTgt spid="555">
                                            <p:txEl>
                                              <p:pRg st="0" end="0"/>
                                            </p:txEl>
                                          </p:spTgt>
                                        </p:tgtEl>
                                        <p:attrNameLst>
                                          <p:attrName>style.visibility</p:attrName>
                                        </p:attrNameLst>
                                      </p:cBhvr>
                                      <p:to>
                                        <p:strVal val="hidden"/>
                                      </p:to>
                                    </p:set>
                                  </p:childTnLst>
                                </p:cTn>
                              </p:par>
                              <p:par>
                                <p:cTn id="118" presetID="26" presetClass="exit" fill="hold" nodeType="withEffect">
                                  <p:stCondLst>
                                    <p:cond delay="0"/>
                                  </p:stCondLst>
                                  <p:childTnLst>
                                    <p:animEffect transition="out" filter="wipe(down)">
                                      <p:cBhvr additive="repl">
                                        <p:cTn id="119" dur="180">
                                          <p:stCondLst>
                                            <p:cond delay="1820"/>
                                          </p:stCondLst>
                                        </p:cTn>
                                        <p:tgtEl>
                                          <p:spTgt spid="555">
                                            <p:txEl>
                                              <p:pRg st="1" end="1"/>
                                            </p:txEl>
                                          </p:spTgt>
                                        </p:tgtEl>
                                      </p:cBhvr>
                                    </p:animEffect>
                                    <p:anim calcmode="lin" valueType="num">
                                      <p:cBhvr additive="repl">
                                        <p:cTn id="120" dur="1822">
                                          <p:stCondLst>
                                            <p:cond delay="0"/>
                                          </p:stCondLst>
                                        </p:cTn>
                                        <p:tgtEl>
                                          <p:spTgt spid="555">
                                            <p:txEl>
                                              <p:pRg st="1" end="1"/>
                                            </p:txEl>
                                          </p:spTgt>
                                        </p:tgtEl>
                                        <p:attrNameLst>
                                          <p:attrName>ppt_x</p:attrName>
                                        </p:attrNameLst>
                                      </p:cBhvr>
                                      <p:tavLst>
                                        <p:tav tm="0">
                                          <p:val>
                                            <p:strVal val="#ppt_x"/>
                                          </p:val>
                                        </p:tav>
                                        <p:tav tm="100000">
                                          <p:val>
                                            <p:strVal val="#ppt_x+0.25"/>
                                          </p:val>
                                        </p:tav>
                                      </p:tavLst>
                                    </p:anim>
                                    <p:anim calcmode="lin" valueType="num">
                                      <p:cBhvr additive="repl">
                                        <p:cTn id="121" dur="178">
                                          <p:stCondLst>
                                            <p:cond delay="1822"/>
                                          </p:stCondLst>
                                        </p:cTn>
                                        <p:tgtEl>
                                          <p:spTgt spid="555">
                                            <p:txEl>
                                              <p:pRg st="1" end="1"/>
                                            </p:txEl>
                                          </p:spTgt>
                                        </p:tgtEl>
                                        <p:attrNameLst>
                                          <p:attrName>ppt_x</p:attrName>
                                        </p:attrNameLst>
                                      </p:cBhvr>
                                      <p:tavLst>
                                        <p:tav tm="0">
                                          <p:val>
                                            <p:strVal val="#ppt_x"/>
                                          </p:val>
                                        </p:tav>
                                        <p:tav tm="100000">
                                          <p:val>
                                            <p:strVal val="#ppt_x"/>
                                          </p:val>
                                        </p:tav>
                                      </p:tavLst>
                                    </p:anim>
                                    <p:anim calcmode="lin" valueType="num">
                                      <p:cBhvr additive="repl">
                                        <p:cTn id="122" dur="664">
                                          <p:stCondLst>
                                            <p:cond delay="0"/>
                                          </p:stCondLst>
                                        </p:cTn>
                                        <p:tgtEl>
                                          <p:spTgt spid="555">
                                            <p:txEl>
                                              <p:pRg st="1" end="1"/>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23" dur="664">
                                          <p:stCondLst>
                                            <p:cond delay="664"/>
                                          </p:stCondLst>
                                        </p:cTn>
                                        <p:tgtEl>
                                          <p:spTgt spid="555">
                                            <p:txEl>
                                              <p:pRg st="1" end="1"/>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24" dur="332">
                                          <p:stCondLst>
                                            <p:cond delay="1324"/>
                                          </p:stCondLst>
                                        </p:cTn>
                                        <p:tgtEl>
                                          <p:spTgt spid="555">
                                            <p:txEl>
                                              <p:pRg st="1" end="1"/>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25" dur="164">
                                          <p:stCondLst>
                                            <p:cond delay="1656"/>
                                          </p:stCondLst>
                                        </p:cTn>
                                        <p:tgtEl>
                                          <p:spTgt spid="555">
                                            <p:txEl>
                                              <p:pRg st="1" end="1"/>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26" dur="180">
                                          <p:stCondLst>
                                            <p:cond delay="1820"/>
                                          </p:stCondLst>
                                        </p:cTn>
                                        <p:tgtEl>
                                          <p:spTgt spid="555">
                                            <p:txEl>
                                              <p:pRg st="1" end="1"/>
                                            </p:txEl>
                                          </p:spTgt>
                                        </p:tgtEl>
                                        <p:attrNameLst>
                                          <p:attrName>ppt_y</p:attrName>
                                        </p:attrNameLst>
                                      </p:cBhvr>
                                      <p:tavLst>
                                        <p:tav tm="0">
                                          <p:val>
                                            <p:strVal val="#ppt_y"/>
                                          </p:val>
                                        </p:tav>
                                        <p:tav tm="100000">
                                          <p:val>
                                            <p:strVal val="#ppt_y+#ppt_h"/>
                                          </p:val>
                                        </p:tav>
                                      </p:tavLst>
                                    </p:anim>
                                    <p:animScale>
                                      <p:cBhvr>
                                        <p:cTn id="127" dur="26" fill="hold">
                                          <p:stCondLst>
                                            <p:cond delay="620"/>
                                          </p:stCondLst>
                                        </p:cTn>
                                        <p:tgtEl>
                                          <p:spTgt spid="555">
                                            <p:txEl>
                                              <p:pRg st="1" end="1"/>
                                            </p:txEl>
                                          </p:spTgt>
                                        </p:tgtEl>
                                      </p:cBhvr>
                                      <p:to x="100000" y="60000"/>
                                    </p:animScale>
                                    <p:animScale>
                                      <p:cBhvr>
                                        <p:cTn id="128" dur="166" fill="hold">
                                          <p:stCondLst>
                                            <p:cond delay="646"/>
                                          </p:stCondLst>
                                        </p:cTn>
                                        <p:tgtEl>
                                          <p:spTgt spid="555">
                                            <p:txEl>
                                              <p:pRg st="1" end="1"/>
                                            </p:txEl>
                                          </p:spTgt>
                                        </p:tgtEl>
                                      </p:cBhvr>
                                      <p:to x="100000" y="100000"/>
                                    </p:animScale>
                                    <p:animScale>
                                      <p:cBhvr>
                                        <p:cTn id="129" dur="26" fill="hold">
                                          <p:stCondLst>
                                            <p:cond delay="1312"/>
                                          </p:stCondLst>
                                        </p:cTn>
                                        <p:tgtEl>
                                          <p:spTgt spid="555">
                                            <p:txEl>
                                              <p:pRg st="1" end="1"/>
                                            </p:txEl>
                                          </p:spTgt>
                                        </p:tgtEl>
                                      </p:cBhvr>
                                      <p:to x="100000" y="80000"/>
                                    </p:animScale>
                                    <p:animScale>
                                      <p:cBhvr>
                                        <p:cTn id="130" dur="166" fill="hold">
                                          <p:stCondLst>
                                            <p:cond delay="1338"/>
                                          </p:stCondLst>
                                        </p:cTn>
                                        <p:tgtEl>
                                          <p:spTgt spid="555">
                                            <p:txEl>
                                              <p:pRg st="1" end="1"/>
                                            </p:txEl>
                                          </p:spTgt>
                                        </p:tgtEl>
                                      </p:cBhvr>
                                      <p:to x="100000" y="100000"/>
                                    </p:animScale>
                                    <p:animScale>
                                      <p:cBhvr>
                                        <p:cTn id="131" dur="26" fill="hold">
                                          <p:stCondLst>
                                            <p:cond delay="1642"/>
                                          </p:stCondLst>
                                        </p:cTn>
                                        <p:tgtEl>
                                          <p:spTgt spid="555">
                                            <p:txEl>
                                              <p:pRg st="1" end="1"/>
                                            </p:txEl>
                                          </p:spTgt>
                                        </p:tgtEl>
                                      </p:cBhvr>
                                      <p:to x="100000" y="90000"/>
                                    </p:animScale>
                                    <p:animScale>
                                      <p:cBhvr>
                                        <p:cTn id="132" dur="166" fill="hold">
                                          <p:stCondLst>
                                            <p:cond delay="1668"/>
                                          </p:stCondLst>
                                        </p:cTn>
                                        <p:tgtEl>
                                          <p:spTgt spid="555">
                                            <p:txEl>
                                              <p:pRg st="1" end="1"/>
                                            </p:txEl>
                                          </p:spTgt>
                                        </p:tgtEl>
                                      </p:cBhvr>
                                      <p:to x="100000" y="100000"/>
                                    </p:animScale>
                                    <p:animScale>
                                      <p:cBhvr>
                                        <p:cTn id="133" dur="26" fill="hold">
                                          <p:stCondLst>
                                            <p:cond delay="1808"/>
                                          </p:stCondLst>
                                        </p:cTn>
                                        <p:tgtEl>
                                          <p:spTgt spid="555">
                                            <p:txEl>
                                              <p:pRg st="1" end="1"/>
                                            </p:txEl>
                                          </p:spTgt>
                                        </p:tgtEl>
                                      </p:cBhvr>
                                      <p:to x="100000" y="95000"/>
                                    </p:animScale>
                                    <p:animScale>
                                      <p:cBhvr>
                                        <p:cTn id="134" dur="166" fill="hold">
                                          <p:stCondLst>
                                            <p:cond delay="1834"/>
                                          </p:stCondLst>
                                        </p:cTn>
                                        <p:tgtEl>
                                          <p:spTgt spid="555">
                                            <p:txEl>
                                              <p:pRg st="1" end="1"/>
                                            </p:txEl>
                                          </p:spTgt>
                                        </p:tgtEl>
                                      </p:cBhvr>
                                      <p:to x="100000" y="100000"/>
                                    </p:animScale>
                                    <p:set>
                                      <p:cBhvr>
                                        <p:cTn id="135" dur="1" fill="hold">
                                          <p:stCondLst>
                                            <p:cond delay="1999"/>
                                          </p:stCondLst>
                                        </p:cTn>
                                        <p:tgtEl>
                                          <p:spTgt spid="555">
                                            <p:txEl>
                                              <p:pRg st="1" end="1"/>
                                            </p:txEl>
                                          </p:spTgt>
                                        </p:tgtEl>
                                        <p:attrNameLst>
                                          <p:attrName>style.visibility</p:attrName>
                                        </p:attrNameLst>
                                      </p:cBhvr>
                                      <p:to>
                                        <p:strVal val="hidden"/>
                                      </p:to>
                                    </p:set>
                                  </p:childTnLst>
                                </p:cTn>
                              </p:par>
                              <p:par>
                                <p:cTn id="136" presetID="26" presetClass="exit" fill="hold" nodeType="withEffect">
                                  <p:stCondLst>
                                    <p:cond delay="0"/>
                                  </p:stCondLst>
                                  <p:childTnLst>
                                    <p:animEffect transition="out" filter="wipe(down)">
                                      <p:cBhvr additive="repl">
                                        <p:cTn id="137" dur="180">
                                          <p:stCondLst>
                                            <p:cond delay="1820"/>
                                          </p:stCondLst>
                                        </p:cTn>
                                        <p:tgtEl>
                                          <p:spTgt spid="555">
                                            <p:txEl>
                                              <p:pRg st="2" end="2"/>
                                            </p:txEl>
                                          </p:spTgt>
                                        </p:tgtEl>
                                      </p:cBhvr>
                                    </p:animEffect>
                                    <p:anim calcmode="lin" valueType="num">
                                      <p:cBhvr additive="repl">
                                        <p:cTn id="138" dur="1822">
                                          <p:stCondLst>
                                            <p:cond delay="0"/>
                                          </p:stCondLst>
                                        </p:cTn>
                                        <p:tgtEl>
                                          <p:spTgt spid="555">
                                            <p:txEl>
                                              <p:pRg st="2" end="2"/>
                                            </p:txEl>
                                          </p:spTgt>
                                        </p:tgtEl>
                                        <p:attrNameLst>
                                          <p:attrName>ppt_x</p:attrName>
                                        </p:attrNameLst>
                                      </p:cBhvr>
                                      <p:tavLst>
                                        <p:tav tm="0">
                                          <p:val>
                                            <p:strVal val="#ppt_x"/>
                                          </p:val>
                                        </p:tav>
                                        <p:tav tm="100000">
                                          <p:val>
                                            <p:strVal val="#ppt_x+0.25"/>
                                          </p:val>
                                        </p:tav>
                                      </p:tavLst>
                                    </p:anim>
                                    <p:anim calcmode="lin" valueType="num">
                                      <p:cBhvr additive="repl">
                                        <p:cTn id="139" dur="178">
                                          <p:stCondLst>
                                            <p:cond delay="1822"/>
                                          </p:stCondLst>
                                        </p:cTn>
                                        <p:tgtEl>
                                          <p:spTgt spid="555">
                                            <p:txEl>
                                              <p:pRg st="2" end="2"/>
                                            </p:txEl>
                                          </p:spTgt>
                                        </p:tgtEl>
                                        <p:attrNameLst>
                                          <p:attrName>ppt_x</p:attrName>
                                        </p:attrNameLst>
                                      </p:cBhvr>
                                      <p:tavLst>
                                        <p:tav tm="0">
                                          <p:val>
                                            <p:strVal val="#ppt_x"/>
                                          </p:val>
                                        </p:tav>
                                        <p:tav tm="100000">
                                          <p:val>
                                            <p:strVal val="#ppt_x"/>
                                          </p:val>
                                        </p:tav>
                                      </p:tavLst>
                                    </p:anim>
                                    <p:anim calcmode="lin" valueType="num">
                                      <p:cBhvr additive="repl">
                                        <p:cTn id="140" dur="664">
                                          <p:stCondLst>
                                            <p:cond delay="0"/>
                                          </p:stCondLst>
                                        </p:cTn>
                                        <p:tgtEl>
                                          <p:spTgt spid="555">
                                            <p:txEl>
                                              <p:pRg st="2" end="2"/>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41" dur="664">
                                          <p:stCondLst>
                                            <p:cond delay="664"/>
                                          </p:stCondLst>
                                        </p:cTn>
                                        <p:tgtEl>
                                          <p:spTgt spid="555">
                                            <p:txEl>
                                              <p:pRg st="2" end="2"/>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42" dur="332">
                                          <p:stCondLst>
                                            <p:cond delay="1324"/>
                                          </p:stCondLst>
                                        </p:cTn>
                                        <p:tgtEl>
                                          <p:spTgt spid="555">
                                            <p:txEl>
                                              <p:pRg st="2" end="2"/>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43" dur="164">
                                          <p:stCondLst>
                                            <p:cond delay="1656"/>
                                          </p:stCondLst>
                                        </p:cTn>
                                        <p:tgtEl>
                                          <p:spTgt spid="555">
                                            <p:txEl>
                                              <p:pRg st="2" end="2"/>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44" dur="180">
                                          <p:stCondLst>
                                            <p:cond delay="1820"/>
                                          </p:stCondLst>
                                        </p:cTn>
                                        <p:tgtEl>
                                          <p:spTgt spid="555">
                                            <p:txEl>
                                              <p:pRg st="2" end="2"/>
                                            </p:txEl>
                                          </p:spTgt>
                                        </p:tgtEl>
                                        <p:attrNameLst>
                                          <p:attrName>ppt_y</p:attrName>
                                        </p:attrNameLst>
                                      </p:cBhvr>
                                      <p:tavLst>
                                        <p:tav tm="0">
                                          <p:val>
                                            <p:strVal val="#ppt_y"/>
                                          </p:val>
                                        </p:tav>
                                        <p:tav tm="100000">
                                          <p:val>
                                            <p:strVal val="#ppt_y+#ppt_h"/>
                                          </p:val>
                                        </p:tav>
                                      </p:tavLst>
                                    </p:anim>
                                    <p:animScale>
                                      <p:cBhvr>
                                        <p:cTn id="145" dur="26" fill="hold">
                                          <p:stCondLst>
                                            <p:cond delay="620"/>
                                          </p:stCondLst>
                                        </p:cTn>
                                        <p:tgtEl>
                                          <p:spTgt spid="555">
                                            <p:txEl>
                                              <p:pRg st="2" end="2"/>
                                            </p:txEl>
                                          </p:spTgt>
                                        </p:tgtEl>
                                      </p:cBhvr>
                                      <p:to x="100000" y="60000"/>
                                    </p:animScale>
                                    <p:animScale>
                                      <p:cBhvr>
                                        <p:cTn id="146" dur="166" fill="hold">
                                          <p:stCondLst>
                                            <p:cond delay="646"/>
                                          </p:stCondLst>
                                        </p:cTn>
                                        <p:tgtEl>
                                          <p:spTgt spid="555">
                                            <p:txEl>
                                              <p:pRg st="2" end="2"/>
                                            </p:txEl>
                                          </p:spTgt>
                                        </p:tgtEl>
                                      </p:cBhvr>
                                      <p:to x="100000" y="100000"/>
                                    </p:animScale>
                                    <p:animScale>
                                      <p:cBhvr>
                                        <p:cTn id="147" dur="26" fill="hold">
                                          <p:stCondLst>
                                            <p:cond delay="1312"/>
                                          </p:stCondLst>
                                        </p:cTn>
                                        <p:tgtEl>
                                          <p:spTgt spid="555">
                                            <p:txEl>
                                              <p:pRg st="2" end="2"/>
                                            </p:txEl>
                                          </p:spTgt>
                                        </p:tgtEl>
                                      </p:cBhvr>
                                      <p:to x="100000" y="80000"/>
                                    </p:animScale>
                                    <p:animScale>
                                      <p:cBhvr>
                                        <p:cTn id="148" dur="166" fill="hold">
                                          <p:stCondLst>
                                            <p:cond delay="1338"/>
                                          </p:stCondLst>
                                        </p:cTn>
                                        <p:tgtEl>
                                          <p:spTgt spid="555">
                                            <p:txEl>
                                              <p:pRg st="2" end="2"/>
                                            </p:txEl>
                                          </p:spTgt>
                                        </p:tgtEl>
                                      </p:cBhvr>
                                      <p:to x="100000" y="100000"/>
                                    </p:animScale>
                                    <p:animScale>
                                      <p:cBhvr>
                                        <p:cTn id="149" dur="26" fill="hold">
                                          <p:stCondLst>
                                            <p:cond delay="1642"/>
                                          </p:stCondLst>
                                        </p:cTn>
                                        <p:tgtEl>
                                          <p:spTgt spid="555">
                                            <p:txEl>
                                              <p:pRg st="2" end="2"/>
                                            </p:txEl>
                                          </p:spTgt>
                                        </p:tgtEl>
                                      </p:cBhvr>
                                      <p:to x="100000" y="90000"/>
                                    </p:animScale>
                                    <p:animScale>
                                      <p:cBhvr>
                                        <p:cTn id="150" dur="166" fill="hold">
                                          <p:stCondLst>
                                            <p:cond delay="1668"/>
                                          </p:stCondLst>
                                        </p:cTn>
                                        <p:tgtEl>
                                          <p:spTgt spid="555">
                                            <p:txEl>
                                              <p:pRg st="2" end="2"/>
                                            </p:txEl>
                                          </p:spTgt>
                                        </p:tgtEl>
                                      </p:cBhvr>
                                      <p:to x="100000" y="100000"/>
                                    </p:animScale>
                                    <p:animScale>
                                      <p:cBhvr>
                                        <p:cTn id="151" dur="26" fill="hold">
                                          <p:stCondLst>
                                            <p:cond delay="1808"/>
                                          </p:stCondLst>
                                        </p:cTn>
                                        <p:tgtEl>
                                          <p:spTgt spid="555">
                                            <p:txEl>
                                              <p:pRg st="2" end="2"/>
                                            </p:txEl>
                                          </p:spTgt>
                                        </p:tgtEl>
                                      </p:cBhvr>
                                      <p:to x="100000" y="95000"/>
                                    </p:animScale>
                                    <p:animScale>
                                      <p:cBhvr>
                                        <p:cTn id="152" dur="166" fill="hold">
                                          <p:stCondLst>
                                            <p:cond delay="1834"/>
                                          </p:stCondLst>
                                        </p:cTn>
                                        <p:tgtEl>
                                          <p:spTgt spid="555">
                                            <p:txEl>
                                              <p:pRg st="2" end="2"/>
                                            </p:txEl>
                                          </p:spTgt>
                                        </p:tgtEl>
                                      </p:cBhvr>
                                      <p:to x="100000" y="100000"/>
                                    </p:animScale>
                                    <p:set>
                                      <p:cBhvr>
                                        <p:cTn id="153" dur="1" fill="hold">
                                          <p:stCondLst>
                                            <p:cond delay="1999"/>
                                          </p:stCondLst>
                                        </p:cTn>
                                        <p:tgtEl>
                                          <p:spTgt spid="555">
                                            <p:txEl>
                                              <p:pRg st="2" end="2"/>
                                            </p:txEl>
                                          </p:spTgt>
                                        </p:tgtEl>
                                        <p:attrNameLst>
                                          <p:attrName>style.visibility</p:attrName>
                                        </p:attrNameLst>
                                      </p:cBhvr>
                                      <p:to>
                                        <p:strVal val="hidden"/>
                                      </p:to>
                                    </p:set>
                                  </p:childTnLst>
                                </p:cTn>
                              </p:par>
                              <p:par>
                                <p:cTn id="154" presetID="26" presetClass="exit" fill="hold" nodeType="withEffect">
                                  <p:stCondLst>
                                    <p:cond delay="0"/>
                                  </p:stCondLst>
                                  <p:childTnLst>
                                    <p:animEffect transition="out" filter="wipe(down)">
                                      <p:cBhvr additive="repl">
                                        <p:cTn id="155" dur="180">
                                          <p:stCondLst>
                                            <p:cond delay="1820"/>
                                          </p:stCondLst>
                                        </p:cTn>
                                        <p:tgtEl>
                                          <p:spTgt spid="555">
                                            <p:txEl>
                                              <p:pRg st="3" end="3"/>
                                            </p:txEl>
                                          </p:spTgt>
                                        </p:tgtEl>
                                      </p:cBhvr>
                                    </p:animEffect>
                                    <p:anim calcmode="lin" valueType="num">
                                      <p:cBhvr additive="repl">
                                        <p:cTn id="156" dur="1822">
                                          <p:stCondLst>
                                            <p:cond delay="0"/>
                                          </p:stCondLst>
                                        </p:cTn>
                                        <p:tgtEl>
                                          <p:spTgt spid="555">
                                            <p:txEl>
                                              <p:pRg st="3" end="3"/>
                                            </p:txEl>
                                          </p:spTgt>
                                        </p:tgtEl>
                                        <p:attrNameLst>
                                          <p:attrName>ppt_x</p:attrName>
                                        </p:attrNameLst>
                                      </p:cBhvr>
                                      <p:tavLst>
                                        <p:tav tm="0">
                                          <p:val>
                                            <p:strVal val="#ppt_x"/>
                                          </p:val>
                                        </p:tav>
                                        <p:tav tm="100000">
                                          <p:val>
                                            <p:strVal val="#ppt_x+0.25"/>
                                          </p:val>
                                        </p:tav>
                                      </p:tavLst>
                                    </p:anim>
                                    <p:anim calcmode="lin" valueType="num">
                                      <p:cBhvr additive="repl">
                                        <p:cTn id="157" dur="178">
                                          <p:stCondLst>
                                            <p:cond delay="1822"/>
                                          </p:stCondLst>
                                        </p:cTn>
                                        <p:tgtEl>
                                          <p:spTgt spid="555">
                                            <p:txEl>
                                              <p:pRg st="3" end="3"/>
                                            </p:txEl>
                                          </p:spTgt>
                                        </p:tgtEl>
                                        <p:attrNameLst>
                                          <p:attrName>ppt_x</p:attrName>
                                        </p:attrNameLst>
                                      </p:cBhvr>
                                      <p:tavLst>
                                        <p:tav tm="0">
                                          <p:val>
                                            <p:strVal val="#ppt_x"/>
                                          </p:val>
                                        </p:tav>
                                        <p:tav tm="100000">
                                          <p:val>
                                            <p:strVal val="#ppt_x"/>
                                          </p:val>
                                        </p:tav>
                                      </p:tavLst>
                                    </p:anim>
                                    <p:anim calcmode="lin" valueType="num">
                                      <p:cBhvr additive="repl">
                                        <p:cTn id="158" dur="664">
                                          <p:stCondLst>
                                            <p:cond delay="0"/>
                                          </p:stCondLst>
                                        </p:cTn>
                                        <p:tgtEl>
                                          <p:spTgt spid="555">
                                            <p:txEl>
                                              <p:pRg st="3" end="3"/>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59" dur="664">
                                          <p:stCondLst>
                                            <p:cond delay="664"/>
                                          </p:stCondLst>
                                        </p:cTn>
                                        <p:tgtEl>
                                          <p:spTgt spid="555">
                                            <p:txEl>
                                              <p:pRg st="3" end="3"/>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60" dur="332">
                                          <p:stCondLst>
                                            <p:cond delay="1324"/>
                                          </p:stCondLst>
                                        </p:cTn>
                                        <p:tgtEl>
                                          <p:spTgt spid="555">
                                            <p:txEl>
                                              <p:pRg st="3" end="3"/>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61" dur="164">
                                          <p:stCondLst>
                                            <p:cond delay="1656"/>
                                          </p:stCondLst>
                                        </p:cTn>
                                        <p:tgtEl>
                                          <p:spTgt spid="555">
                                            <p:txEl>
                                              <p:pRg st="3" end="3"/>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62" dur="180">
                                          <p:stCondLst>
                                            <p:cond delay="1820"/>
                                          </p:stCondLst>
                                        </p:cTn>
                                        <p:tgtEl>
                                          <p:spTgt spid="555">
                                            <p:txEl>
                                              <p:pRg st="3" end="3"/>
                                            </p:txEl>
                                          </p:spTgt>
                                        </p:tgtEl>
                                        <p:attrNameLst>
                                          <p:attrName>ppt_y</p:attrName>
                                        </p:attrNameLst>
                                      </p:cBhvr>
                                      <p:tavLst>
                                        <p:tav tm="0">
                                          <p:val>
                                            <p:strVal val="#ppt_y"/>
                                          </p:val>
                                        </p:tav>
                                        <p:tav tm="100000">
                                          <p:val>
                                            <p:strVal val="#ppt_y+#ppt_h"/>
                                          </p:val>
                                        </p:tav>
                                      </p:tavLst>
                                    </p:anim>
                                    <p:animScale>
                                      <p:cBhvr>
                                        <p:cTn id="163" dur="26" fill="hold">
                                          <p:stCondLst>
                                            <p:cond delay="620"/>
                                          </p:stCondLst>
                                        </p:cTn>
                                        <p:tgtEl>
                                          <p:spTgt spid="555">
                                            <p:txEl>
                                              <p:pRg st="3" end="3"/>
                                            </p:txEl>
                                          </p:spTgt>
                                        </p:tgtEl>
                                      </p:cBhvr>
                                      <p:to x="100000" y="60000"/>
                                    </p:animScale>
                                    <p:animScale>
                                      <p:cBhvr>
                                        <p:cTn id="164" dur="166" fill="hold">
                                          <p:stCondLst>
                                            <p:cond delay="646"/>
                                          </p:stCondLst>
                                        </p:cTn>
                                        <p:tgtEl>
                                          <p:spTgt spid="555">
                                            <p:txEl>
                                              <p:pRg st="3" end="3"/>
                                            </p:txEl>
                                          </p:spTgt>
                                        </p:tgtEl>
                                      </p:cBhvr>
                                      <p:to x="100000" y="100000"/>
                                    </p:animScale>
                                    <p:animScale>
                                      <p:cBhvr>
                                        <p:cTn id="165" dur="26" fill="hold">
                                          <p:stCondLst>
                                            <p:cond delay="1312"/>
                                          </p:stCondLst>
                                        </p:cTn>
                                        <p:tgtEl>
                                          <p:spTgt spid="555">
                                            <p:txEl>
                                              <p:pRg st="3" end="3"/>
                                            </p:txEl>
                                          </p:spTgt>
                                        </p:tgtEl>
                                      </p:cBhvr>
                                      <p:to x="100000" y="80000"/>
                                    </p:animScale>
                                    <p:animScale>
                                      <p:cBhvr>
                                        <p:cTn id="166" dur="166" fill="hold">
                                          <p:stCondLst>
                                            <p:cond delay="1338"/>
                                          </p:stCondLst>
                                        </p:cTn>
                                        <p:tgtEl>
                                          <p:spTgt spid="555">
                                            <p:txEl>
                                              <p:pRg st="3" end="3"/>
                                            </p:txEl>
                                          </p:spTgt>
                                        </p:tgtEl>
                                      </p:cBhvr>
                                      <p:to x="100000" y="100000"/>
                                    </p:animScale>
                                    <p:animScale>
                                      <p:cBhvr>
                                        <p:cTn id="167" dur="26" fill="hold">
                                          <p:stCondLst>
                                            <p:cond delay="1642"/>
                                          </p:stCondLst>
                                        </p:cTn>
                                        <p:tgtEl>
                                          <p:spTgt spid="555">
                                            <p:txEl>
                                              <p:pRg st="3" end="3"/>
                                            </p:txEl>
                                          </p:spTgt>
                                        </p:tgtEl>
                                      </p:cBhvr>
                                      <p:to x="100000" y="90000"/>
                                    </p:animScale>
                                    <p:animScale>
                                      <p:cBhvr>
                                        <p:cTn id="168" dur="166" fill="hold">
                                          <p:stCondLst>
                                            <p:cond delay="1668"/>
                                          </p:stCondLst>
                                        </p:cTn>
                                        <p:tgtEl>
                                          <p:spTgt spid="555">
                                            <p:txEl>
                                              <p:pRg st="3" end="3"/>
                                            </p:txEl>
                                          </p:spTgt>
                                        </p:tgtEl>
                                      </p:cBhvr>
                                      <p:to x="100000" y="100000"/>
                                    </p:animScale>
                                    <p:animScale>
                                      <p:cBhvr>
                                        <p:cTn id="169" dur="26" fill="hold">
                                          <p:stCondLst>
                                            <p:cond delay="1808"/>
                                          </p:stCondLst>
                                        </p:cTn>
                                        <p:tgtEl>
                                          <p:spTgt spid="555">
                                            <p:txEl>
                                              <p:pRg st="3" end="3"/>
                                            </p:txEl>
                                          </p:spTgt>
                                        </p:tgtEl>
                                      </p:cBhvr>
                                      <p:to x="100000" y="95000"/>
                                    </p:animScale>
                                    <p:animScale>
                                      <p:cBhvr>
                                        <p:cTn id="170" dur="166" fill="hold">
                                          <p:stCondLst>
                                            <p:cond delay="1834"/>
                                          </p:stCondLst>
                                        </p:cTn>
                                        <p:tgtEl>
                                          <p:spTgt spid="555">
                                            <p:txEl>
                                              <p:pRg st="3" end="3"/>
                                            </p:txEl>
                                          </p:spTgt>
                                        </p:tgtEl>
                                      </p:cBhvr>
                                      <p:to x="100000" y="100000"/>
                                    </p:animScale>
                                    <p:set>
                                      <p:cBhvr>
                                        <p:cTn id="171" dur="1" fill="hold">
                                          <p:stCondLst>
                                            <p:cond delay="1999"/>
                                          </p:stCondLst>
                                        </p:cTn>
                                        <p:tgtEl>
                                          <p:spTgt spid="555">
                                            <p:txEl>
                                              <p:pRg st="3" end="3"/>
                                            </p:txEl>
                                          </p:spTgt>
                                        </p:tgtEl>
                                        <p:attrNameLst>
                                          <p:attrName>style.visibility</p:attrName>
                                        </p:attrNameLst>
                                      </p:cBhvr>
                                      <p:to>
                                        <p:strVal val="hidden"/>
                                      </p:to>
                                    </p:set>
                                  </p:childTnLst>
                                </p:cTn>
                              </p:par>
                              <p:par>
                                <p:cTn id="172" presetID="26" presetClass="exit" fill="hold" nodeType="withEffect">
                                  <p:stCondLst>
                                    <p:cond delay="0"/>
                                  </p:stCondLst>
                                  <p:childTnLst>
                                    <p:animEffect transition="out" filter="wipe(down)">
                                      <p:cBhvr additive="repl">
                                        <p:cTn id="173" dur="180">
                                          <p:stCondLst>
                                            <p:cond delay="1820"/>
                                          </p:stCondLst>
                                        </p:cTn>
                                        <p:tgtEl>
                                          <p:spTgt spid="555">
                                            <p:txEl>
                                              <p:pRg st="4" end="4"/>
                                            </p:txEl>
                                          </p:spTgt>
                                        </p:tgtEl>
                                      </p:cBhvr>
                                    </p:animEffect>
                                    <p:anim calcmode="lin" valueType="num">
                                      <p:cBhvr additive="repl">
                                        <p:cTn id="174" dur="1822">
                                          <p:stCondLst>
                                            <p:cond delay="0"/>
                                          </p:stCondLst>
                                        </p:cTn>
                                        <p:tgtEl>
                                          <p:spTgt spid="555">
                                            <p:txEl>
                                              <p:pRg st="4" end="4"/>
                                            </p:txEl>
                                          </p:spTgt>
                                        </p:tgtEl>
                                        <p:attrNameLst>
                                          <p:attrName>ppt_x</p:attrName>
                                        </p:attrNameLst>
                                      </p:cBhvr>
                                      <p:tavLst>
                                        <p:tav tm="0">
                                          <p:val>
                                            <p:strVal val="#ppt_x"/>
                                          </p:val>
                                        </p:tav>
                                        <p:tav tm="100000">
                                          <p:val>
                                            <p:strVal val="#ppt_x+0.25"/>
                                          </p:val>
                                        </p:tav>
                                      </p:tavLst>
                                    </p:anim>
                                    <p:anim calcmode="lin" valueType="num">
                                      <p:cBhvr additive="repl">
                                        <p:cTn id="175" dur="178">
                                          <p:stCondLst>
                                            <p:cond delay="1822"/>
                                          </p:stCondLst>
                                        </p:cTn>
                                        <p:tgtEl>
                                          <p:spTgt spid="555">
                                            <p:txEl>
                                              <p:pRg st="4" end="4"/>
                                            </p:txEl>
                                          </p:spTgt>
                                        </p:tgtEl>
                                        <p:attrNameLst>
                                          <p:attrName>ppt_x</p:attrName>
                                        </p:attrNameLst>
                                      </p:cBhvr>
                                      <p:tavLst>
                                        <p:tav tm="0">
                                          <p:val>
                                            <p:strVal val="#ppt_x"/>
                                          </p:val>
                                        </p:tav>
                                        <p:tav tm="100000">
                                          <p:val>
                                            <p:strVal val="#ppt_x"/>
                                          </p:val>
                                        </p:tav>
                                      </p:tavLst>
                                    </p:anim>
                                    <p:anim calcmode="lin" valueType="num">
                                      <p:cBhvr additive="repl">
                                        <p:cTn id="176" dur="664">
                                          <p:stCondLst>
                                            <p:cond delay="0"/>
                                          </p:stCondLst>
                                        </p:cTn>
                                        <p:tgtEl>
                                          <p:spTgt spid="555">
                                            <p:txEl>
                                              <p:pRg st="4" end="4"/>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77" dur="664">
                                          <p:stCondLst>
                                            <p:cond delay="664"/>
                                          </p:stCondLst>
                                        </p:cTn>
                                        <p:tgtEl>
                                          <p:spTgt spid="555">
                                            <p:txEl>
                                              <p:pRg st="4" end="4"/>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78" dur="332">
                                          <p:stCondLst>
                                            <p:cond delay="1324"/>
                                          </p:stCondLst>
                                        </p:cTn>
                                        <p:tgtEl>
                                          <p:spTgt spid="555">
                                            <p:txEl>
                                              <p:pRg st="4" end="4"/>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79" dur="164">
                                          <p:stCondLst>
                                            <p:cond delay="1656"/>
                                          </p:stCondLst>
                                        </p:cTn>
                                        <p:tgtEl>
                                          <p:spTgt spid="555">
                                            <p:txEl>
                                              <p:pRg st="4" end="4"/>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80" dur="180">
                                          <p:stCondLst>
                                            <p:cond delay="1820"/>
                                          </p:stCondLst>
                                        </p:cTn>
                                        <p:tgtEl>
                                          <p:spTgt spid="555">
                                            <p:txEl>
                                              <p:pRg st="4" end="4"/>
                                            </p:txEl>
                                          </p:spTgt>
                                        </p:tgtEl>
                                        <p:attrNameLst>
                                          <p:attrName>ppt_y</p:attrName>
                                        </p:attrNameLst>
                                      </p:cBhvr>
                                      <p:tavLst>
                                        <p:tav tm="0">
                                          <p:val>
                                            <p:strVal val="#ppt_y"/>
                                          </p:val>
                                        </p:tav>
                                        <p:tav tm="100000">
                                          <p:val>
                                            <p:strVal val="#ppt_y+#ppt_h"/>
                                          </p:val>
                                        </p:tav>
                                      </p:tavLst>
                                    </p:anim>
                                    <p:animScale>
                                      <p:cBhvr>
                                        <p:cTn id="181" dur="26" fill="hold">
                                          <p:stCondLst>
                                            <p:cond delay="620"/>
                                          </p:stCondLst>
                                        </p:cTn>
                                        <p:tgtEl>
                                          <p:spTgt spid="555">
                                            <p:txEl>
                                              <p:pRg st="4" end="4"/>
                                            </p:txEl>
                                          </p:spTgt>
                                        </p:tgtEl>
                                      </p:cBhvr>
                                      <p:to x="100000" y="60000"/>
                                    </p:animScale>
                                    <p:animScale>
                                      <p:cBhvr>
                                        <p:cTn id="182" dur="166" fill="hold">
                                          <p:stCondLst>
                                            <p:cond delay="646"/>
                                          </p:stCondLst>
                                        </p:cTn>
                                        <p:tgtEl>
                                          <p:spTgt spid="555">
                                            <p:txEl>
                                              <p:pRg st="4" end="4"/>
                                            </p:txEl>
                                          </p:spTgt>
                                        </p:tgtEl>
                                      </p:cBhvr>
                                      <p:to x="100000" y="100000"/>
                                    </p:animScale>
                                    <p:animScale>
                                      <p:cBhvr>
                                        <p:cTn id="183" dur="26" fill="hold">
                                          <p:stCondLst>
                                            <p:cond delay="1312"/>
                                          </p:stCondLst>
                                        </p:cTn>
                                        <p:tgtEl>
                                          <p:spTgt spid="555">
                                            <p:txEl>
                                              <p:pRg st="4" end="4"/>
                                            </p:txEl>
                                          </p:spTgt>
                                        </p:tgtEl>
                                      </p:cBhvr>
                                      <p:to x="100000" y="80000"/>
                                    </p:animScale>
                                    <p:animScale>
                                      <p:cBhvr>
                                        <p:cTn id="184" dur="166" fill="hold">
                                          <p:stCondLst>
                                            <p:cond delay="1338"/>
                                          </p:stCondLst>
                                        </p:cTn>
                                        <p:tgtEl>
                                          <p:spTgt spid="555">
                                            <p:txEl>
                                              <p:pRg st="4" end="4"/>
                                            </p:txEl>
                                          </p:spTgt>
                                        </p:tgtEl>
                                      </p:cBhvr>
                                      <p:to x="100000" y="100000"/>
                                    </p:animScale>
                                    <p:animScale>
                                      <p:cBhvr>
                                        <p:cTn id="185" dur="26" fill="hold">
                                          <p:stCondLst>
                                            <p:cond delay="1642"/>
                                          </p:stCondLst>
                                        </p:cTn>
                                        <p:tgtEl>
                                          <p:spTgt spid="555">
                                            <p:txEl>
                                              <p:pRg st="4" end="4"/>
                                            </p:txEl>
                                          </p:spTgt>
                                        </p:tgtEl>
                                      </p:cBhvr>
                                      <p:to x="100000" y="90000"/>
                                    </p:animScale>
                                    <p:animScale>
                                      <p:cBhvr>
                                        <p:cTn id="186" dur="166" fill="hold">
                                          <p:stCondLst>
                                            <p:cond delay="1668"/>
                                          </p:stCondLst>
                                        </p:cTn>
                                        <p:tgtEl>
                                          <p:spTgt spid="555">
                                            <p:txEl>
                                              <p:pRg st="4" end="4"/>
                                            </p:txEl>
                                          </p:spTgt>
                                        </p:tgtEl>
                                      </p:cBhvr>
                                      <p:to x="100000" y="100000"/>
                                    </p:animScale>
                                    <p:animScale>
                                      <p:cBhvr>
                                        <p:cTn id="187" dur="26" fill="hold">
                                          <p:stCondLst>
                                            <p:cond delay="1808"/>
                                          </p:stCondLst>
                                        </p:cTn>
                                        <p:tgtEl>
                                          <p:spTgt spid="555">
                                            <p:txEl>
                                              <p:pRg st="4" end="4"/>
                                            </p:txEl>
                                          </p:spTgt>
                                        </p:tgtEl>
                                      </p:cBhvr>
                                      <p:to x="100000" y="95000"/>
                                    </p:animScale>
                                    <p:animScale>
                                      <p:cBhvr>
                                        <p:cTn id="188" dur="166" fill="hold">
                                          <p:stCondLst>
                                            <p:cond delay="1834"/>
                                          </p:stCondLst>
                                        </p:cTn>
                                        <p:tgtEl>
                                          <p:spTgt spid="555">
                                            <p:txEl>
                                              <p:pRg st="4" end="4"/>
                                            </p:txEl>
                                          </p:spTgt>
                                        </p:tgtEl>
                                      </p:cBhvr>
                                      <p:to x="100000" y="100000"/>
                                    </p:animScale>
                                    <p:set>
                                      <p:cBhvr>
                                        <p:cTn id="189" dur="1" fill="hold">
                                          <p:stCondLst>
                                            <p:cond delay="1999"/>
                                          </p:stCondLst>
                                        </p:cTn>
                                        <p:tgtEl>
                                          <p:spTgt spid="555">
                                            <p:txEl>
                                              <p:pRg st="4" end="4"/>
                                            </p:txEl>
                                          </p:spTgt>
                                        </p:tgtEl>
                                        <p:attrNameLst>
                                          <p:attrName>style.visibility</p:attrName>
                                        </p:attrNameLst>
                                      </p:cBhvr>
                                      <p:to>
                                        <p:strVal val="hidden"/>
                                      </p:to>
                                    </p:set>
                                  </p:childTnLst>
                                </p:cTn>
                              </p:par>
                              <p:par>
                                <p:cTn id="190" presetID="26" presetClass="exit" fill="hold" nodeType="withEffect">
                                  <p:stCondLst>
                                    <p:cond delay="0"/>
                                  </p:stCondLst>
                                  <p:childTnLst>
                                    <p:animEffect transition="out" filter="wipe(down)">
                                      <p:cBhvr additive="repl">
                                        <p:cTn id="191" dur="180">
                                          <p:stCondLst>
                                            <p:cond delay="1820"/>
                                          </p:stCondLst>
                                        </p:cTn>
                                        <p:tgtEl>
                                          <p:spTgt spid="555">
                                            <p:txEl>
                                              <p:pRg st="5" end="5"/>
                                            </p:txEl>
                                          </p:spTgt>
                                        </p:tgtEl>
                                      </p:cBhvr>
                                    </p:animEffect>
                                    <p:anim calcmode="lin" valueType="num">
                                      <p:cBhvr additive="repl">
                                        <p:cTn id="192" dur="1822">
                                          <p:stCondLst>
                                            <p:cond delay="0"/>
                                          </p:stCondLst>
                                        </p:cTn>
                                        <p:tgtEl>
                                          <p:spTgt spid="555">
                                            <p:txEl>
                                              <p:pRg st="5" end="5"/>
                                            </p:txEl>
                                          </p:spTgt>
                                        </p:tgtEl>
                                        <p:attrNameLst>
                                          <p:attrName>ppt_x</p:attrName>
                                        </p:attrNameLst>
                                      </p:cBhvr>
                                      <p:tavLst>
                                        <p:tav tm="0">
                                          <p:val>
                                            <p:strVal val="#ppt_x"/>
                                          </p:val>
                                        </p:tav>
                                        <p:tav tm="100000">
                                          <p:val>
                                            <p:strVal val="#ppt_x+0.25"/>
                                          </p:val>
                                        </p:tav>
                                      </p:tavLst>
                                    </p:anim>
                                    <p:anim calcmode="lin" valueType="num">
                                      <p:cBhvr additive="repl">
                                        <p:cTn id="193" dur="178">
                                          <p:stCondLst>
                                            <p:cond delay="1822"/>
                                          </p:stCondLst>
                                        </p:cTn>
                                        <p:tgtEl>
                                          <p:spTgt spid="555">
                                            <p:txEl>
                                              <p:pRg st="5" end="5"/>
                                            </p:txEl>
                                          </p:spTgt>
                                        </p:tgtEl>
                                        <p:attrNameLst>
                                          <p:attrName>ppt_x</p:attrName>
                                        </p:attrNameLst>
                                      </p:cBhvr>
                                      <p:tavLst>
                                        <p:tav tm="0">
                                          <p:val>
                                            <p:strVal val="#ppt_x"/>
                                          </p:val>
                                        </p:tav>
                                        <p:tav tm="100000">
                                          <p:val>
                                            <p:strVal val="#ppt_x"/>
                                          </p:val>
                                        </p:tav>
                                      </p:tavLst>
                                    </p:anim>
                                    <p:anim calcmode="lin" valueType="num">
                                      <p:cBhvr additive="repl">
                                        <p:cTn id="194" dur="664">
                                          <p:stCondLst>
                                            <p:cond delay="0"/>
                                          </p:stCondLst>
                                        </p:cTn>
                                        <p:tgtEl>
                                          <p:spTgt spid="555">
                                            <p:txEl>
                                              <p:pRg st="5" end="5"/>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195" dur="664">
                                          <p:stCondLst>
                                            <p:cond delay="664"/>
                                          </p:stCondLst>
                                        </p:cTn>
                                        <p:tgtEl>
                                          <p:spTgt spid="555">
                                            <p:txEl>
                                              <p:pRg st="5" end="5"/>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196" dur="332">
                                          <p:stCondLst>
                                            <p:cond delay="1324"/>
                                          </p:stCondLst>
                                        </p:cTn>
                                        <p:tgtEl>
                                          <p:spTgt spid="555">
                                            <p:txEl>
                                              <p:pRg st="5" end="5"/>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197" dur="164">
                                          <p:stCondLst>
                                            <p:cond delay="1656"/>
                                          </p:stCondLst>
                                        </p:cTn>
                                        <p:tgtEl>
                                          <p:spTgt spid="555">
                                            <p:txEl>
                                              <p:pRg st="5" end="5"/>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198" dur="180">
                                          <p:stCondLst>
                                            <p:cond delay="1820"/>
                                          </p:stCondLst>
                                        </p:cTn>
                                        <p:tgtEl>
                                          <p:spTgt spid="555">
                                            <p:txEl>
                                              <p:pRg st="5" end="5"/>
                                            </p:txEl>
                                          </p:spTgt>
                                        </p:tgtEl>
                                        <p:attrNameLst>
                                          <p:attrName>ppt_y</p:attrName>
                                        </p:attrNameLst>
                                      </p:cBhvr>
                                      <p:tavLst>
                                        <p:tav tm="0">
                                          <p:val>
                                            <p:strVal val="#ppt_y"/>
                                          </p:val>
                                        </p:tav>
                                        <p:tav tm="100000">
                                          <p:val>
                                            <p:strVal val="#ppt_y+#ppt_h"/>
                                          </p:val>
                                        </p:tav>
                                      </p:tavLst>
                                    </p:anim>
                                    <p:animScale>
                                      <p:cBhvr>
                                        <p:cTn id="199" dur="26" fill="hold">
                                          <p:stCondLst>
                                            <p:cond delay="620"/>
                                          </p:stCondLst>
                                        </p:cTn>
                                        <p:tgtEl>
                                          <p:spTgt spid="555">
                                            <p:txEl>
                                              <p:pRg st="5" end="5"/>
                                            </p:txEl>
                                          </p:spTgt>
                                        </p:tgtEl>
                                      </p:cBhvr>
                                      <p:to x="100000" y="60000"/>
                                    </p:animScale>
                                    <p:animScale>
                                      <p:cBhvr>
                                        <p:cTn id="200" dur="166" fill="hold">
                                          <p:stCondLst>
                                            <p:cond delay="646"/>
                                          </p:stCondLst>
                                        </p:cTn>
                                        <p:tgtEl>
                                          <p:spTgt spid="555">
                                            <p:txEl>
                                              <p:pRg st="5" end="5"/>
                                            </p:txEl>
                                          </p:spTgt>
                                        </p:tgtEl>
                                      </p:cBhvr>
                                      <p:to x="100000" y="100000"/>
                                    </p:animScale>
                                    <p:animScale>
                                      <p:cBhvr>
                                        <p:cTn id="201" dur="26" fill="hold">
                                          <p:stCondLst>
                                            <p:cond delay="1312"/>
                                          </p:stCondLst>
                                        </p:cTn>
                                        <p:tgtEl>
                                          <p:spTgt spid="555">
                                            <p:txEl>
                                              <p:pRg st="5" end="5"/>
                                            </p:txEl>
                                          </p:spTgt>
                                        </p:tgtEl>
                                      </p:cBhvr>
                                      <p:to x="100000" y="80000"/>
                                    </p:animScale>
                                    <p:animScale>
                                      <p:cBhvr>
                                        <p:cTn id="202" dur="166" fill="hold">
                                          <p:stCondLst>
                                            <p:cond delay="1338"/>
                                          </p:stCondLst>
                                        </p:cTn>
                                        <p:tgtEl>
                                          <p:spTgt spid="555">
                                            <p:txEl>
                                              <p:pRg st="5" end="5"/>
                                            </p:txEl>
                                          </p:spTgt>
                                        </p:tgtEl>
                                      </p:cBhvr>
                                      <p:to x="100000" y="100000"/>
                                    </p:animScale>
                                    <p:animScale>
                                      <p:cBhvr>
                                        <p:cTn id="203" dur="26" fill="hold">
                                          <p:stCondLst>
                                            <p:cond delay="1642"/>
                                          </p:stCondLst>
                                        </p:cTn>
                                        <p:tgtEl>
                                          <p:spTgt spid="555">
                                            <p:txEl>
                                              <p:pRg st="5" end="5"/>
                                            </p:txEl>
                                          </p:spTgt>
                                        </p:tgtEl>
                                      </p:cBhvr>
                                      <p:to x="100000" y="90000"/>
                                    </p:animScale>
                                    <p:animScale>
                                      <p:cBhvr>
                                        <p:cTn id="204" dur="166" fill="hold">
                                          <p:stCondLst>
                                            <p:cond delay="1668"/>
                                          </p:stCondLst>
                                        </p:cTn>
                                        <p:tgtEl>
                                          <p:spTgt spid="555">
                                            <p:txEl>
                                              <p:pRg st="5" end="5"/>
                                            </p:txEl>
                                          </p:spTgt>
                                        </p:tgtEl>
                                      </p:cBhvr>
                                      <p:to x="100000" y="100000"/>
                                    </p:animScale>
                                    <p:animScale>
                                      <p:cBhvr>
                                        <p:cTn id="205" dur="26" fill="hold">
                                          <p:stCondLst>
                                            <p:cond delay="1808"/>
                                          </p:stCondLst>
                                        </p:cTn>
                                        <p:tgtEl>
                                          <p:spTgt spid="555">
                                            <p:txEl>
                                              <p:pRg st="5" end="5"/>
                                            </p:txEl>
                                          </p:spTgt>
                                        </p:tgtEl>
                                      </p:cBhvr>
                                      <p:to x="100000" y="95000"/>
                                    </p:animScale>
                                    <p:animScale>
                                      <p:cBhvr>
                                        <p:cTn id="206" dur="166" fill="hold">
                                          <p:stCondLst>
                                            <p:cond delay="1834"/>
                                          </p:stCondLst>
                                        </p:cTn>
                                        <p:tgtEl>
                                          <p:spTgt spid="555">
                                            <p:txEl>
                                              <p:pRg st="5" end="5"/>
                                            </p:txEl>
                                          </p:spTgt>
                                        </p:tgtEl>
                                      </p:cBhvr>
                                      <p:to x="100000" y="100000"/>
                                    </p:animScale>
                                    <p:set>
                                      <p:cBhvr>
                                        <p:cTn id="207" dur="1" fill="hold">
                                          <p:stCondLst>
                                            <p:cond delay="1999"/>
                                          </p:stCondLst>
                                        </p:cTn>
                                        <p:tgtEl>
                                          <p:spTgt spid="555">
                                            <p:txEl>
                                              <p:pRg st="5" end="5"/>
                                            </p:txEl>
                                          </p:spTgt>
                                        </p:tgtEl>
                                        <p:attrNameLst>
                                          <p:attrName>style.visibility</p:attrName>
                                        </p:attrNameLst>
                                      </p:cBhvr>
                                      <p:to>
                                        <p:strVal val="hidden"/>
                                      </p:to>
                                    </p:set>
                                  </p:childTnLst>
                                </p:cTn>
                              </p:par>
                              <p:par>
                                <p:cTn id="208" presetID="26" presetClass="exit" fill="hold" nodeType="withEffect">
                                  <p:stCondLst>
                                    <p:cond delay="0"/>
                                  </p:stCondLst>
                                  <p:childTnLst>
                                    <p:animEffect transition="out" filter="wipe(down)">
                                      <p:cBhvr additive="repl">
                                        <p:cTn id="209" dur="180">
                                          <p:stCondLst>
                                            <p:cond delay="1820"/>
                                          </p:stCondLst>
                                        </p:cTn>
                                        <p:tgtEl>
                                          <p:spTgt spid="555">
                                            <p:txEl>
                                              <p:pRg st="10" end="10"/>
                                            </p:txEl>
                                          </p:spTgt>
                                        </p:tgtEl>
                                      </p:cBhvr>
                                    </p:animEffect>
                                    <p:anim calcmode="lin" valueType="num">
                                      <p:cBhvr additive="repl">
                                        <p:cTn id="210" dur="1822">
                                          <p:stCondLst>
                                            <p:cond delay="0"/>
                                          </p:stCondLst>
                                        </p:cTn>
                                        <p:tgtEl>
                                          <p:spTgt spid="555">
                                            <p:txEl>
                                              <p:pRg st="10" end="10"/>
                                            </p:txEl>
                                          </p:spTgt>
                                        </p:tgtEl>
                                        <p:attrNameLst>
                                          <p:attrName>ppt_x</p:attrName>
                                        </p:attrNameLst>
                                      </p:cBhvr>
                                      <p:tavLst>
                                        <p:tav tm="0">
                                          <p:val>
                                            <p:strVal val="#ppt_x"/>
                                          </p:val>
                                        </p:tav>
                                        <p:tav tm="100000">
                                          <p:val>
                                            <p:strVal val="#ppt_x+0.25"/>
                                          </p:val>
                                        </p:tav>
                                      </p:tavLst>
                                    </p:anim>
                                    <p:anim calcmode="lin" valueType="num">
                                      <p:cBhvr additive="repl">
                                        <p:cTn id="211" dur="178">
                                          <p:stCondLst>
                                            <p:cond delay="1822"/>
                                          </p:stCondLst>
                                        </p:cTn>
                                        <p:tgtEl>
                                          <p:spTgt spid="555">
                                            <p:txEl>
                                              <p:pRg st="10" end="10"/>
                                            </p:txEl>
                                          </p:spTgt>
                                        </p:tgtEl>
                                        <p:attrNameLst>
                                          <p:attrName>ppt_x</p:attrName>
                                        </p:attrNameLst>
                                      </p:cBhvr>
                                      <p:tavLst>
                                        <p:tav tm="0">
                                          <p:val>
                                            <p:strVal val="#ppt_x"/>
                                          </p:val>
                                        </p:tav>
                                        <p:tav tm="100000">
                                          <p:val>
                                            <p:strVal val="#ppt_x"/>
                                          </p:val>
                                        </p:tav>
                                      </p:tavLst>
                                    </p:anim>
                                    <p:anim calcmode="lin" valueType="num">
                                      <p:cBhvr additive="repl">
                                        <p:cTn id="212" dur="664">
                                          <p:stCondLst>
                                            <p:cond delay="0"/>
                                          </p:stCondLst>
                                        </p:cTn>
                                        <p:tgtEl>
                                          <p:spTgt spid="555">
                                            <p:txEl>
                                              <p:pRg st="10" end="10"/>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213" dur="664">
                                          <p:stCondLst>
                                            <p:cond delay="664"/>
                                          </p:stCondLst>
                                        </p:cTn>
                                        <p:tgtEl>
                                          <p:spTgt spid="555">
                                            <p:txEl>
                                              <p:pRg st="10" end="10"/>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214" dur="332">
                                          <p:stCondLst>
                                            <p:cond delay="1324"/>
                                          </p:stCondLst>
                                        </p:cTn>
                                        <p:tgtEl>
                                          <p:spTgt spid="555">
                                            <p:txEl>
                                              <p:pRg st="10" end="10"/>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215" dur="164">
                                          <p:stCondLst>
                                            <p:cond delay="1656"/>
                                          </p:stCondLst>
                                        </p:cTn>
                                        <p:tgtEl>
                                          <p:spTgt spid="555">
                                            <p:txEl>
                                              <p:pRg st="10" end="10"/>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216" dur="180">
                                          <p:stCondLst>
                                            <p:cond delay="1820"/>
                                          </p:stCondLst>
                                        </p:cTn>
                                        <p:tgtEl>
                                          <p:spTgt spid="555">
                                            <p:txEl>
                                              <p:pRg st="10" end="10"/>
                                            </p:txEl>
                                          </p:spTgt>
                                        </p:tgtEl>
                                        <p:attrNameLst>
                                          <p:attrName>ppt_y</p:attrName>
                                        </p:attrNameLst>
                                      </p:cBhvr>
                                      <p:tavLst>
                                        <p:tav tm="0">
                                          <p:val>
                                            <p:strVal val="#ppt_y"/>
                                          </p:val>
                                        </p:tav>
                                        <p:tav tm="100000">
                                          <p:val>
                                            <p:strVal val="#ppt_y+#ppt_h"/>
                                          </p:val>
                                        </p:tav>
                                      </p:tavLst>
                                    </p:anim>
                                    <p:animScale>
                                      <p:cBhvr>
                                        <p:cTn id="217" dur="26" fill="hold">
                                          <p:stCondLst>
                                            <p:cond delay="620"/>
                                          </p:stCondLst>
                                        </p:cTn>
                                        <p:tgtEl>
                                          <p:spTgt spid="555">
                                            <p:txEl>
                                              <p:pRg st="10" end="10"/>
                                            </p:txEl>
                                          </p:spTgt>
                                        </p:tgtEl>
                                      </p:cBhvr>
                                      <p:to x="100000" y="60000"/>
                                    </p:animScale>
                                    <p:animScale>
                                      <p:cBhvr>
                                        <p:cTn id="218" dur="166" fill="hold">
                                          <p:stCondLst>
                                            <p:cond delay="646"/>
                                          </p:stCondLst>
                                        </p:cTn>
                                        <p:tgtEl>
                                          <p:spTgt spid="555">
                                            <p:txEl>
                                              <p:pRg st="10" end="10"/>
                                            </p:txEl>
                                          </p:spTgt>
                                        </p:tgtEl>
                                      </p:cBhvr>
                                      <p:to x="100000" y="100000"/>
                                    </p:animScale>
                                    <p:animScale>
                                      <p:cBhvr>
                                        <p:cTn id="219" dur="26" fill="hold">
                                          <p:stCondLst>
                                            <p:cond delay="1312"/>
                                          </p:stCondLst>
                                        </p:cTn>
                                        <p:tgtEl>
                                          <p:spTgt spid="555">
                                            <p:txEl>
                                              <p:pRg st="10" end="10"/>
                                            </p:txEl>
                                          </p:spTgt>
                                        </p:tgtEl>
                                      </p:cBhvr>
                                      <p:to x="100000" y="80000"/>
                                    </p:animScale>
                                    <p:animScale>
                                      <p:cBhvr>
                                        <p:cTn id="220" dur="166" fill="hold">
                                          <p:stCondLst>
                                            <p:cond delay="1338"/>
                                          </p:stCondLst>
                                        </p:cTn>
                                        <p:tgtEl>
                                          <p:spTgt spid="555">
                                            <p:txEl>
                                              <p:pRg st="10" end="10"/>
                                            </p:txEl>
                                          </p:spTgt>
                                        </p:tgtEl>
                                      </p:cBhvr>
                                      <p:to x="100000" y="100000"/>
                                    </p:animScale>
                                    <p:animScale>
                                      <p:cBhvr>
                                        <p:cTn id="221" dur="26" fill="hold">
                                          <p:stCondLst>
                                            <p:cond delay="1642"/>
                                          </p:stCondLst>
                                        </p:cTn>
                                        <p:tgtEl>
                                          <p:spTgt spid="555">
                                            <p:txEl>
                                              <p:pRg st="10" end="10"/>
                                            </p:txEl>
                                          </p:spTgt>
                                        </p:tgtEl>
                                      </p:cBhvr>
                                      <p:to x="100000" y="90000"/>
                                    </p:animScale>
                                    <p:animScale>
                                      <p:cBhvr>
                                        <p:cTn id="222" dur="166" fill="hold">
                                          <p:stCondLst>
                                            <p:cond delay="1668"/>
                                          </p:stCondLst>
                                        </p:cTn>
                                        <p:tgtEl>
                                          <p:spTgt spid="555">
                                            <p:txEl>
                                              <p:pRg st="10" end="10"/>
                                            </p:txEl>
                                          </p:spTgt>
                                        </p:tgtEl>
                                      </p:cBhvr>
                                      <p:to x="100000" y="100000"/>
                                    </p:animScale>
                                    <p:animScale>
                                      <p:cBhvr>
                                        <p:cTn id="223" dur="26" fill="hold">
                                          <p:stCondLst>
                                            <p:cond delay="1808"/>
                                          </p:stCondLst>
                                        </p:cTn>
                                        <p:tgtEl>
                                          <p:spTgt spid="555">
                                            <p:txEl>
                                              <p:pRg st="10" end="10"/>
                                            </p:txEl>
                                          </p:spTgt>
                                        </p:tgtEl>
                                      </p:cBhvr>
                                      <p:to x="100000" y="95000"/>
                                    </p:animScale>
                                    <p:animScale>
                                      <p:cBhvr>
                                        <p:cTn id="224" dur="166" fill="hold">
                                          <p:stCondLst>
                                            <p:cond delay="1834"/>
                                          </p:stCondLst>
                                        </p:cTn>
                                        <p:tgtEl>
                                          <p:spTgt spid="555">
                                            <p:txEl>
                                              <p:pRg st="10" end="10"/>
                                            </p:txEl>
                                          </p:spTgt>
                                        </p:tgtEl>
                                      </p:cBhvr>
                                      <p:to x="100000" y="100000"/>
                                    </p:animScale>
                                    <p:set>
                                      <p:cBhvr>
                                        <p:cTn id="225" dur="1" fill="hold">
                                          <p:stCondLst>
                                            <p:cond delay="1999"/>
                                          </p:stCondLst>
                                        </p:cTn>
                                        <p:tgtEl>
                                          <p:spTgt spid="555">
                                            <p:txEl>
                                              <p:pRg st="10" end="10"/>
                                            </p:txEl>
                                          </p:spTgt>
                                        </p:tgtEl>
                                        <p:attrNameLst>
                                          <p:attrName>style.visibility</p:attrName>
                                        </p:attrNameLst>
                                      </p:cBhvr>
                                      <p:to>
                                        <p:strVal val="hidden"/>
                                      </p:to>
                                    </p:set>
                                  </p:childTnLst>
                                </p:cTn>
                              </p:par>
                              <p:par>
                                <p:cTn id="226" presetID="26" presetClass="exit" fill="hold" nodeType="withEffect">
                                  <p:stCondLst>
                                    <p:cond delay="0"/>
                                  </p:stCondLst>
                                  <p:childTnLst>
                                    <p:animEffect transition="out" filter="wipe(down)">
                                      <p:cBhvr additive="repl">
                                        <p:cTn id="227" dur="180">
                                          <p:stCondLst>
                                            <p:cond delay="1820"/>
                                          </p:stCondLst>
                                        </p:cTn>
                                        <p:tgtEl>
                                          <p:spTgt spid="555">
                                            <p:txEl>
                                              <p:pRg st="6" end="6"/>
                                            </p:txEl>
                                          </p:spTgt>
                                        </p:tgtEl>
                                      </p:cBhvr>
                                    </p:animEffect>
                                    <p:anim calcmode="lin" valueType="num">
                                      <p:cBhvr additive="repl">
                                        <p:cTn id="228" dur="1822">
                                          <p:stCondLst>
                                            <p:cond delay="0"/>
                                          </p:stCondLst>
                                        </p:cTn>
                                        <p:tgtEl>
                                          <p:spTgt spid="555">
                                            <p:txEl>
                                              <p:pRg st="6" end="6"/>
                                            </p:txEl>
                                          </p:spTgt>
                                        </p:tgtEl>
                                        <p:attrNameLst>
                                          <p:attrName>ppt_x</p:attrName>
                                        </p:attrNameLst>
                                      </p:cBhvr>
                                      <p:tavLst>
                                        <p:tav tm="0">
                                          <p:val>
                                            <p:strVal val="#ppt_x"/>
                                          </p:val>
                                        </p:tav>
                                        <p:tav tm="100000">
                                          <p:val>
                                            <p:strVal val="#ppt_x+0.25"/>
                                          </p:val>
                                        </p:tav>
                                      </p:tavLst>
                                    </p:anim>
                                    <p:anim calcmode="lin" valueType="num">
                                      <p:cBhvr additive="repl">
                                        <p:cTn id="229" dur="178">
                                          <p:stCondLst>
                                            <p:cond delay="1822"/>
                                          </p:stCondLst>
                                        </p:cTn>
                                        <p:tgtEl>
                                          <p:spTgt spid="555">
                                            <p:txEl>
                                              <p:pRg st="6" end="6"/>
                                            </p:txEl>
                                          </p:spTgt>
                                        </p:tgtEl>
                                        <p:attrNameLst>
                                          <p:attrName>ppt_x</p:attrName>
                                        </p:attrNameLst>
                                      </p:cBhvr>
                                      <p:tavLst>
                                        <p:tav tm="0">
                                          <p:val>
                                            <p:strVal val="#ppt_x"/>
                                          </p:val>
                                        </p:tav>
                                        <p:tav tm="100000">
                                          <p:val>
                                            <p:strVal val="#ppt_x"/>
                                          </p:val>
                                        </p:tav>
                                      </p:tavLst>
                                    </p:anim>
                                    <p:anim calcmode="lin" valueType="num">
                                      <p:cBhvr additive="repl">
                                        <p:cTn id="230" dur="664">
                                          <p:stCondLst>
                                            <p:cond delay="0"/>
                                          </p:stCondLst>
                                        </p:cTn>
                                        <p:tgtEl>
                                          <p:spTgt spid="555">
                                            <p:txEl>
                                              <p:pRg st="6" end="6"/>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231" dur="664">
                                          <p:stCondLst>
                                            <p:cond delay="664"/>
                                          </p:stCondLst>
                                        </p:cTn>
                                        <p:tgtEl>
                                          <p:spTgt spid="555">
                                            <p:txEl>
                                              <p:pRg st="6" end="6"/>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232" dur="332">
                                          <p:stCondLst>
                                            <p:cond delay="1324"/>
                                          </p:stCondLst>
                                        </p:cTn>
                                        <p:tgtEl>
                                          <p:spTgt spid="555">
                                            <p:txEl>
                                              <p:pRg st="6" end="6"/>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233" dur="164">
                                          <p:stCondLst>
                                            <p:cond delay="1656"/>
                                          </p:stCondLst>
                                        </p:cTn>
                                        <p:tgtEl>
                                          <p:spTgt spid="555">
                                            <p:txEl>
                                              <p:pRg st="6" end="6"/>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234" dur="180">
                                          <p:stCondLst>
                                            <p:cond delay="1820"/>
                                          </p:stCondLst>
                                        </p:cTn>
                                        <p:tgtEl>
                                          <p:spTgt spid="555">
                                            <p:txEl>
                                              <p:pRg st="6" end="6"/>
                                            </p:txEl>
                                          </p:spTgt>
                                        </p:tgtEl>
                                        <p:attrNameLst>
                                          <p:attrName>ppt_y</p:attrName>
                                        </p:attrNameLst>
                                      </p:cBhvr>
                                      <p:tavLst>
                                        <p:tav tm="0">
                                          <p:val>
                                            <p:strVal val="#ppt_y"/>
                                          </p:val>
                                        </p:tav>
                                        <p:tav tm="100000">
                                          <p:val>
                                            <p:strVal val="#ppt_y+#ppt_h"/>
                                          </p:val>
                                        </p:tav>
                                      </p:tavLst>
                                    </p:anim>
                                    <p:animScale>
                                      <p:cBhvr>
                                        <p:cTn id="235" dur="26" fill="hold">
                                          <p:stCondLst>
                                            <p:cond delay="620"/>
                                          </p:stCondLst>
                                        </p:cTn>
                                        <p:tgtEl>
                                          <p:spTgt spid="555">
                                            <p:txEl>
                                              <p:pRg st="6" end="6"/>
                                            </p:txEl>
                                          </p:spTgt>
                                        </p:tgtEl>
                                      </p:cBhvr>
                                      <p:to x="100000" y="60000"/>
                                    </p:animScale>
                                    <p:animScale>
                                      <p:cBhvr>
                                        <p:cTn id="236" dur="166" fill="hold">
                                          <p:stCondLst>
                                            <p:cond delay="646"/>
                                          </p:stCondLst>
                                        </p:cTn>
                                        <p:tgtEl>
                                          <p:spTgt spid="555">
                                            <p:txEl>
                                              <p:pRg st="6" end="6"/>
                                            </p:txEl>
                                          </p:spTgt>
                                        </p:tgtEl>
                                      </p:cBhvr>
                                      <p:to x="100000" y="100000"/>
                                    </p:animScale>
                                    <p:animScale>
                                      <p:cBhvr>
                                        <p:cTn id="237" dur="26" fill="hold">
                                          <p:stCondLst>
                                            <p:cond delay="1312"/>
                                          </p:stCondLst>
                                        </p:cTn>
                                        <p:tgtEl>
                                          <p:spTgt spid="555">
                                            <p:txEl>
                                              <p:pRg st="6" end="6"/>
                                            </p:txEl>
                                          </p:spTgt>
                                        </p:tgtEl>
                                      </p:cBhvr>
                                      <p:to x="100000" y="80000"/>
                                    </p:animScale>
                                    <p:animScale>
                                      <p:cBhvr>
                                        <p:cTn id="238" dur="166" fill="hold">
                                          <p:stCondLst>
                                            <p:cond delay="1338"/>
                                          </p:stCondLst>
                                        </p:cTn>
                                        <p:tgtEl>
                                          <p:spTgt spid="555">
                                            <p:txEl>
                                              <p:pRg st="6" end="6"/>
                                            </p:txEl>
                                          </p:spTgt>
                                        </p:tgtEl>
                                      </p:cBhvr>
                                      <p:to x="100000" y="100000"/>
                                    </p:animScale>
                                    <p:animScale>
                                      <p:cBhvr>
                                        <p:cTn id="239" dur="26" fill="hold">
                                          <p:stCondLst>
                                            <p:cond delay="1642"/>
                                          </p:stCondLst>
                                        </p:cTn>
                                        <p:tgtEl>
                                          <p:spTgt spid="555">
                                            <p:txEl>
                                              <p:pRg st="6" end="6"/>
                                            </p:txEl>
                                          </p:spTgt>
                                        </p:tgtEl>
                                      </p:cBhvr>
                                      <p:to x="100000" y="90000"/>
                                    </p:animScale>
                                    <p:animScale>
                                      <p:cBhvr>
                                        <p:cTn id="240" dur="166" fill="hold">
                                          <p:stCondLst>
                                            <p:cond delay="1668"/>
                                          </p:stCondLst>
                                        </p:cTn>
                                        <p:tgtEl>
                                          <p:spTgt spid="555">
                                            <p:txEl>
                                              <p:pRg st="6" end="6"/>
                                            </p:txEl>
                                          </p:spTgt>
                                        </p:tgtEl>
                                      </p:cBhvr>
                                      <p:to x="100000" y="100000"/>
                                    </p:animScale>
                                    <p:animScale>
                                      <p:cBhvr>
                                        <p:cTn id="241" dur="26" fill="hold">
                                          <p:stCondLst>
                                            <p:cond delay="1808"/>
                                          </p:stCondLst>
                                        </p:cTn>
                                        <p:tgtEl>
                                          <p:spTgt spid="555">
                                            <p:txEl>
                                              <p:pRg st="6" end="6"/>
                                            </p:txEl>
                                          </p:spTgt>
                                        </p:tgtEl>
                                      </p:cBhvr>
                                      <p:to x="100000" y="95000"/>
                                    </p:animScale>
                                    <p:animScale>
                                      <p:cBhvr>
                                        <p:cTn id="242" dur="166" fill="hold">
                                          <p:stCondLst>
                                            <p:cond delay="1834"/>
                                          </p:stCondLst>
                                        </p:cTn>
                                        <p:tgtEl>
                                          <p:spTgt spid="555">
                                            <p:txEl>
                                              <p:pRg st="6" end="6"/>
                                            </p:txEl>
                                          </p:spTgt>
                                        </p:tgtEl>
                                      </p:cBhvr>
                                      <p:to x="100000" y="100000"/>
                                    </p:animScale>
                                    <p:set>
                                      <p:cBhvr>
                                        <p:cTn id="243" dur="1" fill="hold">
                                          <p:stCondLst>
                                            <p:cond delay="1999"/>
                                          </p:stCondLst>
                                        </p:cTn>
                                        <p:tgtEl>
                                          <p:spTgt spid="555">
                                            <p:txEl>
                                              <p:pRg st="6" end="6"/>
                                            </p:txEl>
                                          </p:spTgt>
                                        </p:tgtEl>
                                        <p:attrNameLst>
                                          <p:attrName>style.visibility</p:attrName>
                                        </p:attrNameLst>
                                      </p:cBhvr>
                                      <p:to>
                                        <p:strVal val="hidden"/>
                                      </p:to>
                                    </p:set>
                                  </p:childTnLst>
                                </p:cTn>
                              </p:par>
                              <p:par>
                                <p:cTn id="244" presetID="26" presetClass="exit" fill="hold" nodeType="withEffect">
                                  <p:stCondLst>
                                    <p:cond delay="0"/>
                                  </p:stCondLst>
                                  <p:childTnLst>
                                    <p:animEffect transition="out" filter="wipe(down)">
                                      <p:cBhvr additive="repl">
                                        <p:cTn id="245" dur="180">
                                          <p:stCondLst>
                                            <p:cond delay="1820"/>
                                          </p:stCondLst>
                                        </p:cTn>
                                        <p:tgtEl>
                                          <p:spTgt spid="555">
                                            <p:txEl>
                                              <p:pRg st="7" end="7"/>
                                            </p:txEl>
                                          </p:spTgt>
                                        </p:tgtEl>
                                      </p:cBhvr>
                                    </p:animEffect>
                                    <p:anim calcmode="lin" valueType="num">
                                      <p:cBhvr additive="repl">
                                        <p:cTn id="246" dur="1822">
                                          <p:stCondLst>
                                            <p:cond delay="0"/>
                                          </p:stCondLst>
                                        </p:cTn>
                                        <p:tgtEl>
                                          <p:spTgt spid="555">
                                            <p:txEl>
                                              <p:pRg st="7" end="7"/>
                                            </p:txEl>
                                          </p:spTgt>
                                        </p:tgtEl>
                                        <p:attrNameLst>
                                          <p:attrName>ppt_x</p:attrName>
                                        </p:attrNameLst>
                                      </p:cBhvr>
                                      <p:tavLst>
                                        <p:tav tm="0">
                                          <p:val>
                                            <p:strVal val="#ppt_x"/>
                                          </p:val>
                                        </p:tav>
                                        <p:tav tm="100000">
                                          <p:val>
                                            <p:strVal val="#ppt_x+0.25"/>
                                          </p:val>
                                        </p:tav>
                                      </p:tavLst>
                                    </p:anim>
                                    <p:anim calcmode="lin" valueType="num">
                                      <p:cBhvr additive="repl">
                                        <p:cTn id="247" dur="178">
                                          <p:stCondLst>
                                            <p:cond delay="1822"/>
                                          </p:stCondLst>
                                        </p:cTn>
                                        <p:tgtEl>
                                          <p:spTgt spid="555">
                                            <p:txEl>
                                              <p:pRg st="7" end="7"/>
                                            </p:txEl>
                                          </p:spTgt>
                                        </p:tgtEl>
                                        <p:attrNameLst>
                                          <p:attrName>ppt_x</p:attrName>
                                        </p:attrNameLst>
                                      </p:cBhvr>
                                      <p:tavLst>
                                        <p:tav tm="0">
                                          <p:val>
                                            <p:strVal val="#ppt_x"/>
                                          </p:val>
                                        </p:tav>
                                        <p:tav tm="100000">
                                          <p:val>
                                            <p:strVal val="#ppt_x"/>
                                          </p:val>
                                        </p:tav>
                                      </p:tavLst>
                                    </p:anim>
                                    <p:anim calcmode="lin" valueType="num">
                                      <p:cBhvr additive="repl">
                                        <p:cTn id="248" dur="664">
                                          <p:stCondLst>
                                            <p:cond delay="0"/>
                                          </p:stCondLst>
                                        </p:cTn>
                                        <p:tgtEl>
                                          <p:spTgt spid="555">
                                            <p:txEl>
                                              <p:pRg st="7" end="7"/>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249" dur="664">
                                          <p:stCondLst>
                                            <p:cond delay="664"/>
                                          </p:stCondLst>
                                        </p:cTn>
                                        <p:tgtEl>
                                          <p:spTgt spid="555">
                                            <p:txEl>
                                              <p:pRg st="7" end="7"/>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250" dur="332">
                                          <p:stCondLst>
                                            <p:cond delay="1324"/>
                                          </p:stCondLst>
                                        </p:cTn>
                                        <p:tgtEl>
                                          <p:spTgt spid="555">
                                            <p:txEl>
                                              <p:pRg st="7" end="7"/>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251" dur="164">
                                          <p:stCondLst>
                                            <p:cond delay="1656"/>
                                          </p:stCondLst>
                                        </p:cTn>
                                        <p:tgtEl>
                                          <p:spTgt spid="555">
                                            <p:txEl>
                                              <p:pRg st="7" end="7"/>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252" dur="180">
                                          <p:stCondLst>
                                            <p:cond delay="1820"/>
                                          </p:stCondLst>
                                        </p:cTn>
                                        <p:tgtEl>
                                          <p:spTgt spid="555">
                                            <p:txEl>
                                              <p:pRg st="7" end="7"/>
                                            </p:txEl>
                                          </p:spTgt>
                                        </p:tgtEl>
                                        <p:attrNameLst>
                                          <p:attrName>ppt_y</p:attrName>
                                        </p:attrNameLst>
                                      </p:cBhvr>
                                      <p:tavLst>
                                        <p:tav tm="0">
                                          <p:val>
                                            <p:strVal val="#ppt_y"/>
                                          </p:val>
                                        </p:tav>
                                        <p:tav tm="100000">
                                          <p:val>
                                            <p:strVal val="#ppt_y+#ppt_h"/>
                                          </p:val>
                                        </p:tav>
                                      </p:tavLst>
                                    </p:anim>
                                    <p:animScale>
                                      <p:cBhvr>
                                        <p:cTn id="253" dur="26" fill="hold">
                                          <p:stCondLst>
                                            <p:cond delay="620"/>
                                          </p:stCondLst>
                                        </p:cTn>
                                        <p:tgtEl>
                                          <p:spTgt spid="555">
                                            <p:txEl>
                                              <p:pRg st="7" end="7"/>
                                            </p:txEl>
                                          </p:spTgt>
                                        </p:tgtEl>
                                      </p:cBhvr>
                                      <p:to x="100000" y="60000"/>
                                    </p:animScale>
                                    <p:animScale>
                                      <p:cBhvr>
                                        <p:cTn id="254" dur="166" fill="hold">
                                          <p:stCondLst>
                                            <p:cond delay="646"/>
                                          </p:stCondLst>
                                        </p:cTn>
                                        <p:tgtEl>
                                          <p:spTgt spid="555">
                                            <p:txEl>
                                              <p:pRg st="7" end="7"/>
                                            </p:txEl>
                                          </p:spTgt>
                                        </p:tgtEl>
                                      </p:cBhvr>
                                      <p:to x="100000" y="100000"/>
                                    </p:animScale>
                                    <p:animScale>
                                      <p:cBhvr>
                                        <p:cTn id="255" dur="26" fill="hold">
                                          <p:stCondLst>
                                            <p:cond delay="1312"/>
                                          </p:stCondLst>
                                        </p:cTn>
                                        <p:tgtEl>
                                          <p:spTgt spid="555">
                                            <p:txEl>
                                              <p:pRg st="7" end="7"/>
                                            </p:txEl>
                                          </p:spTgt>
                                        </p:tgtEl>
                                      </p:cBhvr>
                                      <p:to x="100000" y="80000"/>
                                    </p:animScale>
                                    <p:animScale>
                                      <p:cBhvr>
                                        <p:cTn id="256" dur="166" fill="hold">
                                          <p:stCondLst>
                                            <p:cond delay="1338"/>
                                          </p:stCondLst>
                                        </p:cTn>
                                        <p:tgtEl>
                                          <p:spTgt spid="555">
                                            <p:txEl>
                                              <p:pRg st="7" end="7"/>
                                            </p:txEl>
                                          </p:spTgt>
                                        </p:tgtEl>
                                      </p:cBhvr>
                                      <p:to x="100000" y="100000"/>
                                    </p:animScale>
                                    <p:animScale>
                                      <p:cBhvr>
                                        <p:cTn id="257" dur="26" fill="hold">
                                          <p:stCondLst>
                                            <p:cond delay="1642"/>
                                          </p:stCondLst>
                                        </p:cTn>
                                        <p:tgtEl>
                                          <p:spTgt spid="555">
                                            <p:txEl>
                                              <p:pRg st="7" end="7"/>
                                            </p:txEl>
                                          </p:spTgt>
                                        </p:tgtEl>
                                      </p:cBhvr>
                                      <p:to x="100000" y="90000"/>
                                    </p:animScale>
                                    <p:animScale>
                                      <p:cBhvr>
                                        <p:cTn id="258" dur="166" fill="hold">
                                          <p:stCondLst>
                                            <p:cond delay="1668"/>
                                          </p:stCondLst>
                                        </p:cTn>
                                        <p:tgtEl>
                                          <p:spTgt spid="555">
                                            <p:txEl>
                                              <p:pRg st="7" end="7"/>
                                            </p:txEl>
                                          </p:spTgt>
                                        </p:tgtEl>
                                      </p:cBhvr>
                                      <p:to x="100000" y="100000"/>
                                    </p:animScale>
                                    <p:animScale>
                                      <p:cBhvr>
                                        <p:cTn id="259" dur="26" fill="hold">
                                          <p:stCondLst>
                                            <p:cond delay="1808"/>
                                          </p:stCondLst>
                                        </p:cTn>
                                        <p:tgtEl>
                                          <p:spTgt spid="555">
                                            <p:txEl>
                                              <p:pRg st="7" end="7"/>
                                            </p:txEl>
                                          </p:spTgt>
                                        </p:tgtEl>
                                      </p:cBhvr>
                                      <p:to x="100000" y="95000"/>
                                    </p:animScale>
                                    <p:animScale>
                                      <p:cBhvr>
                                        <p:cTn id="260" dur="166" fill="hold">
                                          <p:stCondLst>
                                            <p:cond delay="1834"/>
                                          </p:stCondLst>
                                        </p:cTn>
                                        <p:tgtEl>
                                          <p:spTgt spid="555">
                                            <p:txEl>
                                              <p:pRg st="7" end="7"/>
                                            </p:txEl>
                                          </p:spTgt>
                                        </p:tgtEl>
                                      </p:cBhvr>
                                      <p:to x="100000" y="100000"/>
                                    </p:animScale>
                                    <p:set>
                                      <p:cBhvr>
                                        <p:cTn id="261" dur="1" fill="hold">
                                          <p:stCondLst>
                                            <p:cond delay="1999"/>
                                          </p:stCondLst>
                                        </p:cTn>
                                        <p:tgtEl>
                                          <p:spTgt spid="555">
                                            <p:txEl>
                                              <p:pRg st="7" end="7"/>
                                            </p:txEl>
                                          </p:spTgt>
                                        </p:tgtEl>
                                        <p:attrNameLst>
                                          <p:attrName>style.visibility</p:attrName>
                                        </p:attrNameLst>
                                      </p:cBhvr>
                                      <p:to>
                                        <p:strVal val="hidden"/>
                                      </p:to>
                                    </p:set>
                                  </p:childTnLst>
                                </p:cTn>
                              </p:par>
                              <p:par>
                                <p:cTn id="262" presetID="26" presetClass="exit" fill="hold" nodeType="withEffect">
                                  <p:stCondLst>
                                    <p:cond delay="0"/>
                                  </p:stCondLst>
                                  <p:childTnLst>
                                    <p:animEffect transition="out" filter="wipe(down)">
                                      <p:cBhvr additive="repl">
                                        <p:cTn id="263" dur="180">
                                          <p:stCondLst>
                                            <p:cond delay="1820"/>
                                          </p:stCondLst>
                                        </p:cTn>
                                        <p:tgtEl>
                                          <p:spTgt spid="555">
                                            <p:txEl>
                                              <p:pRg st="8" end="8"/>
                                            </p:txEl>
                                          </p:spTgt>
                                        </p:tgtEl>
                                      </p:cBhvr>
                                    </p:animEffect>
                                    <p:anim calcmode="lin" valueType="num">
                                      <p:cBhvr additive="repl">
                                        <p:cTn id="264" dur="1822">
                                          <p:stCondLst>
                                            <p:cond delay="0"/>
                                          </p:stCondLst>
                                        </p:cTn>
                                        <p:tgtEl>
                                          <p:spTgt spid="555">
                                            <p:txEl>
                                              <p:pRg st="8" end="8"/>
                                            </p:txEl>
                                          </p:spTgt>
                                        </p:tgtEl>
                                        <p:attrNameLst>
                                          <p:attrName>ppt_x</p:attrName>
                                        </p:attrNameLst>
                                      </p:cBhvr>
                                      <p:tavLst>
                                        <p:tav tm="0">
                                          <p:val>
                                            <p:strVal val="#ppt_x"/>
                                          </p:val>
                                        </p:tav>
                                        <p:tav tm="100000">
                                          <p:val>
                                            <p:strVal val="#ppt_x+0.25"/>
                                          </p:val>
                                        </p:tav>
                                      </p:tavLst>
                                    </p:anim>
                                    <p:anim calcmode="lin" valueType="num">
                                      <p:cBhvr additive="repl">
                                        <p:cTn id="265" dur="178">
                                          <p:stCondLst>
                                            <p:cond delay="1822"/>
                                          </p:stCondLst>
                                        </p:cTn>
                                        <p:tgtEl>
                                          <p:spTgt spid="555">
                                            <p:txEl>
                                              <p:pRg st="8" end="8"/>
                                            </p:txEl>
                                          </p:spTgt>
                                        </p:tgtEl>
                                        <p:attrNameLst>
                                          <p:attrName>ppt_x</p:attrName>
                                        </p:attrNameLst>
                                      </p:cBhvr>
                                      <p:tavLst>
                                        <p:tav tm="0">
                                          <p:val>
                                            <p:strVal val="#ppt_x"/>
                                          </p:val>
                                        </p:tav>
                                        <p:tav tm="100000">
                                          <p:val>
                                            <p:strVal val="#ppt_x"/>
                                          </p:val>
                                        </p:tav>
                                      </p:tavLst>
                                    </p:anim>
                                    <p:anim calcmode="lin" valueType="num">
                                      <p:cBhvr additive="repl">
                                        <p:cTn id="266" dur="664">
                                          <p:stCondLst>
                                            <p:cond delay="0"/>
                                          </p:stCondLst>
                                        </p:cTn>
                                        <p:tgtEl>
                                          <p:spTgt spid="555">
                                            <p:txEl>
                                              <p:pRg st="8" end="8"/>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267" dur="664">
                                          <p:stCondLst>
                                            <p:cond delay="664"/>
                                          </p:stCondLst>
                                        </p:cTn>
                                        <p:tgtEl>
                                          <p:spTgt spid="555">
                                            <p:txEl>
                                              <p:pRg st="8" end="8"/>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268" dur="332">
                                          <p:stCondLst>
                                            <p:cond delay="1324"/>
                                          </p:stCondLst>
                                        </p:cTn>
                                        <p:tgtEl>
                                          <p:spTgt spid="555">
                                            <p:txEl>
                                              <p:pRg st="8" end="8"/>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269" dur="164">
                                          <p:stCondLst>
                                            <p:cond delay="1656"/>
                                          </p:stCondLst>
                                        </p:cTn>
                                        <p:tgtEl>
                                          <p:spTgt spid="555">
                                            <p:txEl>
                                              <p:pRg st="8" end="8"/>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270" dur="180">
                                          <p:stCondLst>
                                            <p:cond delay="1820"/>
                                          </p:stCondLst>
                                        </p:cTn>
                                        <p:tgtEl>
                                          <p:spTgt spid="555">
                                            <p:txEl>
                                              <p:pRg st="8" end="8"/>
                                            </p:txEl>
                                          </p:spTgt>
                                        </p:tgtEl>
                                        <p:attrNameLst>
                                          <p:attrName>ppt_y</p:attrName>
                                        </p:attrNameLst>
                                      </p:cBhvr>
                                      <p:tavLst>
                                        <p:tav tm="0">
                                          <p:val>
                                            <p:strVal val="#ppt_y"/>
                                          </p:val>
                                        </p:tav>
                                        <p:tav tm="100000">
                                          <p:val>
                                            <p:strVal val="#ppt_y+#ppt_h"/>
                                          </p:val>
                                        </p:tav>
                                      </p:tavLst>
                                    </p:anim>
                                    <p:animScale>
                                      <p:cBhvr>
                                        <p:cTn id="271" dur="26" fill="hold">
                                          <p:stCondLst>
                                            <p:cond delay="620"/>
                                          </p:stCondLst>
                                        </p:cTn>
                                        <p:tgtEl>
                                          <p:spTgt spid="555">
                                            <p:txEl>
                                              <p:pRg st="8" end="8"/>
                                            </p:txEl>
                                          </p:spTgt>
                                        </p:tgtEl>
                                      </p:cBhvr>
                                      <p:to x="100000" y="60000"/>
                                    </p:animScale>
                                    <p:animScale>
                                      <p:cBhvr>
                                        <p:cTn id="272" dur="166" fill="hold">
                                          <p:stCondLst>
                                            <p:cond delay="646"/>
                                          </p:stCondLst>
                                        </p:cTn>
                                        <p:tgtEl>
                                          <p:spTgt spid="555">
                                            <p:txEl>
                                              <p:pRg st="8" end="8"/>
                                            </p:txEl>
                                          </p:spTgt>
                                        </p:tgtEl>
                                      </p:cBhvr>
                                      <p:to x="100000" y="100000"/>
                                    </p:animScale>
                                    <p:animScale>
                                      <p:cBhvr>
                                        <p:cTn id="273" dur="26" fill="hold">
                                          <p:stCondLst>
                                            <p:cond delay="1312"/>
                                          </p:stCondLst>
                                        </p:cTn>
                                        <p:tgtEl>
                                          <p:spTgt spid="555">
                                            <p:txEl>
                                              <p:pRg st="8" end="8"/>
                                            </p:txEl>
                                          </p:spTgt>
                                        </p:tgtEl>
                                      </p:cBhvr>
                                      <p:to x="100000" y="80000"/>
                                    </p:animScale>
                                    <p:animScale>
                                      <p:cBhvr>
                                        <p:cTn id="274" dur="166" fill="hold">
                                          <p:stCondLst>
                                            <p:cond delay="1338"/>
                                          </p:stCondLst>
                                        </p:cTn>
                                        <p:tgtEl>
                                          <p:spTgt spid="555">
                                            <p:txEl>
                                              <p:pRg st="8" end="8"/>
                                            </p:txEl>
                                          </p:spTgt>
                                        </p:tgtEl>
                                      </p:cBhvr>
                                      <p:to x="100000" y="100000"/>
                                    </p:animScale>
                                    <p:animScale>
                                      <p:cBhvr>
                                        <p:cTn id="275" dur="26" fill="hold">
                                          <p:stCondLst>
                                            <p:cond delay="1642"/>
                                          </p:stCondLst>
                                        </p:cTn>
                                        <p:tgtEl>
                                          <p:spTgt spid="555">
                                            <p:txEl>
                                              <p:pRg st="8" end="8"/>
                                            </p:txEl>
                                          </p:spTgt>
                                        </p:tgtEl>
                                      </p:cBhvr>
                                      <p:to x="100000" y="90000"/>
                                    </p:animScale>
                                    <p:animScale>
                                      <p:cBhvr>
                                        <p:cTn id="276" dur="166" fill="hold">
                                          <p:stCondLst>
                                            <p:cond delay="1668"/>
                                          </p:stCondLst>
                                        </p:cTn>
                                        <p:tgtEl>
                                          <p:spTgt spid="555">
                                            <p:txEl>
                                              <p:pRg st="8" end="8"/>
                                            </p:txEl>
                                          </p:spTgt>
                                        </p:tgtEl>
                                      </p:cBhvr>
                                      <p:to x="100000" y="100000"/>
                                    </p:animScale>
                                    <p:animScale>
                                      <p:cBhvr>
                                        <p:cTn id="277" dur="26" fill="hold">
                                          <p:stCondLst>
                                            <p:cond delay="1808"/>
                                          </p:stCondLst>
                                        </p:cTn>
                                        <p:tgtEl>
                                          <p:spTgt spid="555">
                                            <p:txEl>
                                              <p:pRg st="8" end="8"/>
                                            </p:txEl>
                                          </p:spTgt>
                                        </p:tgtEl>
                                      </p:cBhvr>
                                      <p:to x="100000" y="95000"/>
                                    </p:animScale>
                                    <p:animScale>
                                      <p:cBhvr>
                                        <p:cTn id="278" dur="166" fill="hold">
                                          <p:stCondLst>
                                            <p:cond delay="1834"/>
                                          </p:stCondLst>
                                        </p:cTn>
                                        <p:tgtEl>
                                          <p:spTgt spid="555">
                                            <p:txEl>
                                              <p:pRg st="8" end="8"/>
                                            </p:txEl>
                                          </p:spTgt>
                                        </p:tgtEl>
                                      </p:cBhvr>
                                      <p:to x="100000" y="100000"/>
                                    </p:animScale>
                                    <p:set>
                                      <p:cBhvr>
                                        <p:cTn id="279" dur="1" fill="hold">
                                          <p:stCondLst>
                                            <p:cond delay="1999"/>
                                          </p:stCondLst>
                                        </p:cTn>
                                        <p:tgtEl>
                                          <p:spTgt spid="555">
                                            <p:txEl>
                                              <p:pRg st="8" end="8"/>
                                            </p:txEl>
                                          </p:spTgt>
                                        </p:tgtEl>
                                        <p:attrNameLst>
                                          <p:attrName>style.visibility</p:attrName>
                                        </p:attrNameLst>
                                      </p:cBhvr>
                                      <p:to>
                                        <p:strVal val="hidden"/>
                                      </p:to>
                                    </p:set>
                                  </p:childTnLst>
                                </p:cTn>
                              </p:par>
                              <p:par>
                                <p:cTn id="280" presetID="26" presetClass="exit" fill="hold" nodeType="withEffect">
                                  <p:stCondLst>
                                    <p:cond delay="0"/>
                                  </p:stCondLst>
                                  <p:childTnLst>
                                    <p:animEffect transition="out" filter="wipe(down)">
                                      <p:cBhvr additive="repl">
                                        <p:cTn id="281" dur="180">
                                          <p:stCondLst>
                                            <p:cond delay="1820"/>
                                          </p:stCondLst>
                                        </p:cTn>
                                        <p:tgtEl>
                                          <p:spTgt spid="555">
                                            <p:txEl>
                                              <p:pRg st="9" end="9"/>
                                            </p:txEl>
                                          </p:spTgt>
                                        </p:tgtEl>
                                      </p:cBhvr>
                                    </p:animEffect>
                                    <p:anim calcmode="lin" valueType="num">
                                      <p:cBhvr additive="repl">
                                        <p:cTn id="282" dur="1822">
                                          <p:stCondLst>
                                            <p:cond delay="0"/>
                                          </p:stCondLst>
                                        </p:cTn>
                                        <p:tgtEl>
                                          <p:spTgt spid="555">
                                            <p:txEl>
                                              <p:pRg st="9" end="9"/>
                                            </p:txEl>
                                          </p:spTgt>
                                        </p:tgtEl>
                                        <p:attrNameLst>
                                          <p:attrName>ppt_x</p:attrName>
                                        </p:attrNameLst>
                                      </p:cBhvr>
                                      <p:tavLst>
                                        <p:tav tm="0">
                                          <p:val>
                                            <p:strVal val="#ppt_x"/>
                                          </p:val>
                                        </p:tav>
                                        <p:tav tm="100000">
                                          <p:val>
                                            <p:strVal val="#ppt_x+0.25"/>
                                          </p:val>
                                        </p:tav>
                                      </p:tavLst>
                                    </p:anim>
                                    <p:anim calcmode="lin" valueType="num">
                                      <p:cBhvr additive="repl">
                                        <p:cTn id="283" dur="178">
                                          <p:stCondLst>
                                            <p:cond delay="1822"/>
                                          </p:stCondLst>
                                        </p:cTn>
                                        <p:tgtEl>
                                          <p:spTgt spid="555">
                                            <p:txEl>
                                              <p:pRg st="9" end="9"/>
                                            </p:txEl>
                                          </p:spTgt>
                                        </p:tgtEl>
                                        <p:attrNameLst>
                                          <p:attrName>ppt_x</p:attrName>
                                        </p:attrNameLst>
                                      </p:cBhvr>
                                      <p:tavLst>
                                        <p:tav tm="0">
                                          <p:val>
                                            <p:strVal val="#ppt_x"/>
                                          </p:val>
                                        </p:tav>
                                        <p:tav tm="100000">
                                          <p:val>
                                            <p:strVal val="#ppt_x"/>
                                          </p:val>
                                        </p:tav>
                                      </p:tavLst>
                                    </p:anim>
                                    <p:anim calcmode="lin" valueType="num">
                                      <p:cBhvr additive="repl">
                                        <p:cTn id="284" dur="664">
                                          <p:stCondLst>
                                            <p:cond delay="0"/>
                                          </p:stCondLst>
                                        </p:cTn>
                                        <p:tgtEl>
                                          <p:spTgt spid="555">
                                            <p:txEl>
                                              <p:pRg st="9" end="9"/>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additive="repl">
                                        <p:cTn id="285" dur="664">
                                          <p:stCondLst>
                                            <p:cond delay="664"/>
                                          </p:stCondLst>
                                        </p:cTn>
                                        <p:tgtEl>
                                          <p:spTgt spid="555">
                                            <p:txEl>
                                              <p:pRg st="9" end="9"/>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additive="repl">
                                        <p:cTn id="286" dur="332">
                                          <p:stCondLst>
                                            <p:cond delay="1324"/>
                                          </p:stCondLst>
                                        </p:cTn>
                                        <p:tgtEl>
                                          <p:spTgt spid="555">
                                            <p:txEl>
                                              <p:pRg st="9" end="9"/>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additive="repl">
                                        <p:cTn id="287" dur="164">
                                          <p:stCondLst>
                                            <p:cond delay="1656"/>
                                          </p:stCondLst>
                                        </p:cTn>
                                        <p:tgtEl>
                                          <p:spTgt spid="555">
                                            <p:txEl>
                                              <p:pRg st="9" end="9"/>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additive="repl">
                                        <p:cTn id="288" dur="180">
                                          <p:stCondLst>
                                            <p:cond delay="1820"/>
                                          </p:stCondLst>
                                        </p:cTn>
                                        <p:tgtEl>
                                          <p:spTgt spid="555">
                                            <p:txEl>
                                              <p:pRg st="9" end="9"/>
                                            </p:txEl>
                                          </p:spTgt>
                                        </p:tgtEl>
                                        <p:attrNameLst>
                                          <p:attrName>ppt_y</p:attrName>
                                        </p:attrNameLst>
                                      </p:cBhvr>
                                      <p:tavLst>
                                        <p:tav tm="0">
                                          <p:val>
                                            <p:strVal val="#ppt_y"/>
                                          </p:val>
                                        </p:tav>
                                        <p:tav tm="100000">
                                          <p:val>
                                            <p:strVal val="#ppt_y+#ppt_h"/>
                                          </p:val>
                                        </p:tav>
                                      </p:tavLst>
                                    </p:anim>
                                    <p:animScale>
                                      <p:cBhvr>
                                        <p:cTn id="289" dur="26" fill="hold">
                                          <p:stCondLst>
                                            <p:cond delay="620"/>
                                          </p:stCondLst>
                                        </p:cTn>
                                        <p:tgtEl>
                                          <p:spTgt spid="555">
                                            <p:txEl>
                                              <p:pRg st="9" end="9"/>
                                            </p:txEl>
                                          </p:spTgt>
                                        </p:tgtEl>
                                      </p:cBhvr>
                                      <p:to x="100000" y="60000"/>
                                    </p:animScale>
                                    <p:animScale>
                                      <p:cBhvr>
                                        <p:cTn id="290" dur="166" fill="hold">
                                          <p:stCondLst>
                                            <p:cond delay="646"/>
                                          </p:stCondLst>
                                        </p:cTn>
                                        <p:tgtEl>
                                          <p:spTgt spid="555">
                                            <p:txEl>
                                              <p:pRg st="9" end="9"/>
                                            </p:txEl>
                                          </p:spTgt>
                                        </p:tgtEl>
                                      </p:cBhvr>
                                      <p:to x="100000" y="100000"/>
                                    </p:animScale>
                                    <p:animScale>
                                      <p:cBhvr>
                                        <p:cTn id="291" dur="26" fill="hold">
                                          <p:stCondLst>
                                            <p:cond delay="1312"/>
                                          </p:stCondLst>
                                        </p:cTn>
                                        <p:tgtEl>
                                          <p:spTgt spid="555">
                                            <p:txEl>
                                              <p:pRg st="9" end="9"/>
                                            </p:txEl>
                                          </p:spTgt>
                                        </p:tgtEl>
                                      </p:cBhvr>
                                      <p:to x="100000" y="80000"/>
                                    </p:animScale>
                                    <p:animScale>
                                      <p:cBhvr>
                                        <p:cTn id="292" dur="166" fill="hold">
                                          <p:stCondLst>
                                            <p:cond delay="1338"/>
                                          </p:stCondLst>
                                        </p:cTn>
                                        <p:tgtEl>
                                          <p:spTgt spid="555">
                                            <p:txEl>
                                              <p:pRg st="9" end="9"/>
                                            </p:txEl>
                                          </p:spTgt>
                                        </p:tgtEl>
                                      </p:cBhvr>
                                      <p:to x="100000" y="100000"/>
                                    </p:animScale>
                                    <p:animScale>
                                      <p:cBhvr>
                                        <p:cTn id="293" dur="26" fill="hold">
                                          <p:stCondLst>
                                            <p:cond delay="1642"/>
                                          </p:stCondLst>
                                        </p:cTn>
                                        <p:tgtEl>
                                          <p:spTgt spid="555">
                                            <p:txEl>
                                              <p:pRg st="9" end="9"/>
                                            </p:txEl>
                                          </p:spTgt>
                                        </p:tgtEl>
                                      </p:cBhvr>
                                      <p:to x="100000" y="90000"/>
                                    </p:animScale>
                                    <p:animScale>
                                      <p:cBhvr>
                                        <p:cTn id="294" dur="166" fill="hold">
                                          <p:stCondLst>
                                            <p:cond delay="1668"/>
                                          </p:stCondLst>
                                        </p:cTn>
                                        <p:tgtEl>
                                          <p:spTgt spid="555">
                                            <p:txEl>
                                              <p:pRg st="9" end="9"/>
                                            </p:txEl>
                                          </p:spTgt>
                                        </p:tgtEl>
                                      </p:cBhvr>
                                      <p:to x="100000" y="100000"/>
                                    </p:animScale>
                                    <p:animScale>
                                      <p:cBhvr>
                                        <p:cTn id="295" dur="26" fill="hold">
                                          <p:stCondLst>
                                            <p:cond delay="1808"/>
                                          </p:stCondLst>
                                        </p:cTn>
                                        <p:tgtEl>
                                          <p:spTgt spid="555">
                                            <p:txEl>
                                              <p:pRg st="9" end="9"/>
                                            </p:txEl>
                                          </p:spTgt>
                                        </p:tgtEl>
                                      </p:cBhvr>
                                      <p:to x="100000" y="95000"/>
                                    </p:animScale>
                                    <p:animScale>
                                      <p:cBhvr>
                                        <p:cTn id="296" dur="166" fill="hold">
                                          <p:stCondLst>
                                            <p:cond delay="1834"/>
                                          </p:stCondLst>
                                        </p:cTn>
                                        <p:tgtEl>
                                          <p:spTgt spid="555">
                                            <p:txEl>
                                              <p:pRg st="9" end="9"/>
                                            </p:txEl>
                                          </p:spTgt>
                                        </p:tgtEl>
                                      </p:cBhvr>
                                      <p:to x="100000" y="100000"/>
                                    </p:animScale>
                                    <p:set>
                                      <p:cBhvr>
                                        <p:cTn id="297" dur="1" fill="hold">
                                          <p:stCondLst>
                                            <p:cond delay="1999"/>
                                          </p:stCondLst>
                                        </p:cTn>
                                        <p:tgtEl>
                                          <p:spTgt spid="555">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0000" lnSpcReduction="20000"/>
          </a:bodyPr>
          <a:lstStyle/>
          <a:p>
            <a:pPr algn="ctr">
              <a:lnSpc>
                <a:spcPct val="100000"/>
              </a:lnSpc>
            </a:pPr>
            <a:r>
              <a:rPr lang="ru-RU" sz="4400" b="1" strike="noStrike" spc="-1">
                <a:solidFill>
                  <a:srgbClr val="FF0000"/>
                </a:solidFill>
                <a:latin typeface="Calibri"/>
                <a:ea typeface="DejaVu Sans"/>
              </a:rPr>
              <a:t>Перша допомога при переломі кісток включає:</a:t>
            </a:r>
            <a:endParaRPr lang="ru-RU" sz="4400" b="0" strike="noStrike" spc="-1">
              <a:latin typeface="Arial"/>
            </a:endParaRPr>
          </a:p>
        </p:txBody>
      </p:sp>
      <p:sp>
        <p:nvSpPr>
          <p:cNvPr id="557" name="CustomShape 2"/>
          <p:cNvSpPr/>
          <p:nvPr/>
        </p:nvSpPr>
        <p:spPr>
          <a:xfrm>
            <a:off x="457200" y="1600200"/>
            <a:ext cx="8228520" cy="452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pPr>
            <a:r>
              <a:rPr lang="ru-RU" sz="3200" b="0" strike="noStrike" spc="-1">
                <a:solidFill>
                  <a:srgbClr val="8E008E"/>
                </a:solidFill>
                <a:latin typeface="Calibri"/>
                <a:ea typeface="DejaVu Sans"/>
              </a:rPr>
              <a:t>   </a:t>
            </a:r>
            <a:r>
              <a:rPr lang="ru-RU" sz="3200" b="1" strike="noStrike" spc="-1">
                <a:solidFill>
                  <a:srgbClr val="8E008E"/>
                </a:solidFill>
                <a:latin typeface="Calibri"/>
                <a:ea typeface="DejaVu Sans"/>
              </a:rPr>
              <a:t>-знеболювання місця перелому,     </a:t>
            </a:r>
            <a:endParaRPr lang="ru-RU" sz="3200" b="0" strike="noStrike" spc="-1">
              <a:latin typeface="Arial"/>
            </a:endParaRPr>
          </a:p>
          <a:p>
            <a:pPr marL="343080" indent="-342000">
              <a:lnSpc>
                <a:spcPct val="100000"/>
              </a:lnSpc>
              <a:spcBef>
                <a:spcPts val="641"/>
              </a:spcBef>
            </a:pPr>
            <a:r>
              <a:rPr lang="ru-RU" sz="3200" b="1" strike="noStrike" spc="-1">
                <a:solidFill>
                  <a:srgbClr val="8E008E"/>
                </a:solidFill>
                <a:latin typeface="Calibri"/>
                <a:ea typeface="DejaVu Sans"/>
              </a:rPr>
              <a:t>   -припинення кровотечі, </a:t>
            </a:r>
            <a:endParaRPr lang="ru-RU" sz="3200" b="0" strike="noStrike" spc="-1">
              <a:latin typeface="Arial"/>
            </a:endParaRPr>
          </a:p>
          <a:p>
            <a:pPr marL="343080" indent="-342000">
              <a:lnSpc>
                <a:spcPct val="100000"/>
              </a:lnSpc>
              <a:spcBef>
                <a:spcPts val="641"/>
              </a:spcBef>
            </a:pPr>
            <a:r>
              <a:rPr lang="ru-RU" sz="3200" b="1" strike="noStrike" spc="-1">
                <a:solidFill>
                  <a:srgbClr val="8E008E"/>
                </a:solidFill>
                <a:latin typeface="Calibri"/>
                <a:ea typeface="DejaVu Sans"/>
              </a:rPr>
              <a:t>   -туалет рани, </a:t>
            </a:r>
            <a:endParaRPr lang="ru-RU" sz="3200" b="0" strike="noStrike" spc="-1">
              <a:latin typeface="Arial"/>
            </a:endParaRPr>
          </a:p>
          <a:p>
            <a:pPr marL="343080" indent="-342000">
              <a:lnSpc>
                <a:spcPct val="100000"/>
              </a:lnSpc>
              <a:spcBef>
                <a:spcPts val="641"/>
              </a:spcBef>
            </a:pPr>
            <a:r>
              <a:rPr lang="ru-RU" sz="3200" b="1" strike="noStrike" spc="-1">
                <a:solidFill>
                  <a:srgbClr val="8E008E"/>
                </a:solidFill>
                <a:latin typeface="Calibri"/>
                <a:ea typeface="DejaVu Sans"/>
              </a:rPr>
              <a:t>   -накладання асептичної пов'язки,        </a:t>
            </a:r>
            <a:endParaRPr lang="ru-RU" sz="3200" b="0" strike="noStrike" spc="-1">
              <a:latin typeface="Arial"/>
            </a:endParaRPr>
          </a:p>
          <a:p>
            <a:pPr marL="343080" indent="-342000">
              <a:lnSpc>
                <a:spcPct val="100000"/>
              </a:lnSpc>
              <a:spcBef>
                <a:spcPts val="641"/>
              </a:spcBef>
            </a:pPr>
            <a:r>
              <a:rPr lang="ru-RU" sz="3200" b="1" strike="noStrike" spc="-1">
                <a:solidFill>
                  <a:srgbClr val="8E008E"/>
                </a:solidFill>
                <a:latin typeface="Calibri"/>
                <a:ea typeface="DejaVu Sans"/>
              </a:rPr>
              <a:t>   -транспортну іммобілізацію і профілактику шоку.</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CustomShape 1"/>
          <p:cNvSpPr/>
          <p:nvPr/>
        </p:nvSpPr>
        <p:spPr>
          <a:xfrm>
            <a:off x="395280" y="620640"/>
            <a:ext cx="8228520" cy="597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80000"/>
              </a:lnSpc>
              <a:spcBef>
                <a:spcPts val="561"/>
              </a:spcBef>
            </a:pPr>
            <a:r>
              <a:rPr lang="ru-RU" sz="2800" b="1" strike="noStrike" spc="-1">
                <a:solidFill>
                  <a:srgbClr val="000000"/>
                </a:solidFill>
                <a:latin typeface="Calibri"/>
                <a:ea typeface="DejaVu Sans"/>
              </a:rPr>
              <a:t>    </a:t>
            </a:r>
            <a:r>
              <a:rPr lang="ru-RU" sz="2800" b="1" i="1" u="sng" strike="noStrike" spc="-1">
                <a:solidFill>
                  <a:srgbClr val="FF0000"/>
                </a:solidFill>
                <a:uFillTx/>
                <a:latin typeface="Calibri"/>
                <a:ea typeface="DejaVu Sans"/>
              </a:rPr>
              <a:t>Основні принципи лікування переломів такі:</a:t>
            </a:r>
            <a:r>
              <a:rPr lang="ru-RU" sz="2800" b="1" strike="noStrike" spc="-1">
                <a:solidFill>
                  <a:srgbClr val="FF0000"/>
                </a:solidFill>
                <a:latin typeface="Calibri"/>
                <a:ea typeface="DejaVu Sans"/>
              </a:rPr>
              <a:t> </a:t>
            </a: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      -репозиція кісткових відламків, </a:t>
            </a: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      -іммобілізація, </a:t>
            </a: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      -прискорення утворення кісткової мозолі. </a:t>
            </a:r>
            <a:endParaRPr lang="ru-RU" sz="2800" b="0" strike="noStrike" spc="-1">
              <a:latin typeface="Arial"/>
            </a:endParaRPr>
          </a:p>
          <a:p>
            <a:pPr marL="343080" indent="-342000" algn="just">
              <a:lnSpc>
                <a:spcPct val="80000"/>
              </a:lnSpc>
              <a:spcBef>
                <a:spcPts val="561"/>
              </a:spcBef>
            </a:pP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    </a:t>
            </a:r>
            <a:r>
              <a:rPr lang="ru-RU" sz="2800" b="1" i="1" u="sng" strike="noStrike" spc="-1">
                <a:solidFill>
                  <a:srgbClr val="FF0000"/>
                </a:solidFill>
                <a:uFillTx/>
                <a:latin typeface="Calibri"/>
                <a:ea typeface="DejaVu Sans"/>
              </a:rPr>
              <a:t>Іммобілізації</a:t>
            </a:r>
            <a:r>
              <a:rPr lang="ru-RU" sz="2800" b="1" strike="noStrike" spc="-1">
                <a:solidFill>
                  <a:srgbClr val="FF0000"/>
                </a:solidFill>
                <a:latin typeface="Calibri"/>
                <a:ea typeface="DejaVu Sans"/>
              </a:rPr>
              <a:t> </a:t>
            </a:r>
            <a:r>
              <a:rPr lang="ru-RU" sz="2800" b="1" strike="noStrike" spc="-1">
                <a:solidFill>
                  <a:srgbClr val="000000"/>
                </a:solidFill>
                <a:latin typeface="Calibri"/>
                <a:ea typeface="DejaVu Sans"/>
              </a:rPr>
              <a:t>можна досягти різними методами (накладання гіпсової пов'язки, застосуванням різних металевих пластин/вставок, шляхом постійного витягнення за периферійний відламок, за допомогою спеціальних апаратів).</a:t>
            </a: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     </a:t>
            </a:r>
            <a:endParaRPr lang="ru-RU" sz="2800" b="0" strike="noStrike" spc="-1">
              <a:latin typeface="Arial"/>
            </a:endParaRPr>
          </a:p>
          <a:p>
            <a:pPr marL="343080" indent="-342000" algn="just">
              <a:lnSpc>
                <a:spcPct val="80000"/>
              </a:lnSpc>
              <a:spcBef>
                <a:spcPts val="561"/>
              </a:spcBef>
            </a:pPr>
            <a:r>
              <a:rPr lang="ru-RU" sz="2800" b="1" strike="noStrike" spc="-1">
                <a:solidFill>
                  <a:srgbClr val="000000"/>
                </a:solidFill>
                <a:latin typeface="Calibri"/>
                <a:ea typeface="DejaVu Sans"/>
              </a:rPr>
              <a:t>Репарація кісткової тканини відбувається лише в разі зіставлення і нерухомості кісткових відламків</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4" presetClass="entr" fill="hold" nodeType="clickEffect">
                                  <p:stCondLst>
                                    <p:cond delay="0"/>
                                  </p:stCondLst>
                                  <p:childTnLst>
                                    <p:set>
                                      <p:cBhvr>
                                        <p:cTn id="6" dur="1" fill="hold">
                                          <p:stCondLst>
                                            <p:cond delay="0"/>
                                          </p:stCondLst>
                                        </p:cTn>
                                        <p:tgtEl>
                                          <p:spTgt spid="558">
                                            <p:txEl>
                                              <p:pRg st="0" end="0"/>
                                            </p:txEl>
                                          </p:spTgt>
                                        </p:tgtEl>
                                        <p:attrNameLst>
                                          <p:attrName>style.visibility</p:attrName>
                                        </p:attrNameLst>
                                      </p:cBhvr>
                                      <p:to>
                                        <p:strVal val="visible"/>
                                      </p:to>
                                    </p:set>
                                    <p:anim calcmode="lin" valueType="str">
                                      <p:cBhvr additive="repl">
                                        <p:cTn id="7" dur="1" fill="hold"/>
                                        <p:tgtEl>
                                          <p:spTgt spid="558">
                                            <p:txEl>
                                              <p:pRg st="0" end="0"/>
                                            </p:txEl>
                                          </p:spTgt>
                                        </p:tgtEl>
                                      </p:cBhvr>
                                    </p:anim>
                                  </p:childTnLst>
                                </p:cTn>
                              </p:par>
                              <p:par>
                                <p:cTn id="8" presetID="24" presetClass="entr" fill="hold" nodeType="withEffect">
                                  <p:stCondLst>
                                    <p:cond delay="0"/>
                                  </p:stCondLst>
                                  <p:childTnLst>
                                    <p:set>
                                      <p:cBhvr>
                                        <p:cTn id="9" dur="1" fill="hold">
                                          <p:stCondLst>
                                            <p:cond delay="0"/>
                                          </p:stCondLst>
                                        </p:cTn>
                                        <p:tgtEl>
                                          <p:spTgt spid="558">
                                            <p:txEl>
                                              <p:pRg st="1" end="1"/>
                                            </p:txEl>
                                          </p:spTgt>
                                        </p:tgtEl>
                                        <p:attrNameLst>
                                          <p:attrName>style.visibility</p:attrName>
                                        </p:attrNameLst>
                                      </p:cBhvr>
                                      <p:to>
                                        <p:strVal val="visible"/>
                                      </p:to>
                                    </p:set>
                                    <p:anim calcmode="lin" valueType="str">
                                      <p:cBhvr additive="repl">
                                        <p:cTn id="10" dur="1" fill="hold"/>
                                        <p:tgtEl>
                                          <p:spTgt spid="558">
                                            <p:txEl>
                                              <p:pRg st="1" end="1"/>
                                            </p:txEl>
                                          </p:spTgt>
                                        </p:tgtEl>
                                      </p:cBhvr>
                                    </p:anim>
                                  </p:childTnLst>
                                </p:cTn>
                              </p:par>
                              <p:par>
                                <p:cTn id="11" presetID="24" presetClass="entr" fill="hold" nodeType="withEffect">
                                  <p:stCondLst>
                                    <p:cond delay="0"/>
                                  </p:stCondLst>
                                  <p:childTnLst>
                                    <p:set>
                                      <p:cBhvr>
                                        <p:cTn id="12" dur="1" fill="hold">
                                          <p:stCondLst>
                                            <p:cond delay="0"/>
                                          </p:stCondLst>
                                        </p:cTn>
                                        <p:tgtEl>
                                          <p:spTgt spid="558">
                                            <p:txEl>
                                              <p:pRg st="2" end="2"/>
                                            </p:txEl>
                                          </p:spTgt>
                                        </p:tgtEl>
                                        <p:attrNameLst>
                                          <p:attrName>style.visibility</p:attrName>
                                        </p:attrNameLst>
                                      </p:cBhvr>
                                      <p:to>
                                        <p:strVal val="visible"/>
                                      </p:to>
                                    </p:set>
                                    <p:anim calcmode="lin" valueType="str">
                                      <p:cBhvr additive="repl">
                                        <p:cTn id="13" dur="1" fill="hold"/>
                                        <p:tgtEl>
                                          <p:spTgt spid="558">
                                            <p:txEl>
                                              <p:pRg st="2" end="2"/>
                                            </p:txEl>
                                          </p:spTgt>
                                        </p:tgtEl>
                                      </p:cBhvr>
                                    </p:anim>
                                  </p:childTnLst>
                                </p:cTn>
                              </p:par>
                              <p:par>
                                <p:cTn id="14" presetID="24" presetClass="entr" fill="hold" nodeType="withEffect">
                                  <p:stCondLst>
                                    <p:cond delay="0"/>
                                  </p:stCondLst>
                                  <p:childTnLst>
                                    <p:set>
                                      <p:cBhvr>
                                        <p:cTn id="15" dur="1" fill="hold">
                                          <p:stCondLst>
                                            <p:cond delay="0"/>
                                          </p:stCondLst>
                                        </p:cTn>
                                        <p:tgtEl>
                                          <p:spTgt spid="558">
                                            <p:txEl>
                                              <p:pRg st="3" end="3"/>
                                            </p:txEl>
                                          </p:spTgt>
                                        </p:tgtEl>
                                        <p:attrNameLst>
                                          <p:attrName>style.visibility</p:attrName>
                                        </p:attrNameLst>
                                      </p:cBhvr>
                                      <p:to>
                                        <p:strVal val="visible"/>
                                      </p:to>
                                    </p:set>
                                    <p:anim calcmode="lin" valueType="str">
                                      <p:cBhvr additive="repl">
                                        <p:cTn id="16" dur="1" fill="hold"/>
                                        <p:tgtEl>
                                          <p:spTgt spid="558">
                                            <p:txEl>
                                              <p:pRg st="3" end="3"/>
                                            </p:txEl>
                                          </p:spTgt>
                                        </p:tgtEl>
                                      </p:cBhvr>
                                    </p:anim>
                                  </p:childTnLst>
                                </p:cTn>
                              </p:par>
                            </p:childTnLst>
                          </p:cTn>
                        </p:par>
                      </p:childTnLst>
                    </p:cTn>
                  </p:par>
                  <p:par>
                    <p:cTn id="17" fill="hold">
                      <p:stCondLst>
                        <p:cond delay="indefinite"/>
                      </p:stCondLst>
                      <p:childTnLst>
                        <p:par>
                          <p:cTn id="18" fill="hold">
                            <p:stCondLst>
                              <p:cond delay="0"/>
                            </p:stCondLst>
                            <p:childTnLst>
                              <p:par>
                                <p:cTn id="19" presetID="24" presetClass="entr" fill="hold" nodeType="clickEffect">
                                  <p:stCondLst>
                                    <p:cond delay="0"/>
                                  </p:stCondLst>
                                  <p:childTnLst>
                                    <p:set>
                                      <p:cBhvr>
                                        <p:cTn id="20" dur="1" fill="hold">
                                          <p:stCondLst>
                                            <p:cond delay="0"/>
                                          </p:stCondLst>
                                        </p:cTn>
                                        <p:tgtEl>
                                          <p:spTgt spid="558">
                                            <p:txEl>
                                              <p:pRg st="5" end="5"/>
                                            </p:txEl>
                                          </p:spTgt>
                                        </p:tgtEl>
                                        <p:attrNameLst>
                                          <p:attrName>style.visibility</p:attrName>
                                        </p:attrNameLst>
                                      </p:cBhvr>
                                      <p:to>
                                        <p:strVal val="visible"/>
                                      </p:to>
                                    </p:set>
                                    <p:anim calcmode="lin" valueType="str">
                                      <p:cBhvr additive="repl">
                                        <p:cTn id="21" dur="1" fill="hold"/>
                                        <p:tgtEl>
                                          <p:spTgt spid="558">
                                            <p:txEl>
                                              <p:pRg st="5" end="5"/>
                                            </p:txEl>
                                          </p:spTgt>
                                        </p:tgtEl>
                                      </p:cBhvr>
                                    </p:anim>
                                  </p:childTnLst>
                                </p:cTn>
                              </p:par>
                            </p:childTnLst>
                          </p:cTn>
                        </p:par>
                      </p:childTnLst>
                    </p:cTn>
                  </p:par>
                  <p:par>
                    <p:cTn id="22" fill="hold">
                      <p:stCondLst>
                        <p:cond delay="indefinite"/>
                      </p:stCondLst>
                      <p:childTnLst>
                        <p:par>
                          <p:cTn id="23" fill="hold">
                            <p:stCondLst>
                              <p:cond delay="0"/>
                            </p:stCondLst>
                            <p:childTnLst>
                              <p:par>
                                <p:cTn id="24" presetID="24" presetClass="entr" fill="hold" nodeType="clickEffect">
                                  <p:stCondLst>
                                    <p:cond delay="0"/>
                                  </p:stCondLst>
                                  <p:childTnLst>
                                    <p:set>
                                      <p:cBhvr>
                                        <p:cTn id="25" dur="1" fill="hold">
                                          <p:stCondLst>
                                            <p:cond delay="0"/>
                                          </p:stCondLst>
                                        </p:cTn>
                                        <p:tgtEl>
                                          <p:spTgt spid="558">
                                            <p:txEl>
                                              <p:pRg st="6" end="6"/>
                                            </p:txEl>
                                          </p:spTgt>
                                        </p:tgtEl>
                                        <p:attrNameLst>
                                          <p:attrName>style.visibility</p:attrName>
                                        </p:attrNameLst>
                                      </p:cBhvr>
                                      <p:to>
                                        <p:strVal val="visible"/>
                                      </p:to>
                                    </p:set>
                                    <p:anim calcmode="lin" valueType="str">
                                      <p:cBhvr additive="repl">
                                        <p:cTn id="26" dur="1" fill="hold"/>
                                        <p:tgtEl>
                                          <p:spTgt spid="558">
                                            <p:txEl>
                                              <p:pRg st="6" end="6"/>
                                            </p:txEl>
                                          </p:spTgt>
                                        </p:tgtEl>
                                      </p:cBhvr>
                                    </p:anim>
                                  </p:childTnLst>
                                </p:cTn>
                              </p:par>
                            </p:childTnLst>
                          </p:cTn>
                        </p:par>
                      </p:childTnLst>
                    </p:cTn>
                  </p:par>
                  <p:par>
                    <p:cTn id="27" fill="hold">
                      <p:stCondLst>
                        <p:cond delay="indefinite"/>
                      </p:stCondLst>
                      <p:childTnLst>
                        <p:par>
                          <p:cTn id="28" fill="hold">
                            <p:stCondLst>
                              <p:cond delay="0"/>
                            </p:stCondLst>
                            <p:childTnLst>
                              <p:par>
                                <p:cTn id="29" presetID="24" presetClass="entr" fill="hold" nodeType="clickEffect">
                                  <p:stCondLst>
                                    <p:cond delay="0"/>
                                  </p:stCondLst>
                                  <p:childTnLst>
                                    <p:set>
                                      <p:cBhvr>
                                        <p:cTn id="30" dur="1" fill="hold">
                                          <p:stCondLst>
                                            <p:cond delay="0"/>
                                          </p:stCondLst>
                                        </p:cTn>
                                        <p:tgtEl>
                                          <p:spTgt spid="558">
                                            <p:txEl>
                                              <p:pRg st="7" end="7"/>
                                            </p:txEl>
                                          </p:spTgt>
                                        </p:tgtEl>
                                        <p:attrNameLst>
                                          <p:attrName>style.visibility</p:attrName>
                                        </p:attrNameLst>
                                      </p:cBhvr>
                                      <p:to>
                                        <p:strVal val="visible"/>
                                      </p:to>
                                    </p:set>
                                    <p:anim calcmode="lin" valueType="str">
                                      <p:cBhvr additive="repl">
                                        <p:cTn id="31" dur="1" fill="hold"/>
                                        <p:tgtEl>
                                          <p:spTgt spid="558">
                                            <p:txEl>
                                              <p:pRg st="7" end="7"/>
                                            </p:txEl>
                                          </p:spTgt>
                                        </p:tgtEl>
                                      </p:cBhvr>
                                    </p:anim>
                                  </p:childTnLst>
                                </p:cTn>
                              </p:par>
                            </p:childTnLst>
                          </p:cTn>
                        </p:par>
                      </p:childTnLst>
                    </p:cTn>
                  </p:par>
                  <p:par>
                    <p:cTn id="32" fill="hold">
                      <p:stCondLst>
                        <p:cond delay="indefinite"/>
                      </p:stCondLst>
                      <p:childTnLst>
                        <p:par>
                          <p:cTn id="33" fill="hold">
                            <p:stCondLst>
                              <p:cond delay="0"/>
                            </p:stCondLst>
                            <p:childTnLst>
                              <p:par>
                                <p:cTn id="34" presetID="8" presetClass="exit" presetSubtype="16" fill="hold" nodeType="clickEffect">
                                  <p:stCondLst>
                                    <p:cond delay="0"/>
                                  </p:stCondLst>
                                  <p:childTnLst>
                                    <p:animEffect transition="out" filter="diamond(in)">
                                      <p:cBhvr additive="repl">
                                        <p:cTn id="35" dur="2000"/>
                                        <p:tgtEl>
                                          <p:spTgt spid="558">
                                            <p:txEl>
                                              <p:pRg st="0" end="0"/>
                                            </p:txEl>
                                          </p:spTgt>
                                        </p:tgtEl>
                                      </p:cBhvr>
                                    </p:animEffect>
                                    <p:set>
                                      <p:cBhvr>
                                        <p:cTn id="36" dur="1" fill="hold">
                                          <p:stCondLst>
                                            <p:cond delay="1999"/>
                                          </p:stCondLst>
                                        </p:cTn>
                                        <p:tgtEl>
                                          <p:spTgt spid="558">
                                            <p:txEl>
                                              <p:pRg st="0" end="0"/>
                                            </p:txEl>
                                          </p:spTgt>
                                        </p:tgtEl>
                                        <p:attrNameLst>
                                          <p:attrName>style.visibility</p:attrName>
                                        </p:attrNameLst>
                                      </p:cBhvr>
                                      <p:to>
                                        <p:strVal val="hidden"/>
                                      </p:to>
                                    </p:set>
                                  </p:childTnLst>
                                </p:cTn>
                              </p:par>
                              <p:par>
                                <p:cTn id="37" presetID="8" presetClass="exit" presetSubtype="16" fill="hold" nodeType="withEffect">
                                  <p:stCondLst>
                                    <p:cond delay="0"/>
                                  </p:stCondLst>
                                  <p:childTnLst>
                                    <p:animEffect transition="out" filter="diamond(in)">
                                      <p:cBhvr additive="repl">
                                        <p:cTn id="38" dur="2000"/>
                                        <p:tgtEl>
                                          <p:spTgt spid="558">
                                            <p:txEl>
                                              <p:pRg st="1" end="1"/>
                                            </p:txEl>
                                          </p:spTgt>
                                        </p:tgtEl>
                                      </p:cBhvr>
                                    </p:animEffect>
                                    <p:set>
                                      <p:cBhvr>
                                        <p:cTn id="39" dur="1" fill="hold">
                                          <p:stCondLst>
                                            <p:cond delay="1999"/>
                                          </p:stCondLst>
                                        </p:cTn>
                                        <p:tgtEl>
                                          <p:spTgt spid="558">
                                            <p:txEl>
                                              <p:pRg st="1" end="1"/>
                                            </p:txEl>
                                          </p:spTgt>
                                        </p:tgtEl>
                                        <p:attrNameLst>
                                          <p:attrName>style.visibility</p:attrName>
                                        </p:attrNameLst>
                                      </p:cBhvr>
                                      <p:to>
                                        <p:strVal val="hidden"/>
                                      </p:to>
                                    </p:set>
                                  </p:childTnLst>
                                </p:cTn>
                              </p:par>
                              <p:par>
                                <p:cTn id="40" presetID="8" presetClass="exit" presetSubtype="16" fill="hold" nodeType="withEffect">
                                  <p:stCondLst>
                                    <p:cond delay="0"/>
                                  </p:stCondLst>
                                  <p:childTnLst>
                                    <p:animEffect transition="out" filter="diamond(in)">
                                      <p:cBhvr additive="repl">
                                        <p:cTn id="41" dur="2000"/>
                                        <p:tgtEl>
                                          <p:spTgt spid="558">
                                            <p:txEl>
                                              <p:pRg st="2" end="2"/>
                                            </p:txEl>
                                          </p:spTgt>
                                        </p:tgtEl>
                                      </p:cBhvr>
                                    </p:animEffect>
                                    <p:set>
                                      <p:cBhvr>
                                        <p:cTn id="42" dur="1" fill="hold">
                                          <p:stCondLst>
                                            <p:cond delay="1999"/>
                                          </p:stCondLst>
                                        </p:cTn>
                                        <p:tgtEl>
                                          <p:spTgt spid="558">
                                            <p:txEl>
                                              <p:pRg st="2" end="2"/>
                                            </p:txEl>
                                          </p:spTgt>
                                        </p:tgtEl>
                                        <p:attrNameLst>
                                          <p:attrName>style.visibility</p:attrName>
                                        </p:attrNameLst>
                                      </p:cBhvr>
                                      <p:to>
                                        <p:strVal val="hidden"/>
                                      </p:to>
                                    </p:set>
                                  </p:childTnLst>
                                </p:cTn>
                              </p:par>
                              <p:par>
                                <p:cTn id="43" presetID="8" presetClass="exit" presetSubtype="16" fill="hold" nodeType="withEffect">
                                  <p:stCondLst>
                                    <p:cond delay="0"/>
                                  </p:stCondLst>
                                  <p:childTnLst>
                                    <p:animEffect transition="out" filter="diamond(in)">
                                      <p:cBhvr additive="repl">
                                        <p:cTn id="44" dur="2000"/>
                                        <p:tgtEl>
                                          <p:spTgt spid="558">
                                            <p:txEl>
                                              <p:pRg st="3" end="3"/>
                                            </p:txEl>
                                          </p:spTgt>
                                        </p:tgtEl>
                                      </p:cBhvr>
                                    </p:animEffect>
                                    <p:set>
                                      <p:cBhvr>
                                        <p:cTn id="45" dur="1" fill="hold">
                                          <p:stCondLst>
                                            <p:cond delay="1999"/>
                                          </p:stCondLst>
                                        </p:cTn>
                                        <p:tgtEl>
                                          <p:spTgt spid="558">
                                            <p:txEl>
                                              <p:pRg st="3" end="3"/>
                                            </p:txEl>
                                          </p:spTgt>
                                        </p:tgtEl>
                                        <p:attrNameLst>
                                          <p:attrName>style.visibility</p:attrName>
                                        </p:attrNameLst>
                                      </p:cBhvr>
                                      <p:to>
                                        <p:strVal val="hidden"/>
                                      </p:to>
                                    </p:set>
                                  </p:childTnLst>
                                </p:cTn>
                              </p:par>
                              <p:par>
                                <p:cTn id="46" presetID="8" presetClass="exit" presetSubtype="16" fill="hold" nodeType="withEffect">
                                  <p:stCondLst>
                                    <p:cond delay="0"/>
                                  </p:stCondLst>
                                  <p:childTnLst>
                                    <p:animEffect transition="out" filter="diamond(in)">
                                      <p:cBhvr additive="repl">
                                        <p:cTn id="47" dur="2000"/>
                                        <p:tgtEl>
                                          <p:spTgt spid="558">
                                            <p:txEl>
                                              <p:pRg st="5" end="5"/>
                                            </p:txEl>
                                          </p:spTgt>
                                        </p:tgtEl>
                                      </p:cBhvr>
                                    </p:animEffect>
                                    <p:set>
                                      <p:cBhvr>
                                        <p:cTn id="48" dur="1" fill="hold">
                                          <p:stCondLst>
                                            <p:cond delay="1999"/>
                                          </p:stCondLst>
                                        </p:cTn>
                                        <p:tgtEl>
                                          <p:spTgt spid="558">
                                            <p:txEl>
                                              <p:pRg st="5" end="5"/>
                                            </p:txEl>
                                          </p:spTgt>
                                        </p:tgtEl>
                                        <p:attrNameLst>
                                          <p:attrName>style.visibility</p:attrName>
                                        </p:attrNameLst>
                                      </p:cBhvr>
                                      <p:to>
                                        <p:strVal val="hidden"/>
                                      </p:to>
                                    </p:set>
                                  </p:childTnLst>
                                </p:cTn>
                              </p:par>
                              <p:par>
                                <p:cTn id="49" presetID="8" presetClass="exit" presetSubtype="16" fill="hold" nodeType="withEffect">
                                  <p:stCondLst>
                                    <p:cond delay="0"/>
                                  </p:stCondLst>
                                  <p:childTnLst>
                                    <p:animEffect transition="out" filter="diamond(in)">
                                      <p:cBhvr additive="repl">
                                        <p:cTn id="50" dur="2000"/>
                                        <p:tgtEl>
                                          <p:spTgt spid="558">
                                            <p:txEl>
                                              <p:pRg st="6" end="6"/>
                                            </p:txEl>
                                          </p:spTgt>
                                        </p:tgtEl>
                                      </p:cBhvr>
                                    </p:animEffect>
                                    <p:set>
                                      <p:cBhvr>
                                        <p:cTn id="51" dur="1" fill="hold">
                                          <p:stCondLst>
                                            <p:cond delay="1999"/>
                                          </p:stCondLst>
                                        </p:cTn>
                                        <p:tgtEl>
                                          <p:spTgt spid="558">
                                            <p:txEl>
                                              <p:pRg st="6" end="6"/>
                                            </p:txEl>
                                          </p:spTgt>
                                        </p:tgtEl>
                                        <p:attrNameLst>
                                          <p:attrName>style.visibility</p:attrName>
                                        </p:attrNameLst>
                                      </p:cBhvr>
                                      <p:to>
                                        <p:strVal val="hidden"/>
                                      </p:to>
                                    </p:set>
                                  </p:childTnLst>
                                </p:cTn>
                              </p:par>
                              <p:par>
                                <p:cTn id="52" presetID="8" presetClass="exit" presetSubtype="16" fill="hold" nodeType="withEffect">
                                  <p:stCondLst>
                                    <p:cond delay="0"/>
                                  </p:stCondLst>
                                  <p:childTnLst>
                                    <p:animEffect transition="out" filter="diamond(in)">
                                      <p:cBhvr additive="repl">
                                        <p:cTn id="53" dur="2000"/>
                                        <p:tgtEl>
                                          <p:spTgt spid="558">
                                            <p:txEl>
                                              <p:pRg st="7" end="7"/>
                                            </p:txEl>
                                          </p:spTgt>
                                        </p:tgtEl>
                                      </p:cBhvr>
                                    </p:animEffect>
                                    <p:set>
                                      <p:cBhvr>
                                        <p:cTn id="54" dur="1" fill="hold">
                                          <p:stCondLst>
                                            <p:cond delay="1999"/>
                                          </p:stCondLst>
                                        </p:cTn>
                                        <p:tgtEl>
                                          <p:spTgt spid="558">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CustomShape 1"/>
          <p:cNvSpPr/>
          <p:nvPr/>
        </p:nvSpPr>
        <p:spPr>
          <a:xfrm>
            <a:off x="468360" y="189000"/>
            <a:ext cx="8228520" cy="1187280"/>
          </a:xfrm>
          <a:prstGeom prst="rect">
            <a:avLst/>
          </a:prstGeom>
          <a:solidFill>
            <a:srgbClr val="FFFF00"/>
          </a:solidFill>
          <a:ln w="9360">
            <a:solidFill>
              <a:srgbClr val="FFFFFF"/>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600" b="1" strike="noStrike" spc="-1">
                <a:solidFill>
                  <a:srgbClr val="000066"/>
                </a:solidFill>
                <a:latin typeface="Georgia"/>
                <a:ea typeface="DejaVu Sans"/>
              </a:rPr>
              <a:t>Методи знерухомлення (іммобілізації)</a:t>
            </a:r>
            <a:endParaRPr lang="ru-RU" sz="3600" b="0" strike="noStrike" spc="-1">
              <a:latin typeface="Arial"/>
            </a:endParaRPr>
          </a:p>
        </p:txBody>
      </p:sp>
      <p:sp>
        <p:nvSpPr>
          <p:cNvPr id="560" name="CustomShape 2"/>
          <p:cNvSpPr/>
          <p:nvPr/>
        </p:nvSpPr>
        <p:spPr>
          <a:xfrm>
            <a:off x="468360" y="1557360"/>
            <a:ext cx="8206200" cy="4387680"/>
          </a:xfrm>
          <a:prstGeom prst="rect">
            <a:avLst/>
          </a:prstGeom>
          <a:solidFill>
            <a:srgbClr val="FFFF00"/>
          </a:solidFill>
          <a:ln w="9360">
            <a:solidFill>
              <a:schemeClr val="bg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199"/>
              </a:spcBef>
            </a:pPr>
            <a:r>
              <a:rPr lang="ru-RU" sz="2400" b="1" strike="noStrike" spc="-1">
                <a:solidFill>
                  <a:srgbClr val="CC0000"/>
                </a:solidFill>
                <a:latin typeface="Georgia"/>
                <a:ea typeface="DejaVu Sans"/>
              </a:rPr>
              <a:t>Основна мета іммобілізації</a:t>
            </a:r>
            <a:r>
              <a:rPr lang="ru-RU" sz="2400" b="0" strike="noStrike" spc="-1">
                <a:solidFill>
                  <a:srgbClr val="FFFFFF"/>
                </a:solidFill>
                <a:latin typeface="Georgia"/>
                <a:ea typeface="DejaVu Sans"/>
              </a:rPr>
              <a:t> </a:t>
            </a:r>
            <a:r>
              <a:rPr lang="ru-RU" sz="2400" b="0" strike="noStrike" spc="-1">
                <a:solidFill>
                  <a:srgbClr val="000000"/>
                </a:solidFill>
                <a:latin typeface="Georgia"/>
                <a:ea typeface="DejaVu Sans"/>
              </a:rPr>
              <a:t>– забезпечити, по можливості, повний спокій пошкодженої частини тіла, що виключає додаткове травмування та зменшує біль.</a:t>
            </a:r>
            <a:endParaRPr lang="ru-RU" sz="2400" b="0" strike="noStrike" spc="-1">
              <a:latin typeface="Arial"/>
            </a:endParaRPr>
          </a:p>
          <a:p>
            <a:pPr>
              <a:lnSpc>
                <a:spcPct val="100000"/>
              </a:lnSpc>
              <a:spcBef>
                <a:spcPts val="1199"/>
              </a:spcBef>
            </a:pPr>
            <a:r>
              <a:rPr lang="ru-RU" sz="2400" b="1" strike="noStrike" spc="-1">
                <a:solidFill>
                  <a:srgbClr val="CC0000"/>
                </a:solidFill>
                <a:latin typeface="Georgia"/>
                <a:ea typeface="DejaVu Sans"/>
              </a:rPr>
              <a:t>Правила іммобілізації</a:t>
            </a:r>
            <a:r>
              <a:rPr lang="ru-RU" sz="2400" b="0" strike="noStrike" spc="-1">
                <a:solidFill>
                  <a:srgbClr val="FFFFFF"/>
                </a:solidFill>
                <a:latin typeface="Georgia"/>
                <a:ea typeface="DejaVu Sans"/>
              </a:rPr>
              <a:t>: </a:t>
            </a:r>
            <a:endParaRPr lang="ru-RU" sz="2400" b="0" strike="noStrike" spc="-1">
              <a:latin typeface="Arial"/>
            </a:endParaRPr>
          </a:p>
          <a:p>
            <a:pPr marL="216000" indent="-215280">
              <a:lnSpc>
                <a:spcPct val="100000"/>
              </a:lnSpc>
              <a:spcBef>
                <a:spcPts val="241"/>
              </a:spcBef>
              <a:buClr>
                <a:srgbClr val="000000"/>
              </a:buClr>
              <a:buFont typeface="Symbol"/>
              <a:buChar char=""/>
            </a:pPr>
            <a:r>
              <a:rPr lang="ru-RU" sz="2400" b="0" strike="noStrike" spc="-1">
                <a:solidFill>
                  <a:srgbClr val="000000"/>
                </a:solidFill>
                <a:latin typeface="Georgia"/>
                <a:ea typeface="DejaVu Sans"/>
              </a:rPr>
              <a:t> </a:t>
            </a:r>
            <a:r>
              <a:rPr lang="ru-RU" sz="2400" b="1" i="1" u="sng" strike="noStrike" spc="-1">
                <a:solidFill>
                  <a:srgbClr val="000000"/>
                </a:solidFill>
                <a:uFillTx/>
                <a:latin typeface="Georgia"/>
                <a:ea typeface="DejaVu Sans"/>
              </a:rPr>
              <a:t>Слід знерухомити два суглоби </a:t>
            </a:r>
            <a:r>
              <a:rPr lang="ru-RU" sz="2400" b="0" strike="noStrike" spc="-1">
                <a:solidFill>
                  <a:srgbClr val="000000"/>
                </a:solidFill>
                <a:latin typeface="Georgia"/>
                <a:ea typeface="DejaVu Sans"/>
              </a:rPr>
              <a:t>(вище і нижче міста перелому).</a:t>
            </a:r>
            <a:endParaRPr lang="ru-RU" sz="2400" b="0" strike="noStrike" spc="-1">
              <a:latin typeface="Arial"/>
            </a:endParaRPr>
          </a:p>
          <a:p>
            <a:pPr marL="216000" indent="-215280">
              <a:lnSpc>
                <a:spcPct val="100000"/>
              </a:lnSpc>
              <a:spcBef>
                <a:spcPts val="241"/>
              </a:spcBef>
              <a:buClr>
                <a:srgbClr val="000000"/>
              </a:buClr>
              <a:buFont typeface="Symbol"/>
              <a:buChar char=""/>
            </a:pPr>
            <a:r>
              <a:rPr lang="ru-RU" sz="2400" b="0" strike="noStrike" spc="-1">
                <a:solidFill>
                  <a:srgbClr val="000000"/>
                </a:solidFill>
                <a:latin typeface="Georgia"/>
                <a:ea typeface="DejaVu Sans"/>
              </a:rPr>
              <a:t> Першочергово покласти шар вати або м’якої тканини на місце, де є підозра на перелом, або відчувається зміщення кісток.</a:t>
            </a:r>
            <a:endParaRPr lang="ru-RU" sz="2400" b="0" strike="noStrike" spc="-1">
              <a:latin typeface="Arial"/>
            </a:endParaRPr>
          </a:p>
          <a:p>
            <a:pPr marL="216000" indent="-215280">
              <a:lnSpc>
                <a:spcPct val="100000"/>
              </a:lnSpc>
              <a:spcBef>
                <a:spcPts val="241"/>
              </a:spcBef>
              <a:buClr>
                <a:srgbClr val="000000"/>
              </a:buClr>
              <a:buFont typeface="Symbol"/>
              <a:buChar char=""/>
            </a:pPr>
            <a:r>
              <a:rPr lang="ru-RU" sz="2400" b="0" strike="noStrike" spc="-1">
                <a:solidFill>
                  <a:srgbClr val="000000"/>
                </a:solidFill>
                <a:latin typeface="Georgia"/>
                <a:ea typeface="DejaVu Sans"/>
              </a:rPr>
              <a:t> Накладати шини потрібно обережно.</a:t>
            </a:r>
            <a:endParaRPr lang="ru-RU" sz="2400" b="0" strike="noStrike" spc="-1">
              <a:latin typeface="Arial"/>
            </a:endParaRPr>
          </a:p>
          <a:p>
            <a:pPr marL="216000" indent="-215280">
              <a:lnSpc>
                <a:spcPct val="100000"/>
              </a:lnSpc>
              <a:spcBef>
                <a:spcPts val="241"/>
              </a:spcBef>
              <a:buClr>
                <a:srgbClr val="000000"/>
              </a:buClr>
              <a:buFont typeface="Symbol"/>
              <a:buChar char=""/>
            </a:pPr>
            <a:r>
              <a:rPr lang="ru-RU" sz="2400" b="0" strike="noStrike" spc="-1">
                <a:solidFill>
                  <a:srgbClr val="000000"/>
                </a:solidFill>
                <a:latin typeface="Georgia"/>
                <a:ea typeface="DejaVu Sans"/>
              </a:rPr>
              <a:t> Шини повинні бути міцними і якомога легкими.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CustomShape 1"/>
          <p:cNvSpPr/>
          <p:nvPr/>
        </p:nvSpPr>
        <p:spPr>
          <a:xfrm>
            <a:off x="457200" y="285840"/>
            <a:ext cx="822852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600" b="1" i="1" strike="noStrike" spc="-1">
                <a:solidFill>
                  <a:srgbClr val="7030A0"/>
                </a:solidFill>
                <a:latin typeface="Calibri"/>
                <a:ea typeface="DejaVu Sans"/>
              </a:rPr>
              <a:t>Транспортна іммобілізація переломів</a:t>
            </a:r>
            <a:endParaRPr lang="ru-RU" sz="3600" b="0" strike="noStrike" spc="-1">
              <a:latin typeface="Arial"/>
            </a:endParaRPr>
          </a:p>
        </p:txBody>
      </p:sp>
      <p:sp>
        <p:nvSpPr>
          <p:cNvPr id="562" name="CustomShape 2"/>
          <p:cNvSpPr/>
          <p:nvPr/>
        </p:nvSpPr>
        <p:spPr>
          <a:xfrm>
            <a:off x="457200" y="1071720"/>
            <a:ext cx="8228520" cy="549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40000" lnSpcReduction="20000"/>
          </a:bodyPr>
          <a:lstStyle/>
          <a:p>
            <a:pPr>
              <a:lnSpc>
                <a:spcPct val="100000"/>
              </a:lnSpc>
              <a:spcBef>
                <a:spcPts val="641"/>
              </a:spcBef>
            </a:pPr>
            <a:endParaRPr lang="ru-RU" sz="1800" b="0" strike="noStrike" spc="-1">
              <a:latin typeface="Arial"/>
            </a:endParaRPr>
          </a:p>
          <a:p>
            <a:pPr>
              <a:lnSpc>
                <a:spcPct val="100000"/>
              </a:lnSpc>
              <a:spcBef>
                <a:spcPts val="641"/>
              </a:spcBef>
            </a:pPr>
            <a:endParaRPr lang="ru-RU" sz="1800" b="0" strike="noStrike" spc="-1">
              <a:latin typeface="Arial"/>
            </a:endParaRPr>
          </a:p>
          <a:p>
            <a:pPr>
              <a:lnSpc>
                <a:spcPct val="100000"/>
              </a:lnSpc>
              <a:spcBef>
                <a:spcPts val="641"/>
              </a:spcBef>
            </a:pPr>
            <a:endParaRPr lang="ru-RU" sz="1800" b="0" strike="noStrike" spc="-1">
              <a:latin typeface="Arial"/>
            </a:endParaRPr>
          </a:p>
          <a:p>
            <a:pPr>
              <a:lnSpc>
                <a:spcPct val="100000"/>
              </a:lnSpc>
              <a:spcBef>
                <a:spcPts val="641"/>
              </a:spcBef>
            </a:pPr>
            <a:endParaRPr lang="ru-RU" sz="1800" b="0" strike="noStrike" spc="-1">
              <a:latin typeface="Arial"/>
            </a:endParaRPr>
          </a:p>
          <a:p>
            <a:pPr>
              <a:lnSpc>
                <a:spcPct val="100000"/>
              </a:lnSpc>
              <a:spcBef>
                <a:spcPts val="641"/>
              </a:spcBef>
            </a:pPr>
            <a:endParaRPr lang="ru-RU" sz="1800" b="0" strike="noStrike" spc="-1">
              <a:latin typeface="Arial"/>
            </a:endParaRPr>
          </a:p>
          <a:p>
            <a:pPr>
              <a:lnSpc>
                <a:spcPct val="100000"/>
              </a:lnSpc>
              <a:spcBef>
                <a:spcPts val="641"/>
              </a:spcBef>
            </a:pPr>
            <a:endParaRPr lang="ru-RU" sz="1800" b="0" strike="noStrike" spc="-1">
              <a:latin typeface="Arial"/>
            </a:endParaRPr>
          </a:p>
          <a:p>
            <a:pPr>
              <a:lnSpc>
                <a:spcPct val="100000"/>
              </a:lnSpc>
              <a:spcBef>
                <a:spcPts val="641"/>
              </a:spcBef>
            </a:pPr>
            <a:endParaRPr lang="ru-RU" sz="1800" b="0" strike="noStrike" spc="-1">
              <a:latin typeface="Arial"/>
            </a:endParaRPr>
          </a:p>
          <a:p>
            <a:pPr>
              <a:lnSpc>
                <a:spcPct val="100000"/>
              </a:lnSpc>
              <a:spcBef>
                <a:spcPts val="641"/>
              </a:spcBef>
            </a:pPr>
            <a:endParaRPr lang="ru-RU" sz="1800" b="0" strike="noStrike" spc="-1">
              <a:latin typeface="Arial"/>
            </a:endParaRPr>
          </a:p>
          <a:p>
            <a:pPr>
              <a:lnSpc>
                <a:spcPct val="100000"/>
              </a:lnSpc>
              <a:spcBef>
                <a:spcPts val="641"/>
              </a:spcBef>
            </a:pPr>
            <a:r>
              <a:rPr lang="ru-RU" sz="3200" b="1" i="1" strike="noStrike" spc="-1">
                <a:solidFill>
                  <a:srgbClr val="0070C0"/>
                </a:solidFill>
                <a:latin typeface="Calibri"/>
                <a:ea typeface="DejaVu Sans"/>
              </a:rPr>
              <a:t>Іммобілізація верхньої кінцівки при переломі кісток передпліччя: </a:t>
            </a:r>
            <a:endParaRPr lang="ru-RU" sz="3200" b="0" strike="noStrike" spc="-1">
              <a:latin typeface="Arial"/>
            </a:endParaRPr>
          </a:p>
          <a:p>
            <a:pPr>
              <a:lnSpc>
                <a:spcPct val="100000"/>
              </a:lnSpc>
              <a:spcBef>
                <a:spcPts val="641"/>
              </a:spcBef>
            </a:pPr>
            <a:r>
              <a:rPr lang="ru-RU" sz="3200" b="0" strike="noStrike" spc="-1">
                <a:solidFill>
                  <a:srgbClr val="000000"/>
                </a:solidFill>
                <a:latin typeface="Calibri"/>
                <a:ea typeface="DejaVu Sans"/>
              </a:rPr>
              <a:t>а,б – моделювання шини Фільберга і її фіксація; г) іммобілізація кінцівки в закінченому вигляді</a:t>
            </a: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r>
              <a:rPr lang="ru-RU" sz="3200" b="1" i="1" strike="noStrike" spc="-1">
                <a:solidFill>
                  <a:srgbClr val="0070C0"/>
                </a:solidFill>
                <a:latin typeface="Calibri"/>
                <a:ea typeface="DejaVu Sans"/>
              </a:rPr>
              <a:t>Транспортна  іммобілізація при                                                        Пневматична шина для іммобілізації хребта</a:t>
            </a:r>
            <a:endParaRPr lang="ru-RU" sz="3200" b="0" strike="noStrike" spc="-1">
              <a:latin typeface="Arial"/>
            </a:endParaRPr>
          </a:p>
          <a:p>
            <a:pPr>
              <a:lnSpc>
                <a:spcPct val="100000"/>
              </a:lnSpc>
              <a:spcBef>
                <a:spcPts val="641"/>
              </a:spcBef>
            </a:pPr>
            <a:r>
              <a:rPr lang="ru-RU" sz="3200" b="1" i="1" strike="noStrike" spc="-1">
                <a:solidFill>
                  <a:srgbClr val="0070C0"/>
                </a:solidFill>
                <a:latin typeface="Calibri"/>
                <a:ea typeface="DejaVu Sans"/>
              </a:rPr>
              <a:t>переломі гомілки: </a:t>
            </a:r>
            <a:endParaRPr lang="ru-RU" sz="3200" b="0" strike="noStrike" spc="-1">
              <a:latin typeface="Arial"/>
            </a:endParaRPr>
          </a:p>
          <a:p>
            <a:pPr>
              <a:lnSpc>
                <a:spcPct val="100000"/>
              </a:lnSpc>
              <a:spcBef>
                <a:spcPts val="641"/>
              </a:spcBef>
            </a:pPr>
            <a:r>
              <a:rPr lang="ru-RU" sz="3200" b="0" strike="noStrike" spc="-1">
                <a:solidFill>
                  <a:srgbClr val="000000"/>
                </a:solidFill>
                <a:latin typeface="Calibri"/>
                <a:ea typeface="DejaVu Sans"/>
              </a:rPr>
              <a:t>а- перший етап, б – другий етап</a:t>
            </a: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p:txBody>
      </p:sp>
      <p:pic>
        <p:nvPicPr>
          <p:cNvPr id="563" name="Picture 2"/>
          <p:cNvPicPr/>
          <p:nvPr/>
        </p:nvPicPr>
        <p:blipFill>
          <a:blip r:embed="rId2"/>
          <a:stretch/>
        </p:blipFill>
        <p:spPr>
          <a:xfrm>
            <a:off x="1857240" y="857160"/>
            <a:ext cx="5628600" cy="1927800"/>
          </a:xfrm>
          <a:prstGeom prst="rect">
            <a:avLst/>
          </a:prstGeom>
          <a:ln>
            <a:noFill/>
          </a:ln>
          <a:effectLst>
            <a:softEdge rad="112500"/>
          </a:effectLst>
        </p:spPr>
      </p:pic>
      <p:pic>
        <p:nvPicPr>
          <p:cNvPr id="564" name="Picture 3"/>
          <p:cNvPicPr/>
          <p:nvPr/>
        </p:nvPicPr>
        <p:blipFill>
          <a:blip r:embed="rId3"/>
          <a:stretch/>
        </p:blipFill>
        <p:spPr>
          <a:xfrm>
            <a:off x="571320" y="3429000"/>
            <a:ext cx="3356640" cy="2213640"/>
          </a:xfrm>
          <a:prstGeom prst="rect">
            <a:avLst/>
          </a:prstGeom>
          <a:ln>
            <a:noFill/>
          </a:ln>
          <a:effectLst>
            <a:softEdge rad="112500"/>
          </a:effectLst>
        </p:spPr>
      </p:pic>
      <p:pic>
        <p:nvPicPr>
          <p:cNvPr id="565" name="Picture 4"/>
          <p:cNvPicPr/>
          <p:nvPr/>
        </p:nvPicPr>
        <p:blipFill>
          <a:blip r:embed="rId4"/>
          <a:stretch/>
        </p:blipFill>
        <p:spPr>
          <a:xfrm>
            <a:off x="4500720" y="3929040"/>
            <a:ext cx="4163760" cy="164196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285840" y="285840"/>
            <a:ext cx="8482680" cy="612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gn="just">
              <a:lnSpc>
                <a:spcPct val="90000"/>
              </a:lnSpc>
              <a:spcBef>
                <a:spcPts val="479"/>
              </a:spcBef>
            </a:pPr>
            <a:r>
              <a:rPr lang="ru-RU" sz="2400" b="1" strike="noStrike" spc="-1">
                <a:solidFill>
                  <a:srgbClr val="FF0000"/>
                </a:solidFill>
                <a:latin typeface="Calibri"/>
                <a:ea typeface="DejaVu Sans"/>
              </a:rPr>
              <a:t>        Під час опитування хворого </a:t>
            </a:r>
            <a:r>
              <a:rPr lang="ru-RU" sz="2400" b="1" strike="noStrike" spc="-1">
                <a:solidFill>
                  <a:srgbClr val="000000"/>
                </a:solidFill>
                <a:latin typeface="Calibri"/>
                <a:ea typeface="DejaVu Sans"/>
              </a:rPr>
              <a:t>необхідно з'ясувати час, місце, обставини і причини нещасного випадку; силу і напрямок удару або тиску, положення тулуба і кінцівок у момент травми. </a:t>
            </a:r>
            <a:endParaRPr lang="ru-RU" sz="2400" b="0" strike="noStrike" spc="-1">
              <a:latin typeface="Arial"/>
            </a:endParaRPr>
          </a:p>
          <a:p>
            <a:pPr marL="343080" indent="-342000" algn="just">
              <a:lnSpc>
                <a:spcPct val="90000"/>
              </a:lnSpc>
              <a:spcBef>
                <a:spcPts val="479"/>
              </a:spcBef>
            </a:pPr>
            <a:r>
              <a:rPr lang="ru-RU" sz="2400" b="1" strike="noStrike" spc="-1">
                <a:solidFill>
                  <a:srgbClr val="000000"/>
                </a:solidFill>
                <a:latin typeface="Calibri"/>
                <a:ea typeface="DejaVu Sans"/>
              </a:rPr>
              <a:t>Обов'язково потрібно уточнити вид травматизму. При </a:t>
            </a:r>
            <a:r>
              <a:rPr lang="ru-RU" sz="2400" b="1" strike="noStrike" spc="-1">
                <a:solidFill>
                  <a:srgbClr val="FF0000"/>
                </a:solidFill>
                <a:latin typeface="Calibri"/>
                <a:ea typeface="DejaVu Sans"/>
              </a:rPr>
              <a:t>виробничому травматизмі </a:t>
            </a:r>
            <a:r>
              <a:rPr lang="ru-RU" sz="2400" b="1" strike="noStrike" spc="-1">
                <a:solidFill>
                  <a:srgbClr val="000000"/>
                </a:solidFill>
                <a:latin typeface="Calibri"/>
                <a:ea typeface="DejaVu Sans"/>
              </a:rPr>
              <a:t>потрібно уточнити, чи було складено акт про нещасний випадок за формою Н-1 і чи є в травмованого екземпляр цього акту. Якщо акту у хворого немає, необхідно про це повідомити керівника підприємства.</a:t>
            </a:r>
            <a:endParaRPr lang="ru-RU" sz="2400" b="0" strike="noStrike" spc="-1">
              <a:latin typeface="Arial"/>
            </a:endParaRPr>
          </a:p>
          <a:p>
            <a:pPr marL="343080" indent="-342000" algn="just">
              <a:lnSpc>
                <a:spcPct val="100000"/>
              </a:lnSpc>
              <a:spcBef>
                <a:spcPts val="479"/>
              </a:spcBef>
            </a:pPr>
            <a:r>
              <a:rPr lang="ru-RU" sz="2400" b="1" strike="noStrike" spc="-1">
                <a:solidFill>
                  <a:srgbClr val="000000"/>
                </a:solidFill>
                <a:latin typeface="Calibri"/>
                <a:ea typeface="DejaVu Sans"/>
              </a:rPr>
              <a:t> Оглядаючи травматологічного й ортопедичного хворого, необхідно </a:t>
            </a:r>
            <a:r>
              <a:rPr lang="ru-RU" sz="2400" b="1" strike="noStrike" spc="-1">
                <a:solidFill>
                  <a:srgbClr val="FF0000"/>
                </a:solidFill>
                <a:latin typeface="Calibri"/>
                <a:ea typeface="DejaVu Sans"/>
              </a:rPr>
              <a:t>оголити не тільки ушкоджену, а й здорову кінцівку!!!!!!</a:t>
            </a:r>
            <a:r>
              <a:rPr lang="ru-RU" sz="2400" b="1" strike="noStrike" spc="-1">
                <a:solidFill>
                  <a:srgbClr val="000000"/>
                </a:solidFill>
                <a:latin typeface="Calibri"/>
                <a:ea typeface="DejaVu Sans"/>
              </a:rPr>
              <a:t> (щоб порівняти їх). </a:t>
            </a:r>
            <a:endParaRPr lang="ru-RU" sz="2400" b="0" strike="noStrike" spc="-1">
              <a:latin typeface="Arial"/>
            </a:endParaRPr>
          </a:p>
          <a:p>
            <a:pPr marL="343080" indent="-342000" algn="just">
              <a:lnSpc>
                <a:spcPct val="100000"/>
              </a:lnSpc>
              <a:spcBef>
                <a:spcPts val="479"/>
              </a:spcBef>
            </a:pPr>
            <a:r>
              <a:rPr lang="ru-RU" sz="2400" b="1" strike="noStrike" spc="-1">
                <a:solidFill>
                  <a:srgbClr val="FF0000"/>
                </a:solidFill>
                <a:latin typeface="Calibri"/>
                <a:ea typeface="DejaVu Sans"/>
              </a:rPr>
              <a:t>        При деформації хребта слід оглянути весь тулуб. </a:t>
            </a:r>
            <a:endParaRPr lang="ru-RU" sz="2400" b="0" strike="noStrike" spc="-1">
              <a:latin typeface="Arial"/>
            </a:endParaRPr>
          </a:p>
          <a:p>
            <a:pPr marL="343080" indent="-342000" algn="just">
              <a:lnSpc>
                <a:spcPct val="100000"/>
              </a:lnSpc>
              <a:spcBef>
                <a:spcPts val="479"/>
              </a:spcBef>
            </a:pPr>
            <a:r>
              <a:rPr lang="ru-RU" sz="2400" b="1" strike="noStrike" spc="-1">
                <a:solidFill>
                  <a:srgbClr val="000000"/>
                </a:solidFill>
                <a:latin typeface="Calibri"/>
                <a:ea typeface="DejaVu Sans"/>
              </a:rPr>
              <a:t>         Звертають увагу на </a:t>
            </a:r>
            <a:r>
              <a:rPr lang="ru-RU" sz="2400" b="1" strike="noStrike" spc="-1">
                <a:solidFill>
                  <a:srgbClr val="FF0000"/>
                </a:solidFill>
                <a:latin typeface="Calibri"/>
                <a:ea typeface="DejaVu Sans"/>
              </a:rPr>
              <a:t>положення хворого </a:t>
            </a:r>
            <a:r>
              <a:rPr lang="ru-RU" sz="2400" b="1" strike="noStrike" spc="-1">
                <a:solidFill>
                  <a:srgbClr val="000000"/>
                </a:solidFill>
                <a:latin typeface="Calibri"/>
                <a:ea typeface="DejaVu Sans"/>
              </a:rPr>
              <a:t>(активне, пасивне, вимушене), </a:t>
            </a:r>
            <a:r>
              <a:rPr lang="ru-RU" sz="2400" b="1" strike="noStrike" spc="-1">
                <a:solidFill>
                  <a:srgbClr val="FF0000"/>
                </a:solidFill>
                <a:latin typeface="Calibri"/>
                <a:ea typeface="DejaVu Sans"/>
              </a:rPr>
              <a:t>характер ходи, рухів кінцівок і тулуба, наявність їх патологічної установки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animEffect transition="in" filter="wedge">
                                      <p:cBhvr additive="repl">
                                        <p:cTn id="7" dur="2000"/>
                                        <p:tgtEl>
                                          <p:spTgt spid="3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fill="hold" nodeType="clickEffect">
                                  <p:stCondLst>
                                    <p:cond delay="0"/>
                                  </p:stCondLst>
                                  <p:childTnLst>
                                    <p:set>
                                      <p:cBhvr>
                                        <p:cTn id="11" dur="1" fill="hold">
                                          <p:stCondLst>
                                            <p:cond delay="0"/>
                                          </p:stCondLst>
                                        </p:cTn>
                                        <p:tgtEl>
                                          <p:spTgt spid="324">
                                            <p:txEl>
                                              <p:pRg st="1" end="1"/>
                                            </p:txEl>
                                          </p:spTgt>
                                        </p:tgtEl>
                                        <p:attrNameLst>
                                          <p:attrName>style.visibility</p:attrName>
                                        </p:attrNameLst>
                                      </p:cBhvr>
                                      <p:to>
                                        <p:strVal val="visible"/>
                                      </p:to>
                                    </p:set>
                                    <p:animEffect transition="in" filter="wedge">
                                      <p:cBhvr additive="repl">
                                        <p:cTn id="12" dur="2000"/>
                                        <p:tgtEl>
                                          <p:spTgt spid="3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fill="hold" nodeType="clickEffect">
                                  <p:stCondLst>
                                    <p:cond delay="0"/>
                                  </p:stCondLst>
                                  <p:childTnLst>
                                    <p:set>
                                      <p:cBhvr>
                                        <p:cTn id="16" dur="1" fill="hold">
                                          <p:stCondLst>
                                            <p:cond delay="0"/>
                                          </p:stCondLst>
                                        </p:cTn>
                                        <p:tgtEl>
                                          <p:spTgt spid="324">
                                            <p:txEl>
                                              <p:pRg st="4" end="4"/>
                                            </p:txEl>
                                          </p:spTgt>
                                        </p:tgtEl>
                                        <p:attrNameLst>
                                          <p:attrName>style.visibility</p:attrName>
                                        </p:attrNameLst>
                                      </p:cBhvr>
                                      <p:to>
                                        <p:strVal val="visible"/>
                                      </p:to>
                                    </p:set>
                                    <p:animEffect transition="in" filter="wedge">
                                      <p:cBhvr additive="repl">
                                        <p:cTn id="17" dur="2000"/>
                                        <p:tgtEl>
                                          <p:spTgt spid="32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fill="hold" nodeType="clickEffect">
                                  <p:stCondLst>
                                    <p:cond delay="0"/>
                                  </p:stCondLst>
                                  <p:childTnLst>
                                    <p:set>
                                      <p:cBhvr>
                                        <p:cTn id="21" dur="1" fill="hold">
                                          <p:stCondLst>
                                            <p:cond delay="0"/>
                                          </p:stCondLst>
                                        </p:cTn>
                                        <p:tgtEl>
                                          <p:spTgt spid="324">
                                            <p:txEl>
                                              <p:pRg st="2" end="2"/>
                                            </p:txEl>
                                          </p:spTgt>
                                        </p:tgtEl>
                                        <p:attrNameLst>
                                          <p:attrName>style.visibility</p:attrName>
                                        </p:attrNameLst>
                                      </p:cBhvr>
                                      <p:to>
                                        <p:strVal val="visible"/>
                                      </p:to>
                                    </p:set>
                                    <p:animEffect transition="in" filter="wedge">
                                      <p:cBhvr additive="repl">
                                        <p:cTn id="22" dur="2000"/>
                                        <p:tgtEl>
                                          <p:spTgt spid="3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fill="hold" nodeType="clickEffect">
                                  <p:stCondLst>
                                    <p:cond delay="0"/>
                                  </p:stCondLst>
                                  <p:childTnLst>
                                    <p:set>
                                      <p:cBhvr>
                                        <p:cTn id="26" dur="1" fill="hold">
                                          <p:stCondLst>
                                            <p:cond delay="0"/>
                                          </p:stCondLst>
                                        </p:cTn>
                                        <p:tgtEl>
                                          <p:spTgt spid="324">
                                            <p:txEl>
                                              <p:pRg st="3" end="3"/>
                                            </p:txEl>
                                          </p:spTgt>
                                        </p:tgtEl>
                                        <p:attrNameLst>
                                          <p:attrName>style.visibility</p:attrName>
                                        </p:attrNameLst>
                                      </p:cBhvr>
                                      <p:to>
                                        <p:strVal val="visible"/>
                                      </p:to>
                                    </p:set>
                                    <p:animEffect transition="in" filter="wedge">
                                      <p:cBhvr additive="repl">
                                        <p:cTn id="27" dur="2000"/>
                                        <p:tgtEl>
                                          <p:spTgt spid="3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xit" fill="hold" nodeType="clickEffect">
                                  <p:stCondLst>
                                    <p:cond delay="0"/>
                                  </p:stCondLst>
                                  <p:childTnLst>
                                    <p:anim calcmode="lin" valueType="str">
                                      <p:cBhvr additive="repl">
                                        <p:cTn id="31" dur="1"/>
                                        <p:tgtEl>
                                          <p:spTgt spid="324">
                                            <p:txEl>
                                              <p:pRg st="0" end="0"/>
                                            </p:txEl>
                                          </p:spTgt>
                                        </p:tgtEl>
                                      </p:cBhvr>
                                    </p:anim>
                                    <p:set>
                                      <p:cBhvr>
                                        <p:cTn id="32" dur="1" fill="hold">
                                          <p:stCondLst>
                                            <p:cond delay="0"/>
                                          </p:stCondLst>
                                        </p:cTn>
                                        <p:tgtEl>
                                          <p:spTgt spid="324">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4" presetClass="exit" fill="hold" nodeType="clickEffect">
                                  <p:stCondLst>
                                    <p:cond delay="0"/>
                                  </p:stCondLst>
                                  <p:childTnLst>
                                    <p:anim calcmode="lin" valueType="str">
                                      <p:cBhvr additive="repl">
                                        <p:cTn id="36" dur="1"/>
                                        <p:tgtEl>
                                          <p:spTgt spid="324">
                                            <p:txEl>
                                              <p:pRg st="1" end="1"/>
                                            </p:txEl>
                                          </p:spTgt>
                                        </p:tgtEl>
                                      </p:cBhvr>
                                    </p:anim>
                                    <p:set>
                                      <p:cBhvr>
                                        <p:cTn id="37" dur="1" fill="hold">
                                          <p:stCondLst>
                                            <p:cond delay="0"/>
                                          </p:stCondLst>
                                        </p:cTn>
                                        <p:tgtEl>
                                          <p:spTgt spid="324">
                                            <p:txEl>
                                              <p:pRg st="1" end="1"/>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4" presetClass="exit" fill="hold" nodeType="clickEffect">
                                  <p:stCondLst>
                                    <p:cond delay="0"/>
                                  </p:stCondLst>
                                  <p:childTnLst>
                                    <p:anim calcmode="lin" valueType="str">
                                      <p:cBhvr additive="repl">
                                        <p:cTn id="41" dur="1"/>
                                        <p:tgtEl>
                                          <p:spTgt spid="324">
                                            <p:txEl>
                                              <p:pRg st="4" end="4"/>
                                            </p:txEl>
                                          </p:spTgt>
                                        </p:tgtEl>
                                      </p:cBhvr>
                                    </p:anim>
                                    <p:set>
                                      <p:cBhvr>
                                        <p:cTn id="42" dur="1" fill="hold">
                                          <p:stCondLst>
                                            <p:cond delay="0"/>
                                          </p:stCondLst>
                                        </p:cTn>
                                        <p:tgtEl>
                                          <p:spTgt spid="324">
                                            <p:txEl>
                                              <p:pRg st="4" end="4"/>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4" presetClass="exit" fill="hold" nodeType="clickEffect">
                                  <p:stCondLst>
                                    <p:cond delay="0"/>
                                  </p:stCondLst>
                                  <p:childTnLst>
                                    <p:anim calcmode="lin" valueType="str">
                                      <p:cBhvr additive="repl">
                                        <p:cTn id="46" dur="1"/>
                                        <p:tgtEl>
                                          <p:spTgt spid="324">
                                            <p:txEl>
                                              <p:pRg st="2" end="2"/>
                                            </p:txEl>
                                          </p:spTgt>
                                        </p:tgtEl>
                                      </p:cBhvr>
                                    </p:anim>
                                    <p:set>
                                      <p:cBhvr>
                                        <p:cTn id="47" dur="1" fill="hold">
                                          <p:stCondLst>
                                            <p:cond delay="0"/>
                                          </p:stCondLst>
                                        </p:cTn>
                                        <p:tgtEl>
                                          <p:spTgt spid="324">
                                            <p:txEl>
                                              <p:pRg st="2" end="2"/>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4" presetClass="exit" fill="hold" nodeType="clickEffect">
                                  <p:stCondLst>
                                    <p:cond delay="0"/>
                                  </p:stCondLst>
                                  <p:childTnLst>
                                    <p:anim calcmode="lin" valueType="str">
                                      <p:cBhvr additive="repl">
                                        <p:cTn id="51" dur="1"/>
                                        <p:tgtEl>
                                          <p:spTgt spid="324">
                                            <p:txEl>
                                              <p:pRg st="3" end="3"/>
                                            </p:txEl>
                                          </p:spTgt>
                                        </p:tgtEl>
                                      </p:cBhvr>
                                    </p:anim>
                                    <p:set>
                                      <p:cBhvr>
                                        <p:cTn id="52" dur="1" fill="hold">
                                          <p:stCondLst>
                                            <p:cond delay="0"/>
                                          </p:stCondLst>
                                        </p:cTn>
                                        <p:tgtEl>
                                          <p:spTgt spid="32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CustomShape 1"/>
          <p:cNvSpPr/>
          <p:nvPr/>
        </p:nvSpPr>
        <p:spPr>
          <a:xfrm>
            <a:off x="457200" y="214200"/>
            <a:ext cx="8228520" cy="71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600" b="1" i="1" strike="noStrike" spc="-1">
                <a:solidFill>
                  <a:srgbClr val="7030A0"/>
                </a:solidFill>
                <a:latin typeface="Calibri"/>
                <a:ea typeface="DejaVu Sans"/>
              </a:rPr>
              <a:t>Лікування переломів</a:t>
            </a:r>
            <a:endParaRPr lang="ru-RU" sz="3600" b="0" strike="noStrike" spc="-1">
              <a:latin typeface="Arial"/>
            </a:endParaRPr>
          </a:p>
        </p:txBody>
      </p:sp>
      <p:sp>
        <p:nvSpPr>
          <p:cNvPr id="567" name="CustomShape 2"/>
          <p:cNvSpPr/>
          <p:nvPr/>
        </p:nvSpPr>
        <p:spPr>
          <a:xfrm>
            <a:off x="457200" y="857160"/>
            <a:ext cx="8228520" cy="573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500" lnSpcReduction="10000"/>
          </a:bodyPr>
          <a:lstStyle/>
          <a:p>
            <a:pPr marL="514440" indent="-513360" algn="just">
              <a:lnSpc>
                <a:spcPct val="100000"/>
              </a:lnSpc>
              <a:spcBef>
                <a:spcPts val="400"/>
              </a:spcBef>
            </a:pPr>
            <a:r>
              <a:rPr lang="ru-RU" sz="2000" b="0" strike="noStrike" spc="-1">
                <a:solidFill>
                  <a:srgbClr val="C00000"/>
                </a:solidFill>
                <a:latin typeface="Arial"/>
                <a:ea typeface="DejaVu Sans"/>
              </a:rPr>
              <a:t>►</a:t>
            </a:r>
            <a:r>
              <a:rPr lang="ru-RU" sz="2000" b="0" strike="noStrike" spc="-1">
                <a:solidFill>
                  <a:srgbClr val="000000"/>
                </a:solidFill>
                <a:latin typeface="Arial"/>
                <a:ea typeface="DejaVu Sans"/>
              </a:rPr>
              <a:t> </a:t>
            </a:r>
            <a:r>
              <a:rPr lang="ru-RU" sz="2000" b="0" strike="noStrike" spc="-1">
                <a:solidFill>
                  <a:srgbClr val="000000"/>
                </a:solidFill>
                <a:latin typeface="Calibri"/>
                <a:ea typeface="DejaVu Sans"/>
              </a:rPr>
              <a:t>Консервативне лікування: закрита репозиція з накладанням твердих пов'язок</a:t>
            </a:r>
            <a:endParaRPr lang="ru-RU" sz="2000" b="0" strike="noStrike" spc="-1">
              <a:latin typeface="Arial"/>
            </a:endParaRPr>
          </a:p>
          <a:p>
            <a:pPr marL="514440" indent="-513360" algn="just">
              <a:lnSpc>
                <a:spcPct val="100000"/>
              </a:lnSpc>
              <a:spcBef>
                <a:spcPts val="400"/>
              </a:spcBef>
            </a:pPr>
            <a:r>
              <a:rPr lang="ru-RU" sz="2000" b="0" strike="noStrike" spc="-1">
                <a:solidFill>
                  <a:srgbClr val="C00000"/>
                </a:solidFill>
                <a:latin typeface="Calibri"/>
                <a:ea typeface="DejaVu Sans"/>
              </a:rPr>
              <a:t>► </a:t>
            </a:r>
            <a:r>
              <a:rPr lang="ru-RU" sz="2000" b="0" strike="noStrike" spc="-1">
                <a:solidFill>
                  <a:srgbClr val="000000"/>
                </a:solidFill>
                <a:latin typeface="Calibri"/>
                <a:ea typeface="DejaVu Sans"/>
              </a:rPr>
              <a:t>Функціональне скелетне витягнення</a:t>
            </a:r>
            <a:endParaRPr lang="ru-RU" sz="2000" b="0" strike="noStrike" spc="-1">
              <a:latin typeface="Arial"/>
            </a:endParaRPr>
          </a:p>
          <a:p>
            <a:pPr marL="514440" indent="-513360" algn="just">
              <a:lnSpc>
                <a:spcPct val="100000"/>
              </a:lnSpc>
              <a:spcBef>
                <a:spcPts val="400"/>
              </a:spcBef>
            </a:pPr>
            <a:endParaRPr lang="ru-RU" sz="2000" b="0" strike="noStrike" spc="-1">
              <a:latin typeface="Arial"/>
            </a:endParaRPr>
          </a:p>
          <a:p>
            <a:pPr marL="514440" indent="-513360">
              <a:lnSpc>
                <a:spcPct val="100000"/>
              </a:lnSpc>
              <a:spcBef>
                <a:spcPts val="641"/>
              </a:spcBef>
            </a:pPr>
            <a:endParaRPr lang="ru-RU" sz="2000" b="0" strike="noStrike" spc="-1">
              <a:latin typeface="Arial"/>
            </a:endParaRPr>
          </a:p>
          <a:p>
            <a:pPr marL="514440" indent="-513360">
              <a:lnSpc>
                <a:spcPct val="100000"/>
              </a:lnSpc>
              <a:spcBef>
                <a:spcPts val="641"/>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r>
              <a:rPr lang="ru-RU" sz="2000" b="0" i="1" strike="noStrike" spc="-1">
                <a:solidFill>
                  <a:srgbClr val="0070C0"/>
                </a:solidFill>
                <a:latin typeface="Calibri"/>
                <a:ea typeface="DejaVu Sans"/>
              </a:rPr>
              <a:t>Схема скелетного витягнення</a:t>
            </a:r>
            <a:endParaRPr lang="ru-RU" sz="2000" b="0" strike="noStrike" spc="-1">
              <a:latin typeface="Arial"/>
            </a:endParaRPr>
          </a:p>
          <a:p>
            <a:pPr marL="514440" indent="-513360">
              <a:lnSpc>
                <a:spcPct val="100000"/>
              </a:lnSpc>
              <a:spcBef>
                <a:spcPts val="400"/>
              </a:spcBef>
            </a:pPr>
            <a:r>
              <a:rPr lang="ru-RU" sz="2000" b="0" strike="noStrike" spc="-1">
                <a:solidFill>
                  <a:srgbClr val="C00000"/>
                </a:solidFill>
                <a:latin typeface="Calibri"/>
                <a:ea typeface="DejaVu Sans"/>
              </a:rPr>
              <a:t>► </a:t>
            </a:r>
            <a:r>
              <a:rPr lang="ru-RU" sz="2000" b="0" strike="noStrike" spc="-1">
                <a:solidFill>
                  <a:srgbClr val="000000"/>
                </a:solidFill>
                <a:latin typeface="Calibri"/>
                <a:ea typeface="DejaVu Sans"/>
              </a:rPr>
              <a:t>Компресійно-дистракційний остеосинтез</a:t>
            </a:r>
            <a:endParaRPr lang="ru-RU" sz="2000" b="0" strike="noStrike" spc="-1">
              <a:latin typeface="Arial"/>
            </a:endParaRPr>
          </a:p>
          <a:p>
            <a:pPr marL="514440" indent="-513360">
              <a:lnSpc>
                <a:spcPct val="100000"/>
              </a:lnSpc>
              <a:spcBef>
                <a:spcPts val="641"/>
              </a:spcBef>
            </a:pPr>
            <a:endParaRPr lang="ru-RU" sz="2000" b="0" strike="noStrike" spc="-1">
              <a:latin typeface="Arial"/>
            </a:endParaRPr>
          </a:p>
          <a:p>
            <a:pPr marL="514440" indent="-513360">
              <a:lnSpc>
                <a:spcPct val="100000"/>
              </a:lnSpc>
              <a:spcBef>
                <a:spcPts val="641"/>
              </a:spcBef>
            </a:pPr>
            <a:endParaRPr lang="ru-RU" sz="2000" b="0" strike="noStrike" spc="-1">
              <a:latin typeface="Arial"/>
            </a:endParaRPr>
          </a:p>
          <a:p>
            <a:pPr marL="514440" indent="-513360">
              <a:lnSpc>
                <a:spcPct val="100000"/>
              </a:lnSpc>
              <a:spcBef>
                <a:spcPts val="641"/>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endParaRPr lang="ru-RU" sz="2000" b="0" strike="noStrike" spc="-1">
              <a:latin typeface="Arial"/>
            </a:endParaRPr>
          </a:p>
          <a:p>
            <a:pPr marL="514440" indent="-513360" algn="ctr">
              <a:lnSpc>
                <a:spcPct val="100000"/>
              </a:lnSpc>
              <a:spcBef>
                <a:spcPts val="400"/>
              </a:spcBef>
            </a:pPr>
            <a:r>
              <a:rPr lang="ru-RU" sz="2000" b="0" i="1" strike="noStrike" spc="-1">
                <a:solidFill>
                  <a:srgbClr val="0070C0"/>
                </a:solidFill>
                <a:latin typeface="Calibri"/>
                <a:ea typeface="DejaVu Sans"/>
              </a:rPr>
              <a:t>Остеосинтез плечової кістки  за допомогою апарата О.М.Єдинака</a:t>
            </a:r>
            <a:endParaRPr lang="ru-RU" sz="2000" b="0" strike="noStrike" spc="-1">
              <a:latin typeface="Arial"/>
            </a:endParaRPr>
          </a:p>
          <a:p>
            <a:pPr marL="514440" indent="-513360">
              <a:lnSpc>
                <a:spcPct val="100000"/>
              </a:lnSpc>
              <a:spcBef>
                <a:spcPts val="641"/>
              </a:spcBef>
            </a:pPr>
            <a:r>
              <a:rPr lang="ru-RU" sz="2800" b="0" strike="noStrike" spc="-1">
                <a:solidFill>
                  <a:srgbClr val="C00000"/>
                </a:solidFill>
                <a:latin typeface="Calibri"/>
                <a:ea typeface="DejaVu Sans"/>
              </a:rPr>
              <a:t>►</a:t>
            </a:r>
            <a:r>
              <a:rPr lang="ru-RU" sz="3200" b="0" strike="noStrike" spc="-1">
                <a:solidFill>
                  <a:srgbClr val="000000"/>
                </a:solidFill>
                <a:latin typeface="Calibri"/>
                <a:ea typeface="DejaVu Sans"/>
              </a:rPr>
              <a:t> </a:t>
            </a:r>
            <a:r>
              <a:rPr lang="ru-RU" sz="2000" b="0" strike="noStrike" spc="-1">
                <a:solidFill>
                  <a:srgbClr val="000000"/>
                </a:solidFill>
                <a:latin typeface="Calibri"/>
                <a:ea typeface="DejaVu Sans"/>
              </a:rPr>
              <a:t>Оперативне лікування: відкрита репозиція, ендопротези</a:t>
            </a:r>
            <a:r>
              <a:rPr lang="ru-RU" sz="3200" b="0" strike="noStrike" spc="-1">
                <a:solidFill>
                  <a:srgbClr val="000000"/>
                </a:solidFill>
                <a:latin typeface="Calibri"/>
                <a:ea typeface="DejaVu Sans"/>
              </a:rPr>
              <a:t> </a:t>
            </a:r>
            <a:endParaRPr lang="ru-RU" sz="3200" b="0" strike="noStrike" spc="-1">
              <a:latin typeface="Arial"/>
            </a:endParaRPr>
          </a:p>
        </p:txBody>
      </p:sp>
      <p:pic>
        <p:nvPicPr>
          <p:cNvPr id="568" name="Picture 2"/>
          <p:cNvPicPr/>
          <p:nvPr/>
        </p:nvPicPr>
        <p:blipFill>
          <a:blip r:embed="rId2"/>
          <a:stretch/>
        </p:blipFill>
        <p:spPr>
          <a:xfrm>
            <a:off x="2500200" y="1500120"/>
            <a:ext cx="4188600" cy="1641960"/>
          </a:xfrm>
          <a:prstGeom prst="rect">
            <a:avLst/>
          </a:prstGeom>
          <a:ln>
            <a:noFill/>
          </a:ln>
          <a:effectLst>
            <a:softEdge rad="112500"/>
          </a:effectLst>
        </p:spPr>
      </p:pic>
      <p:pic>
        <p:nvPicPr>
          <p:cNvPr id="569" name="Picture 3"/>
          <p:cNvPicPr/>
          <p:nvPr/>
        </p:nvPicPr>
        <p:blipFill>
          <a:blip r:embed="rId3"/>
          <a:stretch/>
        </p:blipFill>
        <p:spPr>
          <a:xfrm>
            <a:off x="2664000" y="3965400"/>
            <a:ext cx="3856680" cy="1794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CustomShape 1"/>
          <p:cNvSpPr/>
          <p:nvPr/>
        </p:nvSpPr>
        <p:spPr>
          <a:xfrm>
            <a:off x="642960" y="1357200"/>
            <a:ext cx="8071560" cy="521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spcBef>
                <a:spcPts val="479"/>
              </a:spcBef>
            </a:pPr>
            <a:r>
              <a:rPr lang="ru-RU" sz="2400" b="1" i="1" strike="noStrike" spc="-1">
                <a:solidFill>
                  <a:srgbClr val="7030A0"/>
                </a:solidFill>
                <a:latin typeface="Calibri"/>
                <a:ea typeface="DejaVu Sans"/>
              </a:rPr>
              <a:t>Транспортна іммобілізація</a:t>
            </a:r>
            <a:r>
              <a:rPr lang="ru-RU" sz="2400" b="0" i="1" strike="noStrike" spc="-1">
                <a:solidFill>
                  <a:srgbClr val="7030A0"/>
                </a:solidFill>
                <a:latin typeface="Calibri"/>
                <a:ea typeface="DejaVu Sans"/>
              </a:rPr>
              <a:t> </a:t>
            </a:r>
            <a:r>
              <a:rPr lang="ru-RU" sz="2400" b="0" i="1" strike="noStrike" spc="-1">
                <a:solidFill>
                  <a:srgbClr val="000000"/>
                </a:solidFill>
                <a:latin typeface="Calibri"/>
                <a:ea typeface="DejaVu Sans"/>
              </a:rPr>
              <a:t>- невідкладний захід медичної допомоги травмованому, який забезпечує створення сприятливих умов, для уникнення ускладнень під час транспортування до лікувального закладу, в першу чергу, зменшення больового синдрому та попередження розвитку травматичного шоку чи зменшення його важкості. </a:t>
            </a:r>
            <a:endParaRPr lang="ru-RU" sz="2400" b="0" strike="noStrike" spc="-1">
              <a:latin typeface="Arial"/>
            </a:endParaRPr>
          </a:p>
          <a:p>
            <a:pPr marL="343080" indent="-342000" algn="ctr">
              <a:lnSpc>
                <a:spcPct val="100000"/>
              </a:lnSpc>
            </a:pPr>
            <a:r>
              <a:rPr lang="ru-RU" sz="2400" b="1" strike="noStrike" spc="-1">
                <a:solidFill>
                  <a:srgbClr val="7030A0"/>
                </a:solidFill>
                <a:latin typeface="Calibri"/>
                <a:ea typeface="DejaVu Sans"/>
              </a:rPr>
              <a:t>Призначення (задачі) транспортної іммобілізації</a:t>
            </a:r>
            <a:endParaRPr lang="ru-RU" sz="2400" b="0" strike="noStrike" spc="-1">
              <a:latin typeface="Arial"/>
            </a:endParaRPr>
          </a:p>
          <a:p>
            <a:pPr marL="343080" indent="-342000">
              <a:lnSpc>
                <a:spcPct val="100000"/>
              </a:lnSpc>
              <a:buClr>
                <a:srgbClr val="000000"/>
              </a:buClr>
              <a:buFont typeface="Arial"/>
              <a:buChar char="•"/>
            </a:pPr>
            <a:r>
              <a:rPr lang="ru-RU" sz="2400" b="0" strike="noStrike" spc="-1">
                <a:solidFill>
                  <a:srgbClr val="000000"/>
                </a:solidFill>
                <a:latin typeface="Calibri"/>
                <a:ea typeface="DejaVu Sans"/>
              </a:rPr>
              <a:t>попередження наступного зміщення кісткових уламків</a:t>
            </a:r>
            <a:endParaRPr lang="ru-RU" sz="2400" b="0" strike="noStrike" spc="-1">
              <a:latin typeface="Arial"/>
            </a:endParaRPr>
          </a:p>
          <a:p>
            <a:pPr marL="343080" indent="-342000">
              <a:lnSpc>
                <a:spcPct val="100000"/>
              </a:lnSpc>
              <a:buClr>
                <a:srgbClr val="000000"/>
              </a:buClr>
              <a:buFont typeface="Arial"/>
              <a:buChar char="•"/>
            </a:pPr>
            <a:r>
              <a:rPr lang="ru-RU" sz="2400" b="0" strike="noStrike" spc="-1">
                <a:solidFill>
                  <a:srgbClr val="000000"/>
                </a:solidFill>
                <a:latin typeface="Calibri"/>
                <a:ea typeface="DejaVu Sans"/>
              </a:rPr>
              <a:t>зменшення больового синдрому</a:t>
            </a:r>
            <a:endParaRPr lang="ru-RU" sz="2400" b="0" strike="noStrike" spc="-1">
              <a:latin typeface="Arial"/>
            </a:endParaRPr>
          </a:p>
          <a:p>
            <a:pPr marL="343080" indent="-342000">
              <a:lnSpc>
                <a:spcPct val="100000"/>
              </a:lnSpc>
              <a:buClr>
                <a:srgbClr val="000000"/>
              </a:buClr>
              <a:buFont typeface="Arial"/>
              <a:buChar char="•"/>
            </a:pPr>
            <a:r>
              <a:rPr lang="ru-RU" sz="2400" b="0" strike="noStrike" spc="-1">
                <a:solidFill>
                  <a:srgbClr val="000000"/>
                </a:solidFill>
                <a:latin typeface="Calibri"/>
                <a:ea typeface="DejaVu Sans"/>
              </a:rPr>
              <a:t>протишокова дія</a:t>
            </a:r>
            <a:endParaRPr lang="ru-RU" sz="2400" b="0" strike="noStrike" spc="-1">
              <a:latin typeface="Arial"/>
            </a:endParaRPr>
          </a:p>
          <a:p>
            <a:pPr marL="343080" indent="-342000">
              <a:lnSpc>
                <a:spcPct val="100000"/>
              </a:lnSpc>
              <a:buClr>
                <a:srgbClr val="000000"/>
              </a:buClr>
              <a:buFont typeface="Arial"/>
              <a:buChar char="•"/>
            </a:pPr>
            <a:r>
              <a:rPr lang="ru-RU" sz="2400" b="0" strike="noStrike" spc="-1">
                <a:solidFill>
                  <a:srgbClr val="000000"/>
                </a:solidFill>
                <a:latin typeface="Calibri"/>
                <a:ea typeface="DejaVu Sans"/>
              </a:rPr>
              <a:t>створення безпечних умов транспортування постраждалого.</a:t>
            </a:r>
            <a:endParaRPr lang="ru-RU" sz="2400" b="0" strike="noStrike" spc="-1">
              <a:latin typeface="Arial"/>
            </a:endParaRPr>
          </a:p>
          <a:p>
            <a:pPr marL="343080" indent="-342000" algn="just">
              <a:lnSpc>
                <a:spcPct val="100000"/>
              </a:lnSpc>
              <a:spcBef>
                <a:spcPts val="479"/>
              </a:spcBef>
            </a:pPr>
            <a:endParaRPr lang="ru-RU" sz="2400" b="0" strike="noStrike" spc="-1">
              <a:latin typeface="Arial"/>
            </a:endParaRPr>
          </a:p>
          <a:p>
            <a:pPr marL="343080" indent="-342000" algn="just">
              <a:lnSpc>
                <a:spcPct val="100000"/>
              </a:lnSpc>
              <a:spcBef>
                <a:spcPts val="479"/>
              </a:spcBef>
            </a:pPr>
            <a:endParaRPr lang="ru-RU" sz="2400" b="0" strike="noStrike" spc="-1">
              <a:latin typeface="Arial"/>
            </a:endParaRPr>
          </a:p>
        </p:txBody>
      </p:sp>
      <p:sp>
        <p:nvSpPr>
          <p:cNvPr id="571" name="CustomShape 2"/>
          <p:cNvSpPr/>
          <p:nvPr/>
        </p:nvSpPr>
        <p:spPr>
          <a:xfrm>
            <a:off x="457200" y="274680"/>
            <a:ext cx="8256960" cy="79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3200" b="1" strike="noStrike" spc="-1">
                <a:solidFill>
                  <a:srgbClr val="FF0000"/>
                </a:solidFill>
                <a:latin typeface="Calibri"/>
                <a:ea typeface="DejaVu Sans"/>
              </a:rPr>
              <a:t>4. Правила транспортування травмованих хворих</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CustomShape 1"/>
          <p:cNvSpPr/>
          <p:nvPr/>
        </p:nvSpPr>
        <p:spPr>
          <a:xfrm>
            <a:off x="0" y="142920"/>
            <a:ext cx="885708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340"/>
              </a:spcBef>
            </a:pPr>
            <a:r>
              <a:rPr lang="ru-RU" sz="1700" b="1" i="1" strike="noStrike" spc="-1">
                <a:solidFill>
                  <a:srgbClr val="7030A0"/>
                </a:solidFill>
                <a:latin typeface="Calibri"/>
                <a:ea typeface="DejaVu Sans"/>
              </a:rPr>
              <a:t>Способи перенесення хворих</a:t>
            </a:r>
            <a:r>
              <a:rPr lang="ru-RU" sz="1700" b="0" strike="noStrike" spc="-1">
                <a:solidFill>
                  <a:srgbClr val="7030A0"/>
                </a:solidFill>
                <a:latin typeface="Calibri"/>
                <a:ea typeface="DejaVu Sans"/>
              </a:rPr>
              <a:t>: </a:t>
            </a:r>
            <a:r>
              <a:rPr lang="ru-RU" sz="1700" b="0" strike="noStrike" spc="-1">
                <a:solidFill>
                  <a:srgbClr val="000000"/>
                </a:solidFill>
                <a:latin typeface="Calibri"/>
                <a:ea typeface="DejaVu Sans"/>
              </a:rPr>
              <a:t>на руках, на плечах, на спині, однією чи двома особами з використанням носильних лямок і підручних засобів, на санітарних ношах.</a:t>
            </a:r>
            <a:r>
              <a:t/>
            </a:r>
            <a:br/>
            <a:r>
              <a:rPr lang="ru-RU" sz="1700" b="1" i="1" strike="noStrike" spc="-1">
                <a:solidFill>
                  <a:srgbClr val="FF0000"/>
                </a:solidFill>
                <a:latin typeface="Calibri"/>
                <a:ea typeface="DejaVu Sans"/>
              </a:rPr>
              <a:t>Санітарні ноші</a:t>
            </a:r>
            <a:r>
              <a:rPr lang="ru-RU" sz="1700" b="0" strike="noStrike" spc="-1">
                <a:solidFill>
                  <a:srgbClr val="000000"/>
                </a:solidFill>
                <a:latin typeface="Calibri"/>
                <a:ea typeface="DejaVu Sans"/>
              </a:rPr>
              <a:t> мають стандартні розміри (довжина - 221,5 см, ширина - 55 см, висота - 16 см, маса - до 10 кг.) Зберігають і переносять їх у згорнутому стані.</a:t>
            </a:r>
            <a:r>
              <a:t/>
            </a:r>
            <a:br/>
            <a:r>
              <a:rPr lang="ru-RU" sz="1700" b="0" strike="noStrike" spc="-1">
                <a:solidFill>
                  <a:srgbClr val="000000"/>
                </a:solidFill>
                <a:latin typeface="Calibri"/>
                <a:ea typeface="DejaVu Sans"/>
              </a:rPr>
              <a:t>Ноші розгортають одночасно два чоловіки. Розтягують ремені, за ручки розсовують у сторони бруси та натягають полотнище. Потім коліньми натискають на розпірки до появи клацання та перевіряють, чи добре закриті замки розпірок. В узголів’я кладуть подушку чи м’який підручний матеріал. При згортанні нош обоє носіїв одночасно відкривають засувки замків, підтягують розпірки на себе, напівскладають ноші та перевертають їх ніжками догори, при цьому полотнище провисає на бік, протилежний ніжкам. Потім здвигають бруси остаточно, ставлять ноші на ніжки, складають полотнище в три складки та зміцнюють ременями. Для транспортування тяжкохворих ноші встановлюють на  каталку. Також для транспортування хворих використовуються спеціальні </a:t>
            </a:r>
            <a:r>
              <a:rPr lang="ru-RU" sz="1700" b="1" i="1" strike="noStrike" spc="-1">
                <a:solidFill>
                  <a:srgbClr val="FF0000"/>
                </a:solidFill>
                <a:latin typeface="Calibri"/>
                <a:ea typeface="DejaVu Sans"/>
              </a:rPr>
              <a:t>крісла-каталки</a:t>
            </a:r>
            <a:r>
              <a:rPr lang="ru-RU" sz="1700" b="0" strike="noStrike" spc="-1">
                <a:solidFill>
                  <a:srgbClr val="000000"/>
                </a:solidFill>
                <a:latin typeface="Calibri"/>
                <a:ea typeface="DejaVu Sans"/>
              </a:rPr>
              <a:t>. Для полегшення перенесення на ношах застосовують </a:t>
            </a:r>
            <a:r>
              <a:rPr lang="ru-RU" sz="1700" b="1" i="1" strike="noStrike" spc="-1">
                <a:solidFill>
                  <a:srgbClr val="FF0000"/>
                </a:solidFill>
                <a:latin typeface="Calibri"/>
                <a:ea typeface="DejaVu Sans"/>
              </a:rPr>
              <a:t>носильні лямки</a:t>
            </a:r>
            <a:r>
              <a:rPr lang="ru-RU" sz="1700" b="0" strike="noStrike" spc="-1">
                <a:solidFill>
                  <a:srgbClr val="000000"/>
                </a:solidFill>
                <a:latin typeface="Calibri"/>
                <a:ea typeface="DejaVu Sans"/>
              </a:rPr>
              <a:t>. Лямка - це брезентовий ремінь довжиною 360 см, шириною 6,5 см з металевою пряжкою на кінці. На відстані 1 м від пряжки нашито брезентову накладку, що дає можливість пропустити через неї вільний кінець ременя та закріпити його на пряжці.</a:t>
            </a:r>
            <a:r>
              <a:t/>
            </a:r>
            <a:br/>
            <a:r>
              <a:rPr lang="ru-RU" sz="1700" b="0" strike="noStrike" spc="-1">
                <a:solidFill>
                  <a:srgbClr val="000000"/>
                </a:solidFill>
                <a:latin typeface="Calibri"/>
                <a:ea typeface="DejaVu Sans"/>
              </a:rPr>
              <a:t>При перенесенні хворих на ношах лямку складають вісімкою, надягають так, щоб петлі розташовувалися з боків від носія, а перехрест лямки - на спині на рівні лопаток. Якщо перехрест лямки буде розташований занадто високо, то вона буде здавлювати шию, а при низькому її розташуванні буде зісковзувати з плечей. Лямку потрібно підігнати по своєму зросту та статурі. Складена вісімкою вона не повинна провисати при надяганні її на великі пальці розведених у боки рук. Узимку довжину лямки, складеної таким чином, треба трохи збільшити.</a:t>
            </a:r>
            <a:endParaRPr lang="ru-RU" sz="17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CustomShape 1"/>
          <p:cNvSpPr/>
          <p:nvPr/>
        </p:nvSpPr>
        <p:spPr>
          <a:xfrm>
            <a:off x="214200" y="0"/>
            <a:ext cx="8714520" cy="667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Calibri"/>
                <a:ea typeface="DejaVu Sans"/>
              </a:rPr>
              <a:t>При травмах хребта </a:t>
            </a:r>
            <a:r>
              <a:rPr lang="ru-RU" sz="1800" b="0" strike="noStrike" spc="-1">
                <a:solidFill>
                  <a:srgbClr val="000000"/>
                </a:solidFill>
                <a:latin typeface="Calibri"/>
                <a:ea typeface="DejaVu Sans"/>
              </a:rPr>
              <a:t>на ноші попередньо кладуть </a:t>
            </a:r>
            <a:r>
              <a:rPr lang="ru-RU" sz="1800" b="1" strike="noStrike" spc="-1">
                <a:solidFill>
                  <a:srgbClr val="FF0000"/>
                </a:solidFill>
                <a:latin typeface="Calibri"/>
                <a:ea typeface="DejaVu Sans"/>
              </a:rPr>
              <a:t>фанерний щит</a:t>
            </a:r>
            <a:r>
              <a:rPr lang="ru-RU" sz="1800" b="0" strike="noStrike" spc="-1">
                <a:solidFill>
                  <a:srgbClr val="000000"/>
                </a:solidFill>
                <a:latin typeface="Calibri"/>
                <a:ea typeface="DejaVu Sans"/>
              </a:rPr>
              <a:t>. При перенесенні хворих для зменшення розгойдування нош варто йти не в ногу. По рівній місцевості потерпілого на ношах переносять ногами вперед. Якщо він перебуває в несвідомому стані, то для забезпечення спостереження за ним його несуть головою вперед. На крутих підйомах і спусках потрібно зберігати горизонтальне положення нош. При перенесенні постраждалих по сходах нагору ноші повертають головним кінцем уперед, а при перенесенні вниз - ногами уперед. У відділенні лікарні потерпілих переносять і перевозять ногами вперед.</a:t>
            </a:r>
            <a:endParaRPr lang="ru-RU" sz="1800" b="0" strike="noStrike" spc="-1">
              <a:latin typeface="Arial"/>
            </a:endParaRPr>
          </a:p>
          <a:p>
            <a:pPr algn="just">
              <a:lnSpc>
                <a:spcPct val="100000"/>
              </a:lnSpc>
            </a:pPr>
            <a:r>
              <a:rPr lang="ru-RU" sz="1800" b="0" strike="noStrike" spc="-1">
                <a:solidFill>
                  <a:srgbClr val="000000"/>
                </a:solidFill>
                <a:latin typeface="Calibri"/>
                <a:ea typeface="DejaVu Sans"/>
              </a:rPr>
              <a:t>При завантаженні на транспорт ноші з постраждалим подають головним кінцем уперед. Спочатку завантажують постраждалих на ношах, потім тих, хто в стані пересуватися самостійно. У разі відсутності нош постраждалих переносять на руках або за допомогою підручних засобів.</a:t>
            </a:r>
            <a:endParaRPr lang="ru-RU" sz="1800" b="0" strike="noStrike" spc="-1">
              <a:latin typeface="Arial"/>
            </a:endParaRPr>
          </a:p>
          <a:p>
            <a:pPr algn="just">
              <a:lnSpc>
                <a:spcPct val="100000"/>
              </a:lnSpc>
            </a:pPr>
            <a:r>
              <a:rPr lang="ru-RU" sz="1800" b="1" i="1" strike="noStrike" spc="-1">
                <a:solidFill>
                  <a:srgbClr val="000000"/>
                </a:solidFill>
                <a:latin typeface="Calibri"/>
                <a:ea typeface="DejaVu Sans"/>
              </a:rPr>
              <a:t>Якщо постраждалого переносить на руках одна людина</a:t>
            </a:r>
            <a:r>
              <a:rPr lang="ru-RU" sz="1800" b="0" strike="noStrike" spc="-1">
                <a:solidFill>
                  <a:srgbClr val="000000"/>
                </a:solidFill>
                <a:latin typeface="Calibri"/>
                <a:ea typeface="DejaVu Sans"/>
              </a:rPr>
              <a:t>, то можна нести його підхопивши під спину та стегна перед собою (тримається за шию), на плечі головою назад, на спині тримаючи за ноги (тримається позаду за плечі). Можна також використовувати лямки, складені кільцем або вісімкою. За відсутності носильних лямок їх можна виготовити з поясних ременів: кільце - із двох, вісімку - з п’яти. Перенесення на лямці, складеній кільцем, характеризується тим, що в носія залишаються вільними обидві руки, що дає йому змогу триматися за поручні при підйомі чи спуску по сходах. Носильну лямку, складену кільцем, підводять під постраждалого так, щоб одна половина лямки перебувала під сідницями, а інша - на спині. Петлі, що утворилися при цьому, повинні розташовуватися по обидва боки лежачого на землі постраждалого. Носій надягає собі на плечі петлі та коли встає, постраждалий лишається сидіти на лямці, притиснутим до носія.</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1"/>
          <p:cNvSpPr/>
          <p:nvPr/>
        </p:nvSpPr>
        <p:spPr>
          <a:xfrm>
            <a:off x="428760" y="248760"/>
            <a:ext cx="8499960" cy="5931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1600" b="0" strike="noStrike" spc="-1">
                <a:solidFill>
                  <a:srgbClr val="333333"/>
                </a:solidFill>
                <a:latin typeface="Arial"/>
                <a:ea typeface="Times New Roman"/>
              </a:rPr>
              <a:t>При переносі на лямці, складеній вісімкою, перехрест лямки підводять під сідниці постраждалого, вкладають його на здоровий бік, носій лежачи, притискаючись до постраждалого спиною, надягає вільні петлі лямки собі на плечі та приймає постраждалого на спину, постраждалий при цьому повинен триматися за плечі носія.</a:t>
            </a:r>
            <a:r>
              <a:t/>
            </a:r>
            <a:br/>
            <a:r>
              <a:rPr lang="ru-RU" sz="1600" b="1" i="1" strike="noStrike" spc="-1">
                <a:solidFill>
                  <a:srgbClr val="333333"/>
                </a:solidFill>
                <a:latin typeface="Arial"/>
                <a:ea typeface="Times New Roman"/>
              </a:rPr>
              <a:t>Якщо</a:t>
            </a:r>
            <a:r>
              <a:rPr lang="ru-RU" sz="1600" b="1" i="1" strike="noStrike" spc="-1">
                <a:solidFill>
                  <a:srgbClr val="333333"/>
                </a:solidFill>
                <a:latin typeface="Calibri"/>
                <a:ea typeface="Times New Roman"/>
              </a:rPr>
              <a:t> </a:t>
            </a:r>
            <a:r>
              <a:rPr lang="ru-RU" sz="1600" b="1" i="1" strike="noStrike" spc="-1">
                <a:solidFill>
                  <a:srgbClr val="333333"/>
                </a:solidFill>
                <a:latin typeface="Arial"/>
                <a:ea typeface="Times New Roman"/>
              </a:rPr>
              <a:t>постраждалого переносять на руках дві людини</a:t>
            </a:r>
            <a:r>
              <a:rPr lang="ru-RU" sz="1600" b="1" strike="noStrike" spc="-1">
                <a:solidFill>
                  <a:srgbClr val="333333"/>
                </a:solidFill>
                <a:latin typeface="Arial"/>
                <a:ea typeface="Times New Roman"/>
              </a:rPr>
              <a:t>, </a:t>
            </a:r>
            <a:r>
              <a:rPr lang="ru-RU" sz="1600" b="0" strike="noStrike" spc="-1">
                <a:solidFill>
                  <a:srgbClr val="333333"/>
                </a:solidFill>
                <a:latin typeface="Arial"/>
                <a:ea typeface="Times New Roman"/>
              </a:rPr>
              <a:t>то можна використовувати такі способи перенесення:</a:t>
            </a:r>
            <a:endParaRPr lang="ru-RU" sz="1600" b="0" strike="noStrike" spc="-1">
              <a:latin typeface="Arial"/>
            </a:endParaRPr>
          </a:p>
          <a:p>
            <a:pPr marL="216000" indent="-215640" algn="just">
              <a:lnSpc>
                <a:spcPct val="100000"/>
              </a:lnSpc>
              <a:buClr>
                <a:srgbClr val="333333"/>
              </a:buClr>
              <a:buFont typeface="Symbol"/>
              <a:buChar char=""/>
            </a:pPr>
            <a:r>
              <a:rPr lang="ru-RU" sz="1600" b="0" strike="noStrike" spc="-1">
                <a:solidFill>
                  <a:srgbClr val="333333"/>
                </a:solidFill>
                <a:latin typeface="Calibri"/>
                <a:ea typeface="Times New Roman"/>
              </a:rPr>
              <a:t>«</a:t>
            </a:r>
            <a:r>
              <a:rPr lang="ru-RU" sz="1600" b="1" strike="noStrike" spc="-1">
                <a:solidFill>
                  <a:srgbClr val="FF0000"/>
                </a:solidFill>
                <a:latin typeface="Arial"/>
                <a:ea typeface="Times New Roman"/>
              </a:rPr>
              <a:t>на замку</a:t>
            </a:r>
            <a:r>
              <a:rPr lang="ru-RU" sz="1600" b="1" strike="noStrike" spc="-1">
                <a:solidFill>
                  <a:srgbClr val="FF0000"/>
                </a:solidFill>
                <a:latin typeface="Calibri"/>
                <a:ea typeface="Times New Roman"/>
              </a:rPr>
              <a:t>»</a:t>
            </a:r>
            <a:r>
              <a:rPr lang="ru-RU" sz="1600" b="1" strike="noStrike" spc="-1">
                <a:solidFill>
                  <a:srgbClr val="FF0000"/>
                </a:solidFill>
                <a:latin typeface="Arial"/>
                <a:ea typeface="Times New Roman"/>
              </a:rPr>
              <a:t> </a:t>
            </a:r>
            <a:r>
              <a:rPr lang="ru-RU" sz="1600" b="0" strike="noStrike" spc="-1">
                <a:solidFill>
                  <a:srgbClr val="333333"/>
                </a:solidFill>
                <a:latin typeface="Arial"/>
                <a:ea typeface="Times New Roman"/>
              </a:rPr>
              <a:t>- носії стають поруч і з</a:t>
            </a:r>
            <a:r>
              <a:rPr lang="ru-RU" sz="1600" b="0" strike="noStrike" spc="-1">
                <a:solidFill>
                  <a:srgbClr val="333333"/>
                </a:solidFill>
                <a:latin typeface="Calibri"/>
                <a:ea typeface="Times New Roman"/>
              </a:rPr>
              <a:t>’</a:t>
            </a:r>
            <a:r>
              <a:rPr lang="ru-RU" sz="1600" b="0" strike="noStrike" spc="-1">
                <a:solidFill>
                  <a:srgbClr val="333333"/>
                </a:solidFill>
                <a:latin typeface="Arial"/>
                <a:ea typeface="Times New Roman"/>
              </a:rPr>
              <a:t>єднують руки так, щоб утворилося сидіння (</a:t>
            </a:r>
            <a:r>
              <a:rPr lang="ru-RU" sz="1600" b="0" strike="noStrike" spc="-1">
                <a:solidFill>
                  <a:srgbClr val="333333"/>
                </a:solidFill>
                <a:latin typeface="Calibri"/>
                <a:ea typeface="Times New Roman"/>
              </a:rPr>
              <a:t>«</a:t>
            </a:r>
            <a:r>
              <a:rPr lang="ru-RU" sz="1600" b="0" strike="noStrike" spc="-1">
                <a:solidFill>
                  <a:srgbClr val="333333"/>
                </a:solidFill>
                <a:latin typeface="Arial"/>
                <a:ea typeface="Times New Roman"/>
              </a:rPr>
              <a:t>замок</a:t>
            </a:r>
            <a:r>
              <a:rPr lang="ru-RU" sz="1600" b="0" strike="noStrike" spc="-1">
                <a:solidFill>
                  <a:srgbClr val="333333"/>
                </a:solidFill>
                <a:latin typeface="Calibri"/>
                <a:ea typeface="Times New Roman"/>
              </a:rPr>
              <a:t>»</a:t>
            </a:r>
            <a:r>
              <a:rPr lang="ru-RU" sz="1600" b="0" strike="noStrike" spc="-1">
                <a:solidFill>
                  <a:srgbClr val="333333"/>
                </a:solidFill>
                <a:latin typeface="Arial"/>
                <a:ea typeface="Times New Roman"/>
              </a:rPr>
              <a:t>). Якщо треба підтримувати постраждалого, то замок роблять із двох або трьох рук. На </a:t>
            </a:r>
            <a:r>
              <a:rPr lang="ru-RU" sz="1600" b="0" strike="noStrike" spc="-1">
                <a:solidFill>
                  <a:srgbClr val="333333"/>
                </a:solidFill>
                <a:latin typeface="Calibri"/>
                <a:ea typeface="Times New Roman"/>
              </a:rPr>
              <a:t>«</a:t>
            </a:r>
            <a:r>
              <a:rPr lang="ru-RU" sz="1600" b="0" strike="noStrike" spc="-1">
                <a:solidFill>
                  <a:srgbClr val="333333"/>
                </a:solidFill>
                <a:latin typeface="Arial"/>
                <a:ea typeface="Times New Roman"/>
              </a:rPr>
              <a:t>замку</a:t>
            </a:r>
            <a:r>
              <a:rPr lang="ru-RU" sz="1600" b="0" strike="noStrike" spc="-1">
                <a:solidFill>
                  <a:srgbClr val="333333"/>
                </a:solidFill>
                <a:latin typeface="Calibri"/>
                <a:ea typeface="Times New Roman"/>
              </a:rPr>
              <a:t>»</a:t>
            </a:r>
            <a:r>
              <a:rPr lang="ru-RU" sz="1600" b="0" strike="noStrike" spc="-1">
                <a:solidFill>
                  <a:srgbClr val="333333"/>
                </a:solidFill>
                <a:latin typeface="Arial"/>
                <a:ea typeface="Times New Roman"/>
              </a:rPr>
              <a:t> з чотирьох рук постраждалий сам тримається за шиї носіїв;</a:t>
            </a:r>
            <a:endParaRPr lang="ru-RU" sz="1600" b="0" strike="noStrike" spc="-1">
              <a:latin typeface="Arial"/>
            </a:endParaRPr>
          </a:p>
          <a:p>
            <a:pPr marL="216000" indent="-215640" algn="just">
              <a:lnSpc>
                <a:spcPct val="100000"/>
              </a:lnSpc>
              <a:buClr>
                <a:srgbClr val="FF0000"/>
              </a:buClr>
              <a:buFont typeface="Symbol"/>
              <a:buChar char=""/>
            </a:pPr>
            <a:r>
              <a:rPr lang="ru-RU" sz="1600" b="1" strike="noStrike" spc="-1">
                <a:solidFill>
                  <a:srgbClr val="FF0000"/>
                </a:solidFill>
                <a:latin typeface="Calibri"/>
                <a:ea typeface="Times New Roman"/>
              </a:rPr>
              <a:t>«</a:t>
            </a:r>
            <a:r>
              <a:rPr lang="ru-RU" sz="1600" b="1" strike="noStrike" spc="-1">
                <a:solidFill>
                  <a:srgbClr val="FF0000"/>
                </a:solidFill>
                <a:latin typeface="Arial"/>
                <a:ea typeface="Times New Roman"/>
              </a:rPr>
              <a:t>один за одним</a:t>
            </a:r>
            <a:r>
              <a:rPr lang="ru-RU" sz="1600" b="1" strike="noStrike" spc="-1">
                <a:solidFill>
                  <a:srgbClr val="FF0000"/>
                </a:solidFill>
                <a:latin typeface="Calibri"/>
                <a:ea typeface="Times New Roman"/>
              </a:rPr>
              <a:t>»</a:t>
            </a:r>
            <a:r>
              <a:rPr lang="ru-RU" sz="1600" b="1" strike="noStrike" spc="-1">
                <a:solidFill>
                  <a:srgbClr val="FF0000"/>
                </a:solidFill>
                <a:latin typeface="Arial"/>
                <a:ea typeface="Times New Roman"/>
              </a:rPr>
              <a:t> </a:t>
            </a:r>
            <a:r>
              <a:rPr lang="ru-RU" sz="1600" b="0" strike="noStrike" spc="-1">
                <a:solidFill>
                  <a:srgbClr val="333333"/>
                </a:solidFill>
                <a:latin typeface="Arial"/>
                <a:ea typeface="Times New Roman"/>
              </a:rPr>
              <a:t>- один із носіїв підходить до постраждалого з боку голови та підхоплює його під пахви зігнутими в ліктях руками, інший стає між ніг постраждалого спиною до нього, охоплює ноги постраждалого під коліньми. Перший носій не повинний з'єднувати свої руки на грудях постраждалого, щоб не утрудняти йому дихання. Обоє носіїв одночасно піднімають і переносять постраждалого;</a:t>
            </a:r>
            <a:endParaRPr lang="ru-RU" sz="1600" b="0" strike="noStrike" spc="-1">
              <a:latin typeface="Arial"/>
            </a:endParaRPr>
          </a:p>
          <a:p>
            <a:pPr marL="216000" indent="-215640" algn="just">
              <a:lnSpc>
                <a:spcPct val="100000"/>
              </a:lnSpc>
              <a:buClr>
                <a:srgbClr val="FF0000"/>
              </a:buClr>
              <a:buFont typeface="Symbol"/>
              <a:buChar char=""/>
            </a:pPr>
            <a:r>
              <a:rPr lang="ru-RU" sz="1600" b="1" strike="noStrike" spc="-1">
                <a:solidFill>
                  <a:srgbClr val="FF0000"/>
                </a:solidFill>
                <a:latin typeface="Arial"/>
                <a:ea typeface="Times New Roman"/>
              </a:rPr>
              <a:t>у положенні лежачи </a:t>
            </a:r>
            <a:r>
              <a:rPr lang="ru-RU" sz="1600" b="0" strike="noStrike" spc="-1">
                <a:solidFill>
                  <a:srgbClr val="333333"/>
                </a:solidFill>
                <a:latin typeface="Arial"/>
                <a:ea typeface="Times New Roman"/>
              </a:rPr>
              <a:t>- носії підходять до постраждалого зі здорового боку і опускаються на одне коліно. Той, хто стоїть у голови, підсуває одну руку під спину, а іншу - під поперек, другий носій підсуває свої руки під стегна та гомілки постраждалого, який охоплює руками шию першого носія;</a:t>
            </a:r>
            <a:endParaRPr lang="ru-RU" sz="1600" b="0" strike="noStrike" spc="-1">
              <a:latin typeface="Arial"/>
            </a:endParaRPr>
          </a:p>
          <a:p>
            <a:pPr marL="216000" indent="-215640" algn="just">
              <a:lnSpc>
                <a:spcPct val="100000"/>
              </a:lnSpc>
              <a:buClr>
                <a:srgbClr val="FF0000"/>
              </a:buClr>
              <a:buFont typeface="Symbol"/>
              <a:buChar char=""/>
            </a:pPr>
            <a:r>
              <a:rPr lang="ru-RU" sz="1600" b="1" strike="noStrike" spc="-1">
                <a:solidFill>
                  <a:srgbClr val="FF0000"/>
                </a:solidFill>
                <a:latin typeface="Arial"/>
                <a:ea typeface="Times New Roman"/>
              </a:rPr>
              <a:t>за допомогою лямки, складеної </a:t>
            </a:r>
            <a:r>
              <a:rPr lang="ru-RU" sz="1600" b="1" strike="noStrike" spc="-1">
                <a:solidFill>
                  <a:srgbClr val="FF0000"/>
                </a:solidFill>
                <a:latin typeface="Calibri"/>
                <a:ea typeface="Times New Roman"/>
              </a:rPr>
              <a:t>«</a:t>
            </a:r>
            <a:r>
              <a:rPr lang="ru-RU" sz="1600" b="1" strike="noStrike" spc="-1">
                <a:solidFill>
                  <a:srgbClr val="FF0000"/>
                </a:solidFill>
                <a:latin typeface="Arial"/>
                <a:ea typeface="Times New Roman"/>
              </a:rPr>
              <a:t>вісімкою</a:t>
            </a:r>
            <a:r>
              <a:rPr lang="ru-RU" sz="1600" b="1" strike="noStrike" spc="-1">
                <a:solidFill>
                  <a:srgbClr val="FF0000"/>
                </a:solidFill>
                <a:latin typeface="Calibri"/>
                <a:ea typeface="Times New Roman"/>
              </a:rPr>
              <a:t>»</a:t>
            </a:r>
            <a:r>
              <a:rPr lang="ru-RU" sz="1600" b="1" strike="noStrike" spc="-1">
                <a:solidFill>
                  <a:srgbClr val="FF0000"/>
                </a:solidFill>
                <a:latin typeface="Arial"/>
                <a:ea typeface="Times New Roman"/>
              </a:rPr>
              <a:t> </a:t>
            </a:r>
            <a:r>
              <a:rPr lang="ru-RU" sz="1600" b="0" strike="noStrike" spc="-1">
                <a:solidFill>
                  <a:srgbClr val="333333"/>
                </a:solidFill>
                <a:latin typeface="Arial"/>
                <a:ea typeface="Times New Roman"/>
              </a:rPr>
              <a:t>- два носії стають поруч, надягають на себе лямку, складену вісімкою так, щоби перехрест ременя лямки виявився між ними на рівні кульшових суглобів, а петлі були перекинуті в одного носія через праве, у другого - через ліве плече. Потім носії опускаються один на праве, другий на ліве коліно, піднімають транспортованого та кладуть його на свої зімкнуті коліна, підводять лямку під сідниці постраждалого і одночасно встають на ноги.</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CustomShape 1"/>
          <p:cNvSpPr/>
          <p:nvPr/>
        </p:nvSpPr>
        <p:spPr>
          <a:xfrm>
            <a:off x="357120" y="357120"/>
            <a:ext cx="8428680" cy="594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i="1" strike="noStrike" spc="-1">
                <a:solidFill>
                  <a:srgbClr val="FF0000"/>
                </a:solidFill>
                <a:latin typeface="Calibri"/>
                <a:ea typeface="DejaVu Sans"/>
              </a:rPr>
              <a:t>Якщо постраждалого переносять три людини</a:t>
            </a:r>
            <a:r>
              <a:rPr lang="ru-RU" sz="2400" b="1" strike="noStrike" spc="-1">
                <a:solidFill>
                  <a:srgbClr val="000000"/>
                </a:solidFill>
                <a:latin typeface="Calibri"/>
                <a:ea typeface="DejaVu Sans"/>
              </a:rPr>
              <a:t> всі стають зі здорового боку постраждалого та опускаються на одне коліно. Перший носій підводить руки під голову та лопатки, другий під поперек і хрестець, третій - під стегна й гомілки.</a:t>
            </a:r>
            <a:r>
              <a:t/>
            </a:r>
            <a:br/>
            <a:r>
              <a:rPr lang="ru-RU" sz="2400" b="1" strike="noStrike" spc="-1">
                <a:solidFill>
                  <a:srgbClr val="000000"/>
                </a:solidFill>
                <a:latin typeface="Calibri"/>
                <a:ea typeface="DejaVu Sans"/>
              </a:rPr>
              <a:t>При перенесенні постраждалого на невелику відстань використовують різні підручні засоби для утворення сидіння: рушники, ціпки, поясні ремені, стільці та ін. Можна переносити постраждалого за допомогою тканини, простирадла та мотузки, ковдри. Ноші можна виготовити з підручних матеріалів: із двох жердин, з’єднаних дерев’яними розпірками та переплетених лямками (мотузкою, ременями), з мішків і жердин тощо. У будь-якому разі постраждалому слід забезпечити зручне положення, особливо пораненій частині тіла та використовувати ті засоби перенесення, що не збільшують травми. </a:t>
            </a:r>
            <a:r>
              <a:t/>
            </a:r>
            <a:b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CustomShape 1"/>
          <p:cNvSpPr/>
          <p:nvPr/>
        </p:nvSpPr>
        <p:spPr>
          <a:xfrm>
            <a:off x="214200" y="214200"/>
            <a:ext cx="8714520" cy="655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16000" indent="-215280" algn="just">
              <a:lnSpc>
                <a:spcPct val="100000"/>
              </a:lnSpc>
              <a:buClr>
                <a:srgbClr val="7030A0"/>
              </a:buClr>
              <a:buFont typeface="Arial"/>
              <a:buChar char="•"/>
            </a:pPr>
            <a:r>
              <a:rPr lang="ru-RU" sz="2400" b="1" i="1" u="sng" strike="noStrike" spc="-1">
                <a:solidFill>
                  <a:srgbClr val="7030A0"/>
                </a:solidFill>
                <a:uFillTx/>
                <a:latin typeface="Calibri"/>
                <a:ea typeface="DejaVu Sans"/>
              </a:rPr>
              <a:t>Положення постраждалого при транспортуванні</a:t>
            </a:r>
            <a:r>
              <a:t/>
            </a:r>
            <a:br/>
            <a:r>
              <a:rPr lang="ru-RU" sz="2000" b="1" strike="noStrike" spc="-1">
                <a:solidFill>
                  <a:srgbClr val="000000"/>
                </a:solidFill>
                <a:latin typeface="Calibri"/>
                <a:ea typeface="DejaVu Sans"/>
              </a:rPr>
              <a:t>Положення постраждалого при транспортуванні до лікувального закладу, якщо неможливо викликати «швидку допомогу» залежить від характеру отриманих ушкоджень та його загального стану. </a:t>
            </a:r>
            <a:endParaRPr lang="ru-RU" sz="2000" b="0" strike="noStrike" spc="-1">
              <a:latin typeface="Arial"/>
            </a:endParaRPr>
          </a:p>
          <a:p>
            <a:pPr marL="216000" indent="-215280" algn="just">
              <a:lnSpc>
                <a:spcPct val="100000"/>
              </a:lnSpc>
              <a:buClr>
                <a:srgbClr val="000000"/>
              </a:buClr>
              <a:buFont typeface="Arial"/>
              <a:buChar char="•"/>
            </a:pPr>
            <a:r>
              <a:rPr lang="ru-RU" sz="2000" b="1" strike="noStrike" spc="-1">
                <a:solidFill>
                  <a:srgbClr val="000000"/>
                </a:solidFill>
                <a:latin typeface="Calibri"/>
                <a:ea typeface="DejaVu Sans"/>
              </a:rPr>
              <a:t>У </a:t>
            </a:r>
            <a:r>
              <a:rPr lang="ru-RU" sz="2000" b="1" i="1" strike="noStrike" spc="-1">
                <a:solidFill>
                  <a:srgbClr val="FF0000"/>
                </a:solidFill>
                <a:latin typeface="Calibri"/>
                <a:ea typeface="DejaVu Sans"/>
              </a:rPr>
              <a:t>положенні лежачи на спині </a:t>
            </a:r>
            <a:r>
              <a:rPr lang="ru-RU" sz="2000" b="1" strike="noStrike" spc="-1">
                <a:solidFill>
                  <a:srgbClr val="000000"/>
                </a:solidFill>
                <a:latin typeface="Calibri"/>
                <a:ea typeface="DejaVu Sans"/>
              </a:rPr>
              <a:t>транспортують постраждалих при свідомості, з пораненнями голови, хребта та кінцівок.</a:t>
            </a:r>
            <a:endParaRPr lang="ru-RU" sz="2000" b="0" strike="noStrike" spc="-1">
              <a:latin typeface="Arial"/>
            </a:endParaRPr>
          </a:p>
          <a:p>
            <a:pPr marL="216000" indent="-215280" algn="just">
              <a:lnSpc>
                <a:spcPct val="100000"/>
              </a:lnSpc>
              <a:buClr>
                <a:srgbClr val="FF0000"/>
              </a:buClr>
              <a:buFont typeface="Arial"/>
              <a:buChar char="•"/>
            </a:pPr>
            <a:r>
              <a:rPr lang="ru-RU" sz="2000" b="1" i="1" strike="noStrike" spc="-1">
                <a:solidFill>
                  <a:srgbClr val="FF0000"/>
                </a:solidFill>
                <a:latin typeface="Calibri"/>
                <a:ea typeface="DejaVu Sans"/>
              </a:rPr>
              <a:t>Положення лежачи на спині із зігнутими в колінах ногами</a:t>
            </a:r>
            <a:r>
              <a:rPr lang="ru-RU" sz="2000" b="1" strike="noStrike" spc="-1">
                <a:solidFill>
                  <a:srgbClr val="000000"/>
                </a:solidFill>
                <a:latin typeface="Calibri"/>
                <a:ea typeface="DejaVu Sans"/>
              </a:rPr>
              <a:t> застосовується при відкритих пораненнях черевної порожнини та при переломах кісток тазу.</a:t>
            </a:r>
            <a:endParaRPr lang="ru-RU" sz="2000" b="0" strike="noStrike" spc="-1">
              <a:latin typeface="Arial"/>
            </a:endParaRPr>
          </a:p>
          <a:p>
            <a:pPr marL="216000" indent="-215280" algn="just">
              <a:lnSpc>
                <a:spcPct val="100000"/>
              </a:lnSpc>
              <a:buClr>
                <a:srgbClr val="000000"/>
              </a:buClr>
              <a:buFont typeface="Arial"/>
              <a:buChar char="•"/>
            </a:pPr>
            <a:r>
              <a:rPr lang="ru-RU" sz="2000" b="1" i="1" strike="noStrike" spc="-1">
                <a:solidFill>
                  <a:srgbClr val="000000"/>
                </a:solidFill>
                <a:latin typeface="Calibri"/>
                <a:ea typeface="DejaVu Sans"/>
              </a:rPr>
              <a:t>У </a:t>
            </a:r>
            <a:r>
              <a:rPr lang="ru-RU" sz="2000" b="1" i="1" strike="noStrike" spc="-1">
                <a:solidFill>
                  <a:srgbClr val="FF0000"/>
                </a:solidFill>
                <a:latin typeface="Calibri"/>
                <a:ea typeface="DejaVu Sans"/>
              </a:rPr>
              <a:t>положенні лежачи на спині з припіднятими нижніми кінцівками та опущеною донизу головою</a:t>
            </a:r>
            <a:r>
              <a:rPr lang="ru-RU" sz="2000" b="1" strike="noStrike" spc="-1">
                <a:solidFill>
                  <a:srgbClr val="000000"/>
                </a:solidFill>
                <a:latin typeface="Calibri"/>
                <a:ea typeface="DejaVu Sans"/>
              </a:rPr>
              <a:t> транспортують поранених із значною крововтратою та при шоці.</a:t>
            </a:r>
            <a:endParaRPr lang="ru-RU" sz="2000" b="0" strike="noStrike" spc="-1">
              <a:latin typeface="Arial"/>
            </a:endParaRPr>
          </a:p>
          <a:p>
            <a:pPr marL="216000" indent="-215280" algn="just">
              <a:lnSpc>
                <a:spcPct val="100000"/>
              </a:lnSpc>
              <a:buClr>
                <a:srgbClr val="000000"/>
              </a:buClr>
              <a:buFont typeface="Arial"/>
              <a:buChar char="•"/>
            </a:pPr>
            <a:r>
              <a:rPr lang="ru-RU" sz="2000" b="1" i="1" strike="noStrike" spc="-1">
                <a:solidFill>
                  <a:srgbClr val="000000"/>
                </a:solidFill>
                <a:latin typeface="Calibri"/>
                <a:ea typeface="DejaVu Sans"/>
              </a:rPr>
              <a:t>У </a:t>
            </a:r>
            <a:r>
              <a:rPr lang="ru-RU" sz="2000" b="1" i="1" strike="noStrike" spc="-1">
                <a:solidFill>
                  <a:srgbClr val="FF0000"/>
                </a:solidFill>
                <a:latin typeface="Calibri"/>
                <a:ea typeface="DejaVu Sans"/>
              </a:rPr>
              <a:t>положенні лежачи на животі</a:t>
            </a:r>
            <a:r>
              <a:rPr lang="ru-RU" sz="2000" b="1" strike="noStrike" spc="-1">
                <a:solidFill>
                  <a:srgbClr val="000000"/>
                </a:solidFill>
                <a:latin typeface="Calibri"/>
                <a:ea typeface="DejaVu Sans"/>
              </a:rPr>
              <a:t> транспортують поранених із ушкодженнями хребта, що перебувають у непритомному стані.</a:t>
            </a:r>
            <a:endParaRPr lang="ru-RU" sz="2000" b="0" strike="noStrike" spc="-1">
              <a:latin typeface="Arial"/>
            </a:endParaRPr>
          </a:p>
          <a:p>
            <a:pPr marL="216000" indent="-215280" algn="just">
              <a:lnSpc>
                <a:spcPct val="100000"/>
              </a:lnSpc>
              <a:buClr>
                <a:srgbClr val="000000"/>
              </a:buClr>
              <a:buFont typeface="Arial"/>
              <a:buChar char="•"/>
            </a:pPr>
            <a:r>
              <a:rPr lang="ru-RU" sz="2000" b="1" i="1" strike="noStrike" spc="-1">
                <a:solidFill>
                  <a:srgbClr val="000000"/>
                </a:solidFill>
                <a:latin typeface="Calibri"/>
                <a:ea typeface="DejaVu Sans"/>
              </a:rPr>
              <a:t>У </a:t>
            </a:r>
            <a:r>
              <a:rPr lang="ru-RU" sz="2000" b="1" i="1" strike="noStrike" spc="-1">
                <a:solidFill>
                  <a:srgbClr val="FF0000"/>
                </a:solidFill>
                <a:latin typeface="Calibri"/>
                <a:ea typeface="DejaVu Sans"/>
              </a:rPr>
              <a:t>положенні на боку, так званому «стабільному бічному положенні»</a:t>
            </a:r>
            <a:r>
              <a:rPr lang="ru-RU" sz="2000" b="1" strike="noStrike" spc="-1">
                <a:solidFill>
                  <a:srgbClr val="FF0000"/>
                </a:solidFill>
                <a:latin typeface="Calibri"/>
                <a:ea typeface="DejaVu Sans"/>
              </a:rPr>
              <a:t>,</a:t>
            </a:r>
            <a:r>
              <a:rPr lang="ru-RU" sz="2000" b="1" strike="noStrike" spc="-1">
                <a:solidFill>
                  <a:srgbClr val="000000"/>
                </a:solidFill>
                <a:latin typeface="Calibri"/>
                <a:ea typeface="DejaVu Sans"/>
              </a:rPr>
              <a:t> обов’язково транспортують поранених, які перебувають без свідомості.</a:t>
            </a:r>
            <a:r>
              <a:t/>
            </a:r>
            <a:br/>
            <a:r>
              <a:rPr lang="ru-RU" sz="2000" b="1" i="1" strike="noStrike" spc="-1">
                <a:solidFill>
                  <a:srgbClr val="FF0000"/>
                </a:solidFill>
                <a:latin typeface="Calibri"/>
                <a:ea typeface="DejaVu Sans"/>
              </a:rPr>
              <a:t>Напівсидяче положення з витягнутими ногами</a:t>
            </a:r>
            <a:r>
              <a:rPr lang="ru-RU" sz="2000" b="1" strike="noStrike" spc="-1">
                <a:solidFill>
                  <a:srgbClr val="000000"/>
                </a:solidFill>
                <a:latin typeface="Calibri"/>
                <a:ea typeface="DejaVu Sans"/>
              </a:rPr>
              <a:t> рекомендується при пораненнях шиї та значних ушкодженнях верхніх кінцівок.</a:t>
            </a:r>
            <a:endParaRPr lang="ru-RU" sz="2000" b="0" strike="noStrike" spc="-1">
              <a:latin typeface="Arial"/>
            </a:endParaRPr>
          </a:p>
          <a:p>
            <a:pPr marL="216000" indent="-215280" algn="just">
              <a:lnSpc>
                <a:spcPct val="100000"/>
              </a:lnSpc>
              <a:buClr>
                <a:srgbClr val="FF0000"/>
              </a:buClr>
              <a:buFont typeface="Arial"/>
              <a:buChar char="•"/>
            </a:pPr>
            <a:r>
              <a:rPr lang="ru-RU" sz="2000" b="1" i="1" strike="noStrike" spc="-1">
                <a:solidFill>
                  <a:srgbClr val="FF0000"/>
                </a:solidFill>
                <a:latin typeface="Calibri"/>
                <a:ea typeface="DejaVu Sans"/>
              </a:rPr>
              <a:t>У напівсидячому положенні із зігнутими колінами, під які підкладають валик</a:t>
            </a:r>
            <a:r>
              <a:rPr lang="ru-RU" sz="2000" b="1" i="1" strike="noStrike" spc="-1">
                <a:solidFill>
                  <a:srgbClr val="000000"/>
                </a:solidFill>
                <a:latin typeface="Calibri"/>
                <a:ea typeface="DejaVu Sans"/>
              </a:rPr>
              <a:t>,</a:t>
            </a:r>
            <a:r>
              <a:rPr lang="ru-RU" sz="2000" b="1" strike="noStrike" spc="-1">
                <a:solidFill>
                  <a:srgbClr val="000000"/>
                </a:solidFill>
                <a:latin typeface="Calibri"/>
                <a:ea typeface="DejaVu Sans"/>
              </a:rPr>
              <a:t> транспортують постраждалого з пораненнями сечових органів, при травмах черевної порожнини, а також при пораненнях грудної клітини.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 name="Picture 4"/>
          <p:cNvPicPr/>
          <p:nvPr/>
        </p:nvPicPr>
        <p:blipFill>
          <a:blip r:embed="rId2"/>
          <a:srcRect l="9715" t="7348" r="10018" b="5501"/>
          <a:stretch/>
        </p:blipFill>
        <p:spPr>
          <a:xfrm>
            <a:off x="1512000" y="144360"/>
            <a:ext cx="6048000" cy="6604920"/>
          </a:xfrm>
          <a:prstGeom prst="rect">
            <a:avLst/>
          </a:prstGeom>
          <a:ln w="9360">
            <a:noFill/>
          </a:ln>
        </p:spPr>
      </p:pic>
      <p:sp>
        <p:nvSpPr>
          <p:cNvPr id="578" name="TextShape 1"/>
          <p:cNvSpPr txBox="1"/>
          <p:nvPr/>
        </p:nvSpPr>
        <p:spPr>
          <a:xfrm>
            <a:off x="2376000" y="2389680"/>
            <a:ext cx="3912840" cy="346320"/>
          </a:xfrm>
          <a:prstGeom prst="rect">
            <a:avLst/>
          </a:prstGeom>
          <a:noFill/>
          <a:ln>
            <a:noFill/>
          </a:ln>
        </p:spPr>
        <p:txBody>
          <a:bodyPr lIns="90000" tIns="45000" rIns="90000" bIns="45000">
            <a:spAutoFit/>
          </a:bodyPr>
          <a:lstStyle/>
          <a:p>
            <a:r>
              <a:rPr lang="ru-RU" sz="1800" b="0" strike="noStrike" spc="-1">
                <a:latin typeface="Arial"/>
              </a:rPr>
              <a:t>    </a:t>
            </a:r>
            <a:r>
              <a:rPr lang="ru-RU" sz="1800" b="1" strike="noStrike" spc="-1">
                <a:latin typeface="Arial"/>
              </a:rPr>
              <a:t>Ш           И             Н               И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5"/>
          <p:cNvPicPr/>
          <p:nvPr/>
        </p:nvPicPr>
        <p:blipFill>
          <a:blip r:embed="rId2"/>
          <a:srcRect t="8390" b="6548"/>
          <a:stretch/>
        </p:blipFill>
        <p:spPr>
          <a:xfrm>
            <a:off x="2160000" y="216000"/>
            <a:ext cx="6897600" cy="6408000"/>
          </a:xfrm>
          <a:prstGeom prst="rect">
            <a:avLst/>
          </a:prstGeom>
          <a:ln w="9360">
            <a:noFill/>
          </a:ln>
        </p:spPr>
      </p:pic>
      <p:sp>
        <p:nvSpPr>
          <p:cNvPr id="580" name="TextShape 1"/>
          <p:cNvSpPr txBox="1"/>
          <p:nvPr/>
        </p:nvSpPr>
        <p:spPr>
          <a:xfrm>
            <a:off x="213120" y="288000"/>
            <a:ext cx="1946880" cy="4697640"/>
          </a:xfrm>
          <a:prstGeom prst="rect">
            <a:avLst/>
          </a:prstGeom>
          <a:noFill/>
          <a:ln>
            <a:noFill/>
          </a:ln>
        </p:spPr>
        <p:txBody>
          <a:bodyPr lIns="90000" tIns="45000" rIns="90000" bIns="45000">
            <a:spAutoFit/>
          </a:bodyPr>
          <a:lstStyle/>
          <a:p>
            <a:r>
              <a:rPr lang="ru-RU" sz="1800" b="1" strike="noStrike" spc="-1">
                <a:latin typeface="Arial"/>
              </a:rPr>
              <a:t>Імобілізація</a:t>
            </a:r>
          </a:p>
          <a:p>
            <a:r>
              <a:rPr lang="ru-RU" sz="1800" b="1" strike="noStrike" spc="-1">
                <a:latin typeface="Arial"/>
              </a:rPr>
              <a:t>- голова</a:t>
            </a: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r>
              <a:rPr lang="ru-RU" sz="1800" b="1" strike="noStrike" spc="-1">
                <a:latin typeface="Arial"/>
              </a:rPr>
              <a:t>-хребет</a:t>
            </a:r>
          </a:p>
          <a:p>
            <a:endParaRPr lang="ru-RU" sz="1800" b="1" strike="noStrike" spc="-1">
              <a:latin typeface="Arial"/>
            </a:endParaRPr>
          </a:p>
          <a:p>
            <a:endParaRPr lang="ru-RU" sz="1800" b="1" strike="noStrike" spc="-1">
              <a:latin typeface="Arial"/>
            </a:endParaRPr>
          </a:p>
          <a:p>
            <a:endParaRPr lang="ru-RU" sz="1800" b="1" strike="noStrike" spc="-1">
              <a:latin typeface="Arial"/>
            </a:endParaRPr>
          </a:p>
          <a:p>
            <a:r>
              <a:rPr lang="ru-RU" sz="1800" b="1" strike="noStrike" spc="-1">
                <a:latin typeface="Arial"/>
              </a:rPr>
              <a:t>-таз / нижня </a:t>
            </a:r>
          </a:p>
          <a:p>
            <a:r>
              <a:rPr lang="ru-RU" sz="1800" b="1" strike="noStrike" spc="-1">
                <a:latin typeface="Arial"/>
              </a:rPr>
              <a:t>        кінцівка</a:t>
            </a: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r>
              <a:rPr lang="ru-RU" sz="1800" b="1" strike="noStrike" spc="-1">
                <a:latin typeface="Arial"/>
              </a:rPr>
              <a:t>-грудна клітка/</a:t>
            </a:r>
          </a:p>
          <a:p>
            <a:pPr>
              <a:lnSpc>
                <a:spcPct val="100000"/>
              </a:lnSpc>
            </a:pPr>
            <a:r>
              <a:rPr lang="ru-RU" sz="1800" b="1" strike="noStrike" spc="-1">
                <a:latin typeface="Arial"/>
              </a:rPr>
              <a:t>верхня кінцівка</a:t>
            </a:r>
          </a:p>
        </p:txBody>
      </p:sp>
      <p:sp>
        <p:nvSpPr>
          <p:cNvPr id="581" name="CustomShape 2"/>
          <p:cNvSpPr/>
          <p:nvPr/>
        </p:nvSpPr>
        <p:spPr>
          <a:xfrm>
            <a:off x="2376000" y="4608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2" name="CustomShape 3"/>
          <p:cNvSpPr/>
          <p:nvPr/>
        </p:nvSpPr>
        <p:spPr>
          <a:xfrm>
            <a:off x="3240000" y="3960000"/>
            <a:ext cx="1728000" cy="144000"/>
          </a:xfrm>
          <a:custGeom>
            <a:avLst/>
            <a:gdLst/>
            <a:ahLst/>
            <a:cxnLst/>
            <a:rect l="0" t="0" r="r" b="b"/>
            <a:pathLst>
              <a:path w="4802" h="402">
                <a:moveTo>
                  <a:pt x="0" y="200"/>
                </a:moveTo>
                <a:lnTo>
                  <a:pt x="955" y="0"/>
                </a:lnTo>
                <a:lnTo>
                  <a:pt x="955" y="100"/>
                </a:lnTo>
                <a:lnTo>
                  <a:pt x="3845" y="100"/>
                </a:lnTo>
                <a:lnTo>
                  <a:pt x="3845" y="0"/>
                </a:lnTo>
                <a:lnTo>
                  <a:pt x="4801" y="200"/>
                </a:lnTo>
                <a:lnTo>
                  <a:pt x="3845" y="401"/>
                </a:lnTo>
                <a:lnTo>
                  <a:pt x="3845" y="300"/>
                </a:lnTo>
                <a:lnTo>
                  <a:pt x="955" y="300"/>
                </a:lnTo>
                <a:lnTo>
                  <a:pt x="955"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3" name="CustomShape 4"/>
          <p:cNvSpPr/>
          <p:nvPr/>
        </p:nvSpPr>
        <p:spPr>
          <a:xfrm>
            <a:off x="5328000" y="1728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4" name="CustomShape 5"/>
          <p:cNvSpPr/>
          <p:nvPr/>
        </p:nvSpPr>
        <p:spPr>
          <a:xfrm>
            <a:off x="6984000" y="5040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5" name="CustomShape 6"/>
          <p:cNvSpPr/>
          <p:nvPr/>
        </p:nvSpPr>
        <p:spPr>
          <a:xfrm>
            <a:off x="7200000" y="3960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6" name="CustomShape 7"/>
          <p:cNvSpPr/>
          <p:nvPr/>
        </p:nvSpPr>
        <p:spPr>
          <a:xfrm>
            <a:off x="2880000" y="2807640"/>
            <a:ext cx="2448000" cy="144000"/>
          </a:xfrm>
          <a:custGeom>
            <a:avLst/>
            <a:gdLst/>
            <a:ahLst/>
            <a:cxnLst/>
            <a:rect l="0" t="0" r="r" b="b"/>
            <a:pathLst>
              <a:path w="6802" h="402">
                <a:moveTo>
                  <a:pt x="0" y="201"/>
                </a:moveTo>
                <a:lnTo>
                  <a:pt x="1353" y="401"/>
                </a:lnTo>
                <a:lnTo>
                  <a:pt x="1353" y="301"/>
                </a:lnTo>
                <a:lnTo>
                  <a:pt x="5447" y="301"/>
                </a:lnTo>
                <a:lnTo>
                  <a:pt x="5447" y="401"/>
                </a:lnTo>
                <a:lnTo>
                  <a:pt x="6801" y="201"/>
                </a:lnTo>
                <a:lnTo>
                  <a:pt x="5447" y="0"/>
                </a:lnTo>
                <a:lnTo>
                  <a:pt x="5447" y="101"/>
                </a:lnTo>
                <a:lnTo>
                  <a:pt x="1353" y="101"/>
                </a:lnTo>
                <a:lnTo>
                  <a:pt x="1353" y="0"/>
                </a:lnTo>
                <a:lnTo>
                  <a:pt x="0" y="201"/>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7" name="CustomShape 8"/>
          <p:cNvSpPr/>
          <p:nvPr/>
        </p:nvSpPr>
        <p:spPr>
          <a:xfrm>
            <a:off x="6192000" y="2807640"/>
            <a:ext cx="2448000" cy="144000"/>
          </a:xfrm>
          <a:custGeom>
            <a:avLst/>
            <a:gdLst/>
            <a:ahLst/>
            <a:cxnLst/>
            <a:rect l="0" t="0" r="r" b="b"/>
            <a:pathLst>
              <a:path w="6802" h="402">
                <a:moveTo>
                  <a:pt x="0" y="201"/>
                </a:moveTo>
                <a:lnTo>
                  <a:pt x="1353" y="401"/>
                </a:lnTo>
                <a:lnTo>
                  <a:pt x="1353" y="301"/>
                </a:lnTo>
                <a:lnTo>
                  <a:pt x="5447" y="301"/>
                </a:lnTo>
                <a:lnTo>
                  <a:pt x="5447" y="401"/>
                </a:lnTo>
                <a:lnTo>
                  <a:pt x="6801" y="201"/>
                </a:lnTo>
                <a:lnTo>
                  <a:pt x="5447" y="0"/>
                </a:lnTo>
                <a:lnTo>
                  <a:pt x="5447" y="101"/>
                </a:lnTo>
                <a:lnTo>
                  <a:pt x="1353" y="101"/>
                </a:lnTo>
                <a:lnTo>
                  <a:pt x="1353" y="0"/>
                </a:lnTo>
                <a:lnTo>
                  <a:pt x="0" y="201"/>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8" name="CustomShape 9"/>
          <p:cNvSpPr/>
          <p:nvPr/>
        </p:nvSpPr>
        <p:spPr>
          <a:xfrm>
            <a:off x="5904000" y="3096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89" name="CustomShape 10"/>
          <p:cNvSpPr/>
          <p:nvPr/>
        </p:nvSpPr>
        <p:spPr>
          <a:xfrm>
            <a:off x="2160000" y="1944000"/>
            <a:ext cx="1296000" cy="144000"/>
          </a:xfrm>
          <a:custGeom>
            <a:avLst/>
            <a:gdLst/>
            <a:ahLst/>
            <a:cxnLst/>
            <a:rect l="0" t="0" r="r" b="b"/>
            <a:pathLst>
              <a:path w="3601" h="402">
                <a:moveTo>
                  <a:pt x="0" y="200"/>
                </a:moveTo>
                <a:lnTo>
                  <a:pt x="716" y="0"/>
                </a:lnTo>
                <a:lnTo>
                  <a:pt x="716" y="100"/>
                </a:lnTo>
                <a:lnTo>
                  <a:pt x="2884" y="100"/>
                </a:lnTo>
                <a:lnTo>
                  <a:pt x="2884" y="0"/>
                </a:lnTo>
                <a:lnTo>
                  <a:pt x="3600" y="200"/>
                </a:lnTo>
                <a:lnTo>
                  <a:pt x="2884" y="401"/>
                </a:lnTo>
                <a:lnTo>
                  <a:pt x="2884" y="300"/>
                </a:lnTo>
                <a:lnTo>
                  <a:pt x="716" y="300"/>
                </a:lnTo>
                <a:lnTo>
                  <a:pt x="71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Picture 4"/>
          <p:cNvPicPr/>
          <p:nvPr/>
        </p:nvPicPr>
        <p:blipFill>
          <a:blip r:embed="rId2"/>
          <a:srcRect t="10100" r="2929" b="381"/>
          <a:stretch/>
        </p:blipFill>
        <p:spPr>
          <a:xfrm>
            <a:off x="2483640" y="432000"/>
            <a:ext cx="6372360" cy="6137640"/>
          </a:xfrm>
          <a:prstGeom prst="rect">
            <a:avLst/>
          </a:prstGeom>
          <a:ln w="9360">
            <a:noFill/>
          </a:ln>
        </p:spPr>
      </p:pic>
      <p:sp>
        <p:nvSpPr>
          <p:cNvPr id="591" name="TextShape 1"/>
          <p:cNvSpPr txBox="1"/>
          <p:nvPr/>
        </p:nvSpPr>
        <p:spPr>
          <a:xfrm>
            <a:off x="226800" y="614520"/>
            <a:ext cx="2184840" cy="5721480"/>
          </a:xfrm>
          <a:prstGeom prst="rect">
            <a:avLst/>
          </a:prstGeom>
          <a:noFill/>
          <a:ln>
            <a:noFill/>
          </a:ln>
        </p:spPr>
        <p:txBody>
          <a:bodyPr lIns="90000" tIns="45000" rIns="90000" bIns="45000">
            <a:spAutoFit/>
          </a:bodyPr>
          <a:lstStyle/>
          <a:p>
            <a:r>
              <a:rPr lang="ru-RU" sz="1800" b="1" strike="noStrike" spc="-1">
                <a:latin typeface="Arial"/>
              </a:rPr>
              <a:t>Положення </a:t>
            </a:r>
          </a:p>
          <a:p>
            <a:r>
              <a:rPr lang="ru-RU" sz="1800" b="1" strike="noStrike" spc="-1">
                <a:latin typeface="Arial"/>
              </a:rPr>
              <a:t>хворого при </a:t>
            </a:r>
          </a:p>
          <a:p>
            <a:r>
              <a:rPr lang="ru-RU" sz="1800" b="1" strike="noStrike" spc="-1">
                <a:latin typeface="Arial"/>
              </a:rPr>
              <a:t>Транспортуванні:</a:t>
            </a:r>
          </a:p>
          <a:p>
            <a:endParaRPr lang="ru-RU" sz="1800" b="1" strike="noStrike" spc="-1">
              <a:latin typeface="Arial"/>
            </a:endParaRPr>
          </a:p>
          <a:p>
            <a:r>
              <a:rPr lang="ru-RU" sz="1800" b="1" strike="noStrike" spc="-1">
                <a:latin typeface="Arial"/>
              </a:rPr>
              <a:t>-на спині</a:t>
            </a:r>
          </a:p>
          <a:p>
            <a:r>
              <a:rPr lang="ru-RU" sz="1800" b="1" strike="noStrike" spc="-1">
                <a:latin typeface="Arial"/>
              </a:rPr>
              <a:t>-на животі</a:t>
            </a: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r>
              <a:rPr lang="ru-RU" sz="1800" b="1" strike="noStrike" spc="-1">
                <a:latin typeface="Arial"/>
              </a:rPr>
              <a:t>-напівсидячі</a:t>
            </a: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endParaRPr lang="ru-RU" sz="1800" b="1" strike="noStrike" spc="-1">
              <a:latin typeface="Arial"/>
            </a:endParaRPr>
          </a:p>
          <a:p>
            <a:r>
              <a:rPr lang="ru-RU" sz="1800" b="1" strike="noStrike" spc="-1">
                <a:latin typeface="Arial"/>
              </a:rPr>
              <a:t>-на боку</a:t>
            </a:r>
          </a:p>
          <a:p>
            <a:endParaRPr lang="ru-RU" sz="1800" b="1" strike="noStrike" spc="-1">
              <a:latin typeface="Arial"/>
            </a:endParaRPr>
          </a:p>
          <a:p>
            <a:endParaRPr lang="ru-RU" sz="1800" b="1" strike="noStrike" spc="-1">
              <a:latin typeface="Arial"/>
            </a:endParaRPr>
          </a:p>
        </p:txBody>
      </p:sp>
      <p:sp>
        <p:nvSpPr>
          <p:cNvPr id="592" name="CustomShape 2"/>
          <p:cNvSpPr/>
          <p:nvPr/>
        </p:nvSpPr>
        <p:spPr>
          <a:xfrm>
            <a:off x="3384000" y="1367640"/>
            <a:ext cx="5112000" cy="144000"/>
          </a:xfrm>
          <a:custGeom>
            <a:avLst/>
            <a:gdLst/>
            <a:ahLst/>
            <a:cxnLst/>
            <a:rect l="0" t="0" r="r" b="b"/>
            <a:pathLst>
              <a:path w="14202" h="402">
                <a:moveTo>
                  <a:pt x="0" y="201"/>
                </a:moveTo>
                <a:lnTo>
                  <a:pt x="2827" y="401"/>
                </a:lnTo>
                <a:lnTo>
                  <a:pt x="2827" y="301"/>
                </a:lnTo>
                <a:lnTo>
                  <a:pt x="11373" y="301"/>
                </a:lnTo>
                <a:lnTo>
                  <a:pt x="11373" y="401"/>
                </a:lnTo>
                <a:lnTo>
                  <a:pt x="14201" y="201"/>
                </a:lnTo>
                <a:lnTo>
                  <a:pt x="11373" y="0"/>
                </a:lnTo>
                <a:lnTo>
                  <a:pt x="11373" y="101"/>
                </a:lnTo>
                <a:lnTo>
                  <a:pt x="2827" y="101"/>
                </a:lnTo>
                <a:lnTo>
                  <a:pt x="2827" y="0"/>
                </a:lnTo>
                <a:lnTo>
                  <a:pt x="0" y="201"/>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93" name="CustomShape 3"/>
          <p:cNvSpPr/>
          <p:nvPr/>
        </p:nvSpPr>
        <p:spPr>
          <a:xfrm>
            <a:off x="3528000" y="4934880"/>
            <a:ext cx="1512000" cy="177120"/>
          </a:xfrm>
          <a:custGeom>
            <a:avLst/>
            <a:gdLst/>
            <a:ahLst/>
            <a:cxnLst/>
            <a:rect l="0" t="0" r="r" b="b"/>
            <a:pathLst>
              <a:path w="4202" h="494">
                <a:moveTo>
                  <a:pt x="0" y="246"/>
                </a:moveTo>
                <a:lnTo>
                  <a:pt x="836" y="0"/>
                </a:lnTo>
                <a:lnTo>
                  <a:pt x="836" y="123"/>
                </a:lnTo>
                <a:lnTo>
                  <a:pt x="3364" y="123"/>
                </a:lnTo>
                <a:lnTo>
                  <a:pt x="3364" y="0"/>
                </a:lnTo>
                <a:lnTo>
                  <a:pt x="4201" y="246"/>
                </a:lnTo>
                <a:lnTo>
                  <a:pt x="3364" y="493"/>
                </a:lnTo>
                <a:lnTo>
                  <a:pt x="3364" y="369"/>
                </a:lnTo>
                <a:lnTo>
                  <a:pt x="836" y="369"/>
                </a:lnTo>
                <a:lnTo>
                  <a:pt x="836" y="493"/>
                </a:lnTo>
                <a:lnTo>
                  <a:pt x="0" y="246"/>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94" name="CustomShape 4"/>
          <p:cNvSpPr/>
          <p:nvPr/>
        </p:nvSpPr>
        <p:spPr>
          <a:xfrm>
            <a:off x="4824000" y="6336000"/>
            <a:ext cx="1512000" cy="144000"/>
          </a:xfrm>
          <a:custGeom>
            <a:avLst/>
            <a:gdLst/>
            <a:ahLst/>
            <a:cxnLst/>
            <a:rect l="0" t="0" r="r" b="b"/>
            <a:pathLst>
              <a:path w="4202" h="402">
                <a:moveTo>
                  <a:pt x="0" y="200"/>
                </a:moveTo>
                <a:lnTo>
                  <a:pt x="836" y="0"/>
                </a:lnTo>
                <a:lnTo>
                  <a:pt x="836" y="100"/>
                </a:lnTo>
                <a:lnTo>
                  <a:pt x="3364" y="100"/>
                </a:lnTo>
                <a:lnTo>
                  <a:pt x="3364" y="0"/>
                </a:lnTo>
                <a:lnTo>
                  <a:pt x="4201" y="200"/>
                </a:lnTo>
                <a:lnTo>
                  <a:pt x="3364" y="401"/>
                </a:lnTo>
                <a:lnTo>
                  <a:pt x="3364" y="300"/>
                </a:lnTo>
                <a:lnTo>
                  <a:pt x="836" y="300"/>
                </a:lnTo>
                <a:lnTo>
                  <a:pt x="836"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95" name="CustomShape 5"/>
          <p:cNvSpPr/>
          <p:nvPr/>
        </p:nvSpPr>
        <p:spPr>
          <a:xfrm>
            <a:off x="2520000" y="2520000"/>
            <a:ext cx="5832000" cy="216000"/>
          </a:xfrm>
          <a:custGeom>
            <a:avLst/>
            <a:gdLst/>
            <a:ahLst/>
            <a:cxnLst/>
            <a:rect l="0" t="0" r="r" b="b"/>
            <a:pathLst>
              <a:path w="16202" h="602">
                <a:moveTo>
                  <a:pt x="0" y="300"/>
                </a:moveTo>
                <a:lnTo>
                  <a:pt x="3225" y="0"/>
                </a:lnTo>
                <a:lnTo>
                  <a:pt x="3225" y="150"/>
                </a:lnTo>
                <a:lnTo>
                  <a:pt x="12975" y="150"/>
                </a:lnTo>
                <a:lnTo>
                  <a:pt x="12975" y="0"/>
                </a:lnTo>
                <a:lnTo>
                  <a:pt x="16201" y="300"/>
                </a:lnTo>
                <a:lnTo>
                  <a:pt x="12975" y="601"/>
                </a:lnTo>
                <a:lnTo>
                  <a:pt x="12975" y="450"/>
                </a:lnTo>
                <a:lnTo>
                  <a:pt x="3225" y="450"/>
                </a:lnTo>
                <a:lnTo>
                  <a:pt x="3225" y="601"/>
                </a:lnTo>
                <a:lnTo>
                  <a:pt x="0" y="3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96" name="CustomShape 6"/>
          <p:cNvSpPr/>
          <p:nvPr/>
        </p:nvSpPr>
        <p:spPr>
          <a:xfrm>
            <a:off x="6048000" y="4934880"/>
            <a:ext cx="2448000" cy="177120"/>
          </a:xfrm>
          <a:custGeom>
            <a:avLst/>
            <a:gdLst/>
            <a:ahLst/>
            <a:cxnLst/>
            <a:rect l="0" t="0" r="r" b="b"/>
            <a:pathLst>
              <a:path w="6802" h="494">
                <a:moveTo>
                  <a:pt x="0" y="246"/>
                </a:moveTo>
                <a:lnTo>
                  <a:pt x="1353" y="0"/>
                </a:lnTo>
                <a:lnTo>
                  <a:pt x="1353" y="123"/>
                </a:lnTo>
                <a:lnTo>
                  <a:pt x="5447" y="123"/>
                </a:lnTo>
                <a:lnTo>
                  <a:pt x="5447" y="0"/>
                </a:lnTo>
                <a:lnTo>
                  <a:pt x="6801" y="246"/>
                </a:lnTo>
                <a:lnTo>
                  <a:pt x="5447" y="493"/>
                </a:lnTo>
                <a:lnTo>
                  <a:pt x="5447" y="369"/>
                </a:lnTo>
                <a:lnTo>
                  <a:pt x="1353" y="369"/>
                </a:lnTo>
                <a:lnTo>
                  <a:pt x="1353" y="493"/>
                </a:lnTo>
                <a:lnTo>
                  <a:pt x="0" y="246"/>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ustomShape 1"/>
          <p:cNvSpPr/>
          <p:nvPr/>
        </p:nvSpPr>
        <p:spPr>
          <a:xfrm>
            <a:off x="357120" y="285840"/>
            <a:ext cx="8499960" cy="606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strike="noStrike" spc="-1">
                <a:solidFill>
                  <a:srgbClr val="FF0000"/>
                </a:solidFill>
                <a:latin typeface="Calibri"/>
                <a:ea typeface="DejaVu Sans"/>
              </a:rPr>
              <a:t>Оглядають шкіру. </a:t>
            </a:r>
            <a:r>
              <a:rPr lang="ru-RU" sz="2800" b="1" strike="noStrike" spc="-1">
                <a:solidFill>
                  <a:srgbClr val="000000"/>
                </a:solidFill>
                <a:latin typeface="Calibri"/>
                <a:ea typeface="DejaVu Sans"/>
              </a:rPr>
              <a:t>Потрібно звернути увагу на колір шкіри, наявність шкірних захворювань, саден, ран, крововиливів.</a:t>
            </a:r>
            <a:endParaRPr lang="ru-RU" sz="2800" b="0" strike="noStrike" spc="-1">
              <a:latin typeface="Arial"/>
            </a:endParaRPr>
          </a:p>
          <a:p>
            <a:pPr algn="just">
              <a:lnSpc>
                <a:spcPct val="100000"/>
              </a:lnSpc>
            </a:pPr>
            <a:r>
              <a:rPr lang="ru-RU" sz="2800" b="1" strike="noStrike" spc="-1">
                <a:solidFill>
                  <a:srgbClr val="000000"/>
                </a:solidFill>
                <a:latin typeface="Calibri"/>
                <a:ea typeface="DejaVu Sans"/>
              </a:rPr>
              <a:t> Необхідно також звернути увагу на </a:t>
            </a:r>
            <a:r>
              <a:rPr lang="ru-RU" sz="2800" b="1" i="1" strike="noStrike" spc="-1">
                <a:solidFill>
                  <a:srgbClr val="FF0000"/>
                </a:solidFill>
                <a:latin typeface="Calibri"/>
                <a:ea typeface="DejaVu Sans"/>
              </a:rPr>
              <a:t>пропорційність будови тіла, форму суглобів, наявність складок у незвичних місцях </a:t>
            </a:r>
            <a:r>
              <a:rPr lang="ru-RU" sz="2800" b="1" strike="noStrike" spc="-1">
                <a:solidFill>
                  <a:srgbClr val="000000"/>
                </a:solidFill>
                <a:latin typeface="Calibri"/>
                <a:ea typeface="DejaVu Sans"/>
              </a:rPr>
              <a:t>та ін.</a:t>
            </a:r>
            <a:endParaRPr lang="ru-RU" sz="2800" b="0" strike="noStrike" spc="-1">
              <a:latin typeface="Arial"/>
            </a:endParaRPr>
          </a:p>
          <a:p>
            <a:pPr algn="just">
              <a:lnSpc>
                <a:spcPct val="100000"/>
              </a:lnSpc>
            </a:pPr>
            <a:r>
              <a:rPr lang="ru-RU" sz="2800" b="0" strike="noStrike" spc="-1">
                <a:solidFill>
                  <a:srgbClr val="000000"/>
                </a:solidFill>
                <a:latin typeface="Calibri"/>
                <a:ea typeface="DejaVu Sans"/>
              </a:rPr>
              <a:t> </a:t>
            </a:r>
            <a:r>
              <a:rPr lang="ru-RU" sz="2800" b="1" i="1" strike="noStrike" spc="-1">
                <a:solidFill>
                  <a:srgbClr val="7030A0"/>
                </a:solidFill>
                <a:latin typeface="Calibri"/>
                <a:ea typeface="DejaVu Sans"/>
              </a:rPr>
              <a:t>Дослідження місця ушкодження.</a:t>
            </a:r>
            <a:endParaRPr lang="ru-RU" sz="2800" b="0" strike="noStrike" spc="-1">
              <a:latin typeface="Arial"/>
            </a:endParaRPr>
          </a:p>
          <a:p>
            <a:pPr algn="just">
              <a:lnSpc>
                <a:spcPct val="100000"/>
              </a:lnSpc>
            </a:pPr>
            <a:r>
              <a:rPr lang="ru-RU" sz="2800" b="0" strike="noStrike" spc="-1">
                <a:solidFill>
                  <a:srgbClr val="000000"/>
                </a:solidFill>
                <a:latin typeface="Calibri"/>
                <a:ea typeface="DejaVu Sans"/>
              </a:rPr>
              <a:t>  Ушкоджену частину тіла треба порівняти із симетричною. Під час пальпації необхідно з'ясувати біль у разі навантаження на вісь. Пальпацію слід проводити дуже обережно.</a:t>
            </a:r>
            <a:endParaRPr lang="ru-RU" sz="2800" b="0" strike="noStrike" spc="-1">
              <a:latin typeface="Arial"/>
            </a:endParaRPr>
          </a:p>
          <a:p>
            <a:pPr algn="just">
              <a:lnSpc>
                <a:spcPct val="100000"/>
              </a:lnSpc>
            </a:pPr>
            <a:r>
              <a:rPr lang="ru-RU" sz="2800" b="0" strike="noStrike" spc="-1">
                <a:solidFill>
                  <a:srgbClr val="000000"/>
                </a:solidFill>
                <a:latin typeface="Calibri"/>
                <a:ea typeface="DejaVu Sans"/>
              </a:rPr>
              <a:t>Обстежуючи місце ушкодження, можна виявити низку </a:t>
            </a:r>
            <a:r>
              <a:rPr lang="ru-RU" sz="2800" b="1" i="1" strike="noStrike" spc="-1">
                <a:solidFill>
                  <a:srgbClr val="0070C0"/>
                </a:solidFill>
                <a:latin typeface="Calibri"/>
                <a:ea typeface="DejaVu Sans"/>
              </a:rPr>
              <a:t>специфічних симптомів</a:t>
            </a:r>
            <a:r>
              <a:rPr lang="ru-RU" sz="2800" b="0" strike="noStrike" spc="-1">
                <a:solidFill>
                  <a:srgbClr val="000000"/>
                </a:solidFill>
                <a:latin typeface="Calibri"/>
                <a:ea typeface="DejaVu Sans"/>
              </a:rPr>
              <a:t>: кісткову крепітацію, патологічну рухливість, підшкірну емфізему тощо.</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214200" y="214200"/>
            <a:ext cx="8642880" cy="664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80880" indent="-379800" algn="ctr">
              <a:lnSpc>
                <a:spcPct val="80000"/>
              </a:lnSpc>
              <a:spcBef>
                <a:spcPts val="519"/>
              </a:spcBef>
            </a:pPr>
            <a:r>
              <a:rPr lang="ru-RU" sz="2600" b="1" strike="noStrike" spc="-1">
                <a:solidFill>
                  <a:srgbClr val="FF0000"/>
                </a:solidFill>
                <a:latin typeface="Calibri"/>
                <a:ea typeface="DejaVu Sans"/>
              </a:rPr>
              <a:t>Правила транспортної іммобілізації (послідовність дій по наданню транспортної іммобілізації):</a:t>
            </a:r>
            <a:endParaRPr lang="ru-RU" sz="26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перед транспортною іммобілізацією провести знеболювання;</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зупинити кровотечу;</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на рану накласти асептичну пов’язку;</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одяг не знімати (тільки по показам - відкритий перелом, для</a:t>
            </a:r>
            <a:r>
              <a:t/>
            </a:r>
            <a:br/>
            <a:r>
              <a:rPr lang="ru-RU" sz="2200" b="0" strike="noStrike" spc="-1">
                <a:solidFill>
                  <a:srgbClr val="000000"/>
                </a:solidFill>
                <a:latin typeface="Calibri"/>
                <a:ea typeface="DejaVu Sans"/>
              </a:rPr>
              <a:t>кращого  обстеження   кінцівки),   використовуючи  її для   м’якої</a:t>
            </a:r>
            <a:r>
              <a:t/>
            </a:r>
            <a:br/>
            <a:r>
              <a:rPr lang="ru-RU" sz="2200" b="0" strike="noStrike" spc="-1">
                <a:solidFill>
                  <a:srgbClr val="000000"/>
                </a:solidFill>
                <a:latin typeface="Calibri"/>
                <a:ea typeface="DejaVu Sans"/>
              </a:rPr>
              <a:t>прокладки під шину;</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уламки кісток при відкритих переломах не вправляти;</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змоделювати шину відповідно ділянки транспортної іммобілізації</a:t>
            </a:r>
            <a:r>
              <a:t/>
            </a:r>
            <a:br/>
            <a:r>
              <a:rPr lang="ru-RU" sz="2200" b="0" strike="noStrike" spc="-1">
                <a:solidFill>
                  <a:srgbClr val="000000"/>
                </a:solidFill>
                <a:latin typeface="Calibri"/>
                <a:ea typeface="DejaVu Sans"/>
              </a:rPr>
              <a:t>конкретного хворого;</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накласти   на   шину   ватно-марлеві   (або   з   іншого   матеріалу)</a:t>
            </a:r>
            <a:r>
              <a:t/>
            </a:r>
            <a:br/>
            <a:r>
              <a:rPr lang="ru-RU" sz="2200" b="0" strike="noStrike" spc="-1">
                <a:solidFill>
                  <a:srgbClr val="000000"/>
                </a:solidFill>
                <a:latin typeface="Calibri"/>
                <a:ea typeface="DejaVu Sans"/>
              </a:rPr>
              <a:t>прокладки в її ділянках, що торкаються кісткових виступів та в</a:t>
            </a:r>
            <a:r>
              <a:t/>
            </a:r>
            <a:br/>
            <a:r>
              <a:rPr lang="ru-RU" sz="2200" b="0" strike="noStrike" spc="-1">
                <a:solidFill>
                  <a:srgbClr val="000000"/>
                </a:solidFill>
                <a:latin typeface="Calibri"/>
                <a:ea typeface="DejaVu Sans"/>
              </a:rPr>
              <a:t>проекції судинно-нервових пучків;</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при переломі довгих трубчатих кісток - фіксація всіх суглобів, які</a:t>
            </a:r>
            <a:r>
              <a:t/>
            </a:r>
            <a:br/>
            <a:r>
              <a:rPr lang="ru-RU" sz="2200" b="0" strike="noStrike" spc="-1">
                <a:solidFill>
                  <a:srgbClr val="000000"/>
                </a:solidFill>
                <a:latin typeface="Calibri"/>
                <a:ea typeface="DejaVu Sans"/>
              </a:rPr>
              <a:t>функціонують під дією м’язів даного сегмента кінцівки;</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положення фіксації кінцівки - середньо-фізіологічне;</a:t>
            </a:r>
            <a:endParaRPr lang="ru-RU" sz="2200" b="0" strike="noStrike" spc="-1">
              <a:latin typeface="Arial"/>
            </a:endParaRPr>
          </a:p>
          <a:p>
            <a:pPr marL="380880" indent="-379800" algn="just">
              <a:lnSpc>
                <a:spcPct val="80000"/>
              </a:lnSpc>
              <a:spcBef>
                <a:spcPts val="439"/>
              </a:spcBef>
              <a:buClr>
                <a:srgbClr val="000000"/>
              </a:buClr>
              <a:buFont typeface="Wingdings" charset="2"/>
              <a:buChar char=""/>
            </a:pPr>
            <a:r>
              <a:rPr lang="ru-RU" sz="2200" b="0" strike="noStrike" spc="-1">
                <a:solidFill>
                  <a:srgbClr val="000000"/>
                </a:solidFill>
                <a:latin typeface="Calibri"/>
                <a:ea typeface="DejaVu Sans"/>
              </a:rPr>
              <a:t>якщо конструкція шини дозволяє, то краще створити після транспортної іммобілізації витяжіння (протидія рефлекторному скороченню м’язів ураженого сегмента) .</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2500" lnSpcReduction="10000"/>
          </a:bodyPr>
          <a:lstStyle/>
          <a:p>
            <a:pPr algn="ctr">
              <a:lnSpc>
                <a:spcPct val="100000"/>
              </a:lnSpc>
            </a:pPr>
            <a:r>
              <a:rPr lang="ru-RU" sz="4000" b="1" strike="noStrike" spc="-1">
                <a:solidFill>
                  <a:srgbClr val="FF0000"/>
                </a:solidFill>
                <a:latin typeface="Calibri"/>
                <a:ea typeface="DejaVu Sans"/>
              </a:rPr>
              <a:t>Способи проведення транспортної іммобілізації</a:t>
            </a:r>
            <a:endParaRPr lang="ru-RU" sz="4000" b="0" strike="noStrike" spc="-1">
              <a:latin typeface="Arial"/>
            </a:endParaRPr>
          </a:p>
        </p:txBody>
      </p:sp>
      <p:sp>
        <p:nvSpPr>
          <p:cNvPr id="599" name="CustomShape 2"/>
          <p:cNvSpPr/>
          <p:nvPr/>
        </p:nvSpPr>
        <p:spPr>
          <a:xfrm>
            <a:off x="457200" y="1600200"/>
            <a:ext cx="8256960" cy="504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а)	</a:t>
            </a:r>
            <a:r>
              <a:rPr lang="ru-RU" sz="3200" b="1" strike="noStrike" spc="-1">
                <a:solidFill>
                  <a:srgbClr val="FF0000"/>
                </a:solidFill>
                <a:latin typeface="Calibri"/>
                <a:ea typeface="DejaVu Sans"/>
              </a:rPr>
              <a:t>Аутоімобілізація</a:t>
            </a:r>
            <a:r>
              <a:rPr lang="ru-RU" sz="3200" b="1" strike="noStrike" spc="-1">
                <a:solidFill>
                  <a:srgbClr val="000000"/>
                </a:solidFill>
                <a:latin typeface="Calibri"/>
                <a:ea typeface="DejaVu Sans"/>
              </a:rPr>
              <a:t> </a:t>
            </a:r>
            <a:r>
              <a:rPr lang="ru-RU" sz="3200" b="0" strike="noStrike" spc="-1">
                <a:solidFill>
                  <a:srgbClr val="000000"/>
                </a:solidFill>
                <a:latin typeface="Calibri"/>
                <a:ea typeface="DejaVu Sans"/>
              </a:rPr>
              <a:t> -  бинтування  ураженої  нижньої  кінцівки  до здорової або верхньої кінцівки до тулуба</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б)	</a:t>
            </a:r>
            <a:r>
              <a:rPr lang="ru-RU" sz="3200" b="1" strike="noStrike" spc="-1">
                <a:solidFill>
                  <a:srgbClr val="FF0000"/>
                </a:solidFill>
                <a:latin typeface="Calibri"/>
                <a:ea typeface="DejaVu Sans"/>
              </a:rPr>
              <a:t>Транспортна іммобілізація за допомогою підручних предметів </a:t>
            </a:r>
            <a:r>
              <a:rPr lang="ru-RU" sz="3200" b="0" strike="noStrike" spc="-1">
                <a:solidFill>
                  <a:srgbClr val="000000"/>
                </a:solidFill>
                <a:latin typeface="Calibri"/>
                <a:ea typeface="DejaVu Sans"/>
              </a:rPr>
              <a:t>(імпровізовані   шини   з   дошок,   кусків   фанери,   лиж,   картону, парасольки  тощо  в якості жорсткого предмету, до якого фіксують пошкоджену кінцівку) </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CustomShape 1"/>
          <p:cNvSpPr/>
          <p:nvPr/>
        </p:nvSpPr>
        <p:spPr>
          <a:xfrm>
            <a:off x="214200" y="0"/>
            <a:ext cx="8928720" cy="13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just">
              <a:lnSpc>
                <a:spcPct val="100000"/>
              </a:lnSpc>
            </a:pPr>
            <a:r>
              <a:rPr lang="ru-RU" sz="2800" b="1" strike="noStrike" spc="-1">
                <a:solidFill>
                  <a:srgbClr val="FF0000"/>
                </a:solidFill>
                <a:latin typeface="Calibri"/>
                <a:ea typeface="DejaVu Sans"/>
              </a:rPr>
              <a:t>5. Долікарська медична допомога при </a:t>
            </a:r>
            <a:r>
              <a:rPr lang="ru-RU" sz="2800" b="1" i="1" strike="noStrike" spc="-1">
                <a:solidFill>
                  <a:srgbClr val="FF0000"/>
                </a:solidFill>
                <a:latin typeface="Calibri"/>
                <a:ea typeface="DejaVu Sans"/>
              </a:rPr>
              <a:t>травмах голови, шиї, грудної клітки, живота</a:t>
            </a:r>
            <a:r>
              <a:rPr lang="ru-RU" sz="2800" b="1" strike="noStrike" spc="-1">
                <a:solidFill>
                  <a:srgbClr val="FF0000"/>
                </a:solidFill>
                <a:latin typeface="Calibri"/>
                <a:ea typeface="DejaVu Sans"/>
              </a:rPr>
              <a:t>. Особливості транспортування та догляду за такими потерпілими</a:t>
            </a:r>
            <a:endParaRPr lang="ru-RU" sz="2800" b="0" strike="noStrike" spc="-1">
              <a:latin typeface="Arial"/>
            </a:endParaRPr>
          </a:p>
        </p:txBody>
      </p:sp>
      <p:sp>
        <p:nvSpPr>
          <p:cNvPr id="601" name="CustomShape 2"/>
          <p:cNvSpPr/>
          <p:nvPr/>
        </p:nvSpPr>
        <p:spPr>
          <a:xfrm>
            <a:off x="285840" y="1396440"/>
            <a:ext cx="8642880" cy="5060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400" b="1" i="1" strike="noStrike" spc="-1">
                <a:solidFill>
                  <a:srgbClr val="7030A0"/>
                </a:solidFill>
                <a:latin typeface="Arial"/>
                <a:ea typeface="Times New Roman"/>
              </a:rPr>
              <a:t>Види травм шиї та хребта:</a:t>
            </a:r>
            <a:endParaRPr lang="ru-RU" sz="24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закриті та відкриті;</a:t>
            </a:r>
            <a:endParaRPr lang="ru-RU" sz="20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проникні (у спинномозковий канал) і непроникні;</a:t>
            </a:r>
            <a:endParaRPr lang="ru-RU" sz="20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ускладнені (травмою спинного мозку) та неускладнені;</a:t>
            </a:r>
            <a:endParaRPr lang="ru-RU" sz="20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одиничні та численні (одночасно ушкоджені декілька відділів хребта).</a:t>
            </a:r>
            <a:endParaRPr lang="ru-RU" sz="2000" b="0" strike="noStrike" spc="-1">
              <a:latin typeface="Arial"/>
            </a:endParaRPr>
          </a:p>
          <a:p>
            <a:pPr algn="just">
              <a:lnSpc>
                <a:spcPct val="100000"/>
              </a:lnSpc>
            </a:pPr>
            <a:r>
              <a:rPr lang="ru-RU" sz="2000" b="0" strike="noStrike" spc="-1">
                <a:solidFill>
                  <a:srgbClr val="333333"/>
                </a:solidFill>
                <a:latin typeface="Arial"/>
                <a:ea typeface="Times New Roman"/>
              </a:rPr>
              <a:t>Серед закритих уражень хребта найчастіше трапляються компресійні переломи тіл хребців грудного та поперекового відділів.</a:t>
            </a:r>
            <a:r>
              <a:t/>
            </a:r>
            <a:br/>
            <a:r>
              <a:rPr lang="ru-RU" sz="2000" b="0" strike="noStrike" spc="-1">
                <a:solidFill>
                  <a:srgbClr val="333333"/>
                </a:solidFill>
                <a:latin typeface="Arial"/>
                <a:ea typeface="Times New Roman"/>
              </a:rPr>
              <a:t>До ускладнених пошкоджень хребта й голови належать травма спинного й головного мозку, що проявляється непритомністю, струсом, забиттям і здавлюванням.</a:t>
            </a:r>
            <a:endParaRPr lang="ru-RU" sz="2000" b="0" strike="noStrike" spc="-1">
              <a:latin typeface="Arial"/>
            </a:endParaRPr>
          </a:p>
          <a:p>
            <a:pPr algn="ctr">
              <a:lnSpc>
                <a:spcPct val="100000"/>
              </a:lnSpc>
            </a:pPr>
            <a:r>
              <a:t/>
            </a:r>
            <a:br/>
            <a:r>
              <a:rPr lang="ru-RU" sz="2400" b="1" strike="noStrike" spc="-1">
                <a:solidFill>
                  <a:srgbClr val="FF0000"/>
                </a:solidFill>
                <a:latin typeface="Arial"/>
                <a:ea typeface="Times New Roman"/>
              </a:rPr>
              <a:t>Види травм голови:</a:t>
            </a:r>
            <a:endParaRPr lang="ru-RU" sz="24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закриті та відкриті;</a:t>
            </a:r>
            <a:endParaRPr lang="ru-RU" sz="20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проникні (порушення цілостності черепної коробки) та непроникні;</a:t>
            </a:r>
            <a:endParaRPr lang="ru-RU" sz="2000" b="0" strike="noStrike" spc="-1">
              <a:latin typeface="Arial"/>
            </a:endParaRPr>
          </a:p>
          <a:p>
            <a:pPr marL="216000" indent="-215640" algn="just">
              <a:lnSpc>
                <a:spcPct val="100000"/>
              </a:lnSpc>
              <a:buClr>
                <a:srgbClr val="333333"/>
              </a:buClr>
              <a:buFont typeface="Symbol"/>
              <a:buChar char=""/>
            </a:pPr>
            <a:r>
              <a:rPr lang="ru-RU" sz="2000" b="0" strike="noStrike" spc="-1">
                <a:solidFill>
                  <a:srgbClr val="333333"/>
                </a:solidFill>
                <a:latin typeface="Arial"/>
                <a:ea typeface="Times New Roman"/>
              </a:rPr>
              <a:t>ускладнені (травмою головного мозку, крововиливами в оболонки мозку) та неускладнені.</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CustomShape 1"/>
          <p:cNvSpPr/>
          <p:nvPr/>
        </p:nvSpPr>
        <p:spPr>
          <a:xfrm>
            <a:off x="214200" y="2880"/>
            <a:ext cx="8571600" cy="6703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800" b="1" i="1" strike="noStrike" spc="-1">
                <a:solidFill>
                  <a:srgbClr val="FF0000"/>
                </a:solidFill>
                <a:latin typeface="Arial"/>
                <a:ea typeface="Times New Roman"/>
              </a:rPr>
              <a:t>Ознаки травм голови та хребта:</a:t>
            </a:r>
            <a:endParaRPr lang="ru-RU" sz="2800" b="0" strike="noStrike" spc="-1">
              <a:latin typeface="Arial"/>
            </a:endParaRPr>
          </a:p>
          <a:p>
            <a:pPr algn="ctr">
              <a:lnSpc>
                <a:spcPct val="100000"/>
              </a:lnSpc>
            </a:pPr>
            <a:endParaRPr lang="ru-RU" sz="2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зміна рівня свідомості: сонливість, сплутування свідомості, втрата свідомості;</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сильний біль або тиск у голові, шиї чи спині;</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поколювання або втрата чутливості в пальцях рук і ніг;</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втрата рухових функцій якої-небудь частини тіла;</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незвичайні горбкуваті утворення на голові чи хребті;</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виділення крові або спинномозкової рідини з вух чи носа;</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сильна кровотеча в ділянці голови, шиї або спини;</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судоми;</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утруднене дихання;</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порушення зору;</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нудота, блювота;</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стійкий головний біль;</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різниця в розмірах правої та лівої зіниць (анізокорія);</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втрата рівноваги;</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синці в ділянці голови, особливо навколо очей і вух.</a:t>
            </a:r>
            <a:endParaRPr lang="ru-RU" sz="1800" b="0" strike="noStrike" spc="-1">
              <a:latin typeface="Arial"/>
            </a:endParaRPr>
          </a:p>
          <a:p>
            <a:pPr marL="216000" indent="-215640" algn="just">
              <a:lnSpc>
                <a:spcPct val="100000"/>
              </a:lnSpc>
              <a:buClr>
                <a:srgbClr val="333333"/>
              </a:buClr>
              <a:buFont typeface="Wingdings" charset="2"/>
              <a:buChar char=""/>
            </a:pPr>
            <a:r>
              <a:rPr lang="ru-RU" sz="1800" b="1" strike="noStrike" spc="-1">
                <a:solidFill>
                  <a:srgbClr val="333333"/>
                </a:solidFill>
                <a:latin typeface="Arial"/>
                <a:ea typeface="Times New Roman"/>
              </a:rPr>
              <a:t>Названі ознаки, взяті окремо, не завжди означають серйозну травму голови чи хребта, але при будь-якій підозрі на неї слід викликати швидку допомогу.</a:t>
            </a:r>
            <a:endParaRPr lang="ru-RU" sz="1800" b="0" strike="noStrike" spc="-1">
              <a:latin typeface="Arial"/>
            </a:endParaRPr>
          </a:p>
          <a:p>
            <a:pPr algn="just">
              <a:lnSpc>
                <a:spcPct val="100000"/>
              </a:lnSpc>
            </a:pPr>
            <a:r>
              <a:t/>
            </a:r>
            <a:b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ea typeface="DejaVu Sans"/>
              </a:rPr>
              <a:t>КЛАСИФІКАЦІЯ ЧМТ</a:t>
            </a:r>
            <a:endParaRPr lang="ru-RU" sz="4400" b="0" strike="noStrike" spc="-1">
              <a:latin typeface="Arial"/>
            </a:endParaRPr>
          </a:p>
        </p:txBody>
      </p:sp>
      <p:sp>
        <p:nvSpPr>
          <p:cNvPr id="604" name="CustomShape 2"/>
          <p:cNvSpPr/>
          <p:nvPr/>
        </p:nvSpPr>
        <p:spPr>
          <a:xfrm>
            <a:off x="457200" y="1600200"/>
            <a:ext cx="8228520" cy="452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479"/>
              </a:spcBef>
              <a:buClr>
                <a:srgbClr val="FF0000"/>
              </a:buClr>
              <a:buFont typeface="Arial"/>
              <a:buChar char="•"/>
            </a:pPr>
            <a:r>
              <a:rPr lang="ru-RU" sz="2400" b="1" strike="noStrike" spc="-1">
                <a:solidFill>
                  <a:srgbClr val="FF0000"/>
                </a:solidFill>
                <a:latin typeface="Calibri"/>
                <a:ea typeface="DejaVu Sans"/>
              </a:rPr>
              <a:t>СТРУС</a:t>
            </a:r>
            <a:r>
              <a:rPr lang="ru-RU" sz="2400" b="1" strike="noStrike" spc="-1">
                <a:solidFill>
                  <a:srgbClr val="000000"/>
                </a:solidFill>
                <a:latin typeface="Calibri"/>
                <a:ea typeface="DejaVu Sans"/>
              </a:rPr>
              <a:t> ГОЛОВНОГО МОЗКУ</a:t>
            </a:r>
            <a:endParaRPr lang="ru-RU" sz="2400" b="0" strike="noStrike" spc="-1">
              <a:latin typeface="Arial"/>
            </a:endParaRPr>
          </a:p>
          <a:p>
            <a:pPr marL="343080" indent="-342000">
              <a:lnSpc>
                <a:spcPct val="100000"/>
              </a:lnSpc>
              <a:spcBef>
                <a:spcPts val="479"/>
              </a:spcBef>
              <a:buClr>
                <a:srgbClr val="FF0000"/>
              </a:buClr>
              <a:buFont typeface="Arial"/>
              <a:buChar char="•"/>
            </a:pPr>
            <a:r>
              <a:rPr lang="ru-RU" sz="2400" b="1" strike="noStrike" spc="-1">
                <a:solidFill>
                  <a:srgbClr val="FF0000"/>
                </a:solidFill>
                <a:latin typeface="Calibri"/>
                <a:ea typeface="DejaVu Sans"/>
              </a:rPr>
              <a:t>ЗАБІЙ</a:t>
            </a:r>
            <a:r>
              <a:rPr lang="ru-RU" sz="2400" b="1" strike="noStrike" spc="-1">
                <a:solidFill>
                  <a:srgbClr val="000000"/>
                </a:solidFill>
                <a:latin typeface="Calibri"/>
                <a:ea typeface="DejaVu Sans"/>
              </a:rPr>
              <a:t> ГОЛОВНОГО МОЗКУ ЛЕГКОГО СТУПЕНЯ</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1" strike="noStrike" spc="-1">
                <a:solidFill>
                  <a:srgbClr val="000000"/>
                </a:solidFill>
                <a:latin typeface="Calibri"/>
                <a:ea typeface="DejaVu Sans"/>
              </a:rPr>
              <a:t>ЗАБІЙ ГОЛОВНОГО МОЗКУ СЕРЕДНЬОГО СТУПЕНЯ</a:t>
            </a:r>
            <a:endParaRPr lang="ru-RU" sz="2400" b="0" strike="noStrike" spc="-1">
              <a:latin typeface="Arial"/>
            </a:endParaRPr>
          </a:p>
          <a:p>
            <a:pPr marL="343080" indent="-342000">
              <a:lnSpc>
                <a:spcPct val="100000"/>
              </a:lnSpc>
              <a:spcBef>
                <a:spcPts val="479"/>
              </a:spcBef>
              <a:buClr>
                <a:srgbClr val="000000"/>
              </a:buClr>
              <a:buFont typeface="Arial"/>
              <a:buChar char="•"/>
            </a:pPr>
            <a:r>
              <a:rPr lang="ru-RU" sz="2400" b="1" strike="noStrike" spc="-1">
                <a:solidFill>
                  <a:srgbClr val="000000"/>
                </a:solidFill>
                <a:latin typeface="Calibri"/>
                <a:ea typeface="DejaVu Sans"/>
              </a:rPr>
              <a:t>ЗАБІЙ ГОЛОВНОГО МОЗКУ ТЯЖКОГО СТУПЕНЯ</a:t>
            </a:r>
            <a:endParaRPr lang="ru-RU" sz="2400" b="0" strike="noStrike" spc="-1">
              <a:latin typeface="Arial"/>
            </a:endParaRPr>
          </a:p>
          <a:p>
            <a:pPr marL="343080" indent="-342000">
              <a:lnSpc>
                <a:spcPct val="100000"/>
              </a:lnSpc>
              <a:spcBef>
                <a:spcPts val="479"/>
              </a:spcBef>
              <a:buClr>
                <a:srgbClr val="FF0000"/>
              </a:buClr>
              <a:buFont typeface="Arial"/>
              <a:buChar char="•"/>
            </a:pPr>
            <a:r>
              <a:rPr lang="ru-RU" sz="2400" b="1" strike="noStrike" spc="-1">
                <a:solidFill>
                  <a:srgbClr val="FF0000"/>
                </a:solidFill>
                <a:latin typeface="Calibri"/>
                <a:ea typeface="DejaVu Sans"/>
              </a:rPr>
              <a:t>ДИФУЗНЕ АКСОНАЛЬНЕ ПОШКОДЖЕННЯ</a:t>
            </a:r>
            <a:endParaRPr lang="ru-RU" sz="2400" b="0" strike="noStrike" spc="-1">
              <a:latin typeface="Arial"/>
            </a:endParaRPr>
          </a:p>
          <a:p>
            <a:pPr marL="343080" indent="-342000">
              <a:lnSpc>
                <a:spcPct val="100000"/>
              </a:lnSpc>
              <a:spcBef>
                <a:spcPts val="479"/>
              </a:spcBef>
              <a:buClr>
                <a:srgbClr val="FF0000"/>
              </a:buClr>
              <a:buFont typeface="Arial"/>
              <a:buChar char="•"/>
            </a:pPr>
            <a:r>
              <a:rPr lang="ru-RU" sz="2400" b="1" strike="noStrike" spc="-1">
                <a:solidFill>
                  <a:srgbClr val="FF0000"/>
                </a:solidFill>
                <a:latin typeface="Calibri"/>
                <a:ea typeface="DejaVu Sans"/>
              </a:rPr>
              <a:t>СТИСНЕННЯ</a:t>
            </a:r>
            <a:r>
              <a:rPr lang="ru-RU" sz="2400" b="1" strike="noStrike" spc="-1">
                <a:solidFill>
                  <a:srgbClr val="000000"/>
                </a:solidFill>
                <a:latin typeface="Calibri"/>
                <a:ea typeface="DejaVu Sans"/>
              </a:rPr>
              <a:t> ГОЛОВНОГО МОЗКУ</a:t>
            </a:r>
            <a:endParaRPr lang="ru-RU" sz="2400" b="0" strike="noStrike" spc="-1">
              <a:latin typeface="Arial"/>
            </a:endParaRPr>
          </a:p>
          <a:p>
            <a:pPr marL="343080" indent="-342000">
              <a:lnSpc>
                <a:spcPct val="100000"/>
              </a:lnSpc>
              <a:spcBef>
                <a:spcPts val="479"/>
              </a:spcBef>
            </a:pPr>
            <a:r>
              <a:rPr lang="ru-RU" sz="2400" b="1" strike="noStrike" spc="-1">
                <a:solidFill>
                  <a:srgbClr val="000000"/>
                </a:solidFill>
                <a:latin typeface="Calibri"/>
                <a:ea typeface="DejaVu Sans"/>
              </a:rPr>
              <a:t>		</a:t>
            </a:r>
            <a:r>
              <a:rPr lang="ru-RU" sz="2000" b="1" i="1" strike="noStrike" spc="-1">
                <a:solidFill>
                  <a:srgbClr val="000000"/>
                </a:solidFill>
                <a:latin typeface="Calibri"/>
                <a:ea typeface="DejaVu Sans"/>
              </a:rPr>
              <a:t>ЕПІДУРАЛЬНА ГЕМАТОМА</a:t>
            </a:r>
            <a:endParaRPr lang="ru-RU" sz="2000" b="0" strike="noStrike" spc="-1">
              <a:latin typeface="Arial"/>
            </a:endParaRPr>
          </a:p>
          <a:p>
            <a:pPr marL="343080" indent="-342000">
              <a:lnSpc>
                <a:spcPct val="100000"/>
              </a:lnSpc>
              <a:spcBef>
                <a:spcPts val="400"/>
              </a:spcBef>
            </a:pPr>
            <a:r>
              <a:rPr lang="ru-RU" sz="2000" b="1" i="1" strike="noStrike" spc="-1">
                <a:solidFill>
                  <a:srgbClr val="000000"/>
                </a:solidFill>
                <a:latin typeface="Calibri"/>
                <a:ea typeface="DejaVu Sans"/>
              </a:rPr>
              <a:t>		СУБДУРАЛЬНА ГЕМАТОМА</a:t>
            </a:r>
            <a:endParaRPr lang="ru-RU" sz="2000" b="0" strike="noStrike" spc="-1">
              <a:latin typeface="Arial"/>
            </a:endParaRPr>
          </a:p>
          <a:p>
            <a:pPr marL="343080" indent="-342000">
              <a:lnSpc>
                <a:spcPct val="100000"/>
              </a:lnSpc>
              <a:spcBef>
                <a:spcPts val="400"/>
              </a:spcBef>
            </a:pPr>
            <a:r>
              <a:rPr lang="ru-RU" sz="2000" b="1" i="1" strike="noStrike" spc="-1">
                <a:solidFill>
                  <a:srgbClr val="000000"/>
                </a:solidFill>
                <a:latin typeface="Calibri"/>
                <a:ea typeface="DejaVu Sans"/>
              </a:rPr>
              <a:t>		ВНУТРІШНЬОМОЗКОВА ГЕМАТОМА</a:t>
            </a:r>
            <a:endParaRPr lang="ru-RU" sz="2000" b="0" strike="noStrike" spc="-1">
              <a:latin typeface="Arial"/>
            </a:endParaRPr>
          </a:p>
          <a:p>
            <a:pPr marL="343080" indent="-342000">
              <a:lnSpc>
                <a:spcPct val="100000"/>
              </a:lnSpc>
              <a:spcBef>
                <a:spcPts val="400"/>
              </a:spcBef>
            </a:pPr>
            <a:r>
              <a:rPr lang="ru-RU" sz="2000" b="1" i="1" strike="noStrike" spc="-1">
                <a:solidFill>
                  <a:srgbClr val="000000"/>
                </a:solidFill>
                <a:latin typeface="Calibri"/>
                <a:ea typeface="DejaVu Sans"/>
              </a:rPr>
              <a:t>		СУБДУРАЛЬНА ГІДРОМА</a:t>
            </a:r>
            <a:endParaRPr lang="ru-RU" sz="2000" b="0" strike="noStrike" spc="-1">
              <a:latin typeface="Arial"/>
            </a:endParaRPr>
          </a:p>
          <a:p>
            <a:pPr marL="343080" indent="-342000">
              <a:lnSpc>
                <a:spcPct val="100000"/>
              </a:lnSpc>
              <a:spcBef>
                <a:spcPts val="400"/>
              </a:spcBef>
            </a:pPr>
            <a:r>
              <a:rPr lang="ru-RU" sz="2000" b="1" i="1" strike="noStrike" spc="-1">
                <a:solidFill>
                  <a:srgbClr val="000000"/>
                </a:solidFill>
                <a:latin typeface="Calibri"/>
                <a:ea typeface="DejaVu Sans"/>
              </a:rPr>
              <a:t>		ВДАВЛЕНІ ПЕРЕЛОМИ</a:t>
            </a:r>
            <a:endParaRPr lang="ru-RU" sz="2000" b="0" strike="noStrike" spc="-1">
              <a:latin typeface="Arial"/>
            </a:endParaRPr>
          </a:p>
          <a:p>
            <a:pPr marL="343080" indent="-342000">
              <a:lnSpc>
                <a:spcPct val="100000"/>
              </a:lnSpc>
              <a:spcBef>
                <a:spcPts val="400"/>
              </a:spcBef>
            </a:pPr>
            <a:r>
              <a:rPr lang="ru-RU" sz="2000" b="1" i="1" strike="noStrike" spc="-1">
                <a:solidFill>
                  <a:srgbClr val="000000"/>
                </a:solidFill>
                <a:latin typeface="Calibri"/>
                <a:ea typeface="DejaVu Sans"/>
              </a:rPr>
              <a:t>		НАПРУЖЕНА ПНЕВМОЦЕФАЛІЯ</a:t>
            </a:r>
            <a:endParaRPr lang="ru-RU" sz="2000" b="0" strike="noStrike" spc="-1">
              <a:latin typeface="Arial"/>
            </a:endParaRPr>
          </a:p>
          <a:p>
            <a:pPr marL="343080" indent="-342000">
              <a:lnSpc>
                <a:spcPct val="100000"/>
              </a:lnSpc>
              <a:spcBef>
                <a:spcPts val="479"/>
              </a:spcBef>
            </a:pP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CustomShape 1"/>
          <p:cNvSpPr/>
          <p:nvPr/>
        </p:nvSpPr>
        <p:spPr>
          <a:xfrm>
            <a:off x="442800" y="785880"/>
            <a:ext cx="3913560" cy="57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500" lnSpcReduction="20000"/>
          </a:bodyPr>
          <a:lstStyle/>
          <a:p>
            <a:pPr>
              <a:lnSpc>
                <a:spcPct val="100000"/>
              </a:lnSpc>
            </a:pPr>
            <a:r>
              <a:rPr lang="ru-RU" sz="4400" b="1" strike="noStrike" spc="-1">
                <a:solidFill>
                  <a:srgbClr val="000000"/>
                </a:solidFill>
                <a:latin typeface="Calibri"/>
                <a:ea typeface="DejaVu Sans"/>
              </a:rPr>
              <a:t>Механізм ЧМТ</a:t>
            </a:r>
            <a:endParaRPr lang="ru-RU" sz="4400" b="0" strike="noStrike" spc="-1">
              <a:latin typeface="Arial"/>
            </a:endParaRPr>
          </a:p>
        </p:txBody>
      </p:sp>
      <p:sp>
        <p:nvSpPr>
          <p:cNvPr id="606" name="CustomShape 2"/>
          <p:cNvSpPr/>
          <p:nvPr/>
        </p:nvSpPr>
        <p:spPr>
          <a:xfrm>
            <a:off x="3510000" y="2714760"/>
            <a:ext cx="9142920" cy="360"/>
          </a:xfrm>
          <a:prstGeom prst="rect">
            <a:avLst/>
          </a:prstGeom>
          <a:noFill/>
          <a:ln w="9360">
            <a:noFill/>
          </a:ln>
        </p:spPr>
        <p:style>
          <a:lnRef idx="0">
            <a:scrgbClr r="0" g="0" b="0"/>
          </a:lnRef>
          <a:fillRef idx="0">
            <a:scrgbClr r="0" g="0" b="0"/>
          </a:fillRef>
          <a:effectRef idx="0">
            <a:scrgbClr r="0" g="0" b="0"/>
          </a:effectRef>
          <a:fontRef idx="minor"/>
        </p:style>
      </p:sp>
      <p:pic>
        <p:nvPicPr>
          <p:cNvPr id="607" name="Рисунок 14"/>
          <p:cNvPicPr/>
          <p:nvPr/>
        </p:nvPicPr>
        <p:blipFill>
          <a:blip r:embed="rId2"/>
          <a:stretch/>
        </p:blipFill>
        <p:spPr>
          <a:xfrm>
            <a:off x="0" y="1714320"/>
            <a:ext cx="4856760" cy="3713760"/>
          </a:xfrm>
          <a:prstGeom prst="rect">
            <a:avLst/>
          </a:prstGeom>
          <a:ln w="9360">
            <a:noFill/>
          </a:ln>
        </p:spPr>
      </p:pic>
      <p:sp>
        <p:nvSpPr>
          <p:cNvPr id="608" name="CustomShape 3"/>
          <p:cNvSpPr/>
          <p:nvPr/>
        </p:nvSpPr>
        <p:spPr>
          <a:xfrm>
            <a:off x="4714920" y="571320"/>
            <a:ext cx="447696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000000"/>
                </a:solidFill>
                <a:latin typeface="Tahoma"/>
                <a:ea typeface="DejaVu Sans"/>
              </a:rPr>
              <a:t>Закриті пошкодження голови</a:t>
            </a:r>
            <a:endParaRPr lang="ru-RU" sz="2400" b="0" strike="noStrike" spc="-1">
              <a:latin typeface="Arial"/>
            </a:endParaRPr>
          </a:p>
        </p:txBody>
      </p:sp>
      <p:pic>
        <p:nvPicPr>
          <p:cNvPr id="609" name="Picture 3"/>
          <p:cNvPicPr/>
          <p:nvPr/>
        </p:nvPicPr>
        <p:blipFill>
          <a:blip r:embed="rId3"/>
          <a:srcRect l="21130" r="18124"/>
          <a:stretch/>
        </p:blipFill>
        <p:spPr>
          <a:xfrm>
            <a:off x="5286240" y="1571760"/>
            <a:ext cx="3642120" cy="3927960"/>
          </a:xfrm>
          <a:prstGeom prst="rect">
            <a:avLst/>
          </a:prstGeom>
          <a:ln w="9360">
            <a:noFill/>
          </a:ln>
        </p:spPr>
      </p:pic>
      <p:sp>
        <p:nvSpPr>
          <p:cNvPr id="610" name="CustomShape 4"/>
          <p:cNvSpPr/>
          <p:nvPr/>
        </p:nvSpPr>
        <p:spPr>
          <a:xfrm>
            <a:off x="3816000" y="1800000"/>
            <a:ext cx="288000" cy="288000"/>
          </a:xfrm>
          <a:custGeom>
            <a:avLst/>
            <a:gdLst/>
            <a:ahLst/>
            <a:cxnLst/>
            <a:rect l="l" t="t" r="r" b="b"/>
            <a:pathLst>
              <a:path w="21600" h="21600">
                <a:moveTo>
                  <a:pt x="10800" y="0"/>
                </a:moveTo>
                <a:lnTo>
                  <a:pt x="21600" y="10800"/>
                </a:lnTo>
                <a:lnTo>
                  <a:pt x="10800" y="21600"/>
                </a:lnTo>
                <a:lnTo>
                  <a:pt x="0" y="10800"/>
                </a:lnTo>
                <a:lnTo>
                  <a:pt x="10800" y="0"/>
                </a:lnTo>
                <a:close/>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05"/>
                                        </p:tgtEl>
                                        <p:attrNameLst>
                                          <p:attrName>style.visibility</p:attrName>
                                        </p:attrNameLst>
                                      </p:cBhvr>
                                      <p:to>
                                        <p:strVal val="visible"/>
                                      </p:to>
                                    </p:set>
                                    <p:anim calcmode="lin" valueType="num">
                                      <p:cBhvr additive="repl">
                                        <p:cTn id="7" dur="500" fill="hold"/>
                                        <p:tgtEl>
                                          <p:spTgt spid="605"/>
                                        </p:tgtEl>
                                        <p:attrNameLst>
                                          <p:attrName>ppt_x</p:attrName>
                                        </p:attrNameLst>
                                      </p:cBhvr>
                                      <p:tavLst>
                                        <p:tav tm="0">
                                          <p:val>
                                            <p:strVal val="0-#ppt_w/2"/>
                                          </p:val>
                                        </p:tav>
                                        <p:tav tm="100000">
                                          <p:val>
                                            <p:strVal val="#ppt_x"/>
                                          </p:val>
                                        </p:tav>
                                      </p:tavLst>
                                    </p:anim>
                                    <p:anim calcmode="lin" valueType="num">
                                      <p:cBhvr additive="repl">
                                        <p:cTn id="8" dur="500" fill="hold"/>
                                        <p:tgtEl>
                                          <p:spTgt spid="605"/>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607"/>
                                        </p:tgtEl>
                                        <p:attrNameLst>
                                          <p:attrName>style.visibility</p:attrName>
                                        </p:attrNameLst>
                                      </p:cBhvr>
                                      <p:to>
                                        <p:strVal val="visible"/>
                                      </p:to>
                                    </p:set>
                                    <p:anim calcmode="lin" valueType="num">
                                      <p:cBhvr additive="repl">
                                        <p:cTn id="12" dur="500" fill="hold"/>
                                        <p:tgtEl>
                                          <p:spTgt spid="607"/>
                                        </p:tgtEl>
                                        <p:attrNameLst>
                                          <p:attrName>ppt_x</p:attrName>
                                        </p:attrNameLst>
                                      </p:cBhvr>
                                      <p:tavLst>
                                        <p:tav tm="0">
                                          <p:val>
                                            <p:strVal val="0-#ppt_w/2"/>
                                          </p:val>
                                        </p:tav>
                                        <p:tav tm="100000">
                                          <p:val>
                                            <p:strVal val="#ppt_x"/>
                                          </p:val>
                                        </p:tav>
                                      </p:tavLst>
                                    </p:anim>
                                    <p:anim calcmode="lin" valueType="num">
                                      <p:cBhvr additive="repl">
                                        <p:cTn id="13" dur="500" fill="hold"/>
                                        <p:tgtEl>
                                          <p:spTgt spid="60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09"/>
                                        </p:tgtEl>
                                        <p:attrNameLst>
                                          <p:attrName>style.visibility</p:attrName>
                                        </p:attrNameLst>
                                      </p:cBhvr>
                                      <p:to>
                                        <p:strVal val="visible"/>
                                      </p:to>
                                    </p:set>
                                    <p:anim calcmode="lin" valueType="num">
                                      <p:cBhvr additive="repl">
                                        <p:cTn id="17" dur="500" fill="hold"/>
                                        <p:tgtEl>
                                          <p:spTgt spid="609"/>
                                        </p:tgtEl>
                                        <p:attrNameLst>
                                          <p:attrName>ppt_x</p:attrName>
                                        </p:attrNameLst>
                                      </p:cBhvr>
                                      <p:tavLst>
                                        <p:tav tm="0">
                                          <p:val>
                                            <p:strVal val="0-#ppt_w/2"/>
                                          </p:val>
                                        </p:tav>
                                        <p:tav tm="100000">
                                          <p:val>
                                            <p:strVal val="#ppt_x"/>
                                          </p:val>
                                        </p:tav>
                                      </p:tavLst>
                                    </p:anim>
                                    <p:anim calcmode="lin" valueType="num">
                                      <p:cBhvr additive="repl">
                                        <p:cTn id="18" dur="500" fill="hold"/>
                                        <p:tgtEl>
                                          <p:spTgt spid="6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CustomShape 1"/>
          <p:cNvSpPr/>
          <p:nvPr/>
        </p:nvSpPr>
        <p:spPr>
          <a:xfrm>
            <a:off x="214200" y="214200"/>
            <a:ext cx="8700120" cy="730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4000" lnSpcReduction="20000"/>
          </a:bodyPr>
          <a:lstStyle/>
          <a:p>
            <a:pPr algn="ctr">
              <a:lnSpc>
                <a:spcPct val="100000"/>
              </a:lnSpc>
            </a:pPr>
            <a:r>
              <a:rPr lang="ru-RU" sz="2800" b="1" strike="noStrike" spc="-1">
                <a:solidFill>
                  <a:srgbClr val="FF0000"/>
                </a:solidFill>
                <a:latin typeface="Calibri"/>
                <a:ea typeface="DejaVu Sans"/>
              </a:rPr>
              <a:t>Класифікація порушення свідомості при гострій черепно-мозковій травмі</a:t>
            </a:r>
            <a:endParaRPr lang="ru-RU" sz="2800" b="0" strike="noStrike" spc="-1">
              <a:latin typeface="Arial"/>
            </a:endParaRPr>
          </a:p>
        </p:txBody>
      </p:sp>
      <p:graphicFrame>
        <p:nvGraphicFramePr>
          <p:cNvPr id="612" name="Table 2"/>
          <p:cNvGraphicFramePr/>
          <p:nvPr/>
        </p:nvGraphicFramePr>
        <p:xfrm>
          <a:off x="500040" y="1357200"/>
          <a:ext cx="8357400" cy="4184640"/>
        </p:xfrm>
        <a:graphic>
          <a:graphicData uri="http://schemas.openxmlformats.org/drawingml/2006/table">
            <a:tbl>
              <a:tblPr/>
              <a:tblGrid>
                <a:gridCol w="2199240">
                  <a:extLst>
                    <a:ext uri="{9D8B030D-6E8A-4147-A177-3AD203B41FA5}">
                      <a16:colId xmlns:a16="http://schemas.microsoft.com/office/drawing/2014/main" val="20000"/>
                    </a:ext>
                  </a:extLst>
                </a:gridCol>
                <a:gridCol w="6158520">
                  <a:extLst>
                    <a:ext uri="{9D8B030D-6E8A-4147-A177-3AD203B41FA5}">
                      <a16:colId xmlns:a16="http://schemas.microsoft.com/office/drawing/2014/main" val="20001"/>
                    </a:ext>
                  </a:extLst>
                </a:gridCol>
              </a:tblGrid>
              <a:tr h="1109880">
                <a:tc>
                  <a:txBody>
                    <a:bodyPr/>
                    <a:lstStyle/>
                    <a:p>
                      <a:pPr algn="ctr">
                        <a:lnSpc>
                          <a:spcPct val="100000"/>
                        </a:lnSpc>
                        <a:spcBef>
                          <a:spcPts val="479"/>
                        </a:spcBef>
                      </a:pPr>
                      <a:r>
                        <a:rPr lang="ru-RU" sz="2400" b="1" strike="noStrike" spc="-1">
                          <a:solidFill>
                            <a:srgbClr val="002060"/>
                          </a:solidFill>
                          <a:latin typeface="Tahoma"/>
                        </a:rPr>
                        <a:t>Ясна свідомість  </a:t>
                      </a:r>
                      <a:endParaRPr lang="ru-RU" sz="2400" b="0" strike="noStrike" spc="-1">
                        <a:latin typeface="Arial"/>
                      </a:endParaRPr>
                    </a:p>
                  </a:txBody>
                  <a:tcPr>
                    <a:lnL w="28080">
                      <a:solidFill>
                        <a:srgbClr val="000000"/>
                      </a:solidFill>
                    </a:lnL>
                    <a:lnR w="12240">
                      <a:solidFill>
                        <a:srgbClr val="000000"/>
                      </a:solidFill>
                    </a:lnR>
                    <a:lnT w="28080">
                      <a:solidFill>
                        <a:srgbClr val="000000"/>
                      </a:solidFill>
                    </a:lnT>
                    <a:lnB w="12240">
                      <a:solidFill>
                        <a:srgbClr val="000000"/>
                      </a:solidFill>
                    </a:lnB>
                    <a:solidFill>
                      <a:srgbClr val="FFFF00"/>
                    </a:solidFill>
                  </a:tcPr>
                </a:tc>
                <a:tc>
                  <a:txBody>
                    <a:bodyPr/>
                    <a:lstStyle/>
                    <a:p>
                      <a:pPr algn="just">
                        <a:lnSpc>
                          <a:spcPct val="100000"/>
                        </a:lnSpc>
                        <a:spcBef>
                          <a:spcPts val="400"/>
                        </a:spcBef>
                      </a:pPr>
                      <a:r>
                        <a:rPr lang="ru-RU" sz="2000" b="1" strike="noStrike" spc="-1">
                          <a:solidFill>
                            <a:srgbClr val="000000"/>
                          </a:solidFill>
                          <a:latin typeface="Calibri"/>
                        </a:rPr>
                        <a:t>Свідомість повністю збережено, адекватна реакція на навколишнє. Хворий бадьорий, всебічно орієнтований, збережений розгорнутий мовний контакт.</a:t>
                      </a:r>
                      <a:endParaRPr lang="ru-RU" sz="2000" b="0" strike="noStrike" spc="-1">
                        <a:latin typeface="Arial"/>
                      </a:endParaRPr>
                    </a:p>
                  </a:txBody>
                  <a:tcPr>
                    <a:lnL w="12240">
                      <a:solidFill>
                        <a:srgbClr val="000000"/>
                      </a:solidFill>
                    </a:lnL>
                    <a:lnR w="28080">
                      <a:solidFill>
                        <a:srgbClr val="000000"/>
                      </a:solidFill>
                    </a:lnR>
                    <a:lnT w="28080">
                      <a:solidFill>
                        <a:srgbClr val="000000"/>
                      </a:solidFill>
                    </a:lnT>
                    <a:lnB w="12240">
                      <a:solidFill>
                        <a:srgbClr val="000000"/>
                      </a:solidFill>
                    </a:lnB>
                    <a:noFill/>
                  </a:tcPr>
                </a:tc>
                <a:extLst>
                  <a:ext uri="{0D108BD9-81ED-4DB2-BD59-A6C34878D82A}">
                    <a16:rowId xmlns:a16="http://schemas.microsoft.com/office/drawing/2014/main" val="10000"/>
                  </a:ext>
                </a:extLst>
              </a:tr>
              <a:tr h="1364400">
                <a:tc>
                  <a:txBody>
                    <a:bodyPr/>
                    <a:lstStyle/>
                    <a:p>
                      <a:pPr algn="ctr">
                        <a:lnSpc>
                          <a:spcPct val="100000"/>
                        </a:lnSpc>
                        <a:spcBef>
                          <a:spcPts val="479"/>
                        </a:spcBef>
                      </a:pPr>
                      <a:r>
                        <a:rPr lang="ru-RU" sz="2400" b="1" strike="noStrike" spc="-1">
                          <a:solidFill>
                            <a:srgbClr val="002060"/>
                          </a:solidFill>
                          <a:latin typeface="Tahoma"/>
                        </a:rPr>
                        <a:t>Оглушення</a:t>
                      </a:r>
                      <a:endParaRPr lang="ru-RU" sz="2400" b="0" strike="noStrike" spc="-1">
                        <a:latin typeface="Arial"/>
                      </a:endParaRPr>
                    </a:p>
                  </a:txBody>
                  <a:tcPr>
                    <a:lnL w="28080">
                      <a:solidFill>
                        <a:srgbClr val="000000"/>
                      </a:solidFill>
                    </a:lnL>
                    <a:lnR w="12240">
                      <a:solidFill>
                        <a:srgbClr val="000000"/>
                      </a:solidFill>
                    </a:lnR>
                    <a:lnT w="12240">
                      <a:solidFill>
                        <a:srgbClr val="000000"/>
                      </a:solidFill>
                    </a:lnT>
                    <a:lnB w="12240">
                      <a:solidFill>
                        <a:srgbClr val="000000"/>
                      </a:solidFill>
                    </a:lnB>
                    <a:solidFill>
                      <a:srgbClr val="FFFF00"/>
                    </a:solidFill>
                  </a:tcPr>
                </a:tc>
                <a:tc>
                  <a:txBody>
                    <a:bodyPr/>
                    <a:lstStyle/>
                    <a:p>
                      <a:pPr algn="just">
                        <a:lnSpc>
                          <a:spcPct val="100000"/>
                        </a:lnSpc>
                        <a:spcBef>
                          <a:spcPts val="400"/>
                        </a:spcBef>
                      </a:pPr>
                      <a:r>
                        <a:rPr lang="ru-RU" sz="2000" b="1" strike="noStrike" spc="-1">
                          <a:solidFill>
                            <a:srgbClr val="000000"/>
                          </a:solidFill>
                          <a:latin typeface="Calibri"/>
                        </a:rPr>
                        <a:t>Свідомість порушено, але збережений обмежений словесний контакт: хворий дезорієнтований, сонливий, однак виконує команди. Поріг сприйняття зовнішніх подразників підвищений. Активність знижена.</a:t>
                      </a:r>
                      <a:endParaRPr lang="ru-RU" sz="2000" b="0" strike="noStrike" spc="-1">
                        <a:latin typeface="Arial"/>
                      </a:endParaRPr>
                    </a:p>
                  </a:txBody>
                  <a:tcPr>
                    <a:lnL w="12240">
                      <a:solidFill>
                        <a:srgbClr val="000000"/>
                      </a:solidFill>
                    </a:lnL>
                    <a:lnR w="2808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855360">
                <a:tc>
                  <a:txBody>
                    <a:bodyPr/>
                    <a:lstStyle/>
                    <a:p>
                      <a:pPr algn="ctr">
                        <a:lnSpc>
                          <a:spcPct val="100000"/>
                        </a:lnSpc>
                        <a:spcBef>
                          <a:spcPts val="479"/>
                        </a:spcBef>
                      </a:pPr>
                      <a:r>
                        <a:rPr lang="ru-RU" sz="2400" b="1" strike="noStrike" spc="-1">
                          <a:solidFill>
                            <a:srgbClr val="002060"/>
                          </a:solidFill>
                          <a:latin typeface="Tahoma"/>
                        </a:rPr>
                        <a:t>Сопор </a:t>
                      </a:r>
                      <a:endParaRPr lang="ru-RU" sz="2400" b="0" strike="noStrike" spc="-1">
                        <a:latin typeface="Arial"/>
                      </a:endParaRPr>
                    </a:p>
                  </a:txBody>
                  <a:tcPr>
                    <a:lnL w="28080">
                      <a:solidFill>
                        <a:srgbClr val="000000"/>
                      </a:solidFill>
                    </a:lnL>
                    <a:lnR w="12240">
                      <a:solidFill>
                        <a:srgbClr val="000000"/>
                      </a:solidFill>
                    </a:lnR>
                    <a:lnT w="12240">
                      <a:solidFill>
                        <a:srgbClr val="000000"/>
                      </a:solidFill>
                    </a:lnT>
                    <a:lnB w="12240">
                      <a:solidFill>
                        <a:srgbClr val="000000"/>
                      </a:solidFill>
                    </a:lnB>
                    <a:solidFill>
                      <a:srgbClr val="FFFF00"/>
                    </a:solidFill>
                  </a:tcPr>
                </a:tc>
                <a:tc>
                  <a:txBody>
                    <a:bodyPr/>
                    <a:lstStyle/>
                    <a:p>
                      <a:pPr algn="just">
                        <a:lnSpc>
                          <a:spcPct val="100000"/>
                        </a:lnSpc>
                        <a:spcBef>
                          <a:spcPts val="400"/>
                        </a:spcBef>
                      </a:pPr>
                      <a:r>
                        <a:rPr lang="ru-RU" sz="2000" b="1" strike="noStrike" spc="-1">
                          <a:solidFill>
                            <a:srgbClr val="000000"/>
                          </a:solidFill>
                          <a:latin typeface="Calibri"/>
                        </a:rPr>
                        <a:t>Свідомість вимкнено. Збережені координовані захисні реакції: відкривання очей у відповідь на подразник (звук, біль).</a:t>
                      </a:r>
                      <a:endParaRPr lang="ru-RU" sz="2000" b="0" strike="noStrike" spc="-1">
                        <a:latin typeface="Arial"/>
                      </a:endParaRPr>
                    </a:p>
                  </a:txBody>
                  <a:tcPr>
                    <a:lnL w="12240">
                      <a:solidFill>
                        <a:srgbClr val="000000"/>
                      </a:solidFill>
                    </a:lnL>
                    <a:lnR w="2808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855360">
                <a:tc>
                  <a:txBody>
                    <a:bodyPr/>
                    <a:lstStyle/>
                    <a:p>
                      <a:pPr algn="ctr">
                        <a:lnSpc>
                          <a:spcPct val="100000"/>
                        </a:lnSpc>
                        <a:spcBef>
                          <a:spcPts val="479"/>
                        </a:spcBef>
                      </a:pPr>
                      <a:r>
                        <a:rPr lang="ru-RU" sz="2400" b="1" strike="noStrike" spc="-1">
                          <a:solidFill>
                            <a:srgbClr val="002060"/>
                          </a:solidFill>
                          <a:latin typeface="Tahoma"/>
                        </a:rPr>
                        <a:t>Кома </a:t>
                      </a:r>
                      <a:endParaRPr lang="ru-RU" sz="2400" b="0" strike="noStrike" spc="-1">
                        <a:latin typeface="Arial"/>
                      </a:endParaRPr>
                    </a:p>
                  </a:txBody>
                  <a:tcPr>
                    <a:lnL w="28080">
                      <a:solidFill>
                        <a:srgbClr val="000000"/>
                      </a:solidFill>
                    </a:lnL>
                    <a:lnR w="12240">
                      <a:solidFill>
                        <a:srgbClr val="000000"/>
                      </a:solidFill>
                    </a:lnR>
                    <a:lnT w="12240">
                      <a:solidFill>
                        <a:srgbClr val="000000"/>
                      </a:solidFill>
                    </a:lnT>
                    <a:lnB w="28080">
                      <a:solidFill>
                        <a:srgbClr val="000000"/>
                      </a:solidFill>
                    </a:lnB>
                    <a:solidFill>
                      <a:srgbClr val="FFFF00"/>
                    </a:solidFill>
                  </a:tcPr>
                </a:tc>
                <a:tc>
                  <a:txBody>
                    <a:bodyPr/>
                    <a:lstStyle/>
                    <a:p>
                      <a:pPr algn="just">
                        <a:lnSpc>
                          <a:spcPct val="100000"/>
                        </a:lnSpc>
                        <a:spcBef>
                          <a:spcPts val="400"/>
                        </a:spcBef>
                      </a:pPr>
                      <a:r>
                        <a:rPr lang="ru-RU" sz="2000" b="1" strike="noStrike" spc="-1">
                          <a:solidFill>
                            <a:srgbClr val="000000"/>
                          </a:solidFill>
                          <a:latin typeface="Calibri"/>
                        </a:rPr>
                        <a:t>Повна відсутність свідомості, що характеризується неможливістю розбудити хворого, з наявністю порушень вітальних функцій різного ступеня.</a:t>
                      </a:r>
                      <a:endParaRPr lang="ru-RU" sz="2000" b="0" strike="noStrike" spc="-1">
                        <a:latin typeface="Arial"/>
                      </a:endParaRPr>
                    </a:p>
                  </a:txBody>
                  <a:tcPr>
                    <a:lnL w="12240">
                      <a:solidFill>
                        <a:srgbClr val="000000"/>
                      </a:solidFill>
                    </a:lnL>
                    <a:lnR w="28080">
                      <a:solidFill>
                        <a:srgbClr val="000000"/>
                      </a:solidFill>
                    </a:lnR>
                    <a:lnT w="12240">
                      <a:solidFill>
                        <a:srgbClr val="000000"/>
                      </a:solidFill>
                    </a:lnT>
                    <a:lnB w="28080">
                      <a:solidFill>
                        <a:srgbClr val="000000"/>
                      </a:solidFill>
                    </a:lnB>
                    <a:no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11"/>
                                        </p:tgtEl>
                                        <p:attrNameLst>
                                          <p:attrName>style.visibility</p:attrName>
                                        </p:attrNameLst>
                                      </p:cBhvr>
                                      <p:to>
                                        <p:strVal val="visible"/>
                                      </p:to>
                                    </p:set>
                                    <p:anim calcmode="lin" valueType="num">
                                      <p:cBhvr additive="repl">
                                        <p:cTn id="7" dur="500" fill="hold"/>
                                        <p:tgtEl>
                                          <p:spTgt spid="611"/>
                                        </p:tgtEl>
                                        <p:attrNameLst>
                                          <p:attrName>ppt_x</p:attrName>
                                        </p:attrNameLst>
                                      </p:cBhvr>
                                      <p:tavLst>
                                        <p:tav tm="0">
                                          <p:val>
                                            <p:strVal val="0-#ppt_w/2"/>
                                          </p:val>
                                        </p:tav>
                                        <p:tav tm="100000">
                                          <p:val>
                                            <p:strVal val="#ppt_x"/>
                                          </p:val>
                                        </p:tav>
                                      </p:tavLst>
                                    </p:anim>
                                    <p:anim calcmode="lin" valueType="num">
                                      <p:cBhvr additive="repl">
                                        <p:cTn id="8" dur="500" fill="hold"/>
                                        <p:tgtEl>
                                          <p:spTgt spid="611"/>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612"/>
                                        </p:tgtEl>
                                        <p:attrNameLst>
                                          <p:attrName>style.visibility</p:attrName>
                                        </p:attrNameLst>
                                      </p:cBhvr>
                                      <p:to>
                                        <p:strVal val="visible"/>
                                      </p:to>
                                    </p:set>
                                    <p:anim calcmode="lin" valueType="num">
                                      <p:cBhvr additive="repl">
                                        <p:cTn id="12" dur="500" fill="hold"/>
                                        <p:tgtEl>
                                          <p:spTgt spid="612"/>
                                        </p:tgtEl>
                                        <p:attrNameLst>
                                          <p:attrName>ppt_x</p:attrName>
                                        </p:attrNameLst>
                                      </p:cBhvr>
                                      <p:tavLst>
                                        <p:tav tm="0">
                                          <p:val>
                                            <p:strVal val="0-#ppt_w/2"/>
                                          </p:val>
                                        </p:tav>
                                        <p:tav tm="100000">
                                          <p:val>
                                            <p:strVal val="#ppt_x"/>
                                          </p:val>
                                        </p:tav>
                                      </p:tavLst>
                                    </p:anim>
                                    <p:anim calcmode="lin" valueType="num">
                                      <p:cBhvr additive="repl">
                                        <p:cTn id="13" dur="500" fill="hold"/>
                                        <p:tgtEl>
                                          <p:spTgt spid="6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CustomShape 1"/>
          <p:cNvSpPr/>
          <p:nvPr/>
        </p:nvSpPr>
        <p:spPr>
          <a:xfrm>
            <a:off x="6480000" y="288000"/>
            <a:ext cx="2448000" cy="356040"/>
          </a:xfrm>
          <a:prstGeom prst="rect">
            <a:avLst/>
          </a:prstGeom>
          <a:noFill/>
          <a:ln>
            <a:noFill/>
          </a:ln>
        </p:spPr>
        <p:style>
          <a:lnRef idx="0">
            <a:scrgbClr r="0" g="0" b="0"/>
          </a:lnRef>
          <a:fillRef idx="0">
            <a:scrgbClr r="0" g="0" b="0"/>
          </a:fillRef>
          <a:effectRef idx="0">
            <a:scrgbClr r="0" g="0" b="0"/>
          </a:effectRef>
          <a:fontRef idx="minor"/>
        </p:style>
      </p:sp>
      <p:graphicFrame>
        <p:nvGraphicFramePr>
          <p:cNvPr id="614" name="Table 2"/>
          <p:cNvGraphicFramePr/>
          <p:nvPr/>
        </p:nvGraphicFramePr>
        <p:xfrm>
          <a:off x="473400" y="12240"/>
          <a:ext cx="5282280" cy="6650640"/>
        </p:xfrm>
        <a:graphic>
          <a:graphicData uri="http://schemas.openxmlformats.org/drawingml/2006/table">
            <a:tbl>
              <a:tblPr/>
              <a:tblGrid>
                <a:gridCol w="4613400">
                  <a:extLst>
                    <a:ext uri="{9D8B030D-6E8A-4147-A177-3AD203B41FA5}">
                      <a16:colId xmlns:a16="http://schemas.microsoft.com/office/drawing/2014/main" val="20000"/>
                    </a:ext>
                  </a:extLst>
                </a:gridCol>
                <a:gridCol w="668880">
                  <a:extLst>
                    <a:ext uri="{9D8B030D-6E8A-4147-A177-3AD203B41FA5}">
                      <a16:colId xmlns:a16="http://schemas.microsoft.com/office/drawing/2014/main" val="20001"/>
                    </a:ext>
                  </a:extLst>
                </a:gridCol>
              </a:tblGrid>
              <a:tr h="341640">
                <a:tc>
                  <a:txBody>
                    <a:bodyPr/>
                    <a:lstStyle/>
                    <a:p>
                      <a:pPr algn="ctr">
                        <a:lnSpc>
                          <a:spcPct val="100000"/>
                        </a:lnSpc>
                      </a:pPr>
                      <a:r>
                        <a:rPr lang="ru-RU" sz="1400" b="0" strike="noStrike" spc="-1">
                          <a:solidFill>
                            <a:srgbClr val="001932"/>
                          </a:solidFill>
                          <a:latin typeface="Arial Black"/>
                        </a:rPr>
                        <a:t>Функція</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Бали</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0"/>
                  </a:ext>
                </a:extLst>
              </a:tr>
              <a:tr h="341640">
                <a:tc>
                  <a:txBody>
                    <a:bodyPr/>
                    <a:lstStyle/>
                    <a:p>
                      <a:pPr algn="ctr">
                        <a:lnSpc>
                          <a:spcPct val="100000"/>
                        </a:lnSpc>
                      </a:pPr>
                      <a:r>
                        <a:rPr lang="ru-RU" sz="1400" b="0" u="sng" strike="noStrike" spc="-1">
                          <a:solidFill>
                            <a:srgbClr val="001932"/>
                          </a:solidFill>
                          <a:uFillTx/>
                          <a:latin typeface="Arial Black"/>
                        </a:rPr>
                        <a:t>Відкриття очей:</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 </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1"/>
                  </a:ext>
                </a:extLst>
              </a:tr>
              <a:tr h="341640">
                <a:tc>
                  <a:txBody>
                    <a:bodyPr/>
                    <a:lstStyle/>
                    <a:p>
                      <a:pPr algn="just">
                        <a:lnSpc>
                          <a:spcPct val="100000"/>
                        </a:lnSpc>
                      </a:pPr>
                      <a:r>
                        <a:rPr lang="ru-RU" sz="1400" b="0" strike="noStrike" spc="-1">
                          <a:solidFill>
                            <a:srgbClr val="001932"/>
                          </a:solidFill>
                          <a:latin typeface="Arial Black"/>
                        </a:rPr>
                        <a:t>Довільне</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4</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2"/>
                  </a:ext>
                </a:extLst>
              </a:tr>
              <a:tr h="341640">
                <a:tc>
                  <a:txBody>
                    <a:bodyPr/>
                    <a:lstStyle/>
                    <a:p>
                      <a:pPr algn="just">
                        <a:lnSpc>
                          <a:spcPct val="100000"/>
                        </a:lnSpc>
                      </a:pPr>
                      <a:r>
                        <a:rPr lang="ru-RU" sz="1400" b="0" strike="noStrike" spc="-1">
                          <a:solidFill>
                            <a:srgbClr val="001932"/>
                          </a:solidFill>
                          <a:latin typeface="Arial Black"/>
                        </a:rPr>
                        <a:t>На звернення</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3</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3"/>
                  </a:ext>
                </a:extLst>
              </a:tr>
              <a:tr h="341640">
                <a:tc>
                  <a:txBody>
                    <a:bodyPr/>
                    <a:lstStyle/>
                    <a:p>
                      <a:pPr algn="just">
                        <a:lnSpc>
                          <a:spcPct val="100000"/>
                        </a:lnSpc>
                      </a:pPr>
                      <a:r>
                        <a:rPr lang="ru-RU" sz="1400" b="0" strike="noStrike" spc="-1">
                          <a:solidFill>
                            <a:srgbClr val="001932"/>
                          </a:solidFill>
                          <a:latin typeface="Arial Black"/>
                        </a:rPr>
                        <a:t>На больовий подразник</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2</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4"/>
                  </a:ext>
                </a:extLst>
              </a:tr>
              <a:tr h="341640">
                <a:tc>
                  <a:txBody>
                    <a:bodyPr/>
                    <a:lstStyle/>
                    <a:p>
                      <a:pPr algn="just">
                        <a:lnSpc>
                          <a:spcPct val="100000"/>
                        </a:lnSpc>
                      </a:pPr>
                      <a:r>
                        <a:rPr lang="ru-RU" sz="1400" b="0" strike="noStrike" spc="-1">
                          <a:solidFill>
                            <a:srgbClr val="001932"/>
                          </a:solidFill>
                          <a:latin typeface="Arial Black"/>
                        </a:rPr>
                        <a:t>Відсутнє</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1</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5"/>
                  </a:ext>
                </a:extLst>
              </a:tr>
              <a:tr h="341640">
                <a:tc>
                  <a:txBody>
                    <a:bodyPr/>
                    <a:lstStyle/>
                    <a:p>
                      <a:pPr algn="ctr">
                        <a:lnSpc>
                          <a:spcPct val="100000"/>
                        </a:lnSpc>
                      </a:pPr>
                      <a:r>
                        <a:rPr lang="ru-RU" sz="1400" b="0" u="sng" strike="noStrike" spc="-1">
                          <a:solidFill>
                            <a:srgbClr val="001932"/>
                          </a:solidFill>
                          <a:uFillTx/>
                          <a:latin typeface="Arial Black"/>
                        </a:rPr>
                        <a:t>Словесна відповідь:</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 </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6"/>
                  </a:ext>
                </a:extLst>
              </a:tr>
              <a:tr h="341640">
                <a:tc>
                  <a:txBody>
                    <a:bodyPr/>
                    <a:lstStyle/>
                    <a:p>
                      <a:pPr algn="just">
                        <a:lnSpc>
                          <a:spcPct val="100000"/>
                        </a:lnSpc>
                      </a:pPr>
                      <a:r>
                        <a:rPr lang="ru-RU" sz="1400" b="0" strike="noStrike" spc="-1">
                          <a:solidFill>
                            <a:srgbClr val="001932"/>
                          </a:solidFill>
                          <a:latin typeface="Arial Black"/>
                        </a:rPr>
                        <a:t>Повна орієнтованість</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5</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7"/>
                  </a:ext>
                </a:extLst>
              </a:tr>
              <a:tr h="341640">
                <a:tc>
                  <a:txBody>
                    <a:bodyPr/>
                    <a:lstStyle/>
                    <a:p>
                      <a:pPr algn="just">
                        <a:lnSpc>
                          <a:spcPct val="100000"/>
                        </a:lnSpc>
                      </a:pPr>
                      <a:r>
                        <a:rPr lang="ru-RU" sz="1400" b="0" strike="noStrike" spc="-1">
                          <a:solidFill>
                            <a:srgbClr val="001932"/>
                          </a:solidFill>
                          <a:latin typeface="Arial Black"/>
                        </a:rPr>
                        <a:t>Сплутана мова</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4</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8"/>
                  </a:ext>
                </a:extLst>
              </a:tr>
              <a:tr h="341640">
                <a:tc>
                  <a:txBody>
                    <a:bodyPr/>
                    <a:lstStyle/>
                    <a:p>
                      <a:pPr algn="just">
                        <a:lnSpc>
                          <a:spcPct val="100000"/>
                        </a:lnSpc>
                      </a:pPr>
                      <a:r>
                        <a:rPr lang="ru-RU" sz="1400" b="0" strike="noStrike" spc="-1">
                          <a:solidFill>
                            <a:srgbClr val="001932"/>
                          </a:solidFill>
                          <a:latin typeface="Arial Black"/>
                        </a:rPr>
                        <a:t>Незрозумілі слова</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3</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09"/>
                  </a:ext>
                </a:extLst>
              </a:tr>
              <a:tr h="341640">
                <a:tc>
                  <a:txBody>
                    <a:bodyPr/>
                    <a:lstStyle/>
                    <a:p>
                      <a:pPr algn="just">
                        <a:lnSpc>
                          <a:spcPct val="100000"/>
                        </a:lnSpc>
                      </a:pPr>
                      <a:r>
                        <a:rPr lang="ru-RU" sz="1400" b="0" strike="noStrike" spc="-1">
                          <a:solidFill>
                            <a:srgbClr val="001932"/>
                          </a:solidFill>
                          <a:latin typeface="Arial Black"/>
                        </a:rPr>
                        <a:t>Нерозбірливі звуки</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2</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0"/>
                  </a:ext>
                </a:extLst>
              </a:tr>
              <a:tr h="341640">
                <a:tc>
                  <a:txBody>
                    <a:bodyPr/>
                    <a:lstStyle/>
                    <a:p>
                      <a:pPr algn="just">
                        <a:lnSpc>
                          <a:spcPct val="100000"/>
                        </a:lnSpc>
                      </a:pPr>
                      <a:r>
                        <a:rPr lang="ru-RU" sz="1400" b="0" strike="noStrike" spc="-1">
                          <a:solidFill>
                            <a:srgbClr val="001932"/>
                          </a:solidFill>
                          <a:latin typeface="Arial Black"/>
                        </a:rPr>
                        <a:t>Мова відсутня</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1</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1"/>
                  </a:ext>
                </a:extLst>
              </a:tr>
              <a:tr h="341640">
                <a:tc>
                  <a:txBody>
                    <a:bodyPr/>
                    <a:lstStyle/>
                    <a:p>
                      <a:pPr algn="ctr">
                        <a:lnSpc>
                          <a:spcPct val="100000"/>
                        </a:lnSpc>
                      </a:pPr>
                      <a:r>
                        <a:rPr lang="ru-RU" sz="1400" b="0" u="sng" strike="noStrike" spc="-1">
                          <a:solidFill>
                            <a:srgbClr val="001932"/>
                          </a:solidFill>
                          <a:uFillTx/>
                          <a:latin typeface="Arial Black"/>
                        </a:rPr>
                        <a:t>Рухові реакції:</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 </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2"/>
                  </a:ext>
                </a:extLst>
              </a:tr>
              <a:tr h="341640">
                <a:tc>
                  <a:txBody>
                    <a:bodyPr/>
                    <a:lstStyle/>
                    <a:p>
                      <a:pPr algn="just">
                        <a:lnSpc>
                          <a:spcPct val="100000"/>
                        </a:lnSpc>
                      </a:pPr>
                      <a:r>
                        <a:rPr lang="ru-RU" sz="1400" b="0" strike="noStrike" spc="-1">
                          <a:solidFill>
                            <a:srgbClr val="001932"/>
                          </a:solidFill>
                          <a:latin typeface="Arial Black"/>
                        </a:rPr>
                        <a:t>Виконує команди</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6</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3"/>
                  </a:ext>
                </a:extLst>
              </a:tr>
              <a:tr h="341640">
                <a:tc>
                  <a:txBody>
                    <a:bodyPr/>
                    <a:lstStyle/>
                    <a:p>
                      <a:pPr algn="just">
                        <a:lnSpc>
                          <a:spcPct val="100000"/>
                        </a:lnSpc>
                      </a:pPr>
                      <a:r>
                        <a:rPr lang="ru-RU" sz="1400" b="0" strike="noStrike" spc="-1">
                          <a:solidFill>
                            <a:srgbClr val="001932"/>
                          </a:solidFill>
                          <a:latin typeface="Arial Black"/>
                        </a:rPr>
                        <a:t>Спрямовані на больовий подразник</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5</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4"/>
                  </a:ext>
                </a:extLst>
              </a:tr>
              <a:tr h="341640">
                <a:tc>
                  <a:txBody>
                    <a:bodyPr/>
                    <a:lstStyle/>
                    <a:p>
                      <a:pPr algn="just">
                        <a:lnSpc>
                          <a:spcPct val="100000"/>
                        </a:lnSpc>
                      </a:pPr>
                      <a:r>
                        <a:rPr lang="ru-RU" sz="1400" b="0" strike="noStrike" spc="-1">
                          <a:solidFill>
                            <a:srgbClr val="001932"/>
                          </a:solidFill>
                          <a:latin typeface="Arial Black"/>
                        </a:rPr>
                        <a:t>Неспрямовані на больовий подразник</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4</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5"/>
                  </a:ext>
                </a:extLst>
              </a:tr>
              <a:tr h="341640">
                <a:tc>
                  <a:txBody>
                    <a:bodyPr/>
                    <a:lstStyle/>
                    <a:p>
                      <a:pPr algn="just">
                        <a:lnSpc>
                          <a:spcPct val="100000"/>
                        </a:lnSpc>
                      </a:pPr>
                      <a:r>
                        <a:rPr lang="ru-RU" sz="1400" b="0" strike="noStrike" spc="-1">
                          <a:solidFill>
                            <a:srgbClr val="001932"/>
                          </a:solidFill>
                          <a:latin typeface="Arial Black"/>
                        </a:rPr>
                        <a:t>Тонічне згинання на больовий подрзник</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3</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6"/>
                  </a:ext>
                </a:extLst>
              </a:tr>
              <a:tr h="341640">
                <a:tc>
                  <a:txBody>
                    <a:bodyPr/>
                    <a:lstStyle/>
                    <a:p>
                      <a:pPr algn="just">
                        <a:lnSpc>
                          <a:spcPct val="100000"/>
                        </a:lnSpc>
                      </a:pPr>
                      <a:r>
                        <a:rPr lang="ru-RU" sz="1400" b="0" strike="noStrike" spc="-1">
                          <a:solidFill>
                            <a:srgbClr val="001932"/>
                          </a:solidFill>
                          <a:latin typeface="Arial Black"/>
                        </a:rPr>
                        <a:t>Тонічне розгинання на больовий подразник</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2</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7"/>
                  </a:ext>
                </a:extLst>
              </a:tr>
              <a:tr h="341640">
                <a:tc>
                  <a:txBody>
                    <a:bodyPr/>
                    <a:lstStyle/>
                    <a:p>
                      <a:pPr algn="just">
                        <a:lnSpc>
                          <a:spcPct val="100000"/>
                        </a:lnSpc>
                      </a:pPr>
                      <a:r>
                        <a:rPr lang="ru-RU" sz="1400" b="0" strike="noStrike" spc="-1">
                          <a:solidFill>
                            <a:srgbClr val="001932"/>
                          </a:solidFill>
                          <a:latin typeface="Arial Black"/>
                        </a:rPr>
                        <a:t>Відсутні</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1</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8"/>
                  </a:ext>
                </a:extLst>
              </a:tr>
              <a:tr h="341640">
                <a:tc>
                  <a:txBody>
                    <a:bodyPr/>
                    <a:lstStyle/>
                    <a:p>
                      <a:pPr algn="just">
                        <a:lnSpc>
                          <a:spcPct val="100000"/>
                        </a:lnSpc>
                      </a:pPr>
                      <a:r>
                        <a:rPr lang="ru-RU" sz="1400" b="0" strike="noStrike" spc="-1">
                          <a:solidFill>
                            <a:srgbClr val="001932"/>
                          </a:solidFill>
                          <a:latin typeface="Arial Black"/>
                        </a:rPr>
                        <a:t>ВСЬОГО</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tc>
                  <a:txBody>
                    <a:bodyPr/>
                    <a:lstStyle/>
                    <a:p>
                      <a:pPr algn="ctr">
                        <a:lnSpc>
                          <a:spcPct val="100000"/>
                        </a:lnSpc>
                      </a:pPr>
                      <a:r>
                        <a:rPr lang="ru-RU" sz="1400" b="0" strike="noStrike" spc="-1">
                          <a:solidFill>
                            <a:srgbClr val="001932"/>
                          </a:solidFill>
                          <a:latin typeface="Arial Black"/>
                        </a:rPr>
                        <a:t>3-15</a:t>
                      </a:r>
                      <a:endParaRPr lang="ru-RU" sz="1400" b="0" strike="noStrike" spc="-1">
                        <a:latin typeface="Arial"/>
                      </a:endParaRPr>
                    </a:p>
                  </a:txBody>
                  <a:tcPr marL="65880" marR="65880">
                    <a:lnL w="12240">
                      <a:solidFill>
                        <a:srgbClr val="EEECE1"/>
                      </a:solidFill>
                    </a:lnL>
                    <a:lnR w="12240">
                      <a:solidFill>
                        <a:srgbClr val="EEECE1"/>
                      </a:solidFill>
                    </a:lnR>
                    <a:lnT w="12240">
                      <a:solidFill>
                        <a:srgbClr val="EEECE1"/>
                      </a:solidFill>
                    </a:lnT>
                    <a:lnB w="12240">
                      <a:solidFill>
                        <a:srgbClr val="EEECE1"/>
                      </a:solidFill>
                    </a:lnB>
                    <a:solidFill>
                      <a:srgbClr val="EFFFF6"/>
                    </a:solidFill>
                  </a:tcPr>
                </a:tc>
                <a:extLst>
                  <a:ext uri="{0D108BD9-81ED-4DB2-BD59-A6C34878D82A}">
                    <a16:rowId xmlns:a16="http://schemas.microsoft.com/office/drawing/2014/main" val="10019"/>
                  </a:ext>
                </a:extLst>
              </a:tr>
            </a:tbl>
          </a:graphicData>
        </a:graphic>
      </p:graphicFrame>
      <p:sp>
        <p:nvSpPr>
          <p:cNvPr id="615" name="CustomShape 3"/>
          <p:cNvSpPr/>
          <p:nvPr/>
        </p:nvSpPr>
        <p:spPr>
          <a:xfrm>
            <a:off x="5904000" y="3119400"/>
            <a:ext cx="2520000" cy="228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nSpc>
                <a:spcPct val="100000"/>
              </a:lnSpc>
            </a:pPr>
            <a:r>
              <a:rPr lang="ru-RU" sz="1600" b="1" strike="noStrike" spc="-1">
                <a:solidFill>
                  <a:srgbClr val="1F497D"/>
                </a:solidFill>
                <a:latin typeface="Calibri"/>
                <a:ea typeface="DejaVu Sans"/>
              </a:rPr>
              <a:t>Прогноз:</a:t>
            </a:r>
            <a:r>
              <a:t/>
            </a:r>
            <a:br/>
            <a:r>
              <a:rPr lang="ru-RU" sz="1600" b="1" strike="noStrike" spc="-1">
                <a:solidFill>
                  <a:srgbClr val="FF0000"/>
                </a:solidFill>
                <a:latin typeface="Calibri"/>
                <a:ea typeface="DejaVu Sans"/>
              </a:rPr>
              <a:t>8 балів і більше </a:t>
            </a:r>
            <a:r>
              <a:rPr lang="ru-RU" sz="1600" b="1" strike="noStrike" spc="-1">
                <a:solidFill>
                  <a:srgbClr val="1F497D"/>
                </a:solidFill>
                <a:latin typeface="Calibri"/>
                <a:ea typeface="DejaVu Sans"/>
              </a:rPr>
              <a:t>- хороші шанси на поліпшення</a:t>
            </a:r>
            <a:r>
              <a:t/>
            </a:r>
            <a:br/>
            <a:r>
              <a:rPr lang="ru-RU" sz="1600" b="1" strike="noStrike" spc="-1">
                <a:solidFill>
                  <a:srgbClr val="FF0000"/>
                </a:solidFill>
                <a:latin typeface="Calibri"/>
                <a:ea typeface="DejaVu Sans"/>
              </a:rPr>
              <a:t>5-8 балів </a:t>
            </a:r>
            <a:r>
              <a:rPr lang="ru-RU" sz="1600" b="1" strike="noStrike" spc="-1">
                <a:solidFill>
                  <a:srgbClr val="1F497D"/>
                </a:solidFill>
                <a:latin typeface="Calibri"/>
                <a:ea typeface="DejaVu Sans"/>
              </a:rPr>
              <a:t>- ситуація, що загрожує життю</a:t>
            </a:r>
            <a:r>
              <a:t/>
            </a:r>
            <a:br/>
            <a:r>
              <a:rPr lang="ru-RU" sz="1600" b="1" strike="noStrike" spc="-1">
                <a:solidFill>
                  <a:srgbClr val="FF0000"/>
                </a:solidFill>
                <a:latin typeface="Calibri"/>
                <a:ea typeface="DejaVu Sans"/>
              </a:rPr>
              <a:t>3-5 балів </a:t>
            </a:r>
            <a:r>
              <a:rPr lang="ru-RU" sz="1600" b="1" strike="noStrike" spc="-1">
                <a:solidFill>
                  <a:srgbClr val="1F497D"/>
                </a:solidFill>
                <a:latin typeface="Calibri"/>
                <a:ea typeface="DejaVu Sans"/>
              </a:rPr>
              <a:t>- потенційно летальний результат, особливо при виявленні фіксовані зіниць</a:t>
            </a:r>
            <a:r>
              <a:rPr lang="ru-RU" sz="1600" b="0" strike="noStrike" spc="-1">
                <a:solidFill>
                  <a:srgbClr val="1F497D"/>
                </a:solidFill>
                <a:latin typeface="Calibri"/>
                <a:ea typeface="DejaVu Sans"/>
              </a:rPr>
              <a:t>.</a:t>
            </a:r>
            <a:endParaRPr lang="ru-RU" sz="1600" b="0" strike="noStrike" spc="-1">
              <a:latin typeface="Arial"/>
            </a:endParaRPr>
          </a:p>
        </p:txBody>
      </p:sp>
      <p:sp>
        <p:nvSpPr>
          <p:cNvPr id="616" name="TextShape 4"/>
          <p:cNvSpPr txBox="1"/>
          <p:nvPr/>
        </p:nvSpPr>
        <p:spPr>
          <a:xfrm>
            <a:off x="6070680" y="432000"/>
            <a:ext cx="2281320" cy="2222280"/>
          </a:xfrm>
          <a:prstGeom prst="rect">
            <a:avLst/>
          </a:prstGeom>
          <a:noFill/>
          <a:ln>
            <a:noFill/>
          </a:ln>
        </p:spPr>
        <p:txBody>
          <a:bodyPr lIns="90000" tIns="45000" rIns="90000" bIns="45000">
            <a:spAutoFit/>
          </a:bodyPr>
          <a:lstStyle/>
          <a:p>
            <a:r>
              <a:rPr lang="ru-RU" sz="2800" b="1" strike="noStrike" spc="-1">
                <a:solidFill>
                  <a:srgbClr val="FF0000"/>
                </a:solidFill>
                <a:latin typeface="Calibri"/>
                <a:ea typeface="DejaVu Sans"/>
              </a:rPr>
              <a:t>Оцінка ступеня пригнічення свідомості за шкалою Глазго </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13"/>
                                        </p:tgtEl>
                                        <p:attrNameLst>
                                          <p:attrName>style.visibility</p:attrName>
                                        </p:attrNameLst>
                                      </p:cBhvr>
                                      <p:to>
                                        <p:strVal val="visible"/>
                                      </p:to>
                                    </p:set>
                                    <p:anim calcmode="lin" valueType="num">
                                      <p:cBhvr additive="repl">
                                        <p:cTn id="7" dur="500" fill="hold"/>
                                        <p:tgtEl>
                                          <p:spTgt spid="613"/>
                                        </p:tgtEl>
                                        <p:attrNameLst>
                                          <p:attrName>ppt_x</p:attrName>
                                        </p:attrNameLst>
                                      </p:cBhvr>
                                      <p:tavLst>
                                        <p:tav tm="0">
                                          <p:val>
                                            <p:strVal val="0-#ppt_w/2"/>
                                          </p:val>
                                        </p:tav>
                                        <p:tav tm="100000">
                                          <p:val>
                                            <p:strVal val="#ppt_x"/>
                                          </p:val>
                                        </p:tav>
                                      </p:tavLst>
                                    </p:anim>
                                    <p:anim calcmode="lin" valueType="num">
                                      <p:cBhvr additive="repl">
                                        <p:cTn id="8" dur="500" fill="hold"/>
                                        <p:tgtEl>
                                          <p:spTgt spid="6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14"/>
                                        </p:tgtEl>
                                        <p:attrNameLst>
                                          <p:attrName>style.visibility</p:attrName>
                                        </p:attrNameLst>
                                      </p:cBhvr>
                                      <p:to>
                                        <p:strVal val="visible"/>
                                      </p:to>
                                    </p:set>
                                    <p:anim calcmode="lin" valueType="num">
                                      <p:cBhvr additive="repl">
                                        <p:cTn id="12" dur="500" fill="hold"/>
                                        <p:tgtEl>
                                          <p:spTgt spid="614"/>
                                        </p:tgtEl>
                                        <p:attrNameLst>
                                          <p:attrName>ppt_x</p:attrName>
                                        </p:attrNameLst>
                                      </p:cBhvr>
                                      <p:tavLst>
                                        <p:tav tm="0">
                                          <p:val>
                                            <p:strVal val="0-#ppt_w/2"/>
                                          </p:val>
                                        </p:tav>
                                        <p:tav tm="100000">
                                          <p:val>
                                            <p:strVal val="#ppt_x"/>
                                          </p:val>
                                        </p:tav>
                                      </p:tavLst>
                                    </p:anim>
                                    <p:anim calcmode="lin" valueType="num">
                                      <p:cBhvr additive="repl">
                                        <p:cTn id="13" dur="500" fill="hold"/>
                                        <p:tgtEl>
                                          <p:spTgt spid="6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15"/>
                                        </p:tgtEl>
                                        <p:attrNameLst>
                                          <p:attrName>style.visibility</p:attrName>
                                        </p:attrNameLst>
                                      </p:cBhvr>
                                      <p:to>
                                        <p:strVal val="visible"/>
                                      </p:to>
                                    </p:set>
                                    <p:anim calcmode="lin" valueType="num">
                                      <p:cBhvr additive="repl">
                                        <p:cTn id="17" dur="500" fill="hold"/>
                                        <p:tgtEl>
                                          <p:spTgt spid="615"/>
                                        </p:tgtEl>
                                        <p:attrNameLst>
                                          <p:attrName>ppt_x</p:attrName>
                                        </p:attrNameLst>
                                      </p:cBhvr>
                                      <p:tavLst>
                                        <p:tav tm="0">
                                          <p:val>
                                            <p:strVal val="0-#ppt_w/2"/>
                                          </p:val>
                                        </p:tav>
                                        <p:tav tm="100000">
                                          <p:val>
                                            <p:strVal val="#ppt_x"/>
                                          </p:val>
                                        </p:tav>
                                      </p:tavLst>
                                    </p:anim>
                                    <p:anim calcmode="lin" valueType="num">
                                      <p:cBhvr additive="repl">
                                        <p:cTn id="18" dur="500" fill="hold"/>
                                        <p:tgtEl>
                                          <p:spTgt spid="6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CustomShape 1"/>
          <p:cNvSpPr/>
          <p:nvPr/>
        </p:nvSpPr>
        <p:spPr>
          <a:xfrm>
            <a:off x="753120" y="360000"/>
            <a:ext cx="407088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6500" lnSpcReduction="10000"/>
          </a:bodyPr>
          <a:lstStyle/>
          <a:p>
            <a:pPr algn="ctr">
              <a:lnSpc>
                <a:spcPct val="100000"/>
              </a:lnSpc>
            </a:pPr>
            <a:r>
              <a:rPr lang="ru-RU" sz="4400" b="1" strike="noStrike" spc="-1">
                <a:solidFill>
                  <a:srgbClr val="7030A0"/>
                </a:solidFill>
                <a:latin typeface="Calibri"/>
                <a:ea typeface="DejaVu Sans"/>
              </a:rPr>
              <a:t>Інші ознаки ЧМТ</a:t>
            </a:r>
            <a:endParaRPr lang="ru-RU" sz="4400" b="0" strike="noStrike" spc="-1">
              <a:latin typeface="Arial"/>
            </a:endParaRPr>
          </a:p>
        </p:txBody>
      </p:sp>
      <p:sp>
        <p:nvSpPr>
          <p:cNvPr id="618" name="CustomShape 2"/>
          <p:cNvSpPr/>
          <p:nvPr/>
        </p:nvSpPr>
        <p:spPr>
          <a:xfrm>
            <a:off x="432000" y="1152000"/>
            <a:ext cx="4142160" cy="516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500" lnSpcReduction="20000"/>
          </a:bodyPr>
          <a:lstStyle/>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Зовнішні пошкодження </a:t>
            </a:r>
            <a:r>
              <a:rPr lang="ru-RU" sz="2800" b="1" i="1" strike="noStrike" spc="-1">
                <a:solidFill>
                  <a:srgbClr val="000000"/>
                </a:solidFill>
                <a:latin typeface="Calibri"/>
                <a:ea typeface="DejaVu Sans"/>
              </a:rPr>
              <a:t>(необхідно шукати!), рани, набряки тощо.</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Кровотеча з носа і вух, в деяких випадках з домішкою ліквору (підозра на наявність перелому кісток основи черепа).</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Блювота</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Провали в пам'яті (амнезія).</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Різниця в ширині зіниць.</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Неритмічне дихання.</a:t>
            </a:r>
            <a:endParaRPr lang="ru-RU" sz="2800" b="0" strike="noStrike" spc="-1">
              <a:latin typeface="Arial"/>
            </a:endParaRPr>
          </a:p>
          <a:p>
            <a:pPr marL="343080" indent="-342000" algn="just">
              <a:lnSpc>
                <a:spcPct val="100000"/>
              </a:lnSpc>
              <a:spcBef>
                <a:spcPts val="561"/>
              </a:spcBef>
              <a:buClr>
                <a:srgbClr val="000000"/>
              </a:buClr>
              <a:buFont typeface="Arial"/>
              <a:buChar char="•"/>
            </a:pPr>
            <a:r>
              <a:rPr lang="ru-RU" sz="2800" b="1" strike="noStrike" spc="-1">
                <a:solidFill>
                  <a:srgbClr val="000000"/>
                </a:solidFill>
                <a:latin typeface="Calibri"/>
                <a:ea typeface="DejaVu Sans"/>
              </a:rPr>
              <a:t>Напружена шия </a:t>
            </a:r>
            <a:endParaRPr lang="ru-RU" sz="2800" b="0" strike="noStrike" spc="-1">
              <a:latin typeface="Arial"/>
            </a:endParaRPr>
          </a:p>
        </p:txBody>
      </p:sp>
      <p:pic>
        <p:nvPicPr>
          <p:cNvPr id="619" name="Рисунок 11"/>
          <p:cNvPicPr/>
          <p:nvPr/>
        </p:nvPicPr>
        <p:blipFill>
          <a:blip r:embed="rId2"/>
          <a:srcRect l="30477" t="8899" r="29757"/>
          <a:stretch/>
        </p:blipFill>
        <p:spPr>
          <a:xfrm>
            <a:off x="5256000" y="172800"/>
            <a:ext cx="3446280" cy="64512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17"/>
                                        </p:tgtEl>
                                        <p:attrNameLst>
                                          <p:attrName>style.visibility</p:attrName>
                                        </p:attrNameLst>
                                      </p:cBhvr>
                                      <p:to>
                                        <p:strVal val="visible"/>
                                      </p:to>
                                    </p:set>
                                    <p:anim calcmode="lin" valueType="num">
                                      <p:cBhvr additive="repl">
                                        <p:cTn id="7" dur="500" fill="hold"/>
                                        <p:tgtEl>
                                          <p:spTgt spid="617"/>
                                        </p:tgtEl>
                                        <p:attrNameLst>
                                          <p:attrName>ppt_x</p:attrName>
                                        </p:attrNameLst>
                                      </p:cBhvr>
                                      <p:tavLst>
                                        <p:tav tm="0">
                                          <p:val>
                                            <p:strVal val="0-#ppt_w/2"/>
                                          </p:val>
                                        </p:tav>
                                        <p:tav tm="100000">
                                          <p:val>
                                            <p:strVal val="#ppt_x"/>
                                          </p:val>
                                        </p:tav>
                                      </p:tavLst>
                                    </p:anim>
                                    <p:anim calcmode="lin" valueType="num">
                                      <p:cBhvr additive="repl">
                                        <p:cTn id="8" dur="500" fill="hold"/>
                                        <p:tgtEl>
                                          <p:spTgt spid="617"/>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2" presetClass="entr" presetSubtype="8" fill="hold" nodeType="afterEffect">
                                  <p:stCondLst>
                                    <p:cond delay="0"/>
                                  </p:stCondLst>
                                  <p:childTnLst>
                                    <p:set>
                                      <p:cBhvr>
                                        <p:cTn id="11" dur="1" fill="hold">
                                          <p:stCondLst>
                                            <p:cond delay="0"/>
                                          </p:stCondLst>
                                        </p:cTn>
                                        <p:tgtEl>
                                          <p:spTgt spid="618">
                                            <p:txEl>
                                              <p:pRg st="0" end="0"/>
                                            </p:txEl>
                                          </p:spTgt>
                                        </p:tgtEl>
                                        <p:attrNameLst>
                                          <p:attrName>style.visibility</p:attrName>
                                        </p:attrNameLst>
                                      </p:cBhvr>
                                      <p:to>
                                        <p:strVal val="visible"/>
                                      </p:to>
                                    </p:set>
                                    <p:anim calcmode="lin" valueType="num">
                                      <p:cBhvr additive="repl">
                                        <p:cTn id="12" dur="500" fill="hold"/>
                                        <p:tgtEl>
                                          <p:spTgt spid="618">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618">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Effect">
                            <p:stCondLst>
                              <p:cond delay="1000"/>
                            </p:stCondLst>
                            <p:childTnLst>
                              <p:par>
                                <p:cTn id="15" presetID="2" presetClass="entr" presetSubtype="8" fill="hold" nodeType="afterEffect">
                                  <p:stCondLst>
                                    <p:cond delay="0"/>
                                  </p:stCondLst>
                                  <p:childTnLst>
                                    <p:set>
                                      <p:cBhvr>
                                        <p:cTn id="16" dur="1" fill="hold">
                                          <p:stCondLst>
                                            <p:cond delay="0"/>
                                          </p:stCondLst>
                                        </p:cTn>
                                        <p:tgtEl>
                                          <p:spTgt spid="618">
                                            <p:txEl>
                                              <p:pRg st="1" end="1"/>
                                            </p:txEl>
                                          </p:spTgt>
                                        </p:tgtEl>
                                        <p:attrNameLst>
                                          <p:attrName>style.visibility</p:attrName>
                                        </p:attrNameLst>
                                      </p:cBhvr>
                                      <p:to>
                                        <p:strVal val="visible"/>
                                      </p:to>
                                    </p:set>
                                    <p:anim calcmode="lin" valueType="num">
                                      <p:cBhvr additive="repl">
                                        <p:cTn id="17" dur="500" fill="hold"/>
                                        <p:tgtEl>
                                          <p:spTgt spid="618">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618">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Effect">
                            <p:stCondLst>
                              <p:cond delay="1500"/>
                            </p:stCondLst>
                            <p:childTnLst>
                              <p:par>
                                <p:cTn id="20" presetID="2" presetClass="entr" presetSubtype="8" fill="hold" nodeType="afterEffect">
                                  <p:stCondLst>
                                    <p:cond delay="0"/>
                                  </p:stCondLst>
                                  <p:childTnLst>
                                    <p:set>
                                      <p:cBhvr>
                                        <p:cTn id="21" dur="1" fill="hold">
                                          <p:stCondLst>
                                            <p:cond delay="0"/>
                                          </p:stCondLst>
                                        </p:cTn>
                                        <p:tgtEl>
                                          <p:spTgt spid="618">
                                            <p:txEl>
                                              <p:pRg st="2" end="2"/>
                                            </p:txEl>
                                          </p:spTgt>
                                        </p:tgtEl>
                                        <p:attrNameLst>
                                          <p:attrName>style.visibility</p:attrName>
                                        </p:attrNameLst>
                                      </p:cBhvr>
                                      <p:to>
                                        <p:strVal val="visible"/>
                                      </p:to>
                                    </p:set>
                                    <p:anim calcmode="lin" valueType="num">
                                      <p:cBhvr additive="repl">
                                        <p:cTn id="22" dur="500" fill="hold"/>
                                        <p:tgtEl>
                                          <p:spTgt spid="618">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618">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Effect">
                            <p:stCondLst>
                              <p:cond delay="2000"/>
                            </p:stCondLst>
                            <p:childTnLst>
                              <p:par>
                                <p:cTn id="25" presetID="2" presetClass="entr" presetSubtype="8" fill="hold" nodeType="afterEffect">
                                  <p:stCondLst>
                                    <p:cond delay="0"/>
                                  </p:stCondLst>
                                  <p:childTnLst>
                                    <p:set>
                                      <p:cBhvr>
                                        <p:cTn id="26" dur="1" fill="hold">
                                          <p:stCondLst>
                                            <p:cond delay="0"/>
                                          </p:stCondLst>
                                        </p:cTn>
                                        <p:tgtEl>
                                          <p:spTgt spid="618">
                                            <p:txEl>
                                              <p:pRg st="3" end="3"/>
                                            </p:txEl>
                                          </p:spTgt>
                                        </p:tgtEl>
                                        <p:attrNameLst>
                                          <p:attrName>style.visibility</p:attrName>
                                        </p:attrNameLst>
                                      </p:cBhvr>
                                      <p:to>
                                        <p:strVal val="visible"/>
                                      </p:to>
                                    </p:set>
                                    <p:anim calcmode="lin" valueType="num">
                                      <p:cBhvr additive="repl">
                                        <p:cTn id="27" dur="500" fill="hold"/>
                                        <p:tgtEl>
                                          <p:spTgt spid="618">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618">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Effect">
                            <p:stCondLst>
                              <p:cond delay="2500"/>
                            </p:stCondLst>
                            <p:childTnLst>
                              <p:par>
                                <p:cTn id="30" presetID="2" presetClass="entr" presetSubtype="8" fill="hold" nodeType="afterEffect">
                                  <p:stCondLst>
                                    <p:cond delay="0"/>
                                  </p:stCondLst>
                                  <p:childTnLst>
                                    <p:set>
                                      <p:cBhvr>
                                        <p:cTn id="31" dur="1" fill="hold">
                                          <p:stCondLst>
                                            <p:cond delay="0"/>
                                          </p:stCondLst>
                                        </p:cTn>
                                        <p:tgtEl>
                                          <p:spTgt spid="618">
                                            <p:txEl>
                                              <p:pRg st="4" end="4"/>
                                            </p:txEl>
                                          </p:spTgt>
                                        </p:tgtEl>
                                        <p:attrNameLst>
                                          <p:attrName>style.visibility</p:attrName>
                                        </p:attrNameLst>
                                      </p:cBhvr>
                                      <p:to>
                                        <p:strVal val="visible"/>
                                      </p:to>
                                    </p:set>
                                    <p:anim calcmode="lin" valueType="num">
                                      <p:cBhvr additive="repl">
                                        <p:cTn id="32" dur="500" fill="hold"/>
                                        <p:tgtEl>
                                          <p:spTgt spid="618">
                                            <p:txEl>
                                              <p:pRg st="4" end="4"/>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618">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Effect">
                            <p:stCondLst>
                              <p:cond delay="3000"/>
                            </p:stCondLst>
                            <p:childTnLst>
                              <p:par>
                                <p:cTn id="35" presetID="2" presetClass="entr" presetSubtype="8" fill="hold" nodeType="afterEffect">
                                  <p:stCondLst>
                                    <p:cond delay="0"/>
                                  </p:stCondLst>
                                  <p:childTnLst>
                                    <p:set>
                                      <p:cBhvr>
                                        <p:cTn id="36" dur="1" fill="hold">
                                          <p:stCondLst>
                                            <p:cond delay="0"/>
                                          </p:stCondLst>
                                        </p:cTn>
                                        <p:tgtEl>
                                          <p:spTgt spid="618">
                                            <p:txEl>
                                              <p:pRg st="5" end="5"/>
                                            </p:txEl>
                                          </p:spTgt>
                                        </p:tgtEl>
                                        <p:attrNameLst>
                                          <p:attrName>style.visibility</p:attrName>
                                        </p:attrNameLst>
                                      </p:cBhvr>
                                      <p:to>
                                        <p:strVal val="visible"/>
                                      </p:to>
                                    </p:set>
                                    <p:anim calcmode="lin" valueType="num">
                                      <p:cBhvr additive="repl">
                                        <p:cTn id="37" dur="500" fill="hold"/>
                                        <p:tgtEl>
                                          <p:spTgt spid="618">
                                            <p:txEl>
                                              <p:pRg st="5" end="5"/>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618">
                                            <p:txEl>
                                              <p:pRg st="5" end="5"/>
                                            </p:txEl>
                                          </p:spTgt>
                                        </p:tgtEl>
                                        <p:attrNameLst>
                                          <p:attrName>ppt_y</p:attrName>
                                        </p:attrNameLst>
                                      </p:cBhvr>
                                      <p:tavLst>
                                        <p:tav tm="0">
                                          <p:val>
                                            <p:strVal val="#ppt_y"/>
                                          </p:val>
                                        </p:tav>
                                        <p:tav tm="100000">
                                          <p:val>
                                            <p:strVal val="#ppt_y"/>
                                          </p:val>
                                        </p:tav>
                                      </p:tavLst>
                                    </p:anim>
                                  </p:childTnLst>
                                </p:cTn>
                              </p:par>
                            </p:childTnLst>
                          </p:cTn>
                        </p:par>
                        <p:par>
                          <p:cTn id="39" fill="hold" nodeType="afterEffect">
                            <p:stCondLst>
                              <p:cond delay="3500"/>
                            </p:stCondLst>
                            <p:childTnLst>
                              <p:par>
                                <p:cTn id="40" presetID="2" presetClass="entr" presetSubtype="8" fill="hold" nodeType="afterEffect">
                                  <p:stCondLst>
                                    <p:cond delay="0"/>
                                  </p:stCondLst>
                                  <p:childTnLst>
                                    <p:set>
                                      <p:cBhvr>
                                        <p:cTn id="41" dur="1" fill="hold">
                                          <p:stCondLst>
                                            <p:cond delay="0"/>
                                          </p:stCondLst>
                                        </p:cTn>
                                        <p:tgtEl>
                                          <p:spTgt spid="618">
                                            <p:txEl>
                                              <p:pRg st="6" end="6"/>
                                            </p:txEl>
                                          </p:spTgt>
                                        </p:tgtEl>
                                        <p:attrNameLst>
                                          <p:attrName>style.visibility</p:attrName>
                                        </p:attrNameLst>
                                      </p:cBhvr>
                                      <p:to>
                                        <p:strVal val="visible"/>
                                      </p:to>
                                    </p:set>
                                    <p:anim calcmode="lin" valueType="num">
                                      <p:cBhvr additive="repl">
                                        <p:cTn id="42" dur="500" fill="hold"/>
                                        <p:tgtEl>
                                          <p:spTgt spid="618">
                                            <p:txEl>
                                              <p:pRg st="6" end="6"/>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618">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619"/>
                                        </p:tgtEl>
                                        <p:attrNameLst>
                                          <p:attrName>style.visibility</p:attrName>
                                        </p:attrNameLst>
                                      </p:cBhvr>
                                      <p:to>
                                        <p:strVal val="visible"/>
                                      </p:to>
                                    </p:set>
                                    <p:anim calcmode="lin" valueType="num">
                                      <p:cBhvr additive="repl">
                                        <p:cTn id="47" dur="500" fill="hold"/>
                                        <p:tgtEl>
                                          <p:spTgt spid="619"/>
                                        </p:tgtEl>
                                        <p:attrNameLst>
                                          <p:attrName>ppt_x</p:attrName>
                                        </p:attrNameLst>
                                      </p:cBhvr>
                                      <p:tavLst>
                                        <p:tav tm="0">
                                          <p:val>
                                            <p:strVal val="0-#ppt_w/2"/>
                                          </p:val>
                                        </p:tav>
                                        <p:tav tm="100000">
                                          <p:val>
                                            <p:strVal val="#ppt_x"/>
                                          </p:val>
                                        </p:tav>
                                      </p:tavLst>
                                    </p:anim>
                                    <p:anim calcmode="lin" valueType="num">
                                      <p:cBhvr additive="repl">
                                        <p:cTn id="48" dur="500" fill="hold"/>
                                        <p:tgtEl>
                                          <p:spTgt spid="6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CustomShape 1"/>
          <p:cNvSpPr/>
          <p:nvPr/>
        </p:nvSpPr>
        <p:spPr>
          <a:xfrm>
            <a:off x="285840" y="214200"/>
            <a:ext cx="8642880" cy="371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3500" lnSpcReduction="10000"/>
          </a:bodyPr>
          <a:lstStyle/>
          <a:p>
            <a:pPr algn="just">
              <a:lnSpc>
                <a:spcPct val="100000"/>
              </a:lnSpc>
            </a:pPr>
            <a:r>
              <a:rPr lang="ru-RU" sz="2400" b="1" strike="noStrike" spc="-1">
                <a:solidFill>
                  <a:srgbClr val="FF0000"/>
                </a:solidFill>
                <a:latin typeface="Calibri"/>
                <a:ea typeface="DejaVu Sans"/>
              </a:rPr>
              <a:t>Загальмозкові симптоми </a:t>
            </a:r>
            <a:r>
              <a:rPr lang="ru-RU" sz="2400" b="1" strike="noStrike" spc="-1">
                <a:solidFill>
                  <a:srgbClr val="000000"/>
                </a:solidFill>
                <a:latin typeface="Calibri"/>
                <a:ea typeface="DejaVu Sans"/>
              </a:rPr>
              <a:t>виникають незалежно від локалізації ділянки пошкодження тканини мозку і пов'язані з порушенням діяльності клітин головного мозку.</a:t>
            </a:r>
            <a:r>
              <a:t/>
            </a:r>
            <a:br/>
            <a:r>
              <a:rPr lang="ru-RU" sz="2400" b="1" strike="noStrike" spc="-1">
                <a:solidFill>
                  <a:srgbClr val="000000"/>
                </a:solidFill>
                <a:latin typeface="Calibri"/>
                <a:ea typeface="DejaVu Sans"/>
              </a:rPr>
              <a:t> </a:t>
            </a:r>
            <a:r>
              <a:rPr lang="ru-RU" sz="2400" b="1" strike="noStrike" spc="-1">
                <a:solidFill>
                  <a:srgbClr val="FF0000"/>
                </a:solidFill>
                <a:latin typeface="Calibri"/>
                <a:ea typeface="DejaVu Sans"/>
              </a:rPr>
              <a:t>Загальмозкові симптоми: </a:t>
            </a:r>
            <a:r>
              <a:rPr lang="ru-RU" sz="2400" b="1" strike="noStrike" spc="-1">
                <a:solidFill>
                  <a:srgbClr val="000000"/>
                </a:solidFill>
                <a:latin typeface="Calibri"/>
                <a:ea typeface="DejaVu Sans"/>
              </a:rPr>
              <a:t>розлад свідомості, порушення координації, ретроградна амнезія (не пам'ятає обставин травми), нудота блювота, судомні епілептичні напади, симптоми підвищення внутрішньочерепного тиску - головний біль, біль в очних яблуках в спокої і при русі, шум у голові, мерехтіння "мушок" перед очима.</a:t>
            </a:r>
            <a:r>
              <a:t/>
            </a:r>
            <a:br/>
            <a:r>
              <a:rPr lang="ru-RU" sz="2400" b="1" strike="noStrike" spc="-1">
                <a:solidFill>
                  <a:srgbClr val="FF0000"/>
                </a:solidFill>
                <a:latin typeface="Calibri"/>
                <a:ea typeface="DejaVu Sans"/>
              </a:rPr>
              <a:t>Вогнищеві симптоми: </a:t>
            </a:r>
            <a:r>
              <a:rPr lang="ru-RU" sz="2400" b="1" strike="noStrike" spc="-1">
                <a:solidFill>
                  <a:srgbClr val="000000"/>
                </a:solidFill>
                <a:latin typeface="Calibri"/>
                <a:ea typeface="DejaVu Sans"/>
              </a:rPr>
              <a:t>неможливість виконання активних рухів (парези і паралічі), неможливість говорити (афазія), рахувати й писати, порушення чутливості, розширення або звуження зіниць, ністагм.</a:t>
            </a:r>
            <a:endParaRPr lang="ru-RU" sz="2400" b="0" strike="noStrike" spc="-1">
              <a:latin typeface="Arial"/>
            </a:endParaRPr>
          </a:p>
        </p:txBody>
      </p:sp>
      <p:sp>
        <p:nvSpPr>
          <p:cNvPr id="621" name="CustomShape 2"/>
          <p:cNvSpPr/>
          <p:nvPr/>
        </p:nvSpPr>
        <p:spPr>
          <a:xfrm>
            <a:off x="428760" y="4071960"/>
            <a:ext cx="8390520" cy="128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7500" lnSpcReduction="20000"/>
          </a:bodyPr>
          <a:lstStyle/>
          <a:p>
            <a:pPr marL="343080" indent="-342000">
              <a:lnSpc>
                <a:spcPct val="90000"/>
              </a:lnSpc>
            </a:pPr>
            <a:r>
              <a:rPr lang="ru-RU" sz="2400" b="1" strike="noStrike" spc="-1">
                <a:solidFill>
                  <a:srgbClr val="FF0000"/>
                </a:solidFill>
                <a:latin typeface="Calibri"/>
                <a:ea typeface="DejaVu Sans"/>
              </a:rPr>
              <a:t>Оцінка тяжкості стану в гострому періоді ЧМТ</a:t>
            </a:r>
            <a:endParaRPr lang="ru-RU" sz="2400" b="0" strike="noStrike" spc="-1">
              <a:latin typeface="Arial"/>
            </a:endParaRPr>
          </a:p>
          <a:p>
            <a:pPr marL="343080" indent="-342000">
              <a:lnSpc>
                <a:spcPct val="90000"/>
              </a:lnSpc>
              <a:buClr>
                <a:srgbClr val="000000"/>
              </a:buClr>
              <a:buFont typeface="Arial"/>
              <a:buChar char="•"/>
            </a:pPr>
            <a:r>
              <a:rPr lang="ru-RU" sz="2400" b="1" strike="noStrike" spc="-1">
                <a:solidFill>
                  <a:srgbClr val="000000"/>
                </a:solidFill>
                <a:latin typeface="Calibri"/>
                <a:ea typeface="DejaVu Sans"/>
              </a:rPr>
              <a:t>порушення свідомості (ступінь і тривалість)</a:t>
            </a:r>
            <a:endParaRPr lang="ru-RU" sz="2400" b="0" strike="noStrike" spc="-1">
              <a:latin typeface="Arial"/>
            </a:endParaRPr>
          </a:p>
          <a:p>
            <a:pPr marL="343080" indent="-342000">
              <a:lnSpc>
                <a:spcPct val="90000"/>
              </a:lnSpc>
              <a:buClr>
                <a:srgbClr val="000000"/>
              </a:buClr>
              <a:buFont typeface="Arial"/>
              <a:buChar char="•"/>
            </a:pPr>
            <a:r>
              <a:rPr lang="ru-RU" sz="2400" b="1" strike="noStrike" spc="-1">
                <a:solidFill>
                  <a:srgbClr val="000000"/>
                </a:solidFill>
                <a:latin typeface="Calibri"/>
                <a:ea typeface="DejaVu Sans"/>
              </a:rPr>
              <a:t>стан вітальних функцій (дихання, серцево-судинної діяльності, ковтання)</a:t>
            </a:r>
            <a:endParaRPr lang="ru-RU" sz="2400" b="0" strike="noStrike" spc="-1">
              <a:latin typeface="Arial"/>
            </a:endParaRPr>
          </a:p>
          <a:p>
            <a:pPr marL="343080" indent="-342000">
              <a:lnSpc>
                <a:spcPct val="90000"/>
              </a:lnSpc>
              <a:buClr>
                <a:srgbClr val="000000"/>
              </a:buClr>
              <a:buFont typeface="Arial"/>
              <a:buChar char="•"/>
            </a:pPr>
            <a:r>
              <a:rPr lang="ru-RU" sz="2400" b="1" strike="noStrike" spc="-1">
                <a:solidFill>
                  <a:srgbClr val="000000"/>
                </a:solidFill>
                <a:latin typeface="Calibri"/>
                <a:ea typeface="DejaVu Sans"/>
              </a:rPr>
              <a:t>вираженість вогнищевих неврологічних симптомів</a:t>
            </a:r>
            <a:endParaRPr lang="ru-RU" sz="2400" b="0" strike="noStrike" spc="-1">
              <a:latin typeface="Arial"/>
            </a:endParaRPr>
          </a:p>
        </p:txBody>
      </p:sp>
      <p:sp>
        <p:nvSpPr>
          <p:cNvPr id="622" name="CustomShape 3"/>
          <p:cNvSpPr/>
          <p:nvPr/>
        </p:nvSpPr>
        <p:spPr>
          <a:xfrm>
            <a:off x="571320" y="5429160"/>
            <a:ext cx="8357040" cy="121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pPr>
            <a:r>
              <a:rPr lang="ru-RU" sz="2000" b="1" strike="noStrike" spc="-1">
                <a:solidFill>
                  <a:srgbClr val="FF0000"/>
                </a:solidFill>
                <a:latin typeface="Calibri"/>
                <a:ea typeface="DejaVu Sans"/>
              </a:rPr>
              <a:t>Інструментальні методи діагностики ЧМТ:</a:t>
            </a:r>
            <a:endParaRPr lang="ru-RU" sz="2000" b="0" strike="noStrike" spc="-1">
              <a:latin typeface="Arial"/>
            </a:endParaRPr>
          </a:p>
          <a:p>
            <a:pPr marL="343080" indent="-342000">
              <a:lnSpc>
                <a:spcPct val="100000"/>
              </a:lnSpc>
              <a:buClr>
                <a:srgbClr val="000000"/>
              </a:buClr>
              <a:buFont typeface="Arial"/>
              <a:buChar char="•"/>
            </a:pPr>
            <a:r>
              <a:rPr lang="ru-RU" sz="2000" b="1" strike="noStrike" spc="-1">
                <a:solidFill>
                  <a:srgbClr val="000000"/>
                </a:solidFill>
                <a:latin typeface="Calibri"/>
                <a:ea typeface="DejaVu Sans"/>
              </a:rPr>
              <a:t>комп'ютерна та магнітно-резонансна томографія</a:t>
            </a:r>
            <a:endParaRPr lang="ru-RU" sz="2000" b="0" strike="noStrike" spc="-1">
              <a:latin typeface="Arial"/>
            </a:endParaRPr>
          </a:p>
          <a:p>
            <a:pPr marL="343080" indent="-342000">
              <a:lnSpc>
                <a:spcPct val="100000"/>
              </a:lnSpc>
              <a:buClr>
                <a:srgbClr val="000000"/>
              </a:buClr>
              <a:buFont typeface="Arial"/>
              <a:buChar char="•"/>
            </a:pPr>
            <a:r>
              <a:rPr lang="ru-RU" sz="2000" b="1" strike="noStrike" spc="-1">
                <a:solidFill>
                  <a:srgbClr val="000000"/>
                </a:solidFill>
                <a:latin typeface="Calibri"/>
                <a:ea typeface="DejaVu Sans"/>
              </a:rPr>
              <a:t>ехоенцефалографія,    енцефалографія</a:t>
            </a:r>
            <a:endParaRPr lang="ru-RU" sz="2000" b="0" strike="noStrike" spc="-1">
              <a:latin typeface="Arial"/>
            </a:endParaRPr>
          </a:p>
          <a:p>
            <a:pPr marL="343080" indent="-342000">
              <a:lnSpc>
                <a:spcPct val="100000"/>
              </a:lnSpc>
              <a:buClr>
                <a:srgbClr val="000000"/>
              </a:buClr>
              <a:buFont typeface="Arial"/>
              <a:buChar char="•"/>
            </a:pPr>
            <a:r>
              <a:rPr lang="ru-RU" sz="2000" b="1" strike="noStrike" spc="-1">
                <a:solidFill>
                  <a:srgbClr val="000000"/>
                </a:solidFill>
                <a:latin typeface="Calibri"/>
                <a:ea typeface="DejaVu Sans"/>
              </a:rPr>
              <a:t>рентгенографія</a:t>
            </a:r>
            <a:endParaRPr lang="ru-RU" sz="2000" b="0" strike="noStrike" spc="-1">
              <a:latin typeface="Arial"/>
            </a:endParaRPr>
          </a:p>
          <a:p>
            <a:pPr>
              <a:lnSpc>
                <a:spcPct val="100000"/>
              </a:lnSpc>
            </a:pP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20">
                                            <p:txEl>
                                              <p:pRg st="0" end="0"/>
                                            </p:txEl>
                                          </p:spTgt>
                                        </p:tgtEl>
                                        <p:attrNameLst>
                                          <p:attrName>style.visibility</p:attrName>
                                        </p:attrNameLst>
                                      </p:cBhvr>
                                      <p:to>
                                        <p:strVal val="visible"/>
                                      </p:to>
                                    </p:set>
                                    <p:anim calcmode="lin" valueType="num">
                                      <p:cBhvr additive="repl">
                                        <p:cTn id="7" dur="500" fill="hold"/>
                                        <p:tgtEl>
                                          <p:spTgt spid="620">
                                            <p:txEl>
                                              <p:pRg st="0" end="0"/>
                                            </p:txEl>
                                          </p:spTgt>
                                        </p:tgtEl>
                                        <p:attrNameLst>
                                          <p:attrName>ppt_x</p:attrName>
                                        </p:attrNameLst>
                                      </p:cBhvr>
                                      <p:tavLst>
                                        <p:tav tm="0">
                                          <p:val>
                                            <p:strVal val="0-#ppt_w/2"/>
                                          </p:val>
                                        </p:tav>
                                        <p:tav tm="100000">
                                          <p:val>
                                            <p:strVal val="#ppt_x"/>
                                          </p:val>
                                        </p:tav>
                                      </p:tavLst>
                                    </p:anim>
                                    <p:anim calcmode="lin" valueType="num">
                                      <p:cBhvr additive="repl">
                                        <p:cTn id="8" dur="500" fill="hold"/>
                                        <p:tgtEl>
                                          <p:spTgt spid="62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21">
                                            <p:txEl>
                                              <p:pRg st="0" end="0"/>
                                            </p:txEl>
                                          </p:spTgt>
                                        </p:tgtEl>
                                        <p:attrNameLst>
                                          <p:attrName>style.visibility</p:attrName>
                                        </p:attrNameLst>
                                      </p:cBhvr>
                                      <p:to>
                                        <p:strVal val="visible"/>
                                      </p:to>
                                    </p:set>
                                    <p:anim calcmode="lin" valueType="num">
                                      <p:cBhvr additive="repl">
                                        <p:cTn id="12" dur="500" fill="hold"/>
                                        <p:tgtEl>
                                          <p:spTgt spid="621">
                                            <p:txEl>
                                              <p:pRg st="0" end="0"/>
                                            </p:txEl>
                                          </p:spTgt>
                                        </p:tgtEl>
                                        <p:attrNameLst>
                                          <p:attrName>ppt_x</p:attrName>
                                        </p:attrNameLst>
                                      </p:cBhvr>
                                      <p:tavLst>
                                        <p:tav tm="0">
                                          <p:val>
                                            <p:strVal val="0-#ppt_w/2"/>
                                          </p:val>
                                        </p:tav>
                                        <p:tav tm="100000">
                                          <p:val>
                                            <p:strVal val="#ppt_x"/>
                                          </p:val>
                                        </p:tav>
                                      </p:tavLst>
                                    </p:anim>
                                    <p:anim calcmode="lin" valueType="num">
                                      <p:cBhvr additive="repl">
                                        <p:cTn id="13" dur="500" fill="hold"/>
                                        <p:tgtEl>
                                          <p:spTgt spid="621">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21">
                                            <p:txEl>
                                              <p:pRg st="1" end="1"/>
                                            </p:txEl>
                                          </p:spTgt>
                                        </p:tgtEl>
                                        <p:attrNameLst>
                                          <p:attrName>style.visibility</p:attrName>
                                        </p:attrNameLst>
                                      </p:cBhvr>
                                      <p:to>
                                        <p:strVal val="visible"/>
                                      </p:to>
                                    </p:set>
                                    <p:anim calcmode="lin" valueType="num">
                                      <p:cBhvr additive="repl">
                                        <p:cTn id="17" dur="500" fill="hold"/>
                                        <p:tgtEl>
                                          <p:spTgt spid="621">
                                            <p:txEl>
                                              <p:pRg st="1" end="1"/>
                                            </p:txEl>
                                          </p:spTgt>
                                        </p:tgtEl>
                                        <p:attrNameLst>
                                          <p:attrName>ppt_x</p:attrName>
                                        </p:attrNameLst>
                                      </p:cBhvr>
                                      <p:tavLst>
                                        <p:tav tm="0">
                                          <p:val>
                                            <p:strVal val="0-#ppt_w/2"/>
                                          </p:val>
                                        </p:tav>
                                        <p:tav tm="100000">
                                          <p:val>
                                            <p:strVal val="#ppt_x"/>
                                          </p:val>
                                        </p:tav>
                                      </p:tavLst>
                                    </p:anim>
                                    <p:anim calcmode="lin" valueType="num">
                                      <p:cBhvr additive="repl">
                                        <p:cTn id="18" dur="500" fill="hold"/>
                                        <p:tgtEl>
                                          <p:spTgt spid="621">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21">
                                            <p:txEl>
                                              <p:pRg st="2" end="2"/>
                                            </p:txEl>
                                          </p:spTgt>
                                        </p:tgtEl>
                                        <p:attrNameLst>
                                          <p:attrName>style.visibility</p:attrName>
                                        </p:attrNameLst>
                                      </p:cBhvr>
                                      <p:to>
                                        <p:strVal val="visible"/>
                                      </p:to>
                                    </p:set>
                                    <p:anim calcmode="lin" valueType="num">
                                      <p:cBhvr additive="repl">
                                        <p:cTn id="22" dur="500" fill="hold"/>
                                        <p:tgtEl>
                                          <p:spTgt spid="621">
                                            <p:txEl>
                                              <p:pRg st="2" end="2"/>
                                            </p:txEl>
                                          </p:spTgt>
                                        </p:tgtEl>
                                        <p:attrNameLst>
                                          <p:attrName>ppt_x</p:attrName>
                                        </p:attrNameLst>
                                      </p:cBhvr>
                                      <p:tavLst>
                                        <p:tav tm="0">
                                          <p:val>
                                            <p:strVal val="0-#ppt_w/2"/>
                                          </p:val>
                                        </p:tav>
                                        <p:tav tm="100000">
                                          <p:val>
                                            <p:strVal val="#ppt_x"/>
                                          </p:val>
                                        </p:tav>
                                      </p:tavLst>
                                    </p:anim>
                                    <p:anim calcmode="lin" valueType="num">
                                      <p:cBhvr additive="repl">
                                        <p:cTn id="23" dur="500" fill="hold"/>
                                        <p:tgtEl>
                                          <p:spTgt spid="621">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621">
                                            <p:txEl>
                                              <p:pRg st="3" end="3"/>
                                            </p:txEl>
                                          </p:spTgt>
                                        </p:tgtEl>
                                        <p:attrNameLst>
                                          <p:attrName>style.visibility</p:attrName>
                                        </p:attrNameLst>
                                      </p:cBhvr>
                                      <p:to>
                                        <p:strVal val="visible"/>
                                      </p:to>
                                    </p:set>
                                    <p:anim calcmode="lin" valueType="num">
                                      <p:cBhvr additive="repl">
                                        <p:cTn id="27" dur="500" fill="hold"/>
                                        <p:tgtEl>
                                          <p:spTgt spid="621">
                                            <p:txEl>
                                              <p:pRg st="3" end="3"/>
                                            </p:txEl>
                                          </p:spTgt>
                                        </p:tgtEl>
                                        <p:attrNameLst>
                                          <p:attrName>ppt_x</p:attrName>
                                        </p:attrNameLst>
                                      </p:cBhvr>
                                      <p:tavLst>
                                        <p:tav tm="0">
                                          <p:val>
                                            <p:strVal val="0-#ppt_w/2"/>
                                          </p:val>
                                        </p:tav>
                                        <p:tav tm="100000">
                                          <p:val>
                                            <p:strVal val="#ppt_x"/>
                                          </p:val>
                                        </p:tav>
                                      </p:tavLst>
                                    </p:anim>
                                    <p:anim calcmode="lin" valueType="num">
                                      <p:cBhvr additive="repl">
                                        <p:cTn id="28" dur="500" fill="hold"/>
                                        <p:tgtEl>
                                          <p:spTgt spid="621">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622">
                                            <p:txEl>
                                              <p:pRg st="0" end="0"/>
                                            </p:txEl>
                                          </p:spTgt>
                                        </p:tgtEl>
                                        <p:attrNameLst>
                                          <p:attrName>style.visibility</p:attrName>
                                        </p:attrNameLst>
                                      </p:cBhvr>
                                      <p:to>
                                        <p:strVal val="visible"/>
                                      </p:to>
                                    </p:set>
                                    <p:anim calcmode="lin" valueType="num">
                                      <p:cBhvr additive="repl">
                                        <p:cTn id="32" dur="500" fill="hold"/>
                                        <p:tgtEl>
                                          <p:spTgt spid="622">
                                            <p:txEl>
                                              <p:pRg st="0" end="0"/>
                                            </p:txEl>
                                          </p:spTgt>
                                        </p:tgtEl>
                                        <p:attrNameLst>
                                          <p:attrName>ppt_x</p:attrName>
                                        </p:attrNameLst>
                                      </p:cBhvr>
                                      <p:tavLst>
                                        <p:tav tm="0">
                                          <p:val>
                                            <p:strVal val="0-#ppt_w/2"/>
                                          </p:val>
                                        </p:tav>
                                        <p:tav tm="100000">
                                          <p:val>
                                            <p:strVal val="#ppt_x"/>
                                          </p:val>
                                        </p:tav>
                                      </p:tavLst>
                                    </p:anim>
                                    <p:anim calcmode="lin" valueType="num">
                                      <p:cBhvr additive="repl">
                                        <p:cTn id="33" dur="500" fill="hold"/>
                                        <p:tgtEl>
                                          <p:spTgt spid="622">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622">
                                            <p:txEl>
                                              <p:pRg st="1" end="1"/>
                                            </p:txEl>
                                          </p:spTgt>
                                        </p:tgtEl>
                                        <p:attrNameLst>
                                          <p:attrName>style.visibility</p:attrName>
                                        </p:attrNameLst>
                                      </p:cBhvr>
                                      <p:to>
                                        <p:strVal val="visible"/>
                                      </p:to>
                                    </p:set>
                                    <p:anim calcmode="lin" valueType="num">
                                      <p:cBhvr additive="repl">
                                        <p:cTn id="37" dur="500" fill="hold"/>
                                        <p:tgtEl>
                                          <p:spTgt spid="622">
                                            <p:txEl>
                                              <p:pRg st="1" end="1"/>
                                            </p:txEl>
                                          </p:spTgt>
                                        </p:tgtEl>
                                        <p:attrNameLst>
                                          <p:attrName>ppt_x</p:attrName>
                                        </p:attrNameLst>
                                      </p:cBhvr>
                                      <p:tavLst>
                                        <p:tav tm="0">
                                          <p:val>
                                            <p:strVal val="0-#ppt_w/2"/>
                                          </p:val>
                                        </p:tav>
                                        <p:tav tm="100000">
                                          <p:val>
                                            <p:strVal val="#ppt_x"/>
                                          </p:val>
                                        </p:tav>
                                      </p:tavLst>
                                    </p:anim>
                                    <p:anim calcmode="lin" valueType="num">
                                      <p:cBhvr additive="repl">
                                        <p:cTn id="38" dur="500" fill="hold"/>
                                        <p:tgtEl>
                                          <p:spTgt spid="622">
                                            <p:txEl>
                                              <p:pRg st="1" end="1"/>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622">
                                            <p:txEl>
                                              <p:pRg st="2" end="2"/>
                                            </p:txEl>
                                          </p:spTgt>
                                        </p:tgtEl>
                                        <p:attrNameLst>
                                          <p:attrName>style.visibility</p:attrName>
                                        </p:attrNameLst>
                                      </p:cBhvr>
                                      <p:to>
                                        <p:strVal val="visible"/>
                                      </p:to>
                                    </p:set>
                                    <p:anim calcmode="lin" valueType="num">
                                      <p:cBhvr additive="repl">
                                        <p:cTn id="42" dur="500" fill="hold"/>
                                        <p:tgtEl>
                                          <p:spTgt spid="622">
                                            <p:txEl>
                                              <p:pRg st="2" end="2"/>
                                            </p:txEl>
                                          </p:spTgt>
                                        </p:tgtEl>
                                        <p:attrNameLst>
                                          <p:attrName>ppt_x</p:attrName>
                                        </p:attrNameLst>
                                      </p:cBhvr>
                                      <p:tavLst>
                                        <p:tav tm="0">
                                          <p:val>
                                            <p:strVal val="0-#ppt_w/2"/>
                                          </p:val>
                                        </p:tav>
                                        <p:tav tm="100000">
                                          <p:val>
                                            <p:strVal val="#ppt_x"/>
                                          </p:val>
                                        </p:tav>
                                      </p:tavLst>
                                    </p:anim>
                                    <p:anim calcmode="lin" valueType="num">
                                      <p:cBhvr additive="repl">
                                        <p:cTn id="43" dur="500" fill="hold"/>
                                        <p:tgtEl>
                                          <p:spTgt spid="622">
                                            <p:txEl>
                                              <p:pRg st="2" end="2"/>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622">
                                            <p:txEl>
                                              <p:pRg st="3" end="3"/>
                                            </p:txEl>
                                          </p:spTgt>
                                        </p:tgtEl>
                                        <p:attrNameLst>
                                          <p:attrName>style.visibility</p:attrName>
                                        </p:attrNameLst>
                                      </p:cBhvr>
                                      <p:to>
                                        <p:strVal val="visible"/>
                                      </p:to>
                                    </p:set>
                                    <p:anim calcmode="lin" valueType="num">
                                      <p:cBhvr additive="repl">
                                        <p:cTn id="47" dur="500" fill="hold"/>
                                        <p:tgtEl>
                                          <p:spTgt spid="622">
                                            <p:txEl>
                                              <p:pRg st="3" end="3"/>
                                            </p:txEl>
                                          </p:spTgt>
                                        </p:tgtEl>
                                        <p:attrNameLst>
                                          <p:attrName>ppt_x</p:attrName>
                                        </p:attrNameLst>
                                      </p:cBhvr>
                                      <p:tavLst>
                                        <p:tav tm="0">
                                          <p:val>
                                            <p:strVal val="0-#ppt_w/2"/>
                                          </p:val>
                                        </p:tav>
                                        <p:tav tm="100000">
                                          <p:val>
                                            <p:strVal val="#ppt_x"/>
                                          </p:val>
                                        </p:tav>
                                      </p:tavLst>
                                    </p:anim>
                                    <p:anim calcmode="lin" valueType="num">
                                      <p:cBhvr additive="repl">
                                        <p:cTn id="48" dur="500" fill="hold"/>
                                        <p:tgtEl>
                                          <p:spTgt spid="62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691</TotalTime>
  <Words>7116</Words>
  <Application>Microsoft Office PowerPoint</Application>
  <PresentationFormat>Экран (4:3)</PresentationFormat>
  <Paragraphs>896</Paragraphs>
  <Slides>131</Slides>
  <Notes>0</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8</vt:i4>
      </vt:variant>
      <vt:variant>
        <vt:lpstr>Внедренные серверы OLE</vt:lpstr>
      </vt:variant>
      <vt:variant>
        <vt:i4>0</vt:i4>
      </vt:variant>
      <vt:variant>
        <vt:lpstr>Заголовки слайдов</vt:lpstr>
      </vt:variant>
      <vt:variant>
        <vt:i4>131</vt:i4>
      </vt:variant>
    </vt:vector>
  </HeadingPairs>
  <TitlesOfParts>
    <vt:vector size="149" baseType="lpstr">
      <vt:lpstr>Arial</vt:lpstr>
      <vt:lpstr>Arial Black</vt:lpstr>
      <vt:lpstr>Calibri</vt:lpstr>
      <vt:lpstr>DejaVu Sans</vt:lpstr>
      <vt:lpstr>Georgia</vt:lpstr>
      <vt:lpstr>StarSymbol</vt:lpstr>
      <vt:lpstr>Symbol</vt:lpstr>
      <vt:lpstr>Tahoma</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ОСНОВИ МЕДИЧНИХ ЗНАНЬ</dc:title>
  <dc:subject/>
  <dc:creator>hp</dc:creator>
  <dc:description/>
  <cp:lastModifiedBy>User</cp:lastModifiedBy>
  <cp:revision>100</cp:revision>
  <dcterms:created xsi:type="dcterms:W3CDTF">2019-04-01T20:52:18Z</dcterms:created>
  <dcterms:modified xsi:type="dcterms:W3CDTF">2023-04-18T07:05:06Z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130</vt:i4>
  </property>
</Properties>
</file>