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co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rpstat.com/uk/" TargetMode="External"/><Relationship Id="rId4" Type="http://schemas.openxmlformats.org/officeDocument/2006/relationships/hyperlink" Target="https://trends.google.ru/trends/?geo=U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4CA74-BFED-4D7E-9322-082E09D70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 - 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610449-D010-4412-AB0C-F0FCD2A1F9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05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63A00-A41B-416C-8FDF-7A533A52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ru-RU"/>
              <a:t>Товари з секс-шопу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94958-690C-40A8-9D4C-6585B539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r>
              <a:rPr lang="ru-RU" sz="1900" dirty="0"/>
              <a:t>А.Ж .: «</a:t>
            </a:r>
            <a:r>
              <a:rPr lang="ru-RU" sz="1900" dirty="0" err="1"/>
              <a:t>Анонімність</a:t>
            </a:r>
            <a:r>
              <a:rPr lang="ru-RU" sz="1900" dirty="0"/>
              <a:t>». - 5 б.</a:t>
            </a:r>
          </a:p>
          <a:p>
            <a:r>
              <a:rPr lang="ru-RU" sz="1900" dirty="0"/>
              <a:t>В.Б .: «</a:t>
            </a:r>
            <a:r>
              <a:rPr lang="ru-RU" sz="1900" dirty="0" err="1"/>
              <a:t>Анонімність</a:t>
            </a:r>
            <a:r>
              <a:rPr lang="ru-RU" sz="1900" dirty="0"/>
              <a:t>». - 5 б.</a:t>
            </a:r>
          </a:p>
          <a:p>
            <a:r>
              <a:rPr lang="ru-RU" sz="1900" dirty="0"/>
              <a:t>Е.С .: «</a:t>
            </a:r>
            <a:r>
              <a:rPr lang="ru-RU" sz="1900" dirty="0" err="1"/>
              <a:t>Аудиторія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користується</a:t>
            </a:r>
            <a:r>
              <a:rPr lang="ru-RU" sz="1900" dirty="0"/>
              <a:t> такими </a:t>
            </a:r>
            <a:r>
              <a:rPr lang="ru-RU" sz="1900" dirty="0" err="1"/>
              <a:t>послугами</a:t>
            </a:r>
            <a:r>
              <a:rPr lang="ru-RU" sz="1900" dirty="0"/>
              <a:t>, - </a:t>
            </a:r>
            <a:r>
              <a:rPr lang="ru-RU" sz="1900" dirty="0" err="1"/>
              <a:t>активні</a:t>
            </a:r>
            <a:r>
              <a:rPr lang="ru-RU" sz="1900" dirty="0"/>
              <a:t> </a:t>
            </a:r>
            <a:r>
              <a:rPr lang="ru-RU" sz="1900" dirty="0" err="1"/>
              <a:t>інтернет-користувачі</a:t>
            </a:r>
            <a:r>
              <a:rPr lang="ru-RU" sz="1900" dirty="0"/>
              <a:t>, тому </a:t>
            </a:r>
            <a:r>
              <a:rPr lang="ru-RU" sz="1900" dirty="0" err="1"/>
              <a:t>клієнти</a:t>
            </a:r>
            <a:r>
              <a:rPr lang="ru-RU" sz="1900" dirty="0"/>
              <a:t> </a:t>
            </a:r>
            <a:r>
              <a:rPr lang="ru-RU" sz="1900" dirty="0" err="1"/>
              <a:t>будуть</a:t>
            </a:r>
            <a:r>
              <a:rPr lang="ru-RU" sz="1900" dirty="0"/>
              <a:t>. Але на </a:t>
            </a:r>
            <a:r>
              <a:rPr lang="ru-RU" sz="1900" dirty="0" err="1"/>
              <a:t>ажіотаж</a:t>
            </a:r>
            <a:r>
              <a:rPr lang="ru-RU" sz="1900" dirty="0"/>
              <a:t> не </a:t>
            </a:r>
            <a:r>
              <a:rPr lang="ru-RU" sz="1900" dirty="0" err="1"/>
              <a:t>варто</a:t>
            </a:r>
            <a:r>
              <a:rPr lang="ru-RU" sz="1900" dirty="0"/>
              <a:t> </a:t>
            </a:r>
            <a:r>
              <a:rPr lang="ru-RU" sz="1900" dirty="0" err="1"/>
              <a:t>розраховувати</a:t>
            </a:r>
            <a:r>
              <a:rPr lang="ru-RU" sz="1900" dirty="0"/>
              <a:t>: товар не </a:t>
            </a:r>
            <a:r>
              <a:rPr lang="ru-RU" sz="1900" dirty="0" err="1"/>
              <a:t>користується</a:t>
            </a:r>
            <a:r>
              <a:rPr lang="ru-RU" sz="1900" dirty="0"/>
              <a:t> в </a:t>
            </a:r>
            <a:r>
              <a:rPr lang="ru-RU" sz="1900" dirty="0" err="1"/>
              <a:t>українців</a:t>
            </a:r>
            <a:r>
              <a:rPr lang="ru-RU" sz="1900" dirty="0"/>
              <a:t> великим попитом ». - 4 б.</a:t>
            </a:r>
          </a:p>
          <a:p>
            <a:r>
              <a:rPr lang="ru-RU" sz="1900" dirty="0"/>
              <a:t>Д.С .: «</a:t>
            </a:r>
            <a:r>
              <a:rPr lang="ru-RU" sz="1900" dirty="0" err="1"/>
              <a:t>Анонімність</a:t>
            </a:r>
            <a:r>
              <a:rPr lang="ru-RU" sz="1900" dirty="0"/>
              <a:t>». - 5 б.</a:t>
            </a:r>
          </a:p>
          <a:p>
            <a:r>
              <a:rPr lang="ru-RU" sz="1900" dirty="0"/>
              <a:t>С.М .: «</a:t>
            </a:r>
            <a:r>
              <a:rPr lang="ru-RU" sz="1900" dirty="0" err="1"/>
              <a:t>Сьогодні</a:t>
            </a:r>
            <a:r>
              <a:rPr lang="ru-RU" sz="1900" dirty="0"/>
              <a:t> людям не до </a:t>
            </a:r>
            <a:r>
              <a:rPr lang="ru-RU" sz="1900" dirty="0" err="1"/>
              <a:t>цього</a:t>
            </a:r>
            <a:r>
              <a:rPr lang="ru-RU" sz="1900" dirty="0"/>
              <a:t>. </a:t>
            </a:r>
            <a:r>
              <a:rPr lang="ru-RU" sz="1900" dirty="0" err="1"/>
              <a:t>Крім</a:t>
            </a:r>
            <a:r>
              <a:rPr lang="ru-RU" sz="1900" dirty="0"/>
              <a:t> того, </a:t>
            </a:r>
            <a:r>
              <a:rPr lang="ru-RU" sz="1900" dirty="0" err="1"/>
              <a:t>більшість</a:t>
            </a:r>
            <a:r>
              <a:rPr lang="ru-RU" sz="1900" dirty="0"/>
              <a:t> секс-</a:t>
            </a:r>
            <a:r>
              <a:rPr lang="ru-RU" sz="1900" dirty="0" err="1"/>
              <a:t>товарів</a:t>
            </a:r>
            <a:r>
              <a:rPr lang="ru-RU" sz="1900" dirty="0"/>
              <a:t> </a:t>
            </a:r>
            <a:r>
              <a:rPr lang="ru-RU" sz="1900" dirty="0" err="1"/>
              <a:t>прив'язані</a:t>
            </a:r>
            <a:r>
              <a:rPr lang="ru-RU" sz="1900" dirty="0"/>
              <a:t> до </a:t>
            </a:r>
            <a:r>
              <a:rPr lang="ru-RU" sz="1900" dirty="0" err="1"/>
              <a:t>долара</a:t>
            </a:r>
            <a:r>
              <a:rPr lang="ru-RU" sz="1900" dirty="0"/>
              <a:t> - є </a:t>
            </a:r>
            <a:r>
              <a:rPr lang="ru-RU" sz="1900" dirty="0" err="1"/>
              <a:t>валютні</a:t>
            </a:r>
            <a:r>
              <a:rPr lang="ru-RU" sz="1900" dirty="0"/>
              <a:t> </a:t>
            </a:r>
            <a:r>
              <a:rPr lang="ru-RU" sz="1900" dirty="0" err="1"/>
              <a:t>ризики</a:t>
            </a:r>
            <a:r>
              <a:rPr lang="ru-RU" sz="1900" dirty="0"/>
              <a:t> ». - 2 б.</a:t>
            </a:r>
          </a:p>
          <a:p>
            <a:r>
              <a:rPr lang="ru-RU" sz="1900" dirty="0"/>
              <a:t>Разом: 21 б.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5167C-A1E3-4BCC-A1B9-43778FC2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267" y="1429173"/>
            <a:ext cx="3999654" cy="39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34D8A-C2CE-4C54-964D-480F55AE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dirty="0" err="1"/>
              <a:t>Сувеніри</a:t>
            </a:r>
            <a:r>
              <a:rPr lang="ru-RU" dirty="0"/>
              <a:t>, </a:t>
            </a:r>
            <a:r>
              <a:rPr lang="ru-RU" dirty="0" err="1"/>
              <a:t>іграшки</a:t>
            </a:r>
            <a:r>
              <a:rPr lang="ru-RU" dirty="0"/>
              <a:t>, </a:t>
            </a:r>
            <a:r>
              <a:rPr lang="ru-RU" dirty="0" err="1"/>
              <a:t>подарунки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DDDB5-5513-40CA-AD2C-A0684648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528138" cy="4348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А.Ж .: «</a:t>
            </a:r>
            <a:r>
              <a:rPr lang="ru-RU" sz="1600" dirty="0" err="1"/>
              <a:t>Хороші</a:t>
            </a:r>
            <a:r>
              <a:rPr lang="ru-RU" sz="1600" dirty="0"/>
              <a:t> </a:t>
            </a:r>
            <a:r>
              <a:rPr lang="ru-RU" sz="1600" dirty="0" err="1"/>
              <a:t>подарунки</a:t>
            </a:r>
            <a:r>
              <a:rPr lang="ru-RU" sz="1600" dirty="0"/>
              <a:t> не так легко </a:t>
            </a:r>
            <a:r>
              <a:rPr lang="ru-RU" sz="1600" dirty="0" err="1"/>
              <a:t>знайти</a:t>
            </a:r>
            <a:r>
              <a:rPr lang="ru-RU" sz="1600" dirty="0"/>
              <a:t>, а в </a:t>
            </a:r>
            <a:r>
              <a:rPr lang="ru-RU" sz="1600" dirty="0" err="1"/>
              <a:t>інтернеті</a:t>
            </a:r>
            <a:r>
              <a:rPr lang="ru-RU" sz="1600" dirty="0"/>
              <a:t> часто </a:t>
            </a:r>
            <a:r>
              <a:rPr lang="ru-RU" sz="1600" dirty="0" err="1"/>
              <a:t>пропонують</a:t>
            </a:r>
            <a:r>
              <a:rPr lang="ru-RU" sz="1600" dirty="0"/>
              <a:t> </a:t>
            </a:r>
            <a:r>
              <a:rPr lang="ru-RU" sz="1600" dirty="0" err="1"/>
              <a:t>ексклюзивні</a:t>
            </a:r>
            <a:r>
              <a:rPr lang="ru-RU" sz="1600" dirty="0"/>
              <a:t> </a:t>
            </a:r>
            <a:r>
              <a:rPr lang="ru-RU" sz="1600" dirty="0" err="1"/>
              <a:t>речі</a:t>
            </a:r>
            <a:r>
              <a:rPr lang="ru-RU" sz="1600" dirty="0"/>
              <a:t>. Але </a:t>
            </a:r>
            <a:r>
              <a:rPr lang="ru-RU" sz="1600" dirty="0" err="1"/>
              <a:t>конкуренція</a:t>
            </a:r>
            <a:r>
              <a:rPr lang="ru-RU" sz="1600" dirty="0"/>
              <a:t> в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сегменті</a:t>
            </a:r>
            <a:r>
              <a:rPr lang="ru-RU" sz="1600" dirty="0"/>
              <a:t> сильна ». - 4 б.</a:t>
            </a:r>
          </a:p>
          <a:p>
            <a:pPr marL="0" indent="0">
              <a:buNone/>
            </a:pPr>
            <a:r>
              <a:rPr lang="ru-RU" sz="1600" dirty="0"/>
              <a:t>В.Б .: «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бізнес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свята до свята». - 2 б.</a:t>
            </a:r>
          </a:p>
          <a:p>
            <a:pPr marL="0" indent="0">
              <a:buNone/>
            </a:pPr>
            <a:r>
              <a:rPr lang="ru-RU" sz="1600" dirty="0"/>
              <a:t>Е.С .: «На </a:t>
            </a:r>
            <a:r>
              <a:rPr lang="ru-RU" sz="1600" dirty="0" err="1"/>
              <a:t>пошук</a:t>
            </a:r>
            <a:r>
              <a:rPr lang="ru-RU" sz="1600" dirty="0"/>
              <a:t> таких </a:t>
            </a:r>
            <a:r>
              <a:rPr lang="ru-RU" sz="1600" dirty="0" err="1"/>
              <a:t>товарів</a:t>
            </a:r>
            <a:r>
              <a:rPr lang="ru-RU" sz="1600" dirty="0"/>
              <a:t> в </a:t>
            </a:r>
            <a:r>
              <a:rPr lang="ru-RU" sz="1600" dirty="0" err="1"/>
              <a:t>реальності</a:t>
            </a:r>
            <a:r>
              <a:rPr lang="ru-RU" sz="1600" dirty="0"/>
              <a:t> </a:t>
            </a:r>
            <a:r>
              <a:rPr lang="ru-RU" sz="1600" dirty="0" err="1"/>
              <a:t>витрачається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часу, тому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інтернет-магазини</a:t>
            </a:r>
            <a:r>
              <a:rPr lang="ru-RU" sz="1600" dirty="0"/>
              <a:t> </a:t>
            </a:r>
            <a:r>
              <a:rPr lang="ru-RU" sz="1600" dirty="0" err="1"/>
              <a:t>привабливі</a:t>
            </a:r>
            <a:r>
              <a:rPr lang="ru-RU" sz="1600" dirty="0"/>
              <a:t> для </a:t>
            </a:r>
            <a:r>
              <a:rPr lang="ru-RU" sz="1600" dirty="0" err="1"/>
              <a:t>покупця</a:t>
            </a:r>
            <a:r>
              <a:rPr lang="ru-RU" sz="1600" dirty="0"/>
              <a:t>. І я б не сказала,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сегменті</a:t>
            </a:r>
            <a:r>
              <a:rPr lang="ru-RU" sz="1600" dirty="0"/>
              <a:t> </a:t>
            </a:r>
            <a:r>
              <a:rPr lang="ru-RU" sz="1600" dirty="0" err="1"/>
              <a:t>жорстка</a:t>
            </a:r>
            <a:r>
              <a:rPr lang="ru-RU" sz="1600" dirty="0"/>
              <a:t> </a:t>
            </a:r>
            <a:r>
              <a:rPr lang="ru-RU" sz="1600" dirty="0" err="1"/>
              <a:t>конкуренція</a:t>
            </a:r>
            <a:r>
              <a:rPr lang="ru-RU" sz="1600" dirty="0"/>
              <a:t> ». - 5 б.</a:t>
            </a:r>
          </a:p>
          <a:p>
            <a:pPr marL="0" indent="0">
              <a:buNone/>
            </a:pPr>
            <a:r>
              <a:rPr lang="ru-RU" sz="1600" dirty="0"/>
              <a:t>Д.С .: «</a:t>
            </a:r>
            <a:r>
              <a:rPr lang="ru-RU" sz="1600" dirty="0" err="1"/>
              <a:t>Дні</a:t>
            </a:r>
            <a:r>
              <a:rPr lang="ru-RU" sz="1600" dirty="0"/>
              <a:t> </a:t>
            </a:r>
            <a:r>
              <a:rPr lang="ru-RU" sz="1600" dirty="0" err="1"/>
              <a:t>народження</a:t>
            </a:r>
            <a:r>
              <a:rPr lang="ru-RU" sz="1600" dirty="0"/>
              <a:t>, </a:t>
            </a:r>
            <a:r>
              <a:rPr lang="ru-RU" sz="1600" dirty="0" err="1"/>
              <a:t>круглі</a:t>
            </a:r>
            <a:r>
              <a:rPr lang="ru-RU" sz="1600" dirty="0"/>
              <a:t> </a:t>
            </a:r>
            <a:r>
              <a:rPr lang="ru-RU" sz="1600" dirty="0" err="1"/>
              <a:t>дати</a:t>
            </a:r>
            <a:r>
              <a:rPr lang="ru-RU" sz="1600" dirty="0"/>
              <a:t> </a:t>
            </a:r>
            <a:r>
              <a:rPr lang="ru-RU" sz="1600" dirty="0" err="1"/>
              <a:t>завжди</a:t>
            </a:r>
            <a:r>
              <a:rPr lang="ru-RU" sz="1600" dirty="0"/>
              <a:t> </a:t>
            </a:r>
            <a:r>
              <a:rPr lang="ru-RU" sz="1600" dirty="0" err="1"/>
              <a:t>заведуть</a:t>
            </a:r>
            <a:r>
              <a:rPr lang="ru-RU" sz="1600" dirty="0"/>
              <a:t> в </a:t>
            </a:r>
            <a:r>
              <a:rPr lang="ru-RU" sz="1600" dirty="0" err="1"/>
              <a:t>такий</a:t>
            </a:r>
            <a:r>
              <a:rPr lang="ru-RU" sz="1600" dirty="0"/>
              <a:t> магазин </a:t>
            </a:r>
            <a:r>
              <a:rPr lang="ru-RU" sz="1600" dirty="0" err="1"/>
              <a:t>покупця</a:t>
            </a:r>
            <a:r>
              <a:rPr lang="ru-RU" sz="1600" dirty="0"/>
              <a:t>. А на </a:t>
            </a:r>
            <a:r>
              <a:rPr lang="ru-RU" sz="1600" dirty="0" err="1"/>
              <a:t>виробах</a:t>
            </a:r>
            <a:r>
              <a:rPr lang="ru-RU" sz="1600" dirty="0"/>
              <a:t> </a:t>
            </a:r>
            <a:r>
              <a:rPr lang="ru-RU" sz="1600" dirty="0" err="1"/>
              <a:t>власного</a:t>
            </a:r>
            <a:r>
              <a:rPr lang="ru-RU" sz="1600" dirty="0"/>
              <a:t>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накручувати</a:t>
            </a:r>
            <a:r>
              <a:rPr lang="ru-RU" sz="1600" dirty="0"/>
              <a:t> до 300% ». - 5 б.</a:t>
            </a:r>
          </a:p>
          <a:p>
            <a:pPr marL="0" indent="0">
              <a:buNone/>
            </a:pPr>
            <a:r>
              <a:rPr lang="ru-RU" sz="1600" dirty="0"/>
              <a:t>С.М .: «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відкривати</a:t>
            </a:r>
            <a:r>
              <a:rPr lang="ru-RU" sz="1600" dirty="0"/>
              <a:t> </a:t>
            </a:r>
            <a:r>
              <a:rPr lang="ru-RU" sz="1600" dirty="0" err="1"/>
              <a:t>такий</a:t>
            </a:r>
            <a:r>
              <a:rPr lang="ru-RU" sz="1600" dirty="0"/>
              <a:t> магазин, то </a:t>
            </a:r>
            <a:r>
              <a:rPr lang="ru-RU" sz="1600" dirty="0" err="1"/>
              <a:t>торгувати</a:t>
            </a:r>
            <a:r>
              <a:rPr lang="ru-RU" sz="1600" dirty="0"/>
              <a:t> речами недорогими -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кризи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вони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користуватися</a:t>
            </a:r>
            <a:r>
              <a:rPr lang="ru-RU" sz="1600" dirty="0"/>
              <a:t> попитом». - 4 б.</a:t>
            </a:r>
          </a:p>
          <a:p>
            <a:r>
              <a:rPr lang="ru-RU" sz="1600" dirty="0"/>
              <a:t>Разом: 20 б.</a:t>
            </a:r>
          </a:p>
        </p:txBody>
      </p:sp>
      <p:pic>
        <p:nvPicPr>
          <p:cNvPr id="5" name="Picture 4" descr="Игрушечные автомобили, выстроенные в ряд на полу">
            <a:extLst>
              <a:ext uri="{FF2B5EF4-FFF2-40B4-BE49-F238E27FC236}">
                <a16:creationId xmlns:a16="http://schemas.microsoft.com/office/drawing/2014/main" id="{1A9C1025-F955-483A-98C5-B9ABAE7D1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6" r="2601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1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356AA-C4AC-47F0-A4F1-19335BF8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dirty="0" err="1"/>
              <a:t>Товари</a:t>
            </a:r>
            <a:r>
              <a:rPr lang="ru-RU" dirty="0"/>
              <a:t> для </a:t>
            </a:r>
            <a:r>
              <a:rPr lang="ru-RU" dirty="0" err="1"/>
              <a:t>тварин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711AE-FF7A-40CC-A589-B4CF03D3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ru-RU" sz="1700"/>
              <a:t>А.Ж .: «</a:t>
            </a:r>
            <a:r>
              <a:rPr lang="ru-RU" sz="1700" err="1"/>
              <a:t>Найбільш</a:t>
            </a:r>
            <a:r>
              <a:rPr lang="ru-RU" sz="1700"/>
              <a:t> </a:t>
            </a:r>
            <a:r>
              <a:rPr lang="ru-RU" sz="1700" err="1"/>
              <a:t>ходовий</a:t>
            </a:r>
            <a:r>
              <a:rPr lang="ru-RU" sz="1700"/>
              <a:t> товар - корм і </a:t>
            </a:r>
            <a:r>
              <a:rPr lang="ru-RU" sz="1700" err="1"/>
              <a:t>наповнювач</a:t>
            </a:r>
            <a:r>
              <a:rPr lang="ru-RU" sz="1700"/>
              <a:t> - є в будь-</a:t>
            </a:r>
            <a:r>
              <a:rPr lang="ru-RU" sz="1700" err="1"/>
              <a:t>якому</a:t>
            </a:r>
            <a:r>
              <a:rPr lang="ru-RU" sz="1700"/>
              <a:t> </a:t>
            </a:r>
            <a:r>
              <a:rPr lang="ru-RU" sz="1700" err="1"/>
              <a:t>супермаркеті</a:t>
            </a:r>
            <a:r>
              <a:rPr lang="ru-RU" sz="1700"/>
              <a:t>, але часто </a:t>
            </a:r>
            <a:r>
              <a:rPr lang="ru-RU" sz="1700" err="1"/>
              <a:t>їх</a:t>
            </a:r>
            <a:r>
              <a:rPr lang="ru-RU" sz="1700"/>
              <a:t> </a:t>
            </a:r>
            <a:r>
              <a:rPr lang="ru-RU" sz="1700" err="1"/>
              <a:t>забувають</a:t>
            </a:r>
            <a:r>
              <a:rPr lang="ru-RU" sz="1700"/>
              <a:t> </a:t>
            </a:r>
            <a:r>
              <a:rPr lang="ru-RU" sz="1700" err="1"/>
              <a:t>купити</a:t>
            </a:r>
            <a:r>
              <a:rPr lang="ru-RU" sz="1700"/>
              <a:t>. </a:t>
            </a:r>
            <a:r>
              <a:rPr lang="ru-RU" sz="1700" err="1"/>
              <a:t>Інтернет</a:t>
            </a:r>
            <a:r>
              <a:rPr lang="ru-RU" sz="1700"/>
              <a:t>-магазин </a:t>
            </a:r>
            <a:r>
              <a:rPr lang="ru-RU" sz="1700" err="1"/>
              <a:t>може</a:t>
            </a:r>
            <a:r>
              <a:rPr lang="ru-RU" sz="1700"/>
              <a:t> </a:t>
            </a:r>
            <a:r>
              <a:rPr lang="ru-RU" sz="1700" err="1"/>
              <a:t>виручити</a:t>
            </a:r>
            <a:r>
              <a:rPr lang="ru-RU" sz="1700"/>
              <a:t> ». - 3 б.</a:t>
            </a:r>
          </a:p>
          <a:p>
            <a:r>
              <a:rPr lang="ru-RU" sz="1700"/>
              <a:t> В.Б .: «</a:t>
            </a:r>
            <a:r>
              <a:rPr lang="ru-RU" sz="1700" err="1"/>
              <a:t>Нерідко</a:t>
            </a:r>
            <a:r>
              <a:rPr lang="ru-RU" sz="1700"/>
              <a:t> </a:t>
            </a:r>
            <a:r>
              <a:rPr lang="ru-RU" sz="1700" err="1"/>
              <a:t>спецмагазинів</a:t>
            </a:r>
            <a:r>
              <a:rPr lang="ru-RU" sz="1700"/>
              <a:t> для </a:t>
            </a:r>
            <a:r>
              <a:rPr lang="ru-RU" sz="1700" err="1"/>
              <a:t>тварин</a:t>
            </a:r>
            <a:r>
              <a:rPr lang="ru-RU" sz="1700"/>
              <a:t> не </a:t>
            </a:r>
            <a:r>
              <a:rPr lang="ru-RU" sz="1700" err="1"/>
              <a:t>знайдеш</a:t>
            </a:r>
            <a:r>
              <a:rPr lang="ru-RU" sz="1700"/>
              <a:t> </a:t>
            </a:r>
            <a:r>
              <a:rPr lang="ru-RU" sz="1700" err="1"/>
              <a:t>біля</a:t>
            </a:r>
            <a:r>
              <a:rPr lang="ru-RU" sz="1700"/>
              <a:t> </a:t>
            </a:r>
            <a:r>
              <a:rPr lang="ru-RU" sz="1700" err="1"/>
              <a:t>будинку</a:t>
            </a:r>
            <a:r>
              <a:rPr lang="ru-RU" sz="1700"/>
              <a:t>. </a:t>
            </a:r>
            <a:r>
              <a:rPr lang="ru-RU" sz="1700" err="1"/>
              <a:t>Зате</a:t>
            </a:r>
            <a:r>
              <a:rPr lang="ru-RU" sz="1700"/>
              <a:t> </a:t>
            </a:r>
            <a:r>
              <a:rPr lang="ru-RU" sz="1700" err="1"/>
              <a:t>інтернет</a:t>
            </a:r>
            <a:r>
              <a:rPr lang="ru-RU" sz="1700"/>
              <a:t> - </a:t>
            </a:r>
            <a:r>
              <a:rPr lang="ru-RU" sz="1700" err="1"/>
              <a:t>завжди</a:t>
            </a:r>
            <a:r>
              <a:rPr lang="ru-RU" sz="1700"/>
              <a:t> </a:t>
            </a:r>
            <a:r>
              <a:rPr lang="ru-RU" sz="1700" err="1"/>
              <a:t>під</a:t>
            </a:r>
            <a:r>
              <a:rPr lang="ru-RU" sz="1700"/>
              <a:t> рукою. Але товар не </a:t>
            </a:r>
            <a:r>
              <a:rPr lang="ru-RU" sz="1700" err="1"/>
              <a:t>першої</a:t>
            </a:r>
            <a:r>
              <a:rPr lang="ru-RU" sz="1700"/>
              <a:t> </a:t>
            </a:r>
            <a:r>
              <a:rPr lang="ru-RU" sz="1700" err="1"/>
              <a:t>необхідності</a:t>
            </a:r>
            <a:r>
              <a:rPr lang="ru-RU" sz="1700"/>
              <a:t> ». - 4 б.</a:t>
            </a:r>
          </a:p>
          <a:p>
            <a:r>
              <a:rPr lang="ru-RU" sz="1700"/>
              <a:t> Е.С .: «Люди </a:t>
            </a:r>
            <a:r>
              <a:rPr lang="ru-RU" sz="1700" err="1"/>
              <a:t>майже</a:t>
            </a:r>
            <a:r>
              <a:rPr lang="ru-RU" sz="1700"/>
              <a:t> </a:t>
            </a:r>
            <a:r>
              <a:rPr lang="ru-RU" sz="1700" err="1"/>
              <a:t>завжди</a:t>
            </a:r>
            <a:r>
              <a:rPr lang="ru-RU" sz="1700"/>
              <a:t> </a:t>
            </a:r>
            <a:r>
              <a:rPr lang="ru-RU" sz="1700" err="1"/>
              <a:t>беруть</a:t>
            </a:r>
            <a:r>
              <a:rPr lang="ru-RU" sz="1700"/>
              <a:t> про запас корм, </a:t>
            </a:r>
            <a:r>
              <a:rPr lang="ru-RU" sz="1700" err="1"/>
              <a:t>пісок</a:t>
            </a:r>
            <a:r>
              <a:rPr lang="ru-RU" sz="1700"/>
              <a:t>, а в </a:t>
            </a:r>
            <a:r>
              <a:rPr lang="ru-RU" sz="1700" err="1"/>
              <a:t>інтернет</a:t>
            </a:r>
            <a:r>
              <a:rPr lang="ru-RU" sz="1700"/>
              <a:t>-магазинах доставлять </a:t>
            </a:r>
            <a:r>
              <a:rPr lang="ru-RU" sz="1700" err="1"/>
              <a:t>ці</a:t>
            </a:r>
            <a:r>
              <a:rPr lang="ru-RU" sz="1700"/>
              <a:t>« </a:t>
            </a:r>
            <a:r>
              <a:rPr lang="ru-RU" sz="1700" err="1"/>
              <a:t>мішки</a:t>
            </a:r>
            <a:r>
              <a:rPr lang="ru-RU" sz="1700"/>
              <a:t> »</a:t>
            </a:r>
            <a:r>
              <a:rPr lang="ru-RU" sz="1700" err="1"/>
              <a:t>безкоштовно</a:t>
            </a:r>
            <a:r>
              <a:rPr lang="ru-RU" sz="1700"/>
              <a:t>». - 5 б.</a:t>
            </a:r>
          </a:p>
          <a:p>
            <a:r>
              <a:rPr lang="ru-RU" sz="1700"/>
              <a:t> Д.С .: «</a:t>
            </a:r>
            <a:r>
              <a:rPr lang="ru-RU" sz="1700" err="1"/>
              <a:t>Такий</a:t>
            </a:r>
            <a:r>
              <a:rPr lang="ru-RU" sz="1700"/>
              <a:t> товар з великим </a:t>
            </a:r>
            <a:r>
              <a:rPr lang="ru-RU" sz="1700" err="1"/>
              <a:t>терміном</a:t>
            </a:r>
            <a:r>
              <a:rPr lang="ru-RU" sz="1700"/>
              <a:t> </a:t>
            </a:r>
            <a:r>
              <a:rPr lang="ru-RU" sz="1700" err="1"/>
              <a:t>придатності</a:t>
            </a:r>
            <a:r>
              <a:rPr lang="ru-RU" sz="1700"/>
              <a:t>, тому не </a:t>
            </a:r>
            <a:r>
              <a:rPr lang="ru-RU" sz="1700" err="1"/>
              <a:t>біда</a:t>
            </a:r>
            <a:r>
              <a:rPr lang="ru-RU" sz="1700"/>
              <a:t>, </a:t>
            </a:r>
            <a:r>
              <a:rPr lang="ru-RU" sz="1700" err="1"/>
              <a:t>якщо</a:t>
            </a:r>
            <a:r>
              <a:rPr lang="ru-RU" sz="1700"/>
              <a:t> </a:t>
            </a:r>
            <a:r>
              <a:rPr lang="ru-RU" sz="1700" err="1"/>
              <a:t>спочатку</a:t>
            </a:r>
            <a:r>
              <a:rPr lang="ru-RU" sz="1700"/>
              <a:t> не буде </a:t>
            </a:r>
            <a:r>
              <a:rPr lang="ru-RU" sz="1700" err="1"/>
              <a:t>покупців</a:t>
            </a:r>
            <a:r>
              <a:rPr lang="ru-RU" sz="1700"/>
              <a:t>». - 5 б.</a:t>
            </a:r>
          </a:p>
          <a:p>
            <a:r>
              <a:rPr lang="ru-RU" sz="1700"/>
              <a:t> С.М .: «Люди </a:t>
            </a:r>
            <a:r>
              <a:rPr lang="ru-RU" sz="1700" err="1"/>
              <a:t>сьогодні</a:t>
            </a:r>
            <a:r>
              <a:rPr lang="ru-RU" sz="1700"/>
              <a:t> стали </a:t>
            </a:r>
            <a:r>
              <a:rPr lang="ru-RU" sz="1700" err="1"/>
              <a:t>економити</a:t>
            </a:r>
            <a:r>
              <a:rPr lang="ru-RU" sz="1700"/>
              <a:t>: </a:t>
            </a:r>
            <a:r>
              <a:rPr lang="ru-RU" sz="1700" err="1"/>
              <a:t>тварин</a:t>
            </a:r>
            <a:r>
              <a:rPr lang="ru-RU" sz="1700"/>
              <a:t> </a:t>
            </a:r>
            <a:r>
              <a:rPr lang="ru-RU" sz="1700" err="1"/>
              <a:t>годують</a:t>
            </a:r>
            <a:r>
              <a:rPr lang="ru-RU" sz="1700"/>
              <a:t> субпродуктами і в туалет </a:t>
            </a:r>
            <a:r>
              <a:rPr lang="ru-RU" sz="1700" err="1"/>
              <a:t>їм</a:t>
            </a:r>
            <a:r>
              <a:rPr lang="ru-RU" sz="1700"/>
              <a:t> </a:t>
            </a:r>
            <a:r>
              <a:rPr lang="ru-RU" sz="1700" err="1"/>
              <a:t>кладуть</a:t>
            </a:r>
            <a:r>
              <a:rPr lang="ru-RU" sz="1700"/>
              <a:t> </a:t>
            </a:r>
            <a:r>
              <a:rPr lang="ru-RU" sz="1700" err="1"/>
              <a:t>звичайний</a:t>
            </a:r>
            <a:r>
              <a:rPr lang="ru-RU" sz="1700"/>
              <a:t> </a:t>
            </a:r>
            <a:r>
              <a:rPr lang="ru-RU" sz="1700" err="1"/>
              <a:t>пісок</a:t>
            </a:r>
            <a:r>
              <a:rPr lang="ru-RU" sz="1700"/>
              <a:t>». - 2 б.</a:t>
            </a:r>
          </a:p>
          <a:p>
            <a:r>
              <a:rPr lang="ru-RU" sz="1700"/>
              <a:t>Разом: 19 б.</a:t>
            </a:r>
          </a:p>
        </p:txBody>
      </p:sp>
      <p:pic>
        <p:nvPicPr>
          <p:cNvPr id="5122" name="Picture 2" descr="Картинки по запросу &quot;тварини&quot;">
            <a:extLst>
              <a:ext uri="{FF2B5EF4-FFF2-40B4-BE49-F238E27FC236}">
                <a16:creationId xmlns:a16="http://schemas.microsoft.com/office/drawing/2014/main" id="{F729150F-CF29-4313-A766-1276C34EF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27154" b="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6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A22BD-2AFA-43D1-BE9E-1CD39BC1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Велика </a:t>
            </a:r>
            <a:r>
              <a:rPr lang="ru-RU" dirty="0" err="1"/>
              <a:t>побутова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433F0-6F80-41D7-933A-905CC7F2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ru-RU" dirty="0"/>
              <a:t>А.Ж .: «В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товар </a:t>
            </a:r>
            <a:r>
              <a:rPr lang="ru-RU" dirty="0" err="1"/>
              <a:t>продають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, а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буде </a:t>
            </a:r>
            <a:r>
              <a:rPr lang="ru-RU" dirty="0" err="1"/>
              <a:t>йти</a:t>
            </a:r>
            <a:r>
              <a:rPr lang="ru-RU" dirty="0"/>
              <a:t> на </a:t>
            </a:r>
            <a:r>
              <a:rPr lang="ru-RU" dirty="0" err="1"/>
              <a:t>знижки</a:t>
            </a:r>
            <a:r>
              <a:rPr lang="ru-RU" dirty="0"/>
              <a:t>. Але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». - 4 б.</a:t>
            </a:r>
          </a:p>
          <a:p>
            <a:r>
              <a:rPr lang="ru-RU" dirty="0"/>
              <a:t>  В.Б .: «Чим </a:t>
            </a:r>
            <a:r>
              <a:rPr lang="ru-RU" dirty="0" err="1"/>
              <a:t>більше</a:t>
            </a:r>
            <a:r>
              <a:rPr lang="ru-RU" dirty="0"/>
              <a:t> товар,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крупніше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. Правда, через </a:t>
            </a:r>
            <a:r>
              <a:rPr lang="ru-RU" dirty="0" err="1"/>
              <a:t>долара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вийти</a:t>
            </a:r>
            <a:r>
              <a:rPr lang="ru-RU" dirty="0"/>
              <a:t> ». - 4 б.</a:t>
            </a:r>
          </a:p>
          <a:p>
            <a:r>
              <a:rPr lang="ru-RU" dirty="0"/>
              <a:t>  Е.С .: «Холодильники, </a:t>
            </a:r>
            <a:r>
              <a:rPr lang="ru-RU" dirty="0" err="1"/>
              <a:t>пральки</a:t>
            </a:r>
            <a:r>
              <a:rPr lang="ru-RU" dirty="0"/>
              <a:t> -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, то,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». - 5 б.</a:t>
            </a:r>
          </a:p>
          <a:p>
            <a:r>
              <a:rPr lang="ru-RU" dirty="0"/>
              <a:t>  Д.С .: «</a:t>
            </a:r>
            <a:r>
              <a:rPr lang="ru-RU" dirty="0" err="1"/>
              <a:t>Конкуренції</a:t>
            </a:r>
            <a:r>
              <a:rPr lang="ru-RU" dirty="0"/>
              <a:t> не </a:t>
            </a:r>
            <a:r>
              <a:rPr lang="ru-RU" dirty="0" err="1"/>
              <a:t>витримати</a:t>
            </a:r>
            <a:r>
              <a:rPr lang="ru-RU" dirty="0"/>
              <a:t>». - 2 б.</a:t>
            </a:r>
          </a:p>
          <a:p>
            <a:r>
              <a:rPr lang="ru-RU" dirty="0"/>
              <a:t>  С.М .: «Зараз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- </a:t>
            </a:r>
            <a:r>
              <a:rPr lang="ru-RU" dirty="0" err="1"/>
              <a:t>ціна</a:t>
            </a:r>
            <a:r>
              <a:rPr lang="ru-RU" dirty="0"/>
              <a:t>. Але 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магазини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в даний час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демпінгу</a:t>
            </a:r>
            <a:r>
              <a:rPr lang="ru-RU" dirty="0"/>
              <a:t> ». - 2 б.</a:t>
            </a:r>
          </a:p>
          <a:p>
            <a:r>
              <a:rPr lang="ru-RU" dirty="0"/>
              <a:t>Разом: 18 б.</a:t>
            </a:r>
          </a:p>
        </p:txBody>
      </p:sp>
    </p:spTree>
    <p:extLst>
      <p:ext uri="{BB962C8B-B14F-4D97-AF65-F5344CB8AC3E}">
        <p14:creationId xmlns:p14="http://schemas.microsoft.com/office/powerpoint/2010/main" val="318012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8FB7A-93A6-42C9-9A0A-F6C744EC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sz="3500">
                <a:solidFill>
                  <a:srgbClr val="FFFFFF"/>
                </a:solidFill>
              </a:rPr>
              <a:t>Дрібна побутова техніка (мобілки, фотоапарати, плеєри)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0E90A-CC0A-41EE-92F1-0B72CA8E3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ru-RU" dirty="0"/>
              <a:t>А.Ж .: «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ходовий</a:t>
            </a:r>
            <a:r>
              <a:rPr lang="ru-RU" dirty="0"/>
              <a:t> товар. Але є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». - 4 б.</a:t>
            </a:r>
          </a:p>
          <a:p>
            <a:r>
              <a:rPr lang="ru-RU" dirty="0"/>
              <a:t>  В.Б .: «</a:t>
            </a:r>
            <a:r>
              <a:rPr lang="ru-RU" dirty="0" err="1"/>
              <a:t>Дорогі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не так часто, а ось батькам і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, але на них особливо не« </a:t>
            </a:r>
            <a:r>
              <a:rPr lang="ru-RU" dirty="0" err="1"/>
              <a:t>навариш</a:t>
            </a:r>
            <a:r>
              <a:rPr lang="ru-RU" dirty="0"/>
              <a:t> ». - 3 б.</a:t>
            </a:r>
          </a:p>
          <a:p>
            <a:r>
              <a:rPr lang="ru-RU" dirty="0"/>
              <a:t>  Е.С .: «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і для </a:t>
            </a:r>
            <a:r>
              <a:rPr lang="ru-RU" dirty="0" err="1"/>
              <a:t>подарунків</a:t>
            </a:r>
            <a:r>
              <a:rPr lang="ru-RU" dirty="0"/>
              <a:t>, і для себе. А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 ». - 5 б.</a:t>
            </a:r>
          </a:p>
          <a:p>
            <a:r>
              <a:rPr lang="ru-RU" dirty="0"/>
              <a:t>  Д.С .: «</a:t>
            </a:r>
            <a:r>
              <a:rPr lang="ru-RU" dirty="0" err="1"/>
              <a:t>Інтернет-ринок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насичений</a:t>
            </a:r>
            <a:r>
              <a:rPr lang="ru-RU" dirty="0"/>
              <a:t> такими товарами». - 2 б.</a:t>
            </a:r>
          </a:p>
          <a:p>
            <a:r>
              <a:rPr lang="ru-RU" dirty="0"/>
              <a:t>  С.М .: «Див. п. «Велика </a:t>
            </a:r>
            <a:r>
              <a:rPr lang="ru-RU" dirty="0" err="1"/>
              <a:t>побутова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». - 2 б.</a:t>
            </a:r>
          </a:p>
          <a:p>
            <a:r>
              <a:rPr lang="ru-RU" dirty="0"/>
              <a:t>Разом: 16 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97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осметика&quot;">
            <a:extLst>
              <a:ext uri="{FF2B5EF4-FFF2-40B4-BE49-F238E27FC236}">
                <a16:creationId xmlns:a16="http://schemas.microsoft.com/office/drawing/2014/main" id="{7E8AC09C-EEAF-4057-83E5-1C2CD00D4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2" b="149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CFED4-7DFD-4B9B-9218-B92508F9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Косметика і парфюмерія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4528B-BBE4-4494-8DA0-B2410248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ru-RU" sz="1700">
                <a:solidFill>
                  <a:srgbClr val="000000"/>
                </a:solidFill>
              </a:rPr>
              <a:t>А.Ж .: «Тут потрібно спробувати, понюхати. Великий ризик того, що людина відправиться вивчати асортимент в реальному магазині та там і купить парфюм ». - 2 б.</a:t>
            </a:r>
          </a:p>
          <a:p>
            <a:r>
              <a:rPr lang="ru-RU" sz="1700">
                <a:solidFill>
                  <a:srgbClr val="000000"/>
                </a:solidFill>
              </a:rPr>
              <a:t> В.Б .: «Обмежене коло покупців». - 3 б.</a:t>
            </a:r>
          </a:p>
          <a:p>
            <a:r>
              <a:rPr lang="ru-RU" sz="1700">
                <a:solidFill>
                  <a:srgbClr val="000000"/>
                </a:solidFill>
              </a:rPr>
              <a:t> Е.С .: «Багато гідних конкурентів». - 2 б.</a:t>
            </a:r>
          </a:p>
          <a:p>
            <a:r>
              <a:rPr lang="ru-RU" sz="1700">
                <a:solidFill>
                  <a:srgbClr val="000000"/>
                </a:solidFill>
              </a:rPr>
              <a:t> Д.С .: «Зараз багато хто звик купувати такий товар по інтернету. Схема вже відпрацьована: йдеш в магазин, знайомишся з ароматом, а потім купуєш в інеті на 20% дешевше. Головне - тримати руку на пульсі і оновлювати асортимент модними новинками ». - 5 б.</a:t>
            </a:r>
          </a:p>
          <a:p>
            <a:r>
              <a:rPr lang="ru-RU" sz="1700">
                <a:solidFill>
                  <a:srgbClr val="000000"/>
                </a:solidFill>
              </a:rPr>
              <a:t> С.М .: «Люди вже оцінили, що це зручно, вигідно. Але багато конкурентів ». - 3 б.</a:t>
            </a:r>
          </a:p>
          <a:p>
            <a:r>
              <a:rPr lang="ru-RU" sz="1700">
                <a:solidFill>
                  <a:srgbClr val="000000"/>
                </a:solidFill>
              </a:rPr>
              <a:t>Разом: 15 б.</a:t>
            </a:r>
          </a:p>
        </p:txBody>
      </p:sp>
    </p:spTree>
    <p:extLst>
      <p:ext uri="{BB962C8B-B14F-4D97-AF65-F5344CB8AC3E}">
        <p14:creationId xmlns:p14="http://schemas.microsoft.com/office/powerpoint/2010/main" val="385106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8D150-548F-487B-A7E3-77F4B020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ru-RU" dirty="0"/>
              <a:t>Штат </a:t>
            </a:r>
            <a:r>
              <a:rPr lang="ru-RU" dirty="0" err="1"/>
              <a:t>інтернет</a:t>
            </a:r>
            <a:r>
              <a:rPr lang="ru-RU" dirty="0"/>
              <a:t>-магазину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DDE2D-3DB3-44F8-9A59-FF7F71AF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96" y="2221992"/>
            <a:ext cx="8559220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err="1"/>
              <a:t>Мінімально</a:t>
            </a:r>
            <a:r>
              <a:rPr lang="ru-RU" sz="1800" dirty="0"/>
              <a:t> в </a:t>
            </a:r>
            <a:r>
              <a:rPr lang="ru-RU" sz="1800" dirty="0" err="1"/>
              <a:t>штаті</a:t>
            </a:r>
            <a:r>
              <a:rPr lang="ru-RU" sz="1800" dirty="0"/>
              <a:t> </a:t>
            </a:r>
            <a:r>
              <a:rPr lang="ru-RU" sz="1800" dirty="0" err="1"/>
              <a:t>вашого</a:t>
            </a:r>
            <a:r>
              <a:rPr lang="ru-RU" sz="1800" dirty="0"/>
              <a:t> магазину </a:t>
            </a:r>
            <a:r>
              <a:rPr lang="ru-RU" sz="1800" dirty="0" err="1"/>
              <a:t>може</a:t>
            </a:r>
            <a:r>
              <a:rPr lang="ru-RU" sz="1800" dirty="0"/>
              <a:t> бути одна </a:t>
            </a:r>
            <a:r>
              <a:rPr lang="ru-RU" sz="1800" dirty="0" err="1"/>
              <a:t>людина</a:t>
            </a:r>
            <a:r>
              <a:rPr lang="ru-RU" sz="1800" dirty="0"/>
              <a:t>, так би </a:t>
            </a:r>
            <a:r>
              <a:rPr lang="ru-RU" sz="1800" dirty="0" err="1"/>
              <a:t>мовити</a:t>
            </a:r>
            <a:r>
              <a:rPr lang="ru-RU" sz="1800" dirty="0"/>
              <a:t>, і </a:t>
            </a:r>
            <a:r>
              <a:rPr lang="ru-RU" sz="1800" dirty="0" err="1"/>
              <a:t>швець</a:t>
            </a:r>
            <a:r>
              <a:rPr lang="ru-RU" sz="1800" dirty="0"/>
              <a:t>, і </a:t>
            </a:r>
            <a:r>
              <a:rPr lang="ru-RU" sz="1800" dirty="0" err="1"/>
              <a:t>жнець</a:t>
            </a:r>
            <a:r>
              <a:rPr lang="ru-RU" sz="1800" dirty="0"/>
              <a:t>: </a:t>
            </a:r>
            <a:r>
              <a:rPr lang="ru-RU" sz="1800" dirty="0" err="1"/>
              <a:t>адміністратор</a:t>
            </a:r>
            <a:r>
              <a:rPr lang="ru-RU" sz="1800" dirty="0"/>
              <a:t>, менеджер, оператор, </a:t>
            </a:r>
            <a:r>
              <a:rPr lang="ru-RU" sz="1800" dirty="0" err="1"/>
              <a:t>кур'єр</a:t>
            </a:r>
            <a:r>
              <a:rPr lang="ru-RU" sz="1800" dirty="0"/>
              <a:t> в </a:t>
            </a:r>
            <a:r>
              <a:rPr lang="ru-RU" sz="1800" dirty="0" err="1"/>
              <a:t>одній</a:t>
            </a:r>
            <a:r>
              <a:rPr lang="ru-RU" sz="1800" dirty="0"/>
              <a:t> </a:t>
            </a:r>
            <a:r>
              <a:rPr lang="ru-RU" sz="1800" dirty="0" err="1"/>
              <a:t>особі</a:t>
            </a:r>
            <a:r>
              <a:rPr lang="ru-RU" sz="1800" dirty="0"/>
              <a:t>. Але з ростом </a:t>
            </a:r>
            <a:r>
              <a:rPr lang="ru-RU" sz="1800" dirty="0" err="1"/>
              <a:t>купівельної</a:t>
            </a:r>
            <a:r>
              <a:rPr lang="ru-RU" sz="1800" dirty="0"/>
              <a:t> </a:t>
            </a:r>
            <a:r>
              <a:rPr lang="ru-RU" sz="1800" dirty="0" err="1"/>
              <a:t>активності</a:t>
            </a:r>
            <a:r>
              <a:rPr lang="ru-RU" sz="1800" dirty="0"/>
              <a:t>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</a:t>
            </a:r>
            <a:r>
              <a:rPr lang="ru-RU" sz="1800" dirty="0" err="1"/>
              <a:t>доведеться</a:t>
            </a:r>
            <a:r>
              <a:rPr lang="ru-RU" sz="1800" dirty="0"/>
              <a:t> </a:t>
            </a:r>
            <a:r>
              <a:rPr lang="ru-RU" sz="1800" dirty="0" err="1"/>
              <a:t>розділити</a:t>
            </a:r>
            <a:r>
              <a:rPr lang="ru-RU" sz="1800" dirty="0"/>
              <a:t>. По крайней мере, </a:t>
            </a:r>
            <a:r>
              <a:rPr lang="ru-RU" sz="1800" dirty="0" err="1"/>
              <a:t>кур'єром-двома</a:t>
            </a:r>
            <a:r>
              <a:rPr lang="ru-RU" sz="1800" dirty="0"/>
              <a:t> </a:t>
            </a:r>
            <a:r>
              <a:rPr lang="ru-RU" sz="1800" dirty="0" err="1"/>
              <a:t>радимо</a:t>
            </a:r>
            <a:r>
              <a:rPr lang="ru-RU" sz="1800" dirty="0"/>
              <a:t> </a:t>
            </a:r>
            <a:r>
              <a:rPr lang="ru-RU" sz="1800" dirty="0" err="1"/>
              <a:t>обзавестися</a:t>
            </a:r>
            <a:r>
              <a:rPr lang="ru-RU" sz="1800" dirty="0"/>
              <a:t> </a:t>
            </a:r>
            <a:r>
              <a:rPr lang="ru-RU" sz="1800" dirty="0" err="1"/>
              <a:t>відразу</a:t>
            </a:r>
            <a:r>
              <a:rPr lang="ru-RU" sz="1800" dirty="0"/>
              <a:t>. </a:t>
            </a:r>
            <a:r>
              <a:rPr lang="ru-RU" sz="1800" dirty="0" err="1"/>
              <a:t>Причому</a:t>
            </a:r>
            <a:r>
              <a:rPr lang="ru-RU" sz="1800" dirty="0"/>
              <a:t> не </a:t>
            </a:r>
            <a:r>
              <a:rPr lang="ru-RU" sz="1800" dirty="0" err="1"/>
              <a:t>обов'язково</a:t>
            </a:r>
            <a:r>
              <a:rPr lang="ru-RU" sz="1800" dirty="0"/>
              <a:t> </a:t>
            </a:r>
            <a:r>
              <a:rPr lang="ru-RU" sz="1800" dirty="0" err="1"/>
              <a:t>брати</a:t>
            </a:r>
            <a:r>
              <a:rPr lang="ru-RU" sz="1800" dirty="0"/>
              <a:t> </a:t>
            </a:r>
            <a:r>
              <a:rPr lang="ru-RU" sz="1800" dirty="0" err="1"/>
              <a:t>спочатку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на ставку: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студентів</a:t>
            </a:r>
            <a:r>
              <a:rPr lang="ru-RU" sz="1800" dirty="0"/>
              <a:t> </a:t>
            </a:r>
            <a:r>
              <a:rPr lang="ru-RU" sz="1800" dirty="0" err="1"/>
              <a:t>достатньо</a:t>
            </a:r>
            <a:r>
              <a:rPr lang="ru-RU" sz="1800" dirty="0"/>
              <a:t> </a:t>
            </a:r>
            <a:r>
              <a:rPr lang="ru-RU" sz="1800" dirty="0" err="1"/>
              <a:t>швидких</a:t>
            </a:r>
            <a:r>
              <a:rPr lang="ru-RU" sz="1800" dirty="0"/>
              <a:t> </a:t>
            </a:r>
            <a:r>
              <a:rPr lang="ru-RU" sz="1800" dirty="0" err="1"/>
              <a:t>хлопців</a:t>
            </a:r>
            <a:r>
              <a:rPr lang="ru-RU" sz="1800" dirty="0"/>
              <a:t>, охочих </a:t>
            </a:r>
            <a:r>
              <a:rPr lang="ru-RU" sz="1800" dirty="0" err="1"/>
              <a:t>підробити</a:t>
            </a:r>
            <a:r>
              <a:rPr lang="ru-RU" sz="1800" dirty="0"/>
              <a:t> по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десятків</a:t>
            </a:r>
            <a:r>
              <a:rPr lang="ru-RU" sz="1800" dirty="0"/>
              <a:t> грн. за </a:t>
            </a:r>
            <a:r>
              <a:rPr lang="ru-RU" sz="1800" dirty="0" err="1"/>
              <a:t>замовлення</a:t>
            </a:r>
            <a:r>
              <a:rPr lang="ru-RU" sz="1800" dirty="0"/>
              <a:t>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</a:t>
            </a:r>
            <a:r>
              <a:rPr lang="ru-RU" sz="1800" dirty="0" err="1"/>
              <a:t>зважитеся</a:t>
            </a:r>
            <a:r>
              <a:rPr lang="ru-RU" sz="1800" dirty="0"/>
              <a:t> на доставку в </a:t>
            </a:r>
            <a:r>
              <a:rPr lang="ru-RU" sz="1800" dirty="0" err="1"/>
              <a:t>регіони</a:t>
            </a:r>
            <a:r>
              <a:rPr lang="ru-RU" sz="1800" dirty="0"/>
              <a:t>, то </a:t>
            </a:r>
            <a:r>
              <a:rPr lang="ru-RU" sz="1800" dirty="0" err="1"/>
              <a:t>доведеться</a:t>
            </a:r>
            <a:r>
              <a:rPr lang="ru-RU" sz="1800" dirty="0"/>
              <a:t> </a:t>
            </a:r>
            <a:r>
              <a:rPr lang="ru-RU" sz="1800" dirty="0" err="1"/>
              <a:t>скористатися</a:t>
            </a:r>
            <a:r>
              <a:rPr lang="ru-RU" sz="1800" dirty="0"/>
              <a:t> </a:t>
            </a:r>
            <a:r>
              <a:rPr lang="ru-RU" sz="1800" dirty="0" err="1"/>
              <a:t>послугами</a:t>
            </a:r>
            <a:r>
              <a:rPr lang="ru-RU" sz="1800" dirty="0"/>
              <a:t> </a:t>
            </a:r>
            <a:r>
              <a:rPr lang="ru-RU" sz="1800" dirty="0" err="1"/>
              <a:t>кур'єрської</a:t>
            </a:r>
            <a:r>
              <a:rPr lang="ru-RU" sz="1800" dirty="0"/>
              <a:t> доставки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транспортних</a:t>
            </a:r>
            <a:r>
              <a:rPr lang="ru-RU" sz="1800" dirty="0"/>
              <a:t> </a:t>
            </a:r>
            <a:r>
              <a:rPr lang="ru-RU" sz="1800" dirty="0" err="1"/>
              <a:t>компаній</a:t>
            </a:r>
            <a:r>
              <a:rPr lang="ru-RU" sz="1800" dirty="0"/>
              <a:t> (оплата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покупця</a:t>
            </a:r>
            <a:r>
              <a:rPr lang="ru-RU" sz="1800" dirty="0"/>
              <a:t> і становить </a:t>
            </a:r>
            <a:r>
              <a:rPr lang="ru-RU" sz="1800" dirty="0" err="1"/>
              <a:t>близько</a:t>
            </a:r>
            <a:r>
              <a:rPr lang="ru-RU" sz="1800" dirty="0"/>
              <a:t> 20-60 грн. З малогабаритного товару).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err="1"/>
              <a:t>Поради</a:t>
            </a:r>
            <a:r>
              <a:rPr lang="ru-RU" sz="1800" dirty="0"/>
              <a:t> в тему: </a:t>
            </a:r>
            <a:r>
              <a:rPr lang="ru-RU" sz="1800" dirty="0" err="1"/>
              <a:t>беріть</a:t>
            </a:r>
            <a:r>
              <a:rPr lang="ru-RU" sz="1800" dirty="0"/>
              <a:t> у </a:t>
            </a:r>
            <a:r>
              <a:rPr lang="ru-RU" sz="1800" dirty="0" err="1"/>
              <a:t>кур'єра</a:t>
            </a:r>
            <a:r>
              <a:rPr lang="ru-RU" sz="1800" dirty="0"/>
              <a:t> в заставу </a:t>
            </a:r>
            <a:r>
              <a:rPr lang="ru-RU" sz="1800" dirty="0" err="1"/>
              <a:t>документи</a:t>
            </a:r>
            <a:r>
              <a:rPr lang="ru-RU" sz="1800" dirty="0"/>
              <a:t>. На </a:t>
            </a:r>
            <a:r>
              <a:rPr lang="ru-RU" sz="1800" dirty="0" err="1"/>
              <a:t>практиці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випадків</a:t>
            </a:r>
            <a:r>
              <a:rPr lang="ru-RU" sz="1800" dirty="0"/>
              <a:t>, коли </a:t>
            </a:r>
            <a:r>
              <a:rPr lang="ru-RU" sz="1800" dirty="0" err="1"/>
              <a:t>кур'єри</a:t>
            </a:r>
            <a:r>
              <a:rPr lang="ru-RU" sz="1800" dirty="0"/>
              <a:t> з товаром </a:t>
            </a:r>
            <a:r>
              <a:rPr lang="ru-RU" sz="1800" dirty="0" err="1"/>
              <a:t>виїжджали</a:t>
            </a:r>
            <a:r>
              <a:rPr lang="ru-RU" sz="1800" dirty="0"/>
              <a:t> «на </a:t>
            </a:r>
            <a:r>
              <a:rPr lang="ru-RU" sz="1800" dirty="0" err="1"/>
              <a:t>замовлення</a:t>
            </a:r>
            <a:r>
              <a:rPr lang="ru-RU" sz="1800" dirty="0"/>
              <a:t>», з </a:t>
            </a:r>
            <a:r>
              <a:rPr lang="ru-RU" sz="1800" dirty="0" err="1"/>
              <a:t>якого</a:t>
            </a:r>
            <a:r>
              <a:rPr lang="ru-RU" sz="1800" dirty="0"/>
              <a:t> просто не </a:t>
            </a:r>
            <a:r>
              <a:rPr lang="ru-RU" sz="1800" dirty="0" err="1"/>
              <a:t>поверталися</a:t>
            </a:r>
            <a:r>
              <a:rPr lang="ru-RU" sz="1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E0EC-AFBB-4F5D-BEBC-4A3A1659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/>
              <a:t>Веб-</a:t>
            </a:r>
            <a:r>
              <a:rPr lang="ru-RU" dirty="0" err="1"/>
              <a:t>клієнти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B3CDE-F743-4E06-A3A7-107A2AA9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89" y="2386051"/>
            <a:ext cx="2759080" cy="34488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A7EB803-6229-4A18-B6CC-C693D075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469" y="1800225"/>
            <a:ext cx="7570956" cy="4509135"/>
          </a:xfrm>
        </p:spPr>
        <p:txBody>
          <a:bodyPr>
            <a:normAutofit/>
          </a:bodyPr>
          <a:lstStyle/>
          <a:p>
            <a:r>
              <a:rPr lang="ru-RU" sz="2000" dirty="0" err="1"/>
              <a:t>наприклад</a:t>
            </a:r>
            <a:r>
              <a:rPr lang="ru-RU" sz="2000" dirty="0"/>
              <a:t> </a:t>
            </a:r>
            <a:r>
              <a:rPr lang="ru-RU" sz="2000" dirty="0" err="1"/>
              <a:t>безкоштовною</a:t>
            </a:r>
            <a:r>
              <a:rPr lang="ru-RU" sz="2000" dirty="0"/>
              <a:t> </a:t>
            </a:r>
            <a:r>
              <a:rPr lang="ru-RU" sz="2000" dirty="0" err="1"/>
              <a:t>доставкою</a:t>
            </a:r>
            <a:r>
              <a:rPr lang="ru-RU" sz="2000" dirty="0"/>
              <a:t>. </a:t>
            </a:r>
            <a:r>
              <a:rPr lang="ru-RU" sz="2000" dirty="0" err="1"/>
              <a:t>Зробіть</a:t>
            </a:r>
            <a:r>
              <a:rPr lang="ru-RU" sz="2000" dirty="0"/>
              <a:t> </a:t>
            </a:r>
            <a:r>
              <a:rPr lang="ru-RU" sz="2000" dirty="0" err="1"/>
              <a:t>підписку</a:t>
            </a:r>
            <a:r>
              <a:rPr lang="ru-RU" sz="2000" dirty="0"/>
              <a:t> на </a:t>
            </a:r>
            <a:r>
              <a:rPr lang="ru-RU" sz="2000" dirty="0" err="1"/>
              <a:t>новини</a:t>
            </a:r>
            <a:r>
              <a:rPr lang="ru-RU" sz="2000" dirty="0"/>
              <a:t> магазину, новинки, </a:t>
            </a:r>
            <a:r>
              <a:rPr lang="ru-RU" sz="2000" dirty="0" err="1"/>
              <a:t>фіксуйте</a:t>
            </a:r>
            <a:r>
              <a:rPr lang="ru-RU" sz="2000" dirty="0"/>
              <a:t> і </a:t>
            </a:r>
            <a:r>
              <a:rPr lang="ru-RU" sz="2000" dirty="0" err="1"/>
              <a:t>зберігайте</a:t>
            </a:r>
            <a:r>
              <a:rPr lang="ru-RU" sz="2000" dirty="0"/>
              <a:t> базу </a:t>
            </a:r>
            <a:r>
              <a:rPr lang="ru-RU" sz="2000" dirty="0" err="1"/>
              <a:t>електронних</a:t>
            </a:r>
            <a:r>
              <a:rPr lang="ru-RU" sz="2000" dirty="0"/>
              <a:t> адрес. </a:t>
            </a:r>
            <a:r>
              <a:rPr lang="ru-RU" sz="2000" dirty="0" err="1"/>
              <a:t>Розсилки</a:t>
            </a:r>
            <a:r>
              <a:rPr lang="ru-RU" sz="2000" dirty="0"/>
              <a:t> </a:t>
            </a:r>
            <a:r>
              <a:rPr lang="ru-RU" sz="2000" dirty="0" err="1"/>
              <a:t>клієнтам</a:t>
            </a:r>
            <a:r>
              <a:rPr lang="ru-RU" sz="2000" dirty="0"/>
              <a:t> </a:t>
            </a:r>
            <a:r>
              <a:rPr lang="ru-RU" sz="2000" dirty="0" err="1"/>
              <a:t>робіть</a:t>
            </a:r>
            <a:r>
              <a:rPr lang="ru-RU" sz="2000" dirty="0"/>
              <a:t> регулярно, </a:t>
            </a:r>
            <a:r>
              <a:rPr lang="ru-RU" sz="2000" dirty="0" err="1"/>
              <a:t>щоб</a:t>
            </a:r>
            <a:r>
              <a:rPr lang="ru-RU" sz="2000" dirty="0"/>
              <a:t> про вас не </a:t>
            </a:r>
            <a:r>
              <a:rPr lang="ru-RU" sz="2000" dirty="0" err="1"/>
              <a:t>забули</a:t>
            </a:r>
            <a:r>
              <a:rPr lang="ru-RU" sz="2000" dirty="0"/>
              <a:t>, але і </a:t>
            </a:r>
            <a:r>
              <a:rPr lang="ru-RU" sz="2000" dirty="0" err="1"/>
              <a:t>робіть</a:t>
            </a:r>
            <a:r>
              <a:rPr lang="ru-RU" sz="2000" dirty="0"/>
              <a:t> не </a:t>
            </a:r>
            <a:r>
              <a:rPr lang="ru-RU" sz="2000" dirty="0" err="1"/>
              <a:t>настільки</a:t>
            </a:r>
            <a:r>
              <a:rPr lang="ru-RU" sz="2000" dirty="0"/>
              <a:t> часто, </a:t>
            </a:r>
            <a:r>
              <a:rPr lang="ru-RU" sz="2000" dirty="0" err="1"/>
              <a:t>щоб</a:t>
            </a:r>
            <a:r>
              <a:rPr lang="ru-RU" sz="2000" dirty="0"/>
              <a:t> вас не стали </a:t>
            </a:r>
            <a:r>
              <a:rPr lang="ru-RU" sz="2000" dirty="0" err="1"/>
              <a:t>називати</a:t>
            </a:r>
            <a:r>
              <a:rPr lang="ru-RU" sz="2000" dirty="0"/>
              <a:t> спамерами, </a:t>
            </a:r>
            <a:r>
              <a:rPr lang="ru-RU" sz="2000" dirty="0" err="1"/>
              <a:t>наприклад</a:t>
            </a:r>
            <a:r>
              <a:rPr lang="ru-RU" sz="2000" dirty="0"/>
              <a:t> 1-2 рази в </a:t>
            </a:r>
            <a:r>
              <a:rPr lang="ru-RU" sz="2000" dirty="0" err="1"/>
              <a:t>тиждень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Контролюйте</a:t>
            </a:r>
            <a:r>
              <a:rPr lang="ru-RU" sz="2000" dirty="0"/>
              <a:t> </a:t>
            </a:r>
            <a:r>
              <a:rPr lang="ru-RU" sz="2000" dirty="0" err="1"/>
              <a:t>замовлення</a:t>
            </a:r>
            <a:r>
              <a:rPr lang="ru-RU" sz="2000" dirty="0"/>
              <a:t> </a:t>
            </a:r>
            <a:r>
              <a:rPr lang="ru-RU" sz="2000" dirty="0" err="1"/>
              <a:t>клієнта</a:t>
            </a:r>
            <a:r>
              <a:rPr lang="ru-RU" sz="2000" dirty="0"/>
              <a:t>! </a:t>
            </a:r>
            <a:r>
              <a:rPr lang="ru-RU" sz="2000" dirty="0" err="1"/>
              <a:t>Якщо</a:t>
            </a:r>
            <a:r>
              <a:rPr lang="ru-RU" sz="2000" dirty="0"/>
              <a:t> ваш </a:t>
            </a:r>
            <a:r>
              <a:rPr lang="ru-RU" sz="2000" dirty="0" err="1"/>
              <a:t>клієнт</a:t>
            </a:r>
            <a:r>
              <a:rPr lang="ru-RU" sz="2000" dirty="0"/>
              <a:t> </a:t>
            </a:r>
            <a:r>
              <a:rPr lang="ru-RU" sz="2000" dirty="0" err="1"/>
              <a:t>зареєструвався</a:t>
            </a:r>
            <a:r>
              <a:rPr lang="ru-RU" sz="2000" dirty="0"/>
              <a:t> в </a:t>
            </a:r>
            <a:r>
              <a:rPr lang="ru-RU" sz="2000" dirty="0" err="1"/>
              <a:t>інтернет-магазині</a:t>
            </a:r>
            <a:r>
              <a:rPr lang="ru-RU" sz="2000" dirty="0"/>
              <a:t> - </a:t>
            </a:r>
            <a:r>
              <a:rPr lang="ru-RU" sz="2000" dirty="0" err="1"/>
              <a:t>перевірте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замовлення</a:t>
            </a:r>
            <a:r>
              <a:rPr lang="ru-RU" sz="2000" dirty="0"/>
              <a:t> -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робить </a:t>
            </a:r>
            <a:r>
              <a:rPr lang="ru-RU" sz="2000" dirty="0" err="1"/>
              <a:t>їх</a:t>
            </a:r>
            <a:r>
              <a:rPr lang="ru-RU" sz="2000" dirty="0"/>
              <a:t> регулярно (</a:t>
            </a:r>
            <a:r>
              <a:rPr lang="ru-RU" sz="2000" dirty="0" err="1"/>
              <a:t>щотижня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місяць</a:t>
            </a:r>
            <a:r>
              <a:rPr lang="ru-RU" sz="2000" dirty="0"/>
              <a:t>) а </a:t>
            </a:r>
            <a:r>
              <a:rPr lang="ru-RU" sz="2000" dirty="0" err="1"/>
              <a:t>потім</a:t>
            </a:r>
            <a:r>
              <a:rPr lang="ru-RU" sz="2000" dirty="0"/>
              <a:t> перестав, </a:t>
            </a:r>
            <a:r>
              <a:rPr lang="ru-RU" sz="2000" dirty="0" err="1"/>
              <a:t>зник</a:t>
            </a:r>
            <a:r>
              <a:rPr lang="ru-RU" sz="2000" dirty="0"/>
              <a:t> - </a:t>
            </a:r>
            <a:r>
              <a:rPr lang="ru-RU" sz="2000" dirty="0" err="1"/>
              <a:t>може</a:t>
            </a:r>
            <a:r>
              <a:rPr lang="ru-RU" sz="2000" dirty="0"/>
              <a:t> бути,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нагадати</a:t>
            </a:r>
            <a:r>
              <a:rPr lang="ru-RU" sz="2000" dirty="0"/>
              <a:t> про себе і </a:t>
            </a:r>
            <a:r>
              <a:rPr lang="ru-RU" sz="2000" dirty="0" err="1"/>
              <a:t>проаналізувати</a:t>
            </a:r>
            <a:r>
              <a:rPr lang="ru-RU" sz="2000" dirty="0"/>
              <a:t> свою роботу: </a:t>
            </a:r>
            <a:r>
              <a:rPr lang="ru-RU" sz="2000" dirty="0" err="1"/>
              <a:t>може</a:t>
            </a:r>
            <a:r>
              <a:rPr lang="ru-RU" sz="2000" dirty="0"/>
              <a:t>, є </a:t>
            </a:r>
            <a:r>
              <a:rPr lang="ru-RU" sz="2000" dirty="0" err="1"/>
              <a:t>проблеми</a:t>
            </a:r>
            <a:r>
              <a:rPr lang="ru-RU" sz="2000" dirty="0"/>
              <a:t> з </a:t>
            </a:r>
            <a:r>
              <a:rPr lang="ru-RU" sz="2000" dirty="0" err="1"/>
              <a:t>якістю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, </a:t>
            </a:r>
            <a:r>
              <a:rPr lang="ru-RU" sz="2000" dirty="0" err="1"/>
              <a:t>може</a:t>
            </a:r>
            <a:r>
              <a:rPr lang="ru-RU" sz="2000" dirty="0"/>
              <a:t>, </a:t>
            </a:r>
            <a:r>
              <a:rPr lang="ru-RU" sz="2000" dirty="0" err="1"/>
              <a:t>клієнт</a:t>
            </a:r>
            <a:r>
              <a:rPr lang="ru-RU" sz="2000" dirty="0"/>
              <a:t> </a:t>
            </a:r>
            <a:r>
              <a:rPr lang="ru-RU" sz="2000" dirty="0" err="1"/>
              <a:t>зіткнувся</a:t>
            </a:r>
            <a:r>
              <a:rPr lang="ru-RU" sz="2000" dirty="0"/>
              <a:t> з проблемою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r>
              <a:rPr lang="ru-RU" sz="2000" dirty="0" err="1"/>
              <a:t>замовлення</a:t>
            </a:r>
            <a:r>
              <a:rPr lang="ru-RU" sz="2000" dirty="0"/>
              <a:t>, не </a:t>
            </a:r>
            <a:r>
              <a:rPr lang="ru-RU" sz="2000" dirty="0" err="1"/>
              <a:t>знайшов</a:t>
            </a:r>
            <a:r>
              <a:rPr lang="ru-RU" sz="2000" dirty="0"/>
              <a:t> </a:t>
            </a:r>
            <a:r>
              <a:rPr lang="ru-RU" sz="2000" dirty="0" err="1"/>
              <a:t>виріб</a:t>
            </a:r>
            <a:r>
              <a:rPr lang="ru-RU" sz="2000" dirty="0"/>
              <a:t> на </a:t>
            </a:r>
            <a:r>
              <a:rPr lang="ru-RU" sz="2000" dirty="0" err="1"/>
              <a:t>сайті</a:t>
            </a:r>
            <a:r>
              <a:rPr lang="ru-RU" sz="2000" dirty="0"/>
              <a:t>, і т.п. </a:t>
            </a:r>
            <a:r>
              <a:rPr lang="ru-RU" sz="2000" dirty="0" err="1"/>
              <a:t>Зрештою</a:t>
            </a:r>
            <a:r>
              <a:rPr lang="ru-RU" sz="2000" dirty="0"/>
              <a:t> залучайте </a:t>
            </a:r>
            <a:r>
              <a:rPr lang="ru-RU" sz="2000" dirty="0" err="1"/>
              <a:t>клієнта</a:t>
            </a:r>
            <a:r>
              <a:rPr lang="ru-RU" sz="2000" dirty="0"/>
              <a:t> бонусами, </a:t>
            </a:r>
          </a:p>
        </p:txBody>
      </p:sp>
    </p:spTree>
    <p:extLst>
      <p:ext uri="{BB962C8B-B14F-4D97-AF65-F5344CB8AC3E}">
        <p14:creationId xmlns:p14="http://schemas.microsoft.com/office/powerpoint/2010/main" val="115829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9906C-FDFB-4EC5-849A-6E48089D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Далі буде….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игрушка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4B8C708-085D-4ED5-B0B2-6F0FA3F45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6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D71FB-A3A4-4AAD-9E8B-30ACC2A3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ru-RU" sz="3500" b="1" dirty="0" err="1">
                <a:solidFill>
                  <a:schemeClr val="accent2">
                    <a:lumMod val="75000"/>
                  </a:schemeClr>
                </a:solidFill>
              </a:rPr>
              <a:t>Відкриваємо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accent2">
                    <a:lumMod val="75000"/>
                  </a:schemeClr>
                </a:solidFill>
              </a:rPr>
              <a:t>інтернет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-магазин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0B2FD-438B-4AE2-BFF6-3CC38E4F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1. </a:t>
            </a:r>
            <a:r>
              <a:rPr lang="ru-RU" b="1" dirty="0" err="1">
                <a:solidFill>
                  <a:srgbClr val="FF0000"/>
                </a:solidFill>
              </a:rPr>
              <a:t>Регистрація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Ви </a:t>
            </a:r>
            <a:r>
              <a:rPr lang="ru-RU" dirty="0" err="1"/>
              <a:t>збираєтеся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інтернет-торгівлі</a:t>
            </a:r>
            <a:r>
              <a:rPr lang="ru-RU" dirty="0"/>
              <a:t>, тому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зареєструватися</a:t>
            </a:r>
            <a:r>
              <a:rPr lang="ru-RU" dirty="0"/>
              <a:t> як </a:t>
            </a:r>
            <a:r>
              <a:rPr lang="ru-RU" dirty="0" err="1"/>
              <a:t>приватний</a:t>
            </a:r>
            <a:r>
              <a:rPr lang="ru-RU" dirty="0"/>
              <a:t> </a:t>
            </a:r>
            <a:r>
              <a:rPr lang="ru-RU" dirty="0" err="1"/>
              <a:t>підприємець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сплату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щомісяця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Картинки по запросу &quot;групи фоп 2021 таблиця&quot;">
            <a:extLst>
              <a:ext uri="{FF2B5EF4-FFF2-40B4-BE49-F238E27FC236}">
                <a16:creationId xmlns:a16="http://schemas.microsoft.com/office/drawing/2014/main" id="{8FDAC485-A9D6-48D6-AAC4-289B26B1D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898817"/>
            <a:ext cx="5455921" cy="50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8323B-CAFF-4E1D-A6FD-83EE681C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Конкуренція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і попит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74C6D-DB39-4C6C-A675-CFCB0F1FD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69" y="2386051"/>
            <a:ext cx="2414720" cy="34488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A6DBE0E-616C-410B-A3E9-126CFF63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386050"/>
            <a:ext cx="6852162" cy="3923309"/>
          </a:xfrm>
        </p:spPr>
        <p:txBody>
          <a:bodyPr>
            <a:normAutofit/>
          </a:bodyPr>
          <a:lstStyle/>
          <a:p>
            <a:r>
              <a:rPr lang="ru-RU" dirty="0"/>
              <a:t>На сайтах </a:t>
            </a:r>
          </a:p>
          <a:p>
            <a:r>
              <a:rPr lang="en-US" dirty="0">
                <a:hlinkClick r:id="rId3"/>
              </a:rPr>
              <a:t>https://adwords.google.com/</a:t>
            </a:r>
            <a:endParaRPr lang="uk-UA" dirty="0"/>
          </a:p>
          <a:p>
            <a:r>
              <a:rPr lang="en-US" dirty="0">
                <a:hlinkClick r:id="rId4"/>
              </a:rPr>
              <a:t>https://trends.google.ru/trends/?geo=UA</a:t>
            </a:r>
            <a:r>
              <a:rPr lang="uk-UA" dirty="0"/>
              <a:t> </a:t>
            </a:r>
          </a:p>
          <a:p>
            <a:r>
              <a:rPr lang="en-US" dirty="0">
                <a:hlinkClick r:id="rId5"/>
              </a:rPr>
              <a:t>https://serpstat.com/uk/</a:t>
            </a:r>
            <a:endParaRPr lang="uk-UA" dirty="0"/>
          </a:p>
          <a:p>
            <a:endParaRPr lang="uk-UA" dirty="0"/>
          </a:p>
          <a:p>
            <a:pPr algn="just"/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проаналізувати</a:t>
            </a:r>
            <a:r>
              <a:rPr lang="ru-RU" b="1" dirty="0"/>
              <a:t>, яка </a:t>
            </a:r>
            <a:r>
              <a:rPr lang="ru-RU" b="1" dirty="0" err="1"/>
              <a:t>кількість</a:t>
            </a:r>
            <a:r>
              <a:rPr lang="ru-RU" b="1" dirty="0"/>
              <a:t> людей і з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регіонів</a:t>
            </a:r>
            <a:r>
              <a:rPr lang="ru-RU" b="1" dirty="0"/>
              <a:t> </a:t>
            </a:r>
            <a:r>
              <a:rPr lang="ru-RU" b="1" dirty="0" err="1"/>
              <a:t>щомісяця</a:t>
            </a:r>
            <a:r>
              <a:rPr lang="ru-RU" b="1" dirty="0"/>
              <a:t> </a:t>
            </a:r>
            <a:r>
              <a:rPr lang="ru-RU" b="1" dirty="0" err="1"/>
              <a:t>шукають</a:t>
            </a:r>
            <a:r>
              <a:rPr lang="ru-RU" b="1" dirty="0"/>
              <a:t> в </a:t>
            </a:r>
            <a:r>
              <a:rPr lang="ru-RU" b="1" dirty="0" err="1"/>
              <a:t>інтернеті</a:t>
            </a:r>
            <a:r>
              <a:rPr lang="ru-RU" b="1" dirty="0"/>
              <a:t> товар </a:t>
            </a:r>
            <a:r>
              <a:rPr lang="ru-RU" b="1" dirty="0" err="1"/>
              <a:t>певної</a:t>
            </a:r>
            <a:r>
              <a:rPr lang="ru-RU" b="1" dirty="0"/>
              <a:t> 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52048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418E2-1C2F-4D05-91E4-99327646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 fontScale="90000"/>
          </a:bodyPr>
          <a:lstStyle/>
          <a:p>
            <a:r>
              <a:rPr lang="ru-RU" sz="4600" b="1" dirty="0" err="1">
                <a:solidFill>
                  <a:schemeClr val="accent2">
                    <a:lumMod val="75000"/>
                  </a:schemeClr>
                </a:solidFill>
              </a:rPr>
              <a:t>Розробка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</a:rPr>
              <a:t> сайту для </a:t>
            </a:r>
            <a:r>
              <a:rPr lang="ru-RU" sz="4600" b="1" dirty="0" err="1">
                <a:solidFill>
                  <a:schemeClr val="accent2">
                    <a:lumMod val="75000"/>
                  </a:schemeClr>
                </a:solidFill>
              </a:rPr>
              <a:t>інтернет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</a:rPr>
              <a:t> магазину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C3EB9-2133-493F-85BD-6B6656EB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b="1" dirty="0" err="1"/>
              <a:t>Розробка</a:t>
            </a:r>
            <a:r>
              <a:rPr lang="ru-RU" b="1" dirty="0"/>
              <a:t> в </a:t>
            </a:r>
            <a:r>
              <a:rPr lang="uk-UA" b="1" dirty="0"/>
              <a:t>конструкторі сайтів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 Пошук </a:t>
            </a:r>
            <a:r>
              <a:rPr lang="ru-RU" b="1" dirty="0" err="1"/>
              <a:t>розробників</a:t>
            </a:r>
            <a:endParaRPr lang="ru-RU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буде </a:t>
            </a:r>
            <a:r>
              <a:rPr lang="ru-RU" b="1" dirty="0" err="1"/>
              <a:t>також</a:t>
            </a:r>
            <a:r>
              <a:rPr lang="ru-RU" b="1" dirty="0"/>
              <a:t> завести </a:t>
            </a:r>
            <a:r>
              <a:rPr lang="ru-RU" b="1" dirty="0" err="1"/>
              <a:t>доменне</a:t>
            </a:r>
            <a:r>
              <a:rPr lang="ru-RU" b="1" dirty="0"/>
              <a:t> </a:t>
            </a:r>
            <a:r>
              <a:rPr lang="ru-RU" b="1" dirty="0" err="1"/>
              <a:t>ім’я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dirty="0"/>
              <a:t>* </a:t>
            </a:r>
            <a:r>
              <a:rPr lang="ru-RU" i="1" dirty="0"/>
              <a:t>(</a:t>
            </a:r>
            <a:r>
              <a:rPr lang="ru-RU" i="1" dirty="0" err="1"/>
              <a:t>Вартість</a:t>
            </a:r>
            <a:r>
              <a:rPr lang="ru-RU" i="1" dirty="0"/>
              <a:t>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 - </a:t>
            </a:r>
            <a:r>
              <a:rPr lang="ru-RU" i="1" dirty="0" err="1"/>
              <a:t>від</a:t>
            </a:r>
            <a:r>
              <a:rPr lang="ru-RU" i="1" dirty="0"/>
              <a:t> 140 грн. в </a:t>
            </a:r>
            <a:r>
              <a:rPr lang="ru-RU" i="1" dirty="0" err="1"/>
              <a:t>рік</a:t>
            </a:r>
            <a:r>
              <a:rPr lang="ru-RU" i="1" dirty="0"/>
              <a:t>, і </a:t>
            </a:r>
            <a:r>
              <a:rPr lang="ru-RU" i="1" dirty="0" err="1"/>
              <a:t>залежить</a:t>
            </a:r>
            <a:r>
              <a:rPr lang="ru-RU" i="1" dirty="0"/>
              <a:t> вона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доменної</a:t>
            </a:r>
            <a:r>
              <a:rPr lang="ru-RU" i="1" dirty="0"/>
              <a:t> </a:t>
            </a:r>
            <a:r>
              <a:rPr lang="ru-RU" i="1" dirty="0" err="1"/>
              <a:t>зони</a:t>
            </a:r>
            <a:r>
              <a:rPr lang="ru-RU" i="1" dirty="0"/>
              <a:t>. </a:t>
            </a:r>
            <a:r>
              <a:rPr lang="ru-RU" i="1" dirty="0" err="1"/>
              <a:t>Наприклад</a:t>
            </a:r>
            <a:r>
              <a:rPr lang="ru-RU" i="1" dirty="0"/>
              <a:t>, в </a:t>
            </a:r>
            <a:r>
              <a:rPr lang="ru-RU" i="1" dirty="0" err="1"/>
              <a:t>зоні</a:t>
            </a:r>
            <a:r>
              <a:rPr lang="ru-RU" i="1" dirty="0"/>
              <a:t> </a:t>
            </a:r>
            <a:r>
              <a:rPr lang="en-US" i="1" dirty="0" err="1"/>
              <a:t>ua</a:t>
            </a:r>
            <a:r>
              <a:rPr lang="en-US" i="1" dirty="0"/>
              <a:t> - 680 </a:t>
            </a:r>
            <a:r>
              <a:rPr lang="ru-RU" i="1" dirty="0"/>
              <a:t>грн., </a:t>
            </a:r>
            <a:r>
              <a:rPr lang="en-US" i="1" dirty="0"/>
              <a:t>Com.ua - 140 </a:t>
            </a:r>
            <a:r>
              <a:rPr lang="ru-RU" i="1" dirty="0"/>
              <a:t>грн. У </a:t>
            </a:r>
            <a:r>
              <a:rPr lang="ru-RU" i="1" dirty="0" err="1"/>
              <a:t>зоні</a:t>
            </a:r>
            <a:r>
              <a:rPr lang="ru-RU" i="1" dirty="0"/>
              <a:t> .</a:t>
            </a:r>
            <a:r>
              <a:rPr lang="en-US" i="1" dirty="0" err="1"/>
              <a:t>ua</a:t>
            </a:r>
            <a:r>
              <a:rPr lang="en-US" i="1" dirty="0"/>
              <a:t> </a:t>
            </a:r>
            <a:r>
              <a:rPr lang="ru-RU" i="1" dirty="0" err="1"/>
              <a:t>дають</a:t>
            </a:r>
            <a:r>
              <a:rPr lang="ru-RU" i="1" dirty="0"/>
              <a:t> </a:t>
            </a:r>
            <a:r>
              <a:rPr lang="ru-RU" i="1" dirty="0" err="1"/>
              <a:t>місце</a:t>
            </a:r>
            <a:r>
              <a:rPr lang="ru-RU" i="1" dirty="0"/>
              <a:t>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зареєстрованим</a:t>
            </a:r>
            <a:r>
              <a:rPr lang="ru-RU" i="1" dirty="0"/>
              <a:t> </a:t>
            </a:r>
            <a:r>
              <a:rPr lang="ru-RU" i="1" dirty="0" err="1"/>
              <a:t>торговим</a:t>
            </a:r>
            <a:r>
              <a:rPr lang="ru-RU" i="1" dirty="0"/>
              <a:t> маркам, і </a:t>
            </a:r>
            <a:r>
              <a:rPr lang="ru-RU" i="1" dirty="0" err="1"/>
              <a:t>варто</a:t>
            </a:r>
            <a:r>
              <a:rPr lang="ru-RU" i="1" dirty="0"/>
              <a:t> сама </a:t>
            </a:r>
            <a:r>
              <a:rPr lang="ru-RU" i="1" dirty="0" err="1"/>
              <a:t>реєстрація</a:t>
            </a:r>
            <a:r>
              <a:rPr lang="ru-RU" i="1" dirty="0"/>
              <a:t> дорого, тому на початковому </a:t>
            </a:r>
            <a:r>
              <a:rPr lang="ru-RU" i="1" dirty="0" err="1"/>
              <a:t>етапі</a:t>
            </a:r>
            <a:r>
              <a:rPr lang="ru-RU" i="1" dirty="0"/>
              <a:t> </a:t>
            </a:r>
            <a:r>
              <a:rPr lang="ru-RU" i="1" dirty="0" err="1"/>
              <a:t>прагнути</a:t>
            </a:r>
            <a:r>
              <a:rPr lang="ru-RU" i="1" dirty="0"/>
              <a:t> </a:t>
            </a:r>
            <a:r>
              <a:rPr lang="ru-RU" i="1" dirty="0" err="1"/>
              <a:t>туди</a:t>
            </a:r>
            <a:r>
              <a:rPr lang="ru-RU" i="1" dirty="0"/>
              <a:t> не </a:t>
            </a:r>
            <a:r>
              <a:rPr lang="ru-RU" i="1" dirty="0" err="1"/>
              <a:t>рекомендуєю</a:t>
            </a:r>
            <a:r>
              <a:rPr lang="ru-RU" i="1" dirty="0"/>
              <a:t>.)</a:t>
            </a:r>
            <a:r>
              <a:rPr lang="uk-UA" i="1" dirty="0"/>
              <a:t> </a:t>
            </a:r>
            <a:endParaRPr lang="ru-RU" i="1" dirty="0"/>
          </a:p>
        </p:txBody>
      </p:sp>
      <p:pic>
        <p:nvPicPr>
          <p:cNvPr id="1027" name="Picture 3" descr="Картинки по запросу &quot;розробка сайти&quot;">
            <a:extLst>
              <a:ext uri="{FF2B5EF4-FFF2-40B4-BE49-F238E27FC236}">
                <a16:creationId xmlns:a16="http://schemas.microsoft.com/office/drawing/2014/main" id="{3CAC0CA1-F21D-4484-A2BA-3E4C2CA32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r="3163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4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реклама&quot;">
            <a:extLst>
              <a:ext uri="{FF2B5EF4-FFF2-40B4-BE49-F238E27FC236}">
                <a16:creationId xmlns:a16="http://schemas.microsoft.com/office/drawing/2014/main" id="{EEFC8C86-4764-49A0-A03D-EAEC397B2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F5BDE-4F11-4027-A9D7-34BECC47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900" b="1">
                <a:solidFill>
                  <a:srgbClr val="000000"/>
                </a:solidFill>
              </a:rPr>
              <a:t>Реклама і просування інтернет-магазину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9BA4D-A160-480D-9348-C5E1419EC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</a:rPr>
              <a:t>Є </a:t>
            </a:r>
            <a:r>
              <a:rPr lang="ru-RU" sz="1800" dirty="0" err="1">
                <a:solidFill>
                  <a:srgbClr val="000000"/>
                </a:solidFill>
              </a:rPr>
              <a:t>таке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поняття</a:t>
            </a:r>
            <a:r>
              <a:rPr lang="ru-RU" sz="1800" dirty="0">
                <a:solidFill>
                  <a:srgbClr val="000000"/>
                </a:solidFill>
              </a:rPr>
              <a:t>, як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оптимізація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сайту </a:t>
            </a:r>
            <a:r>
              <a:rPr lang="ru-RU" sz="1800" dirty="0">
                <a:solidFill>
                  <a:srgbClr val="000000"/>
                </a:solidFill>
              </a:rPr>
              <a:t>- </a:t>
            </a:r>
            <a:r>
              <a:rPr lang="ru-RU" sz="1800" dirty="0" err="1">
                <a:solidFill>
                  <a:srgbClr val="000000"/>
                </a:solidFill>
              </a:rPr>
              <a:t>тобто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його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постійне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вдосконалення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процесі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життєдіяльності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можливості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якого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закладені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вже</a:t>
            </a:r>
            <a:r>
              <a:rPr lang="ru-RU" sz="1800" dirty="0">
                <a:solidFill>
                  <a:srgbClr val="000000"/>
                </a:solidFill>
              </a:rPr>
              <a:t> при </a:t>
            </a:r>
            <a:r>
              <a:rPr lang="ru-RU" sz="1800" dirty="0" err="1">
                <a:solidFill>
                  <a:srgbClr val="000000"/>
                </a:solidFill>
              </a:rPr>
              <a:t>створенні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  <a:r>
              <a:rPr lang="ru-RU" sz="1800" dirty="0" err="1">
                <a:solidFill>
                  <a:srgbClr val="000000"/>
                </a:solidFill>
              </a:rPr>
              <a:t>Тоді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інформацію</a:t>
            </a:r>
            <a:r>
              <a:rPr lang="ru-RU" sz="1800" dirty="0">
                <a:solidFill>
                  <a:srgbClr val="000000"/>
                </a:solidFill>
              </a:rPr>
              <a:t> про ваш магазин </a:t>
            </a:r>
            <a:r>
              <a:rPr lang="ru-RU" sz="1800" dirty="0" err="1">
                <a:solidFill>
                  <a:srgbClr val="000000"/>
                </a:solidFill>
              </a:rPr>
              <a:t>видаватимуть</a:t>
            </a:r>
            <a:r>
              <a:rPr lang="ru-RU" sz="1800" dirty="0">
                <a:solidFill>
                  <a:srgbClr val="000000"/>
                </a:solidFill>
              </a:rPr>
              <a:t> все </a:t>
            </a:r>
            <a:r>
              <a:rPr lang="ru-RU" sz="1800" dirty="0" err="1">
                <a:solidFill>
                  <a:srgbClr val="000000"/>
                </a:solidFill>
              </a:rPr>
              <a:t>пошукові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сторінки</a:t>
            </a:r>
            <a:r>
              <a:rPr lang="ru-RU" sz="1800" dirty="0">
                <a:solidFill>
                  <a:srgbClr val="000000"/>
                </a:solidFill>
              </a:rPr>
              <a:t> та </a:t>
            </a:r>
            <a:r>
              <a:rPr lang="ru-RU" sz="1800" dirty="0" err="1">
                <a:solidFill>
                  <a:srgbClr val="000000"/>
                </a:solidFill>
              </a:rPr>
              <a:t>системи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</a:rPr>
              <a:t>Є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реклама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контекстна</a:t>
            </a:r>
            <a:r>
              <a:rPr lang="ru-RU" sz="1800" dirty="0">
                <a:solidFill>
                  <a:srgbClr val="000000"/>
                </a:solidFill>
              </a:rPr>
              <a:t>, яка </a:t>
            </a:r>
            <a:r>
              <a:rPr lang="ru-RU" sz="1800" dirty="0" err="1">
                <a:solidFill>
                  <a:srgbClr val="000000"/>
                </a:solidFill>
              </a:rPr>
              <a:t>має</a:t>
            </a:r>
            <a:r>
              <a:rPr lang="ru-RU" sz="1800" dirty="0">
                <a:solidFill>
                  <a:srgbClr val="000000"/>
                </a:solidFill>
              </a:rPr>
              <a:t> на </a:t>
            </a:r>
            <a:r>
              <a:rPr lang="ru-RU" sz="1800" dirty="0" err="1">
                <a:solidFill>
                  <a:srgbClr val="000000"/>
                </a:solidFill>
              </a:rPr>
              <a:t>увазі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пошук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об'єкта</a:t>
            </a:r>
            <a:r>
              <a:rPr lang="ru-RU" sz="1800" dirty="0">
                <a:solidFill>
                  <a:srgbClr val="000000"/>
                </a:solidFill>
              </a:rPr>
              <a:t> за </a:t>
            </a:r>
            <a:r>
              <a:rPr lang="ru-RU" sz="1800" dirty="0" err="1">
                <a:solidFill>
                  <a:srgbClr val="000000"/>
                </a:solidFill>
              </a:rPr>
              <a:t>ключовими</a:t>
            </a:r>
            <a:r>
              <a:rPr lang="ru-RU" sz="1800" dirty="0">
                <a:solidFill>
                  <a:srgbClr val="000000"/>
                </a:solidFill>
              </a:rPr>
              <a:t> словами «</a:t>
            </a:r>
            <a:r>
              <a:rPr lang="ru-RU" sz="1800" dirty="0" err="1">
                <a:solidFill>
                  <a:srgbClr val="000000"/>
                </a:solidFill>
              </a:rPr>
              <a:t>купити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інтернет-магазині</a:t>
            </a:r>
            <a:r>
              <a:rPr lang="ru-RU" sz="1800" dirty="0">
                <a:solidFill>
                  <a:srgbClr val="000000"/>
                </a:solidFill>
              </a:rPr>
              <a:t>», за </a:t>
            </a:r>
            <a:r>
              <a:rPr lang="ru-RU" sz="1800" dirty="0" err="1">
                <a:solidFill>
                  <a:srgbClr val="000000"/>
                </a:solidFill>
              </a:rPr>
              <a:t>назвою</a:t>
            </a:r>
            <a:r>
              <a:rPr lang="ru-RU" sz="1800" dirty="0">
                <a:solidFill>
                  <a:srgbClr val="000000"/>
                </a:solidFill>
              </a:rPr>
              <a:t> товару. За </a:t>
            </a:r>
            <a:r>
              <a:rPr lang="ru-RU" sz="1800" dirty="0" err="1">
                <a:solidFill>
                  <a:srgbClr val="000000"/>
                </a:solidFill>
              </a:rPr>
              <a:t>це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потрібно</a:t>
            </a:r>
            <a:r>
              <a:rPr lang="ru-RU" sz="1800" dirty="0">
                <a:solidFill>
                  <a:srgbClr val="000000"/>
                </a:solidFill>
              </a:rPr>
              <a:t> буде </a:t>
            </a:r>
            <a:r>
              <a:rPr lang="ru-RU" sz="1800" dirty="0" err="1">
                <a:solidFill>
                  <a:srgbClr val="000000"/>
                </a:solidFill>
              </a:rPr>
              <a:t>заплатити</a:t>
            </a:r>
            <a:r>
              <a:rPr lang="ru-RU" sz="1800" dirty="0">
                <a:solidFill>
                  <a:srgbClr val="000000"/>
                </a:solidFill>
              </a:rPr>
              <a:t> 100-150 грн.</a:t>
            </a:r>
          </a:p>
          <a:p>
            <a:pPr algn="just"/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Банерна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реклама </a:t>
            </a:r>
            <a:r>
              <a:rPr lang="ru-RU" sz="1800" dirty="0">
                <a:solidFill>
                  <a:srgbClr val="000000"/>
                </a:solidFill>
              </a:rPr>
              <a:t>- </a:t>
            </a:r>
            <a:r>
              <a:rPr lang="ru-RU" sz="1800" dirty="0" err="1">
                <a:solidFill>
                  <a:srgbClr val="000000"/>
                </a:solidFill>
              </a:rPr>
              <a:t>найефективніша</a:t>
            </a:r>
            <a:r>
              <a:rPr lang="ru-RU" sz="1800" dirty="0">
                <a:solidFill>
                  <a:srgbClr val="000000"/>
                </a:solidFill>
              </a:rPr>
              <a:t> і дорога (</a:t>
            </a:r>
            <a:r>
              <a:rPr lang="ru-RU" sz="1800" dirty="0" err="1">
                <a:solidFill>
                  <a:srgbClr val="000000"/>
                </a:solidFill>
              </a:rPr>
              <a:t>від</a:t>
            </a:r>
            <a:r>
              <a:rPr lang="ru-RU" sz="1800" dirty="0">
                <a:solidFill>
                  <a:srgbClr val="000000"/>
                </a:solidFill>
              </a:rPr>
              <a:t> 800 грн.). </a:t>
            </a:r>
            <a:r>
              <a:rPr lang="ru-RU" sz="1800" dirty="0" err="1">
                <a:solidFill>
                  <a:srgbClr val="000000"/>
                </a:solidFill>
              </a:rPr>
              <a:t>Її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ціна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залежить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від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кількості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показів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тиждень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від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місця</a:t>
            </a:r>
            <a:r>
              <a:rPr lang="ru-RU" sz="1800" dirty="0">
                <a:solidFill>
                  <a:srgbClr val="000000"/>
                </a:solidFill>
              </a:rPr>
              <a:t> на </a:t>
            </a:r>
            <a:r>
              <a:rPr lang="ru-RU" sz="1800" dirty="0" err="1">
                <a:solidFill>
                  <a:srgbClr val="000000"/>
                </a:solidFill>
              </a:rPr>
              <a:t>сторінці</a:t>
            </a:r>
            <a:r>
              <a:rPr lang="ru-RU" sz="1800" dirty="0">
                <a:solidFill>
                  <a:srgbClr val="000000"/>
                </a:solidFill>
              </a:rPr>
              <a:t>. У </a:t>
            </a:r>
            <a:r>
              <a:rPr lang="ru-RU" sz="1800" dirty="0" err="1">
                <a:solidFill>
                  <a:srgbClr val="000000"/>
                </a:solidFill>
              </a:rPr>
              <a:t>цьому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випадку</a:t>
            </a:r>
            <a:r>
              <a:rPr lang="ru-RU" sz="1800" dirty="0">
                <a:solidFill>
                  <a:srgbClr val="000000"/>
                </a:solidFill>
              </a:rPr>
              <a:t> на </a:t>
            </a:r>
            <a:r>
              <a:rPr lang="ru-RU" sz="1800" dirty="0" err="1">
                <a:solidFill>
                  <a:srgbClr val="000000"/>
                </a:solidFill>
              </a:rPr>
              <a:t>пошукових</a:t>
            </a:r>
            <a:r>
              <a:rPr lang="ru-RU" sz="1800" dirty="0">
                <a:solidFill>
                  <a:srgbClr val="000000"/>
                </a:solidFill>
              </a:rPr>
              <a:t> сайтах ваша реклама буде </a:t>
            </a:r>
            <a:r>
              <a:rPr lang="ru-RU" sz="1800" dirty="0" err="1">
                <a:solidFill>
                  <a:srgbClr val="000000"/>
                </a:solidFill>
              </a:rPr>
              <a:t>виділена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окремий</a:t>
            </a:r>
            <a:r>
              <a:rPr lang="ru-RU" sz="1800" dirty="0">
                <a:solidFill>
                  <a:srgbClr val="000000"/>
                </a:solidFill>
              </a:rPr>
              <a:t> блок, </a:t>
            </a:r>
            <a:r>
              <a:rPr lang="ru-RU" sz="1800" dirty="0" err="1">
                <a:solidFill>
                  <a:srgbClr val="000000"/>
                </a:solidFill>
              </a:rPr>
              <a:t>кольором</a:t>
            </a:r>
            <a:r>
              <a:rPr lang="ru-RU" sz="1800" dirty="0">
                <a:solidFill>
                  <a:srgbClr val="000000"/>
                </a:solidFill>
              </a:rPr>
              <a:t> і т.д. </a:t>
            </a:r>
            <a:r>
              <a:rPr lang="ru-RU" sz="1800" dirty="0" err="1">
                <a:solidFill>
                  <a:srgbClr val="000000"/>
                </a:solidFill>
              </a:rPr>
              <a:t>Інформацію</a:t>
            </a:r>
            <a:r>
              <a:rPr lang="ru-RU" sz="1800" dirty="0">
                <a:solidFill>
                  <a:srgbClr val="000000"/>
                </a:solidFill>
              </a:rPr>
              <a:t> про себе </a:t>
            </a:r>
            <a:r>
              <a:rPr lang="ru-RU" sz="1800" dirty="0" err="1">
                <a:solidFill>
                  <a:srgbClr val="000000"/>
                </a:solidFill>
              </a:rPr>
              <a:t>слід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розмістити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мінімум</a:t>
            </a:r>
            <a:r>
              <a:rPr lang="ru-RU" sz="1800" dirty="0">
                <a:solidFill>
                  <a:srgbClr val="000000"/>
                </a:solidFill>
              </a:rPr>
              <a:t> на </a:t>
            </a:r>
            <a:r>
              <a:rPr lang="ru-RU" sz="1800" dirty="0" err="1">
                <a:solidFill>
                  <a:srgbClr val="000000"/>
                </a:solidFill>
              </a:rPr>
              <a:t>основних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профільних</a:t>
            </a:r>
            <a:r>
              <a:rPr lang="ru-RU" sz="1800" dirty="0">
                <a:solidFill>
                  <a:srgbClr val="000000"/>
                </a:solidFill>
              </a:rPr>
              <a:t> порталах </a:t>
            </a:r>
            <a:r>
              <a:rPr lang="uk-UA" sz="1700" dirty="0">
                <a:solidFill>
                  <a:srgbClr val="000000"/>
                </a:solidFill>
              </a:rPr>
              <a:t>.</a:t>
            </a:r>
            <a:endParaRPr lang="ru-R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реклама&quot;">
            <a:extLst>
              <a:ext uri="{FF2B5EF4-FFF2-40B4-BE49-F238E27FC236}">
                <a16:creationId xmlns:a16="http://schemas.microsoft.com/office/drawing/2014/main" id="{5BE67E36-088F-43CE-9D28-F004487E9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10274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A374B-0BEC-4618-9A63-4C8BE7E1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26324"/>
            <a:ext cx="6066816" cy="548303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solidFill>
                  <a:srgbClr val="000000"/>
                </a:solidFill>
              </a:rPr>
              <a:t>З'ясувати</a:t>
            </a:r>
            <a:r>
              <a:rPr lang="ru-RU" sz="2400" b="1" dirty="0">
                <a:solidFill>
                  <a:srgbClr val="000000"/>
                </a:solidFill>
              </a:rPr>
              <a:t>, </a:t>
            </a:r>
            <a:r>
              <a:rPr lang="ru-RU" sz="2400" b="1" dirty="0" err="1">
                <a:solidFill>
                  <a:srgbClr val="000000"/>
                </a:solidFill>
              </a:rPr>
              <a:t>оптимізований</a:t>
            </a:r>
            <a:r>
              <a:rPr lang="ru-RU" sz="2400" b="1" dirty="0">
                <a:solidFill>
                  <a:srgbClr val="000000"/>
                </a:solidFill>
              </a:rPr>
              <a:t> для </a:t>
            </a:r>
            <a:r>
              <a:rPr lang="ru-RU" sz="2400" b="1" dirty="0" err="1">
                <a:solidFill>
                  <a:srgbClr val="000000"/>
                </a:solidFill>
              </a:rPr>
              <a:t>пошукових</a:t>
            </a:r>
            <a:r>
              <a:rPr lang="ru-RU" sz="2400" b="1" dirty="0">
                <a:solidFill>
                  <a:srgbClr val="000000"/>
                </a:solidFill>
              </a:rPr>
              <a:t> систем сайт </a:t>
            </a:r>
            <a:r>
              <a:rPr lang="ru-RU" sz="2400" b="1" dirty="0" err="1">
                <a:solidFill>
                  <a:srgbClr val="000000"/>
                </a:solidFill>
              </a:rPr>
              <a:t>компанії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або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інтернет</a:t>
            </a:r>
            <a:r>
              <a:rPr lang="ru-RU" sz="2400" b="1" dirty="0">
                <a:solidFill>
                  <a:srgbClr val="000000"/>
                </a:solidFill>
              </a:rPr>
              <a:t>-магазину </a:t>
            </a:r>
            <a:r>
              <a:rPr lang="ru-RU" sz="2400" b="1" dirty="0" err="1">
                <a:solidFill>
                  <a:srgbClr val="000000"/>
                </a:solidFill>
              </a:rPr>
              <a:t>можна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наступним</a:t>
            </a:r>
            <a:r>
              <a:rPr lang="ru-RU" sz="2400" b="1" dirty="0">
                <a:solidFill>
                  <a:srgbClr val="000000"/>
                </a:solidFill>
              </a:rPr>
              <a:t> чином:</a:t>
            </a:r>
          </a:p>
          <a:p>
            <a:pPr algn="just"/>
            <a:endParaRPr lang="ru-RU" sz="20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проаналізувати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джерела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трафіку</a:t>
            </a:r>
            <a:r>
              <a:rPr lang="ru-RU" sz="2400" dirty="0">
                <a:solidFill>
                  <a:srgbClr val="000000"/>
                </a:solidFill>
              </a:rPr>
              <a:t> - </a:t>
            </a:r>
            <a:r>
              <a:rPr lang="ru-RU" sz="2400" dirty="0" err="1">
                <a:solidFill>
                  <a:srgbClr val="000000"/>
                </a:solidFill>
              </a:rPr>
              <a:t>якісні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сайти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отримують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більшу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кількість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переходів</a:t>
            </a:r>
            <a:r>
              <a:rPr lang="ru-RU" sz="2400" dirty="0">
                <a:solidFill>
                  <a:srgbClr val="000000"/>
                </a:solidFill>
              </a:rPr>
              <a:t> з </a:t>
            </a:r>
            <a:r>
              <a:rPr lang="ru-RU" sz="2400" dirty="0" err="1">
                <a:solidFill>
                  <a:srgbClr val="000000"/>
                </a:solidFill>
              </a:rPr>
              <a:t>пошукових</a:t>
            </a:r>
            <a:r>
              <a:rPr lang="ru-RU" sz="2400" dirty="0">
                <a:solidFill>
                  <a:srgbClr val="000000"/>
                </a:solidFill>
              </a:rPr>
              <a:t> систем;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проаналізувати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власне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видачу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пошукача</a:t>
            </a:r>
            <a:r>
              <a:rPr lang="ru-RU" sz="2400" dirty="0">
                <a:solidFill>
                  <a:srgbClr val="000000"/>
                </a:solidFill>
              </a:rPr>
              <a:t> по </a:t>
            </a:r>
            <a:r>
              <a:rPr lang="ru-RU" sz="2400" dirty="0" err="1">
                <a:solidFill>
                  <a:srgbClr val="000000"/>
                </a:solidFill>
              </a:rPr>
              <a:t>вашому</a:t>
            </a:r>
            <a:r>
              <a:rPr lang="ru-RU" sz="2400" dirty="0">
                <a:solidFill>
                  <a:srgbClr val="000000"/>
                </a:solidFill>
              </a:rPr>
              <a:t> товару - в результатах </a:t>
            </a:r>
            <a:r>
              <a:rPr lang="ru-RU" sz="2400" dirty="0" err="1">
                <a:solidFill>
                  <a:srgbClr val="000000"/>
                </a:solidFill>
              </a:rPr>
              <a:t>пошуку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позиції</a:t>
            </a:r>
            <a:r>
              <a:rPr lang="ru-RU" sz="2400" dirty="0">
                <a:solidFill>
                  <a:srgbClr val="000000"/>
                </a:solidFill>
              </a:rPr>
              <a:t> сайту </a:t>
            </a:r>
            <a:r>
              <a:rPr lang="ru-RU" sz="2400" dirty="0" err="1">
                <a:solidFill>
                  <a:srgbClr val="000000"/>
                </a:solidFill>
              </a:rPr>
              <a:t>будуть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вище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чим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якісніше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оптимізований</a:t>
            </a:r>
            <a:r>
              <a:rPr lang="ru-RU" sz="2400" dirty="0">
                <a:solidFill>
                  <a:srgbClr val="000000"/>
                </a:solidFill>
              </a:rPr>
              <a:t> сайт з точки </a:t>
            </a:r>
            <a:r>
              <a:rPr lang="ru-RU" sz="2400" dirty="0" err="1">
                <a:solidFill>
                  <a:srgbClr val="000000"/>
                </a:solidFill>
              </a:rPr>
              <a:t>зору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пошукової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системи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15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F46EE-A25C-4F7E-ADC6-47CED951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-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тематичні</a:t>
            </a:r>
            <a:r>
              <a:rPr lang="ru-RU" sz="2400" dirty="0"/>
              <a:t> і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: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34A75B-00C8-4F92-98E4-B772BE7F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93" y="2386051"/>
            <a:ext cx="2179673" cy="34488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D15A775-250F-4996-A82E-F4331A543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6356862" cy="4152900"/>
          </a:xfrm>
        </p:spPr>
        <p:txBody>
          <a:bodyPr>
            <a:normAutofit/>
          </a:bodyPr>
          <a:lstStyle/>
          <a:p>
            <a:pPr algn="just"/>
            <a:r>
              <a:rPr lang="uk-UA" sz="1900" dirty="0"/>
              <a:t>1. </a:t>
            </a:r>
            <a:r>
              <a:rPr lang="ru-RU" sz="1900" dirty="0" err="1"/>
              <a:t>Відсутність</a:t>
            </a:r>
            <a:r>
              <a:rPr lang="ru-RU" sz="1900" dirty="0"/>
              <a:t> </a:t>
            </a:r>
            <a:r>
              <a:rPr lang="ru-RU" sz="1900" dirty="0" err="1"/>
              <a:t>оригінальних</a:t>
            </a:r>
            <a:r>
              <a:rPr lang="ru-RU" sz="1900" dirty="0"/>
              <a:t> </a:t>
            </a:r>
            <a:r>
              <a:rPr lang="ru-RU" sz="1900" dirty="0" err="1"/>
              <a:t>текстів</a:t>
            </a:r>
            <a:r>
              <a:rPr lang="ru-RU" sz="1900" dirty="0"/>
              <a:t>, </a:t>
            </a:r>
            <a:r>
              <a:rPr lang="ru-RU" sz="1900" dirty="0" err="1"/>
              <a:t>опису</a:t>
            </a:r>
            <a:r>
              <a:rPr lang="ru-RU" sz="1900" dirty="0"/>
              <a:t> </a:t>
            </a:r>
            <a:r>
              <a:rPr lang="ru-RU" sz="1900" dirty="0" err="1"/>
              <a:t>товарів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послуг</a:t>
            </a:r>
            <a:r>
              <a:rPr lang="ru-RU" sz="1900" dirty="0"/>
              <a:t>, велика </a:t>
            </a:r>
            <a:r>
              <a:rPr lang="ru-RU" sz="1900" dirty="0" err="1"/>
              <a:t>кількість</a:t>
            </a:r>
            <a:r>
              <a:rPr lang="ru-RU" sz="1900" dirty="0"/>
              <a:t> </a:t>
            </a:r>
            <a:r>
              <a:rPr lang="ru-RU" sz="1900" dirty="0" err="1"/>
              <a:t>плагіату</a:t>
            </a:r>
            <a:r>
              <a:rPr lang="ru-RU" sz="1900" dirty="0"/>
              <a:t>, </a:t>
            </a:r>
            <a:r>
              <a:rPr lang="ru-RU" sz="1900" dirty="0" err="1"/>
              <a:t>копіпасту</a:t>
            </a:r>
            <a:r>
              <a:rPr lang="ru-RU" sz="1900" dirty="0"/>
              <a:t>; </a:t>
            </a:r>
            <a:r>
              <a:rPr lang="ru-RU" sz="1900" dirty="0" err="1"/>
              <a:t>текстів</a:t>
            </a:r>
            <a:r>
              <a:rPr lang="ru-RU" sz="1900" dirty="0"/>
              <a:t>, </a:t>
            </a:r>
            <a:r>
              <a:rPr lang="ru-RU" sz="1900" dirty="0" err="1"/>
              <a:t>взятих</a:t>
            </a:r>
            <a:r>
              <a:rPr lang="ru-RU" sz="1900" dirty="0"/>
              <a:t> з </a:t>
            </a:r>
            <a:r>
              <a:rPr lang="ru-RU" sz="1900" dirty="0" err="1"/>
              <a:t>інших</a:t>
            </a:r>
            <a:r>
              <a:rPr lang="ru-RU" sz="1900" dirty="0"/>
              <a:t> </a:t>
            </a:r>
            <a:r>
              <a:rPr lang="ru-RU" sz="1900" dirty="0" err="1"/>
              <a:t>сайтів</a:t>
            </a:r>
            <a:r>
              <a:rPr lang="ru-RU" sz="1900" dirty="0"/>
              <a:t>. </a:t>
            </a:r>
            <a:r>
              <a:rPr lang="ru-RU" sz="1900" dirty="0" err="1"/>
              <a:t>Пошукові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 </a:t>
            </a:r>
            <a:r>
              <a:rPr lang="ru-RU" sz="1900" dirty="0" err="1"/>
              <a:t>вважають</a:t>
            </a:r>
            <a:r>
              <a:rPr lang="ru-RU" sz="1900" dirty="0"/>
              <a:t> за </a:t>
            </a:r>
            <a:r>
              <a:rPr lang="ru-RU" sz="1900" dirty="0" err="1"/>
              <a:t>краще</a:t>
            </a:r>
            <a:r>
              <a:rPr lang="ru-RU" sz="1900" dirty="0"/>
              <a:t> </a:t>
            </a:r>
            <a:r>
              <a:rPr lang="ru-RU" sz="1900" dirty="0" err="1"/>
              <a:t>унікальний</a:t>
            </a:r>
            <a:r>
              <a:rPr lang="ru-RU" sz="1900" dirty="0"/>
              <a:t> контент на </a:t>
            </a:r>
            <a:r>
              <a:rPr lang="ru-RU" sz="1900" dirty="0" err="1"/>
              <a:t>противагу</a:t>
            </a:r>
            <a:r>
              <a:rPr lang="ru-RU" sz="1900" dirty="0"/>
              <a:t> </a:t>
            </a:r>
            <a:r>
              <a:rPr lang="ru-RU" sz="1900" dirty="0" err="1"/>
              <a:t>плагіату</a:t>
            </a:r>
            <a:r>
              <a:rPr lang="ru-RU" sz="1900" dirty="0"/>
              <a:t> і </a:t>
            </a:r>
            <a:r>
              <a:rPr lang="ru-RU" sz="1900" dirty="0" err="1"/>
              <a:t>неунікальним</a:t>
            </a:r>
            <a:r>
              <a:rPr lang="ru-RU" sz="1900" dirty="0"/>
              <a:t> </a:t>
            </a:r>
            <a:r>
              <a:rPr lang="ru-RU" sz="1900" dirty="0" err="1"/>
              <a:t>публікацій</a:t>
            </a:r>
            <a:r>
              <a:rPr lang="ru-RU" sz="1900" dirty="0"/>
              <a:t>. </a:t>
            </a:r>
            <a:r>
              <a:rPr lang="ru-RU" sz="1900" dirty="0" err="1"/>
              <a:t>Якщо</a:t>
            </a:r>
            <a:r>
              <a:rPr lang="ru-RU" sz="1900" dirty="0"/>
              <a:t> </a:t>
            </a:r>
            <a:r>
              <a:rPr lang="ru-RU" sz="1900" dirty="0" err="1"/>
              <a:t>тексти</a:t>
            </a:r>
            <a:r>
              <a:rPr lang="ru-RU" sz="1900" dirty="0"/>
              <a:t> </a:t>
            </a:r>
            <a:r>
              <a:rPr lang="ru-RU" sz="1900" dirty="0" err="1"/>
              <a:t>вашого</a:t>
            </a:r>
            <a:r>
              <a:rPr lang="ru-RU" sz="1900" dirty="0"/>
              <a:t> сайту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інтернет</a:t>
            </a:r>
            <a:r>
              <a:rPr lang="ru-RU" sz="1900" dirty="0"/>
              <a:t>-магазину </a:t>
            </a:r>
            <a:r>
              <a:rPr lang="ru-RU" sz="1900" dirty="0" err="1"/>
              <a:t>повторюються</a:t>
            </a:r>
            <a:r>
              <a:rPr lang="ru-RU" sz="1900" dirty="0"/>
              <a:t> і на </a:t>
            </a:r>
            <a:r>
              <a:rPr lang="ru-RU" sz="1900" dirty="0" err="1"/>
              <a:t>інших</a:t>
            </a:r>
            <a:r>
              <a:rPr lang="ru-RU" sz="1900" dirty="0"/>
              <a:t> сайтах - є велика </a:t>
            </a:r>
            <a:r>
              <a:rPr lang="ru-RU" sz="1900" dirty="0" err="1"/>
              <a:t>ймовірність</a:t>
            </a:r>
            <a:r>
              <a:rPr lang="ru-RU" sz="1900" dirty="0"/>
              <a:t> того, </a:t>
            </a:r>
            <a:r>
              <a:rPr lang="ru-RU" sz="1900" dirty="0" err="1"/>
              <a:t>що</a:t>
            </a:r>
            <a:r>
              <a:rPr lang="ru-RU" sz="1900" dirty="0"/>
              <a:t> ваш проект не </a:t>
            </a:r>
            <a:r>
              <a:rPr lang="ru-RU" sz="1900" dirty="0" err="1"/>
              <a:t>зможе</a:t>
            </a:r>
            <a:r>
              <a:rPr lang="ru-RU" sz="1900" dirty="0"/>
              <a:t> </a:t>
            </a:r>
            <a:r>
              <a:rPr lang="ru-RU" sz="1900" dirty="0" err="1"/>
              <a:t>досягти</a:t>
            </a:r>
            <a:r>
              <a:rPr lang="ru-RU" sz="1900" dirty="0"/>
              <a:t> </a:t>
            </a:r>
            <a:r>
              <a:rPr lang="ru-RU" sz="1900" dirty="0" err="1"/>
              <a:t>високих</a:t>
            </a:r>
            <a:r>
              <a:rPr lang="ru-RU" sz="1900" dirty="0"/>
              <a:t> </a:t>
            </a:r>
            <a:r>
              <a:rPr lang="ru-RU" sz="1900" dirty="0" err="1"/>
              <a:t>позицій</a:t>
            </a:r>
            <a:r>
              <a:rPr lang="ru-RU" sz="1900" dirty="0"/>
              <a:t> в результатах </a:t>
            </a:r>
            <a:r>
              <a:rPr lang="ru-RU" sz="1900" dirty="0" err="1"/>
              <a:t>пошуку</a:t>
            </a:r>
            <a:r>
              <a:rPr lang="ru-RU" sz="1900" dirty="0"/>
              <a:t>. Так, є ряд речей, </a:t>
            </a:r>
            <a:r>
              <a:rPr lang="ru-RU" sz="1900" dirty="0" err="1"/>
              <a:t>які</a:t>
            </a:r>
            <a:r>
              <a:rPr lang="ru-RU" sz="1900" dirty="0"/>
              <a:t> не </a:t>
            </a:r>
            <a:r>
              <a:rPr lang="ru-RU" sz="1900" dirty="0" err="1"/>
              <a:t>можуть</a:t>
            </a:r>
            <a:r>
              <a:rPr lang="ru-RU" sz="1900" dirty="0"/>
              <a:t> бути </a:t>
            </a:r>
            <a:r>
              <a:rPr lang="ru-RU" sz="1900" dirty="0" err="1"/>
              <a:t>унікальними</a:t>
            </a:r>
            <a:r>
              <a:rPr lang="ru-RU" sz="1900" dirty="0"/>
              <a:t> - характеристики товару </a:t>
            </a:r>
            <a:r>
              <a:rPr lang="ru-RU" sz="1900" dirty="0" err="1"/>
              <a:t>змінити</a:t>
            </a:r>
            <a:r>
              <a:rPr lang="ru-RU" sz="1900" dirty="0"/>
              <a:t> не </a:t>
            </a:r>
            <a:r>
              <a:rPr lang="ru-RU" sz="1900" dirty="0" err="1"/>
              <a:t>можна</a:t>
            </a:r>
            <a:r>
              <a:rPr lang="ru-RU" sz="1900" dirty="0"/>
              <a:t>. Але </a:t>
            </a:r>
            <a:r>
              <a:rPr lang="ru-RU" sz="1900" dirty="0" err="1"/>
              <a:t>дописані</a:t>
            </a:r>
            <a:r>
              <a:rPr lang="ru-RU" sz="1900" dirty="0"/>
              <a:t> </a:t>
            </a:r>
            <a:r>
              <a:rPr lang="ru-RU" sz="1900" dirty="0" err="1"/>
              <a:t>особисто</a:t>
            </a:r>
            <a:r>
              <a:rPr lang="ru-RU" sz="1900" dirty="0"/>
              <a:t> вами </a:t>
            </a:r>
            <a:r>
              <a:rPr lang="ru-RU" sz="1900" dirty="0" err="1"/>
              <a:t>кілька</a:t>
            </a:r>
            <a:r>
              <a:rPr lang="ru-RU" sz="1900" dirty="0"/>
              <a:t> </a:t>
            </a:r>
            <a:r>
              <a:rPr lang="ru-RU" sz="1900" dirty="0" err="1"/>
              <a:t>рядків</a:t>
            </a:r>
            <a:r>
              <a:rPr lang="ru-RU" sz="1900" dirty="0"/>
              <a:t> </a:t>
            </a:r>
            <a:r>
              <a:rPr lang="ru-RU" sz="1900" dirty="0" err="1"/>
              <a:t>опису</a:t>
            </a:r>
            <a:r>
              <a:rPr lang="ru-RU" sz="1900" dirty="0"/>
              <a:t> товару,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переваг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, </a:t>
            </a:r>
            <a:r>
              <a:rPr lang="ru-RU" sz="1900" dirty="0" err="1"/>
              <a:t>наприклад</a:t>
            </a:r>
            <a:r>
              <a:rPr lang="ru-RU" sz="1900" dirty="0"/>
              <a:t>, </a:t>
            </a:r>
            <a:r>
              <a:rPr lang="ru-RU" sz="1900" dirty="0" err="1"/>
              <a:t>особистого</a:t>
            </a:r>
            <a:r>
              <a:rPr lang="ru-RU" sz="1900" dirty="0"/>
              <a:t> </a:t>
            </a:r>
            <a:r>
              <a:rPr lang="ru-RU" sz="1900" dirty="0" err="1"/>
              <a:t>досвіду</a:t>
            </a:r>
            <a:r>
              <a:rPr lang="ru-RU" sz="1900" dirty="0"/>
              <a:t> </a:t>
            </a:r>
            <a:r>
              <a:rPr lang="ru-RU" sz="1900" dirty="0" err="1"/>
              <a:t>експлуатації</a:t>
            </a:r>
            <a:r>
              <a:rPr lang="ru-RU" sz="1900" dirty="0"/>
              <a:t> </a:t>
            </a:r>
            <a:r>
              <a:rPr lang="ru-RU" sz="1900" dirty="0" err="1"/>
              <a:t>дадуть</a:t>
            </a:r>
            <a:r>
              <a:rPr lang="ru-RU" sz="1900" dirty="0"/>
              <a:t> великий бонус перед конкурентами, у </a:t>
            </a:r>
            <a:r>
              <a:rPr lang="ru-RU" sz="1900" dirty="0" err="1"/>
              <a:t>яких</a:t>
            </a:r>
            <a:r>
              <a:rPr lang="ru-RU" sz="1900" dirty="0"/>
              <a:t> такого </a:t>
            </a:r>
            <a:r>
              <a:rPr lang="ru-RU" sz="1900" dirty="0" err="1"/>
              <a:t>унікального</a:t>
            </a:r>
            <a:r>
              <a:rPr lang="ru-RU" sz="1900" dirty="0"/>
              <a:t> </a:t>
            </a:r>
            <a:r>
              <a:rPr lang="ru-RU" sz="1900" dirty="0" err="1"/>
              <a:t>опису</a:t>
            </a:r>
            <a:r>
              <a:rPr lang="ru-RU" sz="1900" dirty="0"/>
              <a:t> не буде.</a:t>
            </a:r>
          </a:p>
        </p:txBody>
      </p:sp>
    </p:spTree>
    <p:extLst>
      <p:ext uri="{BB962C8B-B14F-4D97-AF65-F5344CB8AC3E}">
        <p14:creationId xmlns:p14="http://schemas.microsoft.com/office/powerpoint/2010/main" val="120546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5A7BB-B060-4DAE-BC0E-CEF17061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ru-RU" sz="4300" dirty="0" err="1"/>
              <a:t>Основних</a:t>
            </a:r>
            <a:r>
              <a:rPr lang="ru-RU" sz="4300" dirty="0"/>
              <a:t> </a:t>
            </a:r>
            <a:r>
              <a:rPr lang="ru-RU" sz="4300" dirty="0" err="1"/>
              <a:t>помилок</a:t>
            </a:r>
            <a:r>
              <a:rPr lang="ru-RU" sz="4300" dirty="0"/>
              <a:t> </a:t>
            </a:r>
            <a:r>
              <a:rPr lang="ru-RU" sz="4300" dirty="0" err="1"/>
              <a:t>чотири</a:t>
            </a:r>
            <a:r>
              <a:rPr lang="ru-RU" sz="4300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тематичні</a:t>
            </a:r>
            <a:r>
              <a:rPr lang="ru-RU" sz="2400" dirty="0"/>
              <a:t> і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:</a:t>
            </a:r>
            <a:endParaRPr lang="ru-RU" sz="43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898159-965A-4A70-8D69-8E9073AE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2. </a:t>
            </a:r>
            <a:r>
              <a:rPr lang="ru-RU" dirty="0" err="1"/>
              <a:t>Контрольний</a:t>
            </a:r>
            <a:r>
              <a:rPr lang="ru-RU" dirty="0"/>
              <a:t> спам в текстах веб-</a:t>
            </a:r>
            <a:r>
              <a:rPr lang="ru-RU" dirty="0" err="1"/>
              <a:t>сторінок</a:t>
            </a:r>
            <a:r>
              <a:rPr lang="ru-RU" dirty="0"/>
              <a:t> сайту - 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борються</a:t>
            </a:r>
            <a:r>
              <a:rPr lang="ru-RU" dirty="0"/>
              <a:t> з </a:t>
            </a:r>
            <a:r>
              <a:rPr lang="ru-RU" dirty="0" err="1"/>
              <a:t>неякісними</a:t>
            </a:r>
            <a:r>
              <a:rPr lang="ru-RU" dirty="0"/>
              <a:t> </a:t>
            </a:r>
            <a:r>
              <a:rPr lang="ru-RU" dirty="0" err="1"/>
              <a:t>посиланнями</a:t>
            </a:r>
            <a:r>
              <a:rPr lang="ru-RU" dirty="0"/>
              <a:t> (при </a:t>
            </a:r>
            <a:r>
              <a:rPr lang="ru-RU" dirty="0" err="1"/>
              <a:t>яких</a:t>
            </a:r>
            <a:r>
              <a:rPr lang="ru-RU" dirty="0"/>
              <a:t> контент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слабо </a:t>
            </a:r>
            <a:r>
              <a:rPr lang="ru-RU" dirty="0" err="1"/>
              <a:t>відповідає</a:t>
            </a:r>
            <a:r>
              <a:rPr lang="ru-RU" dirty="0"/>
              <a:t> тексту </a:t>
            </a:r>
            <a:r>
              <a:rPr lang="ru-RU" dirty="0" err="1"/>
              <a:t>посилання</a:t>
            </a:r>
            <a:r>
              <a:rPr lang="ru-RU" dirty="0"/>
              <a:t>).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метод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сайту в каталогах </a:t>
            </a:r>
            <a:r>
              <a:rPr lang="ru-RU" dirty="0" err="1"/>
              <a:t>посилань</a:t>
            </a:r>
            <a:r>
              <a:rPr lang="ru-RU" dirty="0"/>
              <a:t>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тільки</a:t>
            </a:r>
            <a:r>
              <a:rPr lang="ru-RU" dirty="0"/>
              <a:t> шкодить;</a:t>
            </a:r>
          </a:p>
          <a:p>
            <a:pPr algn="just"/>
            <a:r>
              <a:rPr lang="ru-RU" dirty="0"/>
              <a:t>3. Неправильна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оптимізація</a:t>
            </a:r>
            <a:r>
              <a:rPr lang="ru-RU" dirty="0"/>
              <a:t> 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неправильних</a:t>
            </a:r>
            <a:r>
              <a:rPr lang="ru-RU" dirty="0"/>
              <a:t> мета-</a:t>
            </a:r>
            <a:r>
              <a:rPr lang="ru-RU" dirty="0" err="1"/>
              <a:t>тегів</a:t>
            </a:r>
            <a:r>
              <a:rPr lang="ru-RU" dirty="0"/>
              <a:t>, верстки </a:t>
            </a:r>
            <a:r>
              <a:rPr lang="ru-RU" dirty="0" err="1"/>
              <a:t>сторінок</a:t>
            </a:r>
            <a:r>
              <a:rPr lang="ru-RU" dirty="0"/>
              <a:t> сайту;</a:t>
            </a:r>
          </a:p>
          <a:p>
            <a:pPr algn="just"/>
            <a:r>
              <a:rPr lang="ru-RU" dirty="0"/>
              <a:t>4.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сайту - </a:t>
            </a:r>
            <a:r>
              <a:rPr lang="ru-RU" dirty="0" err="1"/>
              <a:t>нестабільно</a:t>
            </a:r>
            <a:r>
              <a:rPr lang="ru-RU" dirty="0"/>
              <a:t> </a:t>
            </a:r>
            <a:r>
              <a:rPr lang="ru-RU" dirty="0" err="1"/>
              <a:t>працюючий</a:t>
            </a:r>
            <a:r>
              <a:rPr lang="ru-RU" dirty="0"/>
              <a:t> хостинг </a:t>
            </a:r>
            <a:r>
              <a:rPr lang="ru-RU" dirty="0" err="1"/>
              <a:t>або</a:t>
            </a:r>
            <a:r>
              <a:rPr lang="ru-RU" dirty="0"/>
              <a:t> велике число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для </a:t>
            </a:r>
            <a:r>
              <a:rPr lang="ru-RU" dirty="0" err="1"/>
              <a:t>пошукових</a:t>
            </a:r>
            <a:r>
              <a:rPr lang="ru-RU" dirty="0"/>
              <a:t> систем - сигнал до </a:t>
            </a:r>
            <a:r>
              <a:rPr lang="ru-RU" dirty="0" err="1"/>
              <a:t>зниження</a:t>
            </a:r>
            <a:r>
              <a:rPr lang="ru-RU" dirty="0"/>
              <a:t> рейтингу </a:t>
            </a:r>
            <a:r>
              <a:rPr lang="ru-RU" dirty="0" err="1"/>
              <a:t>пошукової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1FDF0-7308-4D1E-9C67-A57A82FA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Товар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інтернет-магазині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ТОП-10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найбільш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ходових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товарів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Інтернеті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57879-FD9C-4D22-82F1-5086D8A5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392672" cy="4702048"/>
          </a:xfrm>
        </p:spPr>
        <p:txBody>
          <a:bodyPr>
            <a:normAutofit/>
          </a:bodyPr>
          <a:lstStyle/>
          <a:p>
            <a:r>
              <a:rPr lang="ru-RU" sz="1600" b="1" dirty="0"/>
              <a:t>КНИГИ</a:t>
            </a:r>
          </a:p>
          <a:p>
            <a:r>
              <a:rPr lang="ru-RU" sz="1600" dirty="0"/>
              <a:t>А.Ж .: «</a:t>
            </a:r>
            <a:r>
              <a:rPr lang="ru-RU" sz="1600" dirty="0" err="1"/>
              <a:t>Головний</a:t>
            </a:r>
            <a:r>
              <a:rPr lang="ru-RU" sz="1600" dirty="0"/>
              <a:t> </a:t>
            </a:r>
            <a:r>
              <a:rPr lang="ru-RU" sz="1600" dirty="0" err="1"/>
              <a:t>козир</a:t>
            </a:r>
            <a:r>
              <a:rPr lang="ru-RU" sz="1600" dirty="0"/>
              <a:t> - </a:t>
            </a:r>
            <a:r>
              <a:rPr lang="ru-RU" sz="1600" dirty="0" err="1"/>
              <a:t>зручність</a:t>
            </a:r>
            <a:r>
              <a:rPr lang="ru-RU" sz="1600" dirty="0"/>
              <a:t> і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низька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. Але зараз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скачують</a:t>
            </a:r>
            <a:r>
              <a:rPr lang="ru-RU" sz="1600" dirty="0"/>
              <a:t> книги з </a:t>
            </a:r>
            <a:r>
              <a:rPr lang="ru-RU" sz="1600" dirty="0" err="1"/>
              <a:t>Інтернету</a:t>
            </a:r>
            <a:r>
              <a:rPr lang="ru-RU" sz="1600" dirty="0"/>
              <a:t> ». - 4 б.</a:t>
            </a:r>
          </a:p>
          <a:p>
            <a:r>
              <a:rPr lang="ru-RU" sz="1600" dirty="0"/>
              <a:t> В.Б .: «</a:t>
            </a:r>
            <a:r>
              <a:rPr lang="ru-RU" sz="1600" dirty="0" err="1"/>
              <a:t>Ціна</a:t>
            </a:r>
            <a:r>
              <a:rPr lang="ru-RU" sz="1600" dirty="0"/>
              <a:t>, </a:t>
            </a:r>
            <a:r>
              <a:rPr lang="ru-RU" sz="1600" dirty="0" err="1"/>
              <a:t>класифікатори</a:t>
            </a:r>
            <a:r>
              <a:rPr lang="ru-RU" sz="1600" dirty="0"/>
              <a:t>, доставка </a:t>
            </a:r>
            <a:r>
              <a:rPr lang="ru-RU" sz="1600" dirty="0" err="1"/>
              <a:t>додому</a:t>
            </a:r>
            <a:r>
              <a:rPr lang="ru-RU" sz="1600" dirty="0"/>
              <a:t>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залучати</a:t>
            </a:r>
            <a:r>
              <a:rPr lang="ru-RU" sz="1600" dirty="0"/>
              <a:t> </a:t>
            </a:r>
            <a:r>
              <a:rPr lang="ru-RU" sz="1600" dirty="0" err="1"/>
              <a:t>покупців</a:t>
            </a:r>
            <a:r>
              <a:rPr lang="ru-RU" sz="1600" dirty="0"/>
              <a:t>. Але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налагоджувати</a:t>
            </a:r>
            <a:r>
              <a:rPr lang="ru-RU" sz="1600" dirty="0"/>
              <a:t> </a:t>
            </a:r>
            <a:r>
              <a:rPr lang="ru-RU" sz="1600" dirty="0" err="1"/>
              <a:t>контакти</a:t>
            </a:r>
            <a:r>
              <a:rPr lang="ru-RU" sz="1600" dirty="0"/>
              <a:t> з </a:t>
            </a:r>
            <a:r>
              <a:rPr lang="ru-RU" sz="1600" dirty="0" err="1"/>
              <a:t>російськими</a:t>
            </a:r>
            <a:r>
              <a:rPr lang="ru-RU" sz="1600" dirty="0"/>
              <a:t> </a:t>
            </a:r>
            <a:r>
              <a:rPr lang="ru-RU" sz="1600" dirty="0" err="1"/>
              <a:t>видавництвами</a:t>
            </a:r>
            <a:r>
              <a:rPr lang="ru-RU" sz="1600" dirty="0"/>
              <a:t> ». - 4 б.</a:t>
            </a:r>
          </a:p>
          <a:p>
            <a:r>
              <a:rPr lang="ru-RU" sz="1600" dirty="0"/>
              <a:t> Е.С .: «</a:t>
            </a:r>
            <a:r>
              <a:rPr lang="ru-RU" sz="1600" dirty="0" err="1"/>
              <a:t>Порівнюючи</a:t>
            </a:r>
            <a:r>
              <a:rPr lang="ru-RU" sz="1600" dirty="0"/>
              <a:t> </a:t>
            </a:r>
            <a:r>
              <a:rPr lang="ru-RU" sz="1600" dirty="0" err="1"/>
              <a:t>ціни</a:t>
            </a:r>
            <a:r>
              <a:rPr lang="ru-RU" sz="1600" dirty="0"/>
              <a:t> на книги в </a:t>
            </a:r>
            <a:r>
              <a:rPr lang="ru-RU" sz="1600" dirty="0" err="1"/>
              <a:t>Росії</a:t>
            </a:r>
            <a:r>
              <a:rPr lang="ru-RU" sz="1600" dirty="0"/>
              <a:t> і тут, я </a:t>
            </a:r>
            <a:r>
              <a:rPr lang="ru-RU" sz="1600" dirty="0" err="1"/>
              <a:t>розумію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накрутка становить </a:t>
            </a:r>
            <a:r>
              <a:rPr lang="ru-RU" sz="1600" dirty="0" err="1"/>
              <a:t>більше</a:t>
            </a:r>
            <a:r>
              <a:rPr lang="ru-RU" sz="1600" dirty="0"/>
              <a:t> 100%. Значить,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продавати</a:t>
            </a:r>
            <a:r>
              <a:rPr lang="ru-RU" sz="1600" dirty="0"/>
              <a:t> книги в </a:t>
            </a:r>
            <a:r>
              <a:rPr lang="ru-RU" sz="1600" dirty="0" err="1"/>
              <a:t>інтернет</a:t>
            </a:r>
            <a:r>
              <a:rPr lang="ru-RU" sz="1600" dirty="0"/>
              <a:t>-магазинах </a:t>
            </a:r>
            <a:r>
              <a:rPr lang="ru-RU" sz="1600" dirty="0" err="1"/>
              <a:t>дешевше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на </a:t>
            </a:r>
            <a:r>
              <a:rPr lang="ru-RU" sz="1600" dirty="0" err="1"/>
              <a:t>книжкових</a:t>
            </a:r>
            <a:r>
              <a:rPr lang="ru-RU" sz="1600" dirty="0"/>
              <a:t> ринках, і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залишатися</a:t>
            </a:r>
            <a:r>
              <a:rPr lang="ru-RU" sz="1600" dirty="0"/>
              <a:t> в «навар». - 5 б.</a:t>
            </a:r>
          </a:p>
          <a:p>
            <a:r>
              <a:rPr lang="ru-RU" sz="1600" dirty="0"/>
              <a:t> Д.С .: «В </a:t>
            </a:r>
            <a:r>
              <a:rPr lang="ru-RU" sz="1600" dirty="0" err="1"/>
              <a:t>регіонах</a:t>
            </a:r>
            <a:r>
              <a:rPr lang="ru-RU" sz="1600" dirty="0"/>
              <a:t> - </a:t>
            </a:r>
            <a:r>
              <a:rPr lang="ru-RU" sz="1600" dirty="0" err="1"/>
              <a:t>книжковий</a:t>
            </a:r>
            <a:r>
              <a:rPr lang="ru-RU" sz="1600" dirty="0"/>
              <a:t> </a:t>
            </a:r>
            <a:r>
              <a:rPr lang="ru-RU" sz="1600" dirty="0" err="1"/>
              <a:t>дефіцит</a:t>
            </a:r>
            <a:r>
              <a:rPr lang="ru-RU" sz="1600" dirty="0"/>
              <a:t>. Ось де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розвернутися</a:t>
            </a:r>
            <a:r>
              <a:rPr lang="ru-RU" sz="1600" dirty="0"/>
              <a:t> ». - 5 б.</a:t>
            </a:r>
          </a:p>
          <a:p>
            <a:r>
              <a:rPr lang="ru-RU" sz="1600" dirty="0"/>
              <a:t> С.М .: «В </a:t>
            </a:r>
            <a:r>
              <a:rPr lang="ru-RU" sz="1600" dirty="0" err="1"/>
              <a:t>інтернет</a:t>
            </a:r>
            <a:r>
              <a:rPr lang="ru-RU" sz="1600" dirty="0"/>
              <a:t>-магазинах </a:t>
            </a:r>
            <a:r>
              <a:rPr lang="ru-RU" sz="1600" dirty="0" err="1"/>
              <a:t>замало</a:t>
            </a:r>
            <a:r>
              <a:rPr lang="ru-RU" sz="1600" dirty="0"/>
              <a:t> </a:t>
            </a:r>
            <a:r>
              <a:rPr lang="ru-RU" sz="1600" dirty="0" err="1"/>
              <a:t>подарункових</a:t>
            </a:r>
            <a:r>
              <a:rPr lang="ru-RU" sz="1600" dirty="0"/>
              <a:t> </a:t>
            </a:r>
            <a:r>
              <a:rPr lang="ru-RU" sz="1600" dirty="0" err="1"/>
              <a:t>видань</a:t>
            </a:r>
            <a:r>
              <a:rPr lang="ru-RU" sz="1600" dirty="0"/>
              <a:t>, тут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продавати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дешевше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на ринку». - 4 б.</a:t>
            </a:r>
          </a:p>
          <a:p>
            <a:r>
              <a:rPr lang="ru-RU" sz="1600" dirty="0"/>
              <a:t>Разом: 22 б.</a:t>
            </a:r>
          </a:p>
        </p:txBody>
      </p:sp>
      <p:pic>
        <p:nvPicPr>
          <p:cNvPr id="4098" name="Picture 2" descr="Картинки по запросу &quot;книги&quot;">
            <a:extLst>
              <a:ext uri="{FF2B5EF4-FFF2-40B4-BE49-F238E27FC236}">
                <a16:creationId xmlns:a16="http://schemas.microsoft.com/office/drawing/2014/main" id="{F888D48E-E6F5-46F2-8553-9813126F9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r="2" b="4096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97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1839</Words>
  <Application>Microsoft Macintosh PowerPoint</Application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Tw Cen MT</vt:lpstr>
      <vt:lpstr>Tw Cen MT Condensed</vt:lpstr>
      <vt:lpstr>Wingdings</vt:lpstr>
      <vt:lpstr>Wingdings 3</vt:lpstr>
      <vt:lpstr>Интеграл</vt:lpstr>
      <vt:lpstr>Інтернет - бізнес</vt:lpstr>
      <vt:lpstr>Відкриваємо інтернет-магазин</vt:lpstr>
      <vt:lpstr>Конкуренція і попит</vt:lpstr>
      <vt:lpstr>Розробка сайту для інтернет магазину</vt:lpstr>
      <vt:lpstr>Реклама і просування інтернет-магазину</vt:lpstr>
      <vt:lpstr>Презентация PowerPoint</vt:lpstr>
      <vt:lpstr>Основних помилок чотири - дві тематичні і дві технічні:</vt:lpstr>
      <vt:lpstr>Основних помилок чотири - дві тематичні і дві технічні:</vt:lpstr>
      <vt:lpstr>Товар в інтернет-магазині.  ТОП-10 найбільш ходових товарів в Інтернеті</vt:lpstr>
      <vt:lpstr>Товари з секс-шопу</vt:lpstr>
      <vt:lpstr>Сувеніри, іграшки, подарунки</vt:lpstr>
      <vt:lpstr>Товари для тварин</vt:lpstr>
      <vt:lpstr>Велика побутова техніка</vt:lpstr>
      <vt:lpstr>Дрібна побутова техніка (мобілки, фотоапарати, плеєри)</vt:lpstr>
      <vt:lpstr>Косметика і парфюмерія</vt:lpstr>
      <vt:lpstr>Штат інтернет-магазину</vt:lpstr>
      <vt:lpstr>Веб-клієнти</vt:lpstr>
      <vt:lpstr>Далі буде….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 - бізнес</dc:title>
  <dc:creator> </dc:creator>
  <cp:lastModifiedBy>Microsoft Office User</cp:lastModifiedBy>
  <cp:revision>3</cp:revision>
  <dcterms:created xsi:type="dcterms:W3CDTF">2021-02-13T08:40:11Z</dcterms:created>
  <dcterms:modified xsi:type="dcterms:W3CDTF">2023-09-09T05:37:15Z</dcterms:modified>
</cp:coreProperties>
</file>