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1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31640" y="764704"/>
            <a:ext cx="7126560" cy="2376264"/>
          </a:xfrm>
        </p:spPr>
        <p:txBody>
          <a:bodyPr>
            <a:normAutofit/>
          </a:bodyPr>
          <a:lstStyle/>
          <a:p>
            <a:pPr algn="ctr"/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Вироблення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та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гальмування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умовного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рефлексу в </a:t>
            </a:r>
            <a:r>
              <a:rPr lang="ru-RU" sz="3600" dirty="0" err="1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людини</a:t>
            </a:r>
            <a:r>
              <a:rPr lang="ru-RU" sz="3600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ru-RU" sz="3600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8820472" cy="6285312"/>
          </a:xfrm>
        </p:spPr>
        <p:txBody>
          <a:bodyPr/>
          <a:lstStyle/>
          <a:p>
            <a:r>
              <a:rPr lang="ru-RU" dirty="0" err="1" smtClean="0"/>
              <a:t>Багато</a:t>
            </a:r>
            <a:r>
              <a:rPr lang="ru-RU" dirty="0" smtClean="0"/>
              <a:t> </a:t>
            </a:r>
            <a:r>
              <a:rPr lang="ru-RU" dirty="0" err="1" smtClean="0"/>
              <a:t>безумовних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 </a:t>
            </a:r>
            <a:r>
              <a:rPr lang="ru-RU" dirty="0" err="1" smtClean="0"/>
              <a:t>проявляються</a:t>
            </a:r>
            <a:r>
              <a:rPr lang="ru-RU" dirty="0" smtClean="0"/>
              <a:t> </a:t>
            </a:r>
            <a:r>
              <a:rPr lang="ru-RU" dirty="0" err="1" smtClean="0"/>
              <a:t>лише</a:t>
            </a:r>
            <a:r>
              <a:rPr lang="ru-RU" dirty="0" smtClean="0"/>
              <a:t> в </a:t>
            </a:r>
            <a:r>
              <a:rPr lang="ru-RU" dirty="0" err="1" smtClean="0"/>
              <a:t>певному</a:t>
            </a:r>
            <a:r>
              <a:rPr lang="ru-RU" dirty="0" smtClean="0"/>
              <a:t> </a:t>
            </a:r>
            <a:r>
              <a:rPr lang="ru-RU" dirty="0" err="1" smtClean="0"/>
              <a:t>віці</a:t>
            </a:r>
            <a:r>
              <a:rPr lang="ru-RU" dirty="0" smtClean="0"/>
              <a:t>; так, </a:t>
            </a:r>
            <a:r>
              <a:rPr lang="ru-RU" dirty="0" err="1" smtClean="0"/>
              <a:t>властивий</a:t>
            </a:r>
            <a:r>
              <a:rPr lang="ru-RU" dirty="0" smtClean="0"/>
              <a:t> </a:t>
            </a:r>
            <a:r>
              <a:rPr lang="ru-RU" dirty="0" err="1" smtClean="0"/>
              <a:t>новонародженим</a:t>
            </a:r>
            <a:r>
              <a:rPr lang="ru-RU" dirty="0" smtClean="0"/>
              <a:t> </a:t>
            </a:r>
            <a:r>
              <a:rPr lang="ru-RU" dirty="0" err="1" smtClean="0"/>
              <a:t>хапальний</a:t>
            </a:r>
            <a:r>
              <a:rPr lang="ru-RU" dirty="0" smtClean="0"/>
              <a:t> рефлекс </a:t>
            </a:r>
            <a:r>
              <a:rPr lang="ru-RU" dirty="0" err="1" smtClean="0"/>
              <a:t>згасає</a:t>
            </a:r>
            <a:r>
              <a:rPr lang="ru-RU" dirty="0" smtClean="0"/>
              <a:t> у </a:t>
            </a:r>
            <a:r>
              <a:rPr lang="ru-RU" dirty="0" err="1" smtClean="0"/>
              <a:t>віці</a:t>
            </a:r>
            <a:r>
              <a:rPr lang="ru-RU" dirty="0" smtClean="0"/>
              <a:t> 3-4 </a:t>
            </a:r>
            <a:r>
              <a:rPr lang="ru-RU" dirty="0" err="1" smtClean="0"/>
              <a:t>місяців</a:t>
            </a:r>
            <a:r>
              <a:rPr lang="ru-RU" dirty="0" smtClean="0"/>
              <a:t>.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i="1" dirty="0" err="1" smtClean="0"/>
              <a:t>моносинаптичні</a:t>
            </a:r>
            <a:r>
              <a:rPr lang="ru-RU" i="1" dirty="0" smtClean="0"/>
              <a:t> </a:t>
            </a:r>
            <a:r>
              <a:rPr lang="ru-RU" dirty="0" smtClean="0"/>
              <a:t> (що </a:t>
            </a:r>
            <a:r>
              <a:rPr lang="ru-RU" dirty="0" err="1" smtClean="0"/>
              <a:t>включають</a:t>
            </a:r>
            <a:r>
              <a:rPr lang="ru-RU" dirty="0" smtClean="0"/>
              <a:t> передачу </a:t>
            </a:r>
            <a:r>
              <a:rPr lang="ru-RU" dirty="0" err="1" smtClean="0"/>
              <a:t>імпульсів</a:t>
            </a:r>
            <a:r>
              <a:rPr lang="ru-RU" dirty="0" smtClean="0"/>
              <a:t> до командного нейрона через одну </a:t>
            </a:r>
            <a:r>
              <a:rPr lang="ru-RU" dirty="0" err="1" smtClean="0"/>
              <a:t>синаптичну</a:t>
            </a:r>
            <a:r>
              <a:rPr lang="ru-RU" dirty="0" smtClean="0"/>
              <a:t>  передачу)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i="1" dirty="0" err="1" smtClean="0"/>
              <a:t>полісинаптичні</a:t>
            </a:r>
            <a:r>
              <a:rPr lang="ru-RU" dirty="0" smtClean="0"/>
              <a:t>  (що </a:t>
            </a:r>
            <a:r>
              <a:rPr lang="ru-RU" dirty="0" err="1" smtClean="0"/>
              <a:t>включають</a:t>
            </a:r>
            <a:r>
              <a:rPr lang="ru-RU" dirty="0" smtClean="0"/>
              <a:t> передачу </a:t>
            </a:r>
            <a:r>
              <a:rPr lang="ru-RU" dirty="0" err="1" smtClean="0"/>
              <a:t>імпульсів</a:t>
            </a:r>
            <a:r>
              <a:rPr lang="ru-RU" dirty="0" smtClean="0"/>
              <a:t> через </a:t>
            </a:r>
            <a:r>
              <a:rPr lang="ru-RU" dirty="0" err="1" smtClean="0"/>
              <a:t>ланцюжки</a:t>
            </a:r>
            <a:r>
              <a:rPr lang="ru-RU" dirty="0" smtClean="0"/>
              <a:t> </a:t>
            </a:r>
            <a:r>
              <a:rPr lang="ru-RU" dirty="0" err="1" smtClean="0"/>
              <a:t>нейронів</a:t>
            </a:r>
            <a:r>
              <a:rPr lang="ru-RU" dirty="0" smtClean="0"/>
              <a:t>) </a:t>
            </a:r>
            <a:r>
              <a:rPr lang="ru-RU" dirty="0" err="1" smtClean="0"/>
              <a:t>рефлекси</a:t>
            </a:r>
            <a:r>
              <a:rPr lang="ru-RU" dirty="0" smtClean="0"/>
              <a:t>. </a:t>
            </a:r>
          </a:p>
          <a:p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2530" name="Picture 2" descr="Ð ÐµÐ·ÑÐ»ÑÑÐ°Ñ Ð¿Ð¾ÑÑÐºÑ Ð·Ð¾Ð±ÑÐ°Ð¶ÐµÐ½Ñ Ð·Ð° Ð·Ð°Ð¿Ð¸ÑÐ¾Ð¼ &quot;ÑÐ°Ð¿Ð°Ð»ÑÐ½Ð¸Ð¹ ÑÐµÑÐ»ÐµÐºÑ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2936"/>
            <a:ext cx="4405752" cy="2232248"/>
          </a:xfrm>
          <a:prstGeom prst="rect">
            <a:avLst/>
          </a:prstGeom>
          <a:noFill/>
        </p:spPr>
      </p:pic>
      <p:pic>
        <p:nvPicPr>
          <p:cNvPr id="22532" name="Picture 4" descr="https://www.volynnews.com/files/messages/6849/882125_6_w_300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2780928"/>
            <a:ext cx="4104456" cy="229849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5877272"/>
          </a:xfrm>
        </p:spPr>
        <p:txBody>
          <a:bodyPr>
            <a:normAutofit/>
          </a:bodyPr>
          <a:lstStyle/>
          <a:p>
            <a:r>
              <a:rPr lang="ru-RU" dirty="0" smtClean="0"/>
              <a:t>2. </a:t>
            </a:r>
            <a:r>
              <a:rPr lang="ru-RU" dirty="0" err="1" smtClean="0"/>
              <a:t>Однією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основних</a:t>
            </a:r>
            <a:r>
              <a:rPr lang="ru-RU" dirty="0" smtClean="0"/>
              <a:t> форм </a:t>
            </a:r>
            <a:r>
              <a:rPr lang="ru-RU" dirty="0" err="1" smtClean="0"/>
              <a:t>організації</a:t>
            </a:r>
            <a:r>
              <a:rPr lang="ru-RU" dirty="0" smtClean="0"/>
              <a:t> складного  </a:t>
            </a:r>
            <a:r>
              <a:rPr lang="ru-RU" dirty="0" err="1" smtClean="0"/>
              <a:t>поведінкового</a:t>
            </a:r>
            <a:r>
              <a:rPr lang="ru-RU" dirty="0" smtClean="0"/>
              <a:t> акту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умовний</a:t>
            </a:r>
            <a:r>
              <a:rPr lang="ru-RU" dirty="0" smtClean="0"/>
              <a:t> рефлекс. </a:t>
            </a:r>
          </a:p>
          <a:p>
            <a:r>
              <a:rPr lang="ru-RU" dirty="0" err="1" smtClean="0"/>
              <a:t>Умовний</a:t>
            </a:r>
            <a:r>
              <a:rPr lang="ru-RU" dirty="0" smtClean="0"/>
              <a:t> рефлекс </a:t>
            </a:r>
            <a:r>
              <a:rPr lang="ru-RU" dirty="0" err="1" smtClean="0"/>
              <a:t>утворюється</a:t>
            </a:r>
            <a:r>
              <a:rPr lang="ru-RU" dirty="0" smtClean="0"/>
              <a:t> на </a:t>
            </a:r>
            <a:r>
              <a:rPr lang="ru-RU" dirty="0" err="1" smtClean="0"/>
              <a:t>базі</a:t>
            </a:r>
            <a:r>
              <a:rPr lang="ru-RU" dirty="0" smtClean="0"/>
              <a:t> </a:t>
            </a:r>
            <a:r>
              <a:rPr lang="ru-RU" dirty="0" err="1" smtClean="0"/>
              <a:t>безумовного</a:t>
            </a:r>
            <a:r>
              <a:rPr lang="ru-RU" dirty="0" smtClean="0"/>
              <a:t> рефлексу, тому </a:t>
            </a:r>
            <a:r>
              <a:rPr lang="ru-RU" dirty="0" err="1" smtClean="0"/>
              <a:t>має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ж </a:t>
            </a:r>
            <a:r>
              <a:rPr lang="ru-RU" dirty="0" err="1" smtClean="0"/>
              <a:t>компоненти</a:t>
            </a:r>
            <a:r>
              <a:rPr lang="ru-RU" dirty="0" smtClean="0"/>
              <a:t> </a:t>
            </a:r>
            <a:r>
              <a:rPr lang="ru-RU" dirty="0" err="1" smtClean="0"/>
              <a:t>прояву</a:t>
            </a:r>
            <a:r>
              <a:rPr lang="ru-RU" dirty="0" smtClean="0"/>
              <a:t>. </a:t>
            </a:r>
            <a:r>
              <a:rPr lang="ru-RU" dirty="0" err="1" smtClean="0"/>
              <a:t>Умовний</a:t>
            </a:r>
            <a:r>
              <a:rPr lang="ru-RU" dirty="0" smtClean="0"/>
              <a:t> рефлекс </a:t>
            </a:r>
            <a:r>
              <a:rPr lang="ru-RU" dirty="0" err="1" smtClean="0"/>
              <a:t>може</a:t>
            </a:r>
            <a:r>
              <a:rPr lang="ru-RU" dirty="0" smtClean="0"/>
              <a:t> бути простим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багатокомпонентним</a:t>
            </a:r>
            <a:r>
              <a:rPr lang="ru-RU" dirty="0" smtClean="0"/>
              <a:t>.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проявом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скорочення</a:t>
            </a:r>
            <a:r>
              <a:rPr lang="ru-RU" dirty="0" smtClean="0"/>
              <a:t> </a:t>
            </a:r>
            <a:r>
              <a:rPr lang="ru-RU" dirty="0" err="1" smtClean="0"/>
              <a:t>скелетних</a:t>
            </a:r>
            <a:r>
              <a:rPr lang="ru-RU" dirty="0" smtClean="0"/>
              <a:t> </a:t>
            </a:r>
            <a:r>
              <a:rPr lang="ru-RU" dirty="0" err="1" smtClean="0"/>
              <a:t>м’язів</a:t>
            </a:r>
            <a:r>
              <a:rPr lang="ru-RU" dirty="0" smtClean="0"/>
              <a:t>, </a:t>
            </a:r>
            <a:r>
              <a:rPr lang="ru-RU" dirty="0" err="1" smtClean="0"/>
              <a:t>секреція</a:t>
            </a:r>
            <a:r>
              <a:rPr lang="ru-RU" dirty="0" smtClean="0"/>
              <a:t> </a:t>
            </a:r>
            <a:r>
              <a:rPr lang="ru-RU" dirty="0" err="1" smtClean="0"/>
              <a:t>ендо</a:t>
            </a:r>
            <a:r>
              <a:rPr lang="ru-RU" dirty="0" smtClean="0"/>
              <a:t>- 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екзокринної</a:t>
            </a:r>
            <a:r>
              <a:rPr lang="ru-RU" dirty="0" smtClean="0"/>
              <a:t> </a:t>
            </a:r>
            <a:r>
              <a:rPr lang="ru-RU" dirty="0" err="1" smtClean="0"/>
              <a:t>залози</a:t>
            </a:r>
            <a:r>
              <a:rPr lang="ru-RU" dirty="0" smtClean="0"/>
              <a:t>, </a:t>
            </a:r>
            <a:r>
              <a:rPr lang="ru-RU" dirty="0" err="1" smtClean="0"/>
              <a:t>зміна</a:t>
            </a:r>
            <a:r>
              <a:rPr lang="ru-RU" dirty="0" smtClean="0"/>
              <a:t> стану </a:t>
            </a:r>
            <a:r>
              <a:rPr lang="ru-RU" dirty="0" err="1" smtClean="0"/>
              <a:t>судин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серця</a:t>
            </a:r>
            <a:r>
              <a:rPr lang="ru-RU" dirty="0" smtClean="0"/>
              <a:t> </a:t>
            </a:r>
            <a:r>
              <a:rPr lang="ru-RU" dirty="0" err="1" smtClean="0"/>
              <a:t>чи</a:t>
            </a:r>
            <a:r>
              <a:rPr lang="ru-RU" dirty="0" smtClean="0"/>
              <a:t> </a:t>
            </a:r>
            <a:r>
              <a:rPr lang="ru-RU" dirty="0" err="1" smtClean="0"/>
              <a:t>дихання</a:t>
            </a:r>
            <a:r>
              <a:rPr lang="ru-RU" dirty="0" smtClean="0"/>
              <a:t>. В </a:t>
            </a:r>
            <a:r>
              <a:rPr lang="ru-RU" dirty="0" err="1" smtClean="0"/>
              <a:t>організмі</a:t>
            </a:r>
            <a:r>
              <a:rPr lang="ru-RU" dirty="0" smtClean="0"/>
              <a:t> </a:t>
            </a:r>
            <a:r>
              <a:rPr lang="ru-RU" dirty="0" err="1" smtClean="0"/>
              <a:t>немає</a:t>
            </a:r>
            <a:r>
              <a:rPr lang="ru-RU" dirty="0" smtClean="0"/>
              <a:t> органу 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,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яких</a:t>
            </a:r>
            <a:r>
              <a:rPr lang="ru-RU" dirty="0" smtClean="0"/>
              <a:t> не могла б </a:t>
            </a:r>
            <a:r>
              <a:rPr lang="ru-RU" dirty="0" err="1" smtClean="0"/>
              <a:t>регулюватися</a:t>
            </a:r>
            <a:r>
              <a:rPr lang="ru-RU" dirty="0" smtClean="0"/>
              <a:t> за </a:t>
            </a:r>
            <a:r>
              <a:rPr lang="ru-RU" dirty="0" err="1" smtClean="0"/>
              <a:t>допомогою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. Час, </a:t>
            </a:r>
            <a:r>
              <a:rPr lang="ru-RU" dirty="0" err="1" smtClean="0"/>
              <a:t>необхідний</a:t>
            </a:r>
            <a:r>
              <a:rPr lang="ru-RU" dirty="0" smtClean="0"/>
              <a:t> для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різних</a:t>
            </a:r>
            <a:r>
              <a:rPr lang="ru-RU" dirty="0" smtClean="0"/>
              <a:t> за характером </a:t>
            </a:r>
            <a:r>
              <a:rPr lang="ru-RU" dirty="0" err="1" smtClean="0"/>
              <a:t>рефлексів</a:t>
            </a:r>
            <a:r>
              <a:rPr lang="ru-RU" dirty="0" smtClean="0"/>
              <a:t>, </a:t>
            </a:r>
            <a:r>
              <a:rPr lang="ru-RU" dirty="0" err="1" smtClean="0"/>
              <a:t>неоднаковий</a:t>
            </a:r>
            <a:r>
              <a:rPr lang="ru-RU" dirty="0" smtClean="0"/>
              <a:t>. У </a:t>
            </a:r>
            <a:r>
              <a:rPr lang="ru-RU" dirty="0" err="1" smtClean="0"/>
              <a:t>людини</a:t>
            </a:r>
            <a:r>
              <a:rPr lang="ru-RU" dirty="0" smtClean="0"/>
              <a:t> </a:t>
            </a:r>
            <a:r>
              <a:rPr lang="ru-RU" dirty="0" err="1" smtClean="0"/>
              <a:t>порівняно</a:t>
            </a:r>
            <a:r>
              <a:rPr lang="ru-RU" dirty="0" smtClean="0"/>
              <a:t> </a:t>
            </a:r>
            <a:r>
              <a:rPr lang="ru-RU" dirty="0" err="1" smtClean="0"/>
              <a:t>швидко</a:t>
            </a:r>
            <a:r>
              <a:rPr lang="ru-RU" dirty="0" smtClean="0"/>
              <a:t>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сформувати</a:t>
            </a:r>
            <a:r>
              <a:rPr lang="ru-RU" dirty="0" smtClean="0"/>
              <a:t> </a:t>
            </a:r>
            <a:r>
              <a:rPr lang="ru-RU" dirty="0" err="1" smtClean="0"/>
              <a:t>рухові</a:t>
            </a:r>
            <a:r>
              <a:rPr lang="ru-RU" dirty="0" smtClean="0"/>
              <a:t> </a:t>
            </a:r>
            <a:r>
              <a:rPr lang="ru-RU" dirty="0" err="1" smtClean="0"/>
              <a:t>рефлекси</a:t>
            </a:r>
            <a:r>
              <a:rPr lang="ru-RU" dirty="0" smtClean="0"/>
              <a:t>, </a:t>
            </a:r>
            <a:r>
              <a:rPr lang="ru-RU" dirty="0" err="1" smtClean="0"/>
              <a:t>трохи</a:t>
            </a:r>
            <a:r>
              <a:rPr lang="ru-RU" dirty="0" smtClean="0"/>
              <a:t> </a:t>
            </a:r>
            <a:r>
              <a:rPr lang="ru-RU" dirty="0" err="1" smtClean="0"/>
              <a:t>повільніше</a:t>
            </a:r>
            <a:r>
              <a:rPr lang="ru-RU" dirty="0" smtClean="0"/>
              <a:t>  –  </a:t>
            </a:r>
            <a:r>
              <a:rPr lang="ru-RU" dirty="0" err="1" smtClean="0"/>
              <a:t>секреторні</a:t>
            </a:r>
            <a:r>
              <a:rPr lang="ru-RU" dirty="0" smtClean="0"/>
              <a:t>, </a:t>
            </a:r>
            <a:r>
              <a:rPr lang="ru-RU" dirty="0" err="1" smtClean="0"/>
              <a:t>харчові</a:t>
            </a:r>
            <a:r>
              <a:rPr lang="ru-RU" dirty="0" smtClean="0"/>
              <a:t>. </a:t>
            </a:r>
            <a:r>
              <a:rPr lang="ru-RU" dirty="0" err="1" smtClean="0"/>
              <a:t>Рефлекси</a:t>
            </a:r>
            <a:r>
              <a:rPr lang="ru-RU" dirty="0" smtClean="0"/>
              <a:t> </a:t>
            </a:r>
            <a:r>
              <a:rPr lang="ru-RU" dirty="0" err="1" smtClean="0"/>
              <a:t>серцево-судинної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виробляються</a:t>
            </a:r>
            <a:r>
              <a:rPr lang="ru-RU" dirty="0" smtClean="0"/>
              <a:t> </a:t>
            </a:r>
            <a:r>
              <a:rPr lang="ru-RU" dirty="0" err="1" smtClean="0"/>
              <a:t>важко</a:t>
            </a:r>
            <a:r>
              <a:rPr lang="ru-RU" dirty="0" smtClean="0"/>
              <a:t>. Йогам для </a:t>
            </a:r>
            <a:r>
              <a:rPr lang="ru-RU" dirty="0" err="1" smtClean="0"/>
              <a:t>вміння</a:t>
            </a:r>
            <a:r>
              <a:rPr lang="ru-RU" dirty="0" smtClean="0"/>
              <a:t> </a:t>
            </a:r>
            <a:r>
              <a:rPr lang="ru-RU" dirty="0" err="1" smtClean="0"/>
              <a:t>довільно</a:t>
            </a:r>
            <a:r>
              <a:rPr lang="ru-RU" dirty="0" smtClean="0"/>
              <a:t> </a:t>
            </a:r>
            <a:r>
              <a:rPr lang="ru-RU" dirty="0" err="1" smtClean="0"/>
              <a:t>керувати</a:t>
            </a:r>
            <a:r>
              <a:rPr lang="ru-RU" dirty="0" smtClean="0"/>
              <a:t> </a:t>
            </a:r>
            <a:r>
              <a:rPr lang="ru-RU" dirty="0" err="1" smtClean="0"/>
              <a:t>роботою</a:t>
            </a:r>
            <a:r>
              <a:rPr lang="ru-RU" dirty="0" smtClean="0"/>
              <a:t> </a:t>
            </a:r>
            <a:r>
              <a:rPr lang="ru-RU" dirty="0" err="1" smtClean="0"/>
              <a:t>серця</a:t>
            </a:r>
            <a:r>
              <a:rPr lang="ru-RU" dirty="0" smtClean="0"/>
              <a:t> </a:t>
            </a:r>
            <a:r>
              <a:rPr lang="ru-RU" dirty="0" err="1" smtClean="0"/>
              <a:t>потрібні</a:t>
            </a:r>
            <a:r>
              <a:rPr lang="ru-RU" dirty="0" smtClean="0"/>
              <a:t> роки </a:t>
            </a:r>
            <a:r>
              <a:rPr lang="ru-RU" dirty="0" err="1" smtClean="0"/>
              <a:t>спеціального</a:t>
            </a:r>
            <a:r>
              <a:rPr lang="ru-RU" dirty="0" smtClean="0"/>
              <a:t> </a:t>
            </a:r>
            <a:r>
              <a:rPr lang="ru-RU" dirty="0" err="1" smtClean="0"/>
              <a:t>тренування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496944" cy="5832648"/>
          </a:xfrm>
        </p:spPr>
        <p:txBody>
          <a:bodyPr>
            <a:normAutofit/>
          </a:bodyPr>
          <a:lstStyle/>
          <a:p>
            <a:r>
              <a:rPr lang="ru-RU" dirty="0" smtClean="0"/>
              <a:t>Для </a:t>
            </a:r>
            <a:r>
              <a:rPr lang="ru-RU" dirty="0" err="1" smtClean="0"/>
              <a:t>формування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рефлексу </a:t>
            </a:r>
            <a:r>
              <a:rPr lang="ru-RU" dirty="0" err="1" smtClean="0"/>
              <a:t>необхідні</a:t>
            </a:r>
            <a:r>
              <a:rPr lang="ru-RU" dirty="0" smtClean="0"/>
              <a:t>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умови</a:t>
            </a:r>
            <a:r>
              <a:rPr lang="ru-RU" dirty="0" smtClean="0"/>
              <a:t>: </a:t>
            </a:r>
          </a:p>
          <a:p>
            <a:r>
              <a:rPr lang="ru-RU" dirty="0" smtClean="0"/>
              <a:t>1) </a:t>
            </a:r>
            <a:r>
              <a:rPr lang="ru-RU" dirty="0" err="1" smtClean="0"/>
              <a:t>вплив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та </a:t>
            </a:r>
            <a:r>
              <a:rPr lang="ru-RU" dirty="0" err="1" smtClean="0"/>
              <a:t>безумовного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; </a:t>
            </a:r>
          </a:p>
          <a:p>
            <a:r>
              <a:rPr lang="ru-RU" dirty="0" smtClean="0"/>
              <a:t>2) </a:t>
            </a:r>
            <a:r>
              <a:rPr lang="ru-RU" dirty="0" err="1" smtClean="0"/>
              <a:t>подразник</a:t>
            </a:r>
            <a:r>
              <a:rPr lang="ru-RU" dirty="0" smtClean="0"/>
              <a:t> повинен </a:t>
            </a:r>
            <a:r>
              <a:rPr lang="ru-RU" dirty="0" err="1" smtClean="0"/>
              <a:t>передувати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безумовного</a:t>
            </a:r>
            <a:r>
              <a:rPr lang="ru-RU" dirty="0" smtClean="0"/>
              <a:t> </a:t>
            </a:r>
            <a:r>
              <a:rPr lang="ru-RU" dirty="0" err="1" smtClean="0"/>
              <a:t>подразника</a:t>
            </a:r>
            <a:r>
              <a:rPr lang="ru-RU" dirty="0" smtClean="0"/>
              <a:t>; </a:t>
            </a:r>
          </a:p>
          <a:p>
            <a:r>
              <a:rPr lang="ru-RU" dirty="0" smtClean="0"/>
              <a:t>3) </a:t>
            </a:r>
            <a:r>
              <a:rPr lang="ru-RU" dirty="0" err="1" smtClean="0"/>
              <a:t>поєднання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; </a:t>
            </a:r>
          </a:p>
          <a:p>
            <a:r>
              <a:rPr lang="ru-RU" dirty="0" smtClean="0"/>
              <a:t>4) стан ЦНС; </a:t>
            </a:r>
          </a:p>
          <a:p>
            <a:r>
              <a:rPr lang="ru-RU" dirty="0" smtClean="0"/>
              <a:t>5) центр </a:t>
            </a:r>
            <a:r>
              <a:rPr lang="ru-RU" dirty="0" err="1" smtClean="0"/>
              <a:t>безумовного</a:t>
            </a:r>
            <a:r>
              <a:rPr lang="ru-RU" dirty="0" smtClean="0"/>
              <a:t> рефлексу,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формується</a:t>
            </a:r>
            <a:r>
              <a:rPr lang="ru-RU" dirty="0" smtClean="0"/>
              <a:t> рефлекс, повинен бути в </a:t>
            </a:r>
            <a:r>
              <a:rPr lang="ru-RU" dirty="0" err="1" smtClean="0"/>
              <a:t>стані</a:t>
            </a:r>
            <a:r>
              <a:rPr lang="ru-RU" dirty="0" smtClean="0"/>
              <a:t> </a:t>
            </a:r>
            <a:r>
              <a:rPr lang="ru-RU" dirty="0" err="1" smtClean="0"/>
              <a:t>мотиваційного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основна</a:t>
            </a:r>
            <a:r>
              <a:rPr lang="ru-RU" dirty="0" smtClean="0"/>
              <a:t> </a:t>
            </a:r>
            <a:r>
              <a:rPr lang="ru-RU" dirty="0" err="1" smtClean="0"/>
              <a:t>умова</a:t>
            </a:r>
            <a:r>
              <a:rPr lang="ru-RU" dirty="0" smtClean="0"/>
              <a:t> </a:t>
            </a:r>
            <a:r>
              <a:rPr lang="ru-RU" dirty="0" err="1" smtClean="0"/>
              <a:t>вироблення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 </a:t>
            </a:r>
            <a:r>
              <a:rPr lang="ru-RU" dirty="0" err="1" smtClean="0"/>
              <a:t>перестає</a:t>
            </a:r>
            <a:r>
              <a:rPr lang="ru-RU" dirty="0" smtClean="0"/>
              <a:t> </a:t>
            </a:r>
            <a:r>
              <a:rPr lang="ru-RU" dirty="0" err="1" smtClean="0"/>
              <a:t>дотримуватися</a:t>
            </a:r>
            <a:r>
              <a:rPr lang="ru-RU" dirty="0" smtClean="0"/>
              <a:t>  та  </a:t>
            </a:r>
            <a:r>
              <a:rPr lang="ru-RU" dirty="0" err="1" smtClean="0"/>
              <a:t>умовний</a:t>
            </a:r>
            <a:r>
              <a:rPr lang="ru-RU" dirty="0" smtClean="0"/>
              <a:t> </a:t>
            </a:r>
            <a:r>
              <a:rPr lang="ru-RU" dirty="0" err="1" smtClean="0"/>
              <a:t>подразник</a:t>
            </a:r>
            <a:r>
              <a:rPr lang="ru-RU" dirty="0" smtClean="0"/>
              <a:t> не </a:t>
            </a:r>
            <a:r>
              <a:rPr lang="ru-RU" dirty="0" err="1" smtClean="0"/>
              <a:t>підкріплюється</a:t>
            </a:r>
            <a:r>
              <a:rPr lang="ru-RU" dirty="0" smtClean="0"/>
              <a:t> </a:t>
            </a:r>
            <a:r>
              <a:rPr lang="ru-RU" dirty="0" err="1" smtClean="0"/>
              <a:t>безумовним</a:t>
            </a:r>
            <a:r>
              <a:rPr lang="ru-RU" dirty="0" smtClean="0"/>
              <a:t>, то </a:t>
            </a:r>
            <a:r>
              <a:rPr lang="ru-RU" dirty="0" err="1" smtClean="0"/>
              <a:t>тимчасовий</a:t>
            </a:r>
            <a:r>
              <a:rPr lang="ru-RU" dirty="0" smtClean="0"/>
              <a:t> </a:t>
            </a:r>
            <a:r>
              <a:rPr lang="ru-RU" dirty="0" err="1" smtClean="0"/>
              <a:t>зв’язок</a:t>
            </a:r>
            <a:r>
              <a:rPr lang="ru-RU" dirty="0" smtClean="0"/>
              <a:t> </a:t>
            </a:r>
            <a:r>
              <a:rPr lang="ru-RU" dirty="0" err="1" smtClean="0"/>
              <a:t>гальмується</a:t>
            </a:r>
            <a:r>
              <a:rPr lang="ru-RU" dirty="0" smtClean="0"/>
              <a:t>, а </a:t>
            </a:r>
            <a:r>
              <a:rPr lang="ru-RU" dirty="0" err="1" smtClean="0"/>
              <a:t>умовний</a:t>
            </a:r>
            <a:r>
              <a:rPr lang="ru-RU" dirty="0" smtClean="0"/>
              <a:t> рефлекс </a:t>
            </a:r>
            <a:r>
              <a:rPr lang="ru-RU" dirty="0" err="1" smtClean="0"/>
              <a:t>зникає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568952" cy="6213304"/>
          </a:xfrm>
        </p:spPr>
        <p:txBody>
          <a:bodyPr>
            <a:normAutofit/>
          </a:bodyPr>
          <a:lstStyle/>
          <a:p>
            <a:r>
              <a:rPr lang="ru-RU" dirty="0" smtClean="0"/>
              <a:t>3. Для </a:t>
            </a:r>
            <a:r>
              <a:rPr lang="ru-RU" dirty="0" err="1" smtClean="0"/>
              <a:t>забезпечення</a:t>
            </a:r>
            <a:r>
              <a:rPr lang="ru-RU" dirty="0" smtClean="0"/>
              <a:t> </a:t>
            </a:r>
            <a:r>
              <a:rPr lang="ru-RU" dirty="0" err="1" smtClean="0"/>
              <a:t>пристосування</a:t>
            </a:r>
            <a:r>
              <a:rPr lang="ru-RU" dirty="0" smtClean="0"/>
              <a:t> та  </a:t>
            </a:r>
            <a:r>
              <a:rPr lang="ru-RU" dirty="0" err="1" smtClean="0"/>
              <a:t>адекватної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 </a:t>
            </a:r>
            <a:r>
              <a:rPr lang="ru-RU" dirty="0" err="1" smtClean="0"/>
              <a:t>потрібні</a:t>
            </a:r>
            <a:r>
              <a:rPr lang="ru-RU" dirty="0" smtClean="0"/>
              <a:t> не </a:t>
            </a:r>
            <a:r>
              <a:rPr lang="ru-RU" dirty="0" err="1" smtClean="0"/>
              <a:t>лише</a:t>
            </a:r>
            <a:r>
              <a:rPr lang="ru-RU" dirty="0" smtClean="0"/>
              <a:t> </a:t>
            </a:r>
            <a:r>
              <a:rPr lang="ru-RU" dirty="0" err="1" smtClean="0"/>
              <a:t>здатність</a:t>
            </a:r>
            <a:r>
              <a:rPr lang="ru-RU" dirty="0" smtClean="0"/>
              <a:t> до </a:t>
            </a:r>
            <a:r>
              <a:rPr lang="ru-RU" dirty="0" err="1" smtClean="0"/>
              <a:t>вироблення</a:t>
            </a:r>
            <a:r>
              <a:rPr lang="ru-RU" dirty="0" smtClean="0"/>
              <a:t> </a:t>
            </a:r>
            <a:r>
              <a:rPr lang="ru-RU" dirty="0" err="1" smtClean="0"/>
              <a:t>нових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 та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тривале</a:t>
            </a:r>
            <a:r>
              <a:rPr lang="ru-RU" dirty="0" smtClean="0"/>
              <a:t> </a:t>
            </a:r>
            <a:r>
              <a:rPr lang="ru-RU" dirty="0" err="1" smtClean="0"/>
              <a:t>збереження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можливість</a:t>
            </a:r>
            <a:r>
              <a:rPr lang="ru-RU" dirty="0" smtClean="0"/>
              <a:t> до </a:t>
            </a:r>
            <a:r>
              <a:rPr lang="ru-RU" dirty="0" err="1" smtClean="0"/>
              <a:t>усунення</a:t>
            </a:r>
            <a:r>
              <a:rPr lang="ru-RU" dirty="0" smtClean="0"/>
              <a:t> тих </a:t>
            </a:r>
            <a:r>
              <a:rPr lang="ru-RU" dirty="0" err="1" smtClean="0"/>
              <a:t>умовно-рефлекторних</a:t>
            </a:r>
            <a:r>
              <a:rPr lang="ru-RU" dirty="0" smtClean="0"/>
              <a:t> </a:t>
            </a:r>
            <a:r>
              <a:rPr lang="ru-RU" dirty="0" err="1" smtClean="0"/>
              <a:t>реакцій</a:t>
            </a:r>
            <a:r>
              <a:rPr lang="ru-RU" dirty="0" smtClean="0"/>
              <a:t>, </a:t>
            </a:r>
            <a:r>
              <a:rPr lang="ru-RU" dirty="0" err="1" smtClean="0"/>
              <a:t>необхідність</a:t>
            </a:r>
            <a:r>
              <a:rPr lang="ru-RU" dirty="0" smtClean="0"/>
              <a:t> в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відсутня</a:t>
            </a:r>
            <a:r>
              <a:rPr lang="ru-RU" dirty="0" smtClean="0"/>
              <a:t>. </a:t>
            </a:r>
            <a:r>
              <a:rPr lang="ru-RU" dirty="0" err="1" smtClean="0"/>
              <a:t>Зникнення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 </a:t>
            </a:r>
            <a:r>
              <a:rPr lang="ru-RU" dirty="0" err="1" smtClean="0"/>
              <a:t>забезпечується</a:t>
            </a:r>
            <a:r>
              <a:rPr lang="ru-RU" dirty="0" smtClean="0"/>
              <a:t> </a:t>
            </a:r>
            <a:r>
              <a:rPr lang="ru-RU" dirty="0" err="1" smtClean="0"/>
              <a:t>процесами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. За І.П. </a:t>
            </a:r>
            <a:r>
              <a:rPr lang="ru-RU" dirty="0" err="1" smtClean="0"/>
              <a:t>Павловим</a:t>
            </a:r>
            <a:r>
              <a:rPr lang="ru-RU" dirty="0" smtClean="0"/>
              <a:t>, </a:t>
            </a:r>
            <a:r>
              <a:rPr lang="ru-RU" dirty="0" err="1" smtClean="0"/>
              <a:t>розрізняють</a:t>
            </a:r>
            <a:r>
              <a:rPr lang="ru-RU" dirty="0" smtClean="0"/>
              <a:t> </a:t>
            </a:r>
            <a:r>
              <a:rPr lang="ru-RU" dirty="0" err="1" smtClean="0"/>
              <a:t>наступні</a:t>
            </a:r>
            <a:r>
              <a:rPr lang="ru-RU" dirty="0" smtClean="0"/>
              <a:t> </a:t>
            </a:r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кіркового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:  </a:t>
            </a:r>
            <a:r>
              <a:rPr lang="ru-RU" i="1" dirty="0" err="1" smtClean="0"/>
              <a:t>безумовне</a:t>
            </a:r>
            <a:r>
              <a:rPr lang="ru-RU" dirty="0" smtClean="0"/>
              <a:t>, </a:t>
            </a:r>
            <a:r>
              <a:rPr lang="ru-RU" i="1" dirty="0" err="1" smtClean="0"/>
              <a:t>умовне</a:t>
            </a:r>
            <a:r>
              <a:rPr lang="ru-RU" dirty="0" smtClean="0"/>
              <a:t> та </a:t>
            </a:r>
            <a:r>
              <a:rPr lang="ru-RU" i="1" dirty="0" err="1" smtClean="0"/>
              <a:t>позамежове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. </a:t>
            </a:r>
          </a:p>
          <a:p>
            <a:r>
              <a:rPr lang="ru-RU" b="1" dirty="0" err="1" smtClean="0"/>
              <a:t>Зовнішнє</a:t>
            </a:r>
            <a:r>
              <a:rPr lang="ru-RU" b="1" dirty="0" smtClean="0"/>
              <a:t> (</a:t>
            </a:r>
            <a:r>
              <a:rPr lang="ru-RU" b="1" dirty="0" err="1" smtClean="0"/>
              <a:t>безумовне</a:t>
            </a:r>
            <a:r>
              <a:rPr lang="ru-RU" b="1" dirty="0" smtClean="0"/>
              <a:t>) </a:t>
            </a:r>
            <a:r>
              <a:rPr lang="ru-RU" b="1" dirty="0" err="1" smtClean="0"/>
              <a:t>гальмування</a:t>
            </a:r>
            <a:r>
              <a:rPr lang="ru-RU" b="1" dirty="0" smtClean="0"/>
              <a:t>  </a:t>
            </a:r>
            <a:r>
              <a:rPr lang="ru-RU" b="1" dirty="0" err="1" smtClean="0"/>
              <a:t>умовних</a:t>
            </a:r>
            <a:r>
              <a:rPr lang="ru-RU" b="1" dirty="0" smtClean="0"/>
              <a:t> </a:t>
            </a:r>
            <a:r>
              <a:rPr lang="ru-RU" b="1" dirty="0" err="1" smtClean="0"/>
              <a:t>рефлексів</a:t>
            </a:r>
            <a:r>
              <a:rPr lang="ru-RU" b="1" dirty="0" smtClean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одного </a:t>
            </a:r>
            <a:r>
              <a:rPr lang="ru-RU" dirty="0" err="1" smtClean="0"/>
              <a:t>умовного</a:t>
            </a:r>
            <a:r>
              <a:rPr lang="ru-RU" dirty="0" smtClean="0"/>
              <a:t> рефлексу </a:t>
            </a:r>
            <a:r>
              <a:rPr lang="ru-RU" dirty="0" err="1" smtClean="0"/>
              <a:t>іншими</a:t>
            </a:r>
            <a:r>
              <a:rPr lang="ru-RU" dirty="0" smtClean="0"/>
              <a:t> (</a:t>
            </a:r>
            <a:r>
              <a:rPr lang="ru-RU" dirty="0" err="1" smtClean="0"/>
              <a:t>сторонніми</a:t>
            </a:r>
            <a:r>
              <a:rPr lang="ru-RU" dirty="0" smtClean="0"/>
              <a:t>) </a:t>
            </a:r>
            <a:r>
              <a:rPr lang="ru-RU" dirty="0" err="1" smtClean="0"/>
              <a:t>умовними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безумовними</a:t>
            </a:r>
            <a:r>
              <a:rPr lang="ru-RU" dirty="0" smtClean="0"/>
              <a:t> </a:t>
            </a:r>
            <a:r>
              <a:rPr lang="ru-RU" dirty="0" err="1" smtClean="0"/>
              <a:t>подразниками</a:t>
            </a:r>
            <a:r>
              <a:rPr lang="ru-RU" dirty="0" smtClean="0"/>
              <a:t>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i="1" dirty="0" err="1" smtClean="0"/>
              <a:t>зовнішнім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причина не </a:t>
            </a:r>
            <a:r>
              <a:rPr lang="ru-RU" dirty="0" err="1" smtClean="0"/>
              <a:t>залежить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рефлексу, </a:t>
            </a:r>
            <a:r>
              <a:rPr lang="ru-RU" dirty="0" err="1" smtClean="0"/>
              <a:t>який</a:t>
            </a:r>
            <a:r>
              <a:rPr lang="ru-RU" dirty="0" smtClean="0"/>
              <a:t> </a:t>
            </a:r>
            <a:r>
              <a:rPr lang="ru-RU" dirty="0" err="1" smtClean="0"/>
              <a:t>гальмується</a:t>
            </a:r>
            <a:r>
              <a:rPr lang="ru-RU" dirty="0" smtClean="0"/>
              <a:t> та 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безумовною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не треба </a:t>
            </a:r>
            <a:r>
              <a:rPr lang="ru-RU" dirty="0" err="1" smtClean="0"/>
              <a:t>виробляти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0"/>
            <a:ext cx="8640960" cy="4653136"/>
          </a:xfrm>
        </p:spPr>
        <p:txBody>
          <a:bodyPr>
            <a:normAutofit/>
          </a:bodyPr>
          <a:lstStyle/>
          <a:p>
            <a:r>
              <a:rPr lang="ru-RU" dirty="0" err="1" smtClean="0"/>
              <a:t>Біологічне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зовнішнього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що </a:t>
            </a:r>
            <a:r>
              <a:rPr lang="ru-RU" dirty="0" err="1" smtClean="0"/>
              <a:t>організм</a:t>
            </a:r>
            <a:r>
              <a:rPr lang="ru-RU" dirty="0" smtClean="0"/>
              <a:t> </a:t>
            </a:r>
            <a:r>
              <a:rPr lang="ru-RU" dirty="0" err="1" smtClean="0"/>
              <a:t>зосереджує</a:t>
            </a:r>
            <a:r>
              <a:rPr lang="ru-RU" dirty="0" smtClean="0"/>
              <a:t>  свою </a:t>
            </a:r>
            <a:r>
              <a:rPr lang="ru-RU" dirty="0" err="1" smtClean="0"/>
              <a:t>діяльність</a:t>
            </a:r>
            <a:r>
              <a:rPr lang="ru-RU" dirty="0" smtClean="0"/>
              <a:t> на </a:t>
            </a: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 smtClean="0"/>
              <a:t>важливих</a:t>
            </a:r>
            <a:r>
              <a:rPr lang="ru-RU" dirty="0" smtClean="0"/>
              <a:t> у  </a:t>
            </a:r>
            <a:r>
              <a:rPr lang="ru-RU" dirty="0" err="1" smtClean="0"/>
              <a:t>даний</a:t>
            </a:r>
            <a:r>
              <a:rPr lang="ru-RU" dirty="0" smtClean="0"/>
              <a:t> момент </a:t>
            </a:r>
            <a:r>
              <a:rPr lang="ru-RU" dirty="0" err="1" smtClean="0"/>
              <a:t>подіях</a:t>
            </a:r>
            <a:r>
              <a:rPr lang="ru-RU" dirty="0" smtClean="0"/>
              <a:t>, </a:t>
            </a:r>
            <a:r>
              <a:rPr lang="ru-RU" dirty="0" err="1" smtClean="0"/>
              <a:t>затримуючи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на </a:t>
            </a:r>
            <a:r>
              <a:rPr lang="ru-RU" dirty="0" err="1" smtClean="0"/>
              <a:t>другорядні</a:t>
            </a:r>
            <a:r>
              <a:rPr lang="ru-RU" dirty="0" smtClean="0"/>
              <a:t>. Так, </a:t>
            </a:r>
            <a:r>
              <a:rPr lang="ru-RU" dirty="0" err="1" smtClean="0"/>
              <a:t>харчовий</a:t>
            </a:r>
            <a:r>
              <a:rPr lang="ru-RU" dirty="0" smtClean="0"/>
              <a:t> рефлекс </a:t>
            </a:r>
            <a:r>
              <a:rPr lang="ru-RU" dirty="0" err="1" smtClean="0"/>
              <a:t>горобця</a:t>
            </a:r>
            <a:r>
              <a:rPr lang="ru-RU" dirty="0" smtClean="0"/>
              <a:t>, що </a:t>
            </a:r>
            <a:r>
              <a:rPr lang="ru-RU" dirty="0" err="1" smtClean="0"/>
              <a:t>клює</a:t>
            </a:r>
            <a:r>
              <a:rPr lang="ru-RU" dirty="0" smtClean="0"/>
              <a:t> зерно в  </a:t>
            </a:r>
            <a:r>
              <a:rPr lang="ru-RU" dirty="0" err="1" smtClean="0"/>
              <a:t>дворі</a:t>
            </a:r>
            <a:r>
              <a:rPr lang="ru-RU" dirty="0" smtClean="0"/>
              <a:t>,  </a:t>
            </a:r>
            <a:r>
              <a:rPr lang="ru-RU" dirty="0" err="1" smtClean="0"/>
              <a:t>побачивши</a:t>
            </a:r>
            <a:r>
              <a:rPr lang="ru-RU" dirty="0" smtClean="0"/>
              <a:t> </a:t>
            </a:r>
            <a:r>
              <a:rPr lang="ru-RU" dirty="0" err="1" smtClean="0"/>
              <a:t>кішку</a:t>
            </a:r>
            <a:r>
              <a:rPr lang="ru-RU" dirty="0" smtClean="0"/>
              <a:t>, яка  </a:t>
            </a:r>
            <a:r>
              <a:rPr lang="ru-RU" dirty="0" err="1" smtClean="0"/>
              <a:t>підкрадається</a:t>
            </a:r>
            <a:r>
              <a:rPr lang="ru-RU" dirty="0" smtClean="0"/>
              <a:t>  </a:t>
            </a:r>
            <a:r>
              <a:rPr lang="ru-RU" dirty="0" err="1" smtClean="0"/>
              <a:t>відразу</a:t>
            </a:r>
            <a:r>
              <a:rPr lang="ru-RU" dirty="0" smtClean="0"/>
              <a:t> </a:t>
            </a:r>
            <a:r>
              <a:rPr lang="ru-RU" dirty="0" err="1" smtClean="0"/>
              <a:t>загальмується</a:t>
            </a:r>
            <a:r>
              <a:rPr lang="ru-RU" dirty="0" smtClean="0"/>
              <a:t> </a:t>
            </a:r>
            <a:r>
              <a:rPr lang="ru-RU" dirty="0" err="1" smtClean="0"/>
              <a:t>оборонним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Бажаючи</a:t>
            </a:r>
            <a:r>
              <a:rPr lang="ru-RU" dirty="0" smtClean="0"/>
              <a:t> </a:t>
            </a:r>
            <a:r>
              <a:rPr lang="ru-RU" dirty="0" err="1" smtClean="0"/>
              <a:t>обдумати</a:t>
            </a:r>
            <a:r>
              <a:rPr lang="ru-RU" dirty="0" smtClean="0"/>
              <a:t> </a:t>
            </a:r>
            <a:r>
              <a:rPr lang="ru-RU" dirty="0" err="1" smtClean="0"/>
              <a:t>почуте</a:t>
            </a:r>
            <a:r>
              <a:rPr lang="ru-RU" dirty="0" smtClean="0"/>
              <a:t>, ми </a:t>
            </a:r>
            <a:r>
              <a:rPr lang="ru-RU" dirty="0" err="1" smtClean="0"/>
              <a:t>закриваємо</a:t>
            </a:r>
            <a:r>
              <a:rPr lang="ru-RU" dirty="0" smtClean="0"/>
              <a:t> </a:t>
            </a:r>
            <a:r>
              <a:rPr lang="ru-RU" dirty="0" err="1" smtClean="0"/>
              <a:t>очі</a:t>
            </a:r>
            <a:r>
              <a:rPr lang="ru-RU" dirty="0" smtClean="0"/>
              <a:t>, </a:t>
            </a:r>
            <a:r>
              <a:rPr lang="ru-RU" dirty="0" err="1" smtClean="0"/>
              <a:t>щоб</a:t>
            </a:r>
            <a:r>
              <a:rPr lang="ru-RU" dirty="0" smtClean="0"/>
              <a:t> </a:t>
            </a:r>
            <a:r>
              <a:rPr lang="ru-RU" dirty="0" err="1" smtClean="0"/>
              <a:t>усунути</a:t>
            </a:r>
            <a:r>
              <a:rPr lang="ru-RU" dirty="0" smtClean="0"/>
              <a:t> </a:t>
            </a:r>
            <a:r>
              <a:rPr lang="ru-RU" dirty="0" err="1" smtClean="0"/>
              <a:t>зовнішнє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зорових</a:t>
            </a:r>
            <a:r>
              <a:rPr lang="ru-RU" dirty="0" smtClean="0"/>
              <a:t> </a:t>
            </a:r>
            <a:r>
              <a:rPr lang="ru-RU" dirty="0" err="1" smtClean="0"/>
              <a:t>сигналів</a:t>
            </a:r>
            <a:r>
              <a:rPr lang="ru-RU" dirty="0" smtClean="0"/>
              <a:t>. </a:t>
            </a:r>
            <a:r>
              <a:rPr lang="ru-RU" dirty="0" err="1" smtClean="0"/>
              <a:t>Орієнтовний</a:t>
            </a:r>
            <a:r>
              <a:rPr lang="ru-RU" dirty="0" smtClean="0"/>
              <a:t> рефлекс («що </a:t>
            </a:r>
            <a:r>
              <a:rPr lang="ru-RU" dirty="0" err="1" smtClean="0"/>
              <a:t>таке</a:t>
            </a:r>
            <a:r>
              <a:rPr lang="ru-RU" dirty="0" smtClean="0"/>
              <a:t>?»)  –  </a:t>
            </a:r>
            <a:r>
              <a:rPr lang="ru-RU" dirty="0" err="1" smtClean="0"/>
              <a:t>найбільший</a:t>
            </a:r>
            <a:r>
              <a:rPr lang="ru-RU" dirty="0" smtClean="0"/>
              <a:t>  </a:t>
            </a:r>
            <a:r>
              <a:rPr lang="ru-RU" dirty="0" err="1" smtClean="0"/>
              <a:t>чинник</a:t>
            </a:r>
            <a:r>
              <a:rPr lang="ru-RU" dirty="0" smtClean="0"/>
              <a:t> </a:t>
            </a:r>
            <a:r>
              <a:rPr lang="ru-RU" dirty="0" err="1" smtClean="0"/>
              <a:t>безумовного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, що часто </a:t>
            </a:r>
            <a:r>
              <a:rPr lang="ru-RU" dirty="0" err="1" smtClean="0"/>
              <a:t>зустрічається</a:t>
            </a:r>
            <a:r>
              <a:rPr lang="ru-RU" dirty="0" smtClean="0"/>
              <a:t> та  </a:t>
            </a:r>
            <a:r>
              <a:rPr lang="ru-RU" dirty="0" err="1" smtClean="0"/>
              <a:t>виникає</a:t>
            </a:r>
            <a:r>
              <a:rPr lang="ru-RU" dirty="0" smtClean="0"/>
              <a:t> для </a:t>
            </a:r>
            <a:r>
              <a:rPr lang="ru-RU" dirty="0" err="1" smtClean="0"/>
              <a:t>повнішого</a:t>
            </a:r>
            <a:r>
              <a:rPr lang="ru-RU" dirty="0" smtClean="0"/>
              <a:t> </a:t>
            </a:r>
            <a:r>
              <a:rPr lang="ru-RU" dirty="0" err="1" smtClean="0"/>
              <a:t>сприйняття</a:t>
            </a:r>
            <a:r>
              <a:rPr lang="ru-RU" dirty="0" smtClean="0"/>
              <a:t> </a:t>
            </a:r>
            <a:r>
              <a:rPr lang="ru-RU" dirty="0" err="1" smtClean="0"/>
              <a:t>інформації</a:t>
            </a:r>
            <a:r>
              <a:rPr lang="ru-RU" dirty="0" smtClean="0"/>
              <a:t>, яка </a:t>
            </a:r>
            <a:r>
              <a:rPr lang="ru-RU" dirty="0" err="1" smtClean="0"/>
              <a:t>міститься</a:t>
            </a:r>
            <a:r>
              <a:rPr lang="ru-RU" dirty="0" smtClean="0"/>
              <a:t> в </a:t>
            </a:r>
            <a:r>
              <a:rPr lang="ru-RU" dirty="0" err="1" smtClean="0"/>
              <a:t>несподіваному</a:t>
            </a:r>
            <a:r>
              <a:rPr lang="ru-RU" dirty="0" smtClean="0"/>
              <a:t> та </a:t>
            </a:r>
            <a:r>
              <a:rPr lang="ru-RU" dirty="0" err="1" smtClean="0"/>
              <a:t>сторонньому</a:t>
            </a:r>
            <a:r>
              <a:rPr lang="ru-RU" dirty="0" smtClean="0"/>
              <a:t> </a:t>
            </a:r>
            <a:r>
              <a:rPr lang="ru-RU" dirty="0" err="1" smtClean="0"/>
              <a:t>подразнику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88640"/>
            <a:ext cx="8820472" cy="576064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орієнтовний</a:t>
            </a:r>
            <a:r>
              <a:rPr lang="ru-RU" dirty="0" smtClean="0"/>
              <a:t> рефлекс при </a:t>
            </a:r>
            <a:r>
              <a:rPr lang="ru-RU" dirty="0" err="1" smtClean="0"/>
              <a:t>повторенні</a:t>
            </a:r>
            <a:r>
              <a:rPr lang="ru-RU" dirty="0" smtClean="0"/>
              <a:t> того ж сигналу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слабшає</a:t>
            </a:r>
            <a:r>
              <a:rPr lang="ru-RU" dirty="0" smtClean="0"/>
              <a:t> та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зникнути</a:t>
            </a:r>
            <a:r>
              <a:rPr lang="ru-RU" dirty="0" smtClean="0"/>
              <a:t> </a:t>
            </a:r>
            <a:r>
              <a:rPr lang="ru-RU" dirty="0" err="1" smtClean="0"/>
              <a:t>повністю</a:t>
            </a:r>
            <a:r>
              <a:rPr lang="ru-RU" dirty="0" smtClean="0"/>
              <a:t>, </a:t>
            </a:r>
            <a:r>
              <a:rPr lang="ru-RU" dirty="0" err="1" smtClean="0"/>
              <a:t>відповідно</a:t>
            </a:r>
            <a:r>
              <a:rPr lang="ru-RU" dirty="0" smtClean="0"/>
              <a:t> </a:t>
            </a:r>
            <a:r>
              <a:rPr lang="ru-RU" dirty="0" err="1" smtClean="0"/>
              <a:t>зникає</a:t>
            </a:r>
            <a:r>
              <a:rPr lang="ru-RU" dirty="0" smtClean="0"/>
              <a:t> </a:t>
            </a:r>
            <a:r>
              <a:rPr lang="ru-RU" dirty="0" err="1" smtClean="0"/>
              <a:t>створюване</a:t>
            </a:r>
            <a:r>
              <a:rPr lang="ru-RU" dirty="0" smtClean="0"/>
              <a:t> </a:t>
            </a:r>
            <a:r>
              <a:rPr lang="ru-RU" dirty="0" err="1" smtClean="0"/>
              <a:t>їм</a:t>
            </a:r>
            <a:r>
              <a:rPr lang="ru-RU" dirty="0" smtClean="0"/>
              <a:t> </a:t>
            </a:r>
            <a:r>
              <a:rPr lang="ru-RU" dirty="0" err="1" smtClean="0"/>
              <a:t>зовнішнє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. Тому </a:t>
            </a:r>
            <a:r>
              <a:rPr lang="ru-RU" dirty="0" err="1" smtClean="0"/>
              <a:t>розрізняють</a:t>
            </a:r>
            <a:r>
              <a:rPr lang="ru-RU" dirty="0" smtClean="0"/>
              <a:t>  </a:t>
            </a:r>
            <a:r>
              <a:rPr lang="ru-RU" dirty="0" err="1" smtClean="0"/>
              <a:t>згасаючі</a:t>
            </a:r>
            <a:r>
              <a:rPr lang="ru-RU" dirty="0" smtClean="0"/>
              <a:t> 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гальма</a:t>
            </a:r>
            <a:r>
              <a:rPr lang="ru-RU" dirty="0" smtClean="0"/>
              <a:t>, що </a:t>
            </a:r>
            <a:r>
              <a:rPr lang="ru-RU" dirty="0" err="1" smtClean="0"/>
              <a:t>ослабляють</a:t>
            </a:r>
            <a:r>
              <a:rPr lang="ru-RU" dirty="0" smtClean="0"/>
              <a:t> свою </a:t>
            </a:r>
            <a:r>
              <a:rPr lang="ru-RU" dirty="0" err="1" smtClean="0"/>
              <a:t>дію</a:t>
            </a:r>
            <a:r>
              <a:rPr lang="ru-RU" dirty="0" smtClean="0"/>
              <a:t> при </a:t>
            </a:r>
            <a:r>
              <a:rPr lang="ru-RU" dirty="0" err="1" smtClean="0"/>
              <a:t>повтореннях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 </a:t>
            </a:r>
            <a:r>
              <a:rPr lang="ru-RU" dirty="0" err="1" smtClean="0"/>
              <a:t>постійні</a:t>
            </a:r>
            <a:r>
              <a:rPr lang="ru-RU" dirty="0" smtClean="0"/>
              <a:t> </a:t>
            </a:r>
            <a:r>
              <a:rPr lang="ru-RU" dirty="0" err="1" smtClean="0"/>
              <a:t>зовнішні</a:t>
            </a:r>
            <a:r>
              <a:rPr lang="ru-RU" dirty="0" smtClean="0"/>
              <a:t> </a:t>
            </a:r>
            <a:r>
              <a:rPr lang="ru-RU" dirty="0" err="1" smtClean="0"/>
              <a:t>гальма</a:t>
            </a:r>
            <a:r>
              <a:rPr lang="ru-RU" dirty="0" smtClean="0"/>
              <a:t>, що </a:t>
            </a:r>
            <a:r>
              <a:rPr lang="ru-RU" dirty="0" err="1" smtClean="0"/>
              <a:t>багаторазово</a:t>
            </a:r>
            <a:r>
              <a:rPr lang="ru-RU" dirty="0" smtClean="0"/>
              <a:t> </a:t>
            </a:r>
            <a:r>
              <a:rPr lang="ru-RU" dirty="0" err="1" smtClean="0"/>
              <a:t>чинять</a:t>
            </a:r>
            <a:r>
              <a:rPr lang="ru-RU" dirty="0" smtClean="0"/>
              <a:t> свою </a:t>
            </a:r>
            <a:r>
              <a:rPr lang="ru-RU" dirty="0" err="1" smtClean="0"/>
              <a:t>дію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 </a:t>
            </a:r>
            <a:r>
              <a:rPr lang="ru-RU" dirty="0" err="1" smtClean="0"/>
              <a:t>однаковою</a:t>
            </a:r>
            <a:r>
              <a:rPr lang="ru-RU" dirty="0" smtClean="0"/>
              <a:t>  силою. </a:t>
            </a:r>
            <a:r>
              <a:rPr lang="ru-RU" dirty="0" err="1" smtClean="0"/>
              <a:t>Больові</a:t>
            </a:r>
            <a:r>
              <a:rPr lang="ru-RU" dirty="0" smtClean="0"/>
              <a:t> </a:t>
            </a:r>
            <a:r>
              <a:rPr lang="ru-RU" dirty="0" err="1" smtClean="0"/>
              <a:t>сигнали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внутрішніх</a:t>
            </a:r>
            <a:r>
              <a:rPr lang="ru-RU" dirty="0" smtClean="0"/>
              <a:t> </a:t>
            </a:r>
            <a:r>
              <a:rPr lang="ru-RU" dirty="0" err="1" smtClean="0"/>
              <a:t>органів</a:t>
            </a:r>
            <a:r>
              <a:rPr lang="ru-RU" dirty="0" smtClean="0"/>
              <a:t>, </a:t>
            </a:r>
            <a:r>
              <a:rPr lang="ru-RU" dirty="0" err="1" smtClean="0"/>
              <a:t>передусім</a:t>
            </a:r>
            <a:r>
              <a:rPr lang="ru-RU" dirty="0" smtClean="0"/>
              <a:t>)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сильний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тривалий</a:t>
            </a:r>
            <a:r>
              <a:rPr lang="ru-RU" dirty="0" smtClean="0"/>
              <a:t> </a:t>
            </a:r>
            <a:r>
              <a:rPr lang="ru-RU" dirty="0" err="1" smtClean="0"/>
              <a:t>гальмівний</a:t>
            </a:r>
            <a:r>
              <a:rPr lang="ru-RU" dirty="0" smtClean="0"/>
              <a:t> </a:t>
            </a:r>
            <a:r>
              <a:rPr lang="ru-RU" dirty="0" err="1" smtClean="0"/>
              <a:t>вплив</a:t>
            </a:r>
            <a:r>
              <a:rPr lang="ru-RU" dirty="0" smtClean="0"/>
              <a:t> на </a:t>
            </a:r>
            <a:r>
              <a:rPr lang="ru-RU" dirty="0" err="1" smtClean="0"/>
              <a:t>умовно-рефлекторну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. </a:t>
            </a:r>
            <a:r>
              <a:rPr lang="ru-RU" dirty="0" err="1" smtClean="0"/>
              <a:t>Іноді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сила </a:t>
            </a:r>
            <a:r>
              <a:rPr lang="ru-RU" dirty="0" err="1" smtClean="0"/>
              <a:t>настільки</a:t>
            </a:r>
            <a:r>
              <a:rPr lang="ru-RU" dirty="0" smtClean="0"/>
              <a:t> велика, що </a:t>
            </a:r>
            <a:r>
              <a:rPr lang="ru-RU" dirty="0" err="1" smtClean="0"/>
              <a:t>порушує</a:t>
            </a:r>
            <a:r>
              <a:rPr lang="ru-RU" dirty="0" smtClean="0"/>
              <a:t> </a:t>
            </a:r>
            <a:r>
              <a:rPr lang="ru-RU" dirty="0" err="1" smtClean="0"/>
              <a:t>нормальне</a:t>
            </a:r>
            <a:r>
              <a:rPr lang="ru-RU" dirty="0" smtClean="0"/>
              <a:t> </a:t>
            </a:r>
            <a:r>
              <a:rPr lang="ru-RU" dirty="0" err="1" smtClean="0"/>
              <a:t>протікання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</a:t>
            </a:r>
            <a:r>
              <a:rPr lang="ru-RU" dirty="0" err="1" smtClean="0"/>
              <a:t>безумовних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 fontScale="92500"/>
          </a:bodyPr>
          <a:lstStyle/>
          <a:p>
            <a:r>
              <a:rPr lang="ru-RU" i="1" dirty="0" err="1" smtClean="0"/>
              <a:t>Зовнішнє</a:t>
            </a:r>
            <a:r>
              <a:rPr lang="ru-RU" i="1" dirty="0" smtClean="0"/>
              <a:t> </a:t>
            </a:r>
            <a:r>
              <a:rPr lang="ru-RU" i="1" dirty="0" err="1" smtClean="0"/>
              <a:t>гальмо</a:t>
            </a:r>
            <a:r>
              <a:rPr lang="ru-RU" i="1" dirty="0" smtClean="0"/>
              <a:t> </a:t>
            </a:r>
            <a:r>
              <a:rPr lang="ru-RU" dirty="0" err="1" smtClean="0"/>
              <a:t>пригнічує</a:t>
            </a:r>
            <a:r>
              <a:rPr lang="ru-RU" dirty="0" smtClean="0"/>
              <a:t> </a:t>
            </a:r>
            <a:r>
              <a:rPr lang="ru-RU" dirty="0" err="1" smtClean="0"/>
              <a:t>нещодавно</a:t>
            </a:r>
            <a:r>
              <a:rPr lang="ru-RU" dirty="0" smtClean="0"/>
              <a:t> </a:t>
            </a:r>
            <a:r>
              <a:rPr lang="ru-RU" dirty="0" err="1" smtClean="0"/>
              <a:t>вироблені</a:t>
            </a:r>
            <a:r>
              <a:rPr lang="ru-RU" dirty="0" smtClean="0"/>
              <a:t> </a:t>
            </a:r>
            <a:r>
              <a:rPr lang="ru-RU" dirty="0" err="1" smtClean="0"/>
              <a:t>умовні</a:t>
            </a:r>
            <a:r>
              <a:rPr lang="ru-RU" dirty="0" smtClean="0"/>
              <a:t> </a:t>
            </a:r>
            <a:r>
              <a:rPr lang="ru-RU" dirty="0" err="1" smtClean="0"/>
              <a:t>рефлекси</a:t>
            </a:r>
            <a:r>
              <a:rPr lang="ru-RU" dirty="0" smtClean="0"/>
              <a:t> </a:t>
            </a:r>
            <a:r>
              <a:rPr lang="ru-RU" dirty="0" err="1" smtClean="0"/>
              <a:t>сильніше</a:t>
            </a:r>
            <a:r>
              <a:rPr lang="ru-RU" dirty="0" smtClean="0"/>
              <a:t>,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старі</a:t>
            </a:r>
            <a:r>
              <a:rPr lang="ru-RU" dirty="0" smtClean="0"/>
              <a:t>, що  добре </a:t>
            </a:r>
            <a:r>
              <a:rPr lang="ru-RU" dirty="0" err="1" smtClean="0"/>
              <a:t>зміцнені</a:t>
            </a:r>
            <a:r>
              <a:rPr lang="ru-RU" dirty="0" smtClean="0"/>
              <a:t>.  Нетвердо  </a:t>
            </a:r>
            <a:r>
              <a:rPr lang="ru-RU" dirty="0" err="1" smtClean="0"/>
              <a:t>завчені</a:t>
            </a:r>
            <a:r>
              <a:rPr lang="ru-RU" dirty="0" smtClean="0"/>
              <a:t> </a:t>
            </a:r>
            <a:r>
              <a:rPr lang="ru-RU" dirty="0" err="1" smtClean="0"/>
              <a:t>поведінкові</a:t>
            </a:r>
            <a:r>
              <a:rPr lang="ru-RU" dirty="0" smtClean="0"/>
              <a:t> </a:t>
            </a:r>
            <a:r>
              <a:rPr lang="ru-RU" dirty="0" err="1" smtClean="0"/>
              <a:t>навички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знання</a:t>
            </a:r>
            <a:r>
              <a:rPr lang="ru-RU" dirty="0" smtClean="0"/>
              <a:t> </a:t>
            </a:r>
            <a:r>
              <a:rPr lang="ru-RU" dirty="0" err="1" smtClean="0"/>
              <a:t>легше</a:t>
            </a:r>
            <a:r>
              <a:rPr lang="ru-RU" dirty="0" smtClean="0"/>
              <a:t> </a:t>
            </a:r>
            <a:r>
              <a:rPr lang="ru-RU" dirty="0" err="1" smtClean="0"/>
              <a:t>зникають</a:t>
            </a:r>
            <a:r>
              <a:rPr lang="ru-RU" dirty="0" smtClean="0"/>
              <a:t> при </a:t>
            </a:r>
            <a:r>
              <a:rPr lang="ru-RU" dirty="0" err="1" smtClean="0"/>
              <a:t>сильній</a:t>
            </a:r>
            <a:r>
              <a:rPr lang="ru-RU" dirty="0" smtClean="0"/>
              <a:t> </a:t>
            </a:r>
            <a:r>
              <a:rPr lang="ru-RU" dirty="0" err="1" smtClean="0"/>
              <a:t>сторонній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,  </a:t>
            </a:r>
            <a:r>
              <a:rPr lang="ru-RU" dirty="0" err="1" smtClean="0"/>
              <a:t>ніж</a:t>
            </a:r>
            <a:r>
              <a:rPr lang="ru-RU" dirty="0" smtClean="0"/>
              <a:t> </a:t>
            </a:r>
            <a:r>
              <a:rPr lang="ru-RU" dirty="0" err="1" smtClean="0"/>
              <a:t>більш</a:t>
            </a:r>
            <a:r>
              <a:rPr lang="ru-RU" dirty="0" smtClean="0"/>
              <a:t>  сильно  </a:t>
            </a:r>
            <a:r>
              <a:rPr lang="ru-RU" dirty="0" err="1" smtClean="0"/>
              <a:t>засвоєні</a:t>
            </a:r>
            <a:r>
              <a:rPr lang="ru-RU" dirty="0" smtClean="0"/>
              <a:t> </a:t>
            </a:r>
            <a:r>
              <a:rPr lang="ru-RU" dirty="0" err="1" smtClean="0"/>
              <a:t>життєві</a:t>
            </a:r>
            <a:r>
              <a:rPr lang="ru-RU" dirty="0" smtClean="0"/>
              <a:t> </a:t>
            </a:r>
            <a:r>
              <a:rPr lang="ru-RU" dirty="0" err="1" smtClean="0"/>
              <a:t>стереотипи</a:t>
            </a:r>
            <a:r>
              <a:rPr lang="ru-RU" dirty="0" smtClean="0"/>
              <a:t>.</a:t>
            </a:r>
          </a:p>
          <a:p>
            <a:r>
              <a:rPr lang="ru-RU" i="1" dirty="0" err="1" smtClean="0"/>
              <a:t>Внутрішнє</a:t>
            </a:r>
            <a:r>
              <a:rPr lang="ru-RU" i="1" dirty="0" smtClean="0"/>
              <a:t> (</a:t>
            </a:r>
            <a:r>
              <a:rPr lang="ru-RU" i="1" dirty="0" err="1" smtClean="0"/>
              <a:t>умовне</a:t>
            </a:r>
            <a:r>
              <a:rPr lang="ru-RU" i="1" dirty="0" smtClean="0"/>
              <a:t>) </a:t>
            </a:r>
            <a:r>
              <a:rPr lang="ru-RU" i="1" dirty="0" err="1" smtClean="0"/>
              <a:t>гальмування</a:t>
            </a:r>
            <a:r>
              <a:rPr lang="ru-RU" i="1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.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умовний</a:t>
            </a:r>
            <a:r>
              <a:rPr lang="ru-RU" dirty="0" smtClean="0"/>
              <a:t> </a:t>
            </a:r>
            <a:r>
              <a:rPr lang="ru-RU" dirty="0" err="1" smtClean="0"/>
              <a:t>подразник</a:t>
            </a:r>
            <a:r>
              <a:rPr lang="ru-RU" dirty="0" smtClean="0"/>
              <a:t> </a:t>
            </a:r>
            <a:r>
              <a:rPr lang="ru-RU" dirty="0" err="1" smtClean="0"/>
              <a:t>перестає</a:t>
            </a:r>
            <a:r>
              <a:rPr lang="ru-RU" dirty="0" smtClean="0"/>
              <a:t> </a:t>
            </a:r>
            <a:r>
              <a:rPr lang="ru-RU" dirty="0" err="1" smtClean="0"/>
              <a:t>підкріплюватися</a:t>
            </a:r>
            <a:r>
              <a:rPr lang="ru-RU" dirty="0" smtClean="0"/>
              <a:t> </a:t>
            </a:r>
            <a:r>
              <a:rPr lang="ru-RU" dirty="0" err="1" smtClean="0"/>
              <a:t>безумовним</a:t>
            </a:r>
            <a:r>
              <a:rPr lang="ru-RU" dirty="0" smtClean="0"/>
              <a:t>,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 smtClean="0"/>
              <a:t>тим</a:t>
            </a:r>
            <a:r>
              <a:rPr lang="ru-RU" dirty="0" smtClean="0"/>
              <a:t> самим </a:t>
            </a:r>
            <a:r>
              <a:rPr lang="ru-RU" dirty="0" err="1" smtClean="0"/>
              <a:t>втрачає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пускове</a:t>
            </a:r>
            <a:r>
              <a:rPr lang="ru-RU" dirty="0" smtClean="0"/>
              <a:t> </a:t>
            </a:r>
            <a:r>
              <a:rPr lang="ru-RU" dirty="0" err="1" smtClean="0"/>
              <a:t>сигнальне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умовний</a:t>
            </a:r>
            <a:r>
              <a:rPr lang="ru-RU" dirty="0" smtClean="0"/>
              <a:t> рефлекс, що </a:t>
            </a:r>
            <a:r>
              <a:rPr lang="ru-RU" dirty="0" err="1" smtClean="0"/>
              <a:t>викликається</a:t>
            </a:r>
            <a:r>
              <a:rPr lang="ru-RU" dirty="0" smtClean="0"/>
              <a:t> ним, </a:t>
            </a:r>
            <a:r>
              <a:rPr lang="ru-RU" dirty="0" err="1" smtClean="0"/>
              <a:t>перестає</a:t>
            </a:r>
            <a:r>
              <a:rPr lang="ru-RU" dirty="0" smtClean="0"/>
              <a:t> </a:t>
            </a:r>
            <a:r>
              <a:rPr lang="ru-RU" dirty="0" err="1" smtClean="0"/>
              <a:t>реалізовуватися</a:t>
            </a:r>
            <a:r>
              <a:rPr lang="ru-RU" dirty="0" smtClean="0"/>
              <a:t> (</a:t>
            </a:r>
            <a:r>
              <a:rPr lang="ru-RU" dirty="0" err="1" smtClean="0"/>
              <a:t>тобто</a:t>
            </a:r>
            <a:r>
              <a:rPr lang="ru-RU" dirty="0" smtClean="0"/>
              <a:t>  </a:t>
            </a:r>
            <a:r>
              <a:rPr lang="ru-RU" dirty="0" err="1" smtClean="0"/>
              <a:t>гальмується</a:t>
            </a:r>
            <a:r>
              <a:rPr lang="ru-RU" dirty="0" smtClean="0"/>
              <a:t>).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не </a:t>
            </a:r>
            <a:r>
              <a:rPr lang="ru-RU" dirty="0" err="1" smtClean="0"/>
              <a:t>терміново</a:t>
            </a:r>
            <a:r>
              <a:rPr lang="ru-RU" dirty="0" smtClean="0"/>
              <a:t>, </a:t>
            </a:r>
            <a:r>
              <a:rPr lang="ru-RU" dirty="0" err="1" smtClean="0"/>
              <a:t>не</a:t>
            </a:r>
            <a:r>
              <a:rPr lang="ru-RU" dirty="0" smtClean="0"/>
              <a:t> </a:t>
            </a:r>
            <a:r>
              <a:rPr lang="ru-RU" dirty="0" err="1" smtClean="0"/>
              <a:t>відразу</a:t>
            </a:r>
            <a:r>
              <a:rPr lang="ru-RU" dirty="0" smtClean="0"/>
              <a:t>, а </a:t>
            </a:r>
            <a:r>
              <a:rPr lang="ru-RU" dirty="0" err="1" smtClean="0"/>
              <a:t>розвивається</a:t>
            </a:r>
            <a:r>
              <a:rPr lang="ru-RU" dirty="0" smtClean="0"/>
              <a:t> </a:t>
            </a:r>
            <a:r>
              <a:rPr lang="ru-RU" dirty="0" err="1" smtClean="0"/>
              <a:t>повільно</a:t>
            </a:r>
            <a:r>
              <a:rPr lang="ru-RU" dirty="0" smtClean="0"/>
              <a:t>, за </a:t>
            </a:r>
            <a:r>
              <a:rPr lang="ru-RU" dirty="0" err="1" smtClean="0"/>
              <a:t>загальними</a:t>
            </a:r>
            <a:r>
              <a:rPr lang="ru-RU" dirty="0" smtClean="0"/>
              <a:t> законами </a:t>
            </a:r>
            <a:r>
              <a:rPr lang="ru-RU" dirty="0" err="1" smtClean="0"/>
              <a:t>умовного</a:t>
            </a:r>
            <a:r>
              <a:rPr lang="ru-RU" dirty="0" smtClean="0"/>
              <a:t> рефлексу та </a:t>
            </a:r>
            <a:r>
              <a:rPr lang="ru-RU" dirty="0" err="1" smtClean="0"/>
              <a:t>є</a:t>
            </a:r>
            <a:r>
              <a:rPr lang="ru-RU" dirty="0" smtClean="0"/>
              <a:t> таким же  </a:t>
            </a:r>
            <a:r>
              <a:rPr lang="ru-RU" dirty="0" err="1" smtClean="0"/>
              <a:t>мінливим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динамічним</a:t>
            </a:r>
            <a:r>
              <a:rPr lang="ru-RU" dirty="0" smtClean="0"/>
              <a:t>. І.П. Павлов </a:t>
            </a:r>
            <a:r>
              <a:rPr lang="ru-RU" dirty="0" err="1" smtClean="0"/>
              <a:t>вважав</a:t>
            </a:r>
            <a:r>
              <a:rPr lang="ru-RU" dirty="0" smtClean="0"/>
              <a:t>, що </a:t>
            </a:r>
            <a:r>
              <a:rPr lang="ru-RU" dirty="0" err="1" smtClean="0"/>
              <a:t>таке</a:t>
            </a:r>
            <a:r>
              <a:rPr lang="ru-RU" dirty="0" smtClean="0"/>
              <a:t> </a:t>
            </a:r>
            <a:r>
              <a:rPr lang="ru-RU" dirty="0" err="1" smtClean="0"/>
              <a:t>вироблене</a:t>
            </a:r>
            <a:r>
              <a:rPr lang="ru-RU" dirty="0" smtClean="0"/>
              <a:t> (а значить – </a:t>
            </a:r>
            <a:r>
              <a:rPr lang="ru-RU" dirty="0" err="1" smtClean="0"/>
              <a:t>умовне</a:t>
            </a:r>
            <a:r>
              <a:rPr lang="ru-RU" dirty="0" smtClean="0"/>
              <a:t>)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всередині</a:t>
            </a:r>
            <a:r>
              <a:rPr lang="ru-RU" dirty="0" smtClean="0"/>
              <a:t> </a:t>
            </a:r>
            <a:r>
              <a:rPr lang="ru-RU" dirty="0" err="1" smtClean="0"/>
              <a:t>центральних</a:t>
            </a:r>
            <a:r>
              <a:rPr lang="ru-RU" dirty="0" smtClean="0"/>
              <a:t> </a:t>
            </a:r>
            <a:r>
              <a:rPr lang="ru-RU" dirty="0" err="1" smtClean="0"/>
              <a:t>нервових</a:t>
            </a:r>
            <a:r>
              <a:rPr lang="ru-RU" dirty="0" smtClean="0"/>
              <a:t> структур самих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; </a:t>
            </a:r>
            <a:r>
              <a:rPr lang="ru-RU" dirty="0" err="1" smtClean="0"/>
              <a:t>звідси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назва</a:t>
            </a:r>
            <a:r>
              <a:rPr lang="ru-RU" dirty="0" smtClean="0"/>
              <a:t>  –  </a:t>
            </a:r>
            <a:r>
              <a:rPr lang="ru-RU" dirty="0" err="1" smtClean="0"/>
              <a:t>внутрішня</a:t>
            </a:r>
            <a:r>
              <a:rPr lang="ru-RU" dirty="0" smtClean="0"/>
              <a:t>. </a:t>
            </a:r>
            <a:r>
              <a:rPr lang="ru-RU" dirty="0" err="1" smtClean="0"/>
              <a:t>Біологічне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внутрішнього</a:t>
            </a:r>
            <a:r>
              <a:rPr lang="ru-RU" dirty="0" smtClean="0"/>
              <a:t> 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</a:t>
            </a:r>
            <a:r>
              <a:rPr lang="ru-RU" dirty="0" err="1" smtClean="0"/>
              <a:t>передусім</a:t>
            </a:r>
            <a:r>
              <a:rPr lang="ru-RU" dirty="0" smtClean="0"/>
              <a:t> у  тому, що </a:t>
            </a:r>
            <a:r>
              <a:rPr lang="ru-RU" dirty="0" err="1" smtClean="0"/>
              <a:t>якщо</a:t>
            </a:r>
            <a:r>
              <a:rPr lang="ru-RU" dirty="0" smtClean="0"/>
              <a:t> </a:t>
            </a:r>
            <a:r>
              <a:rPr lang="ru-RU" dirty="0" err="1" smtClean="0"/>
              <a:t>умовно-рефлекторні</a:t>
            </a:r>
            <a:r>
              <a:rPr lang="ru-RU" dirty="0" smtClean="0"/>
              <a:t> </a:t>
            </a:r>
            <a:r>
              <a:rPr lang="ru-RU" dirty="0" err="1" smtClean="0"/>
              <a:t>реакції</a:t>
            </a:r>
            <a:r>
              <a:rPr lang="ru-RU" dirty="0" smtClean="0"/>
              <a:t> на </a:t>
            </a:r>
            <a:r>
              <a:rPr lang="ru-RU" dirty="0" err="1" smtClean="0"/>
              <a:t>вироблені</a:t>
            </a:r>
            <a:r>
              <a:rPr lang="ru-RU" dirty="0" smtClean="0"/>
              <a:t> </a:t>
            </a:r>
            <a:r>
              <a:rPr lang="ru-RU" dirty="0" err="1" smtClean="0"/>
              <a:t>сигнали</a:t>
            </a:r>
            <a:r>
              <a:rPr lang="ru-RU" dirty="0" smtClean="0"/>
              <a:t> не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забезпечити</a:t>
            </a:r>
            <a:r>
              <a:rPr lang="ru-RU" dirty="0" smtClean="0"/>
              <a:t>  </a:t>
            </a:r>
            <a:r>
              <a:rPr lang="ru-RU" dirty="0" err="1" smtClean="0"/>
              <a:t>пристосовну</a:t>
            </a:r>
            <a:r>
              <a:rPr lang="ru-RU" dirty="0" smtClean="0"/>
              <a:t> </a:t>
            </a:r>
            <a:r>
              <a:rPr lang="ru-RU" dirty="0" err="1" smtClean="0"/>
              <a:t>поведінку</a:t>
            </a:r>
            <a:r>
              <a:rPr lang="ru-RU" dirty="0" smtClean="0"/>
              <a:t>, </a:t>
            </a:r>
            <a:r>
              <a:rPr lang="ru-RU" dirty="0" err="1" smtClean="0"/>
              <a:t>необхідну</a:t>
            </a:r>
            <a:r>
              <a:rPr lang="ru-RU" dirty="0" smtClean="0"/>
              <a:t>  в </a:t>
            </a:r>
            <a:r>
              <a:rPr lang="ru-RU" dirty="0" err="1" smtClean="0"/>
              <a:t>цій</a:t>
            </a:r>
            <a:r>
              <a:rPr lang="ru-RU" dirty="0" smtClean="0"/>
              <a:t> </a:t>
            </a:r>
            <a:r>
              <a:rPr lang="ru-RU" dirty="0" err="1" smtClean="0"/>
              <a:t>обстановці</a:t>
            </a:r>
            <a:r>
              <a:rPr lang="ru-RU" dirty="0" smtClean="0"/>
              <a:t>, особливо коли обстановка </a:t>
            </a:r>
            <a:r>
              <a:rPr lang="ru-RU" dirty="0" err="1" smtClean="0"/>
              <a:t>змінюється</a:t>
            </a:r>
            <a:r>
              <a:rPr lang="ru-RU" dirty="0" smtClean="0"/>
              <a:t>, то </a:t>
            </a:r>
            <a:r>
              <a:rPr lang="ru-RU" dirty="0" err="1" smtClean="0"/>
              <a:t>такі</a:t>
            </a:r>
            <a:r>
              <a:rPr lang="ru-RU" dirty="0" smtClean="0"/>
              <a:t> </a:t>
            </a:r>
            <a:r>
              <a:rPr lang="ru-RU" dirty="0" err="1" smtClean="0"/>
              <a:t>сигнали</a:t>
            </a:r>
            <a:r>
              <a:rPr lang="ru-RU" dirty="0" smtClean="0"/>
              <a:t> </a:t>
            </a:r>
            <a:r>
              <a:rPr lang="ru-RU" dirty="0" err="1" smtClean="0"/>
              <a:t>поступово</a:t>
            </a:r>
            <a:r>
              <a:rPr lang="ru-RU" dirty="0" smtClean="0"/>
              <a:t> </a:t>
            </a:r>
            <a:r>
              <a:rPr lang="ru-RU" dirty="0" err="1" smtClean="0"/>
              <a:t>відміняються</a:t>
            </a:r>
            <a:r>
              <a:rPr lang="ru-RU" dirty="0" smtClean="0"/>
              <a:t> при </a:t>
            </a:r>
            <a:r>
              <a:rPr lang="ru-RU" dirty="0" err="1" smtClean="0"/>
              <a:t>збереженні</a:t>
            </a:r>
            <a:r>
              <a:rPr lang="ru-RU" dirty="0" smtClean="0"/>
              <a:t> тих, </a:t>
            </a:r>
            <a:r>
              <a:rPr lang="ru-RU" dirty="0" err="1" smtClean="0"/>
              <a:t>які</a:t>
            </a:r>
            <a:r>
              <a:rPr lang="ru-RU" dirty="0" smtClean="0"/>
              <a:t> </a:t>
            </a:r>
            <a:r>
              <a:rPr lang="ru-RU" dirty="0" err="1" smtClean="0"/>
              <a:t>виявляються</a:t>
            </a:r>
            <a:r>
              <a:rPr lang="ru-RU" dirty="0" smtClean="0"/>
              <a:t> </a:t>
            </a:r>
            <a:r>
              <a:rPr lang="ru-RU" dirty="0" err="1" smtClean="0"/>
              <a:t>ціннішими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260648"/>
            <a:ext cx="8892480" cy="5328592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ru-RU" b="1" dirty="0" err="1" smtClean="0"/>
              <a:t>Розрізняють</a:t>
            </a:r>
            <a:r>
              <a:rPr lang="ru-RU" b="1" dirty="0" smtClean="0"/>
              <a:t> </a:t>
            </a:r>
            <a:r>
              <a:rPr lang="ru-RU" b="1" dirty="0" err="1" smtClean="0"/>
              <a:t>наступні</a:t>
            </a:r>
            <a:r>
              <a:rPr lang="ru-RU" b="1" dirty="0" smtClean="0"/>
              <a:t> </a:t>
            </a:r>
            <a:r>
              <a:rPr lang="ru-RU" b="1" dirty="0" err="1" smtClean="0"/>
              <a:t>види</a:t>
            </a:r>
            <a:r>
              <a:rPr lang="ru-RU" b="1" dirty="0" smtClean="0"/>
              <a:t> </a:t>
            </a:r>
            <a:r>
              <a:rPr lang="ru-RU" b="1" dirty="0" err="1" smtClean="0"/>
              <a:t>внутрішнього</a:t>
            </a:r>
            <a:r>
              <a:rPr lang="ru-RU" b="1" dirty="0" smtClean="0"/>
              <a:t> </a:t>
            </a:r>
            <a:r>
              <a:rPr lang="ru-RU" b="1" dirty="0" err="1" smtClean="0"/>
              <a:t>гальмування</a:t>
            </a:r>
            <a:r>
              <a:rPr lang="ru-RU" dirty="0" smtClean="0"/>
              <a:t>: </a:t>
            </a:r>
          </a:p>
          <a:p>
            <a:pPr>
              <a:lnSpc>
                <a:spcPct val="110000"/>
              </a:lnSpc>
            </a:pPr>
            <a:r>
              <a:rPr lang="ru-RU" dirty="0" smtClean="0"/>
              <a:t>-  </a:t>
            </a:r>
            <a:r>
              <a:rPr lang="ru-RU" i="1" dirty="0" err="1" smtClean="0"/>
              <a:t>згасальне</a:t>
            </a:r>
            <a:r>
              <a:rPr lang="ru-RU" i="1" dirty="0" smtClean="0"/>
              <a:t> </a:t>
            </a:r>
            <a:r>
              <a:rPr lang="ru-RU" dirty="0" smtClean="0"/>
              <a:t> – 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рефлексу на сигнал, що </a:t>
            </a:r>
            <a:r>
              <a:rPr lang="ru-RU" dirty="0" err="1" smtClean="0"/>
              <a:t>неодноразово</a:t>
            </a:r>
            <a:r>
              <a:rPr lang="ru-RU" dirty="0" smtClean="0"/>
              <a:t> </a:t>
            </a:r>
            <a:r>
              <a:rPr lang="ru-RU" dirty="0" err="1" smtClean="0"/>
              <a:t>подається</a:t>
            </a:r>
            <a:r>
              <a:rPr lang="ru-RU" dirty="0" smtClean="0"/>
              <a:t> без </a:t>
            </a:r>
            <a:r>
              <a:rPr lang="ru-RU" dirty="0" err="1" smtClean="0"/>
              <a:t>підкріплення</a:t>
            </a:r>
            <a:r>
              <a:rPr lang="ru-RU" dirty="0" smtClean="0"/>
              <a:t>.  </a:t>
            </a:r>
            <a:r>
              <a:rPr lang="ru-RU" dirty="0" err="1" smtClean="0"/>
              <a:t>Згасальне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пригнічує</a:t>
            </a:r>
            <a:r>
              <a:rPr lang="ru-RU" dirty="0" smtClean="0"/>
              <a:t> </a:t>
            </a:r>
            <a:r>
              <a:rPr lang="ru-RU" dirty="0" err="1" smtClean="0"/>
              <a:t>умовний</a:t>
            </a:r>
            <a:r>
              <a:rPr lang="ru-RU" dirty="0" smtClean="0"/>
              <a:t> рефлекс, що </a:t>
            </a:r>
            <a:r>
              <a:rPr lang="ru-RU" dirty="0" err="1" smtClean="0"/>
              <a:t>втратив</a:t>
            </a:r>
            <a:r>
              <a:rPr lang="ru-RU" dirty="0" smtClean="0"/>
              <a:t> </a:t>
            </a:r>
            <a:r>
              <a:rPr lang="ru-RU" dirty="0" err="1" smtClean="0"/>
              <a:t>своє</a:t>
            </a:r>
            <a:r>
              <a:rPr lang="ru-RU" dirty="0" smtClean="0"/>
              <a:t> </a:t>
            </a:r>
            <a:r>
              <a:rPr lang="ru-RU" dirty="0" err="1" smtClean="0"/>
              <a:t>біологічне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. </a:t>
            </a:r>
          </a:p>
          <a:p>
            <a:pPr>
              <a:lnSpc>
                <a:spcPct val="110000"/>
              </a:lnSpc>
            </a:pPr>
            <a:r>
              <a:rPr lang="ru-RU" dirty="0" smtClean="0"/>
              <a:t>-  </a:t>
            </a:r>
            <a:r>
              <a:rPr lang="ru-RU" i="1" dirty="0" err="1" smtClean="0"/>
              <a:t>диференціювальне</a:t>
            </a:r>
            <a:r>
              <a:rPr lang="ru-RU" dirty="0" smtClean="0"/>
              <a:t> 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виробляється</a:t>
            </a:r>
            <a:r>
              <a:rPr lang="ru-RU" dirty="0" smtClean="0"/>
              <a:t> на </a:t>
            </a:r>
            <a:r>
              <a:rPr lang="ru-RU" dirty="0" err="1" smtClean="0"/>
              <a:t>основі</a:t>
            </a:r>
            <a:r>
              <a:rPr lang="ru-RU" dirty="0" smtClean="0"/>
              <a:t> позитивного </a:t>
            </a:r>
            <a:r>
              <a:rPr lang="ru-RU" dirty="0" err="1" smtClean="0"/>
              <a:t>умовного</a:t>
            </a:r>
            <a:r>
              <a:rPr lang="ru-RU" dirty="0" smtClean="0"/>
              <a:t> рефлексу, коли в </a:t>
            </a:r>
            <a:r>
              <a:rPr lang="ru-RU" dirty="0" err="1" smtClean="0"/>
              <a:t>експеримент</a:t>
            </a:r>
            <a:r>
              <a:rPr lang="ru-RU" dirty="0" smtClean="0"/>
              <a:t> </a:t>
            </a:r>
            <a:r>
              <a:rPr lang="ru-RU" dirty="0" err="1" smtClean="0"/>
              <a:t>вводитися</a:t>
            </a:r>
            <a:r>
              <a:rPr lang="ru-RU" dirty="0" smtClean="0"/>
              <a:t> </a:t>
            </a:r>
            <a:r>
              <a:rPr lang="ru-RU" dirty="0" err="1" smtClean="0"/>
              <a:t>подразник</a:t>
            </a:r>
            <a:r>
              <a:rPr lang="ru-RU" dirty="0" smtClean="0"/>
              <a:t>, </a:t>
            </a:r>
            <a:r>
              <a:rPr lang="ru-RU" dirty="0" err="1" smtClean="0"/>
              <a:t>близький</a:t>
            </a:r>
            <a:r>
              <a:rPr lang="ru-RU" dirty="0" smtClean="0"/>
              <a:t>  за параметрами  до </a:t>
            </a:r>
            <a:r>
              <a:rPr lang="ru-RU" dirty="0" err="1" smtClean="0"/>
              <a:t>умовного</a:t>
            </a:r>
            <a:r>
              <a:rPr lang="ru-RU" dirty="0" smtClean="0"/>
              <a:t> сигналу, </a:t>
            </a:r>
            <a:r>
              <a:rPr lang="ru-RU" dirty="0" err="1" smtClean="0"/>
              <a:t>але</a:t>
            </a:r>
            <a:r>
              <a:rPr lang="ru-RU" dirty="0" smtClean="0"/>
              <a:t> не </a:t>
            </a:r>
            <a:r>
              <a:rPr lang="ru-RU" dirty="0" err="1" smtClean="0"/>
              <a:t>супроводжується</a:t>
            </a:r>
            <a:r>
              <a:rPr lang="ru-RU" dirty="0" smtClean="0"/>
              <a:t> </a:t>
            </a:r>
            <a:r>
              <a:rPr lang="ru-RU" dirty="0" err="1" smtClean="0"/>
              <a:t>підкріпленням</a:t>
            </a:r>
            <a:r>
              <a:rPr lang="ru-RU" dirty="0" smtClean="0"/>
              <a:t>. У </a:t>
            </a:r>
            <a:r>
              <a:rPr lang="ru-RU" dirty="0" err="1" smtClean="0"/>
              <a:t>природних</a:t>
            </a:r>
            <a:r>
              <a:rPr lang="ru-RU" dirty="0" smtClean="0"/>
              <a:t>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диференціювальне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робить</a:t>
            </a:r>
            <a:r>
              <a:rPr lang="ru-RU" dirty="0" smtClean="0"/>
              <a:t> </a:t>
            </a:r>
            <a:r>
              <a:rPr lang="ru-RU" dirty="0" err="1" smtClean="0"/>
              <a:t>можливим</a:t>
            </a:r>
            <a:r>
              <a:rPr lang="ru-RU" dirty="0" smtClean="0"/>
              <a:t> </a:t>
            </a:r>
            <a:r>
              <a:rPr lang="ru-RU" dirty="0" err="1" smtClean="0"/>
              <a:t>розрізнення</a:t>
            </a:r>
            <a:r>
              <a:rPr lang="ru-RU" dirty="0" smtClean="0"/>
              <a:t> позитивного, </a:t>
            </a:r>
            <a:r>
              <a:rPr lang="ru-RU" dirty="0" err="1" smtClean="0"/>
              <a:t>підкріплюваного</a:t>
            </a:r>
            <a:r>
              <a:rPr lang="ru-RU" dirty="0" smtClean="0"/>
              <a:t> сигналу та </a:t>
            </a:r>
            <a:r>
              <a:rPr lang="ru-RU" dirty="0" err="1" smtClean="0"/>
              <a:t>інших</a:t>
            </a:r>
            <a:r>
              <a:rPr lang="ru-RU" dirty="0" smtClean="0"/>
              <a:t>, схожих за характеристиками,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даремних</a:t>
            </a:r>
            <a:r>
              <a:rPr lang="ru-RU" dirty="0" smtClean="0"/>
              <a:t> </a:t>
            </a:r>
            <a:r>
              <a:rPr lang="ru-RU" dirty="0" err="1" smtClean="0"/>
              <a:t>сигналів</a:t>
            </a:r>
            <a:r>
              <a:rPr lang="ru-RU" dirty="0" smtClean="0"/>
              <a:t>  (що не </a:t>
            </a:r>
            <a:r>
              <a:rPr lang="ru-RU" dirty="0" err="1" smtClean="0"/>
              <a:t>мають</a:t>
            </a:r>
            <a:r>
              <a:rPr lang="ru-RU" dirty="0" smtClean="0"/>
              <a:t> </a:t>
            </a:r>
            <a:r>
              <a:rPr lang="ru-RU" dirty="0" err="1" smtClean="0"/>
              <a:t>суттєвого</a:t>
            </a:r>
            <a:r>
              <a:rPr lang="ru-RU" dirty="0" smtClean="0"/>
              <a:t> </a:t>
            </a:r>
            <a:r>
              <a:rPr lang="ru-RU" dirty="0" err="1" smtClean="0"/>
              <a:t>інформативного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у </a:t>
            </a:r>
            <a:r>
              <a:rPr lang="ru-RU" dirty="0" err="1" smtClean="0"/>
              <a:t>поточній</a:t>
            </a:r>
            <a:r>
              <a:rPr lang="ru-RU" dirty="0" smtClean="0"/>
              <a:t> </a:t>
            </a:r>
            <a:r>
              <a:rPr lang="ru-RU" dirty="0" err="1" smtClean="0"/>
              <a:t>ситуації</a:t>
            </a:r>
            <a:r>
              <a:rPr lang="ru-RU" dirty="0" smtClean="0"/>
              <a:t>).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188640"/>
            <a:ext cx="8568952" cy="6285312"/>
          </a:xfrm>
        </p:spPr>
        <p:txBody>
          <a:bodyPr>
            <a:normAutofit/>
          </a:bodyPr>
          <a:lstStyle/>
          <a:p>
            <a:r>
              <a:rPr lang="ru-RU" dirty="0" smtClean="0"/>
              <a:t>-  </a:t>
            </a:r>
            <a:r>
              <a:rPr lang="ru-RU" i="1" dirty="0" err="1" smtClean="0"/>
              <a:t>запізнювальне</a:t>
            </a:r>
            <a:r>
              <a:rPr lang="ru-RU" i="1" dirty="0" smtClean="0"/>
              <a:t>  </a:t>
            </a:r>
            <a:r>
              <a:rPr lang="ru-RU" i="1" dirty="0" err="1" smtClean="0"/>
              <a:t>гальмування</a:t>
            </a:r>
            <a:r>
              <a:rPr lang="ru-RU" i="1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при  </a:t>
            </a:r>
            <a:r>
              <a:rPr lang="ru-RU" dirty="0" err="1" smtClean="0"/>
              <a:t>відсутності</a:t>
            </a:r>
            <a:r>
              <a:rPr lang="ru-RU" dirty="0" smtClean="0"/>
              <a:t> </a:t>
            </a:r>
            <a:r>
              <a:rPr lang="ru-RU" dirty="0" err="1" smtClean="0"/>
              <a:t>підкріплення</a:t>
            </a:r>
            <a:r>
              <a:rPr lang="ru-RU" dirty="0" smtClean="0"/>
              <a:t>  </a:t>
            </a:r>
            <a:r>
              <a:rPr lang="ru-RU" dirty="0" err="1" smtClean="0"/>
              <a:t>деякої</a:t>
            </a:r>
            <a:r>
              <a:rPr lang="ru-RU" dirty="0" smtClean="0"/>
              <a:t> </a:t>
            </a:r>
            <a:r>
              <a:rPr lang="ru-RU" dirty="0" err="1" smtClean="0"/>
              <a:t>початкової</a:t>
            </a:r>
            <a:r>
              <a:rPr lang="ru-RU" dirty="0" smtClean="0"/>
              <a:t> </a:t>
            </a:r>
            <a:r>
              <a:rPr lang="ru-RU" dirty="0" err="1" smtClean="0"/>
              <a:t>частини</a:t>
            </a:r>
            <a:r>
              <a:rPr lang="ru-RU" dirty="0" smtClean="0"/>
              <a:t> сигнального  </a:t>
            </a:r>
            <a:r>
              <a:rPr lang="ru-RU" dirty="0" err="1" smtClean="0"/>
              <a:t>подразнення</a:t>
            </a:r>
            <a:r>
              <a:rPr lang="ru-RU" dirty="0" smtClean="0"/>
              <a:t>, </a:t>
            </a:r>
            <a:r>
              <a:rPr lang="ru-RU" dirty="0" err="1" smtClean="0"/>
              <a:t>тобто</a:t>
            </a:r>
            <a:r>
              <a:rPr lang="ru-RU" dirty="0" smtClean="0"/>
              <a:t>  при </a:t>
            </a:r>
            <a:r>
              <a:rPr lang="ru-RU" dirty="0" err="1" smtClean="0"/>
              <a:t>відставанні</a:t>
            </a:r>
            <a:r>
              <a:rPr lang="ru-RU" dirty="0" smtClean="0"/>
              <a:t>  в </a:t>
            </a:r>
            <a:r>
              <a:rPr lang="ru-RU" dirty="0" err="1" smtClean="0"/>
              <a:t>часі</a:t>
            </a:r>
            <a:r>
              <a:rPr lang="ru-RU" dirty="0" smtClean="0"/>
              <a:t> </a:t>
            </a:r>
            <a:r>
              <a:rPr lang="ru-RU" dirty="0" err="1" smtClean="0"/>
              <a:t>безумовного</a:t>
            </a:r>
            <a:r>
              <a:rPr lang="ru-RU" dirty="0" smtClean="0"/>
              <a:t> </a:t>
            </a:r>
            <a:r>
              <a:rPr lang="ru-RU" dirty="0" err="1" smtClean="0"/>
              <a:t>підкріплення</a:t>
            </a:r>
            <a:r>
              <a:rPr lang="ru-RU" dirty="0" smtClean="0"/>
              <a:t>, </a:t>
            </a:r>
            <a:r>
              <a:rPr lang="ru-RU" dirty="0" err="1" smtClean="0"/>
              <a:t>внаслідок</a:t>
            </a:r>
            <a:r>
              <a:rPr lang="ru-RU" dirty="0" smtClean="0"/>
              <a:t> </a:t>
            </a:r>
            <a:r>
              <a:rPr lang="ru-RU" dirty="0" err="1" smtClean="0"/>
              <a:t>чого</a:t>
            </a:r>
            <a:r>
              <a:rPr lang="ru-RU" dirty="0" smtClean="0"/>
              <a:t> </a:t>
            </a:r>
            <a:r>
              <a:rPr lang="ru-RU" dirty="0" err="1" smtClean="0"/>
              <a:t>збільшується</a:t>
            </a:r>
            <a:r>
              <a:rPr lang="ru-RU" dirty="0" smtClean="0"/>
              <a:t> </a:t>
            </a:r>
            <a:r>
              <a:rPr lang="ru-RU" dirty="0" err="1" smtClean="0"/>
              <a:t>прихований</a:t>
            </a:r>
            <a:r>
              <a:rPr lang="ru-RU" dirty="0" smtClean="0"/>
              <a:t> </a:t>
            </a:r>
            <a:r>
              <a:rPr lang="ru-RU" dirty="0" err="1" smtClean="0"/>
              <a:t>період</a:t>
            </a:r>
            <a:r>
              <a:rPr lang="ru-RU" dirty="0" smtClean="0"/>
              <a:t> </a:t>
            </a:r>
            <a:r>
              <a:rPr lang="ru-RU" dirty="0" err="1" smtClean="0"/>
              <a:t>прояву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рефлексу  –  рефлекс </a:t>
            </a:r>
            <a:r>
              <a:rPr lang="ru-RU" dirty="0" err="1" smtClean="0"/>
              <a:t>запізнюється</a:t>
            </a:r>
            <a:r>
              <a:rPr lang="ru-RU" dirty="0" smtClean="0"/>
              <a:t>. </a:t>
            </a:r>
            <a:r>
              <a:rPr lang="ru-RU" dirty="0" err="1" smtClean="0"/>
              <a:t>Запізнювальне</a:t>
            </a:r>
            <a:r>
              <a:rPr lang="ru-RU" dirty="0" smtClean="0"/>
              <a:t> 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приурочує</a:t>
            </a:r>
            <a:r>
              <a:rPr lang="ru-RU" dirty="0" smtClean="0"/>
              <a:t> </a:t>
            </a:r>
            <a:r>
              <a:rPr lang="ru-RU" dirty="0" err="1" smtClean="0"/>
              <a:t>умовну</a:t>
            </a:r>
            <a:r>
              <a:rPr lang="ru-RU" dirty="0" smtClean="0"/>
              <a:t> </a:t>
            </a:r>
            <a:r>
              <a:rPr lang="ru-RU" dirty="0" err="1" smtClean="0"/>
              <a:t>реакцію</a:t>
            </a:r>
            <a:r>
              <a:rPr lang="ru-RU" dirty="0" smtClean="0"/>
              <a:t> до моменту, коли вона </a:t>
            </a:r>
            <a:r>
              <a:rPr lang="ru-RU" dirty="0" err="1" smtClean="0"/>
              <a:t>знадобиться</a:t>
            </a:r>
            <a:r>
              <a:rPr lang="ru-RU" dirty="0" smtClean="0"/>
              <a:t> у </a:t>
            </a:r>
            <a:r>
              <a:rPr lang="ru-RU" dirty="0" err="1" smtClean="0"/>
              <a:t>відповідь</a:t>
            </a:r>
            <a:r>
              <a:rPr lang="ru-RU" dirty="0" smtClean="0"/>
              <a:t> на </a:t>
            </a:r>
            <a:r>
              <a:rPr lang="ru-RU" dirty="0" err="1" smtClean="0"/>
              <a:t>подразнення</a:t>
            </a:r>
            <a:r>
              <a:rPr lang="ru-RU" dirty="0" smtClean="0"/>
              <a:t>, що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підкріпленням</a:t>
            </a:r>
            <a:r>
              <a:rPr lang="ru-RU" dirty="0" smtClean="0"/>
              <a:t>. </a:t>
            </a:r>
          </a:p>
          <a:p>
            <a:r>
              <a:rPr lang="ru-RU" dirty="0" smtClean="0"/>
              <a:t>- </a:t>
            </a:r>
            <a:r>
              <a:rPr lang="ru-RU" i="1" dirty="0" err="1" smtClean="0"/>
              <a:t>умовне</a:t>
            </a:r>
            <a:r>
              <a:rPr lang="ru-RU" i="1" dirty="0" smtClean="0"/>
              <a:t> </a:t>
            </a:r>
            <a:r>
              <a:rPr lang="ru-RU" i="1" dirty="0" err="1" smtClean="0"/>
              <a:t>гальмування</a:t>
            </a:r>
            <a:r>
              <a:rPr lang="ru-RU" dirty="0" smtClean="0"/>
              <a:t>. </a:t>
            </a:r>
            <a:r>
              <a:rPr lang="ru-RU" dirty="0" err="1" smtClean="0"/>
              <a:t>Умовним</a:t>
            </a:r>
            <a:r>
              <a:rPr lang="ru-RU" dirty="0" smtClean="0"/>
              <a:t> </a:t>
            </a:r>
            <a:r>
              <a:rPr lang="ru-RU" dirty="0" err="1" smtClean="0"/>
              <a:t>гальмом</a:t>
            </a:r>
            <a:r>
              <a:rPr lang="ru-RU" dirty="0" smtClean="0"/>
              <a:t> </a:t>
            </a:r>
            <a:r>
              <a:rPr lang="ru-RU" dirty="0" err="1" smtClean="0"/>
              <a:t>називається</a:t>
            </a:r>
            <a:r>
              <a:rPr lang="ru-RU" dirty="0" smtClean="0"/>
              <a:t> </a:t>
            </a:r>
            <a:r>
              <a:rPr lang="ru-RU" dirty="0" err="1" smtClean="0"/>
              <a:t>подразник</a:t>
            </a:r>
            <a:r>
              <a:rPr lang="ru-RU" dirty="0" smtClean="0"/>
              <a:t>, </a:t>
            </a:r>
            <a:r>
              <a:rPr lang="ru-RU" dirty="0" err="1" smtClean="0"/>
              <a:t>комбінація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</a:t>
            </a:r>
            <a:r>
              <a:rPr lang="ru-RU" dirty="0" err="1" smtClean="0"/>
              <a:t>з</a:t>
            </a:r>
            <a:r>
              <a:rPr lang="ru-RU" dirty="0" smtClean="0"/>
              <a:t> </a:t>
            </a:r>
            <a:r>
              <a:rPr lang="ru-RU" dirty="0" err="1" smtClean="0"/>
              <a:t>позитивним</a:t>
            </a:r>
            <a:r>
              <a:rPr lang="ru-RU" dirty="0" smtClean="0"/>
              <a:t> (</a:t>
            </a:r>
            <a:r>
              <a:rPr lang="ru-RU" dirty="0" err="1" smtClean="0"/>
              <a:t>підкріплюючим</a:t>
            </a:r>
            <a:r>
              <a:rPr lang="ru-RU" dirty="0" smtClean="0"/>
              <a:t>) сигналом </a:t>
            </a:r>
            <a:r>
              <a:rPr lang="ru-RU" dirty="0" err="1" smtClean="0"/>
              <a:t>ніколи</a:t>
            </a:r>
            <a:r>
              <a:rPr lang="ru-RU" dirty="0" smtClean="0"/>
              <a:t> не </a:t>
            </a:r>
            <a:r>
              <a:rPr lang="ru-RU" dirty="0" err="1" smtClean="0"/>
              <a:t>підкріплюється</a:t>
            </a:r>
            <a:r>
              <a:rPr lang="ru-RU" dirty="0" smtClean="0"/>
              <a:t>. </a:t>
            </a:r>
          </a:p>
          <a:p>
            <a:r>
              <a:rPr lang="ru-RU" dirty="0" err="1" smtClean="0"/>
              <a:t>Додавання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 до </a:t>
            </a:r>
            <a:r>
              <a:rPr lang="ru-RU" dirty="0" err="1" smtClean="0"/>
              <a:t>будь-якого</a:t>
            </a:r>
            <a:r>
              <a:rPr lang="ru-RU" dirty="0" smtClean="0"/>
              <a:t> </a:t>
            </a:r>
            <a:r>
              <a:rPr lang="ru-RU" dirty="0" err="1" smtClean="0"/>
              <a:t>іншого</a:t>
            </a:r>
            <a:r>
              <a:rPr lang="ru-RU" dirty="0" smtClean="0"/>
              <a:t> позитивного сигналу </a:t>
            </a:r>
            <a:r>
              <a:rPr lang="ru-RU" dirty="0" err="1" smtClean="0"/>
              <a:t>гальмує</a:t>
            </a:r>
            <a:r>
              <a:rPr lang="ru-RU" dirty="0" smtClean="0"/>
              <a:t> </a:t>
            </a:r>
            <a:r>
              <a:rPr lang="ru-RU" dirty="0" err="1" smtClean="0"/>
              <a:t>умовний</a:t>
            </a:r>
            <a:r>
              <a:rPr lang="ru-RU" dirty="0" smtClean="0"/>
              <a:t> рефлекс, що </a:t>
            </a:r>
            <a:r>
              <a:rPr lang="ru-RU" dirty="0" err="1" smtClean="0"/>
              <a:t>викликається</a:t>
            </a:r>
            <a:r>
              <a:rPr lang="ru-RU" dirty="0" smtClean="0"/>
              <a:t> </a:t>
            </a:r>
            <a:r>
              <a:rPr lang="ru-RU" dirty="0" err="1" smtClean="0"/>
              <a:t>цим</a:t>
            </a:r>
            <a:r>
              <a:rPr lang="ru-RU" dirty="0" smtClean="0"/>
              <a:t> сигналом. Так </a:t>
            </a:r>
            <a:r>
              <a:rPr lang="ru-RU" dirty="0" err="1" smtClean="0"/>
              <a:t>використовуються</a:t>
            </a:r>
            <a:r>
              <a:rPr lang="ru-RU" dirty="0" smtClean="0"/>
              <a:t> </a:t>
            </a:r>
            <a:r>
              <a:rPr lang="ru-RU" dirty="0" err="1" smtClean="0"/>
              <a:t>додаткові</a:t>
            </a:r>
            <a:r>
              <a:rPr lang="ru-RU" dirty="0" smtClean="0"/>
              <a:t> </a:t>
            </a:r>
            <a:r>
              <a:rPr lang="ru-RU" dirty="0" err="1" smtClean="0"/>
              <a:t>сигнали</a:t>
            </a:r>
            <a:r>
              <a:rPr lang="ru-RU" dirty="0" smtClean="0"/>
              <a:t>, що </a:t>
            </a:r>
            <a:r>
              <a:rPr lang="ru-RU" dirty="0" err="1" smtClean="0"/>
              <a:t>уточнюють</a:t>
            </a:r>
            <a:r>
              <a:rPr lang="ru-RU" dirty="0" smtClean="0"/>
              <a:t> </a:t>
            </a:r>
            <a:r>
              <a:rPr lang="ru-RU" dirty="0" err="1" smtClean="0"/>
              <a:t>значення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 у  </a:t>
            </a:r>
            <a:r>
              <a:rPr lang="ru-RU" dirty="0" err="1" smtClean="0"/>
              <a:t>різних</a:t>
            </a:r>
            <a:r>
              <a:rPr lang="ru-RU" dirty="0" smtClean="0"/>
              <a:t> </a:t>
            </a:r>
            <a:r>
              <a:rPr lang="ru-RU" dirty="0" err="1" smtClean="0"/>
              <a:t>ситуаціях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/>
          </a:bodyPr>
          <a:lstStyle/>
          <a:p>
            <a:r>
              <a:rPr lang="ru-RU" i="1" dirty="0" err="1" smtClean="0"/>
              <a:t>Охоронне</a:t>
            </a:r>
            <a:r>
              <a:rPr lang="ru-RU" i="1" dirty="0" smtClean="0"/>
              <a:t> (</a:t>
            </a:r>
            <a:r>
              <a:rPr lang="ru-RU" i="1" dirty="0" err="1" smtClean="0"/>
              <a:t>позамежне</a:t>
            </a:r>
            <a:r>
              <a:rPr lang="ru-RU" i="1" dirty="0" smtClean="0"/>
              <a:t>) </a:t>
            </a:r>
            <a:r>
              <a:rPr lang="ru-RU" i="1" dirty="0" err="1" smtClean="0"/>
              <a:t>гальмування</a:t>
            </a:r>
            <a:r>
              <a:rPr lang="ru-RU" dirty="0" smtClean="0"/>
              <a:t>. Цей вид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знаходиться</a:t>
            </a:r>
            <a:r>
              <a:rPr lang="ru-RU" dirty="0" smtClean="0"/>
              <a:t> </a:t>
            </a:r>
            <a:r>
              <a:rPr lang="ru-RU" dirty="0" err="1" smtClean="0"/>
              <a:t>дещо</a:t>
            </a:r>
            <a:r>
              <a:rPr lang="ru-RU" dirty="0" smtClean="0"/>
              <a:t> </a:t>
            </a:r>
            <a:r>
              <a:rPr lang="ru-RU" dirty="0" err="1" smtClean="0"/>
              <a:t>відокремлено</a:t>
            </a:r>
            <a:r>
              <a:rPr lang="ru-RU" dirty="0" smtClean="0"/>
              <a:t> 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інших</a:t>
            </a:r>
            <a:r>
              <a:rPr lang="ru-RU" dirty="0" smtClean="0"/>
              <a:t> </a:t>
            </a:r>
            <a:r>
              <a:rPr lang="ru-RU" dirty="0" err="1" smtClean="0"/>
              <a:t>видів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за </a:t>
            </a:r>
            <a:r>
              <a:rPr lang="ru-RU" dirty="0" err="1" smtClean="0"/>
              <a:t>своїми</a:t>
            </a:r>
            <a:r>
              <a:rPr lang="ru-RU" dirty="0" smtClean="0"/>
              <a:t> </a:t>
            </a:r>
            <a:r>
              <a:rPr lang="ru-RU" dirty="0" err="1" smtClean="0"/>
              <a:t>властивостями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, коли робота </a:t>
            </a:r>
            <a:r>
              <a:rPr lang="ru-RU" dirty="0" err="1" smtClean="0"/>
              <a:t>нервових</a:t>
            </a:r>
            <a:r>
              <a:rPr lang="ru-RU" dirty="0" smtClean="0"/>
              <a:t> </a:t>
            </a:r>
            <a:r>
              <a:rPr lang="ru-RU" dirty="0" err="1" smtClean="0"/>
              <a:t>клітин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</a:t>
            </a:r>
            <a:r>
              <a:rPr lang="ru-RU" dirty="0" err="1" smtClean="0"/>
              <a:t>вивести</a:t>
            </a:r>
            <a:r>
              <a:rPr lang="ru-RU" dirty="0" smtClean="0"/>
              <a:t> </a:t>
            </a:r>
            <a:r>
              <a:rPr lang="ru-RU" dirty="0" err="1" smtClean="0"/>
              <a:t>їх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звичайного</a:t>
            </a:r>
            <a:r>
              <a:rPr lang="ru-RU" dirty="0" smtClean="0"/>
              <a:t> </a:t>
            </a:r>
            <a:r>
              <a:rPr lang="ru-RU" dirty="0" err="1" smtClean="0"/>
              <a:t>функціонального</a:t>
            </a:r>
            <a:r>
              <a:rPr lang="ru-RU" dirty="0" smtClean="0"/>
              <a:t> стану та  </a:t>
            </a:r>
            <a:r>
              <a:rPr lang="ru-RU" dirty="0" err="1" smtClean="0"/>
              <a:t>викликати</a:t>
            </a:r>
            <a:r>
              <a:rPr lang="ru-RU" dirty="0" smtClean="0"/>
              <a:t> </a:t>
            </a:r>
            <a:r>
              <a:rPr lang="ru-RU" dirty="0" err="1" smtClean="0"/>
              <a:t>стомлення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перенапруження</a:t>
            </a:r>
            <a:r>
              <a:rPr lang="ru-RU" dirty="0" smtClean="0"/>
              <a:t>. </a:t>
            </a:r>
            <a:r>
              <a:rPr lang="ru-RU" dirty="0" err="1" smtClean="0"/>
              <a:t>Охоронне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проявляється</a:t>
            </a:r>
            <a:r>
              <a:rPr lang="ru-RU" dirty="0" smtClean="0"/>
              <a:t> за </a:t>
            </a:r>
            <a:r>
              <a:rPr lang="ru-RU" dirty="0" err="1" smtClean="0"/>
              <a:t>відповідних</a:t>
            </a:r>
            <a:r>
              <a:rPr lang="ru-RU" dirty="0" smtClean="0"/>
              <a:t> умов </a:t>
            </a:r>
            <a:r>
              <a:rPr lang="ru-RU" dirty="0" err="1" smtClean="0"/>
              <a:t>відразу</a:t>
            </a:r>
            <a:r>
              <a:rPr lang="ru-RU" dirty="0" smtClean="0"/>
              <a:t> без всякого </a:t>
            </a:r>
            <a:r>
              <a:rPr lang="ru-RU" dirty="0" err="1" smtClean="0"/>
              <a:t>вироблення</a:t>
            </a:r>
            <a:r>
              <a:rPr lang="ru-RU" dirty="0" smtClean="0"/>
              <a:t>, що </a:t>
            </a:r>
            <a:r>
              <a:rPr lang="ru-RU" dirty="0" err="1" smtClean="0"/>
              <a:t>вказує</a:t>
            </a:r>
            <a:r>
              <a:rPr lang="ru-RU" dirty="0" smtClean="0"/>
              <a:t> на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безумовний</a:t>
            </a:r>
            <a:r>
              <a:rPr lang="ru-RU" dirty="0" smtClean="0"/>
              <a:t> характер. </a:t>
            </a:r>
            <a:r>
              <a:rPr lang="ru-RU" dirty="0" err="1" smtClean="0"/>
              <a:t>Проте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не </a:t>
            </a:r>
            <a:r>
              <a:rPr lang="ru-RU" dirty="0" err="1" smtClean="0"/>
              <a:t>можна</a:t>
            </a:r>
            <a:r>
              <a:rPr lang="ru-RU" dirty="0" smtClean="0"/>
              <a:t> </a:t>
            </a:r>
            <a:r>
              <a:rPr lang="ru-RU" dirty="0" err="1" smtClean="0"/>
              <a:t>назвати</a:t>
            </a:r>
            <a:r>
              <a:rPr lang="ru-RU" dirty="0" smtClean="0"/>
              <a:t> </a:t>
            </a:r>
            <a:r>
              <a:rPr lang="ru-RU" dirty="0" err="1" smtClean="0"/>
              <a:t>зовнішнім</a:t>
            </a:r>
            <a:r>
              <a:rPr lang="ru-RU" dirty="0" smtClean="0"/>
              <a:t>, </a:t>
            </a:r>
            <a:r>
              <a:rPr lang="ru-RU" dirty="0" err="1" smtClean="0"/>
              <a:t>оскільки</a:t>
            </a:r>
            <a:r>
              <a:rPr lang="ru-RU" dirty="0" smtClean="0"/>
              <a:t> </a:t>
            </a:r>
            <a:r>
              <a:rPr lang="ru-RU" dirty="0" err="1" smtClean="0"/>
              <a:t>воно</a:t>
            </a:r>
            <a:r>
              <a:rPr lang="ru-RU" dirty="0" smtClean="0"/>
              <a:t> </a:t>
            </a:r>
            <a:r>
              <a:rPr lang="ru-RU" dirty="0" err="1" smtClean="0"/>
              <a:t>розвивається</a:t>
            </a:r>
            <a:r>
              <a:rPr lang="ru-RU" dirty="0" smtClean="0"/>
              <a:t> в </a:t>
            </a:r>
            <a:r>
              <a:rPr lang="ru-RU" dirty="0" err="1" smtClean="0"/>
              <a:t>механізмі</a:t>
            </a:r>
            <a:r>
              <a:rPr lang="ru-RU" dirty="0" smtClean="0"/>
              <a:t> самого рефлексу. </a:t>
            </a:r>
            <a:r>
              <a:rPr lang="ru-RU" dirty="0" err="1" smtClean="0"/>
              <a:t>Нервові</a:t>
            </a:r>
            <a:r>
              <a:rPr lang="ru-RU" dirty="0" smtClean="0"/>
              <a:t> </a:t>
            </a:r>
            <a:r>
              <a:rPr lang="ru-RU" dirty="0" err="1" smtClean="0"/>
              <a:t>механізми</a:t>
            </a:r>
            <a:r>
              <a:rPr lang="ru-RU" dirty="0" smtClean="0"/>
              <a:t>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відділів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(кори великих </a:t>
            </a:r>
            <a:r>
              <a:rPr lang="ru-RU" dirty="0" err="1" smtClean="0"/>
              <a:t>півкуль</a:t>
            </a:r>
            <a:r>
              <a:rPr lang="ru-RU" dirty="0" smtClean="0"/>
              <a:t>) особливо </a:t>
            </a:r>
            <a:r>
              <a:rPr lang="ru-RU" dirty="0" err="1" smtClean="0"/>
              <a:t>потребують</a:t>
            </a:r>
            <a:r>
              <a:rPr lang="ru-RU" dirty="0" smtClean="0"/>
              <a:t> такого </a:t>
            </a:r>
            <a:r>
              <a:rPr lang="ru-RU" dirty="0" err="1" smtClean="0"/>
              <a:t>запобіжного</a:t>
            </a:r>
            <a:r>
              <a:rPr lang="ru-RU" dirty="0" smtClean="0"/>
              <a:t> </a:t>
            </a:r>
            <a:r>
              <a:rPr lang="ru-RU" dirty="0" err="1" smtClean="0"/>
              <a:t>механізму</a:t>
            </a:r>
            <a:r>
              <a:rPr lang="ru-RU" dirty="0" smtClean="0"/>
              <a:t> </a:t>
            </a:r>
            <a:r>
              <a:rPr lang="ru-RU" dirty="0" err="1" smtClean="0"/>
              <a:t>зважаючи</a:t>
            </a:r>
            <a:r>
              <a:rPr lang="ru-RU" dirty="0" smtClean="0"/>
              <a:t> на </a:t>
            </a:r>
            <a:r>
              <a:rPr lang="ru-RU" dirty="0" err="1" smtClean="0"/>
              <a:t>виключно</a:t>
            </a:r>
            <a:r>
              <a:rPr lang="ru-RU" dirty="0" smtClean="0"/>
              <a:t> </a:t>
            </a:r>
            <a:r>
              <a:rPr lang="ru-RU" dirty="0" err="1" smtClean="0"/>
              <a:t>інтенсивну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високу</a:t>
            </a:r>
            <a:r>
              <a:rPr lang="ru-RU" dirty="0" smtClean="0"/>
              <a:t> </a:t>
            </a:r>
            <a:r>
              <a:rPr lang="ru-RU" dirty="0" err="1" smtClean="0"/>
              <a:t>чутливість</a:t>
            </a:r>
            <a:r>
              <a:rPr lang="ru-RU" dirty="0" smtClean="0"/>
              <a:t> до </a:t>
            </a:r>
            <a:r>
              <a:rPr lang="ru-RU" dirty="0" err="1" smtClean="0"/>
              <a:t>несприятливих</a:t>
            </a:r>
            <a:r>
              <a:rPr lang="ru-RU" dirty="0" smtClean="0"/>
              <a:t> умов. Так, вони першими </a:t>
            </a:r>
            <a:r>
              <a:rPr lang="ru-RU" dirty="0" err="1" smtClean="0"/>
              <a:t>страждають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нестачі</a:t>
            </a:r>
            <a:r>
              <a:rPr lang="ru-RU" dirty="0" smtClean="0"/>
              <a:t>  </a:t>
            </a:r>
            <a:r>
              <a:rPr lang="ru-RU" dirty="0" err="1" smtClean="0"/>
              <a:t>живлення</a:t>
            </a:r>
            <a:r>
              <a:rPr lang="ru-RU" dirty="0" smtClean="0"/>
              <a:t>  (</a:t>
            </a:r>
            <a:r>
              <a:rPr lang="ru-RU" dirty="0" err="1" smtClean="0"/>
              <a:t>непритомність</a:t>
            </a:r>
            <a:r>
              <a:rPr lang="ru-RU" dirty="0" smtClean="0"/>
              <a:t> при </a:t>
            </a:r>
            <a:r>
              <a:rPr lang="ru-RU" dirty="0" err="1" smtClean="0"/>
              <a:t>обмеженні</a:t>
            </a:r>
            <a:r>
              <a:rPr lang="ru-RU" dirty="0" smtClean="0"/>
              <a:t> </a:t>
            </a:r>
            <a:r>
              <a:rPr lang="ru-RU" dirty="0" err="1" smtClean="0"/>
              <a:t>мозкового</a:t>
            </a:r>
            <a:r>
              <a:rPr lang="ru-RU" dirty="0" smtClean="0"/>
              <a:t> </a:t>
            </a:r>
            <a:r>
              <a:rPr lang="ru-RU" dirty="0" err="1" smtClean="0"/>
              <a:t>кровообігу</a:t>
            </a:r>
            <a:r>
              <a:rPr lang="ru-RU" dirty="0" smtClean="0"/>
              <a:t>) </a:t>
            </a:r>
            <a:r>
              <a:rPr lang="ru-RU" dirty="0" err="1" smtClean="0"/>
              <a:t>і</a:t>
            </a:r>
            <a:r>
              <a:rPr lang="ru-RU" dirty="0" smtClean="0"/>
              <a:t> першими </a:t>
            </a:r>
            <a:r>
              <a:rPr lang="ru-RU" dirty="0" err="1" smtClean="0"/>
              <a:t>піддаються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отрут (</a:t>
            </a:r>
            <a:r>
              <a:rPr lang="ru-RU" dirty="0" err="1" smtClean="0"/>
              <a:t>виключення</a:t>
            </a:r>
            <a:r>
              <a:rPr lang="ru-RU" dirty="0" smtClean="0"/>
              <a:t> </a:t>
            </a:r>
            <a:r>
              <a:rPr lang="ru-RU" dirty="0" err="1" smtClean="0"/>
              <a:t>свідомості</a:t>
            </a:r>
            <a:r>
              <a:rPr lang="ru-RU" dirty="0" smtClean="0"/>
              <a:t> алкоголем). </a:t>
            </a:r>
            <a:r>
              <a:rPr lang="ru-RU" dirty="0" err="1" smtClean="0"/>
              <a:t>Охоронне</a:t>
            </a:r>
            <a:r>
              <a:rPr lang="ru-RU" dirty="0" smtClean="0"/>
              <a:t>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виникає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при </a:t>
            </a:r>
            <a:r>
              <a:rPr lang="ru-RU" dirty="0" err="1" smtClean="0"/>
              <a:t>нормальній</a:t>
            </a:r>
            <a:r>
              <a:rPr lang="ru-RU" dirty="0" smtClean="0"/>
              <a:t> </a:t>
            </a:r>
            <a:r>
              <a:rPr lang="ru-RU" dirty="0" err="1" smtClean="0"/>
              <a:t>працездатності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 в </a:t>
            </a:r>
            <a:r>
              <a:rPr lang="ru-RU" dirty="0" err="1" smtClean="0"/>
              <a:t>умовах</a:t>
            </a:r>
            <a:r>
              <a:rPr lang="ru-RU" dirty="0" smtClean="0"/>
              <a:t> </a:t>
            </a:r>
            <a:r>
              <a:rPr lang="ru-RU" dirty="0" err="1" smtClean="0"/>
              <a:t>дії</a:t>
            </a:r>
            <a:r>
              <a:rPr lang="ru-RU" dirty="0" smtClean="0"/>
              <a:t> </a:t>
            </a:r>
            <a:r>
              <a:rPr lang="ru-RU" dirty="0" err="1" smtClean="0"/>
              <a:t>надсильних</a:t>
            </a:r>
            <a:r>
              <a:rPr lang="ru-RU" dirty="0" smtClean="0"/>
              <a:t> </a:t>
            </a:r>
            <a:r>
              <a:rPr lang="ru-RU" dirty="0" err="1" smtClean="0"/>
              <a:t>подразників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План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1. </a:t>
            </a:r>
            <a:r>
              <a:rPr lang="ru-RU" dirty="0" err="1" smtClean="0"/>
              <a:t>Поняття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та </a:t>
            </a:r>
            <a:r>
              <a:rPr lang="ru-RU" dirty="0" err="1" smtClean="0"/>
              <a:t>безумовного</a:t>
            </a:r>
            <a:r>
              <a:rPr lang="ru-RU" dirty="0" smtClean="0"/>
              <a:t> рефлексу. </a:t>
            </a:r>
          </a:p>
          <a:p>
            <a:r>
              <a:rPr lang="ru-RU" dirty="0" smtClean="0"/>
              <a:t>2. </a:t>
            </a:r>
            <a:r>
              <a:rPr lang="ru-RU" dirty="0" err="1" smtClean="0"/>
              <a:t>Умови</a:t>
            </a:r>
            <a:r>
              <a:rPr lang="ru-RU" dirty="0" smtClean="0"/>
              <a:t> </a:t>
            </a:r>
            <a:r>
              <a:rPr lang="ru-RU" dirty="0" err="1" smtClean="0"/>
              <a:t>вироблення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рефлексу. </a:t>
            </a:r>
          </a:p>
          <a:p>
            <a:r>
              <a:rPr lang="ru-RU" dirty="0" smtClean="0"/>
              <a:t>3. </a:t>
            </a:r>
            <a:r>
              <a:rPr lang="ru-RU" dirty="0" err="1" smtClean="0"/>
              <a:t>Гальмування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364502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1. </a:t>
            </a:r>
            <a:r>
              <a:rPr lang="ru-RU" dirty="0" err="1" smtClean="0"/>
              <a:t>Гіпотезу</a:t>
            </a:r>
            <a:r>
              <a:rPr lang="ru-RU" dirty="0" smtClean="0"/>
              <a:t> про </a:t>
            </a:r>
            <a:r>
              <a:rPr lang="ru-RU" dirty="0" err="1" smtClean="0"/>
              <a:t>рефлекторну</a:t>
            </a:r>
            <a:r>
              <a:rPr lang="ru-RU" dirty="0" smtClean="0"/>
              <a:t> природу </a:t>
            </a:r>
            <a:r>
              <a:rPr lang="ru-RU" dirty="0" err="1" smtClean="0"/>
              <a:t>діяльності</a:t>
            </a:r>
            <a:r>
              <a:rPr lang="ru-RU" dirty="0" smtClean="0"/>
              <a:t>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  </a:t>
            </a:r>
            <a:r>
              <a:rPr lang="ru-RU" dirty="0" err="1" smtClean="0"/>
              <a:t>вперше</a:t>
            </a:r>
            <a:r>
              <a:rPr lang="ru-RU" dirty="0" smtClean="0"/>
              <a:t> </a:t>
            </a:r>
            <a:r>
              <a:rPr lang="ru-RU" dirty="0" err="1" smtClean="0"/>
              <a:t>висловив</a:t>
            </a:r>
            <a:r>
              <a:rPr lang="ru-RU" dirty="0" smtClean="0"/>
              <a:t> І.М. </a:t>
            </a:r>
            <a:r>
              <a:rPr lang="ru-RU" dirty="0" err="1" smtClean="0"/>
              <a:t>Сєченов</a:t>
            </a:r>
            <a:r>
              <a:rPr lang="ru-RU" dirty="0" smtClean="0"/>
              <a:t> у </a:t>
            </a:r>
            <a:r>
              <a:rPr lang="ru-RU" dirty="0" err="1" smtClean="0"/>
              <a:t>своїй</a:t>
            </a:r>
            <a:r>
              <a:rPr lang="ru-RU" dirty="0" smtClean="0"/>
              <a:t> </a:t>
            </a:r>
            <a:r>
              <a:rPr lang="ru-RU" dirty="0" err="1" smtClean="0"/>
              <a:t>знаменитій</a:t>
            </a:r>
            <a:r>
              <a:rPr lang="ru-RU" dirty="0" smtClean="0"/>
              <a:t> </a:t>
            </a:r>
            <a:r>
              <a:rPr lang="ru-RU" dirty="0" err="1" smtClean="0"/>
              <a:t>роботі</a:t>
            </a:r>
            <a:r>
              <a:rPr lang="ru-RU" dirty="0" smtClean="0"/>
              <a:t>  «</a:t>
            </a:r>
            <a:r>
              <a:rPr lang="ru-RU" dirty="0" err="1" smtClean="0"/>
              <a:t>Рефлекси</a:t>
            </a:r>
            <a:r>
              <a:rPr lang="ru-RU" dirty="0" smtClean="0"/>
              <a:t> головного </a:t>
            </a:r>
            <a:r>
              <a:rPr lang="ru-RU" dirty="0" err="1" smtClean="0"/>
              <a:t>мозку</a:t>
            </a:r>
            <a:r>
              <a:rPr lang="ru-RU" dirty="0" smtClean="0"/>
              <a:t>»  (1862 р.). </a:t>
            </a:r>
            <a:r>
              <a:rPr lang="ru-RU" dirty="0" err="1" smtClean="0"/>
              <a:t>Згідно</a:t>
            </a:r>
            <a:r>
              <a:rPr lang="ru-RU" dirty="0" smtClean="0"/>
              <a:t> до </a:t>
            </a:r>
            <a:r>
              <a:rPr lang="ru-RU" dirty="0" err="1" smtClean="0"/>
              <a:t>цієї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: «Все акты сознательной и бессознательной жизни по способу происхождения суть рефлексы, психическая деятельность  –  суть рефлекторная или отражательная деятельность». </a:t>
            </a:r>
            <a:r>
              <a:rPr lang="ru-RU" dirty="0" err="1" smtClean="0"/>
              <a:t>Положення</a:t>
            </a:r>
            <a:r>
              <a:rPr lang="ru-RU" dirty="0" smtClean="0"/>
              <a:t> </a:t>
            </a:r>
            <a:r>
              <a:rPr lang="ru-RU" dirty="0" err="1" smtClean="0"/>
              <a:t>рефлекторної</a:t>
            </a:r>
            <a:r>
              <a:rPr lang="ru-RU" dirty="0" smtClean="0"/>
              <a:t> </a:t>
            </a:r>
            <a:r>
              <a:rPr lang="ru-RU" dirty="0" err="1" smtClean="0"/>
              <a:t>теорії</a:t>
            </a:r>
            <a:r>
              <a:rPr lang="ru-RU" dirty="0" smtClean="0"/>
              <a:t>, </a:t>
            </a:r>
            <a:r>
              <a:rPr lang="ru-RU" dirty="0" err="1" smtClean="0"/>
              <a:t>сформульовані</a:t>
            </a:r>
            <a:r>
              <a:rPr lang="ru-RU" dirty="0" smtClean="0"/>
              <a:t> І.М. </a:t>
            </a:r>
            <a:r>
              <a:rPr lang="ru-RU" dirty="0" err="1" smtClean="0"/>
              <a:t>Сєченовим</a:t>
            </a:r>
            <a:r>
              <a:rPr lang="ru-RU" dirty="0" smtClean="0"/>
              <a:t>, </a:t>
            </a:r>
            <a:r>
              <a:rPr lang="ru-RU" dirty="0" err="1" smtClean="0"/>
              <a:t>були</a:t>
            </a:r>
            <a:r>
              <a:rPr lang="ru-RU" dirty="0" smtClean="0"/>
              <a:t> </a:t>
            </a:r>
            <a:r>
              <a:rPr lang="ru-RU" dirty="0" err="1" smtClean="0"/>
              <a:t>надалі</a:t>
            </a:r>
            <a:r>
              <a:rPr lang="ru-RU" dirty="0" smtClean="0"/>
              <a:t> </a:t>
            </a:r>
            <a:r>
              <a:rPr lang="ru-RU" dirty="0" err="1" smtClean="0"/>
              <a:t>розроблені</a:t>
            </a:r>
            <a:r>
              <a:rPr lang="ru-RU" dirty="0" smtClean="0"/>
              <a:t> І.П. </a:t>
            </a:r>
            <a:r>
              <a:rPr lang="ru-RU" dirty="0" err="1" smtClean="0"/>
              <a:t>Павловим</a:t>
            </a:r>
            <a:r>
              <a:rPr lang="ru-RU" dirty="0" smtClean="0"/>
              <a:t>, М.Є. </a:t>
            </a:r>
            <a:r>
              <a:rPr lang="ru-RU" dirty="0" err="1" smtClean="0"/>
              <a:t>Введенським</a:t>
            </a:r>
            <a:r>
              <a:rPr lang="ru-RU" dirty="0" smtClean="0"/>
              <a:t>, </a:t>
            </a:r>
            <a:endParaRPr lang="ru-RU" dirty="0"/>
          </a:p>
        </p:txBody>
      </p:sp>
      <p:sp>
        <p:nvSpPr>
          <p:cNvPr id="2050" name="AutoShape 2" descr="Ð ÐµÐ·ÑÐ»ÑÑÐ°Ñ Ð¿Ð¾ÑÑÐºÑ Ð·Ð¾Ð±ÑÐ°Ð¶ÐµÐ½Ñ Ð·Ð° Ð·Ð°Ð¿Ð¸ÑÐ¾Ð¼ &quot;Ð¡ÐµÑÐµÐ½Ð¾Ð²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AutoShape 4" descr="Ð ÐµÐ·ÑÐ»ÑÑÐ°Ñ Ð¿Ð¾ÑÑÐºÑ Ð·Ð¾Ð±ÑÐ°Ð¶ÐµÐ½Ñ Ð·Ð° Ð·Ð°Ð¿Ð¸ÑÐ¾Ð¼ &quot;Ð¡ÐµÑÐµÐ½Ð¾Ð²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AutoShape 6" descr="Ð ÐµÐ·ÑÐ»ÑÑÐ°Ñ Ð¿Ð¾ÑÑÐºÑ Ð·Ð¾Ð±ÑÐ°Ð¶ÐµÐ½Ñ Ð·Ð° Ð·Ð°Ð¿Ð¸ÑÐ¾Ð¼ &quot;Ð¡ÐµÑÐµÐ½Ð¾Ð²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AutoShape 8" descr="Ð ÐµÐ·ÑÐ»ÑÑÐ°Ñ Ð¿Ð¾ÑÑÐºÑ Ð·Ð¾Ð±ÑÐ°Ð¶ÐµÐ½Ñ Ð·Ð° Ð·Ð°Ð¿Ð¸ÑÐ¾Ð¼ &quot;Ð¡ÐµÑÐµÐ½Ð¾Ð²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058" name="Picture 10" descr="Ð ÐµÐ·ÑÐ»ÑÑÐ°Ñ Ð¿Ð¾ÑÑÐºÑ Ð·Ð¾Ð±ÑÐ°Ð¶ÐµÐ½Ñ Ð·Ð° Ð·Ð°Ð¿Ð¸ÑÐ¾Ð¼ &quot;Ð¡ÐµÑÐµÐ½Ð¾Ð²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356992"/>
            <a:ext cx="2711880" cy="3501008"/>
          </a:xfrm>
          <a:prstGeom prst="rect">
            <a:avLst/>
          </a:prstGeom>
          <a:noFill/>
        </p:spPr>
      </p:pic>
      <p:pic>
        <p:nvPicPr>
          <p:cNvPr id="2060" name="Picture 12" descr="Ð ÐµÐ·ÑÐ»ÑÑÐ°Ñ Ð¿Ð¾ÑÑÐºÑ Ð·Ð¾Ð±ÑÐ°Ð¶ÐµÐ½Ñ Ð·Ð° Ð·Ð°Ð¿Ð¸ÑÐ¾Ð¼ &quot;ÐÐ°Ð²Ð»Ð¾Ð²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356992"/>
            <a:ext cx="2649821" cy="3501008"/>
          </a:xfrm>
          <a:prstGeom prst="rect">
            <a:avLst/>
          </a:prstGeom>
          <a:noFill/>
        </p:spPr>
      </p:pic>
      <p:pic>
        <p:nvPicPr>
          <p:cNvPr id="2062" name="Picture 14" descr="Ð ÐµÐ·ÑÐ»ÑÑÐ°Ñ Ð¿Ð¾ÑÑÐºÑ Ð·Ð¾Ð±ÑÐ°Ð¶ÐµÐ½Ñ Ð·Ð° Ð·Ð°Ð¿Ð¸ÑÐ¾Ð¼ &quot;ÐÐ²ÐµÐ´ÐµÐ½ÑÑÐºÐ¸Ð¹ Ð. Ð.&quot;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3356992"/>
            <a:ext cx="2664296" cy="35010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60648"/>
            <a:ext cx="8291264" cy="6213304"/>
          </a:xfrm>
        </p:spPr>
        <p:txBody>
          <a:bodyPr/>
          <a:lstStyle/>
          <a:p>
            <a:r>
              <a:rPr lang="ru-RU" dirty="0" smtClean="0"/>
              <a:t>О.О. </a:t>
            </a:r>
            <a:r>
              <a:rPr lang="ru-RU" dirty="0" err="1" smtClean="0"/>
              <a:t>Ухтомським</a:t>
            </a:r>
            <a:r>
              <a:rPr lang="ru-RU" dirty="0" smtClean="0"/>
              <a:t>, В.М. </a:t>
            </a:r>
            <a:r>
              <a:rPr lang="ru-RU" dirty="0" err="1" smtClean="0"/>
              <a:t>Бехтєревим</a:t>
            </a:r>
            <a:r>
              <a:rPr lang="ru-RU" dirty="0" smtClean="0"/>
              <a:t>, П.К. </a:t>
            </a:r>
            <a:r>
              <a:rPr lang="ru-RU" dirty="0" err="1" smtClean="0"/>
              <a:t>Анохіним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1026" name="Picture 2" descr="Ð ÐµÐ·ÑÐ»ÑÑÐ°Ñ Ð¿Ð¾ÑÑÐºÑ Ð·Ð¾Ð±ÑÐ°Ð¶ÐµÐ½Ñ Ð·Ð° Ð·Ð°Ð¿Ð¸ÑÐ¾Ð¼ &quot;Ð£ÑÑÐ¾Ð¼ÑÑÐºÐ¸Ð¹&quot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268760"/>
            <a:ext cx="2448272" cy="3472726"/>
          </a:xfrm>
          <a:prstGeom prst="rect">
            <a:avLst/>
          </a:prstGeom>
          <a:noFill/>
        </p:spPr>
      </p:pic>
      <p:pic>
        <p:nvPicPr>
          <p:cNvPr id="1028" name="Picture 4" descr="Ð ÐµÐ·ÑÐ»ÑÑÐ°Ñ Ð¿Ð¾ÑÑÐºÑ Ð·Ð¾Ð±ÑÐ°Ð¶ÐµÐ½Ñ Ð·Ð° Ð·Ð°Ð¿Ð¸ÑÐ¾Ð¼ &quot;ÐÐµÑÑÑÑÐµÐ²&quot;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3848" y="1268760"/>
            <a:ext cx="2592288" cy="3491488"/>
          </a:xfrm>
          <a:prstGeom prst="rect">
            <a:avLst/>
          </a:prstGeom>
          <a:noFill/>
        </p:spPr>
      </p:pic>
      <p:pic>
        <p:nvPicPr>
          <p:cNvPr id="1030" name="Picture 6" descr="ÐÐ¾Ð²âÑÐ·Ð°Ð½Ðµ Ð·Ð¾Ð±ÑÐ°Ð¶ÐµÐ½Ð½Ñ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8184" y="1268760"/>
            <a:ext cx="2520280" cy="350734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20472" cy="6858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І.П. Павлов </a:t>
            </a:r>
            <a:r>
              <a:rPr lang="ru-RU" sz="3200" dirty="0" err="1" smtClean="0"/>
              <a:t>усю</a:t>
            </a:r>
            <a:r>
              <a:rPr lang="ru-RU" sz="3200" dirty="0" smtClean="0"/>
              <a:t> </a:t>
            </a:r>
            <a:r>
              <a:rPr lang="ru-RU" sz="3200" dirty="0" err="1" smtClean="0"/>
              <a:t>сукупність</a:t>
            </a:r>
            <a:r>
              <a:rPr lang="ru-RU" sz="3200" dirty="0" smtClean="0"/>
              <a:t> </a:t>
            </a:r>
            <a:r>
              <a:rPr lang="ru-RU" sz="3200" dirty="0" err="1" smtClean="0"/>
              <a:t>рефлексів</a:t>
            </a:r>
            <a:r>
              <a:rPr lang="ru-RU" sz="3200" dirty="0" smtClean="0"/>
              <a:t>, що </a:t>
            </a:r>
            <a:r>
              <a:rPr lang="ru-RU" sz="3200" dirty="0" err="1" smtClean="0"/>
              <a:t>протікають</a:t>
            </a:r>
            <a:r>
              <a:rPr lang="ru-RU" sz="3200" dirty="0" smtClean="0"/>
              <a:t> в  </a:t>
            </a:r>
            <a:r>
              <a:rPr lang="ru-RU" sz="3200" dirty="0" err="1" smtClean="0"/>
              <a:t>організмі</a:t>
            </a:r>
            <a:r>
              <a:rPr lang="ru-RU" sz="3200" dirty="0" smtClean="0"/>
              <a:t> </a:t>
            </a:r>
            <a:r>
              <a:rPr lang="ru-RU" sz="3200" dirty="0" err="1" smtClean="0"/>
              <a:t>розділив</a:t>
            </a:r>
            <a:r>
              <a:rPr lang="ru-RU" sz="3200" dirty="0" smtClean="0"/>
              <a:t> на </a:t>
            </a:r>
            <a:r>
              <a:rPr lang="ru-RU" sz="3200" dirty="0" err="1" smtClean="0"/>
              <a:t>дві</a:t>
            </a:r>
            <a:r>
              <a:rPr lang="ru-RU" sz="3200" dirty="0" smtClean="0"/>
              <a:t> </a:t>
            </a:r>
            <a:r>
              <a:rPr lang="ru-RU" sz="3200" dirty="0" err="1" smtClean="0"/>
              <a:t>групи</a:t>
            </a:r>
            <a:r>
              <a:rPr lang="ru-RU" sz="3200" dirty="0" smtClean="0"/>
              <a:t>: </a:t>
            </a:r>
            <a:r>
              <a:rPr lang="ru-RU" sz="3200" i="1" dirty="0" err="1" smtClean="0"/>
              <a:t>безумовні</a:t>
            </a:r>
            <a:r>
              <a:rPr lang="ru-RU" sz="3200" dirty="0" smtClean="0"/>
              <a:t> та </a:t>
            </a:r>
            <a:r>
              <a:rPr lang="ru-RU" sz="3200" i="1" dirty="0" err="1" smtClean="0"/>
              <a:t>умовні</a:t>
            </a:r>
            <a:r>
              <a:rPr lang="ru-RU" sz="3200" i="1" dirty="0" smtClean="0"/>
              <a:t> </a:t>
            </a:r>
            <a:r>
              <a:rPr lang="ru-RU" sz="3200" i="1" dirty="0" err="1" smtClean="0"/>
              <a:t>рефлекси</a:t>
            </a:r>
            <a:r>
              <a:rPr lang="ru-RU" sz="3200" dirty="0" smtClean="0"/>
              <a:t>. </a:t>
            </a:r>
          </a:p>
          <a:p>
            <a:r>
              <a:rPr lang="ru-RU" sz="3200" b="1" dirty="0" err="1" smtClean="0"/>
              <a:t>Безумовні</a:t>
            </a:r>
            <a:r>
              <a:rPr lang="ru-RU" sz="3200" b="1" dirty="0" smtClean="0"/>
              <a:t> </a:t>
            </a:r>
            <a:r>
              <a:rPr lang="ru-RU" sz="3200" b="1" dirty="0" err="1" smtClean="0"/>
              <a:t>рефлекси</a:t>
            </a:r>
            <a:r>
              <a:rPr lang="ru-RU" sz="3200" b="1" dirty="0" smtClean="0"/>
              <a:t>  </a:t>
            </a:r>
            <a:r>
              <a:rPr lang="ru-RU" sz="3200" dirty="0" smtClean="0"/>
              <a:t>–  </a:t>
            </a:r>
            <a:r>
              <a:rPr lang="ru-RU" sz="3200" dirty="0" err="1" smtClean="0"/>
              <a:t>це</a:t>
            </a:r>
            <a:r>
              <a:rPr lang="ru-RU" sz="3200" dirty="0" smtClean="0"/>
              <a:t>  </a:t>
            </a:r>
            <a:r>
              <a:rPr lang="ru-RU" sz="3200" dirty="0" err="1" smtClean="0"/>
              <a:t>вроджені</a:t>
            </a:r>
            <a:r>
              <a:rPr lang="ru-RU" sz="3200" dirty="0" smtClean="0"/>
              <a:t> </a:t>
            </a:r>
            <a:r>
              <a:rPr lang="ru-RU" sz="3200" dirty="0" err="1" smtClean="0"/>
              <a:t>рефлекси</a:t>
            </a:r>
            <a:r>
              <a:rPr lang="ru-RU" sz="3200" dirty="0" smtClean="0"/>
              <a:t>, що </a:t>
            </a:r>
            <a:r>
              <a:rPr lang="ru-RU" sz="3200" dirty="0" err="1" smtClean="0"/>
              <a:t>передаються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спадково</a:t>
            </a:r>
            <a:r>
              <a:rPr lang="ru-RU" sz="3200" dirty="0" smtClean="0"/>
              <a:t>, </a:t>
            </a:r>
            <a:r>
              <a:rPr lang="ru-RU" sz="3200" dirty="0" err="1" smtClean="0"/>
              <a:t>сформовані</a:t>
            </a:r>
            <a:r>
              <a:rPr lang="ru-RU" sz="3200" dirty="0" smtClean="0"/>
              <a:t> до моменту </a:t>
            </a:r>
            <a:r>
              <a:rPr lang="ru-RU" sz="3200" dirty="0" err="1" smtClean="0"/>
              <a:t>народження</a:t>
            </a:r>
            <a:r>
              <a:rPr lang="ru-RU" sz="3200" dirty="0" smtClean="0"/>
              <a:t>. Вони </a:t>
            </a:r>
            <a:r>
              <a:rPr lang="ru-RU" sz="3200" dirty="0" err="1" smtClean="0"/>
              <a:t>є</a:t>
            </a:r>
            <a:r>
              <a:rPr lang="ru-RU" sz="3200" dirty="0" smtClean="0"/>
              <a:t> </a:t>
            </a:r>
            <a:r>
              <a:rPr lang="ru-RU" sz="3200" dirty="0" err="1" smtClean="0"/>
              <a:t>видовими</a:t>
            </a:r>
            <a:r>
              <a:rPr lang="ru-RU" sz="3200" dirty="0" smtClean="0"/>
              <a:t>, </a:t>
            </a:r>
            <a:r>
              <a:rPr lang="ru-RU" sz="3200" dirty="0" err="1" smtClean="0"/>
              <a:t>відносно</a:t>
            </a:r>
            <a:r>
              <a:rPr lang="ru-RU" sz="3200" dirty="0" smtClean="0"/>
              <a:t> </a:t>
            </a:r>
            <a:r>
              <a:rPr lang="ru-RU" sz="3200" dirty="0" err="1" smtClean="0"/>
              <a:t>постійні</a:t>
            </a:r>
            <a:r>
              <a:rPr lang="ru-RU" sz="3200" dirty="0" smtClean="0"/>
              <a:t>, </a:t>
            </a:r>
            <a:r>
              <a:rPr lang="ru-RU" sz="3200" dirty="0" err="1" smtClean="0"/>
              <a:t>здійснюються</a:t>
            </a:r>
            <a:r>
              <a:rPr lang="ru-RU" sz="3200" dirty="0" smtClean="0"/>
              <a:t> за </a:t>
            </a:r>
            <a:r>
              <a:rPr lang="ru-RU" sz="3200" dirty="0" err="1" smtClean="0"/>
              <a:t>участю</a:t>
            </a:r>
            <a:r>
              <a:rPr lang="ru-RU" sz="3200" dirty="0" smtClean="0"/>
              <a:t> спинного </a:t>
            </a:r>
            <a:r>
              <a:rPr lang="ru-RU" sz="3200" dirty="0" err="1" smtClean="0"/>
              <a:t>мозку</a:t>
            </a:r>
            <a:r>
              <a:rPr lang="ru-RU" sz="3200" dirty="0" smtClean="0"/>
              <a:t>, </a:t>
            </a:r>
            <a:r>
              <a:rPr lang="ru-RU" sz="3200" dirty="0" err="1" smtClean="0"/>
              <a:t>стовбура</a:t>
            </a:r>
            <a:r>
              <a:rPr lang="ru-RU" sz="3200" dirty="0" smtClean="0"/>
              <a:t> </a:t>
            </a:r>
            <a:r>
              <a:rPr lang="ru-RU" sz="3200" dirty="0" err="1" smtClean="0"/>
              <a:t>і</a:t>
            </a:r>
            <a:r>
              <a:rPr lang="ru-RU" sz="3200" dirty="0" smtClean="0"/>
              <a:t> </a:t>
            </a:r>
            <a:r>
              <a:rPr lang="ru-RU" sz="3200" dirty="0" err="1" smtClean="0"/>
              <a:t>підкіркових</a:t>
            </a:r>
            <a:r>
              <a:rPr lang="ru-RU" sz="3200" dirty="0" smtClean="0"/>
              <a:t> ядер  головного </a:t>
            </a:r>
            <a:r>
              <a:rPr lang="ru-RU" sz="3200" dirty="0" err="1" smtClean="0"/>
              <a:t>мозку</a:t>
            </a:r>
            <a:r>
              <a:rPr lang="ru-RU" sz="3200" dirty="0" smtClean="0"/>
              <a:t>. </a:t>
            </a:r>
            <a:r>
              <a:rPr lang="ru-RU" sz="3200" dirty="0" err="1" smtClean="0"/>
              <a:t>Ці</a:t>
            </a:r>
            <a:r>
              <a:rPr lang="ru-RU" sz="3200" dirty="0" smtClean="0"/>
              <a:t> </a:t>
            </a:r>
            <a:r>
              <a:rPr lang="ru-RU" sz="3200" dirty="0" err="1" smtClean="0"/>
              <a:t>рефлекси</a:t>
            </a:r>
            <a:r>
              <a:rPr lang="ru-RU" sz="3200" dirty="0" smtClean="0"/>
              <a:t> </a:t>
            </a:r>
            <a:r>
              <a:rPr lang="ru-RU" sz="3200" dirty="0" err="1" smtClean="0"/>
              <a:t>знаходяться</a:t>
            </a:r>
            <a:r>
              <a:rPr lang="ru-RU" sz="3200" dirty="0" smtClean="0"/>
              <a:t> </a:t>
            </a:r>
            <a:r>
              <a:rPr lang="ru-RU" sz="3200" dirty="0" err="1" smtClean="0"/>
              <a:t>під</a:t>
            </a:r>
            <a:r>
              <a:rPr lang="ru-RU" sz="3200" dirty="0" smtClean="0"/>
              <a:t> контролем кори головного </a:t>
            </a:r>
            <a:r>
              <a:rPr lang="ru-RU" sz="3200" dirty="0" err="1" smtClean="0"/>
              <a:t>мозку</a:t>
            </a:r>
            <a:r>
              <a:rPr lang="ru-RU" sz="3200" dirty="0" smtClean="0"/>
              <a:t>  (рис.  2.1). 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5301208"/>
            <a:ext cx="8892480" cy="1556792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Б: І – схема </a:t>
            </a:r>
            <a:r>
              <a:rPr lang="ru-RU" dirty="0" err="1" smtClean="0"/>
              <a:t>безумовного</a:t>
            </a:r>
            <a:r>
              <a:rPr lang="ru-RU" dirty="0" smtClean="0"/>
              <a:t> </a:t>
            </a:r>
            <a:r>
              <a:rPr lang="ru-RU" dirty="0" err="1" smtClean="0"/>
              <a:t>слиновидільного</a:t>
            </a:r>
            <a:r>
              <a:rPr lang="ru-RU" dirty="0" smtClean="0"/>
              <a:t> рефлексу; </a:t>
            </a:r>
            <a:r>
              <a:rPr lang="en-US" dirty="0" smtClean="0"/>
              <a:t>II – </a:t>
            </a:r>
            <a:r>
              <a:rPr lang="ru-RU" dirty="0" smtClean="0"/>
              <a:t>схема </a:t>
            </a:r>
            <a:r>
              <a:rPr lang="ru-RU" dirty="0" err="1" smtClean="0"/>
              <a:t>умовного</a:t>
            </a:r>
            <a:r>
              <a:rPr lang="ru-RU" dirty="0" smtClean="0"/>
              <a:t> звукового </a:t>
            </a:r>
            <a:r>
              <a:rPr lang="ru-RU" dirty="0" err="1" smtClean="0"/>
              <a:t>харчового</a:t>
            </a:r>
            <a:r>
              <a:rPr lang="ru-RU" dirty="0" smtClean="0"/>
              <a:t> рефлексу. Пунктирною </a:t>
            </a:r>
            <a:r>
              <a:rPr lang="ru-RU" dirty="0" err="1" smtClean="0"/>
              <a:t>лінією</a:t>
            </a:r>
            <a:r>
              <a:rPr lang="ru-RU" dirty="0" smtClean="0"/>
              <a:t> </a:t>
            </a:r>
            <a:r>
              <a:rPr lang="ru-RU" dirty="0" err="1" smtClean="0"/>
              <a:t>позначений</a:t>
            </a:r>
            <a:r>
              <a:rPr lang="ru-RU" dirty="0" smtClean="0"/>
              <a:t> </a:t>
            </a:r>
            <a:r>
              <a:rPr lang="ru-RU" dirty="0" err="1" smtClean="0"/>
              <a:t>часовий</a:t>
            </a:r>
            <a:r>
              <a:rPr lang="ru-RU" smtClean="0"/>
              <a:t> зв’язок</a:t>
            </a:r>
            <a:r>
              <a:rPr lang="ru-RU" dirty="0" smtClean="0"/>
              <a:t> (8): 1 – </a:t>
            </a:r>
            <a:r>
              <a:rPr lang="ru-RU" dirty="0" err="1" smtClean="0"/>
              <a:t>язик</a:t>
            </a:r>
            <a:r>
              <a:rPr lang="ru-RU" dirty="0" smtClean="0"/>
              <a:t>; 2 – </a:t>
            </a:r>
            <a:r>
              <a:rPr lang="ru-RU" dirty="0" err="1" smtClean="0"/>
              <a:t>слинна</a:t>
            </a:r>
            <a:r>
              <a:rPr lang="ru-RU" dirty="0" smtClean="0"/>
              <a:t> </a:t>
            </a:r>
            <a:r>
              <a:rPr lang="ru-RU" dirty="0" err="1" smtClean="0"/>
              <a:t>залоза</a:t>
            </a:r>
            <a:r>
              <a:rPr lang="ru-RU" dirty="0" smtClean="0"/>
              <a:t>; 3 – </a:t>
            </a:r>
            <a:r>
              <a:rPr lang="ru-RU" dirty="0" err="1" smtClean="0"/>
              <a:t>харчовий</a:t>
            </a:r>
            <a:r>
              <a:rPr lang="ru-RU" dirty="0" smtClean="0"/>
              <a:t> центр </a:t>
            </a:r>
            <a:r>
              <a:rPr lang="ru-RU" dirty="0" err="1" smtClean="0"/>
              <a:t>довгастого</a:t>
            </a:r>
            <a:r>
              <a:rPr lang="ru-RU" dirty="0" smtClean="0"/>
              <a:t> </a:t>
            </a:r>
            <a:r>
              <a:rPr lang="ru-RU" dirty="0" err="1" smtClean="0"/>
              <a:t>мозку</a:t>
            </a:r>
            <a:r>
              <a:rPr lang="ru-RU" dirty="0" smtClean="0"/>
              <a:t>; 4 – </a:t>
            </a:r>
            <a:r>
              <a:rPr lang="ru-RU" dirty="0" err="1" smtClean="0"/>
              <a:t>харчовий</a:t>
            </a:r>
            <a:r>
              <a:rPr lang="ru-RU" dirty="0" smtClean="0"/>
              <a:t> центр кори; 5 – </a:t>
            </a:r>
            <a:r>
              <a:rPr lang="ru-RU" dirty="0" err="1" smtClean="0"/>
              <a:t>вухо</a:t>
            </a:r>
            <a:r>
              <a:rPr lang="ru-RU" dirty="0" smtClean="0"/>
              <a:t>; 6 – </a:t>
            </a:r>
            <a:r>
              <a:rPr lang="ru-RU" dirty="0" err="1" smtClean="0"/>
              <a:t>слуховий</a:t>
            </a:r>
            <a:r>
              <a:rPr lang="ru-RU" dirty="0" smtClean="0"/>
              <a:t> нерв; 7 – </a:t>
            </a:r>
            <a:r>
              <a:rPr lang="ru-RU" dirty="0" err="1" smtClean="0"/>
              <a:t>слухова</a:t>
            </a:r>
            <a:r>
              <a:rPr lang="ru-RU" dirty="0" smtClean="0"/>
              <a:t> зона кори </a:t>
            </a:r>
            <a:endParaRPr lang="ru-RU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325499" cy="50405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6012160" y="0"/>
            <a:ext cx="288032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Рисунок 2.1  –  Схема дуги </a:t>
            </a:r>
            <a:r>
              <a:rPr lang="ru-RU" dirty="0" err="1" smtClean="0"/>
              <a:t>безумовного</a:t>
            </a:r>
            <a:r>
              <a:rPr lang="ru-RU" dirty="0" smtClean="0"/>
              <a:t> (А)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утворення</a:t>
            </a:r>
            <a:r>
              <a:rPr lang="ru-RU" dirty="0" smtClean="0"/>
              <a:t> </a:t>
            </a:r>
            <a:r>
              <a:rPr lang="ru-RU" dirty="0" err="1" smtClean="0"/>
              <a:t>умовного</a:t>
            </a:r>
            <a:r>
              <a:rPr lang="ru-RU" dirty="0" smtClean="0"/>
              <a:t> (Б) </a:t>
            </a:r>
          </a:p>
          <a:p>
            <a:r>
              <a:rPr lang="ru-RU" dirty="0" err="1" smtClean="0"/>
              <a:t>рефлексів</a:t>
            </a:r>
            <a:r>
              <a:rPr lang="ru-RU" dirty="0" smtClean="0"/>
              <a:t>: А: 1  –  </a:t>
            </a:r>
            <a:r>
              <a:rPr lang="ru-RU" dirty="0" err="1" smtClean="0"/>
              <a:t>шкіра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закінченням</a:t>
            </a:r>
            <a:r>
              <a:rPr lang="ru-RU" dirty="0" smtClean="0"/>
              <a:t> у </a:t>
            </a:r>
            <a:r>
              <a:rPr lang="ru-RU" dirty="0" err="1" smtClean="0"/>
              <a:t>ній</a:t>
            </a:r>
            <a:r>
              <a:rPr lang="ru-RU" dirty="0" smtClean="0"/>
              <a:t> </a:t>
            </a:r>
            <a:r>
              <a:rPr lang="ru-RU" dirty="0" err="1" smtClean="0"/>
              <a:t>доцентрового</a:t>
            </a:r>
            <a:r>
              <a:rPr lang="ru-RU" dirty="0" smtClean="0"/>
              <a:t> нерва (2); 3  – 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</a:p>
          <a:p>
            <a:r>
              <a:rPr lang="ru-RU" dirty="0" err="1" smtClean="0"/>
              <a:t>доцентрового</a:t>
            </a:r>
            <a:r>
              <a:rPr lang="ru-RU" dirty="0" smtClean="0"/>
              <a:t> (</a:t>
            </a:r>
            <a:r>
              <a:rPr lang="ru-RU" dirty="0" err="1" smtClean="0"/>
              <a:t>чутливого</a:t>
            </a:r>
            <a:r>
              <a:rPr lang="ru-RU" dirty="0" smtClean="0"/>
              <a:t>) нейрона; 4 – </a:t>
            </a:r>
            <a:r>
              <a:rPr lang="ru-RU" dirty="0" err="1" smtClean="0"/>
              <a:t>проміжний</a:t>
            </a:r>
            <a:r>
              <a:rPr lang="ru-RU" dirty="0" smtClean="0"/>
              <a:t> нейрон; 5 – </a:t>
            </a:r>
            <a:r>
              <a:rPr lang="ru-RU" dirty="0" err="1" smtClean="0"/>
              <a:t>тіло</a:t>
            </a:r>
            <a:r>
              <a:rPr lang="ru-RU" dirty="0" smtClean="0"/>
              <a:t> </a:t>
            </a:r>
            <a:r>
              <a:rPr lang="ru-RU" dirty="0" err="1" smtClean="0"/>
              <a:t>відцентрового</a:t>
            </a:r>
            <a:r>
              <a:rPr lang="ru-RU" dirty="0" smtClean="0"/>
              <a:t> </a:t>
            </a:r>
          </a:p>
          <a:p>
            <a:r>
              <a:rPr lang="ru-RU" dirty="0" smtClean="0"/>
              <a:t>(</a:t>
            </a:r>
            <a:r>
              <a:rPr lang="ru-RU" dirty="0" err="1" smtClean="0"/>
              <a:t>рухового</a:t>
            </a:r>
            <a:r>
              <a:rPr lang="ru-RU" dirty="0" smtClean="0"/>
              <a:t>) нейрона, </a:t>
            </a:r>
            <a:r>
              <a:rPr lang="ru-RU" dirty="0" err="1" smtClean="0"/>
              <a:t>відросток</a:t>
            </a:r>
            <a:r>
              <a:rPr lang="ru-RU" dirty="0" smtClean="0"/>
              <a:t> </a:t>
            </a:r>
            <a:r>
              <a:rPr lang="ru-RU" dirty="0" err="1" smtClean="0"/>
              <a:t>якого</a:t>
            </a:r>
            <a:r>
              <a:rPr lang="ru-RU" dirty="0" smtClean="0"/>
              <a:t> (6) </a:t>
            </a:r>
            <a:r>
              <a:rPr lang="ru-RU" dirty="0" err="1" smtClean="0"/>
              <a:t>підходить</a:t>
            </a:r>
            <a:r>
              <a:rPr lang="ru-RU" dirty="0" smtClean="0"/>
              <a:t> до скелетного </a:t>
            </a:r>
            <a:r>
              <a:rPr lang="ru-RU" dirty="0" err="1" smtClean="0"/>
              <a:t>м’яза</a:t>
            </a:r>
            <a:r>
              <a:rPr lang="ru-RU" dirty="0" smtClean="0"/>
              <a:t> (7). </a:t>
            </a:r>
            <a:r>
              <a:rPr lang="ru-RU" dirty="0" err="1" smtClean="0"/>
              <a:t>Пунктирні</a:t>
            </a:r>
            <a:r>
              <a:rPr lang="ru-RU" dirty="0" smtClean="0"/>
              <a:t> </a:t>
            </a:r>
            <a:r>
              <a:rPr lang="ru-RU" dirty="0" err="1" smtClean="0"/>
              <a:t>лінії</a:t>
            </a:r>
            <a:r>
              <a:rPr lang="ru-RU" dirty="0" smtClean="0"/>
              <a:t> – </a:t>
            </a:r>
            <a:r>
              <a:rPr lang="ru-RU" dirty="0" err="1" smtClean="0"/>
              <a:t>поширення</a:t>
            </a:r>
            <a:r>
              <a:rPr lang="ru-RU" dirty="0" smtClean="0"/>
              <a:t> </a:t>
            </a:r>
            <a:r>
              <a:rPr lang="ru-RU" dirty="0" err="1" smtClean="0"/>
              <a:t>збудження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нижчих</a:t>
            </a:r>
            <a:r>
              <a:rPr lang="ru-RU" dirty="0" smtClean="0"/>
              <a:t> до </a:t>
            </a:r>
            <a:r>
              <a:rPr lang="ru-RU" dirty="0" err="1" smtClean="0"/>
              <a:t>вищих</a:t>
            </a:r>
            <a:r>
              <a:rPr lang="ru-RU" dirty="0" smtClean="0"/>
              <a:t> </a:t>
            </a:r>
            <a:r>
              <a:rPr lang="ru-RU" dirty="0" err="1" smtClean="0"/>
              <a:t>відділів</a:t>
            </a:r>
            <a:r>
              <a:rPr lang="ru-RU" dirty="0" smtClean="0"/>
              <a:t> ЦНС (а, б, </a:t>
            </a:r>
          </a:p>
          <a:p>
            <a:r>
              <a:rPr lang="ru-RU" dirty="0" smtClean="0"/>
              <a:t>в) </a:t>
            </a:r>
            <a:r>
              <a:rPr lang="ru-RU" dirty="0" err="1" smtClean="0"/>
              <a:t>і</a:t>
            </a:r>
            <a:r>
              <a:rPr lang="ru-RU" dirty="0" smtClean="0"/>
              <a:t> кори </a:t>
            </a:r>
            <a:r>
              <a:rPr lang="ru-RU" dirty="0" err="1" smtClean="0"/>
              <a:t>мозку</a:t>
            </a:r>
            <a:r>
              <a:rPr lang="ru-RU" dirty="0" smtClean="0"/>
              <a:t> (г),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79512" y="0"/>
            <a:ext cx="8568952" cy="6473952"/>
          </a:xfrm>
        </p:spPr>
        <p:txBody>
          <a:bodyPr/>
          <a:lstStyle/>
          <a:p>
            <a:r>
              <a:rPr lang="ru-RU" i="1" dirty="0" err="1" smtClean="0"/>
              <a:t>Біологічна</a:t>
            </a:r>
            <a:r>
              <a:rPr lang="ru-RU" i="1" dirty="0" smtClean="0"/>
              <a:t> роль  </a:t>
            </a:r>
            <a:r>
              <a:rPr lang="ru-RU" dirty="0" err="1" smtClean="0"/>
              <a:t>вроджених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 </a:t>
            </a:r>
            <a:r>
              <a:rPr lang="ru-RU" dirty="0" err="1" smtClean="0"/>
              <a:t>полягає</a:t>
            </a:r>
            <a:r>
              <a:rPr lang="ru-RU" dirty="0" smtClean="0"/>
              <a:t> в тому, що вони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існування</a:t>
            </a:r>
            <a:r>
              <a:rPr lang="ru-RU" dirty="0" smtClean="0"/>
              <a:t> в </a:t>
            </a:r>
            <a:r>
              <a:rPr lang="ru-RU" dirty="0" err="1" smtClean="0"/>
              <a:t>перші</a:t>
            </a:r>
            <a:r>
              <a:rPr lang="ru-RU" dirty="0" smtClean="0"/>
              <a:t> </a:t>
            </a:r>
            <a:r>
              <a:rPr lang="ru-RU" dirty="0" err="1" smtClean="0"/>
              <a:t>моменти</a:t>
            </a:r>
            <a:r>
              <a:rPr lang="ru-RU" dirty="0" smtClean="0"/>
              <a:t> </a:t>
            </a:r>
            <a:r>
              <a:rPr lang="ru-RU" dirty="0" err="1" smtClean="0"/>
              <a:t>після</a:t>
            </a:r>
            <a:r>
              <a:rPr lang="ru-RU" dirty="0" smtClean="0"/>
              <a:t> </a:t>
            </a:r>
            <a:r>
              <a:rPr lang="ru-RU" dirty="0" err="1" smtClean="0"/>
              <a:t>народження</a:t>
            </a:r>
            <a:r>
              <a:rPr lang="ru-RU" dirty="0" smtClean="0"/>
              <a:t>, а в </a:t>
            </a:r>
            <a:r>
              <a:rPr lang="ru-RU" dirty="0" err="1" smtClean="0"/>
              <a:t>подальшому</a:t>
            </a:r>
            <a:r>
              <a:rPr lang="ru-RU" dirty="0" smtClean="0"/>
              <a:t> </a:t>
            </a:r>
            <a:r>
              <a:rPr lang="ru-RU" dirty="0" err="1" smtClean="0"/>
              <a:t>житті</a:t>
            </a:r>
            <a:r>
              <a:rPr lang="ru-RU" dirty="0" smtClean="0"/>
              <a:t> </a:t>
            </a:r>
            <a:r>
              <a:rPr lang="ru-RU" dirty="0" err="1" smtClean="0"/>
              <a:t>є</a:t>
            </a:r>
            <a:r>
              <a:rPr lang="ru-RU" dirty="0" smtClean="0"/>
              <a:t> основою для </a:t>
            </a:r>
            <a:r>
              <a:rPr lang="ru-RU" dirty="0" err="1" smtClean="0"/>
              <a:t>вироблення</a:t>
            </a:r>
            <a:r>
              <a:rPr lang="ru-RU" dirty="0" smtClean="0"/>
              <a:t> </a:t>
            </a:r>
            <a:r>
              <a:rPr lang="ru-RU" dirty="0" err="1" smtClean="0"/>
              <a:t>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. </a:t>
            </a:r>
            <a:r>
              <a:rPr lang="ru-RU" dirty="0" err="1" smtClean="0"/>
              <a:t>Сукупність</a:t>
            </a:r>
            <a:r>
              <a:rPr lang="ru-RU" dirty="0" smtClean="0"/>
              <a:t> </a:t>
            </a:r>
            <a:r>
              <a:rPr lang="ru-RU" dirty="0" err="1" smtClean="0"/>
              <a:t>складних</a:t>
            </a:r>
            <a:r>
              <a:rPr lang="ru-RU" dirty="0" smtClean="0"/>
              <a:t> </a:t>
            </a:r>
            <a:r>
              <a:rPr lang="ru-RU" dirty="0" err="1" smtClean="0"/>
              <a:t>послідовних</a:t>
            </a:r>
            <a:r>
              <a:rPr lang="ru-RU" dirty="0" smtClean="0"/>
              <a:t>, </a:t>
            </a:r>
            <a:r>
              <a:rPr lang="ru-RU" dirty="0" err="1" smtClean="0"/>
              <a:t>спадково</a:t>
            </a:r>
            <a:r>
              <a:rPr lang="ru-RU" dirty="0" smtClean="0"/>
              <a:t> </a:t>
            </a:r>
            <a:r>
              <a:rPr lang="ru-RU" dirty="0" err="1" smtClean="0"/>
              <a:t>обумовлених</a:t>
            </a:r>
            <a:r>
              <a:rPr lang="ru-RU" dirty="0" smtClean="0"/>
              <a:t> </a:t>
            </a:r>
            <a:r>
              <a:rPr lang="ru-RU" dirty="0" err="1" smtClean="0"/>
              <a:t>актів</a:t>
            </a:r>
            <a:r>
              <a:rPr lang="ru-RU" dirty="0" smtClean="0"/>
              <a:t> </a:t>
            </a:r>
            <a:r>
              <a:rPr lang="ru-RU" dirty="0" err="1" smtClean="0"/>
              <a:t>поведінки</a:t>
            </a:r>
            <a:r>
              <a:rPr lang="ru-RU" dirty="0" smtClean="0"/>
              <a:t>, </a:t>
            </a:r>
            <a:r>
              <a:rPr lang="ru-RU" dirty="0" err="1" smtClean="0"/>
              <a:t>характерних</a:t>
            </a:r>
            <a:r>
              <a:rPr lang="ru-RU" dirty="0" smtClean="0"/>
              <a:t> для </a:t>
            </a:r>
            <a:r>
              <a:rPr lang="ru-RU" dirty="0" err="1" smtClean="0"/>
              <a:t>осіб</a:t>
            </a:r>
            <a:r>
              <a:rPr lang="ru-RU" dirty="0" smtClean="0"/>
              <a:t>  </a:t>
            </a:r>
            <a:r>
              <a:rPr lang="ru-RU" dirty="0" err="1" smtClean="0"/>
              <a:t>даного</a:t>
            </a:r>
            <a:r>
              <a:rPr lang="ru-RU" dirty="0" smtClean="0"/>
              <a:t> виду за </a:t>
            </a:r>
            <a:r>
              <a:rPr lang="ru-RU" dirty="0" err="1" smtClean="0"/>
              <a:t>певних</a:t>
            </a:r>
            <a:r>
              <a:rPr lang="ru-RU" dirty="0" smtClean="0"/>
              <a:t> умов, </a:t>
            </a:r>
            <a:r>
              <a:rPr lang="ru-RU" dirty="0" err="1" smtClean="0"/>
              <a:t>називається</a:t>
            </a:r>
            <a:r>
              <a:rPr lang="ru-RU" dirty="0" smtClean="0"/>
              <a:t>  </a:t>
            </a:r>
            <a:r>
              <a:rPr lang="ru-RU" b="1" i="1" dirty="0" err="1" smtClean="0"/>
              <a:t>інстинктом</a:t>
            </a:r>
            <a:r>
              <a:rPr lang="ru-RU" b="1" i="1" dirty="0" smtClean="0"/>
              <a:t> </a:t>
            </a:r>
            <a:r>
              <a:rPr lang="ru-RU" dirty="0" smtClean="0"/>
              <a:t> (</a:t>
            </a:r>
            <a:r>
              <a:rPr lang="ru-RU" dirty="0" err="1" smtClean="0"/>
              <a:t>від</a:t>
            </a:r>
            <a:r>
              <a:rPr lang="ru-RU" dirty="0" smtClean="0"/>
              <a:t> лат.  </a:t>
            </a:r>
            <a:r>
              <a:rPr lang="en-US" dirty="0" err="1" smtClean="0"/>
              <a:t>instinctus</a:t>
            </a:r>
            <a:r>
              <a:rPr lang="en-US" dirty="0" smtClean="0"/>
              <a:t>  –  </a:t>
            </a:r>
            <a:r>
              <a:rPr lang="ru-RU" dirty="0" err="1" smtClean="0"/>
              <a:t>спонукання</a:t>
            </a:r>
            <a:r>
              <a:rPr lang="ru-RU" dirty="0" smtClean="0"/>
              <a:t>).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побудова</a:t>
            </a:r>
            <a:r>
              <a:rPr lang="ru-RU" dirty="0" smtClean="0"/>
              <a:t> </a:t>
            </a:r>
            <a:r>
              <a:rPr lang="ru-RU" dirty="0" err="1" smtClean="0"/>
              <a:t>стільників</a:t>
            </a:r>
            <a:r>
              <a:rPr lang="ru-RU" dirty="0" smtClean="0"/>
              <a:t> </a:t>
            </a:r>
            <a:r>
              <a:rPr lang="ru-RU" dirty="0" err="1" smtClean="0"/>
              <a:t>бджолами</a:t>
            </a:r>
            <a:r>
              <a:rPr lang="ru-RU" dirty="0" smtClean="0"/>
              <a:t>. </a:t>
            </a:r>
            <a:endParaRPr lang="ru-RU" dirty="0"/>
          </a:p>
        </p:txBody>
      </p:sp>
      <p:pic>
        <p:nvPicPr>
          <p:cNvPr id="2050" name="Picture 2" descr="ÑÑÑÐ»ÑÐ½Ð¸ÐºÐ¸ Ð±Ð´Ð¶ÑÐ»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67744" y="2996952"/>
            <a:ext cx="4680520" cy="35103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1520" y="332656"/>
            <a:ext cx="8424936" cy="6141296"/>
          </a:xfrm>
        </p:spPr>
        <p:txBody>
          <a:bodyPr>
            <a:normAutofit/>
          </a:bodyPr>
          <a:lstStyle/>
          <a:p>
            <a:r>
              <a:rPr lang="ru-RU" sz="2800" dirty="0" err="1" smtClean="0"/>
              <a:t>Безумовні</a:t>
            </a:r>
            <a:r>
              <a:rPr lang="ru-RU" sz="2800" dirty="0" smtClean="0"/>
              <a:t> </a:t>
            </a:r>
            <a:r>
              <a:rPr lang="ru-RU" sz="2800" dirty="0" err="1" smtClean="0"/>
              <a:t>рефлекси</a:t>
            </a:r>
            <a:r>
              <a:rPr lang="ru-RU" sz="2800" dirty="0" smtClean="0"/>
              <a:t> </a:t>
            </a:r>
            <a:r>
              <a:rPr lang="ru-RU" sz="2800" dirty="0" err="1" smtClean="0"/>
              <a:t>можуть</a:t>
            </a:r>
            <a:r>
              <a:rPr lang="ru-RU" sz="2800" dirty="0" smtClean="0"/>
              <a:t> бути  </a:t>
            </a:r>
            <a:r>
              <a:rPr lang="ru-RU" sz="2800" i="1" dirty="0" err="1" smtClean="0"/>
              <a:t>простими</a:t>
            </a:r>
            <a:r>
              <a:rPr lang="ru-RU" sz="2800" dirty="0" smtClean="0"/>
              <a:t>  </a:t>
            </a:r>
            <a:r>
              <a:rPr lang="ru-RU" sz="2800" dirty="0" err="1" smtClean="0"/>
              <a:t>і</a:t>
            </a:r>
            <a:r>
              <a:rPr lang="ru-RU" sz="2800" dirty="0" smtClean="0"/>
              <a:t>  </a:t>
            </a:r>
            <a:r>
              <a:rPr lang="ru-RU" sz="2800" i="1" dirty="0" err="1" smtClean="0"/>
              <a:t>складними</a:t>
            </a:r>
            <a:r>
              <a:rPr lang="ru-RU" sz="2800" dirty="0" smtClean="0"/>
              <a:t>. </a:t>
            </a:r>
            <a:r>
              <a:rPr lang="ru-RU" sz="2800" b="1" dirty="0" err="1" smtClean="0"/>
              <a:t>Прості</a:t>
            </a:r>
            <a:r>
              <a:rPr lang="ru-RU" sz="2800" b="1" dirty="0" smtClean="0"/>
              <a:t>  </a:t>
            </a:r>
            <a:r>
              <a:rPr lang="ru-RU" sz="2800" b="1" dirty="0" err="1" smtClean="0"/>
              <a:t>рефлекси</a:t>
            </a:r>
            <a:r>
              <a:rPr lang="ru-RU" sz="2800" b="1" dirty="0" smtClean="0"/>
              <a:t> </a:t>
            </a:r>
            <a:r>
              <a:rPr lang="ru-RU" sz="2800" dirty="0" err="1" smtClean="0"/>
              <a:t>виражаються</a:t>
            </a:r>
            <a:r>
              <a:rPr lang="ru-RU" sz="2800" dirty="0" smtClean="0"/>
              <a:t> в </a:t>
            </a:r>
            <a:r>
              <a:rPr lang="ru-RU" sz="2800" dirty="0" err="1" smtClean="0"/>
              <a:t>поодинокому</a:t>
            </a:r>
            <a:r>
              <a:rPr lang="ru-RU" sz="2800" dirty="0" smtClean="0"/>
              <a:t> рефлекторному </a:t>
            </a:r>
            <a:r>
              <a:rPr lang="ru-RU" sz="2800" dirty="0" err="1" smtClean="0"/>
              <a:t>акті</a:t>
            </a:r>
            <a:r>
              <a:rPr lang="ru-RU" sz="2800" dirty="0" smtClean="0"/>
              <a:t>, </a:t>
            </a:r>
            <a:r>
              <a:rPr lang="ru-RU" sz="2800" dirty="0" err="1" smtClean="0"/>
              <a:t>наприклад</a:t>
            </a:r>
            <a:r>
              <a:rPr lang="ru-RU" sz="2800" dirty="0" smtClean="0"/>
              <a:t>, </a:t>
            </a:r>
            <a:r>
              <a:rPr lang="ru-RU" sz="2800" dirty="0" err="1" smtClean="0"/>
              <a:t>відсмикуванні</a:t>
            </a:r>
            <a:r>
              <a:rPr lang="ru-RU" sz="2800" dirty="0" smtClean="0"/>
              <a:t> руки при </a:t>
            </a:r>
            <a:r>
              <a:rPr lang="ru-RU" sz="2800" dirty="0" err="1" smtClean="0"/>
              <a:t>больовому</a:t>
            </a:r>
            <a:r>
              <a:rPr lang="ru-RU" sz="2800" dirty="0" smtClean="0"/>
              <a:t> </a:t>
            </a:r>
            <a:r>
              <a:rPr lang="ru-RU" sz="2800" dirty="0" err="1" smtClean="0"/>
              <a:t>подразненні</a:t>
            </a:r>
            <a:r>
              <a:rPr lang="ru-RU" sz="2800" dirty="0" smtClean="0"/>
              <a:t>. </a:t>
            </a:r>
            <a:r>
              <a:rPr lang="ru-RU" sz="2800" b="1" dirty="0" err="1" smtClean="0"/>
              <a:t>Складні</a:t>
            </a:r>
            <a:r>
              <a:rPr lang="ru-RU" sz="2800" b="1" dirty="0" smtClean="0"/>
              <a:t> </a:t>
            </a:r>
            <a:r>
              <a:rPr lang="ru-RU" sz="2800" b="1" dirty="0" err="1" smtClean="0"/>
              <a:t>рефлекси</a:t>
            </a:r>
            <a:r>
              <a:rPr lang="ru-RU" sz="2800" dirty="0" smtClean="0"/>
              <a:t> </a:t>
            </a:r>
            <a:r>
              <a:rPr lang="ru-RU" sz="2800" dirty="0" err="1" smtClean="0"/>
              <a:t>є</a:t>
            </a:r>
            <a:r>
              <a:rPr lang="ru-RU" sz="2800" dirty="0" smtClean="0"/>
              <a:t> низкою </a:t>
            </a:r>
            <a:r>
              <a:rPr lang="ru-RU" sz="2800" dirty="0" err="1" smtClean="0"/>
              <a:t>послідовних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реакцій</a:t>
            </a:r>
            <a:r>
              <a:rPr lang="ru-RU" sz="2800" dirty="0" smtClean="0"/>
              <a:t>, де </a:t>
            </a:r>
            <a:r>
              <a:rPr lang="ru-RU" sz="2800" dirty="0" err="1" smtClean="0"/>
              <a:t>закінчення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однієї</a:t>
            </a:r>
            <a:r>
              <a:rPr lang="ru-RU" sz="2800" dirty="0" smtClean="0"/>
              <a:t> </a:t>
            </a:r>
            <a:r>
              <a:rPr lang="ru-RU" sz="2800" dirty="0" err="1" smtClean="0"/>
              <a:t>реакції</a:t>
            </a:r>
            <a:r>
              <a:rPr lang="ru-RU" sz="2800" dirty="0" smtClean="0"/>
              <a:t>  </a:t>
            </a:r>
            <a:r>
              <a:rPr lang="ru-RU" sz="2800" dirty="0" err="1" smtClean="0"/>
              <a:t>є</a:t>
            </a:r>
            <a:r>
              <a:rPr lang="ru-RU" sz="2800" dirty="0" smtClean="0"/>
              <a:t>  причиною </a:t>
            </a:r>
            <a:r>
              <a:rPr lang="ru-RU" sz="2800" dirty="0" err="1" smtClean="0"/>
              <a:t>виникнення</a:t>
            </a:r>
            <a:r>
              <a:rPr lang="ru-RU" sz="2800" dirty="0" smtClean="0"/>
              <a:t> </a:t>
            </a:r>
            <a:r>
              <a:rPr lang="ru-RU" sz="2800" dirty="0" err="1" smtClean="0"/>
              <a:t>іншої</a:t>
            </a:r>
            <a:r>
              <a:rPr lang="ru-RU" sz="2800" dirty="0" smtClean="0"/>
              <a:t>. Такими </a:t>
            </a:r>
            <a:r>
              <a:rPr lang="ru-RU" sz="2800" dirty="0" err="1" smtClean="0"/>
              <a:t>складними</a:t>
            </a:r>
            <a:r>
              <a:rPr lang="ru-RU" sz="2800" dirty="0" smtClean="0"/>
              <a:t> </a:t>
            </a:r>
            <a:r>
              <a:rPr lang="ru-RU" sz="2800" dirty="0" err="1" smtClean="0"/>
              <a:t>рефлекторними</a:t>
            </a:r>
            <a:r>
              <a:rPr lang="ru-RU" sz="2800" dirty="0" smtClean="0"/>
              <a:t> актами </a:t>
            </a:r>
            <a:r>
              <a:rPr lang="ru-RU" sz="2800" dirty="0" err="1" smtClean="0"/>
              <a:t>є</a:t>
            </a:r>
            <a:r>
              <a:rPr lang="ru-RU" sz="2800" dirty="0" smtClean="0"/>
              <a:t> </a:t>
            </a:r>
            <a:r>
              <a:rPr lang="ru-RU" sz="2800" dirty="0" err="1" smtClean="0"/>
              <a:t>інстинкти</a:t>
            </a:r>
            <a:r>
              <a:rPr lang="ru-RU" sz="2800" dirty="0" smtClean="0"/>
              <a:t>, </a:t>
            </a:r>
            <a:r>
              <a:rPr lang="ru-RU" sz="2800" dirty="0" err="1" smtClean="0"/>
              <a:t>які</a:t>
            </a:r>
            <a:r>
              <a:rPr lang="ru-RU" sz="2800" dirty="0" smtClean="0"/>
              <a:t> </a:t>
            </a:r>
            <a:r>
              <a:rPr lang="ru-RU" sz="2800" dirty="0" err="1" smtClean="0"/>
              <a:t>забезпечують</a:t>
            </a:r>
            <a:r>
              <a:rPr lang="ru-RU" sz="2800" dirty="0" smtClean="0"/>
              <a:t> </a:t>
            </a:r>
            <a:r>
              <a:rPr lang="ru-RU" sz="2800" dirty="0" err="1" smtClean="0"/>
              <a:t>поведінку</a:t>
            </a:r>
            <a:r>
              <a:rPr lang="ru-RU" sz="2800" dirty="0" smtClean="0"/>
              <a:t> </a:t>
            </a:r>
            <a:r>
              <a:rPr lang="ru-RU" sz="2800" dirty="0" err="1" smtClean="0"/>
              <a:t>людини</a:t>
            </a:r>
            <a:r>
              <a:rPr lang="ru-RU" sz="2800" dirty="0" smtClean="0"/>
              <a:t> </a:t>
            </a:r>
            <a:r>
              <a:rPr lang="ru-RU" sz="2800" dirty="0" err="1" smtClean="0"/>
              <a:t>і</a:t>
            </a:r>
            <a:r>
              <a:rPr lang="ru-RU" sz="2800" dirty="0" smtClean="0"/>
              <a:t> </a:t>
            </a:r>
            <a:r>
              <a:rPr lang="ru-RU" sz="2800" dirty="0" err="1" smtClean="0"/>
              <a:t>тварин</a:t>
            </a:r>
            <a:r>
              <a:rPr lang="ru-RU" sz="2800" dirty="0" smtClean="0"/>
              <a:t> за умов </a:t>
            </a:r>
            <a:r>
              <a:rPr lang="ru-RU" sz="2800" dirty="0" err="1" smtClean="0"/>
              <a:t>дій</a:t>
            </a:r>
            <a:r>
              <a:rPr lang="ru-RU" sz="2800" dirty="0" smtClean="0"/>
              <a:t> </a:t>
            </a:r>
            <a:r>
              <a:rPr lang="ru-RU" sz="2800" dirty="0" err="1" smtClean="0"/>
              <a:t>довкілля</a:t>
            </a:r>
            <a:r>
              <a:rPr lang="ru-RU" sz="2800" dirty="0" smtClean="0"/>
              <a:t>, що </a:t>
            </a:r>
            <a:r>
              <a:rPr lang="ru-RU" sz="2800" dirty="0" err="1" smtClean="0"/>
              <a:t>змінюються</a:t>
            </a:r>
            <a:r>
              <a:rPr lang="ru-RU" sz="2800" dirty="0" smtClean="0"/>
              <a:t>.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0"/>
            <a:ext cx="8892480" cy="6858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ru-RU" dirty="0" err="1" smtClean="0"/>
              <a:t>Основні</a:t>
            </a:r>
            <a:r>
              <a:rPr lang="ru-RU" dirty="0" smtClean="0"/>
              <a:t> </a:t>
            </a:r>
            <a:r>
              <a:rPr lang="ru-RU" dirty="0" err="1" smtClean="0"/>
              <a:t>типи</a:t>
            </a:r>
            <a:r>
              <a:rPr lang="ru-RU" dirty="0" smtClean="0"/>
              <a:t> </a:t>
            </a:r>
            <a:r>
              <a:rPr lang="ru-RU" dirty="0" err="1" smtClean="0"/>
              <a:t>безумовних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 : </a:t>
            </a:r>
            <a:r>
              <a:rPr lang="ru-RU" dirty="0" err="1" smtClean="0"/>
              <a:t>харчові</a:t>
            </a:r>
            <a:r>
              <a:rPr lang="ru-RU" dirty="0" smtClean="0"/>
              <a:t>, </a:t>
            </a:r>
            <a:r>
              <a:rPr lang="ru-RU" dirty="0" err="1" smtClean="0"/>
              <a:t>захисні</a:t>
            </a:r>
            <a:r>
              <a:rPr lang="ru-RU" dirty="0" smtClean="0"/>
              <a:t>, </a:t>
            </a:r>
            <a:r>
              <a:rPr lang="ru-RU" dirty="0" err="1" smtClean="0"/>
              <a:t>орієнтовні</a:t>
            </a:r>
            <a:r>
              <a:rPr lang="ru-RU" dirty="0" smtClean="0"/>
              <a:t>, </a:t>
            </a:r>
            <a:r>
              <a:rPr lang="ru-RU" dirty="0" err="1" smtClean="0"/>
              <a:t>статеві</a:t>
            </a:r>
            <a:r>
              <a:rPr lang="ru-RU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ru-RU" dirty="0" smtClean="0"/>
              <a:t>Прикладом  </a:t>
            </a:r>
            <a:r>
              <a:rPr lang="ru-RU" dirty="0" err="1" smtClean="0"/>
              <a:t>захисного</a:t>
            </a:r>
            <a:r>
              <a:rPr lang="ru-RU" dirty="0" smtClean="0"/>
              <a:t>  рефлексу </a:t>
            </a:r>
            <a:r>
              <a:rPr lang="ru-RU" dirty="0" err="1" smtClean="0"/>
              <a:t>є</a:t>
            </a:r>
            <a:r>
              <a:rPr lang="ru-RU" dirty="0" smtClean="0"/>
              <a:t>  </a:t>
            </a:r>
            <a:r>
              <a:rPr lang="ru-RU" dirty="0" err="1" smtClean="0"/>
              <a:t>заплющення</a:t>
            </a:r>
            <a:r>
              <a:rPr lang="ru-RU" dirty="0" smtClean="0"/>
              <a:t> ока при  </a:t>
            </a:r>
            <a:r>
              <a:rPr lang="ru-RU" dirty="0" err="1" smtClean="0"/>
              <a:t>попаданні</a:t>
            </a:r>
            <a:r>
              <a:rPr lang="ru-RU" dirty="0" smtClean="0"/>
              <a:t> в </a:t>
            </a:r>
            <a:r>
              <a:rPr lang="ru-RU" dirty="0" err="1" smtClean="0"/>
              <a:t>нього</a:t>
            </a:r>
            <a:r>
              <a:rPr lang="ru-RU" dirty="0" smtClean="0"/>
              <a:t> </a:t>
            </a:r>
            <a:r>
              <a:rPr lang="ru-RU" dirty="0" err="1" smtClean="0"/>
              <a:t>чужорідного</a:t>
            </a:r>
            <a:r>
              <a:rPr lang="ru-RU" dirty="0" smtClean="0"/>
              <a:t> предмету. Гомеостаз </a:t>
            </a:r>
            <a:r>
              <a:rPr lang="ru-RU" dirty="0" err="1" smtClean="0"/>
              <a:t>підтримується</a:t>
            </a:r>
            <a:r>
              <a:rPr lang="ru-RU" dirty="0" smtClean="0"/>
              <a:t>, </a:t>
            </a:r>
            <a:r>
              <a:rPr lang="ru-RU" dirty="0" err="1" smtClean="0"/>
              <a:t>наприклад</a:t>
            </a:r>
            <a:r>
              <a:rPr lang="ru-RU" dirty="0" smtClean="0"/>
              <a:t>, </a:t>
            </a:r>
            <a:r>
              <a:rPr lang="ru-RU" dirty="0" err="1" smtClean="0"/>
              <a:t>рефлекторним</a:t>
            </a:r>
            <a:r>
              <a:rPr lang="ru-RU" dirty="0" smtClean="0"/>
              <a:t> </a:t>
            </a:r>
            <a:r>
              <a:rPr lang="ru-RU" dirty="0" err="1" smtClean="0"/>
              <a:t>почастішанням</a:t>
            </a:r>
            <a:r>
              <a:rPr lang="ru-RU" dirty="0" smtClean="0"/>
              <a:t> </a:t>
            </a:r>
            <a:r>
              <a:rPr lang="ru-RU" dirty="0" err="1" smtClean="0"/>
              <a:t>дихання</a:t>
            </a:r>
            <a:r>
              <a:rPr lang="ru-RU" dirty="0" smtClean="0"/>
              <a:t> при </a:t>
            </a:r>
            <a:r>
              <a:rPr lang="ru-RU" dirty="0" err="1" smtClean="0"/>
              <a:t>надлишку</a:t>
            </a:r>
            <a:r>
              <a:rPr lang="ru-RU" dirty="0" smtClean="0"/>
              <a:t> </a:t>
            </a:r>
            <a:r>
              <a:rPr lang="ru-RU" dirty="0" err="1" smtClean="0"/>
              <a:t>вуглекислого</a:t>
            </a:r>
            <a:r>
              <a:rPr lang="ru-RU" dirty="0" smtClean="0"/>
              <a:t> газу в </a:t>
            </a:r>
            <a:r>
              <a:rPr lang="ru-RU" dirty="0" err="1" smtClean="0"/>
              <a:t>крові</a:t>
            </a:r>
            <a:r>
              <a:rPr lang="ru-RU" dirty="0" smtClean="0"/>
              <a:t>. Практично </a:t>
            </a:r>
            <a:r>
              <a:rPr lang="ru-RU" dirty="0" err="1" smtClean="0"/>
              <a:t>кожна</a:t>
            </a:r>
            <a:r>
              <a:rPr lang="ru-RU" dirty="0" smtClean="0"/>
              <a:t> </a:t>
            </a:r>
            <a:r>
              <a:rPr lang="ru-RU" dirty="0" err="1" smtClean="0"/>
              <a:t>частина</a:t>
            </a:r>
            <a:r>
              <a:rPr lang="ru-RU" dirty="0" smtClean="0"/>
              <a:t>  </a:t>
            </a:r>
            <a:r>
              <a:rPr lang="ru-RU" dirty="0" err="1" smtClean="0"/>
              <a:t>тіла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кожен</a:t>
            </a:r>
            <a:r>
              <a:rPr lang="ru-RU" dirty="0" smtClean="0"/>
              <a:t> орган </a:t>
            </a:r>
            <a:r>
              <a:rPr lang="ru-RU" dirty="0" err="1" smtClean="0"/>
              <a:t>бере</a:t>
            </a:r>
            <a:r>
              <a:rPr lang="ru-RU" dirty="0" smtClean="0"/>
              <a:t> участь у  </a:t>
            </a:r>
            <a:r>
              <a:rPr lang="ru-RU" dirty="0" err="1" smtClean="0"/>
              <a:t>рефлекторних</a:t>
            </a:r>
            <a:r>
              <a:rPr lang="ru-RU" dirty="0" smtClean="0"/>
              <a:t> </a:t>
            </a:r>
            <a:r>
              <a:rPr lang="ru-RU" dirty="0" err="1" smtClean="0"/>
              <a:t>реакціях</a:t>
            </a:r>
            <a:r>
              <a:rPr lang="ru-RU" dirty="0" smtClean="0"/>
              <a:t>. </a:t>
            </a:r>
            <a:r>
              <a:rPr lang="ru-RU" dirty="0" err="1" smtClean="0"/>
              <a:t>Прості</a:t>
            </a:r>
            <a:r>
              <a:rPr lang="ru-RU" dirty="0" smtClean="0"/>
              <a:t> </a:t>
            </a:r>
            <a:r>
              <a:rPr lang="ru-RU" dirty="0" err="1" smtClean="0"/>
              <a:t>нейронні</a:t>
            </a:r>
            <a:r>
              <a:rPr lang="ru-RU" dirty="0" smtClean="0"/>
              <a:t> </a:t>
            </a:r>
            <a:r>
              <a:rPr lang="ru-RU" dirty="0" err="1" smtClean="0"/>
              <a:t>мережі</a:t>
            </a:r>
            <a:r>
              <a:rPr lang="ru-RU" dirty="0" smtClean="0"/>
              <a:t>, </a:t>
            </a:r>
            <a:r>
              <a:rPr lang="ru-RU" dirty="0" err="1" smtClean="0"/>
              <a:t>або</a:t>
            </a:r>
            <a:r>
              <a:rPr lang="ru-RU" dirty="0" smtClean="0"/>
              <a:t> дуги, що </a:t>
            </a:r>
            <a:r>
              <a:rPr lang="ru-RU" dirty="0" err="1" smtClean="0"/>
              <a:t>беруть</a:t>
            </a:r>
            <a:r>
              <a:rPr lang="ru-RU" dirty="0" smtClean="0"/>
              <a:t> участь  у </a:t>
            </a:r>
            <a:r>
              <a:rPr lang="ru-RU" dirty="0" err="1" smtClean="0"/>
              <a:t>безумовних</a:t>
            </a:r>
            <a:r>
              <a:rPr lang="ru-RU" dirty="0" smtClean="0"/>
              <a:t> рефлексах, </a:t>
            </a:r>
            <a:r>
              <a:rPr lang="ru-RU" dirty="0" err="1" smtClean="0"/>
              <a:t>замикаються</a:t>
            </a:r>
            <a:r>
              <a:rPr lang="ru-RU" dirty="0" smtClean="0"/>
              <a:t> в сегментарному </a:t>
            </a:r>
            <a:r>
              <a:rPr lang="ru-RU" dirty="0" err="1" smtClean="0"/>
              <a:t>апараті</a:t>
            </a:r>
            <a:r>
              <a:rPr lang="ru-RU" dirty="0" smtClean="0"/>
              <a:t> спинного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але</a:t>
            </a:r>
            <a:r>
              <a:rPr lang="ru-RU" dirty="0" smtClean="0"/>
              <a:t> </a:t>
            </a:r>
            <a:r>
              <a:rPr lang="ru-RU" dirty="0" err="1" smtClean="0"/>
              <a:t>можуть</a:t>
            </a:r>
            <a:r>
              <a:rPr lang="ru-RU" dirty="0" smtClean="0"/>
              <a:t>  </a:t>
            </a:r>
            <a:r>
              <a:rPr lang="ru-RU" dirty="0" err="1" smtClean="0"/>
              <a:t>замикатися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вище</a:t>
            </a:r>
            <a:r>
              <a:rPr lang="ru-RU" dirty="0" smtClean="0"/>
              <a:t> (</a:t>
            </a:r>
            <a:r>
              <a:rPr lang="ru-RU" dirty="0" err="1" smtClean="0"/>
              <a:t>наприклад</a:t>
            </a:r>
            <a:r>
              <a:rPr lang="ru-RU" dirty="0" smtClean="0"/>
              <a:t>, у  </a:t>
            </a:r>
            <a:r>
              <a:rPr lang="ru-RU" dirty="0" err="1" smtClean="0"/>
              <a:t>підкіркових</a:t>
            </a:r>
            <a:r>
              <a:rPr lang="ru-RU" dirty="0" smtClean="0"/>
              <a:t> </a:t>
            </a:r>
            <a:r>
              <a:rPr lang="ru-RU" dirty="0" err="1" smtClean="0"/>
              <a:t>гангліях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в </a:t>
            </a:r>
            <a:r>
              <a:rPr lang="ru-RU" dirty="0" err="1" smtClean="0"/>
              <a:t>корі</a:t>
            </a:r>
            <a:r>
              <a:rPr lang="ru-RU" dirty="0" smtClean="0"/>
              <a:t>). </a:t>
            </a:r>
            <a:r>
              <a:rPr lang="ru-RU" dirty="0" err="1" smtClean="0"/>
              <a:t>Інші</a:t>
            </a:r>
            <a:r>
              <a:rPr lang="ru-RU" dirty="0" smtClean="0"/>
              <a:t> </a:t>
            </a:r>
            <a:r>
              <a:rPr lang="ru-RU" dirty="0" err="1" smtClean="0"/>
              <a:t>відділи</a:t>
            </a:r>
            <a:r>
              <a:rPr lang="ru-RU" dirty="0" smtClean="0"/>
              <a:t> </a:t>
            </a:r>
            <a:r>
              <a:rPr lang="ru-RU" dirty="0" err="1" smtClean="0"/>
              <a:t>нервової</a:t>
            </a:r>
            <a:r>
              <a:rPr lang="ru-RU" dirty="0" smtClean="0"/>
              <a:t> </a:t>
            </a:r>
            <a:r>
              <a:rPr lang="ru-RU" dirty="0" err="1" smtClean="0"/>
              <a:t>системи</a:t>
            </a:r>
            <a:r>
              <a:rPr lang="ru-RU" dirty="0" smtClean="0"/>
              <a:t> </a:t>
            </a:r>
            <a:r>
              <a:rPr lang="ru-RU" dirty="0" err="1" smtClean="0"/>
              <a:t>також</a:t>
            </a:r>
            <a:r>
              <a:rPr lang="ru-RU" dirty="0" smtClean="0"/>
              <a:t> </a:t>
            </a:r>
            <a:r>
              <a:rPr lang="ru-RU" dirty="0" err="1" smtClean="0"/>
              <a:t>беруть</a:t>
            </a:r>
            <a:r>
              <a:rPr lang="ru-RU" dirty="0" smtClean="0"/>
              <a:t> участь у  рефлексах: </a:t>
            </a:r>
            <a:r>
              <a:rPr lang="ru-RU" dirty="0" err="1" smtClean="0"/>
              <a:t>стовбур</a:t>
            </a:r>
            <a:r>
              <a:rPr lang="ru-RU" dirty="0" smtClean="0"/>
              <a:t>  </a:t>
            </a:r>
            <a:r>
              <a:rPr lang="ru-RU" dirty="0" err="1" smtClean="0"/>
              <a:t>мозку</a:t>
            </a:r>
            <a:r>
              <a:rPr lang="ru-RU" dirty="0" smtClean="0"/>
              <a:t>, </a:t>
            </a:r>
            <a:r>
              <a:rPr lang="ru-RU" dirty="0" err="1" smtClean="0"/>
              <a:t>мозочок</a:t>
            </a:r>
            <a:r>
              <a:rPr lang="ru-RU" dirty="0" smtClean="0"/>
              <a:t>, кора великих </a:t>
            </a:r>
            <a:r>
              <a:rPr lang="ru-RU" dirty="0" err="1" smtClean="0"/>
              <a:t>півкуль</a:t>
            </a:r>
            <a:r>
              <a:rPr lang="ru-RU" dirty="0" smtClean="0"/>
              <a:t>. Дуги </a:t>
            </a:r>
            <a:r>
              <a:rPr lang="ru-RU" dirty="0" err="1" smtClean="0"/>
              <a:t>безумовних</a:t>
            </a:r>
            <a:r>
              <a:rPr lang="ru-RU" dirty="0" smtClean="0"/>
              <a:t> </a:t>
            </a:r>
            <a:r>
              <a:rPr lang="ru-RU" dirty="0" err="1" smtClean="0"/>
              <a:t>рефлексів</a:t>
            </a:r>
            <a:r>
              <a:rPr lang="ru-RU" dirty="0" smtClean="0"/>
              <a:t> </a:t>
            </a:r>
            <a:r>
              <a:rPr lang="ru-RU" dirty="0" err="1" smtClean="0"/>
              <a:t>формуються</a:t>
            </a:r>
            <a:r>
              <a:rPr lang="ru-RU" dirty="0" smtClean="0"/>
              <a:t> до моменту </a:t>
            </a:r>
            <a:r>
              <a:rPr lang="ru-RU" dirty="0" err="1" smtClean="0"/>
              <a:t>народження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зберігаються</a:t>
            </a:r>
            <a:r>
              <a:rPr lang="ru-RU" dirty="0" smtClean="0"/>
              <a:t>  </a:t>
            </a:r>
            <a:r>
              <a:rPr lang="ru-RU" dirty="0" err="1" smtClean="0"/>
              <a:t>впродовж</a:t>
            </a:r>
            <a:r>
              <a:rPr lang="ru-RU" dirty="0" smtClean="0"/>
              <a:t> </a:t>
            </a:r>
            <a:r>
              <a:rPr lang="ru-RU" dirty="0" err="1" smtClean="0"/>
              <a:t>усього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. </a:t>
            </a:r>
            <a:r>
              <a:rPr lang="ru-RU" dirty="0" err="1" smtClean="0"/>
              <a:t>Проте</a:t>
            </a:r>
            <a:r>
              <a:rPr lang="ru-RU" dirty="0" smtClean="0"/>
              <a:t> вони </a:t>
            </a:r>
            <a:r>
              <a:rPr lang="ru-RU" dirty="0" err="1" smtClean="0"/>
              <a:t>можуть</a:t>
            </a:r>
            <a:r>
              <a:rPr lang="ru-RU" dirty="0" smtClean="0"/>
              <a:t> </a:t>
            </a:r>
            <a:r>
              <a:rPr lang="ru-RU" dirty="0" err="1" smtClean="0"/>
              <a:t>змінюватися</a:t>
            </a:r>
            <a:r>
              <a:rPr lang="ru-RU" dirty="0" smtClean="0"/>
              <a:t> </a:t>
            </a:r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 smtClean="0"/>
              <a:t>впливом</a:t>
            </a:r>
            <a:r>
              <a:rPr lang="ru-RU" dirty="0" smtClean="0"/>
              <a:t> </a:t>
            </a:r>
            <a:r>
              <a:rPr lang="ru-RU" dirty="0" err="1" smtClean="0"/>
              <a:t>хвороби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2">
      <a:dk1>
        <a:sysClr val="windowText" lastClr="000000"/>
      </a:dk1>
      <a:lt1>
        <a:sysClr val="window" lastClr="FFFFFF"/>
      </a:lt1>
      <a:dk2>
        <a:srgbClr val="000000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Другая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336</TotalTime>
  <Words>1638</Words>
  <Application>Microsoft Office PowerPoint</Application>
  <PresentationFormat>Экран (4:3)</PresentationFormat>
  <Paragraphs>44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3" baseType="lpstr">
      <vt:lpstr>Times New Roman</vt:lpstr>
      <vt:lpstr>Wingdings</vt:lpstr>
      <vt:lpstr>Wingdings 2</vt:lpstr>
      <vt:lpstr>Эркер</vt:lpstr>
      <vt:lpstr>Вироблення та гальмування умовного рефлексу в людини </vt:lpstr>
      <vt:lpstr>План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Вироблення та гальмування умовного рефлексу в людини </dc:title>
  <dc:creator>Elena Alexandrovna</dc:creator>
  <cp:lastModifiedBy>1</cp:lastModifiedBy>
  <cp:revision>29</cp:revision>
  <dcterms:created xsi:type="dcterms:W3CDTF">2019-02-27T19:47:59Z</dcterms:created>
  <dcterms:modified xsi:type="dcterms:W3CDTF">2019-02-28T10:44:16Z</dcterms:modified>
</cp:coreProperties>
</file>