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76" r:id="rId2"/>
  </p:sldMasterIdLst>
  <p:sldIdLst>
    <p:sldId id="256" r:id="rId3"/>
    <p:sldId id="265" r:id="rId4"/>
    <p:sldId id="266" r:id="rId5"/>
    <p:sldId id="268" r:id="rId6"/>
    <p:sldId id="269" r:id="rId7"/>
    <p:sldId id="270" r:id="rId8"/>
    <p:sldId id="271" r:id="rId9"/>
    <p:sldId id="292" r:id="rId10"/>
    <p:sldId id="293" r:id="rId11"/>
    <p:sldId id="272" r:id="rId12"/>
    <p:sldId id="273" r:id="rId13"/>
    <p:sldId id="274" r:id="rId14"/>
    <p:sldId id="275" r:id="rId15"/>
    <p:sldId id="291" r:id="rId16"/>
    <p:sldId id="276" r:id="rId17"/>
    <p:sldId id="277" r:id="rId18"/>
    <p:sldId id="278" r:id="rId19"/>
    <p:sldId id="296" r:id="rId20"/>
    <p:sldId id="297" r:id="rId21"/>
    <p:sldId id="279" r:id="rId22"/>
    <p:sldId id="288" r:id="rId23"/>
    <p:sldId id="280" r:id="rId24"/>
    <p:sldId id="281" r:id="rId25"/>
    <p:sldId id="282" r:id="rId26"/>
    <p:sldId id="286" r:id="rId27"/>
    <p:sldId id="289" r:id="rId28"/>
    <p:sldId id="294" r:id="rId29"/>
    <p:sldId id="29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5743-8237-4F6B-83EE-DA99F3875853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F596-5BB3-4ED1-9D07-C6CCF013F2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7046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5743-8237-4F6B-83EE-DA99F3875853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F596-5BB3-4ED1-9D07-C6CCF013F2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203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5743-8237-4F6B-83EE-DA99F3875853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F596-5BB3-4ED1-9D07-C6CCF013F2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6730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80F45-9A43-4E84-82FB-FB8E7B50A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945329-F0A7-4F5C-93AC-DB70B9CC9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75BBC3-40CB-4D55-8CF8-346869B61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5743-8237-4F6B-83EE-DA99F3875853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DECF94-BB9C-47EC-B94D-FCE85536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D7EF61-66A6-429C-A4E1-C0BEE14F9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F596-5BB3-4ED1-9D07-C6CCF013F2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3181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0E30-0D07-47BC-9A01-2EE131154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EEBD06-EF8E-40D5-9183-F3D6A83B7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799B4D-F3C2-495F-9188-A8604B2A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5743-8237-4F6B-83EE-DA99F3875853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37EBD2-B96E-4D43-BE6F-6F42CB5C9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EF5CEC-8AE6-4A6E-BE19-C9B0B1E3E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F596-5BB3-4ED1-9D07-C6CCF013F2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5756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08E6A-7EC3-43AA-83AF-94EF01857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09A1CF-260D-44FF-89F0-6C37CD59E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C41A40-9276-465E-B43F-4F7EFD0DE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5743-8237-4F6B-83EE-DA99F3875853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47D7E6-94BB-4778-AD38-CEC470FF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539A01-768B-4DD7-9884-E61E0493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F596-5BB3-4ED1-9D07-C6CCF013F2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0552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29976D-1143-4A22-A8A6-5942B7BC4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6D7D95-460C-47D9-A98B-7B213000B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3C9AEE-0903-46E3-985E-5AA48D2D7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330F4A-83B2-4F6A-BDD4-1737B68F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5743-8237-4F6B-83EE-DA99F3875853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96A5BD-35FF-4EB9-A672-8EC077493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8DC0F2-9995-490F-8CD0-BFB744B1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F596-5BB3-4ED1-9D07-C6CCF013F2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551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DB2DA-BF80-4906-9C59-CD2F448E9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EE13DB-FD90-4CDD-96EF-E85F46893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85B1CB-597F-49FD-A3F8-D28119544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F22D754-6FBC-4D5E-8ACE-8B4DA39DDF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37310A-A1C6-41F9-B095-6B8EDBDB9D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9B19604-6B41-4842-8451-8221C8927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5743-8237-4F6B-83EE-DA99F3875853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D977E9-7BF2-41EA-B1EB-7445C7D86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C49A1D-C6A6-4ED1-A977-5CCB5613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F596-5BB3-4ED1-9D07-C6CCF013F2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04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8E36CE-8FD3-4C44-AC94-0B60C0A62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99214E5-271C-4826-8DD6-4FB6E5368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5743-8237-4F6B-83EE-DA99F3875853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E79F9B-5025-4823-9903-5B1D0DA1D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113266-A03F-4AE6-ADD4-E5AE58524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F596-5BB3-4ED1-9D07-C6CCF013F2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739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104836-3FA2-4940-B644-74428F92E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5743-8237-4F6B-83EE-DA99F3875853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AAA156D-3701-4C4B-85E8-CB3AF3A22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3739FA-0CBA-4AA0-B720-527A45A2A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F596-5BB3-4ED1-9D07-C6CCF013F2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7564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F2F09-C679-4B87-A98C-F54967AC6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1AE641-3254-4B5B-91DD-F1F315D27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44B597-5621-4B36-A7AA-1DC1A3127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96F0D4-76DE-4160-8DAE-969BF558B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5743-8237-4F6B-83EE-DA99F3875853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4FFA70-8F67-4616-BA60-F669181DD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9BDE57-D3D8-4BA7-BE58-D1806DBE9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F596-5BB3-4ED1-9D07-C6CCF013F2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5974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5743-8237-4F6B-83EE-DA99F3875853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F596-5BB3-4ED1-9D07-C6CCF013F2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3654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181E8-0348-48F0-BD9C-CCA573A6B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29FF5A-D839-4432-A0D1-AEDE27A13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BD0D66-87FE-4332-B109-B41DD0E29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D1B3A3-6586-4886-8430-CE3B03E17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5743-8237-4F6B-83EE-DA99F3875853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FA478F-CB3F-401F-BDFA-7ACF92299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429975-FADF-4525-85BD-E9D8FC5D2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F596-5BB3-4ED1-9D07-C6CCF013F2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7754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5243C0-9A32-4ACB-8495-37BAF5DD3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90217A-D80E-4934-A100-7D7230FC8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5BDB94-7BF2-4590-8912-14946456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5743-8237-4F6B-83EE-DA99F3875853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C9325D-93D3-43D7-89D6-B29AEDAFA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3E124E-7F23-45A7-99DE-02BFAD765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F596-5BB3-4ED1-9D07-C6CCF013F2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1823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513054-3A53-44DF-B350-88227BFF25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516E26-E028-45E7-94A6-01F884150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92EFD8-492E-4DFF-9293-59A6F9CB0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5743-8237-4F6B-83EE-DA99F3875853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86EEFF-990D-4CF0-B001-4B46D06B2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6F00F7-962E-4481-9B85-B8222644B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F596-5BB3-4ED1-9D07-C6CCF013F2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219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5743-8237-4F6B-83EE-DA99F3875853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F596-5BB3-4ED1-9D07-C6CCF013F2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0609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5743-8237-4F6B-83EE-DA99F3875853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F596-5BB3-4ED1-9D07-C6CCF013F2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639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5743-8237-4F6B-83EE-DA99F3875853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F596-5BB3-4ED1-9D07-C6CCF013F230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7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5743-8237-4F6B-83EE-DA99F3875853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F596-5BB3-4ED1-9D07-C6CCF013F230}" type="slidenum">
              <a:rPr lang="uk-UA" smtClean="0"/>
              <a:t>‹#›</a:t>
            </a:fld>
            <a:endParaRPr lang="uk-U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9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5743-8237-4F6B-83EE-DA99F3875853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F596-5BB3-4ED1-9D07-C6CCF013F2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3353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5743-8237-4F6B-83EE-DA99F3875853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F596-5BB3-4ED1-9D07-C6CCF013F2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439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5743-8237-4F6B-83EE-DA99F3875853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F596-5BB3-4ED1-9D07-C6CCF013F2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471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AAB5743-8237-4F6B-83EE-DA99F3875853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9F596-5BB3-4ED1-9D07-C6CCF013F2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139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3CB789-BC84-4BA0-BD03-4508A13A4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574D39-47C0-4588-B3AB-591FECEFC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E25D14-D160-4970-899C-FB4287C8D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B5743-8237-4F6B-83EE-DA99F3875853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915481-0172-4F36-9BA1-D557F8B54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66719F-C5AE-4C2D-B03B-447A69357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9F596-5BB3-4ED1-9D07-C6CCF013F2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958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a-referat.com/%D0%A2%D0%BE%D0%B2%D0%B0%D1%80%D0%B8" TargetMode="External"/><Relationship Id="rId2" Type="http://schemas.openxmlformats.org/officeDocument/2006/relationships/hyperlink" Target="http://ua-referat.com/%D0%A6%D1%96%D0%BD%D0%BE%D0%B2%D0%B0_%D0%BF%D0%BE%D0%BB%D1%96%D1%82%D0%B8%D0%BA%D0%B0" TargetMode="Externa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6848" y="1916832"/>
            <a:ext cx="7416824" cy="2262781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b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5. «МАРКЕТИНГОВА ТОВАРНА ПОЛІТИКА»</a:t>
            </a:r>
            <a:br>
              <a:rPr lang="ru-RU" sz="28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445EEF7-7792-4743-B758-50FF92800AD3}"/>
              </a:ext>
            </a:extLst>
          </p:cNvPr>
          <p:cNvSpPr/>
          <p:nvPr/>
        </p:nvSpPr>
        <p:spPr>
          <a:xfrm>
            <a:off x="722032" y="2422629"/>
            <a:ext cx="8350286" cy="4197944"/>
          </a:xfrm>
          <a:prstGeom prst="rect">
            <a:avLst/>
          </a:prstGeom>
          <a:solidFill>
            <a:srgbClr val="F7F6D8"/>
          </a:solidFill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лекції: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5.1. Цілі та сутність товарної політики, три рівні товару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5.2. Класифікація товарів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5.3. Асортиментна політика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5.4. Концепція життєвого циклу товару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5.5. Якість і конкурентоспроможність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товару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5.6. Ринкова атрибутика товару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3CC3FC-C711-44D8-BE8A-CE8787AAA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153" y="4682930"/>
            <a:ext cx="4027165" cy="19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25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1DC640-D7AB-4B14-B255-BD4656E385FF}"/>
              </a:ext>
            </a:extLst>
          </p:cNvPr>
          <p:cNvSpPr/>
          <p:nvPr/>
        </p:nvSpPr>
        <p:spPr>
          <a:xfrm>
            <a:off x="251520" y="556598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Життєвий цикл продукту (товару)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це концепція, що характеризує розвиток обсягів збуту продукту і прибуток від його реалізації, пропонує заходи щодо стратегії й тактики маркетингу з моменту надходження продукту на ринок і до його зняття з ринку. Графічно класичну модель життєвого циклу продукту зображено на рис. 5.1.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Класичний маркетинг розглядає чотири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етапи ЖЦТ: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етап впровадження на ринок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етап зростання,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етап зрілості,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етап спаду.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A941D3E-D370-404B-8BBB-37E259A9C5B5}"/>
              </a:ext>
            </a:extLst>
          </p:cNvPr>
          <p:cNvSpPr/>
          <p:nvPr/>
        </p:nvSpPr>
        <p:spPr>
          <a:xfrm>
            <a:off x="683568" y="116632"/>
            <a:ext cx="4563237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Концепція життєвого циклу товару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8F1720-2A04-418B-B373-9FFDE830B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564904"/>
            <a:ext cx="6511023" cy="382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2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06C7B6F-B349-42CE-95CD-86A1AAC9A889}"/>
              </a:ext>
            </a:extLst>
          </p:cNvPr>
          <p:cNvSpPr/>
          <p:nvPr/>
        </p:nvSpPr>
        <p:spPr>
          <a:xfrm>
            <a:off x="32872" y="188640"/>
            <a:ext cx="90062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Етап впровадження на ринок</a:t>
            </a:r>
            <a:r>
              <a:rPr lang="uk-UA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період повільного зростання обсягу та збуту продукції, оскільки, ринок ще мало знайомий з новим товаром. Споживачами товару на цьому етапі є новатори, які полюбляють усе нове.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Етап </a:t>
            </a:r>
            <a:r>
              <a:rPr lang="uk-UA" sz="1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 </a:t>
            </a: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етап швидкого нарощування обсягів збуту і визнання покупцями нового товару. </a:t>
            </a:r>
          </a:p>
          <a:p>
            <a:r>
              <a:rPr lang="uk-UA" sz="1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 зрілості</a:t>
            </a: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певний період темпи зростання обсягів збуту уповільнюються, що свідчить про перехід до етапу зрілості. На цьому етапі перебуває більшість товарів на сучасному ринку.</a:t>
            </a:r>
          </a:p>
          <a:p>
            <a:r>
              <a:rPr lang="uk-UA" sz="1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 спаду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(занепаду) завершує ринкове життя товару, яким би тривалим воно не було.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81F8590-F122-4B47-A56E-7AAD15DD6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665720"/>
              </p:ext>
            </p:extLst>
          </p:nvPr>
        </p:nvGraphicFramePr>
        <p:xfrm>
          <a:off x="215516" y="2348880"/>
          <a:ext cx="8712968" cy="4410832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558645">
                  <a:extLst>
                    <a:ext uri="{9D8B030D-6E8A-4147-A177-3AD203B41FA5}">
                      <a16:colId xmlns:a16="http://schemas.microsoft.com/office/drawing/2014/main" val="1755330506"/>
                    </a:ext>
                  </a:extLst>
                </a:gridCol>
                <a:gridCol w="1445827">
                  <a:extLst>
                    <a:ext uri="{9D8B030D-6E8A-4147-A177-3AD203B41FA5}">
                      <a16:colId xmlns:a16="http://schemas.microsoft.com/office/drawing/2014/main" val="1800372165"/>
                    </a:ext>
                  </a:extLst>
                </a:gridCol>
                <a:gridCol w="2206848">
                  <a:extLst>
                    <a:ext uri="{9D8B030D-6E8A-4147-A177-3AD203B41FA5}">
                      <a16:colId xmlns:a16="http://schemas.microsoft.com/office/drawing/2014/main" val="2279313572"/>
                    </a:ext>
                  </a:extLst>
                </a:gridCol>
                <a:gridCol w="1847126">
                  <a:extLst>
                    <a:ext uri="{9D8B030D-6E8A-4147-A177-3AD203B41FA5}">
                      <a16:colId xmlns:a16="http://schemas.microsoft.com/office/drawing/2014/main" val="2462037238"/>
                    </a:ext>
                  </a:extLst>
                </a:gridCol>
                <a:gridCol w="1654522">
                  <a:extLst>
                    <a:ext uri="{9D8B030D-6E8A-4147-A177-3AD203B41FA5}">
                      <a16:colId xmlns:a16="http://schemas.microsoft.com/office/drawing/2014/main" val="4272953717"/>
                    </a:ext>
                  </a:extLst>
                </a:gridCol>
              </a:tblGrid>
              <a:tr h="22926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Особливості етапів та маркетингові заходи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Етапи життєвого циклу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037235"/>
                  </a:ext>
                </a:extLst>
              </a:tr>
              <a:tr h="5222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Етап впровадження на ринок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Етап зростання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Етап зрілості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Етап спаду (занепаду)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 anchor="ctr"/>
                </a:tc>
                <a:extLst>
                  <a:ext uri="{0D108BD9-81ED-4DB2-BD59-A6C34878D82A}">
                    <a16:rowId xmlns:a16="http://schemas.microsoft.com/office/drawing/2014/main" val="999478182"/>
                  </a:ext>
                </a:extLst>
              </a:tr>
              <a:tr h="344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Рівень продажу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Низький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Швидке зростання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Повільне зростання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Спадання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extLst>
                  <a:ext uri="{0D108BD9-81ED-4DB2-BD59-A6C34878D82A}">
                    <a16:rowId xmlns:a16="http://schemas.microsoft.com/office/drawing/2014/main" val="3111854956"/>
                  </a:ext>
                </a:extLst>
              </a:tr>
              <a:tr h="344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Прибуток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Негативний (збитки)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Максимальний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Спадання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Нульовий чи негативний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extLst>
                  <a:ext uri="{0D108BD9-81ED-4DB2-BD59-A6C34878D82A}">
                    <a16:rowId xmlns:a16="http://schemas.microsoft.com/office/drawing/2014/main" val="3412380836"/>
                  </a:ext>
                </a:extLst>
              </a:tr>
              <a:tr h="166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Споживачі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Новатори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Сегмент ринку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Масовий ринок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Аутсайдери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extLst>
                  <a:ext uri="{0D108BD9-81ED-4DB2-BD59-A6C34878D82A}">
                    <a16:rowId xmlns:a16="http://schemas.microsoft.com/office/drawing/2014/main" val="291150649"/>
                  </a:ext>
                </a:extLst>
              </a:tr>
              <a:tr h="166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Конкуренція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Незначна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Така, що зростає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Значна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Спадна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extLst>
                  <a:ext uri="{0D108BD9-81ED-4DB2-BD59-A6C34878D82A}">
                    <a16:rowId xmlns:a16="http://schemas.microsoft.com/office/drawing/2014/main" val="2653326373"/>
                  </a:ext>
                </a:extLst>
              </a:tr>
              <a:tr h="344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Стратегія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Проникнення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Розширення ринку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Збереження частки ринку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Збільшення віддачі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extLst>
                  <a:ext uri="{0D108BD9-81ED-4DB2-BD59-A6C34878D82A}">
                    <a16:rowId xmlns:a16="http://schemas.microsoft.com/office/drawing/2014/main" val="437586995"/>
                  </a:ext>
                </a:extLst>
              </a:tr>
              <a:tr h="522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Продукція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Основний вид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Використання унікальних властивостей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Диференціація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Раціоналізація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extLst>
                  <a:ext uri="{0D108BD9-81ED-4DB2-BD59-A6C34878D82A}">
                    <a16:rowId xmlns:a16="http://schemas.microsoft.com/office/drawing/2014/main" val="1324211961"/>
                  </a:ext>
                </a:extLst>
              </a:tr>
              <a:tr h="344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Товарна політика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Планування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Модифікування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Обслуговування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Елімінування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extLst>
                  <a:ext uri="{0D108BD9-81ED-4DB2-BD59-A6C34878D82A}">
                    <a16:rowId xmlns:a16="http://schemas.microsoft.com/office/drawing/2014/main" val="2560037769"/>
                  </a:ext>
                </a:extLst>
              </a:tr>
              <a:tr h="344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Кількість марок товарів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Одна або кілька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Швидке зростання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Кілька нових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Швидке зменшення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extLst>
                  <a:ext uri="{0D108BD9-81ED-4DB2-BD59-A6C34878D82A}">
                    <a16:rowId xmlns:a16="http://schemas.microsoft.com/office/drawing/2014/main" val="4072470190"/>
                  </a:ext>
                </a:extLst>
              </a:tr>
              <a:tr h="166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Ціни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Високі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Зниження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Низькі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Найнижчі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extLst>
                  <a:ext uri="{0D108BD9-81ED-4DB2-BD59-A6C34878D82A}">
                    <a16:rowId xmlns:a16="http://schemas.microsoft.com/office/drawing/2014/main" val="702347969"/>
                  </a:ext>
                </a:extLst>
              </a:tr>
              <a:tr h="166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Реклама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Інформуюча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Переконуюча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Нагадуюча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Мінімальна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extLst>
                  <a:ext uri="{0D108BD9-81ED-4DB2-BD59-A6C34878D82A}">
                    <a16:rowId xmlns:a16="http://schemas.microsoft.com/office/drawing/2014/main" val="116968469"/>
                  </a:ext>
                </a:extLst>
              </a:tr>
              <a:tr h="344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Розподіл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Обмежений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Інтенсивний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Максимально інтенсивний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Обмежений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extLst>
                  <a:ext uri="{0D108BD9-81ED-4DB2-BD59-A6C34878D82A}">
                    <a16:rowId xmlns:a16="http://schemas.microsoft.com/office/drawing/2014/main" val="4242008976"/>
                  </a:ext>
                </a:extLst>
              </a:tr>
              <a:tr h="344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Витрати на маркетинг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Високі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Відносне зниження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Зниження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Низькі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8" marR="57988" marT="0" marB="0"/>
                </a:tc>
                <a:extLst>
                  <a:ext uri="{0D108BD9-81ED-4DB2-BD59-A6C34878D82A}">
                    <a16:rowId xmlns:a16="http://schemas.microsoft.com/office/drawing/2014/main" val="3507804203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A8827545-7796-44D1-995F-F74EBAA44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2536" y="1521236"/>
            <a:ext cx="921702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Кожний етап ЖЦТ вимагає прийняття певних маркетингових заходів, що формують відповідну управлінську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поведінку (табл. 5.1).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Таблиця 5.1 -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Особливості маркетингу на різних етапах життєвого циклу продукт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622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EE91F46-01DC-4C3B-B2DE-9AC20A8DE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516613"/>
              </p:ext>
            </p:extLst>
          </p:nvPr>
        </p:nvGraphicFramePr>
        <p:xfrm>
          <a:off x="395536" y="2564904"/>
          <a:ext cx="8420989" cy="382330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784535">
                  <a:extLst>
                    <a:ext uri="{9D8B030D-6E8A-4147-A177-3AD203B41FA5}">
                      <a16:colId xmlns:a16="http://schemas.microsoft.com/office/drawing/2014/main" val="1417380992"/>
                    </a:ext>
                  </a:extLst>
                </a:gridCol>
                <a:gridCol w="2018713">
                  <a:extLst>
                    <a:ext uri="{9D8B030D-6E8A-4147-A177-3AD203B41FA5}">
                      <a16:colId xmlns:a16="http://schemas.microsoft.com/office/drawing/2014/main" val="1152967799"/>
                    </a:ext>
                  </a:extLst>
                </a:gridCol>
                <a:gridCol w="4617741">
                  <a:extLst>
                    <a:ext uri="{9D8B030D-6E8A-4147-A177-3AD203B41FA5}">
                      <a16:colId xmlns:a16="http://schemas.microsoft.com/office/drawing/2014/main" val="1837218365"/>
                    </a:ext>
                  </a:extLst>
                </a:gridCol>
              </a:tblGrid>
              <a:tr h="232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попиту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маркетингу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 маркетингової діяльності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6329707"/>
                  </a:ext>
                </a:extLst>
              </a:tr>
              <a:tr h="4854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Негативний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Конверсійний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Створення активного попиту зниженням цін, стимулюванням збуту, поліпшенням якості товару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2340352"/>
                  </a:ext>
                </a:extLst>
              </a:tr>
              <a:tr h="4854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Нульовий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Стимулюючий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Надання товару нових характеристик, рекламування, пропонування товарів іншим ринкам (сегментам)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6460854"/>
                  </a:ext>
                </a:extLst>
              </a:tr>
              <a:tr h="232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Спадний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Ремаркетинг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Надання товару ринкової новизни, репозиціонування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7211669"/>
                  </a:ext>
                </a:extLst>
              </a:tr>
              <a:tr h="4854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Сезонний (нерегулярний)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Синхромаркетинг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Згладжування сезонних коливань виробництва та продажу, використання гнучких цін, політики знижок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5353558"/>
                  </a:ext>
                </a:extLst>
              </a:tr>
              <a:tr h="4854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Латентний (скритий)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Розвиваючий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Стимулювання збуту, поліпшення якості товару, рекламування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6469357"/>
                  </a:ext>
                </a:extLst>
              </a:tr>
              <a:tr h="232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Повноцінний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Підтримуючий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Підтримка попиту, якості товарів, сервіс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7934476"/>
                  </a:ext>
                </a:extLst>
              </a:tr>
              <a:tr h="4854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Ажіотажний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Демаркетинг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Збільшення цін, зменшення рекламної активності, посилення збутової (виробничої) діяльності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1045758"/>
                  </a:ext>
                </a:extLst>
              </a:tr>
              <a:tr h="232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Оманливий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Тактичний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Посилення оперативного планування діяльності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83018"/>
                  </a:ext>
                </a:extLst>
              </a:tr>
              <a:tr h="232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Небажаний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метою протидії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Зменшення небажаного попиту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5858567"/>
                  </a:ext>
                </a:extLst>
              </a:tr>
              <a:tr h="232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Унікальний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Індивідуальний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Розвиток сервісу, персональний продаж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1266361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E4965B66-ECC4-4EAD-A370-C0929B531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1084066"/>
            <a:ext cx="708706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Попит залежно від етапу ЖЦТ обумовлює вид маркетингу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зміст маркетингової діяльності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Таблиця 5.2</a:t>
            </a:r>
            <a:r>
              <a:rPr lang="ru-RU" altLang="ru-RU" sz="600" dirty="0"/>
              <a:t> -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Взаємозв’язок попиту й видів маркетингу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859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962E126-D3D2-4278-A1FB-5866FE1FD019}"/>
              </a:ext>
            </a:extLst>
          </p:cNvPr>
          <p:cNvSpPr/>
          <p:nvPr/>
        </p:nvSpPr>
        <p:spPr>
          <a:xfrm>
            <a:off x="323528" y="260648"/>
            <a:ext cx="8640960" cy="6635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Якість і конкурентоспроможність товару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Якість товарів чи послуг є одним із найважливіших факторів успішної комерційної діяльності будь-якої організації. </a:t>
            </a: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15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Якість</a:t>
            </a:r>
            <a:r>
              <a:rPr lang="uk-UA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це сукупність властивостей і характеристик товару, які зумовлюють його здатність задовольняти конкретні особові чи виробничі потреби відповідно до свого призначення.</a:t>
            </a: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Якість продукції вимірюють системою показників, що характеризують надійність, функціональність, довговічність, ремонтопридатність, економічність.</a:t>
            </a:r>
          </a:p>
          <a:p>
            <a:pPr indent="450215" algn="just">
              <a:lnSpc>
                <a:spcPct val="150000"/>
              </a:lnSpc>
            </a:pPr>
            <a:r>
              <a:rPr lang="uk-UA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Сертифікація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процес отримання сертифіката, який засвідчує, що даний товар чи послуга відповідає стандартам якості.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 продукції є основою її конкурентоспроможності, але ці два поняття не слід ототожнювати.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абсолютний показник, результат праці; вона охоплює характеристики, які об'єктивно закладені в даний товар у процесі його розроблення виробництва. Хоча при тому окремі споживачі можуть сприймати по-різному рівень якості одного й того самого товару.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Конкурентоспроможність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сукупність споживчих властивостей товару яка забезпечує його здатність конкурувати з аналогами на конкретному ринку в певний період часу.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Конкурентоспроможність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відносна величина, адже товар певного рівня якості може бути цілком конкурентоспроможний на одному ринку (українському) і неконкурентоспроможний на іншому (</a:t>
            </a:r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закорданному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503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2A1157-9D87-4246-9573-E1DC80B20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89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2FA542B-884F-424B-98DE-7D2AB4B74F40}"/>
              </a:ext>
            </a:extLst>
          </p:cNvPr>
          <p:cNvSpPr/>
          <p:nvPr/>
        </p:nvSpPr>
        <p:spPr>
          <a:xfrm>
            <a:off x="287524" y="260648"/>
            <a:ext cx="85689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Ринкова атрибутика товару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Підприємство, яке випускає товари на ринок, повинно потурбуватись, щоб споживачі впізнавали товар і відрізняли його від товарів конкурентів, тобто стає необхідною власна ринкова атрибутика: товарна марка, товарний знак, упаковка, штрих-код.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Товарна марка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це ім’я, назва, символ, малюнок чи їх поєднання, призначені для ідентифікації товарів чи послуг конкретного виробника і диференціації їх від товарів-конкурентів. </a:t>
            </a:r>
          </a:p>
          <a:p>
            <a:pPr indent="45021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допомогою марки формується імідж виробника й імідж товару. До характеристик марочних товарів відносяться маркування, незмінна упаковка, незмінна (як правило, поліпшена якість), незмінна кількість в упаковці, інтенсивна реклама, високий рівень популярності і широке розповсюдження на ринках збуту.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8D57299-0106-4CEF-87B3-5C09330F6E08}"/>
              </a:ext>
            </a:extLst>
          </p:cNvPr>
          <p:cNvSpPr/>
          <p:nvPr/>
        </p:nvSpPr>
        <p:spPr>
          <a:xfrm>
            <a:off x="287524" y="3935475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виробники і торговельні посередники у своїй практиці можуть орієнтуватися на різні способи використання товарних марок:</a:t>
            </a:r>
            <a:endParaRPr lang="ru-RU" sz="1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6858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 назва для всіх товарі;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6858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індивідуальна назва для кожного товару;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6858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марочні назви для асортиментних груп товарів;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6858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поєднання назви фірми з індивідуальною назвою товару;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6858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пропозиція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безмарочних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товарів це так звані «білі» продукти (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Names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це проста упаковка і оформлення.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267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976596D-920E-480D-A92B-3C3AA6F3C1AF}"/>
              </a:ext>
            </a:extLst>
          </p:cNvPr>
          <p:cNvSpPr/>
          <p:nvPr/>
        </p:nvSpPr>
        <p:spPr>
          <a:xfrm>
            <a:off x="215516" y="116632"/>
            <a:ext cx="8712968" cy="6418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Товарний знак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це товарна марка (або її частина) , що зареєстрована у встановленому порядку і має юридичний захист.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Функції товарних знаків: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6096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створюють відмінності між товарами;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6096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полегшують ідентифікацію товару;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6096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виступають гарантом якості товару;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6096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надають інформацію про товар та його виробника;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6096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рекламують товар;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6096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забезпечують правовий захист товару.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Упаковка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виконує функцію захисту товарів при збереженні і транспортуванні, її використовують для реклами і різноманітних, адресованих споживачу повідомлень. Це елемент товарної політики, складова іміджу підприємства.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Розрізнюють три види упаковок 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 Внутрішня – упаковка самого товару;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 Зовнішня – конструкція для захисту внутрішньої упаковки;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 Транспортна – конструкція , призначена для пакування, зберігання, транспортування.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755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D19C0D3-43C9-4805-8013-02F3E13BD996}"/>
              </a:ext>
            </a:extLst>
          </p:cNvPr>
          <p:cNvSpPr/>
          <p:nvPr/>
        </p:nvSpPr>
        <p:spPr>
          <a:xfrm>
            <a:off x="683568" y="476672"/>
            <a:ext cx="7776864" cy="5357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Функції упаковки: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дає можливість збирати в потрібних обсягах і формі різні продукти;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захищає товар при транспортування та зберігання;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полегшує використання продукту;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є засобом комунікації;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є елементом планування продукції.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Проблеми, що пов’язані з упаковкою – це висока вартість, забруднення довкілля, ступінь правдивості інформації на упаковці.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Штрих-код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або система штрихового кодування товарів. У світі існує декілька таких систем. Найпоширеніша з них – європейська система (зазначається: країна-виробник, код підприємства, споживчі властивості товару)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154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645110D0-8BE5-4F67-AD2C-F478AF17E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701777"/>
              </p:ext>
            </p:extLst>
          </p:nvPr>
        </p:nvGraphicFramePr>
        <p:xfrm>
          <a:off x="1524000" y="1397000"/>
          <a:ext cx="6096000" cy="469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0048">
                  <a:extLst>
                    <a:ext uri="{9D8B030D-6E8A-4147-A177-3AD203B41FA5}">
                      <a16:colId xmlns:a16="http://schemas.microsoft.com/office/drawing/2014/main" val="1426396011"/>
                    </a:ext>
                  </a:extLst>
                </a:gridCol>
                <a:gridCol w="2615952">
                  <a:extLst>
                    <a:ext uri="{9D8B030D-6E8A-4147-A177-3AD203B41FA5}">
                      <a16:colId xmlns:a16="http://schemas.microsoft.com/office/drawing/2014/main" val="31227379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Налагоджений збут, стабільний попит, споживачів проінформовано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Підтримуючий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10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Оманливий не стабільний попит, що залежить від різних факторів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Тактичний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318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Попит перебільшує пропозицію, виробничих потужносте не вистачає, щоб в повній мірі задовольнити запити споживачів.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Демаркетинг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335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Був стабільний попит, але з часом пішов на спад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Ремаркетинг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33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Знизився попит на зимовий одяг у зв'язку із зміною сезонності 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Конверсійний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721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Попит зазвичай на дорогі товари (авто, житло) які мають супроводжуватися унікальними пропозиціями в залежності від потреб споживача.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Індивідуальний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216183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E2CF5FA-D009-4694-980C-EDA48FBDA5F0}"/>
              </a:ext>
            </a:extLst>
          </p:cNvPr>
          <p:cNvSpPr/>
          <p:nvPr/>
        </p:nvSpPr>
        <p:spPr>
          <a:xfrm>
            <a:off x="1187624" y="476672"/>
            <a:ext cx="6318448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Обер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іть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оптимальний вид маркетингу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014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94AD1A-04D0-4EE3-B672-1CD64DD35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74" y="3717032"/>
            <a:ext cx="6820852" cy="23244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5F6B33-B4BE-4704-ADAC-8327B4411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27241" y="-421800"/>
            <a:ext cx="2673320" cy="39197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65399B-173A-4BC4-9314-B85E49896B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87" y="201392"/>
            <a:ext cx="4593370" cy="24919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Облачко с текстом: прямоугольное 7">
            <a:extLst>
              <a:ext uri="{FF2B5EF4-FFF2-40B4-BE49-F238E27FC236}">
                <a16:creationId xmlns:a16="http://schemas.microsoft.com/office/drawing/2014/main" id="{4E424592-A7DC-4A5B-815E-7D66610D8287}"/>
              </a:ext>
            </a:extLst>
          </p:cNvPr>
          <p:cNvSpPr/>
          <p:nvPr/>
        </p:nvSpPr>
        <p:spPr>
          <a:xfrm rot="10800000">
            <a:off x="312225" y="2872986"/>
            <a:ext cx="648072" cy="792088"/>
          </a:xfrm>
          <a:prstGeom prst="wedgeRectCallout">
            <a:avLst>
              <a:gd name="adj1" fmla="val -63967"/>
              <a:gd name="adj2" fmla="val 92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dirty="0"/>
              <a:t>1</a:t>
            </a:r>
            <a:endParaRPr lang="ru-RU" dirty="0"/>
          </a:p>
        </p:txBody>
      </p:sp>
      <p:sp>
        <p:nvSpPr>
          <p:cNvPr id="9" name="Облачко с текстом: прямоугольное 8">
            <a:extLst>
              <a:ext uri="{FF2B5EF4-FFF2-40B4-BE49-F238E27FC236}">
                <a16:creationId xmlns:a16="http://schemas.microsoft.com/office/drawing/2014/main" id="{6255600F-818D-4201-A109-3D7274334B62}"/>
              </a:ext>
            </a:extLst>
          </p:cNvPr>
          <p:cNvSpPr/>
          <p:nvPr/>
        </p:nvSpPr>
        <p:spPr>
          <a:xfrm rot="10800000">
            <a:off x="4499992" y="2743604"/>
            <a:ext cx="648072" cy="792088"/>
          </a:xfrm>
          <a:prstGeom prst="wedgeRectCallout">
            <a:avLst>
              <a:gd name="adj1" fmla="val -63967"/>
              <a:gd name="adj2" fmla="val 92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dirty="0"/>
              <a:t>2</a:t>
            </a:r>
            <a:endParaRPr lang="ru-RU" dirty="0"/>
          </a:p>
        </p:txBody>
      </p:sp>
      <p:sp>
        <p:nvSpPr>
          <p:cNvPr id="10" name="Облачко с текстом: прямоугольное 9">
            <a:extLst>
              <a:ext uri="{FF2B5EF4-FFF2-40B4-BE49-F238E27FC236}">
                <a16:creationId xmlns:a16="http://schemas.microsoft.com/office/drawing/2014/main" id="{43BAA7ED-47D7-4122-BBED-3F737EB9595C}"/>
              </a:ext>
            </a:extLst>
          </p:cNvPr>
          <p:cNvSpPr/>
          <p:nvPr/>
        </p:nvSpPr>
        <p:spPr>
          <a:xfrm rot="10800000">
            <a:off x="500957" y="5864520"/>
            <a:ext cx="648072" cy="792088"/>
          </a:xfrm>
          <a:prstGeom prst="wedgeRectCallout">
            <a:avLst>
              <a:gd name="adj1" fmla="val -63967"/>
              <a:gd name="adj2" fmla="val 92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dirty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4222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1. Цілі та сутність товарної політики, три рівні товару</a:t>
            </a:r>
            <a:br>
              <a:rPr lang="ru-RU" dirty="0"/>
            </a:br>
            <a:endParaRPr lang="uk-UA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5" cy="5138930"/>
          </a:xfrm>
        </p:spPr>
        <p:txBody>
          <a:bodyPr>
            <a:normAutofit/>
          </a:bodyPr>
          <a:lstStyle/>
          <a:p>
            <a:r>
              <a:rPr lang="uk-UA" dirty="0"/>
              <a:t> </a:t>
            </a:r>
            <a:r>
              <a:rPr lang="uk-UA" b="1" i="1" dirty="0">
                <a:solidFill>
                  <a:srgbClr val="00B0F0"/>
                </a:solidFill>
              </a:rPr>
              <a:t>Маркетингова товарна політика</a:t>
            </a:r>
            <a:r>
              <a:rPr lang="uk-UA" dirty="0">
                <a:solidFill>
                  <a:srgbClr val="00B0F0"/>
                </a:solidFill>
              </a:rPr>
              <a:t> </a:t>
            </a:r>
            <a:r>
              <a:rPr lang="uk-UA" dirty="0"/>
              <a:t>– це комплекс заходів зі створення товарів (послуг) і управління ними для задоволення потреб споживачів і отримання підприємством прибутку.</a:t>
            </a:r>
            <a:endParaRPr lang="ru-RU" dirty="0"/>
          </a:p>
          <a:p>
            <a:r>
              <a:rPr lang="uk-UA" dirty="0"/>
              <a:t>Структура маркетингової товарної політики складається з таких трьох складових:</a:t>
            </a:r>
            <a:endParaRPr lang="ru-RU" dirty="0"/>
          </a:p>
          <a:p>
            <a:pPr lvl="1"/>
            <a:r>
              <a:rPr lang="uk-UA" dirty="0"/>
              <a:t>1) Розробка товару (послуги);</a:t>
            </a:r>
            <a:endParaRPr lang="ru-RU" dirty="0"/>
          </a:p>
          <a:p>
            <a:pPr lvl="1"/>
            <a:r>
              <a:rPr lang="uk-UA" dirty="0"/>
              <a:t>2) Обслуговування товару;</a:t>
            </a:r>
            <a:endParaRPr lang="ru-RU" dirty="0"/>
          </a:p>
          <a:p>
            <a:pPr lvl="1"/>
            <a:r>
              <a:rPr lang="uk-UA" dirty="0"/>
              <a:t>3) Елімінування.</a:t>
            </a:r>
            <a:endParaRPr lang="ru-RU" dirty="0"/>
          </a:p>
          <a:p>
            <a:pPr lvl="1" indent="-450000"/>
            <a:endParaRPr lang="uk-UA" dirty="0"/>
          </a:p>
          <a:p>
            <a:pPr marL="64350" lvl="1" indent="0">
              <a:buNone/>
            </a:pPr>
            <a:r>
              <a:rPr lang="uk-UA" b="1" dirty="0"/>
              <a:t>Розробка товару </a:t>
            </a:r>
            <a:r>
              <a:rPr lang="uk-UA" dirty="0"/>
              <a:t>(послуги) – це створення нової продукції (створення нового товару (послуги)) або модифікування (поліпшення) наявних властивостей та характеристик товару (послуги).</a:t>
            </a:r>
          </a:p>
          <a:p>
            <a:pPr marL="0" indent="0">
              <a:buNone/>
            </a:pPr>
            <a:r>
              <a:rPr lang="uk-UA" sz="1800" b="1" dirty="0"/>
              <a:t>Обслуговування товару </a:t>
            </a:r>
            <a:r>
              <a:rPr lang="uk-UA" sz="1800" dirty="0"/>
              <a:t>– це підтримання сукупності властивостей товарів (послуг), уже впроваджених на ринок.</a:t>
            </a:r>
            <a:endParaRPr lang="ru-RU" sz="1800" dirty="0"/>
          </a:p>
          <a:p>
            <a:pPr marL="0" indent="0">
              <a:buNone/>
            </a:pPr>
            <a:r>
              <a:rPr lang="uk-UA" sz="1800" b="1" dirty="0"/>
              <a:t>Елімінування</a:t>
            </a:r>
            <a:r>
              <a:rPr lang="uk-UA" sz="1800" dirty="0"/>
              <a:t> – це процес зняття застарілого продукту з ринку.</a:t>
            </a:r>
            <a:endParaRPr lang="ru-RU" sz="1800" dirty="0"/>
          </a:p>
          <a:p>
            <a:pPr lvl="1" indent="-450000"/>
            <a:endParaRPr lang="ru-RU" dirty="0"/>
          </a:p>
          <a:p>
            <a:pPr marL="0" indent="450000">
              <a:lnSpc>
                <a:spcPct val="110000"/>
              </a:lnSpc>
              <a:spcBef>
                <a:spcPts val="0"/>
              </a:spcBef>
              <a:buNone/>
            </a:pPr>
            <a:endParaRPr lang="uk-UA" dirty="0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6482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92E808-F530-4208-BE82-2FD7163D0A04}"/>
              </a:ext>
            </a:extLst>
          </p:cNvPr>
          <p:cNvSpPr/>
          <p:nvPr/>
        </p:nvSpPr>
        <p:spPr>
          <a:xfrm>
            <a:off x="1475656" y="1340768"/>
            <a:ext cx="6318448" cy="2540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6. «МАРКЕТИНГОВА ЦІНОВА ПОЛІТИКА»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лекції: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6.1. Цілі цінової політики і фактори, що на неї впливають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6.2. Цінові стратегії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8F4ABE-125F-4644-B096-EB8944FD1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98673"/>
            <a:ext cx="4851584" cy="323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53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19C14F-60C8-4706-BFB7-DEF2C35B7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22401"/>
            <a:ext cx="1467311" cy="14673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B085B9-681E-4573-89F8-4716DE4B46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22401"/>
            <a:ext cx="2687387" cy="14063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6AA833-4324-4416-A27B-8041DD989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927" y="0"/>
            <a:ext cx="3506190" cy="30119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A48F7F-AE44-47CE-8B20-68CA8DB112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83" y="1961040"/>
            <a:ext cx="4467342" cy="210188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D7536C8-0814-4C6E-A699-69863A8712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52169"/>
            <a:ext cx="3336803" cy="238343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8DEEEC1-E4D9-43BE-95ED-BD0B6EB975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242" y="2977999"/>
            <a:ext cx="257556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38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4EC6BF3-B43C-44B0-8E17-C040D744CDFA}"/>
              </a:ext>
            </a:extLst>
          </p:cNvPr>
          <p:cNvSpPr/>
          <p:nvPr/>
        </p:nvSpPr>
        <p:spPr>
          <a:xfrm>
            <a:off x="107504" y="548680"/>
            <a:ext cx="90364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Ціна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вузькому розумінні, – це грошова сума, що обмінюється на товари чи послуги.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Цінова політик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цінова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Цінова політик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Цінова політик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політика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треба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Товар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товари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провести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вдалий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 і так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завоювати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планований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реалізацією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циклу.</a:t>
            </a:r>
          </a:p>
          <a:p>
            <a:pPr indent="450215" algn="just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Ціна – одна з найгнучкіших складових комплексу маркетингу, яка залежить від </a:t>
            </a:r>
            <a:r>
              <a:rPr lang="uk-UA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ряду факторів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Установлення ціни на новий товар здійснюється у декілька етапів.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71500" algn="l"/>
              </a:tabLst>
            </a:pPr>
            <a:r>
              <a:rPr lang="uk-UA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Максимізація поточного прибутку</a:t>
            </a:r>
            <a:r>
              <a:rPr lang="uk-UA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Оцінюють попит на товар і витрати стосовно різних рівнів цін і відповідних обсягів збуту та обирають ціну, яка забезпечує максимальний поточний прибуток. В даному випадку виробник орієнтується на сьогодення і приділяє мало уваги перспективі;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71500" algn="l"/>
              </a:tabLst>
            </a:pPr>
            <a:r>
              <a:rPr lang="uk-UA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Завоювання лідерства за якістю продукції</a:t>
            </a:r>
            <a:r>
              <a:rPr lang="uk-UA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Підприємство прагне запропонувати ринку найкращий товар за високою ціною, яка повинна покрити витрати на науково-дослідні розробки і виробництво високоякісної продукції. Так як товар високої якості, то незважаючи на високу ціну, він користується попитом;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71500" algn="l"/>
              </a:tabLst>
            </a:pPr>
            <a:r>
              <a:rPr lang="uk-UA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виживання виробника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складній ринковій ситуації (внаслідок інтенсивної конкуренції чи змін в уподобаннях покупців. Ціни знижують для забезпечення роботи підприємства і збуту продукції, так як в даній ситуації виживання підприємства важливіше за прибутковість. Доки знижені ціни покривають витрати, підприємства може деякий час існувати, але така ситуації може бути лише тимчасовою.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BF4DE64-E0D2-4DD0-ABDE-83339D2F1894}"/>
              </a:ext>
            </a:extLst>
          </p:cNvPr>
          <p:cNvSpPr/>
          <p:nvPr/>
        </p:nvSpPr>
        <p:spPr>
          <a:xfrm>
            <a:off x="935596" y="22924"/>
            <a:ext cx="7272808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6.1. Цілі цінової політики і фактори, що на неї впливають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81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737FFF9-1747-44BD-AA81-8F7A45095375}"/>
              </a:ext>
            </a:extLst>
          </p:cNvPr>
          <p:cNvSpPr/>
          <p:nvPr/>
        </p:nvSpPr>
        <p:spPr>
          <a:xfrm>
            <a:off x="107504" y="63270"/>
            <a:ext cx="8568952" cy="2956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 факторів, що впливають на цінову політику фірми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Цінова політика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це комплекс заходів щодо визначення цін, цінової стратегії і тактики.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 того, наскільки якісно виконано аналіз факторів, що впливають на цінову політику, значною мірою залежить обґрунтованість стратегічних і тактичних рішень щодо цін. На ціноутворення впливають ряд внутрішніх і зовнішніх факторів (рис. 6.1).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5AFFE335-241D-474C-90A1-4C695283A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527" y="3427275"/>
            <a:ext cx="9687457" cy="59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3678247E-EAD5-46F7-805A-86FDE0D1B2A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9552" y="3403960"/>
            <a:ext cx="8064848" cy="2004194"/>
            <a:chOff x="1417" y="1150"/>
            <a:chExt cx="9730" cy="2418"/>
          </a:xfrm>
        </p:grpSpPr>
        <p:sp>
          <p:nvSpPr>
            <p:cNvPr id="14" name="AutoShape 19">
              <a:extLst>
                <a:ext uri="{FF2B5EF4-FFF2-40B4-BE49-F238E27FC236}">
                  <a16:creationId xmlns:a16="http://schemas.microsoft.com/office/drawing/2014/main" id="{526D5B16-F2A4-4D9E-B803-B6B1CAAA5E6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17" y="1210"/>
              <a:ext cx="9540" cy="2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7D884CE1-F4C8-4DD5-943E-F1D8D69F7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7" y="1150"/>
              <a:ext cx="2880" cy="23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Внутрішні чинники:</a:t>
              </a:r>
              <a:endParaRPr kumimoji="0" lang="uk-UA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 маркетинг;</a:t>
              </a:r>
              <a:endParaRPr kumimoji="0" lang="uk-UA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 стратегія маркетингу;</a:t>
              </a:r>
              <a:endParaRPr kumimoji="0" lang="uk-UA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 витрати на виробництво і реалізацію</a:t>
              </a:r>
              <a:endParaRPr kumimoji="0" lang="uk-UA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 організаційна структура</a:t>
              </a:r>
              <a:endParaRPr kumimoji="0" lang="uk-UA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D0A068D5-1AB9-4B0A-B8A3-7F8FEAA16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7" y="1930"/>
              <a:ext cx="1980" cy="9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Рішення про ціноутворення</a:t>
              </a:r>
              <a:endParaRPr kumimoji="0" lang="uk-UA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8934152-13CF-4C52-B4BA-C46BA128F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6" y="1390"/>
              <a:ext cx="3251" cy="21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Зовнішні чинники:</a:t>
              </a:r>
              <a:endParaRPr kumimoji="0" lang="uk-UA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 природа ринку і попит</a:t>
              </a:r>
              <a:endParaRPr kumimoji="0" lang="uk-UA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 конкуренція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altLang="ru-RU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 к</a:t>
              </a:r>
              <a:r>
                <a:rPr lang="uk-UA" alt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ількість посередників</a:t>
              </a:r>
              <a:endParaRPr kumimoji="0" lang="uk-UA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 інші чинники зовнішнього середовища (стан економіки, політики, уряд</a:t>
              </a:r>
              <a:endParaRPr kumimoji="0" lang="uk-UA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AutoShape 15">
              <a:extLst>
                <a:ext uri="{FF2B5EF4-FFF2-40B4-BE49-F238E27FC236}">
                  <a16:creationId xmlns:a16="http://schemas.microsoft.com/office/drawing/2014/main" id="{19FF56D3-ECFF-47BA-B9FE-3B1D94E473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7" y="2380"/>
              <a:ext cx="72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AutoShape 14">
              <a:extLst>
                <a:ext uri="{FF2B5EF4-FFF2-40B4-BE49-F238E27FC236}">
                  <a16:creationId xmlns:a16="http://schemas.microsoft.com/office/drawing/2014/main" id="{D02D5C6B-F5E5-4EF3-B4CD-B17633558F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7" y="2380"/>
              <a:ext cx="539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" name="Rectangle 24">
            <a:extLst>
              <a:ext uri="{FF2B5EF4-FFF2-40B4-BE49-F238E27FC236}">
                <a16:creationId xmlns:a16="http://schemas.microsoft.com/office/drawing/2014/main" id="{1073A9CF-4D0D-4C12-BEFF-DC2EEB1A1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12576" y="5683907"/>
            <a:ext cx="96874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6.1.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Фактори ціноутворення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28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C4C89B6-4F67-4A5E-84E1-74C94B41FCD6}"/>
              </a:ext>
            </a:extLst>
          </p:cNvPr>
          <p:cNvSpPr/>
          <p:nvPr/>
        </p:nvSpPr>
        <p:spPr>
          <a:xfrm>
            <a:off x="395536" y="260648"/>
            <a:ext cx="8496944" cy="5864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Витрати найвагоміше впливають на формування ціни</a:t>
            </a: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Оцінювання витрат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Підприємство завжди прагне встановити на товар ціну, яка повністю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покриє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усі її витрати на виробництво і збут продукції, а також дасть можливість отримати прибуток. Коли ж ці витрати не покриваються, подальша комерційна діяльність втрачає сенс.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структурі витрат розрізняють постійні та змінні витрати.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Постійні витрати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це витрати, що не залежать від коливань обсягів виробництва і збуту (орендна плата, страхування, послуги маркетологів, плата за опалення приміщень, відсотки за кредит, оплата праці менеджерів тощо).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Змінні витрати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знаходяться в прямій залежності від обсягів виробництва (витрати на сировину та основні матеріали, витрати на електроенергію для виробничих потреб, комплектувальні, амортизація машин та устаткування, заробітна плата робітників тощо).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181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286A5B0-DD62-4EBA-B11D-21848BAD14B8}"/>
              </a:ext>
            </a:extLst>
          </p:cNvPr>
          <p:cNvSpPr/>
          <p:nvPr/>
        </p:nvSpPr>
        <p:spPr>
          <a:xfrm>
            <a:off x="323528" y="116632"/>
            <a:ext cx="84969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 цін і товарів конкурентів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 витрати дають змогу визначити мінімальний рівень цін, попит – максимальний, аналіз цін конкурентів дає змогу визначитися щодо цін у цих межах з огляду на ціни конкурентів.</a:t>
            </a:r>
          </a:p>
          <a:p>
            <a:pPr indent="450215" algn="just"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цьому важливим видається не тільки аналіз цін, а також і структури цін конкурентів. Слід зауважити, що обізнаність з цього питання автоматично підсилює позицію фірми і дає можливість знайти уразливі позиції конкурентів.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 цін конкурентів проводиться за допомогою вивчення прейскурантних цін, каталогів і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прайс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-листів, через опитування покупців, порівняльні закупівлі, їх урахування дає можливість чітко позиціонувати свій товар або послугу відносно товарів конкурента.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 товар підприємства подібний до товару основного конкурента, вона буде змушена встановити ціну, наближену до ціни цього товару. Якщо якість товару підприємства нижча ніж у конкурента – ціна має бути нижча, якщо якість товару підприємства вища ніж у конкурента – ціна товару буде вищою.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A6556C-CF48-4336-8736-6E3A17BD4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124744"/>
            <a:ext cx="2409056" cy="180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37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2A1A7A0-1E35-4CB9-A031-86CEA1E75B93}"/>
              </a:ext>
            </a:extLst>
          </p:cNvPr>
          <p:cNvSpPr/>
          <p:nvPr/>
        </p:nvSpPr>
        <p:spPr>
          <a:xfrm>
            <a:off x="143508" y="135875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6.2. Цінові стратегії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Цінова стратегія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 напрям дій підприємства щодо ціноутворення з метою досягнення визначених цілей у конкретній ринковій ситуації протягом довгострокового періоду.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Визначення «цінової стратегії» потребує уточнень щодо двох аспектів: «ціль ціноутворення» та «конкретні ринкові ситуації», в яких обирається та чи інша цінова стратегія і визначаються ціни на товари.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Розроблення цінової стратегії передбачає прийняття великої кількості різноманітних рішень, класифікацію цінових стратегій схематично відображено рис. 6.3.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7627E290-F694-47AB-9021-33FF8D2B6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220486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FF26C4E9-114E-44E8-8BFF-3A48B1F10C5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03648" y="2978715"/>
            <a:ext cx="6057900" cy="2815590"/>
            <a:chOff x="1417" y="6646"/>
            <a:chExt cx="9540" cy="4434"/>
          </a:xfrm>
        </p:grpSpPr>
        <p:sp>
          <p:nvSpPr>
            <p:cNvPr id="5" name="AutoShape 15">
              <a:extLst>
                <a:ext uri="{FF2B5EF4-FFF2-40B4-BE49-F238E27FC236}">
                  <a16:creationId xmlns:a16="http://schemas.microsoft.com/office/drawing/2014/main" id="{DA645139-E382-4AF4-8EBF-CD30C1DBEFA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17" y="6646"/>
              <a:ext cx="954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2CB139-AA14-4369-8EBE-ADB715C82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" y="7006"/>
              <a:ext cx="3420" cy="54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Цінові стратегії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13">
              <a:extLst>
                <a:ext uri="{FF2B5EF4-FFF2-40B4-BE49-F238E27FC236}">
                  <a16:creationId xmlns:a16="http://schemas.microsoft.com/office/drawing/2014/main" id="{540B3792-3431-4494-B375-4891D6B31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7" y="7906"/>
              <a:ext cx="2699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Стратегічні рішення щодо цінового рівня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267E978D-F801-4E0C-A3B9-889F64757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8" y="7906"/>
              <a:ext cx="2699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Цінові стратегії у межах товарної номенклатури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28E9E97F-E95B-47C2-86AF-4AD47429C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8" y="7906"/>
              <a:ext cx="2699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Стратегії єдиних чи перемінних цін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613333AF-5BF3-445C-8C66-ACAB7D1AD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7" y="9166"/>
              <a:ext cx="2699" cy="19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 стратегії високих чи низьких цін;</a:t>
              </a:r>
              <a:endParaRPr kumimoji="0" lang="uk-UA" altLang="ru-RU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 ціни на «піонерні» товари;</a:t>
              </a:r>
              <a:endParaRPr kumimoji="0" lang="uk-UA" altLang="ru-RU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 стратегії щодо показника «ціна-якість»</a:t>
              </a:r>
              <a:endPara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D351E0ED-3B15-4477-8811-E296DB7BF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8" y="9166"/>
              <a:ext cx="2699" cy="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 єдині ціни;</a:t>
              </a:r>
              <a:endParaRPr kumimoji="0" lang="uk-UA" altLang="ru-RU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 гнучкі ціни;</a:t>
              </a:r>
              <a:endParaRPr kumimoji="0" lang="uk-UA" altLang="ru-RU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 цінова дискримінація;</a:t>
              </a:r>
              <a:endParaRPr kumimoji="0" lang="uk-UA" altLang="ru-RU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 ціни, встановлені за географічним принципом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305DE9B6-333E-4DE0-AE34-E924FF499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8" y="9166"/>
              <a:ext cx="2699" cy="16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 цінові лінії;</a:t>
              </a:r>
              <a:endParaRPr kumimoji="0" lang="uk-UA" altLang="ru-RU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 ціни на супутні товари;</a:t>
              </a:r>
              <a:endParaRPr kumimoji="0" lang="uk-UA" altLang="ru-RU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 ціни на «обов’язкове приладдя», </a:t>
              </a:r>
              <a:r>
                <a:rPr kumimoji="0" lang="uk-UA" altLang="ru-RU" sz="11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супутний</a:t>
              </a:r>
              <a:r>
                <a:rPr kumimoji="0" lang="uk-UA" altLang="ru-RU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товар, набір товарів.</a:t>
              </a:r>
              <a:endPara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AutoShape 7">
              <a:extLst>
                <a:ext uri="{FF2B5EF4-FFF2-40B4-BE49-F238E27FC236}">
                  <a16:creationId xmlns:a16="http://schemas.microsoft.com/office/drawing/2014/main" id="{AC460CEA-3627-453B-B59D-50B94046F6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47" y="7546"/>
              <a:ext cx="3240" cy="3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AutoShape 6">
              <a:extLst>
                <a:ext uri="{FF2B5EF4-FFF2-40B4-BE49-F238E27FC236}">
                  <a16:creationId xmlns:a16="http://schemas.microsoft.com/office/drawing/2014/main" id="{660BAF71-5745-4BB4-87CA-DDB91BAF35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87" y="7546"/>
              <a:ext cx="1" cy="3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AutoShape 5">
              <a:extLst>
                <a:ext uri="{FF2B5EF4-FFF2-40B4-BE49-F238E27FC236}">
                  <a16:creationId xmlns:a16="http://schemas.microsoft.com/office/drawing/2014/main" id="{DFC662BF-F1E9-480D-AC03-603919593F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87" y="7546"/>
              <a:ext cx="3241" cy="3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AutoShape 4">
              <a:extLst>
                <a:ext uri="{FF2B5EF4-FFF2-40B4-BE49-F238E27FC236}">
                  <a16:creationId xmlns:a16="http://schemas.microsoft.com/office/drawing/2014/main" id="{42EE91E3-102F-4246-83DE-8559C2F3C8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" y="8806"/>
              <a:ext cx="1" cy="3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AutoShape 3">
              <a:extLst>
                <a:ext uri="{FF2B5EF4-FFF2-40B4-BE49-F238E27FC236}">
                  <a16:creationId xmlns:a16="http://schemas.microsoft.com/office/drawing/2014/main" id="{D0039CC3-8517-4D84-BCA2-2C7B3B76DB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88" y="8806"/>
              <a:ext cx="1" cy="3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AutoShape 2">
              <a:extLst>
                <a:ext uri="{FF2B5EF4-FFF2-40B4-BE49-F238E27FC236}">
                  <a16:creationId xmlns:a16="http://schemas.microsoft.com/office/drawing/2014/main" id="{F797ED7E-7B4A-4EC5-9B9C-D6A23AFAE0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28" y="8806"/>
              <a:ext cx="1" cy="3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9" name="Rectangle 24">
            <a:extLst>
              <a:ext uri="{FF2B5EF4-FFF2-40B4-BE49-F238E27FC236}">
                <a16:creationId xmlns:a16="http://schemas.microsoft.com/office/drawing/2014/main" id="{5987C468-47DC-4D93-B4E4-46250D184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528" y="6021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6.3.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Класифікація цінових стратегій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875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B3D725-1690-46E4-BA99-14A713A1AC8E}"/>
              </a:ext>
            </a:extLst>
          </p:cNvPr>
          <p:cNvSpPr txBox="1"/>
          <p:nvPr/>
        </p:nvSpPr>
        <p:spPr>
          <a:xfrm>
            <a:off x="467544" y="332656"/>
            <a:ext cx="8424936" cy="5550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uk-UA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AВС-</a:t>
            </a:r>
            <a:r>
              <a:rPr lang="uk-UA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aнaліз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це метод структурного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aнaлізу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що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бaзується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нa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рaнжувaнні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об'єктів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зa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обрaними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покaзникaми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якості об'єктів при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aнaлізі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можуть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виступaти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окремі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товaри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aбо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продуктові групи, окремі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зaмовлення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клієнти, регіони і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кaнaли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збуту. </a:t>
            </a:r>
          </a:p>
          <a:p>
            <a:pPr indent="450215" algn="just"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якості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покaзників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використовуються: обсяг збуту, прибуток і покриття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витрaт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обороту, прибутку, трудомісткості,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витрaт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нa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мaтеріaли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нaйбільш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ціннa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підприємствa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групa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товaри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що входять в цю групу можуть служити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етaлонaми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виборі нового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товaру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включення в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aсортимент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Необхідно </a:t>
            </a:r>
            <a:r>
              <a:rPr lang="uk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прaгнути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збільшення </a:t>
            </a:r>
            <a:r>
              <a:rPr lang="uk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числa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товaрних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позицій у цій групі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тому що збільшення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продaжів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сaме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цих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товaрів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нaдaє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нaйбільший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вплив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нa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прибуток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підприємствa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В1 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слід виявляти шляхи підвищення прибутковості цієї продукції (можливості підвищення цін, пошук більш 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вигідних </a:t>
            </a:r>
            <a:r>
              <a:rPr lang="uk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постaчaльників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зниження </a:t>
            </a:r>
            <a:r>
              <a:rPr lang="uk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собівaртості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тощо.),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тaк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як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зa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рaхунок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високих обсягів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продaжів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нaвіть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незнaчне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зростaння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прибутковості призведе до відчутного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зростaння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прибутку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підприємствa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цілому;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В2 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необхідно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шукaти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можливості для збільшення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продaжів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продукції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дaної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товaрної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групи (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проведення </a:t>
            </a:r>
            <a:r>
              <a:rPr lang="uk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промо-aкцій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реклaмa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т.д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.).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Зaвдяки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високій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рентaбельності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продукції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дaної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групи, темпи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зростaння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прибутку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підприємствa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будуть вищі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зa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темпи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зростaння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продaжів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цих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товaрів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нaйменш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цінні для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підприємствa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товaри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необхідно розглянути можливість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зaміни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ряду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товaрів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цієї групи, a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тaкож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оцінити ефективність виключення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нaйменш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прибуткових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товaрів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659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FE08536-C2A4-4ED6-B69C-C4C10DA96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92">
            <a:extLst>
              <a:ext uri="{FF2B5EF4-FFF2-40B4-BE49-F238E27FC236}">
                <a16:creationId xmlns:a16="http://schemas.microsoft.com/office/drawing/2014/main" id="{8BFAE3B4-E2A9-4691-8D7D-CA0EFE137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6229846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D6531C74-302B-4FAC-9CA1-F6B6F32C9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2620" y="5867400"/>
            <a:ext cx="4257704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Мaтриця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Boston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Consulting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Group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129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8028" y="620688"/>
            <a:ext cx="8784975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Розробка товарів (послуг) дає змогу підприємству:</a:t>
            </a:r>
            <a:endParaRPr lang="ru-RU" dirty="0"/>
          </a:p>
          <a:p>
            <a:r>
              <a:rPr lang="uk-UA" dirty="0"/>
              <a:t>– здійснити прорив на ринок;</a:t>
            </a:r>
            <a:endParaRPr lang="ru-RU" dirty="0"/>
          </a:p>
          <a:p>
            <a:r>
              <a:rPr lang="uk-UA" dirty="0"/>
              <a:t>– перемогти конкурентів;</a:t>
            </a:r>
            <a:endParaRPr lang="ru-RU" dirty="0"/>
          </a:p>
          <a:p>
            <a:r>
              <a:rPr lang="uk-UA" dirty="0"/>
              <a:t>– зберегти і розширити свій ринок;</a:t>
            </a:r>
            <a:endParaRPr lang="ru-RU" dirty="0"/>
          </a:p>
          <a:p>
            <a:r>
              <a:rPr lang="uk-UA" dirty="0"/>
              <a:t>– збільшити доходи і прибуток.</a:t>
            </a:r>
            <a:endParaRPr lang="ru-RU" dirty="0"/>
          </a:p>
          <a:p>
            <a:r>
              <a:rPr lang="uk-UA" dirty="0"/>
              <a:t>З погляду маркетингу </a:t>
            </a:r>
            <a:r>
              <a:rPr lang="uk-UA" i="1" dirty="0"/>
              <a:t>товар</a:t>
            </a:r>
            <a:r>
              <a:rPr lang="uk-UA" dirty="0"/>
              <a:t> – це все, що призначено для задоволення певної потреби і пропоноване на ринку для продажу. Товаром можуть бути матеріальні об’єкти, послуги, місця, організації та ідеї.</a:t>
            </a:r>
            <a:endParaRPr lang="ru-RU" dirty="0"/>
          </a:p>
          <a:p>
            <a:r>
              <a:rPr lang="uk-UA" dirty="0"/>
              <a:t>Товар можна розглядати з позиції трьох рівнів:</a:t>
            </a:r>
            <a:endParaRPr lang="ru-RU" dirty="0"/>
          </a:p>
          <a:p>
            <a:r>
              <a:rPr lang="uk-UA" dirty="0"/>
              <a:t>1</a:t>
            </a:r>
            <a:r>
              <a:rPr lang="uk-UA" b="1" dirty="0"/>
              <a:t>) </a:t>
            </a:r>
            <a:r>
              <a:rPr lang="uk-UA" b="1" i="1" u="sng" dirty="0"/>
              <a:t>Товар за задумом</a:t>
            </a:r>
            <a:r>
              <a:rPr lang="uk-UA" b="1" i="1" dirty="0"/>
              <a:t> </a:t>
            </a:r>
            <a:r>
              <a:rPr lang="uk-UA" dirty="0"/>
              <a:t>– це та основна ідея товару, та користь, яку отримує споживач у результаті купівлі та споживання товару.</a:t>
            </a:r>
            <a:endParaRPr lang="ru-RU" dirty="0"/>
          </a:p>
          <a:p>
            <a:r>
              <a:rPr lang="uk-UA" b="1" dirty="0"/>
              <a:t>2) </a:t>
            </a:r>
            <a:r>
              <a:rPr lang="uk-UA" b="1" i="1" u="sng" dirty="0"/>
              <a:t>Товар у реальному виконанні</a:t>
            </a:r>
            <a:r>
              <a:rPr lang="uk-UA" b="1" dirty="0"/>
              <a:t> </a:t>
            </a:r>
            <a:r>
              <a:rPr lang="uk-UA" dirty="0"/>
              <a:t>– реально створений товар з характерною для нього сукупністю властивостей, функцій, упаковки, марки, дизайну, ціни.</a:t>
            </a:r>
            <a:endParaRPr lang="ru-RU" dirty="0"/>
          </a:p>
          <a:p>
            <a:r>
              <a:rPr lang="uk-UA" b="1" dirty="0"/>
              <a:t>3) </a:t>
            </a:r>
            <a:r>
              <a:rPr lang="uk-UA" b="1" i="1" u="sng" dirty="0"/>
              <a:t>Товар з підкріпленням</a:t>
            </a:r>
            <a:r>
              <a:rPr lang="uk-UA" b="1" dirty="0"/>
              <a:t> </a:t>
            </a:r>
            <a:r>
              <a:rPr lang="uk-UA" dirty="0"/>
              <a:t>– це ті додаткові послуги й вигоди, які отримує споживач у процесі купівлі й споживання саме цього товару.</a:t>
            </a:r>
            <a:endParaRPr lang="ru-RU" dirty="0"/>
          </a:p>
          <a:p>
            <a:pPr marL="0" indent="450000">
              <a:lnSpc>
                <a:spcPct val="120000"/>
              </a:lnSpc>
              <a:spcBef>
                <a:spcPts val="0"/>
              </a:spcBef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00972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6F20695-27C2-4464-B97A-DCD50DB13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404664"/>
            <a:ext cx="7886700" cy="4351338"/>
          </a:xfrm>
        </p:spPr>
        <p:txBody>
          <a:bodyPr>
            <a:noAutofit/>
          </a:bodyPr>
          <a:lstStyle/>
          <a:p>
            <a:pPr algn="just"/>
            <a:r>
              <a:rPr lang="uk-UA" sz="2000" b="1" dirty="0"/>
              <a:t>2. Класифікація товарів</a:t>
            </a:r>
            <a:endParaRPr lang="ru-RU" sz="2000" dirty="0"/>
          </a:p>
          <a:p>
            <a:pPr algn="just"/>
            <a:endParaRPr lang="ru-RU" sz="2000" dirty="0"/>
          </a:p>
          <a:p>
            <a:pPr algn="just"/>
            <a:r>
              <a:rPr lang="uk-UA" sz="2000" dirty="0"/>
              <a:t>Існують різні класифікації товарів.</a:t>
            </a:r>
            <a:endParaRPr lang="ru-RU" sz="2000" dirty="0"/>
          </a:p>
          <a:p>
            <a:pPr algn="just"/>
            <a:r>
              <a:rPr lang="uk-UA" sz="2000" dirty="0"/>
              <a:t>Одна з найбільш поширених класифікацій – </a:t>
            </a:r>
            <a:r>
              <a:rPr lang="uk-UA" sz="2000" dirty="0">
                <a:solidFill>
                  <a:schemeClr val="accent5">
                    <a:lumMod val="75000"/>
                  </a:schemeClr>
                </a:solidFill>
              </a:rPr>
              <a:t>за цілями застосування</a:t>
            </a:r>
            <a:r>
              <a:rPr lang="uk-UA" sz="2000" dirty="0"/>
              <a:t>.</a:t>
            </a:r>
            <a:endParaRPr lang="ru-RU" sz="2000" dirty="0"/>
          </a:p>
          <a:p>
            <a:pPr algn="just"/>
            <a:r>
              <a:rPr lang="uk-UA" sz="2000" dirty="0"/>
              <a:t>За цілями застосування товари діляться на </a:t>
            </a:r>
            <a:r>
              <a:rPr lang="uk-UA" sz="2000" i="1" dirty="0"/>
              <a:t>споживчі товари</a:t>
            </a:r>
            <a:r>
              <a:rPr lang="uk-UA" sz="2000" dirty="0"/>
              <a:t>, ціль застосування яких – кінцеве споживання, і </a:t>
            </a:r>
            <a:r>
              <a:rPr lang="uk-UA" sz="2000" i="1" dirty="0"/>
              <a:t>товари виробничого призначення або промислові товари</a:t>
            </a:r>
            <a:r>
              <a:rPr lang="uk-UA" sz="2000" dirty="0"/>
              <a:t>, ціль застосування яких – використання у виробничому процесі для виробництва інших товарів і послуг.</a:t>
            </a:r>
            <a:endParaRPr lang="ru-RU" sz="2000" dirty="0"/>
          </a:p>
          <a:p>
            <a:pPr algn="just"/>
            <a:r>
              <a:rPr lang="uk-UA" sz="2000" dirty="0"/>
              <a:t>Стосовно до споживчих товарів і товарів виробничого призначення використовують специфічні інструменти маркетингу. Характер споживання цих товарів буде різним, купівля визначається різними потребами і мотивами. Придбання споживчого товару – особиста воля і бажання споживача – колегіальне рішення, більше усього цінується надійність постачальника, менше значення надається цінам тощо.</a:t>
            </a:r>
            <a:endParaRPr lang="ru-RU" sz="2000" dirty="0"/>
          </a:p>
          <a:p>
            <a:pPr algn="just"/>
            <a:r>
              <a:rPr lang="uk-UA" sz="2000" dirty="0"/>
              <a:t>Розподіл, комунікація, цінова політика, коло споживачів – усе це буде різноманітним, специфічним.</a:t>
            </a:r>
            <a:endParaRPr lang="ru-RU" sz="2000" dirty="0"/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97364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442A487-26C7-4177-B177-B70A48C73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60648"/>
            <a:ext cx="7886700" cy="2952328"/>
          </a:xfr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uk-UA" u="sng" dirty="0"/>
              <a:t>Споживчі товари</a:t>
            </a:r>
            <a:r>
              <a:rPr lang="uk-UA" dirty="0"/>
              <a:t> класифікуються по-різному.</a:t>
            </a:r>
            <a:endParaRPr lang="ru-RU" dirty="0"/>
          </a:p>
          <a:p>
            <a:r>
              <a:rPr lang="uk-UA" dirty="0"/>
              <a:t>Перша класифікація заснована на характері споживання. При цьому виділяють три категорії товарів:</a:t>
            </a:r>
            <a:endParaRPr lang="ru-RU" dirty="0"/>
          </a:p>
          <a:p>
            <a:r>
              <a:rPr lang="uk-UA" dirty="0"/>
              <a:t>1)  товари короткострокового користування, які використовуються один або декілька разів;</a:t>
            </a:r>
            <a:endParaRPr lang="ru-RU" dirty="0"/>
          </a:p>
          <a:p>
            <a:r>
              <a:rPr lang="uk-UA" dirty="0"/>
              <a:t>2) товари тривалого користування, використовувані багаторазово;</a:t>
            </a:r>
            <a:endParaRPr lang="ru-RU" dirty="0"/>
          </a:p>
          <a:p>
            <a:r>
              <a:rPr lang="uk-UA" dirty="0"/>
              <a:t>3) послуги – дії, що приносять споживачу корисний результат і задоволення.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1F2447-05C2-4086-9134-C3C435A98FB0}"/>
              </a:ext>
            </a:extLst>
          </p:cNvPr>
          <p:cNvSpPr/>
          <p:nvPr/>
        </p:nvSpPr>
        <p:spPr>
          <a:xfrm>
            <a:off x="683568" y="3225053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Друга класифікація заснована на поведінці споживача, його звичках у споживанні.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Виділяють чотири категорії товарів: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 товари повсякденного попиту – це товари, які ми купуємо часто, не задумуючись і з мінімальними зусиллями на їхнє порівняння між собою. Поведінка споживача звичайна.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F68437-7249-42C9-9712-119EAB9272A4}"/>
              </a:ext>
            </a:extLst>
          </p:cNvPr>
          <p:cNvSpPr/>
          <p:nvPr/>
        </p:nvSpPr>
        <p:spPr>
          <a:xfrm>
            <a:off x="683568" y="494116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 товари ретельного вибору – це ті товари, при покупці яких ми порівнюємо їхню якість, ціну, зовнішнє оформлення з аналогічними товарами. Споживач готовий витратити час на порівняння, прикладає зусилля по пошуку таких товарів, поки не знаходить те, що йому підходить.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173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6C97877-B2B2-4A37-BD43-DE3243D3B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112568"/>
          </a:xfrm>
        </p:spPr>
        <p:txBody>
          <a:bodyPr>
            <a:normAutofit fontScale="92500"/>
          </a:bodyPr>
          <a:lstStyle/>
          <a:p>
            <a:pPr algn="just"/>
            <a:r>
              <a:rPr lang="uk-UA" dirty="0"/>
              <a:t>3) престижні товари або товари особливого попиту – це товари, які або дійсно мають унікальні характеристики, або є фірмовими товарами або здаються такими. Споживач готовий витратити багато часу і зусиль. Це товари класу люкс. Головне – це прихильність одній або декільком характеристикам.</a:t>
            </a:r>
            <a:endParaRPr lang="ru-RU" dirty="0"/>
          </a:p>
          <a:p>
            <a:pPr algn="just"/>
            <a:r>
              <a:rPr lang="uk-UA" dirty="0"/>
              <a:t>4) товари (послуги) пасивного попиту – це товари, про існування яких споживач знає, але купує неохоче. Продавець повинен прикласти зусилля для реалізації цих товарів.</a:t>
            </a:r>
          </a:p>
          <a:p>
            <a:pPr algn="just"/>
            <a:endParaRPr lang="ru-RU" dirty="0"/>
          </a:p>
          <a:p>
            <a:pPr algn="just"/>
            <a:r>
              <a:rPr lang="uk-UA" b="1" dirty="0">
                <a:solidFill>
                  <a:schemeClr val="accent5">
                    <a:lumMod val="75000"/>
                  </a:schemeClr>
                </a:solidFill>
              </a:rPr>
              <a:t>Товари можна також класифікувати за значенням для підприємства: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uk-UA" dirty="0"/>
              <a:t>1) товари-лідери – визначають успіх фірми, забезпечують широку клієнтуру і прибуток;</a:t>
            </a:r>
            <a:endParaRPr lang="ru-RU" dirty="0"/>
          </a:p>
          <a:p>
            <a:pPr algn="just"/>
            <a:r>
              <a:rPr lang="uk-UA" dirty="0"/>
              <a:t>2) товари-«локомотиви» – тягнуть за собою інші вироби, сприяючи утвердженню фірмової марки;</a:t>
            </a:r>
            <a:endParaRPr lang="ru-RU" dirty="0"/>
          </a:p>
          <a:p>
            <a:pPr algn="just"/>
            <a:r>
              <a:rPr lang="uk-UA" dirty="0"/>
              <a:t>3) тактичні товари – товари підтримки або товари , що доповнюють, пропонуються для того, щоб споживач не звертався до конкурентів;</a:t>
            </a:r>
            <a:endParaRPr lang="ru-RU" dirty="0"/>
          </a:p>
          <a:p>
            <a:pPr algn="just"/>
            <a:r>
              <a:rPr lang="uk-UA" dirty="0"/>
              <a:t>4) «закличні товари» – приваблюють покупців дешевизною або є унікальними.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519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AED61DE-5DF1-4A60-B5DC-EA0AB0DA60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404664"/>
            <a:ext cx="7886700" cy="5843588"/>
          </a:xfrm>
        </p:spPr>
        <p:txBody>
          <a:bodyPr>
            <a:normAutofit/>
          </a:bodyPr>
          <a:lstStyle/>
          <a:p>
            <a:pPr algn="just"/>
            <a:r>
              <a:rPr lang="uk-UA" u="sng" dirty="0">
                <a:solidFill>
                  <a:schemeClr val="accent5">
                    <a:lumMod val="75000"/>
                  </a:schemeClr>
                </a:solidFill>
              </a:rPr>
              <a:t>Товари виробничого призначення</a:t>
            </a:r>
            <a:r>
              <a:rPr lang="uk-UA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uk-UA" dirty="0"/>
              <a:t>класифікуються в залежності ступеня їхньої участі в процесі виробництва .  Умовно товари виробничого призначення можна поділити на три групи: </a:t>
            </a:r>
            <a:endParaRPr lang="ru-RU" dirty="0"/>
          </a:p>
          <a:p>
            <a:r>
              <a:rPr lang="uk-UA" dirty="0"/>
              <a:t>1) сировина та матеріали;</a:t>
            </a:r>
            <a:endParaRPr lang="ru-RU" dirty="0"/>
          </a:p>
          <a:p>
            <a:r>
              <a:rPr lang="uk-UA" dirty="0"/>
              <a:t>2) основне та допоміжне обладнання;</a:t>
            </a:r>
            <a:endParaRPr lang="ru-RU" dirty="0"/>
          </a:p>
          <a:p>
            <a:r>
              <a:rPr lang="uk-UA" dirty="0"/>
              <a:t>3) допоміжні матеріали та послуги.</a:t>
            </a:r>
            <a:endParaRPr lang="ru-RU" dirty="0"/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640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1E5F1B-7D61-405D-84FE-4F78320A30CA}"/>
              </a:ext>
            </a:extLst>
          </p:cNvPr>
          <p:cNvSpPr txBox="1"/>
          <p:nvPr/>
        </p:nvSpPr>
        <p:spPr>
          <a:xfrm>
            <a:off x="467544" y="134886"/>
            <a:ext cx="849694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Асортиментна політика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Набір товарів, запропонованих виробником або продавцем називають асортиментом.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упорядкована по певних ознаках товарна маса, або набір різноманітних товарів, згрупованих, наприклад, по функціональному призначенню.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застосовують у статистиці – систематизований перелік груп, підгруп і видів продукції в натуральному виразі, що містить коди позицій.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Товарний асортимент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або сукупність товарів, що випускаються фірмою, він ділиться на асортиментні групи й асортиментні позиції.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Асортиментна група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сукупність асортиментних позицій товарів даного функціонального призначення.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81691C-4358-40F8-B3A4-1C7C26146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670" y="4149080"/>
            <a:ext cx="6228692" cy="28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76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3C37DB-5939-4E44-B0B9-678984519286}"/>
              </a:ext>
            </a:extLst>
          </p:cNvPr>
          <p:cNvSpPr txBox="1"/>
          <p:nvPr/>
        </p:nvSpPr>
        <p:spPr>
          <a:xfrm>
            <a:off x="2051720" y="242088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065410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2735</TotalTime>
  <Words>3143</Words>
  <Application>Microsoft Office PowerPoint</Application>
  <PresentationFormat>Экран (4:3)</PresentationFormat>
  <Paragraphs>325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Symbol</vt:lpstr>
      <vt:lpstr>Times New Roman</vt:lpstr>
      <vt:lpstr>Verdana</vt:lpstr>
      <vt:lpstr>Wingdings 2</vt:lpstr>
      <vt:lpstr>HDOfficeLightV0</vt:lpstr>
      <vt:lpstr>Тема Office</vt:lpstr>
      <vt:lpstr>    Тема 5. «МАРКЕТИНГОВА ТОВАРНА ПОЛІТИКА»   </vt:lpstr>
      <vt:lpstr>1. Цілі та сутність товарної політики, три рівні товару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ІНДИВІДУАЛЬНА РОБОЧА СИЛА ТА ІНДИВІДУАЛЬНА ПРОПОЗИЦІЯ НА РИНКУ ПРАЦІ</dc:title>
  <dc:creator>user</dc:creator>
  <cp:lastModifiedBy>Komp</cp:lastModifiedBy>
  <cp:revision>61</cp:revision>
  <dcterms:created xsi:type="dcterms:W3CDTF">2019-02-24T11:31:39Z</dcterms:created>
  <dcterms:modified xsi:type="dcterms:W3CDTF">2021-04-27T13:09:07Z</dcterms:modified>
</cp:coreProperties>
</file>