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1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77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2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75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7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9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1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5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5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5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2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0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0DA8-8FE3-4492-80D9-A09482840C0B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98F1A7-C290-4537-B24C-FD9811FDB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6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0%D0%BC%D1%96%D1%80" TargetMode="External"/><Relationship Id="rId13" Type="http://schemas.openxmlformats.org/officeDocument/2006/relationships/hyperlink" Target="https://uk.wikipedia.org/wiki/%D0%A1%D0%A0%D0%A1%D0%A0" TargetMode="External"/><Relationship Id="rId3" Type="http://schemas.openxmlformats.org/officeDocument/2006/relationships/hyperlink" Target="https://uk.wikipedia.org/wiki/%D0%90%D0%B7%D1%96%D1%8F" TargetMode="External"/><Relationship Id="rId7" Type="http://schemas.openxmlformats.org/officeDocument/2006/relationships/hyperlink" Target="https://uk.wikipedia.org/wiki/%D0%A3%D0%B7%D0%B1%D0%B5%D0%BA%D0%B8%D1%81%D1%82%D0%B0%D0%BD" TargetMode="External"/><Relationship Id="rId12" Type="http://schemas.openxmlformats.org/officeDocument/2006/relationships/hyperlink" Target="https://uk.wikipedia.org/wiki/1991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1%84%D0%B3%D0%B0%D0%BD%D1%96%D1%81%D1%82%D0%B0%D0%BD" TargetMode="External"/><Relationship Id="rId11" Type="http://schemas.openxmlformats.org/officeDocument/2006/relationships/hyperlink" Target="https://uk.wikipedia.org/wiki/1929" TargetMode="External"/><Relationship Id="rId5" Type="http://schemas.openxmlformats.org/officeDocument/2006/relationships/hyperlink" Target="https://uk.wikipedia.org/wiki/%D0%9A%D0%B8%D1%82%D0%B0%D0%B9%D1%81%D1%8C%D0%BA%D0%B0_%D0%9D%D0%B0%D1%80%D0%BE%D0%B4%D0%BD%D0%B0_%D0%A0%D0%B5%D1%81%D0%BF%D1%83%D0%B1%D0%BB%D1%96%D0%BA%D0%B0" TargetMode="External"/><Relationship Id="rId15" Type="http://schemas.openxmlformats.org/officeDocument/2006/relationships/hyperlink" Target="https://uk.wikipedia.org/wiki/9_%D0%B2%D0%B5%D1%80%D0%B5%D1%81%D0%BD%D1%8F" TargetMode="External"/><Relationship Id="rId10" Type="http://schemas.openxmlformats.org/officeDocument/2006/relationships/hyperlink" Target="https://uk.wikipedia.org/wiki/%D0%94%D1%83%D1%88%D0%B0%D0%BD%D0%B1%D0%B5" TargetMode="External"/><Relationship Id="rId4" Type="http://schemas.openxmlformats.org/officeDocument/2006/relationships/hyperlink" Target="https://uk.wikipedia.org/wiki/%D0%9A%D0%B8%D1%80%D0%B3%D0%B8%D0%B7%D1%81%D1%82%D0%B0%D0%BD" TargetMode="External"/><Relationship Id="rId9" Type="http://schemas.openxmlformats.org/officeDocument/2006/relationships/hyperlink" Target="https://uk.wikipedia.org/wiki/%D0%A6%D0%B5%D0%BD%D1%82%D1%80%D0%B0%D0%BB%D1%8C%D0%BD%D0%B0_%D0%90%D0%B7%D1%96%D1%8F" TargetMode="External"/><Relationship Id="rId14" Type="http://schemas.openxmlformats.org/officeDocument/2006/relationships/hyperlink" Target="https://uk.wikipedia.org/wiki/%D0%A2%D0%B0%D0%B4%D0%B6%D0%B8%D1%86%D1%8C%D0%BA%D0%B0_%D0%A0%D0%A1%D0%A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1%84%D1%96%D1%86%D1%96%D0%B9%D0%BD%D0%B0_%D0%BC%D0%BE%D0%B2%D0%B0" TargetMode="External"/><Relationship Id="rId13" Type="http://schemas.openxmlformats.org/officeDocument/2006/relationships/hyperlink" Target="https://uk.wikipedia.org/wiki/%D0%9F%D1%80%D0%B5%D0%B7%D0%B8%D0%B4%D0%B5%D0%BD%D1%82" TargetMode="External"/><Relationship Id="rId18" Type="http://schemas.openxmlformats.org/officeDocument/2006/relationships/hyperlink" Target="https://uk.wikipedia.org/wiki/1991" TargetMode="External"/><Relationship Id="rId3" Type="http://schemas.openxmlformats.org/officeDocument/2006/relationships/hyperlink" Target="https://uk.wikipedia.org/wiki/%D0%94%D1%83%D1%88%D0%B0%D0%BD%D0%B1%D0%B5" TargetMode="External"/><Relationship Id="rId21" Type="http://schemas.openxmlformats.org/officeDocument/2006/relationships/image" Target="../media/image15.jpeg"/><Relationship Id="rId7" Type="http://schemas.openxmlformats.org/officeDocument/2006/relationships/hyperlink" Target="https://www.openstreetmap.org/?mlat=38.550&amp;mlon=68.800&amp;zoom=14" TargetMode="External"/><Relationship Id="rId12" Type="http://schemas.openxmlformats.org/officeDocument/2006/relationships/hyperlink" Target="https://uk.wikipedia.org/wiki/%D0%9F%D1%80%D0%B5%D0%B7%D0%B8%D0%B4%D0%B5%D0%BD%D1%82%D1%81%D1%8C%D0%BA%D0%B0_%D1%80%D0%B5%D1%81%D0%BF%D1%83%D0%B1%D0%BB%D1%96%D0%BA%D0%B0" TargetMode="External"/><Relationship Id="rId17" Type="http://schemas.openxmlformats.org/officeDocument/2006/relationships/hyperlink" Target="https://uk.wikipedia.org/wiki/9_%D0%B2%D0%B5%D1%80%D0%B5%D1%81%D0%BD%D1%8F" TargetMode="External"/><Relationship Id="rId2" Type="http://schemas.openxmlformats.org/officeDocument/2006/relationships/hyperlink" Target="https://uk.wikipedia.org/wiki/%D0%A1%D1%82%D0%BE%D0%BB%D0%B8%D1%86%D1%8F" TargetMode="External"/><Relationship Id="rId16" Type="http://schemas.openxmlformats.org/officeDocument/2006/relationships/hyperlink" Target="https://uk.wikipedia.org/wiki/%D0%A1%D0%A0%D0%A1%D0%A0" TargetMode="External"/><Relationship Id="rId20" Type="http://schemas.openxmlformats.org/officeDocument/2006/relationships/hyperlink" Target="https://uk.wikipedia.org/wiki/%D0%A1%D0%BF%D0%B8%D1%81%D0%BE%D0%BA_%D0%BA%D1%80%D0%B0%D1%97%D0%BD_%D0%B7%D0%B0_%D0%BD%D0%B0%D1%81%D0%B5%D0%BB%D0%B5%D0%BD%D0%BD%D1%8F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s.google.com/maps?ll=38.550,68.800&amp;q=38.550,68.800&amp;spn=0.03,0.03&amp;t=g" TargetMode="External"/><Relationship Id="rId11" Type="http://schemas.openxmlformats.org/officeDocument/2006/relationships/hyperlink" Target="https://uk.wikipedia.org/wiki/%D0%A3%D0%BD%D1%96%D1%82%D0%B0%D1%80%D0%BD%D0%B0_%D0%B4%D0%B5%D1%80%D0%B6%D0%B0%D0%B2%D0%B0" TargetMode="External"/><Relationship Id="rId5" Type="http://schemas.openxmlformats.org/officeDocument/2006/relationships/hyperlink" Target="https://tools.wmflabs.org/geohack/geohack.php?language=uk&amp;pagename=%D0%A2%D0%B0%D0%B4%D0%B6%D0%B8%D0%BA%D0%B8%D1%81%D1%82%D0%B0%D0%BD&amp;params=38_33_N_68_48_E_type:" TargetMode="External"/><Relationship Id="rId15" Type="http://schemas.openxmlformats.org/officeDocument/2006/relationships/hyperlink" Target="https://uk.wikipedia.org/wiki/%D0%9D%D0%B5%D0%B7%D0%B0%D0%BB%D0%B5%D0%B6%D0%BD%D1%96%D1%81%D1%82%D1%8C" TargetMode="External"/><Relationship Id="rId10" Type="http://schemas.openxmlformats.org/officeDocument/2006/relationships/hyperlink" Target="https://uk.wikipedia.org/wiki/%D0%A1%D0%BF%D0%B8%D1%81%D0%BE%D0%BA_%D0%BA%D1%80%D0%B0%D1%97%D0%BD_%D0%B7%D0%B0_%D1%84%D0%BE%D1%80%D0%BC%D0%BE%D1%8E_%D0%BF%D1%80%D0%B0%D0%B2%D0%BB%D1%96%D0%BD%D0%BD%D1%8F" TargetMode="External"/><Relationship Id="rId19" Type="http://schemas.openxmlformats.org/officeDocument/2006/relationships/hyperlink" Target="https://uk.wikipedia.org/wiki/%D0%A1%D0%BF%D0%B8%D1%81%D0%BE%D0%BA_%D0%BA%D1%80%D0%B0%D1%97%D0%BD_%D0%B7%D0%B0_%D0%BF%D0%BB%D0%BE%D1%89%D0%B5%D1%8E" TargetMode="External"/><Relationship Id="rId4" Type="http://schemas.openxmlformats.org/officeDocument/2006/relationships/hyperlink" Target="https://uk.wikipedia.org/wiki/%D0%A2%D0%B0%D0%B4%D0%B6%D0%B8%D0%BA%D0%B8%D1%81%D1%82%D0%B0%D0%BD#/maplink/0" TargetMode="External"/><Relationship Id="rId9" Type="http://schemas.openxmlformats.org/officeDocument/2006/relationships/hyperlink" Target="https://uk.wikipedia.org/wiki/%D0%A2%D0%B0%D0%B4%D0%B6%D0%B8%D1%86%D1%8C%D0%BA%D0%B0_%D0%BC%D0%BE%D0%B2%D0%B0" TargetMode="External"/><Relationship Id="rId14" Type="http://schemas.openxmlformats.org/officeDocument/2006/relationships/hyperlink" Target="https://uk.wikipedia.org/wiki/%D0%95%D0%BC%D0%BE%D0%BC%D0%B0%D0%BB%D1%96_%D0%A0%D0%B0%D1%85%D0%BC%D0%BE%D0%B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5%D0%B0%D1%82%D0%BB%D0%BE%D0%BD%D1%81%D1%8C%D0%BA%D0%B0_%D0%BE%D0%B1%D0%BB%D0%B0%D1%81%D1%82%D1%8C" TargetMode="External"/><Relationship Id="rId3" Type="http://schemas.openxmlformats.org/officeDocument/2006/relationships/hyperlink" Target="https://uk.wikipedia.org/wiki/%D0%A2%D0%B0%D0%B4%D0%B6%D0%B8%D1%86%D1%8C%D0%BA%D0%B0_%D0%BC%D0%BE%D0%B2%D0%B0" TargetMode="External"/><Relationship Id="rId7" Type="http://schemas.openxmlformats.org/officeDocument/2006/relationships/hyperlink" Target="https://uk.wikipedia.org/w/index.php?title=%D0%9C%D1%96%D1%81%D1%82%D0%B0_%D0%B9_%D1%80%D0%B0%D0%B9%D0%BE%D0%BD%D0%B8_%D1%80%D0%B5%D1%81%D0%BF%D1%83%D0%B1%D0%BB%D1%96%D0%BA%D0%B0%D0%BD%D1%81%D1%8C%D0%BA%D0%BE%D0%B3%D0%BE_%D0%BF%D1%96%D0%B4%D0%BF%D0%BE%D1%80%D1%8F%D0%B4%D0%BA%D1%83%D0%B2%D0%B0%D0%BD%D0%BD%D1%8F_%D0%A2%D0%B0%D0%B4%D0%B6%D0%B8%D0%BA%D0%B8%D1%81%D1%82%D0%B0%D0%BD%D1%83&amp;action=edit&amp;redlink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BE%D0%B3%D0%B4%D1%96%D0%B9%D1%81%D1%8C%D0%BA%D0%B0_%D0%BE%D0%B1%D0%BB%D0%B0%D1%81%D1%82%D1%8C" TargetMode="External"/><Relationship Id="rId5" Type="http://schemas.openxmlformats.org/officeDocument/2006/relationships/hyperlink" Target="https://uk.wikipedia.org/wiki/%D0%A0%D0%B0%D0%B9%D0%BE%D0%BD" TargetMode="External"/><Relationship Id="rId4" Type="http://schemas.openxmlformats.org/officeDocument/2006/relationships/hyperlink" Target="https://uk.wikipedia.org/wiki/%D0%94%D1%83%D1%88%D0%B0%D0%BD%D0%B1%D0%B5" TargetMode="External"/><Relationship Id="rId9" Type="http://schemas.openxmlformats.org/officeDocument/2006/relationships/hyperlink" Target="https://uk.wikipedia.org/wiki/%D0%93%D0%BE%D1%80%D0%BD%D0%BE-%D0%91%D0%B0%D0%B4%D0%B0%D1%85%D1%88%D0%B0%D0%BD%D1%81%D1%8C%D0%BA%D0%B0_%D0%B0%D0%B2%D1%82%D0%BE%D0%BD%D0%BE%D0%BC%D0%BD%D0%B0_%D0%BE%D0%B1%D0%BB%D0%B0%D1%81%D1%82%D1%8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3%D0%B7%D0%B1%D0%B5%D0%BA%D0%B8%D1%81%D1%82%D0%B0%D0%BD" TargetMode="External"/><Relationship Id="rId2" Type="http://schemas.openxmlformats.org/officeDocument/2006/relationships/hyperlink" Target="https://uk.wikipedia.org/wiki/XXI_%D1%81%D1%82%D0%BE%D0%BB%D1%96%D1%82%D1%82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uk.wikipedia.org/wiki/%D0%A5%D1%83%D0%B4%D0%B6%D0%B0%D0%BD%D0%B4" TargetMode="External"/><Relationship Id="rId4" Type="http://schemas.openxmlformats.org/officeDocument/2006/relationships/hyperlink" Target="https://uk.wikipedia.org/wiki/%D0%94%D1%83%D1%88%D0%B0%D0%BD%D0%B1%D0%B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3%D0%B7%D0%B1%D0%B5%D0%BA%D0%B8%D1%81%D1%82%D0%B0%D0%BD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uk.wikipedia.org/wiki/%D0%9D%D1%96%D0%B4%D0%B5%D1%80%D0%BB%D0%B0%D0%BD%D0%B4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0%D0%B7%D0%B0%D1%85%D1%81%D1%82%D0%B0%D0%BD" TargetMode="External"/><Relationship Id="rId5" Type="http://schemas.openxmlformats.org/officeDocument/2006/relationships/hyperlink" Target="https://uk.wikipedia.org/wiki/%D0%A0%D0%BE%D1%81%D1%96%D1%8F" TargetMode="External"/><Relationship Id="rId4" Type="http://schemas.openxmlformats.org/officeDocument/2006/relationships/hyperlink" Target="https://uk.wikipedia.org/wiki/%D0%A8%D0%B2%D0%B5%D0%B9%D1%86%D0%B0%D1%80%D1%96%D1%8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uk.wikipedia.org/wiki/1994" TargetMode="External"/><Relationship Id="rId7" Type="http://schemas.openxmlformats.org/officeDocument/2006/relationships/hyperlink" Target="https://uk.wikipedia.org/wiki/%D0%95%D0%BC%D0%BE%D0%BC%D0%B0%D0%BB%D1%96_%D0%A0%D0%B0%D1%85%D0%BC%D0%BE%D0%BD#cite_note-3" TargetMode="External"/><Relationship Id="rId2" Type="http://schemas.openxmlformats.org/officeDocument/2006/relationships/hyperlink" Target="https://uk.wikipedia.org/wiki/19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C%D0%BE%D0%BC%D0%B0%D0%BB%D1%96_%D0%A0%D0%B0%D1%85%D0%BC%D0%BE%D0%BD#cite_note-2" TargetMode="External"/><Relationship Id="rId5" Type="http://schemas.openxmlformats.org/officeDocument/2006/relationships/hyperlink" Target="https://uk.wikipedia.org/w/index.php?title=%D0%9E%D0%B9%D0%BD%D1%96%D1%85%D0%BE%D0%BB_%D0%91%D0%BE%D0%B1%D0%BE%D0%BD%D0%B0%D0%B7%D0%B0%D1%80%D0%BE%D0%B2%D0%B0&amp;action=edit&amp;redlink=1" TargetMode="External"/><Relationship Id="rId4" Type="http://schemas.openxmlformats.org/officeDocument/2006/relationships/hyperlink" Target="https://uk.wikipedia.org/wiki/%D0%A2%D0%B0%D0%B4%D0%B6%D0%B8%D0%BA%D0%B8%D1%81%D1%82%D0%B0%D0%B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hyperlink" Target="https://uk.wikipedia.org/wiki/%D0%A0%D0%BE%D1%81%D1%96%D0%B9%D1%81%D1%8C%D0%BA%D0%B0_%D0%BC%D0%BE%D0%B2%D0%B0" TargetMode="External"/><Relationship Id="rId3" Type="http://schemas.openxmlformats.org/officeDocument/2006/relationships/hyperlink" Target="https://uk.wikipedia.org/wiki/%D0%A6%D0%B5%D0%BD%D1%82%D1%80%D0%B0%D0%BB%D1%8C%D0%BD%D0%B0_%D0%90%D0%B7%D1%96%D1%8F" TargetMode="External"/><Relationship Id="rId7" Type="http://schemas.openxmlformats.org/officeDocument/2006/relationships/hyperlink" Target="https://uk.wikipedia.org/wiki/%D0%9A%D0%B8%D1%82%D0%B0%D0%B9%D1%81%D1%8C%D0%BA%D0%B0_%D0%9D%D0%B0%D1%80%D0%BE%D0%B4%D0%BD%D0%B0_%D0%A0%D0%B5%D1%81%D0%BF%D1%83%D0%B1%D0%BB%D1%96%D0%BA%D0%B0" TargetMode="External"/><Relationship Id="rId12" Type="http://schemas.openxmlformats.org/officeDocument/2006/relationships/hyperlink" Target="https://uk.wikipedia.org/wiki/%D0%9A%D0%B8%D1%80%D0%B3%D0%B8%D0%B7%D1%8C%D0%BA%D0%B0_%D0%BC%D0%BE%D0%B2%D0%B0" TargetMode="External"/><Relationship Id="rId17" Type="http://schemas.openxmlformats.org/officeDocument/2006/relationships/hyperlink" Target="https://uk.wikipedia.org/wiki/2000" TargetMode="External"/><Relationship Id="rId2" Type="http://schemas.openxmlformats.org/officeDocument/2006/relationships/hyperlink" Target="https://uk.wikipedia.org/wiki/%D0%94%D0%B5%D1%80%D0%B6%D0%B0%D0%B2%D0%B0" TargetMode="External"/><Relationship Id="rId16" Type="http://schemas.openxmlformats.org/officeDocument/2006/relationships/hyperlink" Target="https://uk.wikipedia.org/wiki/%D0%A1%D0%BF%D0%B8%D1%81%D0%BE%D0%BA_%D0%BA%D1%80%D0%B0%D1%97%D0%BD_%D0%B7%D0%B0_%D0%BD%D0%B0%D1%81%D0%B5%D0%BB%D0%B5%D0%BD%D0%BD%D1%8F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0%B0%D0%B4%D0%B6%D0%B8%D0%BA%D0%B8%D1%81%D1%82%D0%B0%D0%BD" TargetMode="External"/><Relationship Id="rId11" Type="http://schemas.openxmlformats.org/officeDocument/2006/relationships/hyperlink" Target="https://uk.wikipedia.org/wiki/%D0%9E%D1%84%D1%96%D1%86%D1%96%D0%B9%D0%BD%D0%B0_%D0%BC%D0%BE%D0%B2%D0%B0" TargetMode="External"/><Relationship Id="rId5" Type="http://schemas.openxmlformats.org/officeDocument/2006/relationships/hyperlink" Target="https://uk.wikipedia.org/wiki/%D0%A3%D0%B7%D0%B1%D0%B5%D0%BA%D0%B8%D1%81%D1%82%D0%B0%D0%BD" TargetMode="External"/><Relationship Id="rId15" Type="http://schemas.openxmlformats.org/officeDocument/2006/relationships/hyperlink" Target="https://uk.wikipedia.org/wiki/%D0%A1%D0%B0%D0%B4%D0%B8%D1%80_%D0%96%D0%B0%D0%BF%D0%B0%D1%80%D0%BE%D0%B2" TargetMode="External"/><Relationship Id="rId10" Type="http://schemas.openxmlformats.org/officeDocument/2006/relationships/hyperlink" Target="https://uk.wikipedia.org/wiki/%D0%91%D1%96%D1%88%D0%BA%D0%B5%D0%BA" TargetMode="External"/><Relationship Id="rId4" Type="http://schemas.openxmlformats.org/officeDocument/2006/relationships/hyperlink" Target="https://uk.wikipedia.org/wiki/%D0%9A%D0%B0%D0%B7%D0%B0%D1%85%D1%81%D1%82%D0%B0%D0%BD" TargetMode="External"/><Relationship Id="rId9" Type="http://schemas.openxmlformats.org/officeDocument/2006/relationships/hyperlink" Target="https://uk.wikipedia.org/wiki/%D0%A1%D1%82%D0%BE%D0%BB%D0%B8%D1%86%D1%8F" TargetMode="External"/><Relationship Id="rId14" Type="http://schemas.openxmlformats.org/officeDocument/2006/relationships/hyperlink" Target="https://uk.wikipedia.org/wiki/%D0%A1%D0%BF%D0%B8%D1%81%D0%BE%D0%BA_%D0%BA%D1%80%D0%B0%D1%97%D0%BD_%D0%B7%D0%B0_%D1%84%D0%BE%D1%80%D0%BC%D0%BE%D1%8E_%D0%BF%D1%80%D0%B0%D0%B2%D0%BB%D1%96%D0%BD%D0%BD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8%D1%80%D0%B3%D0%B8%D0%B7%D1%81%D1%82%D0%B0%D0%BD" TargetMode="External"/><Relationship Id="rId2" Type="http://schemas.openxmlformats.org/officeDocument/2006/relationships/hyperlink" Target="https://uk.wikipedia.org/wiki/%D0%A1%D1%82%D0%BE%D0%BB%D0%B8%D1%8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8%D1%80%D0%B3%D0%B8%D0%B7%D1%8C%D0%BA%D0%B0_%D0%A0%D0%B0%D0%B4%D1%8F%D0%BD%D1%81%D1%8C%D0%BA%D0%B0_%D0%A1%D0%BE%D1%86%D1%96%D0%B0%D0%BB%D1%96%D1%81%D1%82%D0%B8%D1%87%D0%BD%D0%B0_%D0%A0%D0%B5%D1%81%D0%BF%D1%83%D0%B1%D0%BB%D1%96%D0%BA%D0%B0" TargetMode="External"/><Relationship Id="rId3" Type="http://schemas.openxmlformats.org/officeDocument/2006/relationships/hyperlink" Target="https://uk.wikipedia.org/wiki/%D0%9A%D0%B8%D1%80%D0%B3%D0%B8%D0%B7%D1%81%D1%82%D0%B0%D0%BD" TargetMode="External"/><Relationship Id="rId7" Type="http://schemas.openxmlformats.org/officeDocument/2006/relationships/hyperlink" Target="https://uk.wikipedia.org/wiki/%D0%9A%D0%B8%D1%80%D0%B3%D0%B8%D0%B7%D1%8C%D0%BA%D0%B0_%D0%90%D0%B2%D1%82%D0%BE%D0%BD%D0%BE%D0%BC%D0%BD%D0%B0_%D0%A1%D0%BE%D1%86%D1%96%D0%B0%D0%BB%D1%96%D1%81%D1%82%D0%B8%D1%87%D0%BD%D0%B0_%D0%A0%D0%B0%D0%B4%D1%8F%D0%BD%D1%81%D1%8C%D0%BA%D0%B0_%D0%A0%D0%B5%D1%81%D0%BF%D1%83%D0%B1%D0%BB%D1%96%D0%BA%D0%B0_(1926%E2%80%941936)" TargetMode="External"/><Relationship Id="rId2" Type="http://schemas.openxmlformats.org/officeDocument/2006/relationships/hyperlink" Target="https://uk.wikipedia.org/wiki/%D0%A1%D1%82%D0%BE%D0%BB%D0%B8%D1%8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8%D1%80%D0%B3%D0%B8%D0%B7%D1%8C%D0%BA%D0%B0_%D0%B0%D0%B2%D1%82%D0%BE%D0%BD%D0%BE%D0%BC%D0%BD%D0%B0_%D0%BE%D0%B1%D0%BB%D0%B0%D1%81%D1%82%D1%8C" TargetMode="External"/><Relationship Id="rId5" Type="http://schemas.openxmlformats.org/officeDocument/2006/relationships/hyperlink" Target="https://uk.wikipedia.org/wiki/%D0%9A%D0%B0%D1%80%D0%B0-%D0%9A%D0%B8%D1%80%D0%B3%D0%B8%D0%B7%D1%8C%D0%BA%D0%B0_%D0%B0%D0%B2%D1%82%D0%BE%D0%BD%D0%BE%D0%BC%D0%BD%D0%B0_%D0%BE%D0%B1%D0%BB%D0%B0%D1%81%D1%82%D1%8C" TargetMode="External"/><Relationship Id="rId4" Type="http://schemas.openxmlformats.org/officeDocument/2006/relationships/hyperlink" Target="https://uk.wikipedia.org/wiki/%D0%9A%D0%BE%D0%BA%D0%B0%D0%BD%D0%B4%D1%81%D1%8C%D0%BA%D0%B5_%D1%85%D0%B0%D0%BD%D1%81%D1%82%D0%B2%D0%BE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rlz=1C1OKWM_ruUA783UA783&amp;q=%D1%8D%D0%BA%D0%BE%D0%BD%D0%BE%D0%BC%D0%B8%D0%BA%D0%B0+%D0%BA%D0%B8%D1%80%D0%B3%D0%B8%D0%B7%D0%B8%D0%B8+%D0%B1%D0%BE%D1%80%D0%B3&amp;sa=X&amp;ved=2ahUKEwjbj-zR4ePsAhWRHHcKHe4RAm8Q6BMoADATegQIDBAC" TargetMode="External"/><Relationship Id="rId3" Type="http://schemas.openxmlformats.org/officeDocument/2006/relationships/hyperlink" Target="https://www.google.com/search?rlz=1C1OKWM_ruUA783UA783&amp;q=%D1%8D%D0%BA%D0%BE%D0%BD%D0%BE%D0%BC%D0%B8%D0%BA%D0%B0+%D0%BA%D0%B8%D1%80%D0%B3%D0%B8%D0%B7%D0%B8%D0%B8+%D0%B2%D0%B2%D0%BF&amp;sa=X&amp;ved=2ahUKEwjbj-zR4ePsAhWRHHcKHe4RAm8Q6BMoADAOegQICRAC" TargetMode="External"/><Relationship Id="rId7" Type="http://schemas.openxmlformats.org/officeDocument/2006/relationships/hyperlink" Target="https://www.google.com/search?rlz=1C1OKWM_ruUA783UA783&amp;q=%D1%8D%D0%BA%D0%BE%D0%BD%D0%BE%D0%BC%D0%B8%D0%BA%D0%B0+%D0%BA%D0%B8%D1%80%D0%B3%D0%B8%D0%B7%D0%B8%D0%B8+%D1%96%D0%BC%D0%BF%D0%BE%D1%80%D1%82&amp;sa=X&amp;ved=2ahUKEwjbj-zR4ePsAhWRHHcKHe4RAm8Q6BMoADASegQIDxA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rlz=1C1OKWM_ruUA783UA783&amp;q=%D1%8D%D0%BA%D0%BE%D0%BD%D0%BE%D0%BC%D0%B8%D0%BA%D0%B0+%D0%BA%D0%B8%D1%80%D0%B3%D0%B8%D0%B7%D0%B8%D0%B8+%D0%B5%D0%BA%D1%81%D0%BF%D0%BE%D1%80%D1%82&amp;sa=X&amp;ved=2ahUKEwjbj-zR4ePsAhWRHHcKHe4RAm8Q6BMoADARegQICxAC" TargetMode="External"/><Relationship Id="rId5" Type="http://schemas.openxmlformats.org/officeDocument/2006/relationships/hyperlink" Target="https://www.google.com/search?rlz=1C1OKWM_ruUA783UA783&amp;q=%D1%8D%D0%BA%D0%BE%D0%BD%D0%BE%D0%BC%D0%B8%D0%BA%D0%B0+%D0%BA%D0%B8%D1%80%D0%B3%D0%B8%D0%B7%D0%B8%D0%B8+%D0%B2%D0%B2%D0%BF+%D0%BD%D0%B0+%D0%B4%D1%83%D1%88%D1%83+%D0%BD%D0%B0%D1%81%D0%B5%D0%BB%D0%B5%D0%BD%D0%BD%D1%8F&amp;sa=X&amp;ved=2ahUKEwjbj-zR4ePsAhWRHHcKHe4RAm8Q6BMoADAQegQIChAC" TargetMode="External"/><Relationship Id="rId4" Type="http://schemas.openxmlformats.org/officeDocument/2006/relationships/hyperlink" Target="https://www.google.com/search?rlz=1C1OKWM_ruUA783UA783&amp;q=%D1%8D%D0%BA%D0%BE%D0%BD%D0%BE%D0%BC%D0%B8%D0%BA%D0%B0+%D0%BA%D0%B8%D1%80%D0%B3%D0%B8%D0%B7%D0%B8%D0%B8+%D1%80%D1%96%D1%81%D1%82+%D0%B2%D0%B2%D0%BF&amp;sa=X&amp;ved=2ahUKEwjbj-zR4ePsAhWRHHcKHe4RAm8Q6BMoADAPegQICBA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0%D1%80%D0%B0%D0%BA%D0%BE%D0%BB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1%83%D0%B1%D0%B0%D1%82%D0%B1%D0%B5%D0%BA_%D0%91%D0%BE%D1%80%D0%BE%D0%BD%D0%BE%D0%B2" TargetMode="External"/><Relationship Id="rId5" Type="http://schemas.openxmlformats.org/officeDocument/2006/relationships/hyperlink" Target="https://uk.wikipedia.org/w/index.php?title=%D0%9A%D0%B0%D0%BF%D1%82%D0%B0%D0%B3%D0%B0%D1%94%D0%B2_%D0%95%D0%BC%D1%96%D0%BB%D1%8C%D0%B1%D0%B5%D0%BA_%D0%A1%D0%B0%D0%BB%D0%B0%D0%BC%D0%B0%D1%82%D0%BE%D0%B2%D0%B8%D1%87&amp;action=edit&amp;redlink=1" TargetMode="External"/><Relationship Id="rId4" Type="http://schemas.openxmlformats.org/officeDocument/2006/relationships/hyperlink" Target="https://uk.wikipedia.org/wiki/%D0%9A%D1%83%D0%BC%D1%82%D0%BE%D1%8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620724-78AD-4691-8C6A-18CABA04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713" y="114874"/>
            <a:ext cx="10083755" cy="3168352"/>
          </a:xfrm>
        </p:spPr>
        <p:txBody>
          <a:bodyPr>
            <a:normAutofit/>
          </a:bodyPr>
          <a:lstStyle/>
          <a:p>
            <a:pPr algn="r"/>
            <a:r>
              <a:rPr lang="uk-UA" sz="2800" dirty="0"/>
              <a:t>РОЗВИТОК ДЕРЖАВ ПОСТРАДЯНСТКОГО ПРОСТОРУ: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КИРГИЗЬКА РЕСПУБЛІКА</a:t>
            </a:r>
            <a:br>
              <a:rPr lang="uk-UA" b="1" dirty="0"/>
            </a:br>
            <a:r>
              <a:rPr lang="uk-UA" b="1" dirty="0" err="1"/>
              <a:t>РЕСПУБЛІКА</a:t>
            </a:r>
            <a:r>
              <a:rPr lang="uk-UA" b="1" dirty="0"/>
              <a:t> ТАДЖИКИСТАН</a:t>
            </a:r>
            <a:endParaRPr lang="ru-RU" b="1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A5EC1E8-DBAB-481C-B5AC-05F1C7D7B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3026" y="4596138"/>
            <a:ext cx="6172200" cy="1937810"/>
          </a:xfrm>
        </p:spPr>
        <p:txBody>
          <a:bodyPr>
            <a:normAutofit/>
          </a:bodyPr>
          <a:lstStyle/>
          <a:p>
            <a:pPr algn="r"/>
            <a:r>
              <a:rPr lang="uk-UA" sz="1600" i="1" dirty="0"/>
              <a:t>Підготовили:</a:t>
            </a:r>
          </a:p>
          <a:p>
            <a:pPr algn="r"/>
            <a:r>
              <a:rPr lang="uk-UA" sz="1600" i="1" dirty="0"/>
              <a:t>Студентки 2-го курсу магістратури</a:t>
            </a:r>
          </a:p>
          <a:p>
            <a:pPr algn="r"/>
            <a:r>
              <a:rPr lang="uk-UA" sz="1600" i="1" dirty="0"/>
              <a:t>Спеціальність </a:t>
            </a:r>
            <a:r>
              <a:rPr lang="uk-UA" sz="1600" i="1" dirty="0" err="1"/>
              <a:t>“Міжнародні</a:t>
            </a:r>
            <a:r>
              <a:rPr lang="uk-UA" sz="1600" i="1" dirty="0"/>
              <a:t> відносини, суспільні комунікації та регіональні </a:t>
            </a:r>
            <a:r>
              <a:rPr lang="uk-UA" sz="1600" i="1" dirty="0" err="1"/>
              <a:t>студії”</a:t>
            </a:r>
            <a:endParaRPr lang="uk-UA" sz="1600" i="1" dirty="0"/>
          </a:p>
          <a:p>
            <a:pPr algn="r"/>
            <a:r>
              <a:rPr lang="uk-UA" sz="1600" i="1" dirty="0" err="1"/>
              <a:t>Розбицька</a:t>
            </a:r>
            <a:r>
              <a:rPr lang="uk-UA" sz="1600" i="1" dirty="0"/>
              <a:t> Юлія, Мануйлова Анна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7083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909703-A2CE-421B-AD83-B3663FF3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553029"/>
            <a:ext cx="11945257" cy="5152571"/>
          </a:xfrm>
        </p:spPr>
        <p:txBody>
          <a:bodyPr>
            <a:normAutofit lnSpcReduction="10000"/>
          </a:bodyPr>
          <a:lstStyle/>
          <a:p>
            <a:r>
              <a:rPr lang="ru-RU" sz="1400" b="1" dirty="0" err="1"/>
              <a:t>Ключові</a:t>
            </a:r>
            <a:r>
              <a:rPr lang="ru-RU" sz="1400" b="1" dirty="0"/>
              <a:t> </a:t>
            </a:r>
            <a:r>
              <a:rPr lang="ru-RU" sz="1400" b="1" dirty="0" err="1"/>
              <a:t>домовленості</a:t>
            </a:r>
            <a:r>
              <a:rPr lang="ru-RU" sz="1400" b="1" dirty="0"/>
              <a:t> </a:t>
            </a:r>
            <a:r>
              <a:rPr lang="ru-RU" sz="1400" b="1" dirty="0" err="1"/>
              <a:t>останнього</a:t>
            </a:r>
            <a:r>
              <a:rPr lang="ru-RU" sz="1400" b="1" dirty="0"/>
              <a:t> </a:t>
            </a:r>
            <a:r>
              <a:rPr lang="ru-RU" sz="1400" b="1" dirty="0" err="1"/>
              <a:t>засідання</a:t>
            </a:r>
            <a:r>
              <a:rPr lang="ru-RU" sz="1400" b="1" dirty="0"/>
              <a:t>:</a:t>
            </a:r>
            <a:endParaRPr lang="ru-RU" sz="1400" dirty="0"/>
          </a:p>
          <a:p>
            <a:r>
              <a:rPr lang="ru-RU" sz="1400" dirty="0" err="1"/>
              <a:t>Визначити</a:t>
            </a:r>
            <a:r>
              <a:rPr lang="ru-RU" sz="1400" dirty="0"/>
              <a:t> </a:t>
            </a:r>
            <a:r>
              <a:rPr lang="ru-RU" sz="1400" dirty="0" err="1"/>
              <a:t>пріоритетні</a:t>
            </a:r>
            <a:r>
              <a:rPr lang="ru-RU" sz="1400" dirty="0"/>
              <a:t> </a:t>
            </a:r>
            <a:r>
              <a:rPr lang="ru-RU" sz="1400" dirty="0" err="1"/>
              <a:t>напрями</a:t>
            </a:r>
            <a:r>
              <a:rPr lang="ru-RU" sz="1400" dirty="0"/>
              <a:t> </a:t>
            </a:r>
            <a:r>
              <a:rPr lang="ru-RU" sz="1400" dirty="0" err="1"/>
              <a:t>співпраці</a:t>
            </a:r>
            <a:r>
              <a:rPr lang="ru-RU" sz="1400" dirty="0"/>
              <a:t> в аграрному </a:t>
            </a:r>
            <a:r>
              <a:rPr lang="ru-RU" sz="1400" dirty="0" err="1"/>
              <a:t>секторі</a:t>
            </a:r>
            <a:r>
              <a:rPr lang="ru-RU" sz="1400" dirty="0"/>
              <a:t> </a:t>
            </a:r>
            <a:r>
              <a:rPr lang="ru-RU" sz="1400" dirty="0" err="1"/>
              <a:t>економіки</a:t>
            </a:r>
            <a:r>
              <a:rPr lang="ru-RU" sz="1400" dirty="0"/>
              <a:t> на </a:t>
            </a:r>
            <a:r>
              <a:rPr lang="ru-RU" sz="1400" dirty="0" err="1"/>
              <a:t>взаємовигідній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/>
              <a:t> і </a:t>
            </a:r>
            <a:r>
              <a:rPr lang="ru-RU" sz="1400" dirty="0" err="1"/>
              <a:t>продовжити</a:t>
            </a:r>
            <a:r>
              <a:rPr lang="ru-RU" sz="1400" dirty="0"/>
              <a:t> </a:t>
            </a:r>
            <a:r>
              <a:rPr lang="ru-RU" sz="1400" dirty="0" err="1"/>
              <a:t>співпрацю</a:t>
            </a:r>
            <a:r>
              <a:rPr lang="ru-RU" sz="1400" dirty="0"/>
              <a:t> в </a:t>
            </a:r>
            <a:r>
              <a:rPr lang="ru-RU" sz="1400" dirty="0" err="1"/>
              <a:t>галузі</a:t>
            </a:r>
            <a:r>
              <a:rPr lang="ru-RU" sz="1400" dirty="0"/>
              <a:t> </a:t>
            </a:r>
            <a:r>
              <a:rPr lang="ru-RU" sz="1400" dirty="0" err="1"/>
              <a:t>сільського</a:t>
            </a:r>
            <a:r>
              <a:rPr lang="ru-RU" sz="1400" dirty="0"/>
              <a:t> </a:t>
            </a:r>
            <a:r>
              <a:rPr lang="ru-RU" sz="1400" dirty="0" err="1"/>
              <a:t>господарства</a:t>
            </a:r>
            <a:r>
              <a:rPr lang="ru-RU" sz="1400" dirty="0"/>
              <a:t> та </a:t>
            </a:r>
            <a:r>
              <a:rPr lang="ru-RU" sz="1400" dirty="0" err="1"/>
              <a:t>переробної</a:t>
            </a:r>
            <a:r>
              <a:rPr lang="ru-RU" sz="1400" dirty="0"/>
              <a:t> </a:t>
            </a:r>
            <a:r>
              <a:rPr lang="ru-RU" sz="1400" dirty="0" err="1"/>
              <a:t>промисловості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Взяти</a:t>
            </a:r>
            <a:r>
              <a:rPr lang="ru-RU" sz="1400" dirty="0"/>
              <a:t> участь у </a:t>
            </a:r>
            <a:r>
              <a:rPr lang="ru-RU" sz="1400" dirty="0" err="1"/>
              <a:t>постійно</a:t>
            </a:r>
            <a:r>
              <a:rPr lang="ru-RU" sz="1400" dirty="0"/>
              <a:t> </a:t>
            </a:r>
            <a:r>
              <a:rPr lang="ru-RU" sz="1400" dirty="0" err="1"/>
              <a:t>діючій</a:t>
            </a:r>
            <a:r>
              <a:rPr lang="ru-RU" sz="1400" dirty="0"/>
              <a:t> </a:t>
            </a:r>
            <a:r>
              <a:rPr lang="ru-RU" sz="1400" dirty="0" err="1"/>
              <a:t>виставки</a:t>
            </a:r>
            <a:r>
              <a:rPr lang="ru-RU" sz="1400" dirty="0"/>
              <a:t>-ярмарку в м. </a:t>
            </a:r>
            <a:r>
              <a:rPr lang="ru-RU" sz="1400" dirty="0" err="1"/>
              <a:t>Бішкек</a:t>
            </a:r>
            <a:r>
              <a:rPr lang="ru-RU" sz="1400" dirty="0"/>
              <a:t>, </a:t>
            </a:r>
            <a:r>
              <a:rPr lang="ru-RU" sz="1400" dirty="0" err="1"/>
              <a:t>опрацювати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</a:t>
            </a:r>
            <a:r>
              <a:rPr lang="ru-RU" sz="1400" dirty="0" err="1"/>
              <a:t>створення</a:t>
            </a:r>
            <a:r>
              <a:rPr lang="ru-RU" sz="1400" dirty="0"/>
              <a:t> складального </a:t>
            </a:r>
            <a:r>
              <a:rPr lang="ru-RU" sz="1400" dirty="0" err="1"/>
              <a:t>виробництва</a:t>
            </a:r>
            <a:r>
              <a:rPr lang="ru-RU" sz="1400" dirty="0"/>
              <a:t> на одному з </a:t>
            </a:r>
            <a:r>
              <a:rPr lang="ru-RU" sz="1400" dirty="0" err="1"/>
              <a:t>промислових</a:t>
            </a:r>
            <a:r>
              <a:rPr lang="ru-RU" sz="1400" dirty="0"/>
              <a:t> </a:t>
            </a:r>
            <a:r>
              <a:rPr lang="ru-RU" sz="1400" dirty="0" err="1"/>
              <a:t>підприємств</a:t>
            </a:r>
            <a:r>
              <a:rPr lang="ru-RU" sz="1400" dirty="0"/>
              <a:t> КР </a:t>
            </a:r>
            <a:r>
              <a:rPr lang="ru-RU" sz="1400" dirty="0" err="1"/>
              <a:t>затребуваних</a:t>
            </a:r>
            <a:r>
              <a:rPr lang="ru-RU" sz="1400" dirty="0"/>
              <a:t> </a:t>
            </a:r>
            <a:r>
              <a:rPr lang="ru-RU" sz="1400" dirty="0" err="1"/>
              <a:t>зразків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сільськогосподарської</a:t>
            </a:r>
            <a:r>
              <a:rPr lang="ru-RU" sz="1400" dirty="0"/>
              <a:t> </a:t>
            </a:r>
            <a:r>
              <a:rPr lang="ru-RU" sz="1400" dirty="0" err="1"/>
              <a:t>техніки</a:t>
            </a:r>
            <a:r>
              <a:rPr lang="ru-RU" sz="1400" dirty="0"/>
              <a:t> з </a:t>
            </a:r>
            <a:r>
              <a:rPr lang="ru-RU" sz="1400" dirty="0" err="1"/>
              <a:t>наступним</a:t>
            </a:r>
            <a:r>
              <a:rPr lang="ru-RU" sz="1400" dirty="0"/>
              <a:t> </a:t>
            </a:r>
            <a:r>
              <a:rPr lang="ru-RU" sz="1400" dirty="0" err="1"/>
              <a:t>відкриттям</a:t>
            </a:r>
            <a:r>
              <a:rPr lang="ru-RU" sz="1400" dirty="0"/>
              <a:t> </a:t>
            </a:r>
            <a:r>
              <a:rPr lang="ru-RU" sz="1400" dirty="0" err="1"/>
              <a:t>лізингового</a:t>
            </a:r>
            <a:r>
              <a:rPr lang="ru-RU" sz="1400" dirty="0"/>
              <a:t> центру і </a:t>
            </a:r>
            <a:r>
              <a:rPr lang="ru-RU" sz="1400" dirty="0" err="1"/>
              <a:t>дилерської</a:t>
            </a:r>
            <a:r>
              <a:rPr lang="ru-RU" sz="1400" dirty="0"/>
              <a:t> </a:t>
            </a:r>
            <a:r>
              <a:rPr lang="ru-RU" sz="1400" dirty="0" err="1"/>
              <a:t>мережі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Сприяти</a:t>
            </a:r>
            <a:r>
              <a:rPr lang="ru-RU" sz="1400" dirty="0"/>
              <a:t> </a:t>
            </a:r>
            <a:r>
              <a:rPr lang="ru-RU" sz="1400" dirty="0" err="1"/>
              <a:t>отриманню</a:t>
            </a:r>
            <a:r>
              <a:rPr lang="ru-RU" sz="1400" dirty="0"/>
              <a:t> заявок на </a:t>
            </a:r>
            <a:r>
              <a:rPr lang="ru-RU" sz="1400" dirty="0" err="1"/>
              <a:t>надання</a:t>
            </a:r>
            <a:r>
              <a:rPr lang="ru-RU" sz="1400" dirty="0"/>
              <a:t> </a:t>
            </a:r>
            <a:r>
              <a:rPr lang="ru-RU" sz="1400" dirty="0" err="1"/>
              <a:t>перспективних</a:t>
            </a:r>
            <a:r>
              <a:rPr lang="ru-RU" sz="1400" dirty="0"/>
              <a:t> </a:t>
            </a:r>
            <a:r>
              <a:rPr lang="ru-RU" sz="1400" dirty="0" err="1"/>
              <a:t>високоврожайних</a:t>
            </a:r>
            <a:r>
              <a:rPr lang="ru-RU" sz="1400" dirty="0"/>
              <a:t> </a:t>
            </a:r>
            <a:r>
              <a:rPr lang="ru-RU" sz="1400" dirty="0" err="1"/>
              <a:t>сортів</a:t>
            </a:r>
            <a:r>
              <a:rPr lang="ru-RU" sz="1400" dirty="0"/>
              <a:t> </a:t>
            </a:r>
            <a:r>
              <a:rPr lang="ru-RU" sz="1400" dirty="0" err="1"/>
              <a:t>зернових</a:t>
            </a:r>
            <a:r>
              <a:rPr lang="ru-RU" sz="1400" dirty="0"/>
              <a:t>, </a:t>
            </a:r>
            <a:r>
              <a:rPr lang="ru-RU" sz="1400" dirty="0" err="1"/>
              <a:t>колосових</a:t>
            </a:r>
            <a:r>
              <a:rPr lang="ru-RU" sz="1400" dirty="0"/>
              <a:t>, </a:t>
            </a:r>
            <a:r>
              <a:rPr lang="ru-RU" sz="1400" dirty="0" err="1"/>
              <a:t>кормових</a:t>
            </a:r>
            <a:r>
              <a:rPr lang="ru-RU" sz="1400" dirty="0"/>
              <a:t>, </a:t>
            </a:r>
            <a:r>
              <a:rPr lang="ru-RU" sz="1400" dirty="0" err="1"/>
              <a:t>плодоягідних</a:t>
            </a:r>
            <a:r>
              <a:rPr lang="ru-RU" sz="1400" dirty="0"/>
              <a:t> культур, </a:t>
            </a:r>
            <a:r>
              <a:rPr lang="ru-RU" sz="1400" dirty="0" err="1"/>
              <a:t>багаторічних</a:t>
            </a:r>
            <a:r>
              <a:rPr lang="ru-RU" sz="1400" dirty="0"/>
              <a:t> трав, </a:t>
            </a:r>
            <a:r>
              <a:rPr lang="ru-RU" sz="1400" dirty="0" err="1"/>
              <a:t>цукрових</a:t>
            </a:r>
            <a:r>
              <a:rPr lang="ru-RU" sz="1400" dirty="0"/>
              <a:t> </a:t>
            </a:r>
            <a:r>
              <a:rPr lang="ru-RU" sz="1400" dirty="0" err="1"/>
              <a:t>буряків</a:t>
            </a:r>
            <a:r>
              <a:rPr lang="ru-RU" sz="1400" dirty="0"/>
              <a:t> та винограду.</a:t>
            </a:r>
          </a:p>
          <a:p>
            <a:r>
              <a:rPr lang="ru-RU" sz="1400" dirty="0" err="1"/>
              <a:t>Розширити</a:t>
            </a:r>
            <a:r>
              <a:rPr lang="ru-RU" sz="1400" dirty="0"/>
              <a:t> </a:t>
            </a:r>
            <a:r>
              <a:rPr lang="ru-RU" sz="1400" dirty="0" err="1"/>
              <a:t>співпрацю</a:t>
            </a:r>
            <a:r>
              <a:rPr lang="ru-RU" sz="1400" dirty="0"/>
              <a:t> з метою </a:t>
            </a:r>
            <a:r>
              <a:rPr lang="ru-RU" sz="1400" dirty="0" err="1"/>
              <a:t>обміном</a:t>
            </a:r>
            <a:r>
              <a:rPr lang="ru-RU" sz="1400" dirty="0"/>
              <a:t> </a:t>
            </a:r>
            <a:r>
              <a:rPr lang="ru-RU" sz="1400" dirty="0" err="1"/>
              <a:t>інформацією</a:t>
            </a:r>
            <a:r>
              <a:rPr lang="ru-RU" sz="1400" dirty="0"/>
              <a:t> та поставок в КР </a:t>
            </a:r>
            <a:r>
              <a:rPr lang="ru-RU" sz="1400" dirty="0" err="1"/>
              <a:t>племінних</a:t>
            </a:r>
            <a:r>
              <a:rPr lang="ru-RU" sz="1400" dirty="0"/>
              <a:t> </a:t>
            </a:r>
            <a:r>
              <a:rPr lang="ru-RU" sz="1400" dirty="0" err="1"/>
              <a:t>матеріалів</a:t>
            </a:r>
            <a:r>
              <a:rPr lang="ru-RU" sz="1400" dirty="0"/>
              <a:t> </a:t>
            </a:r>
            <a:r>
              <a:rPr lang="ru-RU" sz="1400" dirty="0" err="1"/>
              <a:t>високопродуктивних</a:t>
            </a:r>
            <a:r>
              <a:rPr lang="ru-RU" sz="1400" dirty="0"/>
              <a:t> </a:t>
            </a:r>
            <a:r>
              <a:rPr lang="ru-RU" sz="1400" dirty="0" err="1"/>
              <a:t>порід</a:t>
            </a:r>
            <a:r>
              <a:rPr lang="ru-RU" sz="1400" dirty="0"/>
              <a:t> </a:t>
            </a:r>
            <a:r>
              <a:rPr lang="ru-RU" sz="1400" dirty="0" err="1"/>
              <a:t>сільськогосподарських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</a:t>
            </a:r>
            <a:r>
              <a:rPr lang="ru-RU" sz="1400" dirty="0" err="1"/>
              <a:t>обладнання</a:t>
            </a:r>
            <a:r>
              <a:rPr lang="ru-RU" sz="1400" dirty="0"/>
              <a:t> для штучного </a:t>
            </a:r>
            <a:r>
              <a:rPr lang="ru-RU" sz="1400" dirty="0" err="1"/>
              <a:t>осіменіння</a:t>
            </a:r>
            <a:r>
              <a:rPr lang="ru-RU" sz="1400" dirty="0"/>
              <a:t> та з </a:t>
            </a:r>
            <a:r>
              <a:rPr lang="ru-RU" sz="1400" dirty="0" err="1"/>
              <a:t>переробки</a:t>
            </a:r>
            <a:r>
              <a:rPr lang="ru-RU" sz="1400" dirty="0"/>
              <a:t> </a:t>
            </a:r>
            <a:r>
              <a:rPr lang="ru-RU" sz="1400" dirty="0" err="1"/>
              <a:t>м'ясо-молочної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постачанню</a:t>
            </a:r>
            <a:r>
              <a:rPr lang="ru-RU" sz="1400" dirty="0"/>
              <a:t> </a:t>
            </a:r>
            <a:r>
              <a:rPr lang="ru-RU" sz="1400" dirty="0" err="1"/>
              <a:t>високоефективних</a:t>
            </a:r>
            <a:r>
              <a:rPr lang="ru-RU" sz="1400" dirty="0"/>
              <a:t> </a:t>
            </a:r>
            <a:r>
              <a:rPr lang="ru-RU" sz="1400" dirty="0" err="1"/>
              <a:t>ветеринарних</a:t>
            </a:r>
            <a:r>
              <a:rPr lang="ru-RU" sz="1400" dirty="0"/>
              <a:t> </a:t>
            </a:r>
            <a:r>
              <a:rPr lang="ru-RU" sz="1400" dirty="0" err="1"/>
              <a:t>препаратів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Опрацювати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надання</a:t>
            </a:r>
            <a:r>
              <a:rPr lang="ru-RU" sz="1400" dirty="0"/>
              <a:t> </a:t>
            </a:r>
            <a:r>
              <a:rPr lang="ru-RU" sz="1400" dirty="0" err="1"/>
              <a:t>Киргизькій</a:t>
            </a:r>
            <a:r>
              <a:rPr lang="ru-RU" sz="1400" dirty="0"/>
              <a:t> </a:t>
            </a:r>
            <a:r>
              <a:rPr lang="ru-RU" sz="1400" dirty="0" err="1"/>
              <a:t>стороні</a:t>
            </a:r>
            <a:r>
              <a:rPr lang="ru-RU" sz="1400" dirty="0"/>
              <a:t>, на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лізингу</a:t>
            </a:r>
            <a:r>
              <a:rPr lang="ru-RU" sz="1400" dirty="0"/>
              <a:t>, </a:t>
            </a:r>
            <a:r>
              <a:rPr lang="ru-RU" sz="1400" dirty="0" err="1"/>
              <a:t>нових</a:t>
            </a:r>
            <a:r>
              <a:rPr lang="ru-RU" sz="1400" dirty="0"/>
              <a:t> моделей </a:t>
            </a:r>
            <a:r>
              <a:rPr lang="ru-RU" sz="1400" dirty="0" err="1"/>
              <a:t>пасажирських</a:t>
            </a:r>
            <a:r>
              <a:rPr lang="ru-RU" sz="1400" dirty="0"/>
              <a:t> </a:t>
            </a:r>
            <a:r>
              <a:rPr lang="ru-RU" sz="1400" dirty="0" err="1"/>
              <a:t>літаків</a:t>
            </a:r>
            <a:r>
              <a:rPr lang="ru-RU" sz="1400" dirty="0"/>
              <a:t> </a:t>
            </a:r>
            <a:r>
              <a:rPr lang="ru-RU" sz="1400" dirty="0" err="1"/>
              <a:t>серії</a:t>
            </a:r>
            <a:r>
              <a:rPr lang="ru-RU" sz="1400" dirty="0"/>
              <a:t> АН, </a:t>
            </a:r>
            <a:r>
              <a:rPr lang="ru-RU" sz="1400" dirty="0" err="1"/>
              <a:t>які</a:t>
            </a:r>
            <a:r>
              <a:rPr lang="ru-RU" sz="1400" dirty="0"/>
              <a:t> в </a:t>
            </a:r>
            <a:r>
              <a:rPr lang="ru-RU" sz="1400" dirty="0" err="1"/>
              <a:t>змозі</a:t>
            </a:r>
            <a:r>
              <a:rPr lang="ru-RU" sz="1400" dirty="0"/>
              <a:t> </a:t>
            </a:r>
            <a:r>
              <a:rPr lang="ru-RU" sz="1400" dirty="0" err="1"/>
              <a:t>приймати</a:t>
            </a:r>
            <a:r>
              <a:rPr lang="ru-RU" sz="1400" dirty="0"/>
              <a:t> </a:t>
            </a:r>
            <a:r>
              <a:rPr lang="ru-RU" sz="1400" dirty="0" err="1"/>
              <a:t>киргизькі</a:t>
            </a:r>
            <a:r>
              <a:rPr lang="ru-RU" sz="1400" dirty="0"/>
              <a:t> </a:t>
            </a:r>
            <a:r>
              <a:rPr lang="ru-RU" sz="1400" dirty="0" err="1"/>
              <a:t>аеропорти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Організація</a:t>
            </a:r>
            <a:r>
              <a:rPr lang="ru-RU" sz="1400" dirty="0"/>
              <a:t> </a:t>
            </a:r>
            <a:r>
              <a:rPr lang="ru-RU" sz="1400" dirty="0" err="1"/>
              <a:t>співробітництва</a:t>
            </a:r>
            <a:r>
              <a:rPr lang="ru-RU" sz="1400" dirty="0"/>
              <a:t> в </a:t>
            </a:r>
            <a:r>
              <a:rPr lang="ru-RU" sz="1400" dirty="0" err="1"/>
              <a:t>частині</a:t>
            </a:r>
            <a:r>
              <a:rPr lang="ru-RU" sz="1400" dirty="0"/>
              <a:t> поставок </a:t>
            </a:r>
            <a:r>
              <a:rPr lang="ru-RU" sz="1400" dirty="0" err="1"/>
              <a:t>Киргизькій</a:t>
            </a:r>
            <a:r>
              <a:rPr lang="ru-RU" sz="1400" dirty="0"/>
              <a:t> </a:t>
            </a:r>
            <a:r>
              <a:rPr lang="ru-RU" sz="1400" dirty="0" err="1"/>
              <a:t>стороні</a:t>
            </a:r>
            <a:r>
              <a:rPr lang="ru-RU" sz="1400" dirty="0"/>
              <a:t> </a:t>
            </a:r>
            <a:r>
              <a:rPr lang="ru-RU" sz="1400" dirty="0" err="1"/>
              <a:t>виробленої</a:t>
            </a:r>
            <a:r>
              <a:rPr lang="ru-RU" sz="1400" dirty="0"/>
              <a:t> ПАТ «</a:t>
            </a:r>
            <a:r>
              <a:rPr lang="ru-RU" sz="1400" dirty="0" err="1"/>
              <a:t>Крюківський</a:t>
            </a:r>
            <a:r>
              <a:rPr lang="ru-RU" sz="1400" dirty="0"/>
              <a:t> </a:t>
            </a:r>
            <a:r>
              <a:rPr lang="ru-RU" sz="1400" dirty="0" err="1"/>
              <a:t>вагонобудівний</a:t>
            </a:r>
            <a:r>
              <a:rPr lang="ru-RU" sz="1400" dirty="0"/>
              <a:t> завод» </a:t>
            </a:r>
            <a:r>
              <a:rPr lang="ru-RU" sz="1400" dirty="0" err="1"/>
              <a:t>залізничної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проекти</a:t>
            </a:r>
            <a:r>
              <a:rPr lang="ru-RU" sz="1400" dirty="0"/>
              <a:t> </a:t>
            </a:r>
            <a:r>
              <a:rPr lang="ru-RU" sz="1400" dirty="0" err="1"/>
              <a:t>оновлення</a:t>
            </a:r>
            <a:r>
              <a:rPr lang="ru-RU" sz="1400" dirty="0"/>
              <a:t> </a:t>
            </a:r>
            <a:r>
              <a:rPr lang="ru-RU" sz="1400" dirty="0" err="1"/>
              <a:t>рухомого</a:t>
            </a:r>
            <a:r>
              <a:rPr lang="ru-RU" sz="1400" dirty="0"/>
              <a:t> складу ДП «</a:t>
            </a:r>
            <a:r>
              <a:rPr lang="ru-RU" sz="1400" dirty="0" err="1"/>
              <a:t>Національна</a:t>
            </a:r>
            <a:r>
              <a:rPr lang="ru-RU" sz="1400" dirty="0"/>
              <a:t> </a:t>
            </a:r>
            <a:r>
              <a:rPr lang="ru-RU" sz="1400" dirty="0" err="1"/>
              <a:t>компанія</a:t>
            </a:r>
            <a:r>
              <a:rPr lang="ru-RU" sz="1400" dirty="0"/>
              <a:t> «Киргиз Темир </a:t>
            </a:r>
            <a:r>
              <a:rPr lang="ru-RU" sz="1400" dirty="0" err="1"/>
              <a:t>Жолу</a:t>
            </a:r>
            <a:r>
              <a:rPr lang="ru-RU" sz="1400" dirty="0"/>
              <a:t>», а 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в </a:t>
            </a:r>
            <a:r>
              <a:rPr lang="ru-RU" sz="1400" dirty="0" err="1"/>
              <a:t>майбутньому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збірного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затребуваних</a:t>
            </a:r>
            <a:r>
              <a:rPr lang="ru-RU" sz="1400" dirty="0"/>
              <a:t> моделей </a:t>
            </a:r>
            <a:r>
              <a:rPr lang="ru-RU" sz="1400" dirty="0" err="1"/>
              <a:t>пасажирських</a:t>
            </a:r>
            <a:r>
              <a:rPr lang="ru-RU" sz="1400" dirty="0"/>
              <a:t> </a:t>
            </a:r>
            <a:r>
              <a:rPr lang="ru-RU" sz="1400" dirty="0" err="1"/>
              <a:t>вагонів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Розглянути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</a:t>
            </a:r>
            <a:r>
              <a:rPr lang="ru-RU" sz="1400" dirty="0" err="1"/>
              <a:t>розширення</a:t>
            </a:r>
            <a:r>
              <a:rPr lang="ru-RU" sz="1400" dirty="0"/>
              <a:t> </a:t>
            </a:r>
            <a:r>
              <a:rPr lang="ru-RU" sz="1400" dirty="0" err="1"/>
              <a:t>співпраці</a:t>
            </a:r>
            <a:r>
              <a:rPr lang="ru-RU" sz="1400" dirty="0"/>
              <a:t> в </a:t>
            </a:r>
            <a:r>
              <a:rPr lang="ru-RU" sz="1400" dirty="0" err="1"/>
              <a:t>галузі</a:t>
            </a:r>
            <a:r>
              <a:rPr lang="ru-RU" sz="1400" dirty="0"/>
              <a:t> </a:t>
            </a:r>
            <a:r>
              <a:rPr lang="ru-RU" sz="1400" dirty="0" err="1"/>
              <a:t>будівництва</a:t>
            </a:r>
            <a:r>
              <a:rPr lang="ru-RU" sz="1400" dirty="0"/>
              <a:t> </a:t>
            </a:r>
            <a:r>
              <a:rPr lang="ru-RU" sz="1400" dirty="0" err="1"/>
              <a:t>нових</a:t>
            </a:r>
            <a:r>
              <a:rPr lang="ru-RU" sz="1400" dirty="0"/>
              <a:t> і </a:t>
            </a:r>
            <a:r>
              <a:rPr lang="ru-RU" sz="1400" dirty="0" err="1"/>
              <a:t>модернізації</a:t>
            </a:r>
            <a:r>
              <a:rPr lang="ru-RU" sz="1400" dirty="0"/>
              <a:t> </a:t>
            </a:r>
            <a:r>
              <a:rPr lang="ru-RU" sz="1400" dirty="0" err="1"/>
              <a:t>існуючих</a:t>
            </a:r>
            <a:r>
              <a:rPr lang="ru-RU" sz="1400" dirty="0"/>
              <a:t> </a:t>
            </a:r>
            <a:r>
              <a:rPr lang="ru-RU" sz="1400" dirty="0" err="1"/>
              <a:t>енергетичних</a:t>
            </a:r>
            <a:r>
              <a:rPr lang="ru-RU" sz="1400" dirty="0"/>
              <a:t> </a:t>
            </a:r>
            <a:r>
              <a:rPr lang="ru-RU" sz="1400" dirty="0" err="1"/>
              <a:t>об’єктів</a:t>
            </a:r>
            <a:r>
              <a:rPr lang="ru-RU" sz="1400" dirty="0"/>
              <a:t>, а </a:t>
            </a:r>
            <a:r>
              <a:rPr lang="ru-RU" sz="1400" dirty="0" err="1"/>
              <a:t>також</a:t>
            </a:r>
            <a:r>
              <a:rPr lang="ru-RU" sz="1400" dirty="0"/>
              <a:t> у </a:t>
            </a:r>
            <a:r>
              <a:rPr lang="ru-RU" sz="1400" dirty="0" err="1"/>
              <a:t>частині</a:t>
            </a:r>
            <a:r>
              <a:rPr lang="ru-RU" sz="1400" dirty="0"/>
              <a:t> поставок </a:t>
            </a:r>
            <a:r>
              <a:rPr lang="ru-RU" sz="1400" dirty="0" err="1"/>
              <a:t>обладнання</a:t>
            </a:r>
            <a:r>
              <a:rPr lang="ru-RU" sz="1400" dirty="0"/>
              <a:t> для потреб </a:t>
            </a:r>
            <a:r>
              <a:rPr lang="ru-RU" sz="1400" dirty="0" err="1"/>
              <a:t>енергосистеми</a:t>
            </a:r>
            <a:r>
              <a:rPr lang="ru-RU" sz="1400" dirty="0"/>
              <a:t> КР.</a:t>
            </a:r>
          </a:p>
          <a:p>
            <a:r>
              <a:rPr lang="ru-RU" sz="1400" dirty="0" err="1"/>
              <a:t>Розглянути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</a:t>
            </a:r>
            <a:r>
              <a:rPr lang="ru-RU" sz="1400" dirty="0" err="1"/>
              <a:t>участі</a:t>
            </a:r>
            <a:r>
              <a:rPr lang="ru-RU" sz="1400" dirty="0"/>
              <a:t> в </a:t>
            </a:r>
            <a:r>
              <a:rPr lang="ru-RU" sz="1400" dirty="0" err="1"/>
              <a:t>автоматизації</a:t>
            </a:r>
            <a:r>
              <a:rPr lang="ru-RU" sz="1400" dirty="0"/>
              <a:t> </a:t>
            </a:r>
            <a:r>
              <a:rPr lang="ru-RU" sz="1400" dirty="0" err="1"/>
              <a:t>технологічних</a:t>
            </a:r>
            <a:r>
              <a:rPr lang="ru-RU" sz="1400" dirty="0"/>
              <a:t> </a:t>
            </a:r>
            <a:r>
              <a:rPr lang="ru-RU" sz="1400" dirty="0" err="1"/>
              <a:t>процесів</a:t>
            </a:r>
            <a:r>
              <a:rPr lang="ru-RU" sz="1400" dirty="0"/>
              <a:t> у </a:t>
            </a:r>
            <a:r>
              <a:rPr lang="ru-RU" sz="1400" dirty="0" err="1"/>
              <a:t>сфері</a:t>
            </a:r>
            <a:r>
              <a:rPr lang="ru-RU" sz="1400" dirty="0"/>
              <a:t> </a:t>
            </a:r>
            <a:r>
              <a:rPr lang="ru-RU" sz="1400" dirty="0" err="1"/>
              <a:t>житлово-комунального</a:t>
            </a:r>
            <a:r>
              <a:rPr lang="ru-RU" sz="1400" dirty="0"/>
              <a:t> </a:t>
            </a:r>
            <a:r>
              <a:rPr lang="ru-RU" sz="1400" dirty="0" err="1"/>
              <a:t>господарства</a:t>
            </a:r>
            <a:r>
              <a:rPr lang="ru-RU" sz="1400" dirty="0"/>
              <a:t> та </a:t>
            </a:r>
            <a:r>
              <a:rPr lang="ru-RU" sz="1400" dirty="0" err="1"/>
              <a:t>гідроенергетики</a:t>
            </a:r>
            <a:r>
              <a:rPr lang="ru-RU" sz="1400" dirty="0"/>
              <a:t> КР.</a:t>
            </a:r>
          </a:p>
        </p:txBody>
      </p:sp>
      <p:pic>
        <p:nvPicPr>
          <p:cNvPr id="8194" name="Picture 2" descr="upload.wikimedia.org/wikipedia/commons/4/49/Fla...">
            <a:extLst>
              <a:ext uri="{FF2B5EF4-FFF2-40B4-BE49-F238E27FC236}">
                <a16:creationId xmlns:a16="http://schemas.microsoft.com/office/drawing/2014/main" id="{74B55627-B115-4B60-8B28-D081B092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71" y="152400"/>
            <a:ext cx="3283629" cy="13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Flag of Kyrgyzstan.svg — Википедия">
            <a:extLst>
              <a:ext uri="{FF2B5EF4-FFF2-40B4-BE49-F238E27FC236}">
                <a16:creationId xmlns:a16="http://schemas.microsoft.com/office/drawing/2014/main" id="{03AF6350-5C96-445E-B111-9A58E545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71" y="152400"/>
            <a:ext cx="3283629" cy="13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4D1069-F197-4817-9187-2351BE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36" y="2728684"/>
            <a:ext cx="7236960" cy="3396344"/>
          </a:xfrm>
        </p:spPr>
        <p:txBody>
          <a:bodyPr>
            <a:normAutofit/>
          </a:bodyPr>
          <a:lstStyle/>
          <a:p>
            <a:r>
              <a:rPr lang="ru-RU" b="1" dirty="0"/>
              <a:t>Жовтенко </a:t>
            </a:r>
            <a:r>
              <a:rPr lang="ru-RU" b="1" dirty="0" err="1"/>
              <a:t>Валерій</a:t>
            </a:r>
            <a:r>
              <a:rPr lang="ru-RU" b="1" dirty="0"/>
              <a:t> </a:t>
            </a:r>
            <a:r>
              <a:rPr lang="ru-RU" b="1" dirty="0" err="1"/>
              <a:t>Тимофійович</a:t>
            </a:r>
            <a:r>
              <a:rPr lang="ru-RU" b="1" dirty="0"/>
              <a:t>- </a:t>
            </a:r>
            <a:r>
              <a:rPr lang="ru-RU" dirty="0" err="1"/>
              <a:t>Надзвичайний</a:t>
            </a:r>
            <a:r>
              <a:rPr lang="ru-RU" dirty="0"/>
              <a:t> і </a:t>
            </a:r>
            <a:r>
              <a:rPr lang="ru-RU" dirty="0" err="1"/>
              <a:t>Повноважний</a:t>
            </a:r>
            <a:r>
              <a:rPr lang="ru-RU" dirty="0"/>
              <a:t> Посол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Киргизькій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Народився</a:t>
            </a:r>
            <a:r>
              <a:rPr lang="ru-RU" dirty="0"/>
              <a:t> у </a:t>
            </a:r>
            <a:r>
              <a:rPr lang="ru-RU" dirty="0" err="1"/>
              <a:t>м.Кіровоград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На </a:t>
            </a:r>
            <a:r>
              <a:rPr lang="ru-RU" dirty="0" err="1"/>
              <a:t>дипломатичній</a:t>
            </a:r>
            <a:r>
              <a:rPr lang="ru-RU" dirty="0"/>
              <a:t> </a:t>
            </a:r>
            <a:r>
              <a:rPr lang="ru-RU" dirty="0" err="1"/>
              <a:t>службі</a:t>
            </a:r>
            <a:r>
              <a:rPr lang="ru-RU" dirty="0"/>
              <a:t> з 1998 р.</a:t>
            </a:r>
          </a:p>
          <a:p>
            <a:pPr fontAlgn="base"/>
            <a:r>
              <a:rPr lang="ru-RU" dirty="0"/>
              <a:t>30 </a:t>
            </a:r>
            <a:r>
              <a:rPr lang="ru-RU" dirty="0" err="1"/>
              <a:t>серпня</a:t>
            </a:r>
            <a:r>
              <a:rPr lang="ru-RU" dirty="0"/>
              <a:t> 2018 року Указом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</a:t>
            </a:r>
            <a:r>
              <a:rPr lang="ru-RU" dirty="0" err="1"/>
              <a:t>Надзвичайним</a:t>
            </a:r>
            <a:r>
              <a:rPr lang="ru-RU" dirty="0"/>
              <a:t> і </a:t>
            </a:r>
            <a:r>
              <a:rPr lang="ru-RU" dirty="0" err="1"/>
              <a:t>Повноважним</a:t>
            </a:r>
            <a:r>
              <a:rPr lang="ru-RU" dirty="0"/>
              <a:t> Послом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Киргизькій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Дипломатичний</a:t>
            </a:r>
            <a:r>
              <a:rPr lang="ru-RU" dirty="0"/>
              <a:t> ранг: </a:t>
            </a:r>
            <a:r>
              <a:rPr lang="ru-RU" dirty="0" err="1"/>
              <a:t>Надзвичайний</a:t>
            </a:r>
            <a:r>
              <a:rPr lang="ru-RU" dirty="0"/>
              <a:t> і </a:t>
            </a:r>
            <a:r>
              <a:rPr lang="ru-RU" dirty="0" err="1"/>
              <a:t>Повноважний</a:t>
            </a:r>
            <a:r>
              <a:rPr lang="ru-RU" dirty="0"/>
              <a:t> Посол</a:t>
            </a:r>
          </a:p>
          <a:p>
            <a:pPr fontAlgn="base"/>
            <a:r>
              <a:rPr lang="ru-RU" dirty="0" err="1"/>
              <a:t>Мови</a:t>
            </a:r>
            <a:r>
              <a:rPr lang="ru-RU" dirty="0"/>
              <a:t>:  </a:t>
            </a:r>
            <a:r>
              <a:rPr lang="ru-RU" dirty="0" err="1"/>
              <a:t>українська</a:t>
            </a:r>
            <a:r>
              <a:rPr lang="ru-RU" dirty="0"/>
              <a:t>, </a:t>
            </a:r>
            <a:r>
              <a:rPr lang="ru-RU" dirty="0" err="1"/>
              <a:t>англійська</a:t>
            </a:r>
            <a:r>
              <a:rPr lang="ru-RU" dirty="0"/>
              <a:t>, </a:t>
            </a:r>
            <a:r>
              <a:rPr lang="ru-RU" dirty="0" err="1"/>
              <a:t>російська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 descr="Жовтенко Валерій Тимофійович — Вікіпедія">
            <a:extLst>
              <a:ext uri="{FF2B5EF4-FFF2-40B4-BE49-F238E27FC236}">
                <a16:creationId xmlns:a16="http://schemas.microsoft.com/office/drawing/2014/main" id="{CAD57530-EB03-4A4D-BE70-34B2BA4C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52399"/>
            <a:ext cx="4001508" cy="57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6443F0-4233-4003-A927-F02CFFB4784C}"/>
              </a:ext>
            </a:extLst>
          </p:cNvPr>
          <p:cNvSpPr/>
          <p:nvPr/>
        </p:nvSpPr>
        <p:spPr>
          <a:xfrm>
            <a:off x="460036" y="1306064"/>
            <a:ext cx="6778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ProbaPro"/>
              </a:rPr>
              <a:t>Посольство </a:t>
            </a:r>
            <a:r>
              <a:rPr lang="ru-RU" sz="2800" b="1" dirty="0" err="1">
                <a:latin typeface="ProbaPro"/>
              </a:rPr>
              <a:t>України</a:t>
            </a:r>
            <a:r>
              <a:rPr lang="ru-RU" sz="2800" b="1" dirty="0">
                <a:latin typeface="ProbaPro"/>
              </a:rPr>
              <a:t> в </a:t>
            </a:r>
            <a:r>
              <a:rPr lang="ru-RU" sz="2800" b="1" dirty="0" err="1">
                <a:latin typeface="ProbaPro"/>
              </a:rPr>
              <a:t>Киргизькій</a:t>
            </a:r>
            <a:r>
              <a:rPr lang="ru-RU" sz="2800" b="1" dirty="0">
                <a:latin typeface="ProbaPro"/>
              </a:rPr>
              <a:t> </a:t>
            </a:r>
            <a:r>
              <a:rPr lang="ru-RU" sz="2800" b="1" dirty="0" err="1">
                <a:latin typeface="ProbaPro"/>
              </a:rPr>
              <a:t>Республіці</a:t>
            </a:r>
            <a:endParaRPr lang="ru-RU" sz="2800" b="1" dirty="0">
              <a:latin typeface="ProbaPro"/>
            </a:endParaRPr>
          </a:p>
        </p:txBody>
      </p:sp>
    </p:spTree>
    <p:extLst>
      <p:ext uri="{BB962C8B-B14F-4D97-AF65-F5344CB8AC3E}">
        <p14:creationId xmlns:p14="http://schemas.microsoft.com/office/powerpoint/2010/main" val="3891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Encyclopédie Larousse en ligne - Drapeau du Tadjikistan">
            <a:extLst>
              <a:ext uri="{FF2B5EF4-FFF2-40B4-BE49-F238E27FC236}">
                <a16:creationId xmlns:a16="http://schemas.microsoft.com/office/drawing/2014/main" id="{BAC81C4C-A462-4A10-AF9B-85547F08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14" y="5211531"/>
            <a:ext cx="2524030" cy="12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C8659-0E0F-48A6-9081-93A46ADA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982" y="391881"/>
            <a:ext cx="8911687" cy="72571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РЕСПУБЛІКА ТАДЖИКИСТАН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73CDC-AFF3-4DC3-8DEE-9C92AA0B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262743"/>
            <a:ext cx="6888617" cy="4673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Таджикистан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офіційна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</a:rPr>
              <a:t>Респ́бліка</a:t>
            </a:r>
            <a:r>
              <a:rPr lang="ru-RU" b="1" dirty="0">
                <a:solidFill>
                  <a:schemeClr val="tx1"/>
                </a:solidFill>
              </a:rPr>
              <a:t> Таджикистан</a:t>
            </a:r>
            <a:r>
              <a:rPr lang="ru-RU" dirty="0">
                <a:solidFill>
                  <a:schemeClr val="tx1"/>
                </a:solidFill>
              </a:rPr>
              <a:t>  — держава в </a:t>
            </a:r>
            <a:r>
              <a:rPr lang="ru-RU" dirty="0" err="1">
                <a:solidFill>
                  <a:schemeClr val="tx1"/>
                </a:solidFill>
              </a:rPr>
              <a:t>Центральній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  <a:hlinkClick r:id="rId3" tooltip="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межує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півночі</a:t>
            </a:r>
            <a:r>
              <a:rPr lang="ru-RU" dirty="0">
                <a:solidFill>
                  <a:schemeClr val="tx1"/>
                </a:solidFill>
              </a:rPr>
              <a:t> з </a:t>
            </a:r>
            <a:r>
              <a:rPr lang="ru-RU" dirty="0">
                <a:solidFill>
                  <a:schemeClr val="tx1"/>
                </a:solidFill>
                <a:hlinkClick r:id="rId4" tooltip="Киргиз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Киргизстаном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сході</a:t>
            </a:r>
            <a:r>
              <a:rPr lang="ru-RU" dirty="0">
                <a:solidFill>
                  <a:schemeClr val="tx1"/>
                </a:solidFill>
              </a:rPr>
              <a:t> з </a:t>
            </a:r>
            <a:r>
              <a:rPr lang="ru-RU" dirty="0" err="1">
                <a:solidFill>
                  <a:schemeClr val="tx1"/>
                </a:solidFill>
                <a:hlinkClick r:id="rId5" tooltip="Китайська Народ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Китаєм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півдні</a:t>
            </a:r>
            <a:r>
              <a:rPr lang="ru-RU" dirty="0">
                <a:solidFill>
                  <a:schemeClr val="tx1"/>
                </a:solidFill>
              </a:rPr>
              <a:t> з </a:t>
            </a:r>
            <a:r>
              <a:rPr lang="ru-RU" dirty="0" err="1">
                <a:solidFill>
                  <a:schemeClr val="tx1"/>
                </a:solidFill>
                <a:hlinkClick r:id="rId6" tooltip="Афгані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Афганістаном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заході</a:t>
            </a:r>
            <a:r>
              <a:rPr lang="ru-RU" dirty="0">
                <a:solidFill>
                  <a:schemeClr val="tx1"/>
                </a:solidFill>
              </a:rPr>
              <a:t> з </a:t>
            </a:r>
            <a:r>
              <a:rPr lang="ru-RU" dirty="0">
                <a:solidFill>
                  <a:schemeClr val="tx1"/>
                </a:solidFill>
                <a:hlinkClick r:id="rId7" tooltip="Узбеки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Узбекистаном</a:t>
            </a:r>
            <a:r>
              <a:rPr lang="ru-RU" dirty="0">
                <a:solidFill>
                  <a:schemeClr val="tx1"/>
                </a:solidFill>
              </a:rPr>
              <a:t>. Таджикистан </a:t>
            </a:r>
            <a:r>
              <a:rPr lang="ru-RU" dirty="0" err="1">
                <a:solidFill>
                  <a:schemeClr val="tx1"/>
                </a:solidFill>
              </a:rPr>
              <a:t>розташований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передгір'ях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  <a:hlinkClick r:id="rId8" tooltip="Памі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Паміру</a:t>
            </a:r>
            <a:r>
              <a:rPr lang="ru-RU" dirty="0">
                <a:solidFill>
                  <a:schemeClr val="tx1"/>
                </a:solidFill>
              </a:rPr>
              <a:t> і не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виходу</a:t>
            </a:r>
            <a:r>
              <a:rPr lang="ru-RU" dirty="0">
                <a:solidFill>
                  <a:schemeClr val="tx1"/>
                </a:solidFill>
              </a:rPr>
              <a:t> до моря.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найменша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площею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  <a:hlinkClick r:id="rId9" tooltip="Центральна 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центральноазійська</a:t>
            </a:r>
            <a:r>
              <a:rPr lang="ru-RU" dirty="0">
                <a:solidFill>
                  <a:schemeClr val="tx1"/>
                </a:solidFill>
              </a:rPr>
              <a:t> держава. </a:t>
            </a:r>
            <a:r>
              <a:rPr lang="ru-RU" dirty="0" err="1">
                <a:solidFill>
                  <a:schemeClr val="tx1"/>
                </a:solidFill>
              </a:rPr>
              <a:t>Столиця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dirty="0">
                <a:solidFill>
                  <a:schemeClr val="tx1"/>
                </a:solidFill>
                <a:hlinkClick r:id="rId10" tooltip="Душанб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Душанбе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З </a:t>
            </a:r>
            <a:r>
              <a:rPr lang="ru-RU" dirty="0">
                <a:solidFill>
                  <a:schemeClr val="tx1"/>
                </a:solidFill>
                <a:hlinkClick r:id="rId11" tooltip="19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1929</a:t>
            </a:r>
            <a:r>
              <a:rPr lang="ru-RU" dirty="0">
                <a:solidFill>
                  <a:schemeClr val="tx1"/>
                </a:solidFill>
              </a:rPr>
              <a:t> по </a:t>
            </a:r>
            <a:r>
              <a:rPr lang="ru-RU" dirty="0">
                <a:solidFill>
                  <a:schemeClr val="tx1"/>
                </a:solidFill>
                <a:hlinkClick r:id="rId12" tooltip="199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1991</a:t>
            </a:r>
            <a:r>
              <a:rPr lang="ru-RU" dirty="0">
                <a:solidFill>
                  <a:schemeClr val="tx1"/>
                </a:solidFill>
              </a:rPr>
              <a:t> роки Таджикистан входив до складу </a:t>
            </a:r>
            <a:r>
              <a:rPr lang="ru-RU" dirty="0">
                <a:solidFill>
                  <a:schemeClr val="tx1"/>
                </a:solidFill>
                <a:hlinkClick r:id="rId13" tooltip="СРС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СРСР</a:t>
            </a:r>
            <a:r>
              <a:rPr lang="ru-RU" dirty="0">
                <a:solidFill>
                  <a:schemeClr val="tx1"/>
                </a:solidFill>
              </a:rPr>
              <a:t> як одна з </a:t>
            </a:r>
            <a:r>
              <a:rPr lang="ru-RU" dirty="0" err="1">
                <a:solidFill>
                  <a:schemeClr val="tx1"/>
                </a:solidFill>
              </a:rPr>
              <a:t>союзних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республік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  <a:hlinkClick r:id="rId14" tooltip="Таджицька РС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Таджицька</a:t>
            </a:r>
            <a:r>
              <a:rPr lang="ru-RU" dirty="0">
                <a:solidFill>
                  <a:schemeClr val="tx1"/>
                </a:solidFill>
                <a:hlinkClick r:id="rId14" tooltip="Таджицька РС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РСР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Незалежність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проголошена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  <a:hlinkClick r:id="rId15" tooltip="9 верес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 вересня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  <a:hlinkClick r:id="rId12" tooltip="199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1991</a:t>
            </a:r>
            <a:r>
              <a:rPr lang="ru-RU" dirty="0">
                <a:solidFill>
                  <a:schemeClr val="tx1"/>
                </a:solidFill>
              </a:rPr>
              <a:t> року, </a:t>
            </a:r>
            <a:r>
              <a:rPr lang="ru-RU" dirty="0" err="1">
                <a:solidFill>
                  <a:schemeClr val="tx1"/>
                </a:solidFill>
              </a:rPr>
              <a:t>однак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фактичне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відокремлення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сталося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розпаду</a:t>
            </a:r>
            <a:r>
              <a:rPr lang="ru-RU" dirty="0">
                <a:solidFill>
                  <a:schemeClr val="tx1"/>
                </a:solidFill>
              </a:rPr>
              <a:t> СРСР в </a:t>
            </a:r>
            <a:r>
              <a:rPr lang="ru-RU" dirty="0" err="1">
                <a:solidFill>
                  <a:schemeClr val="tx1"/>
                </a:solidFill>
              </a:rPr>
              <a:t>грудні</a:t>
            </a:r>
            <a:r>
              <a:rPr lang="ru-RU" dirty="0">
                <a:solidFill>
                  <a:schemeClr val="tx1"/>
                </a:solidFill>
              </a:rPr>
              <a:t> 1991 року.</a:t>
            </a:r>
          </a:p>
          <a:p>
            <a:endParaRPr lang="ru-RU" dirty="0"/>
          </a:p>
        </p:txBody>
      </p:sp>
      <p:pic>
        <p:nvPicPr>
          <p:cNvPr id="11274" name="Picture 10" descr="Республика Таджикистан - Исполнительный комитет Электроэнергетического  Совета СНГ.">
            <a:extLst>
              <a:ext uri="{FF2B5EF4-FFF2-40B4-BE49-F238E27FC236}">
                <a16:creationId xmlns:a16="http://schemas.microsoft.com/office/drawing/2014/main" id="{12094862-6D6F-4B68-BAE9-B7853731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1408788"/>
            <a:ext cx="4892412" cy="35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6ADAF8-1E1D-4275-8BF7-13A78ACA4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34569"/>
              </p:ext>
            </p:extLst>
          </p:nvPr>
        </p:nvGraphicFramePr>
        <p:xfrm>
          <a:off x="7300686" y="243717"/>
          <a:ext cx="4602036" cy="4415160"/>
        </p:xfrm>
        <a:graphic>
          <a:graphicData uri="http://schemas.openxmlformats.org/drawingml/2006/table">
            <a:tbl>
              <a:tblPr/>
              <a:tblGrid>
                <a:gridCol w="2301018">
                  <a:extLst>
                    <a:ext uri="{9D8B030D-6E8A-4147-A177-3AD203B41FA5}">
                      <a16:colId xmlns:a16="http://schemas.microsoft.com/office/drawing/2014/main" val="270393284"/>
                    </a:ext>
                  </a:extLst>
                </a:gridCol>
                <a:gridCol w="2301018">
                  <a:extLst>
                    <a:ext uri="{9D8B030D-6E8A-4147-A177-3AD203B41FA5}">
                      <a16:colId xmlns:a16="http://schemas.microsoft.com/office/drawing/2014/main" val="3577872300"/>
                    </a:ext>
                  </a:extLst>
                </a:gridCol>
              </a:tblGrid>
              <a:tr h="660402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2" tooltip="Столиця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Столиця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(та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найбільше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місто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hlinkClick r:id="rId3" tooltip="Душанбе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Душанбе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38°33′ пн. ш. 68°48′ сх. д.</a:t>
                      </a:r>
                      <a:r>
                        <a:rPr lang="en-US" sz="1600" u="none" strike="noStrike" baseline="3000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country H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b="1" u="none" strike="noStrike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G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u="none" strike="noStrike" baseline="3000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89272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hlinkClick r:id="rId8" tooltip="Офіційна мо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Офіційні мови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9" tooltip="Таджицька мо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таджицька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66869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hlinkClick r:id="rId10" tooltip="Список країн за формою правління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Форма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10" tooltip="Список країн за формою правління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правління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1" tooltip="Унітарна держа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Унітарна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2" tooltip="Президентська республік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Президентська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2" tooltip="Президентська республік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2" tooltip="Президентська республік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республіка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64698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- </a:t>
                      </a: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hlinkClick r:id="rId13" tooltip="Президент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Президент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4" tooltip="Емомалі Рахмон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Емомалі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4" tooltip="Емомалі Рахмон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4" tooltip="Емомалі Рахмон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Рахмон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034424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hlinkClick r:id="rId15" tooltip="Незалежність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Незалежність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27978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- від </a:t>
                      </a: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hlinkClick r:id="rId16" tooltip="СРСР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СРСР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7" tooltip="9 вересня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9 вересня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8" tooltip="1991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1991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07972"/>
                  </a:ext>
                </a:extLst>
              </a:tr>
              <a:tr h="376901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9" tooltip="Список країн за площею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Площа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6408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- Загалом</a:t>
                      </a: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142 000 км² (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9" tooltip="Список країн за площею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102-га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5644"/>
                  </a:ext>
                </a:extLst>
              </a:tr>
              <a:tr h="376901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20" tooltip="Список країн за населенням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Населення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57741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- перепис 2010 </a:t>
                      </a: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▲7 417 400</a:t>
                      </a:r>
                    </a:p>
                  </a:txBody>
                  <a:tcPr marL="90377" marR="90377" marT="45188" marB="451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59829"/>
                  </a:ext>
                </a:extLst>
              </a:tr>
            </a:tbl>
          </a:graphicData>
        </a:graphic>
      </p:graphicFrame>
      <p:pic>
        <p:nvPicPr>
          <p:cNvPr id="12292" name="Picture 4" descr="Регионы Таджикистана: админ. деление, достопримечательности">
            <a:extLst>
              <a:ext uri="{FF2B5EF4-FFF2-40B4-BE49-F238E27FC236}">
                <a16:creationId xmlns:a16="http://schemas.microsoft.com/office/drawing/2014/main" id="{ABA67DE6-3DA3-4F36-9A37-38B12A9A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1" y="1785044"/>
            <a:ext cx="7035271" cy="49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ajikistan provinces.png">
            <a:extLst>
              <a:ext uri="{FF2B5EF4-FFF2-40B4-BE49-F238E27FC236}">
                <a16:creationId xmlns:a16="http://schemas.microsoft.com/office/drawing/2014/main" id="{5ADED18A-ED49-4FD9-B606-BC5BF684D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86" y="2914572"/>
            <a:ext cx="5088845" cy="37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D2294-65DF-4A8D-B52A-6BF9BC9B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97" y="206545"/>
            <a:ext cx="8911687" cy="740233"/>
          </a:xfrm>
        </p:spPr>
        <p:txBody>
          <a:bodyPr/>
          <a:lstStyle/>
          <a:p>
            <a:pPr algn="ctr"/>
            <a:r>
              <a:rPr lang="ru-RU" b="1" dirty="0" err="1"/>
              <a:t>Адміністративний</a:t>
            </a:r>
            <a:r>
              <a:rPr lang="ru-RU" b="1" dirty="0"/>
              <a:t> </a:t>
            </a:r>
            <a:r>
              <a:rPr lang="ru-RU" b="1" dirty="0" err="1"/>
              <a:t>поділ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9D2C7-6BC6-44EE-98E0-5777FA5CE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9" y="1219200"/>
            <a:ext cx="8915400" cy="3777622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Адміністративно</a:t>
            </a:r>
            <a:r>
              <a:rPr lang="ru-RU" dirty="0">
                <a:solidFill>
                  <a:schemeClr val="tx1"/>
                </a:solidFill>
              </a:rPr>
              <a:t> Таджикистан </a:t>
            </a:r>
            <a:r>
              <a:rPr lang="ru-RU" dirty="0" err="1">
                <a:solidFill>
                  <a:schemeClr val="tx1"/>
                </a:solidFill>
              </a:rPr>
              <a:t>розділений</a:t>
            </a:r>
            <a:r>
              <a:rPr lang="ru-RU" dirty="0">
                <a:solidFill>
                  <a:schemeClr val="tx1"/>
                </a:solidFill>
              </a:rPr>
              <a:t> на 2 </a:t>
            </a:r>
            <a:r>
              <a:rPr lang="ru-RU" dirty="0" err="1">
                <a:solidFill>
                  <a:schemeClr val="tx1"/>
                </a:solidFill>
              </a:rPr>
              <a:t>області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  <a:hlinkClick r:id="rId3" tooltip="Таджицька мо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тадж</a:t>
            </a:r>
            <a:r>
              <a:rPr lang="ru-RU" dirty="0">
                <a:solidFill>
                  <a:schemeClr val="tx1"/>
                </a:solidFill>
                <a:hlinkClick r:id="rId3" tooltip="Таджицька мо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Вилоят</a:t>
            </a:r>
            <a:r>
              <a:rPr lang="ru-RU" dirty="0">
                <a:solidFill>
                  <a:schemeClr val="tx1"/>
                </a:solidFill>
              </a:rPr>
              <a:t>) і одну </a:t>
            </a:r>
            <a:r>
              <a:rPr lang="ru-RU" dirty="0" err="1">
                <a:solidFill>
                  <a:schemeClr val="tx1"/>
                </a:solidFill>
              </a:rPr>
              <a:t>автономну</a:t>
            </a:r>
            <a:r>
              <a:rPr lang="ru-RU" dirty="0">
                <a:solidFill>
                  <a:schemeClr val="tx1"/>
                </a:solidFill>
              </a:rPr>
              <a:t> область (</a:t>
            </a:r>
            <a:r>
              <a:rPr lang="ru-RU" dirty="0" err="1">
                <a:solidFill>
                  <a:schemeClr val="tx1"/>
                </a:solidFill>
                <a:hlinkClick r:id="rId3" tooltip="Таджицька мо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тадж</a:t>
            </a:r>
            <a:r>
              <a:rPr lang="ru-RU" dirty="0">
                <a:solidFill>
                  <a:schemeClr val="tx1"/>
                </a:solidFill>
                <a:hlinkClick r:id="rId3" tooltip="Таджицька мо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Вилояти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мухтор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виділено</a:t>
            </a:r>
            <a:r>
              <a:rPr lang="ru-RU" dirty="0">
                <a:solidFill>
                  <a:schemeClr val="tx1"/>
                </a:solidFill>
              </a:rPr>
              <a:t> 13 </a:t>
            </a:r>
            <a:r>
              <a:rPr lang="ru-RU" dirty="0" err="1">
                <a:solidFill>
                  <a:schemeClr val="tx1"/>
                </a:solidFill>
              </a:rPr>
              <a:t>районів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республіканського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підпорядкування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центральній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  <a:hlinkClick r:id="rId4" tooltip="Душанб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Душанбе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особливий</a:t>
            </a:r>
            <a:r>
              <a:rPr lang="ru-RU" dirty="0">
                <a:solidFill>
                  <a:schemeClr val="tx1"/>
                </a:solidFill>
              </a:rPr>
              <a:t> статус. </a:t>
            </a:r>
            <a:r>
              <a:rPr lang="ru-RU" dirty="0" err="1">
                <a:solidFill>
                  <a:schemeClr val="tx1"/>
                </a:solidFill>
              </a:rPr>
              <a:t>Кожна</a:t>
            </a:r>
            <a:r>
              <a:rPr lang="ru-RU" dirty="0">
                <a:solidFill>
                  <a:schemeClr val="tx1"/>
                </a:solidFill>
              </a:rPr>
              <a:t> область </a:t>
            </a:r>
            <a:r>
              <a:rPr lang="ru-RU" dirty="0" err="1">
                <a:solidFill>
                  <a:schemeClr val="tx1"/>
                </a:solidFill>
              </a:rPr>
              <a:t>поділена</a:t>
            </a:r>
            <a:r>
              <a:rPr lang="ru-RU" dirty="0">
                <a:solidFill>
                  <a:schemeClr val="tx1"/>
                </a:solidFill>
              </a:rPr>
              <a:t> на </a:t>
            </a:r>
            <a:r>
              <a:rPr lang="ru-RU" dirty="0" err="1">
                <a:solidFill>
                  <a:schemeClr val="tx1"/>
                </a:solidFill>
                <a:hlinkClick r:id="rId5" tooltip="Райо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райони</a:t>
            </a:r>
            <a:r>
              <a:rPr lang="ru-RU" dirty="0">
                <a:solidFill>
                  <a:schemeClr val="tx1"/>
                </a:solidFill>
              </a:rPr>
              <a:t> (</a:t>
            </a:r>
            <a:r>
              <a:rPr lang="ru-RU" dirty="0" err="1">
                <a:solidFill>
                  <a:schemeClr val="tx1"/>
                </a:solidFill>
                <a:hlinkClick r:id="rId3" tooltip="Таджицька мо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тадж</a:t>
            </a:r>
            <a:r>
              <a:rPr lang="ru-RU" dirty="0">
                <a:solidFill>
                  <a:schemeClr val="tx1"/>
                </a:solidFill>
                <a:hlinkClick r:id="rId3" tooltip="Таджицька мо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Нохия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, у свою </a:t>
            </a:r>
            <a:r>
              <a:rPr lang="ru-RU" dirty="0" err="1">
                <a:solidFill>
                  <a:schemeClr val="tx1"/>
                </a:solidFill>
              </a:rPr>
              <a:t>чергу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поділяються</a:t>
            </a:r>
            <a:r>
              <a:rPr lang="ru-RU" dirty="0">
                <a:solidFill>
                  <a:schemeClr val="tx1"/>
                </a:solidFill>
              </a:rPr>
              <a:t> на </a:t>
            </a:r>
            <a:r>
              <a:rPr lang="ru-RU" i="1" dirty="0" err="1">
                <a:solidFill>
                  <a:schemeClr val="tx1"/>
                </a:solidFill>
              </a:rPr>
              <a:t>джамоати</a:t>
            </a:r>
            <a:r>
              <a:rPr lang="ru-RU" dirty="0">
                <a:solidFill>
                  <a:schemeClr val="tx1"/>
                </a:solidFill>
              </a:rPr>
              <a:t> (</a:t>
            </a:r>
            <a:r>
              <a:rPr lang="ru-RU" dirty="0" err="1">
                <a:solidFill>
                  <a:schemeClr val="tx1"/>
                </a:solidFill>
              </a:rPr>
              <a:t>колишні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сільради</a:t>
            </a:r>
            <a:r>
              <a:rPr lang="ru-RU" dirty="0">
                <a:solidFill>
                  <a:schemeClr val="tx1"/>
                </a:solidFill>
              </a:rPr>
              <a:t>), і </a:t>
            </a:r>
            <a:r>
              <a:rPr lang="ru-RU" dirty="0" err="1">
                <a:solidFill>
                  <a:schemeClr val="tx1"/>
                </a:solidFill>
              </a:rPr>
              <a:t>далі</a:t>
            </a:r>
            <a:r>
              <a:rPr lang="ru-RU" dirty="0">
                <a:solidFill>
                  <a:schemeClr val="tx1"/>
                </a:solidFill>
              </a:rPr>
              <a:t> — на </a:t>
            </a:r>
            <a:r>
              <a:rPr lang="ru-RU" i="1" dirty="0" err="1">
                <a:solidFill>
                  <a:schemeClr val="tx1"/>
                </a:solidFill>
              </a:rPr>
              <a:t>деха</a:t>
            </a:r>
            <a:r>
              <a:rPr lang="ru-RU" dirty="0">
                <a:solidFill>
                  <a:schemeClr val="tx1"/>
                </a:solidFill>
              </a:rPr>
              <a:t> (села).</a:t>
            </a:r>
          </a:p>
          <a:p>
            <a:r>
              <a:rPr lang="ru-RU" dirty="0" err="1">
                <a:solidFill>
                  <a:schemeClr val="tx1"/>
                </a:solidFill>
                <a:hlinkClick r:id="rId6" tooltip="Согдійськ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Согдійська</a:t>
            </a:r>
            <a:r>
              <a:rPr lang="ru-RU" dirty="0">
                <a:solidFill>
                  <a:schemeClr val="tx1"/>
                </a:solidFill>
                <a:hlinkClick r:id="rId6" tooltip="Согдійськ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область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Міста</a:t>
            </a:r>
            <a:r>
              <a:rPr lang="ru-RU" dirty="0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й </a:t>
            </a:r>
            <a:r>
              <a:rPr lang="ru-RU" dirty="0" err="1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райони</a:t>
            </a:r>
            <a:r>
              <a:rPr lang="ru-RU" dirty="0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республіканського</a:t>
            </a:r>
            <a:r>
              <a:rPr lang="ru-RU" dirty="0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підпорядкування</a:t>
            </a:r>
            <a:r>
              <a:rPr lang="ru-RU" dirty="0">
                <a:solidFill>
                  <a:schemeClr val="tx1"/>
                </a:solidFill>
                <a:hlinkClick r:id="rId7" tooltip="Міста й райони республіканського підпорядкування Таджикистану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Таджикистану</a:t>
            </a:r>
            <a:r>
              <a:rPr lang="ru-RU" dirty="0">
                <a:solidFill>
                  <a:schemeClr val="tx1"/>
                </a:solidFill>
              </a:rPr>
              <a:t> (МРРП);</a:t>
            </a:r>
          </a:p>
          <a:p>
            <a:r>
              <a:rPr lang="ru-RU" dirty="0" err="1">
                <a:solidFill>
                  <a:schemeClr val="tx1"/>
                </a:solidFill>
                <a:hlinkClick r:id="rId8" tooltip="Хатлонськ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Хатлонська</a:t>
            </a:r>
            <a:r>
              <a:rPr lang="ru-RU" dirty="0">
                <a:solidFill>
                  <a:schemeClr val="tx1"/>
                </a:solidFill>
                <a:hlinkClick r:id="rId8" tooltip="Хатлонськ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область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hlinkClick r:id="rId9" tooltip="Горно-Бадахшанс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Горно-</a:t>
            </a:r>
            <a:r>
              <a:rPr lang="ru-RU" dirty="0" err="1">
                <a:solidFill>
                  <a:schemeClr val="tx1"/>
                </a:solidFill>
                <a:hlinkClick r:id="rId9" tooltip="Горно-Бадахшанс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Бадахшанська</a:t>
            </a:r>
            <a:r>
              <a:rPr lang="ru-RU" dirty="0">
                <a:solidFill>
                  <a:schemeClr val="tx1"/>
                </a:solidFill>
                <a:hlinkClick r:id="rId9" tooltip="Горно-Бадахшанс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автономна область</a:t>
            </a:r>
            <a:r>
              <a:rPr lang="ru-RU" dirty="0">
                <a:solidFill>
                  <a:schemeClr val="tx1"/>
                </a:solidFill>
              </a:rPr>
              <a:t> (ГБАО).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55235A-C344-4EBE-8390-D772DD309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29" y="5192207"/>
            <a:ext cx="11025641" cy="1513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На початку </a:t>
            </a:r>
            <a:r>
              <a:rPr lang="en-US" dirty="0">
                <a:solidFill>
                  <a:schemeClr val="tx1"/>
                </a:solidFill>
                <a:hlinkClick r:id="rId2" tooltip="XXI столітт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XXI </a:t>
            </a:r>
            <a:r>
              <a:rPr lang="ru-RU" dirty="0" err="1">
                <a:solidFill>
                  <a:schemeClr val="tx1"/>
                </a:solidFill>
                <a:hlinkClick r:id="rId2" tooltip="XXI столітт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століття</a:t>
            </a:r>
            <a:r>
              <a:rPr lang="ru-RU" dirty="0">
                <a:solidFill>
                  <a:schemeClr val="tx1"/>
                </a:solidFill>
              </a:rPr>
              <a:t> Таджикистан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одну з </a:t>
            </a:r>
            <a:r>
              <a:rPr lang="ru-RU" dirty="0" err="1">
                <a:solidFill>
                  <a:schemeClr val="tx1"/>
                </a:solidFill>
              </a:rPr>
              <a:t>найслабших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Азії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Основні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галузі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промисловості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гірнича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хімічна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бавовняна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металовиробна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машинобудівна</a:t>
            </a:r>
            <a:r>
              <a:rPr lang="ru-RU" dirty="0">
                <a:solidFill>
                  <a:schemeClr val="tx1"/>
                </a:solidFill>
              </a:rPr>
              <a:t>. Транспорт </a:t>
            </a:r>
            <a:r>
              <a:rPr lang="ru-RU" dirty="0" err="1">
                <a:solidFill>
                  <a:schemeClr val="tx1"/>
                </a:solidFill>
              </a:rPr>
              <a:t>головним</a:t>
            </a:r>
            <a:r>
              <a:rPr lang="ru-RU" dirty="0">
                <a:solidFill>
                  <a:schemeClr val="tx1"/>
                </a:solidFill>
              </a:rPr>
              <a:t> чином </a:t>
            </a:r>
            <a:r>
              <a:rPr lang="ru-RU" dirty="0" err="1">
                <a:solidFill>
                  <a:schemeClr val="tx1"/>
                </a:solidFill>
              </a:rPr>
              <a:t>автомобільний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Залізниця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з'єднує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північні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південні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райони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сусідніми</a:t>
            </a:r>
            <a:r>
              <a:rPr lang="ru-RU" dirty="0">
                <a:solidFill>
                  <a:schemeClr val="tx1"/>
                </a:solidFill>
              </a:rPr>
              <a:t> районами </a:t>
            </a:r>
            <a:r>
              <a:rPr lang="ru-RU" dirty="0">
                <a:solidFill>
                  <a:schemeClr val="tx1"/>
                </a:solidFill>
                <a:hlinkClick r:id="rId3" tooltip="Узбеки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Узбекистану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Головний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аеропорт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знаходиться</a:t>
            </a:r>
            <a:r>
              <a:rPr lang="ru-RU" dirty="0">
                <a:solidFill>
                  <a:schemeClr val="tx1"/>
                </a:solidFill>
              </a:rPr>
              <a:t> в </a:t>
            </a:r>
            <a:r>
              <a:rPr lang="ru-RU" dirty="0">
                <a:solidFill>
                  <a:schemeClr val="tx1"/>
                </a:solidFill>
                <a:hlinkClick r:id="rId4" tooltip="Душанб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Душанбе</a:t>
            </a:r>
            <a:r>
              <a:rPr lang="ru-RU" dirty="0">
                <a:solidFill>
                  <a:schemeClr val="tx1"/>
                </a:solidFill>
              </a:rPr>
              <a:t>, є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у </a:t>
            </a:r>
            <a:r>
              <a:rPr lang="ru-RU" dirty="0" err="1">
                <a:solidFill>
                  <a:schemeClr val="tx1"/>
                </a:solidFill>
                <a:hlinkClick r:id="rId5" tooltip="Худжан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Худжанді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EC2319C-F6AB-4A79-9CB3-3CA7E43D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62858"/>
            <a:ext cx="7467600" cy="796950"/>
          </a:xfrm>
        </p:spPr>
        <p:txBody>
          <a:bodyPr/>
          <a:lstStyle/>
          <a:p>
            <a:pPr algn="ctr"/>
            <a:r>
              <a:rPr lang="uk-UA" b="1" dirty="0"/>
              <a:t>Економічний аспект</a:t>
            </a:r>
            <a:endParaRPr lang="ru-RU" b="1" dirty="0"/>
          </a:p>
        </p:txBody>
      </p:sp>
      <p:pic>
        <p:nvPicPr>
          <p:cNvPr id="14338" name="Picture 2" descr="Доклад об экономике Таджикистана – осень 2019 г.">
            <a:extLst>
              <a:ext uri="{FF2B5EF4-FFF2-40B4-BE49-F238E27FC236}">
                <a16:creationId xmlns:a16="http://schemas.microsoft.com/office/drawing/2014/main" id="{6AA94BB2-AFB2-489E-BA67-B5AB9838B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0" b="12679"/>
          <a:stretch/>
        </p:blipFill>
        <p:spPr bwMode="auto">
          <a:xfrm>
            <a:off x="1435099" y="1014666"/>
            <a:ext cx="9321801" cy="40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E19E03-90F3-4075-A1F0-6D0543BE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42" y="203199"/>
            <a:ext cx="11176000" cy="184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даними</a:t>
            </a:r>
            <a:r>
              <a:rPr lang="ru-RU" dirty="0">
                <a:solidFill>
                  <a:schemeClr val="tx1"/>
                </a:solidFill>
              </a:rPr>
              <a:t> [</a:t>
            </a:r>
            <a:r>
              <a:rPr lang="en-US" dirty="0">
                <a:solidFill>
                  <a:schemeClr val="tx1"/>
                </a:solidFill>
              </a:rPr>
              <a:t>Index of Economic Freedom, The Heritage Foundation, U.S.A. 2001]: </a:t>
            </a:r>
            <a:r>
              <a:rPr lang="ru-RU" dirty="0">
                <a:solidFill>
                  <a:schemeClr val="tx1"/>
                </a:solidFill>
              </a:rPr>
              <a:t>ВВП — $ 2,1 млрд. Темп </a:t>
            </a:r>
            <a:r>
              <a:rPr lang="ru-RU" dirty="0" err="1">
                <a:solidFill>
                  <a:schemeClr val="tx1"/>
                </a:solidFill>
              </a:rPr>
              <a:t>зростання</a:t>
            </a:r>
            <a:r>
              <a:rPr lang="ru-RU" dirty="0">
                <a:solidFill>
                  <a:schemeClr val="tx1"/>
                </a:solidFill>
              </a:rPr>
              <a:t> ВВП — 8,2 %. ВВП на душу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 — $345. </a:t>
            </a:r>
            <a:r>
              <a:rPr lang="ru-RU" dirty="0" err="1">
                <a:solidFill>
                  <a:schemeClr val="tx1"/>
                </a:solidFill>
              </a:rPr>
              <a:t>Прямі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закордонні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інвестиції</a:t>
            </a:r>
            <a:r>
              <a:rPr lang="ru-RU" dirty="0">
                <a:solidFill>
                  <a:schemeClr val="tx1"/>
                </a:solidFill>
              </a:rPr>
              <a:t> — $ 1,6 млн. </a:t>
            </a:r>
            <a:r>
              <a:rPr lang="ru-RU" dirty="0" err="1">
                <a:solidFill>
                  <a:schemeClr val="tx1"/>
                </a:solidFill>
              </a:rPr>
              <a:t>Імпорт</a:t>
            </a:r>
            <a:r>
              <a:rPr lang="ru-RU" dirty="0">
                <a:solidFill>
                  <a:schemeClr val="tx1"/>
                </a:solidFill>
              </a:rPr>
              <a:t> — $ 49 млн. (</a:t>
            </a:r>
            <a:r>
              <a:rPr lang="ru-RU" dirty="0" err="1">
                <a:solidFill>
                  <a:schemeClr val="tx1"/>
                </a:solidFill>
              </a:rPr>
              <a:t>г.ч</a:t>
            </a:r>
            <a:r>
              <a:rPr lang="ru-RU" dirty="0">
                <a:solidFill>
                  <a:schemeClr val="tx1"/>
                </a:solidFill>
              </a:rPr>
              <a:t>. </a:t>
            </a:r>
            <a:r>
              <a:rPr lang="ru-RU" dirty="0" err="1">
                <a:solidFill>
                  <a:schemeClr val="tx1"/>
                </a:solidFill>
                <a:hlinkClick r:id="rId2" tooltip="Нідерланд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Нідерланди</a:t>
            </a:r>
            <a:r>
              <a:rPr lang="ru-RU" dirty="0">
                <a:solidFill>
                  <a:schemeClr val="tx1"/>
                </a:solidFill>
              </a:rPr>
              <a:t> — 31,9 %; </a:t>
            </a:r>
            <a:r>
              <a:rPr lang="ru-RU" dirty="0">
                <a:solidFill>
                  <a:schemeClr val="tx1"/>
                </a:solidFill>
                <a:hlinkClick r:id="rId3" tooltip="Узбеки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Узбекистан</a:t>
            </a:r>
            <a:r>
              <a:rPr lang="ru-RU" dirty="0">
                <a:solidFill>
                  <a:schemeClr val="tx1"/>
                </a:solidFill>
              </a:rPr>
              <a:t> — 28,6 %; </a:t>
            </a:r>
            <a:r>
              <a:rPr lang="ru-RU" dirty="0" err="1">
                <a:solidFill>
                  <a:schemeClr val="tx1"/>
                </a:solidFill>
                <a:hlinkClick r:id="rId4" tooltip="Швейцар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Швейцарія</a:t>
            </a:r>
            <a:r>
              <a:rPr lang="ru-RU" dirty="0">
                <a:solidFill>
                  <a:schemeClr val="tx1"/>
                </a:solidFill>
              </a:rPr>
              <a:t> — 19,6 %; </a:t>
            </a:r>
            <a:r>
              <a:rPr lang="ru-RU" dirty="0" err="1">
                <a:solidFill>
                  <a:schemeClr val="tx1"/>
                </a:solidFill>
                <a:hlinkClick r:id="rId5" tooltip="Рос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Росія</a:t>
            </a:r>
            <a:r>
              <a:rPr lang="ru-RU" dirty="0">
                <a:solidFill>
                  <a:schemeClr val="tx1"/>
                </a:solidFill>
              </a:rPr>
              <a:t> — 9,2 %; </a:t>
            </a:r>
            <a:r>
              <a:rPr lang="ru-RU" dirty="0">
                <a:solidFill>
                  <a:schemeClr val="tx1"/>
                </a:solidFill>
                <a:hlinkClick r:id="rId6" tooltip="Казах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Казахстан</a:t>
            </a:r>
            <a:r>
              <a:rPr lang="ru-RU" dirty="0">
                <a:solidFill>
                  <a:schemeClr val="tx1"/>
                </a:solidFill>
              </a:rPr>
              <a:t> — 1,7 %). </a:t>
            </a:r>
            <a:r>
              <a:rPr lang="ru-RU" dirty="0" err="1">
                <a:solidFill>
                  <a:schemeClr val="tx1"/>
                </a:solidFill>
              </a:rPr>
              <a:t>Експорт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алюміній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бавовна</a:t>
            </a:r>
            <a:r>
              <a:rPr lang="ru-RU" dirty="0">
                <a:solidFill>
                  <a:schemeClr val="tx1"/>
                </a:solidFill>
              </a:rPr>
              <a:t>) — $ 40,4 млн. (</a:t>
            </a:r>
            <a:r>
              <a:rPr lang="ru-RU" dirty="0" err="1">
                <a:solidFill>
                  <a:schemeClr val="tx1"/>
                </a:solidFill>
              </a:rPr>
              <a:t>г.ч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СНД — 32,8 %). У 1997 на </a:t>
            </a:r>
            <a:r>
              <a:rPr lang="ru-RU" dirty="0" err="1">
                <a:solidFill>
                  <a:schemeClr val="tx1"/>
                </a:solidFill>
              </a:rPr>
              <a:t>частку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СНД припадало 40 % </a:t>
            </a:r>
            <a:r>
              <a:rPr lang="ru-RU" dirty="0" err="1">
                <a:solidFill>
                  <a:schemeClr val="tx1"/>
                </a:solidFill>
              </a:rPr>
              <a:t>експорту</a:t>
            </a:r>
            <a:r>
              <a:rPr lang="ru-RU" dirty="0">
                <a:solidFill>
                  <a:schemeClr val="tx1"/>
                </a:solidFill>
              </a:rPr>
              <a:t> і 63 % </a:t>
            </a:r>
            <a:r>
              <a:rPr lang="ru-RU" dirty="0" err="1">
                <a:solidFill>
                  <a:schemeClr val="tx1"/>
                </a:solidFill>
              </a:rPr>
              <a:t>імпорту</a:t>
            </a:r>
            <a:r>
              <a:rPr lang="ru-RU" dirty="0">
                <a:solidFill>
                  <a:schemeClr val="tx1"/>
                </a:solidFill>
              </a:rPr>
              <a:t> Таджикистану.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Реалии внешней торговли Таджикистана подталкивают к выбору ЕАЭС-перспективы  - Ритм Евразии">
            <a:extLst>
              <a:ext uri="{FF2B5EF4-FFF2-40B4-BE49-F238E27FC236}">
                <a16:creationId xmlns:a16="http://schemas.microsoft.com/office/drawing/2014/main" id="{76CDB0B1-DE6B-4912-8CE3-29D7216BC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80" y="2046515"/>
            <a:ext cx="7676924" cy="468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0739B-DF14-43AE-B145-BA969E1F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405" y="453290"/>
            <a:ext cx="5143189" cy="986976"/>
          </a:xfrm>
        </p:spPr>
        <p:txBody>
          <a:bodyPr>
            <a:normAutofit/>
          </a:bodyPr>
          <a:lstStyle/>
          <a:p>
            <a:r>
              <a:rPr lang="ru-RU" b="1" dirty="0" err="1"/>
              <a:t>Державний</a:t>
            </a:r>
            <a:r>
              <a:rPr lang="ru-RU" b="1" dirty="0"/>
              <a:t> </a:t>
            </a:r>
            <a:r>
              <a:rPr lang="ru-RU" b="1" dirty="0" err="1"/>
              <a:t>устрій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30445-B1B8-4051-8786-D861E10D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68" y="1440265"/>
            <a:ext cx="11562217" cy="520727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Таджикистан - </a:t>
            </a:r>
            <a:r>
              <a:rPr lang="ru-RU" dirty="0" err="1"/>
              <a:t>унітарну</a:t>
            </a:r>
            <a:r>
              <a:rPr lang="ru-RU" dirty="0"/>
              <a:t> державу. В </a:t>
            </a:r>
            <a:r>
              <a:rPr lang="ru-RU" dirty="0" err="1"/>
              <a:t>адміністративно-територіальному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і на </a:t>
            </a:r>
            <a:r>
              <a:rPr lang="ru-RU" dirty="0" err="1"/>
              <a:t>Ходжентскую</a:t>
            </a:r>
            <a:r>
              <a:rPr lang="ru-RU" dirty="0"/>
              <a:t> </a:t>
            </a:r>
            <a:r>
              <a:rPr lang="ru-RU" dirty="0" err="1"/>
              <a:t>Хатлонська</a:t>
            </a:r>
            <a:r>
              <a:rPr lang="ru-RU" dirty="0"/>
              <a:t> область (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45 </a:t>
            </a:r>
            <a:r>
              <a:rPr lang="ru-RU" dirty="0" err="1"/>
              <a:t>районів</a:t>
            </a:r>
            <a:r>
              <a:rPr lang="ru-RU" dirty="0"/>
              <a:t>) і </a:t>
            </a:r>
            <a:r>
              <a:rPr lang="ru-RU" dirty="0" err="1"/>
              <a:t>Гірничо-Бадахшанська</a:t>
            </a:r>
            <a:r>
              <a:rPr lang="ru-RU" dirty="0"/>
              <a:t> </a:t>
            </a:r>
            <a:r>
              <a:rPr lang="ru-RU" dirty="0" err="1"/>
              <a:t>автономну</a:t>
            </a:r>
            <a:r>
              <a:rPr lang="ru-RU" dirty="0"/>
              <a:t> область.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у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віддаленій</a:t>
            </a:r>
            <a:r>
              <a:rPr lang="ru-RU" dirty="0"/>
              <a:t> </a:t>
            </a:r>
            <a:r>
              <a:rPr lang="ru-RU" dirty="0" err="1"/>
              <a:t>гірській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статусом (у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гарантоване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в </a:t>
            </a:r>
            <a:r>
              <a:rPr lang="ru-RU" dirty="0" err="1"/>
              <a:t>центральних</a:t>
            </a:r>
            <a:r>
              <a:rPr lang="ru-RU" dirty="0"/>
              <a:t> органах </a:t>
            </a:r>
            <a:r>
              <a:rPr lang="ru-RU" dirty="0" err="1"/>
              <a:t>влади</a:t>
            </a:r>
            <a:r>
              <a:rPr lang="ru-RU" dirty="0"/>
              <a:t>).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Конституційним</a:t>
            </a:r>
            <a:r>
              <a:rPr lang="ru-RU" dirty="0"/>
              <a:t> законом про </a:t>
            </a:r>
            <a:r>
              <a:rPr lang="ru-RU" dirty="0" err="1"/>
              <a:t>Гірничо-Бадахшанська</a:t>
            </a:r>
            <a:r>
              <a:rPr lang="ru-RU" dirty="0"/>
              <a:t> </a:t>
            </a:r>
            <a:r>
              <a:rPr lang="ru-RU" dirty="0" err="1"/>
              <a:t>автономній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прийнятим</a:t>
            </a:r>
            <a:r>
              <a:rPr lang="ru-RU" dirty="0"/>
              <a:t> 4 листопада 1995</a:t>
            </a:r>
          </a:p>
          <a:p>
            <a:r>
              <a:rPr lang="ru-RU" dirty="0"/>
              <a:t>Чинна </a:t>
            </a:r>
            <a:r>
              <a:rPr lang="ru-RU" dirty="0" err="1"/>
              <a:t>Конституція</a:t>
            </a:r>
            <a:r>
              <a:rPr lang="ru-RU" dirty="0"/>
              <a:t> (до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Таджицької</a:t>
            </a:r>
            <a:r>
              <a:rPr lang="ru-RU" dirty="0"/>
              <a:t> РСР 1931, 1937, 1978 </a:t>
            </a:r>
            <a:r>
              <a:rPr lang="ru-RU" dirty="0" err="1"/>
              <a:t>рр</a:t>
            </a:r>
            <a:r>
              <a:rPr lang="ru-RU" dirty="0"/>
              <a:t>..) </a:t>
            </a:r>
            <a:r>
              <a:rPr lang="ru-RU" dirty="0" err="1"/>
              <a:t>Прийнята</a:t>
            </a:r>
            <a:r>
              <a:rPr lang="ru-RU" dirty="0"/>
              <a:t> на всенародному </a:t>
            </a:r>
            <a:r>
              <a:rPr lang="ru-RU" dirty="0" err="1"/>
              <a:t>референдумі</a:t>
            </a:r>
            <a:r>
              <a:rPr lang="ru-RU" dirty="0"/>
              <a:t> 6 листопада 1994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 1997 р.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змінено</a:t>
            </a:r>
            <a:r>
              <a:rPr lang="ru-RU" dirty="0"/>
              <a:t> </a:t>
            </a:r>
            <a:r>
              <a:rPr lang="ru-RU" dirty="0" err="1"/>
              <a:t>всенародним</a:t>
            </a:r>
            <a:r>
              <a:rPr lang="ru-RU" dirty="0"/>
              <a:t> референдумом 26 вересня 1999: створено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двопалатний</a:t>
            </a:r>
            <a:r>
              <a:rPr lang="ru-RU" dirty="0"/>
              <a:t> парламент, </a:t>
            </a:r>
            <a:r>
              <a:rPr lang="ru-RU" dirty="0" err="1"/>
              <a:t>збільшений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4 до 7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надано</a:t>
            </a:r>
            <a:r>
              <a:rPr lang="ru-RU" dirty="0"/>
              <a:t> право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демократичного, </a:t>
            </a:r>
            <a:r>
              <a:rPr lang="ru-RU" dirty="0" err="1"/>
              <a:t>атеїстичного</a:t>
            </a:r>
            <a:r>
              <a:rPr lang="ru-RU" dirty="0"/>
              <a:t> і </a:t>
            </a:r>
            <a:r>
              <a:rPr lang="ru-RU" dirty="0" err="1"/>
              <a:t>релігійного</a:t>
            </a:r>
            <a:r>
              <a:rPr lang="ru-RU" dirty="0"/>
              <a:t> характеру.</a:t>
            </a:r>
          </a:p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Конституцією</a:t>
            </a:r>
            <a:r>
              <a:rPr lang="ru-RU" dirty="0"/>
              <a:t> 1994 Таджикистан - суверенна, </a:t>
            </a:r>
            <a:r>
              <a:rPr lang="ru-RU" dirty="0" err="1"/>
              <a:t>демократичне</a:t>
            </a:r>
            <a:r>
              <a:rPr lang="ru-RU" dirty="0"/>
              <a:t>, </a:t>
            </a:r>
            <a:r>
              <a:rPr lang="ru-RU" dirty="0" err="1"/>
              <a:t>правове</a:t>
            </a:r>
            <a:r>
              <a:rPr lang="ru-RU" dirty="0"/>
              <a:t>, </a:t>
            </a:r>
            <a:r>
              <a:rPr lang="ru-RU" dirty="0" err="1"/>
              <a:t>світське</a:t>
            </a:r>
            <a:r>
              <a:rPr lang="ru-RU" dirty="0"/>
              <a:t> та </a:t>
            </a:r>
            <a:r>
              <a:rPr lang="ru-RU" dirty="0" err="1"/>
              <a:t>унітарна</a:t>
            </a:r>
            <a:r>
              <a:rPr lang="ru-RU" dirty="0"/>
              <a:t> держава (ст.1). </a:t>
            </a:r>
            <a:r>
              <a:rPr lang="ru-RU" dirty="0" err="1"/>
              <a:t>Закріплений</a:t>
            </a:r>
            <a:r>
              <a:rPr lang="ru-RU" dirty="0"/>
              <a:t> принцип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законодавчу</a:t>
            </a:r>
            <a:r>
              <a:rPr lang="ru-RU" dirty="0"/>
              <a:t>, </a:t>
            </a:r>
            <a:r>
              <a:rPr lang="ru-RU" dirty="0" err="1"/>
              <a:t>виконавчу</a:t>
            </a:r>
            <a:r>
              <a:rPr lang="ru-RU" dirty="0"/>
              <a:t> і </a:t>
            </a:r>
            <a:r>
              <a:rPr lang="ru-RU" dirty="0" err="1"/>
              <a:t>судову</a:t>
            </a:r>
            <a:r>
              <a:rPr lang="ru-RU" dirty="0"/>
              <a:t> (ст.9). За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Таджикистан - президентская республика.</a:t>
            </a:r>
          </a:p>
          <a:p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представницьким</a:t>
            </a:r>
            <a:r>
              <a:rPr lang="ru-RU" dirty="0"/>
              <a:t> і Таджикистану </a:t>
            </a:r>
            <a:r>
              <a:rPr lang="ru-RU" dirty="0" err="1"/>
              <a:t>законодавчим</a:t>
            </a:r>
            <a:r>
              <a:rPr lang="ru-RU" dirty="0"/>
              <a:t> органом є парламент - </a:t>
            </a:r>
            <a:r>
              <a:rPr lang="en-US" dirty="0"/>
              <a:t>Ma</a:t>
            </a:r>
            <a:r>
              <a:rPr lang="ru-RU" dirty="0" err="1"/>
              <a:t>джлісі</a:t>
            </a:r>
            <a:r>
              <a:rPr lang="ru-RU" dirty="0"/>
              <a:t> </a:t>
            </a:r>
            <a:r>
              <a:rPr lang="ru-RU" dirty="0" err="1"/>
              <a:t>Олі</a:t>
            </a:r>
            <a:r>
              <a:rPr lang="ru-RU" dirty="0"/>
              <a:t>, яка </a:t>
            </a:r>
            <a:r>
              <a:rPr lang="ru-RU" dirty="0" err="1"/>
              <a:t>обирається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2 палат: </a:t>
            </a:r>
            <a:r>
              <a:rPr lang="en-US" dirty="0"/>
              <a:t>Ma</a:t>
            </a:r>
            <a:r>
              <a:rPr lang="ru-RU" dirty="0" err="1"/>
              <a:t>джлісі</a:t>
            </a:r>
            <a:r>
              <a:rPr lang="ru-RU" dirty="0"/>
              <a:t> </a:t>
            </a:r>
            <a:r>
              <a:rPr lang="ru-RU" dirty="0" err="1"/>
              <a:t>мілі</a:t>
            </a:r>
            <a:r>
              <a:rPr lang="ru-RU" dirty="0"/>
              <a:t> (</a:t>
            </a:r>
            <a:r>
              <a:rPr lang="ru-RU" dirty="0" err="1"/>
              <a:t>верхня</a:t>
            </a:r>
            <a:r>
              <a:rPr lang="ru-RU" dirty="0"/>
              <a:t>) і </a:t>
            </a:r>
            <a:r>
              <a:rPr lang="en-US" dirty="0"/>
              <a:t>Ma</a:t>
            </a:r>
            <a:r>
              <a:rPr lang="ru-RU" dirty="0" err="1"/>
              <a:t>джлісі</a:t>
            </a:r>
            <a:r>
              <a:rPr lang="ru-RU" dirty="0"/>
              <a:t> </a:t>
            </a:r>
            <a:r>
              <a:rPr lang="ru-RU" dirty="0" err="1"/>
              <a:t>намояндагон</a:t>
            </a:r>
            <a:r>
              <a:rPr lang="ru-RU" dirty="0"/>
              <a:t> (</a:t>
            </a:r>
            <a:r>
              <a:rPr lang="ru-RU" dirty="0" err="1"/>
              <a:t>нижня</a:t>
            </a:r>
            <a:r>
              <a:rPr lang="ru-RU" dirty="0"/>
              <a:t>). </a:t>
            </a:r>
            <a:r>
              <a:rPr lang="en-US" dirty="0"/>
              <a:t>Ma</a:t>
            </a:r>
            <a:r>
              <a:rPr lang="ru-RU" dirty="0" err="1"/>
              <a:t>джлісі</a:t>
            </a:r>
            <a:r>
              <a:rPr lang="ru-RU" dirty="0"/>
              <a:t> </a:t>
            </a:r>
            <a:r>
              <a:rPr lang="ru-RU" dirty="0" err="1"/>
              <a:t>намояндагон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при </a:t>
            </a:r>
            <a:r>
              <a:rPr lang="ru-RU" dirty="0" err="1"/>
              <a:t>таємному</a:t>
            </a:r>
            <a:r>
              <a:rPr lang="ru-RU" dirty="0"/>
              <a:t> </a:t>
            </a:r>
            <a:r>
              <a:rPr lang="ru-RU" dirty="0" err="1"/>
              <a:t>голосуванні</a:t>
            </a:r>
            <a:r>
              <a:rPr lang="ru-RU" dirty="0"/>
              <a:t> і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постійній</a:t>
            </a:r>
            <a:r>
              <a:rPr lang="ru-RU" dirty="0"/>
              <a:t> і </a:t>
            </a:r>
            <a:r>
              <a:rPr lang="ru-RU" dirty="0" err="1"/>
              <a:t>професійних</a:t>
            </a:r>
            <a:r>
              <a:rPr lang="ru-RU" dirty="0"/>
              <a:t> засадах.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0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9D247A-59B6-4E38-9FE4-C2F5D265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171" y="1219200"/>
            <a:ext cx="6429829" cy="5278520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Емомал</a:t>
            </a:r>
            <a:r>
              <a:rPr lang="ru-RU" b="1" dirty="0">
                <a:solidFill>
                  <a:schemeClr val="tx1"/>
                </a:solidFill>
              </a:rPr>
              <a:t>́ </a:t>
            </a:r>
            <a:r>
              <a:rPr lang="ru-RU" b="1" dirty="0" err="1">
                <a:solidFill>
                  <a:schemeClr val="tx1"/>
                </a:solidFill>
              </a:rPr>
              <a:t>Рахмон</a:t>
            </a:r>
            <a:r>
              <a:rPr lang="ru-RU" dirty="0">
                <a:solidFill>
                  <a:schemeClr val="tx1"/>
                </a:solidFill>
              </a:rPr>
              <a:t>  — </a:t>
            </a:r>
            <a:r>
              <a:rPr lang="ru-RU" dirty="0" err="1">
                <a:solidFill>
                  <a:schemeClr val="tx1"/>
                </a:solidFill>
              </a:rPr>
              <a:t>таджицький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діяч</a:t>
            </a:r>
            <a:r>
              <a:rPr lang="ru-RU" dirty="0">
                <a:solidFill>
                  <a:schemeClr val="tx1"/>
                </a:solidFill>
              </a:rPr>
              <a:t>, голова </a:t>
            </a:r>
            <a:r>
              <a:rPr lang="ru-RU" dirty="0" err="1">
                <a:solidFill>
                  <a:schemeClr val="tx1"/>
                </a:solidFill>
              </a:rPr>
              <a:t>Верховної</a:t>
            </a:r>
            <a:r>
              <a:rPr lang="ru-RU" dirty="0">
                <a:solidFill>
                  <a:schemeClr val="tx1"/>
                </a:solidFill>
              </a:rPr>
              <a:t> Ради Таджикистану (</a:t>
            </a:r>
            <a:r>
              <a:rPr lang="ru-RU" dirty="0">
                <a:solidFill>
                  <a:schemeClr val="tx1"/>
                </a:solidFill>
                <a:hlinkClick r:id="rId2" tooltip="199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1992</a:t>
            </a:r>
            <a:r>
              <a:rPr lang="ru-RU" dirty="0">
                <a:solidFill>
                  <a:schemeClr val="tx1"/>
                </a:solidFill>
              </a:rPr>
              <a:t>–</a:t>
            </a:r>
            <a:r>
              <a:rPr lang="ru-RU" dirty="0">
                <a:solidFill>
                  <a:schemeClr val="tx1"/>
                </a:solidFill>
                <a:hlinkClick r:id="rId3" tooltip="199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1994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  <a:hlinkClick r:id="rId3" tooltip="199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1994</a:t>
            </a:r>
            <a:r>
              <a:rPr lang="ru-RU" dirty="0">
                <a:solidFill>
                  <a:schemeClr val="tx1"/>
                </a:solidFill>
              </a:rPr>
              <a:t> року президент </a:t>
            </a:r>
            <a:r>
              <a:rPr lang="ru-RU" dirty="0">
                <a:solidFill>
                  <a:schemeClr val="tx1"/>
                </a:solidFill>
                <a:hlinkClick r:id="rId4" tooltip="Таджики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Таджикистану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/>
              <a:t>На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6 листопада 2013 </a:t>
            </a:r>
            <a:r>
              <a:rPr lang="ru-RU" dirty="0" err="1"/>
              <a:t>учетверте</a:t>
            </a:r>
            <a:r>
              <a:rPr lang="ru-RU" dirty="0"/>
              <a:t> </a:t>
            </a:r>
            <a:r>
              <a:rPr lang="ru-RU" dirty="0" err="1"/>
              <a:t>переобраний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один </a:t>
            </a:r>
            <a:r>
              <a:rPr lang="ru-RU" dirty="0" err="1"/>
              <a:t>семирічний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 За </a:t>
            </a:r>
            <a:r>
              <a:rPr lang="ru-RU" dirty="0" err="1"/>
              <a:t>офіційними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проголосувало</a:t>
            </a:r>
            <a:r>
              <a:rPr lang="ru-RU" dirty="0"/>
              <a:t> 83,6 % </a:t>
            </a:r>
            <a:r>
              <a:rPr lang="ru-RU" dirty="0" err="1"/>
              <a:t>виборців</a:t>
            </a:r>
            <a:r>
              <a:rPr lang="ru-RU" dirty="0"/>
              <a:t>. Явка </a:t>
            </a:r>
            <a:r>
              <a:rPr lang="ru-RU" dirty="0" err="1"/>
              <a:t>склала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87 %. </a:t>
            </a:r>
            <a:r>
              <a:rPr lang="ru-RU" dirty="0" err="1"/>
              <a:t>Рахмон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5 </a:t>
            </a:r>
            <a:r>
              <a:rPr lang="ru-RU" dirty="0" err="1"/>
              <a:t>суперників</a:t>
            </a:r>
            <a:r>
              <a:rPr lang="ru-RU" dirty="0"/>
              <a:t>, але вони </a:t>
            </a:r>
            <a:r>
              <a:rPr lang="ru-RU" dirty="0" err="1"/>
              <a:t>утримувались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критики президента. За </a:t>
            </a:r>
            <a:r>
              <a:rPr lang="ru-RU" dirty="0" err="1"/>
              <a:t>твердженням</a:t>
            </a:r>
            <a:r>
              <a:rPr lang="ru-RU" dirty="0"/>
              <a:t> </a:t>
            </a:r>
            <a:r>
              <a:rPr lang="ru-RU" dirty="0" err="1"/>
              <a:t>опозиціонерів</a:t>
            </a:r>
            <a:r>
              <a:rPr lang="ru-RU" dirty="0"/>
              <a:t>,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справжнього</a:t>
            </a:r>
            <a:r>
              <a:rPr lang="ru-RU" dirty="0"/>
              <a:t> </a:t>
            </a:r>
            <a:r>
              <a:rPr lang="ru-RU" dirty="0" err="1"/>
              <a:t>опозиціонера</a:t>
            </a:r>
            <a:r>
              <a:rPr lang="ru-RU" dirty="0"/>
              <a:t>, </a:t>
            </a:r>
            <a:r>
              <a:rPr lang="ru-RU" dirty="0" err="1"/>
              <a:t>правозахисницю</a:t>
            </a:r>
            <a:r>
              <a:rPr lang="ru-RU" dirty="0"/>
              <a:t> </a:t>
            </a:r>
            <a:r>
              <a:rPr lang="ru-RU" dirty="0" err="1">
                <a:hlinkClick r:id="rId5" tooltip="Ойніхол Бобоназарова (ще не написана)"/>
              </a:rPr>
              <a:t>Ойнігол</a:t>
            </a:r>
            <a:r>
              <a:rPr lang="ru-RU" dirty="0">
                <a:hlinkClick r:id="rId5" tooltip="Ойніхол Бобоназарова (ще не написана)"/>
              </a:rPr>
              <a:t> </a:t>
            </a:r>
            <a:r>
              <a:rPr lang="ru-RU" dirty="0" err="1">
                <a:hlinkClick r:id="rId5" tooltip="Ойніхол Бобоназарова (ще не написана)"/>
              </a:rPr>
              <a:t>Бобоназарову</a:t>
            </a:r>
            <a:r>
              <a:rPr lang="ru-RU" dirty="0"/>
              <a:t>, не допустили до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виборах</a:t>
            </a:r>
            <a:r>
              <a:rPr lang="ru-RU" baseline="30000" dirty="0">
                <a:hlinkClick r:id="rId6"/>
              </a:rPr>
              <a:t>[2]</a:t>
            </a:r>
            <a:r>
              <a:rPr lang="ru-RU" dirty="0"/>
              <a:t>.</a:t>
            </a:r>
          </a:p>
          <a:p>
            <a:r>
              <a:rPr lang="ru-RU" dirty="0"/>
              <a:t>2020 року </a:t>
            </a:r>
            <a:r>
              <a:rPr lang="ru-RU" dirty="0" err="1"/>
              <a:t>вп'яте</a:t>
            </a:r>
            <a:r>
              <a:rPr lang="ru-RU" dirty="0"/>
              <a:t> </a:t>
            </a:r>
            <a:r>
              <a:rPr lang="ru-RU" dirty="0" err="1"/>
              <a:t>переобраний</a:t>
            </a:r>
            <a:r>
              <a:rPr lang="ru-RU" dirty="0"/>
              <a:t> президентом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за </a:t>
            </a:r>
            <a:r>
              <a:rPr lang="ru-RU" dirty="0" err="1"/>
              <a:t>Рахмона</a:t>
            </a:r>
            <a:r>
              <a:rPr lang="ru-RU" dirty="0"/>
              <a:t> </a:t>
            </a:r>
            <a:r>
              <a:rPr lang="ru-RU" dirty="0" err="1"/>
              <a:t>проголосував</a:t>
            </a:r>
            <a:r>
              <a:rPr lang="ru-RU" dirty="0"/>
              <a:t> 71% </a:t>
            </a:r>
            <a:r>
              <a:rPr lang="ru-RU" dirty="0" err="1"/>
              <a:t>виборців</a:t>
            </a:r>
            <a:r>
              <a:rPr lang="ru-RU" baseline="30000" dirty="0">
                <a:hlinkClick r:id="rId7"/>
              </a:rPr>
              <a:t>[3]</a:t>
            </a:r>
            <a:r>
              <a:rPr lang="ru-RU" dirty="0"/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Емомалі Рахмон">
            <a:extLst>
              <a:ext uri="{FF2B5EF4-FFF2-40B4-BE49-F238E27FC236}">
                <a16:creationId xmlns:a16="http://schemas.microsoft.com/office/drawing/2014/main" id="{1926F7B3-A201-46E9-A8AB-E84E00DE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1219200"/>
            <a:ext cx="3962853" cy="527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122B2-036D-47EC-8E00-36F7F1AE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47" y="35017"/>
            <a:ext cx="8911687" cy="79387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КИРГИЗЬКА РЕСПУБЛІКА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7B9E7-319D-4731-A8DC-23114D94D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455" y="752244"/>
            <a:ext cx="10238892" cy="10869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Киргизстан,</a:t>
            </a:r>
            <a:r>
              <a:rPr lang="ru-RU" dirty="0" err="1">
                <a:solidFill>
                  <a:schemeClr val="tx1"/>
                </a:solidFill>
              </a:rPr>
              <a:t>офіційна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b="1" dirty="0" err="1">
                <a:solidFill>
                  <a:schemeClr val="tx1"/>
                </a:solidFill>
              </a:rPr>
              <a:t>Киргизька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Респ́бліка</a:t>
            </a:r>
            <a:r>
              <a:rPr lang="ru-RU" dirty="0">
                <a:solidFill>
                  <a:schemeClr val="tx1"/>
                </a:solidFill>
              </a:rPr>
              <a:t>  — </a:t>
            </a:r>
            <a:r>
              <a:rPr lang="ru-RU" dirty="0">
                <a:solidFill>
                  <a:schemeClr val="tx1"/>
                </a:solidFill>
                <a:hlinkClick r:id="rId2" tooltip="Держа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держава</a:t>
            </a:r>
            <a:r>
              <a:rPr lang="ru-RU" dirty="0">
                <a:solidFill>
                  <a:schemeClr val="tx1"/>
                </a:solidFill>
              </a:rPr>
              <a:t> в </a:t>
            </a:r>
            <a:r>
              <a:rPr lang="ru-RU" dirty="0" err="1">
                <a:solidFill>
                  <a:schemeClr val="tx1"/>
                </a:solidFill>
                <a:hlinkClick r:id="rId3" tooltip="Центральна 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Центральній</a:t>
            </a:r>
            <a:r>
              <a:rPr lang="ru-RU" dirty="0">
                <a:solidFill>
                  <a:schemeClr val="tx1"/>
                </a:solidFill>
                <a:hlinkClick r:id="rId3" tooltip="Центральна 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3" tooltip="Центральна 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Азії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Межує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півночі</a:t>
            </a:r>
            <a:r>
              <a:rPr lang="ru-RU" dirty="0">
                <a:solidFill>
                  <a:schemeClr val="tx1"/>
                </a:solidFill>
              </a:rPr>
              <a:t> з </a:t>
            </a:r>
            <a:r>
              <a:rPr lang="ru-RU" dirty="0">
                <a:solidFill>
                  <a:schemeClr val="tx1"/>
                </a:solidFill>
                <a:hlinkClick r:id="rId4" tooltip="Казах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Казахстаном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заході</a:t>
            </a:r>
            <a:r>
              <a:rPr lang="ru-RU" dirty="0">
                <a:solidFill>
                  <a:schemeClr val="tx1"/>
                </a:solidFill>
              </a:rPr>
              <a:t> — з </a:t>
            </a:r>
            <a:r>
              <a:rPr lang="ru-RU" dirty="0">
                <a:solidFill>
                  <a:schemeClr val="tx1"/>
                </a:solidFill>
                <a:hlinkClick r:id="rId5" tooltip="Узбеки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Узбекистаном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півдні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dirty="0">
                <a:solidFill>
                  <a:schemeClr val="tx1"/>
                </a:solidFill>
                <a:hlinkClick r:id="rId6" tooltip="Таджики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Таджикистаном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сході</a:t>
            </a:r>
            <a:r>
              <a:rPr lang="ru-RU" dirty="0">
                <a:solidFill>
                  <a:schemeClr val="tx1"/>
                </a:solidFill>
              </a:rPr>
              <a:t> — з </a:t>
            </a:r>
            <a:r>
              <a:rPr lang="ru-RU" dirty="0" err="1">
                <a:solidFill>
                  <a:schemeClr val="tx1"/>
                </a:solidFill>
                <a:hlinkClick r:id="rId7" tooltip="Китайська Народ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Китаєм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столиця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найбільше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 — </a:t>
            </a:r>
            <a:r>
              <a:rPr lang="ru-RU" dirty="0" err="1">
                <a:solidFill>
                  <a:schemeClr val="tx1"/>
                </a:solidFill>
              </a:rPr>
              <a:t>Бішкек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http://www.ukrexport.gov.ua/i/imgsupload/Kyrgystan-Admmap.gif">
            <a:extLst>
              <a:ext uri="{FF2B5EF4-FFF2-40B4-BE49-F238E27FC236}">
                <a16:creationId xmlns:a16="http://schemas.microsoft.com/office/drawing/2014/main" id="{527BD236-205B-4F63-B0EF-7D23819E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1" y="2018718"/>
            <a:ext cx="7620000" cy="40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C3F184B-F746-4446-B209-DFDEC8865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0826"/>
              </p:ext>
            </p:extLst>
          </p:nvPr>
        </p:nvGraphicFramePr>
        <p:xfrm>
          <a:off x="268821" y="1839240"/>
          <a:ext cx="4103136" cy="3660416"/>
        </p:xfrm>
        <a:graphic>
          <a:graphicData uri="http://schemas.openxmlformats.org/drawingml/2006/table">
            <a:tbl>
              <a:tblPr/>
              <a:tblGrid>
                <a:gridCol w="2051568">
                  <a:extLst>
                    <a:ext uri="{9D8B030D-6E8A-4147-A177-3AD203B41FA5}">
                      <a16:colId xmlns:a16="http://schemas.microsoft.com/office/drawing/2014/main" val="3647244736"/>
                    </a:ext>
                  </a:extLst>
                </a:gridCol>
                <a:gridCol w="2051568">
                  <a:extLst>
                    <a:ext uri="{9D8B030D-6E8A-4147-A177-3AD203B41FA5}">
                      <a16:colId xmlns:a16="http://schemas.microsoft.com/office/drawing/2014/main" val="953594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9" tooltip="Столиця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Столиця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0" tooltip="Бішкек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Бішкек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7848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Найбільше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місто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hlinkClick r:id="rId10" tooltip="Бішкек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Бішкек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83002"/>
                  </a:ext>
                </a:extLst>
              </a:tr>
              <a:tr h="64500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1" tooltip="Офіційна мо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Офіційні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1" tooltip="Офіційна мо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1" tooltip="Офіційна мо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мови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2" tooltip="Киргизька мо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Киргизька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державна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3" tooltip="Російська мова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Російська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офіційна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5826"/>
                  </a:ext>
                </a:extLst>
              </a:tr>
              <a:tr h="645008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14" tooltip="Список країн за формою правління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Форма правління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Парламентсько-президентська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республіка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66210"/>
                  </a:ext>
                </a:extLst>
              </a:tr>
              <a:tr h="921440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Президент</a:t>
                      </a:r>
                    </a:p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Прем'єр-міністр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5" tooltip="Садир Жапаров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Садир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5" tooltip="Садир Жапаров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Жапаров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в.о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hlinkClick r:id="rId15" tooltip="Садир Жапаров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Садир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  <a:hlinkClick r:id="rId15" tooltip="Садир Жапаров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Жапаров</a:t>
                      </a:r>
                      <a:endParaRPr lang="ru-RU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2991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AAFC348-479F-4A43-9964-075797E1F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23237"/>
              </p:ext>
            </p:extLst>
          </p:nvPr>
        </p:nvGraphicFramePr>
        <p:xfrm>
          <a:off x="268820" y="5384800"/>
          <a:ext cx="4103136" cy="1125206"/>
        </p:xfrm>
        <a:graphic>
          <a:graphicData uri="http://schemas.openxmlformats.org/drawingml/2006/table">
            <a:tbl>
              <a:tblPr/>
              <a:tblGrid>
                <a:gridCol w="2051568">
                  <a:extLst>
                    <a:ext uri="{9D8B030D-6E8A-4147-A177-3AD203B41FA5}">
                      <a16:colId xmlns:a16="http://schemas.microsoft.com/office/drawing/2014/main" val="4103951449"/>
                    </a:ext>
                  </a:extLst>
                </a:gridCol>
                <a:gridCol w="2051568">
                  <a:extLst>
                    <a:ext uri="{9D8B030D-6E8A-4147-A177-3AD203B41FA5}">
                      <a16:colId xmlns:a16="http://schemas.microsoft.com/office/drawing/2014/main" val="576976816"/>
                    </a:ext>
                  </a:extLst>
                </a:gridCol>
              </a:tblGrid>
              <a:tr h="315374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Список країн за населенням"/>
                        </a:rPr>
                        <a:t>Населення</a:t>
                      </a:r>
                      <a:endParaRPr lang="ru-RU" sz="14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171724"/>
                  </a:ext>
                </a:extLst>
              </a:tr>
              <a:tr h="809832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- </a:t>
                      </a:r>
                      <a:r>
                        <a:rPr lang="ru-RU" sz="1400" dirty="0" err="1">
                          <a:effectLst/>
                        </a:rPr>
                        <a:t>перепис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7" tooltip="2000"/>
                        </a:rPr>
                        <a:t>2000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4 753 003 (72 % </a:t>
                      </a:r>
                      <a:r>
                        <a:rPr lang="ru-RU" sz="1400" dirty="0" err="1">
                          <a:effectLst/>
                        </a:rPr>
                        <a:t>киргизи</a:t>
                      </a:r>
                      <a:r>
                        <a:rPr lang="ru-RU" sz="1400" dirty="0">
                          <a:effectLst/>
                        </a:rPr>
                        <a:t>, 7,8 % </a:t>
                      </a:r>
                      <a:r>
                        <a:rPr lang="ru-RU" sz="1400" dirty="0" err="1">
                          <a:effectLst/>
                        </a:rPr>
                        <a:t>росіяни</a:t>
                      </a:r>
                      <a:r>
                        <a:rPr lang="ru-RU" sz="1400" dirty="0">
                          <a:effectLst/>
                        </a:rPr>
                        <a:t>, 14,5 % </a:t>
                      </a:r>
                      <a:r>
                        <a:rPr lang="ru-RU" sz="1400" dirty="0" err="1">
                          <a:effectLst/>
                        </a:rPr>
                        <a:t>інші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34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206FC-F7F5-4750-BFD1-FF6D096B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18177"/>
            <a:ext cx="8911687" cy="128089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Бішкек</a:t>
            </a:r>
            <a:r>
              <a:rPr lang="ru-RU" b="1" dirty="0">
                <a:solidFill>
                  <a:schemeClr val="tx1"/>
                </a:solidFill>
              </a:rPr>
              <a:t>  — </a:t>
            </a:r>
            <a:r>
              <a:rPr lang="ru-RU" b="1" dirty="0" err="1">
                <a:solidFill>
                  <a:schemeClr val="tx1"/>
                </a:solidFill>
                <a:hlinkClick r:id="rId2" tooltip="Столиц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столиця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Киргизстану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Отдых в Бишкеке: путеводитель по Бишкеку — путешествие — Рамблер/путешествия">
            <a:extLst>
              <a:ext uri="{FF2B5EF4-FFF2-40B4-BE49-F238E27FC236}">
                <a16:creationId xmlns:a16="http://schemas.microsoft.com/office/drawing/2014/main" id="{D51A09BD-47C0-44D7-B8DE-20940E5D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5" y="1410381"/>
            <a:ext cx="5358165" cy="33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з соцсетей с любовью. Пять фотографов, которые красиво снимают Бишкек —  OpenAsia">
            <a:extLst>
              <a:ext uri="{FF2B5EF4-FFF2-40B4-BE49-F238E27FC236}">
                <a16:creationId xmlns:a16="http://schemas.microsoft.com/office/drawing/2014/main" id="{80C433CA-7B8C-4D66-A843-09DE90DB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42" y="1410381"/>
            <a:ext cx="6156072" cy="36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ишкек вошел в топ самых доступных по цене городов для туристов">
            <a:extLst>
              <a:ext uri="{FF2B5EF4-FFF2-40B4-BE49-F238E27FC236}">
                <a16:creationId xmlns:a16="http://schemas.microsoft.com/office/drawing/2014/main" id="{18990857-37B6-4846-85D2-A520CA83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60" y="2866008"/>
            <a:ext cx="7196513" cy="376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BCF960-5399-44A9-BDCB-B8C3AF0E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09" y="4244268"/>
            <a:ext cx="11591245" cy="2510971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Бішке́к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dirty="0" err="1">
                <a:solidFill>
                  <a:schemeClr val="tx1"/>
                </a:solidFill>
                <a:hlinkClick r:id="rId2" tooltip="Столиц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столиця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  <a:hlinkClick r:id="rId3" tooltip="Киргизст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Киргизстану</a:t>
            </a:r>
            <a:r>
              <a:rPr lang="ru-RU" dirty="0">
                <a:solidFill>
                  <a:schemeClr val="tx1"/>
                </a:solidFill>
              </a:rPr>
              <a:t> й </a:t>
            </a:r>
            <a:r>
              <a:rPr lang="ru-RU" dirty="0" err="1">
                <a:solidFill>
                  <a:schemeClr val="tx1"/>
                </a:solidFill>
              </a:rPr>
              <a:t>найбільше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. Становить </a:t>
            </a:r>
            <a:r>
              <a:rPr lang="ru-RU" dirty="0" err="1">
                <a:solidFill>
                  <a:schemeClr val="tx1"/>
                </a:solidFill>
              </a:rPr>
              <a:t>особливу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адміністративну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одиницю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 — 901,7 тис.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 (2014). </a:t>
            </a:r>
            <a:r>
              <a:rPr lang="ru-RU" dirty="0" err="1">
                <a:solidFill>
                  <a:schemeClr val="tx1"/>
                </a:solidFill>
              </a:rPr>
              <a:t>Площа</a:t>
            </a:r>
            <a:r>
              <a:rPr lang="ru-RU" dirty="0">
                <a:solidFill>
                  <a:schemeClr val="tx1"/>
                </a:solidFill>
              </a:rPr>
              <a:t> — 170 км².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засноване</a:t>
            </a:r>
            <a:r>
              <a:rPr lang="ru-RU" dirty="0">
                <a:solidFill>
                  <a:schemeClr val="tx1"/>
                </a:solidFill>
              </a:rPr>
              <a:t> 1825 року як </a:t>
            </a:r>
            <a:r>
              <a:rPr lang="ru-RU" dirty="0" err="1">
                <a:solidFill>
                  <a:schemeClr val="tx1"/>
                </a:solidFill>
                <a:hlinkClick r:id="rId4" tooltip="Кокандське ханств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кокандська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фортеця</a:t>
            </a:r>
            <a:r>
              <a:rPr lang="ru-RU" dirty="0">
                <a:solidFill>
                  <a:schemeClr val="tx1"/>
                </a:solidFill>
              </a:rPr>
              <a:t>. 1862 року </a:t>
            </a:r>
            <a:r>
              <a:rPr lang="ru-RU" dirty="0" err="1">
                <a:solidFill>
                  <a:schemeClr val="tx1"/>
                </a:solidFill>
              </a:rPr>
              <a:t>фортеця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захоплена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російською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армією</a:t>
            </a:r>
            <a:r>
              <a:rPr lang="ru-RU" dirty="0">
                <a:solidFill>
                  <a:schemeClr val="tx1"/>
                </a:solidFill>
              </a:rPr>
              <a:t>. З 1862 по 1926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мало </a:t>
            </a:r>
            <a:r>
              <a:rPr lang="ru-RU" dirty="0" err="1">
                <a:solidFill>
                  <a:schemeClr val="tx1"/>
                </a:solidFill>
              </a:rPr>
              <a:t>назву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Пішпек</a:t>
            </a:r>
            <a:r>
              <a:rPr lang="ru-RU" dirty="0">
                <a:solidFill>
                  <a:schemeClr val="tx1"/>
                </a:solidFill>
              </a:rPr>
              <a:t>, з 1926 по 1991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i="1" dirty="0">
                <a:solidFill>
                  <a:schemeClr val="tx1"/>
                </a:solidFill>
              </a:rPr>
              <a:t>Фрунзе</a:t>
            </a:r>
            <a:r>
              <a:rPr lang="ru-RU" dirty="0">
                <a:solidFill>
                  <a:schemeClr val="tx1"/>
                </a:solidFill>
              </a:rPr>
              <a:t>. З 14 </a:t>
            </a:r>
            <a:r>
              <a:rPr lang="ru-RU" dirty="0" err="1">
                <a:solidFill>
                  <a:schemeClr val="tx1"/>
                </a:solidFill>
              </a:rPr>
              <a:t>жовтня</a:t>
            </a:r>
            <a:r>
              <a:rPr lang="ru-RU" dirty="0">
                <a:solidFill>
                  <a:schemeClr val="tx1"/>
                </a:solidFill>
              </a:rPr>
              <a:t> 1924 по 25 </a:t>
            </a:r>
            <a:r>
              <a:rPr lang="ru-RU" dirty="0" err="1">
                <a:solidFill>
                  <a:schemeClr val="tx1"/>
                </a:solidFill>
              </a:rPr>
              <a:t>травня</a:t>
            </a:r>
            <a:r>
              <a:rPr lang="ru-RU" dirty="0">
                <a:solidFill>
                  <a:schemeClr val="tx1"/>
                </a:solidFill>
              </a:rPr>
              <a:t> 1925 року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адміністративним</a:t>
            </a:r>
            <a:r>
              <a:rPr lang="ru-RU" dirty="0">
                <a:solidFill>
                  <a:schemeClr val="tx1"/>
                </a:solidFill>
              </a:rPr>
              <a:t> центром </a:t>
            </a:r>
            <a:r>
              <a:rPr lang="ru-RU" dirty="0">
                <a:solidFill>
                  <a:schemeClr val="tx1"/>
                </a:solidFill>
                <a:hlinkClick r:id="rId5" tooltip="Кара-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Кара-</a:t>
            </a:r>
            <a:r>
              <a:rPr lang="ru-RU" dirty="0" err="1">
                <a:solidFill>
                  <a:schemeClr val="tx1"/>
                </a:solidFill>
                <a:hlinkClick r:id="rId5" tooltip="Кара-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Киргизької</a:t>
            </a:r>
            <a:r>
              <a:rPr lang="ru-RU" dirty="0">
                <a:solidFill>
                  <a:schemeClr val="tx1"/>
                </a:solidFill>
                <a:hlinkClick r:id="rId5" tooltip="Кара-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5" tooltip="Кара-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автономної</a:t>
            </a:r>
            <a:r>
              <a:rPr lang="ru-RU" dirty="0">
                <a:solidFill>
                  <a:schemeClr val="tx1"/>
                </a:solidFill>
                <a:hlinkClick r:id="rId5" tooltip="Кара-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5" tooltip="Кара-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області</a:t>
            </a:r>
            <a:r>
              <a:rPr lang="ru-RU" dirty="0">
                <a:solidFill>
                  <a:schemeClr val="tx1"/>
                </a:solidFill>
              </a:rPr>
              <a:t>, з 25 </a:t>
            </a:r>
            <a:r>
              <a:rPr lang="ru-RU" dirty="0" err="1">
                <a:solidFill>
                  <a:schemeClr val="tx1"/>
                </a:solidFill>
              </a:rPr>
              <a:t>травня</a:t>
            </a:r>
            <a:r>
              <a:rPr lang="ru-RU" dirty="0">
                <a:solidFill>
                  <a:schemeClr val="tx1"/>
                </a:solidFill>
              </a:rPr>
              <a:t> 1925 по 1 лютого 1926 року — </a:t>
            </a:r>
            <a:r>
              <a:rPr lang="ru-RU" dirty="0" err="1">
                <a:solidFill>
                  <a:schemeClr val="tx1"/>
                </a:solidFill>
                <a:hlinkClick r:id="rId6" tooltip="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Киргизької</a:t>
            </a:r>
            <a:r>
              <a:rPr lang="ru-RU" dirty="0">
                <a:solidFill>
                  <a:schemeClr val="tx1"/>
                </a:solidFill>
                <a:hlinkClick r:id="rId6" tooltip="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6" tooltip="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автономної</a:t>
            </a:r>
            <a:r>
              <a:rPr lang="ru-RU" dirty="0">
                <a:solidFill>
                  <a:schemeClr val="tx1"/>
                </a:solidFill>
                <a:hlinkClick r:id="rId6" tooltip="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6" tooltip="Киргизька автономна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області</a:t>
            </a:r>
            <a:r>
              <a:rPr lang="ru-RU" dirty="0">
                <a:solidFill>
                  <a:schemeClr val="tx1"/>
                </a:solidFill>
              </a:rPr>
              <a:t>, з 1 лютого 1926 по 4 </a:t>
            </a:r>
            <a:r>
              <a:rPr lang="ru-RU" dirty="0" err="1">
                <a:solidFill>
                  <a:schemeClr val="tx1"/>
                </a:solidFill>
              </a:rPr>
              <a:t>грудня</a:t>
            </a:r>
            <a:r>
              <a:rPr lang="ru-RU" dirty="0">
                <a:solidFill>
                  <a:schemeClr val="tx1"/>
                </a:solidFill>
              </a:rPr>
              <a:t> 1936 року — </a:t>
            </a:r>
            <a:r>
              <a:rPr lang="ru-RU" dirty="0" err="1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Киргизької</a:t>
            </a:r>
            <a:r>
              <a:rPr lang="ru-RU" dirty="0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Автономної</a:t>
            </a:r>
            <a:r>
              <a:rPr lang="ru-RU" dirty="0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Соціалістичної</a:t>
            </a:r>
            <a:r>
              <a:rPr lang="ru-RU" dirty="0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Радянської</a:t>
            </a:r>
            <a:r>
              <a:rPr lang="ru-RU" dirty="0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7" tooltip="Киргизька Автономна Соціалістична Радянська Республіка (1926—1936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Республіки</a:t>
            </a:r>
            <a:r>
              <a:rPr lang="ru-RU" dirty="0">
                <a:solidFill>
                  <a:schemeClr val="tx1"/>
                </a:solidFill>
              </a:rPr>
              <a:t>, з 5 </a:t>
            </a:r>
            <a:r>
              <a:rPr lang="ru-RU" dirty="0" err="1">
                <a:solidFill>
                  <a:schemeClr val="tx1"/>
                </a:solidFill>
              </a:rPr>
              <a:t>грудня</a:t>
            </a:r>
            <a:r>
              <a:rPr lang="ru-RU" dirty="0">
                <a:solidFill>
                  <a:schemeClr val="tx1"/>
                </a:solidFill>
              </a:rPr>
              <a:t> 1936 по 31 </a:t>
            </a:r>
            <a:r>
              <a:rPr lang="ru-RU" dirty="0" err="1">
                <a:solidFill>
                  <a:schemeClr val="tx1"/>
                </a:solidFill>
              </a:rPr>
              <a:t>серпня</a:t>
            </a:r>
            <a:r>
              <a:rPr lang="ru-RU" dirty="0">
                <a:solidFill>
                  <a:schemeClr val="tx1"/>
                </a:solidFill>
              </a:rPr>
              <a:t> 1991 року — </a:t>
            </a:r>
            <a:r>
              <a:rPr lang="ru-RU" dirty="0" err="1">
                <a:solidFill>
                  <a:schemeClr val="tx1"/>
                </a:solidFill>
                <a:hlinkClick r:id="rId8" tooltip="Киргиз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Киргизької</a:t>
            </a:r>
            <a:r>
              <a:rPr lang="ru-RU" dirty="0">
                <a:solidFill>
                  <a:schemeClr val="tx1"/>
                </a:solidFill>
                <a:hlinkClick r:id="rId8" tooltip="Киргиз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8" tooltip="Киргиз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Радянської</a:t>
            </a:r>
            <a:r>
              <a:rPr lang="ru-RU" dirty="0">
                <a:solidFill>
                  <a:schemeClr val="tx1"/>
                </a:solidFill>
                <a:hlinkClick r:id="rId8" tooltip="Киргиз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8" tooltip="Киргиз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Соціалістичної</a:t>
            </a:r>
            <a:r>
              <a:rPr lang="ru-RU" dirty="0">
                <a:solidFill>
                  <a:schemeClr val="tx1"/>
                </a:solidFill>
                <a:hlinkClick r:id="rId8" tooltip="Киргиз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8" tooltip="Киргиз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Республіки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 descr="Бишкек с высоты — столица у подножья гор: gelio — LiveJournal">
            <a:extLst>
              <a:ext uri="{FF2B5EF4-FFF2-40B4-BE49-F238E27FC236}">
                <a16:creationId xmlns:a16="http://schemas.microsoft.com/office/drawing/2014/main" id="{622AB76C-7A50-4DB7-82D8-6AEE69DF1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/>
        </p:blipFill>
        <p:spPr bwMode="auto">
          <a:xfrm>
            <a:off x="1316829" y="102761"/>
            <a:ext cx="9868807" cy="40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orex онлайн: графики курсов валют, котировки и биржевые графики Forex в  реальном времени">
            <a:extLst>
              <a:ext uri="{FF2B5EF4-FFF2-40B4-BE49-F238E27FC236}">
                <a16:creationId xmlns:a16="http://schemas.microsoft.com/office/drawing/2014/main" id="{FC8A1428-1CFE-42AC-9F0B-11053F64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23" y="2276929"/>
            <a:ext cx="6973245" cy="32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B965364-88D9-48B0-A465-14730F49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55" y="1378856"/>
            <a:ext cx="8915400" cy="511628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Киргизстан — індустріально-аграрна країна. Основні галузі промисловості: дрібне машинобудування, текстильна, харчова, цементна, взуттєва, холодильного обладнання, моторобудівна, гірнича. Основний вид транспорту — автомобільний. Є трубопровідний та залізничний, але через гірський рельєф розвиток їх обмежений.</a:t>
            </a:r>
          </a:p>
          <a:p>
            <a:r>
              <a:rPr lang="uk-UA" b="1" dirty="0">
                <a:hlinkClick r:id="rId3"/>
              </a:rPr>
              <a:t>ВВП</a:t>
            </a:r>
            <a:r>
              <a:rPr lang="uk-UA" b="1" dirty="0"/>
              <a:t>: </a:t>
            </a:r>
            <a:r>
              <a:rPr lang="uk-UA" dirty="0"/>
              <a:t>▲ $21,01 млрд (2016)</a:t>
            </a:r>
          </a:p>
          <a:p>
            <a:r>
              <a:rPr lang="uk-UA" b="1" dirty="0">
                <a:hlinkClick r:id="rId4"/>
              </a:rPr>
              <a:t>Ріст ВВП</a:t>
            </a:r>
            <a:r>
              <a:rPr lang="uk-UA" b="1" dirty="0"/>
              <a:t>: </a:t>
            </a:r>
            <a:r>
              <a:rPr lang="uk-UA" dirty="0"/>
              <a:t>▲ 2,2 % (2016)</a:t>
            </a:r>
          </a:p>
          <a:p>
            <a:r>
              <a:rPr lang="uk-UA" b="1" dirty="0">
                <a:hlinkClick r:id="rId5"/>
              </a:rPr>
              <a:t>ВВП на душу населення</a:t>
            </a:r>
            <a:r>
              <a:rPr lang="uk-UA" b="1" dirty="0"/>
              <a:t>: </a:t>
            </a:r>
            <a:r>
              <a:rPr lang="uk-UA" dirty="0"/>
              <a:t>$3,500 (2016)</a:t>
            </a:r>
          </a:p>
          <a:p>
            <a:r>
              <a:rPr lang="uk-UA" b="1" dirty="0">
                <a:hlinkClick r:id="rId6"/>
              </a:rPr>
              <a:t>Експорт</a:t>
            </a:r>
            <a:r>
              <a:rPr lang="uk-UA" b="1" dirty="0"/>
              <a:t>: </a:t>
            </a:r>
            <a:r>
              <a:rPr lang="uk-UA" dirty="0"/>
              <a:t>$1,453 млрд (2016)</a:t>
            </a:r>
          </a:p>
          <a:p>
            <a:r>
              <a:rPr lang="uk-UA" b="1" dirty="0">
                <a:hlinkClick r:id="rId7"/>
              </a:rPr>
              <a:t>Імпорт</a:t>
            </a:r>
            <a:r>
              <a:rPr lang="uk-UA" b="1" dirty="0"/>
              <a:t>: </a:t>
            </a:r>
            <a:r>
              <a:rPr lang="uk-UA" dirty="0"/>
              <a:t>$3,146 млрд (2016)</a:t>
            </a:r>
          </a:p>
          <a:p>
            <a:r>
              <a:rPr lang="uk-UA" b="1" dirty="0">
                <a:hlinkClick r:id="rId8"/>
              </a:rPr>
              <a:t>Борг</a:t>
            </a:r>
            <a:r>
              <a:rPr lang="uk-UA" b="1" dirty="0"/>
              <a:t>: </a:t>
            </a:r>
            <a:r>
              <a:rPr lang="uk-UA" dirty="0"/>
              <a:t>$7,728 млрд (2016)</a:t>
            </a:r>
          </a:p>
          <a:p>
            <a:endParaRPr lang="uk-UA" dirty="0"/>
          </a:p>
          <a:p>
            <a:pPr marL="0" indent="0">
              <a:buNone/>
            </a:pPr>
            <a:r>
              <a:rPr lang="ru-RU" b="1" dirty="0"/>
              <a:t>ЕНЕРГЕТИКА.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 — ГЕС. </a:t>
            </a:r>
            <a:r>
              <a:rPr lang="ru-RU" dirty="0" err="1"/>
              <a:t>Енергії</a:t>
            </a:r>
            <a:r>
              <a:rPr lang="ru-RU" dirty="0"/>
              <a:t>, яку </a:t>
            </a:r>
            <a:r>
              <a:rPr lang="ru-RU" dirty="0" err="1"/>
              <a:t>виробляють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і </a:t>
            </a:r>
            <a:r>
              <a:rPr lang="ru-RU" dirty="0" err="1"/>
              <a:t>експортного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.</a:t>
            </a:r>
            <a:endParaRPr lang="uk-UA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F74A890-CF4C-4579-85DC-44F28409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62858"/>
            <a:ext cx="7467600" cy="796950"/>
          </a:xfrm>
        </p:spPr>
        <p:txBody>
          <a:bodyPr/>
          <a:lstStyle/>
          <a:p>
            <a:pPr algn="ctr"/>
            <a:r>
              <a:rPr lang="uk-UA" b="1" dirty="0"/>
              <a:t>Економічний аспект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03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 Киргизстані на фоні протестів невідомі захопили кілька родовищ золота -  Главком">
            <a:extLst>
              <a:ext uri="{FF2B5EF4-FFF2-40B4-BE49-F238E27FC236}">
                <a16:creationId xmlns:a16="http://schemas.microsoft.com/office/drawing/2014/main" id="{743F180A-86CC-4AEB-BC55-6CF3665A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0" y="1937657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3CA0753-2DD2-4DAE-9077-DA41C8F5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640" y="348343"/>
            <a:ext cx="8915400" cy="4252686"/>
          </a:xfrm>
        </p:spPr>
        <p:txBody>
          <a:bodyPr/>
          <a:lstStyle/>
          <a:p>
            <a:r>
              <a:rPr lang="ru-RU" b="1" dirty="0" err="1">
                <a:highlight>
                  <a:srgbClr val="C0C0C0"/>
                </a:highlight>
              </a:rPr>
              <a:t>Велике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значення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має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вугільна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промисловість</a:t>
            </a:r>
            <a:r>
              <a:rPr lang="ru-RU" b="1" dirty="0">
                <a:highlight>
                  <a:srgbClr val="C0C0C0"/>
                </a:highlight>
              </a:rPr>
              <a:t>, </a:t>
            </a:r>
            <a:r>
              <a:rPr lang="ru-RU" b="1" dirty="0" err="1">
                <a:highlight>
                  <a:srgbClr val="C0C0C0"/>
                </a:highlight>
              </a:rPr>
              <a:t>кольорова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металургія</a:t>
            </a:r>
            <a:r>
              <a:rPr lang="ru-RU" b="1" dirty="0">
                <a:highlight>
                  <a:srgbClr val="C0C0C0"/>
                </a:highlight>
              </a:rPr>
              <a:t>, </a:t>
            </a:r>
            <a:r>
              <a:rPr lang="ru-RU" b="1" dirty="0" err="1">
                <a:highlight>
                  <a:srgbClr val="C0C0C0"/>
                </a:highlight>
              </a:rPr>
              <a:t>що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розвиваються</a:t>
            </a:r>
            <a:r>
              <a:rPr lang="ru-RU" b="1" dirty="0">
                <a:highlight>
                  <a:srgbClr val="C0C0C0"/>
                </a:highlight>
              </a:rPr>
              <a:t> на </a:t>
            </a:r>
            <a:r>
              <a:rPr lang="ru-RU" b="1" dirty="0" err="1">
                <a:highlight>
                  <a:srgbClr val="C0C0C0"/>
                </a:highlight>
              </a:rPr>
              <a:t>власній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сировині</a:t>
            </a:r>
            <a:r>
              <a:rPr lang="ru-RU" dirty="0">
                <a:highlight>
                  <a:srgbClr val="C0C0C0"/>
                </a:highlight>
              </a:rPr>
              <a:t>. У </a:t>
            </a:r>
            <a:r>
              <a:rPr lang="ru-RU" dirty="0" err="1">
                <a:highlight>
                  <a:srgbClr val="C0C0C0"/>
                </a:highlight>
              </a:rPr>
              <a:t>Киргизькій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Республіці</a:t>
            </a:r>
            <a:r>
              <a:rPr lang="ru-RU" dirty="0">
                <a:highlight>
                  <a:srgbClr val="C0C0C0"/>
                </a:highlight>
              </a:rPr>
              <a:t> є </a:t>
            </a:r>
            <a:r>
              <a:rPr lang="ru-RU" dirty="0" err="1">
                <a:highlight>
                  <a:srgbClr val="C0C0C0"/>
                </a:highlight>
              </a:rPr>
              <a:t>значні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поклади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сурми</a:t>
            </a:r>
            <a:r>
              <a:rPr lang="ru-RU" dirty="0">
                <a:highlight>
                  <a:srgbClr val="C0C0C0"/>
                </a:highlight>
              </a:rPr>
              <a:t> та </a:t>
            </a:r>
            <a:r>
              <a:rPr lang="ru-RU" dirty="0" err="1">
                <a:highlight>
                  <a:srgbClr val="C0C0C0"/>
                </a:highlight>
              </a:rPr>
              <a:t>ртуті</a:t>
            </a:r>
            <a:r>
              <a:rPr lang="ru-RU" dirty="0">
                <a:highlight>
                  <a:srgbClr val="C0C0C0"/>
                </a:highlight>
              </a:rPr>
              <a:t>. В </a:t>
            </a:r>
            <a:r>
              <a:rPr lang="ru-RU" dirty="0" err="1">
                <a:highlight>
                  <a:srgbClr val="C0C0C0"/>
                </a:highlight>
              </a:rPr>
              <a:t>містах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Бішкек</a:t>
            </a:r>
            <a:r>
              <a:rPr lang="ru-RU" dirty="0">
                <a:highlight>
                  <a:srgbClr val="C0C0C0"/>
                </a:highlight>
              </a:rPr>
              <a:t>, Ошта, </a:t>
            </a:r>
            <a:r>
              <a:rPr lang="ru-RU" dirty="0" err="1">
                <a:highlight>
                  <a:srgbClr val="C0C0C0"/>
                </a:highlight>
              </a:rPr>
              <a:t>інших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розвинуте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машинобудування</a:t>
            </a:r>
            <a:r>
              <a:rPr lang="ru-RU" dirty="0">
                <a:highlight>
                  <a:srgbClr val="C0C0C0"/>
                </a:highlight>
              </a:rPr>
              <a:t>.</a:t>
            </a:r>
          </a:p>
          <a:p>
            <a:r>
              <a:rPr lang="ru-RU" b="1" dirty="0" err="1">
                <a:highlight>
                  <a:srgbClr val="C0C0C0"/>
                </a:highlight>
              </a:rPr>
              <a:t>Енергетика</a:t>
            </a:r>
            <a:r>
              <a:rPr lang="ru-RU" dirty="0">
                <a:highlight>
                  <a:srgbClr val="C0C0C0"/>
                </a:highlight>
              </a:rPr>
              <a:t> </a:t>
            </a:r>
            <a:r>
              <a:rPr lang="ru-RU" dirty="0" err="1">
                <a:highlight>
                  <a:srgbClr val="C0C0C0"/>
                </a:highlight>
              </a:rPr>
              <a:t>розвивається</a:t>
            </a:r>
            <a:r>
              <a:rPr lang="ru-RU" dirty="0">
                <a:highlight>
                  <a:srgbClr val="C0C0C0"/>
                </a:highlight>
              </a:rPr>
              <a:t> на </a:t>
            </a:r>
            <a:r>
              <a:rPr lang="ru-RU" dirty="0" err="1">
                <a:highlight>
                  <a:srgbClr val="C0C0C0"/>
                </a:highlight>
              </a:rPr>
              <a:t>власних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паливних</a:t>
            </a:r>
            <a:r>
              <a:rPr lang="ru-RU" dirty="0">
                <a:highlight>
                  <a:srgbClr val="C0C0C0"/>
                </a:highlight>
              </a:rPr>
              <a:t> та </a:t>
            </a:r>
            <a:r>
              <a:rPr lang="ru-RU" dirty="0" err="1">
                <a:highlight>
                  <a:srgbClr val="C0C0C0"/>
                </a:highlight>
              </a:rPr>
              <a:t>гідроресурсах</a:t>
            </a:r>
            <a:r>
              <a:rPr lang="ru-RU" dirty="0">
                <a:highlight>
                  <a:srgbClr val="C0C0C0"/>
                </a:highlight>
              </a:rPr>
              <a:t>. Каскад ГЕС </a:t>
            </a:r>
            <a:r>
              <a:rPr lang="ru-RU" dirty="0" err="1">
                <a:highlight>
                  <a:srgbClr val="C0C0C0"/>
                </a:highlight>
              </a:rPr>
              <a:t>діє</a:t>
            </a:r>
            <a:r>
              <a:rPr lang="ru-RU" dirty="0">
                <a:highlight>
                  <a:srgbClr val="C0C0C0"/>
                </a:highlight>
              </a:rPr>
              <a:t> на </a:t>
            </a:r>
            <a:r>
              <a:rPr lang="ru-RU" dirty="0" err="1">
                <a:highlight>
                  <a:srgbClr val="C0C0C0"/>
                </a:highlight>
              </a:rPr>
              <a:t>річці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Нарин</a:t>
            </a:r>
            <a:r>
              <a:rPr lang="ru-RU" dirty="0">
                <a:highlight>
                  <a:srgbClr val="C0C0C0"/>
                </a:highlight>
              </a:rPr>
              <a:t>.</a:t>
            </a:r>
          </a:p>
          <a:p>
            <a:r>
              <a:rPr lang="ru-RU" b="1" dirty="0" err="1">
                <a:highlight>
                  <a:srgbClr val="C0C0C0"/>
                </a:highlight>
              </a:rPr>
              <a:t>Надра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країни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багаті</a:t>
            </a:r>
            <a:r>
              <a:rPr lang="ru-RU" b="1" dirty="0">
                <a:highlight>
                  <a:srgbClr val="C0C0C0"/>
                </a:highlight>
              </a:rPr>
              <a:t> </a:t>
            </a:r>
            <a:r>
              <a:rPr lang="ru-RU" b="1" dirty="0" err="1">
                <a:highlight>
                  <a:srgbClr val="C0C0C0"/>
                </a:highlight>
              </a:rPr>
              <a:t>мінеральними</a:t>
            </a:r>
            <a:r>
              <a:rPr lang="ru-RU" b="1" dirty="0">
                <a:highlight>
                  <a:srgbClr val="C0C0C0"/>
                </a:highlight>
              </a:rPr>
              <a:t> водами</a:t>
            </a:r>
            <a:r>
              <a:rPr lang="ru-RU" dirty="0">
                <a:highlight>
                  <a:srgbClr val="C0C0C0"/>
                </a:highlight>
              </a:rPr>
              <a:t>, </a:t>
            </a:r>
            <a:r>
              <a:rPr lang="ru-RU" dirty="0" err="1">
                <a:highlight>
                  <a:srgbClr val="C0C0C0"/>
                </a:highlight>
              </a:rPr>
              <a:t>унікальні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природні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особливості</a:t>
            </a:r>
            <a:r>
              <a:rPr lang="ru-RU" dirty="0">
                <a:highlight>
                  <a:srgbClr val="C0C0C0"/>
                </a:highlight>
              </a:rPr>
              <a:t> озера </a:t>
            </a:r>
            <a:r>
              <a:rPr lang="ru-RU" dirty="0" err="1">
                <a:highlight>
                  <a:srgbClr val="C0C0C0"/>
                </a:highlight>
              </a:rPr>
              <a:t>Іссик</a:t>
            </a:r>
            <a:r>
              <a:rPr lang="ru-RU" dirty="0">
                <a:highlight>
                  <a:srgbClr val="C0C0C0"/>
                </a:highlight>
              </a:rPr>
              <a:t>-Куль </a:t>
            </a:r>
            <a:r>
              <a:rPr lang="ru-RU" dirty="0" err="1">
                <a:highlight>
                  <a:srgbClr val="C0C0C0"/>
                </a:highlight>
              </a:rPr>
              <a:t>сприяють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розвитку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рекреаційної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діяльності</a:t>
            </a:r>
            <a:r>
              <a:rPr lang="ru-RU" dirty="0">
                <a:highlight>
                  <a:srgbClr val="C0C0C0"/>
                </a:highlight>
              </a:rPr>
              <a:t> в </a:t>
            </a:r>
            <a:r>
              <a:rPr lang="ru-RU" dirty="0" err="1">
                <a:highlight>
                  <a:srgbClr val="C0C0C0"/>
                </a:highlight>
              </a:rPr>
              <a:t>країні</a:t>
            </a:r>
            <a:r>
              <a:rPr lang="ru-RU" dirty="0">
                <a:highlight>
                  <a:srgbClr val="C0C0C0"/>
                </a:highlight>
              </a:rPr>
              <a:t>, </a:t>
            </a:r>
            <a:r>
              <a:rPr lang="ru-RU" dirty="0" err="1">
                <a:highlight>
                  <a:srgbClr val="C0C0C0"/>
                </a:highlight>
              </a:rPr>
              <a:t>визначають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галузь</a:t>
            </a:r>
            <a:r>
              <a:rPr lang="ru-RU" dirty="0">
                <a:highlight>
                  <a:srgbClr val="C0C0C0"/>
                </a:highlight>
              </a:rPr>
              <a:t> як одну з </a:t>
            </a:r>
            <a:r>
              <a:rPr lang="ru-RU" dirty="0" err="1">
                <a:highlight>
                  <a:srgbClr val="C0C0C0"/>
                </a:highlight>
              </a:rPr>
              <a:t>пріоритетних</a:t>
            </a:r>
            <a:r>
              <a:rPr lang="ru-RU" dirty="0">
                <a:highlight>
                  <a:srgbClr val="C0C0C0"/>
                </a:highlight>
              </a:rPr>
              <a:t> для </a:t>
            </a:r>
            <a:r>
              <a:rPr lang="ru-RU" dirty="0" err="1">
                <a:highlight>
                  <a:srgbClr val="C0C0C0"/>
                </a:highlight>
              </a:rPr>
              <a:t>розвитку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економіки</a:t>
            </a:r>
            <a:r>
              <a:rPr lang="ru-RU" dirty="0">
                <a:highlight>
                  <a:srgbClr val="C0C0C0"/>
                </a:highlight>
              </a:rPr>
              <a:t>.</a:t>
            </a:r>
          </a:p>
          <a:p>
            <a:r>
              <a:rPr lang="ru-RU" dirty="0" err="1">
                <a:highlight>
                  <a:srgbClr val="C0C0C0"/>
                </a:highlight>
              </a:rPr>
              <a:t>Киргизька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Республіка</a:t>
            </a:r>
            <a:r>
              <a:rPr lang="ru-RU" dirty="0">
                <a:highlight>
                  <a:srgbClr val="C0C0C0"/>
                </a:highlight>
              </a:rPr>
              <a:t> активно </a:t>
            </a:r>
            <a:r>
              <a:rPr lang="ru-RU" dirty="0" err="1">
                <a:highlight>
                  <a:srgbClr val="C0C0C0"/>
                </a:highlight>
              </a:rPr>
              <a:t>перебудовує</a:t>
            </a:r>
            <a:r>
              <a:rPr lang="ru-RU" dirty="0">
                <a:highlight>
                  <a:srgbClr val="C0C0C0"/>
                </a:highlight>
              </a:rPr>
              <a:t> свою </a:t>
            </a:r>
            <a:r>
              <a:rPr lang="ru-RU" dirty="0" err="1">
                <a:highlight>
                  <a:srgbClr val="C0C0C0"/>
                </a:highlight>
              </a:rPr>
              <a:t>економіку</a:t>
            </a:r>
            <a:r>
              <a:rPr lang="ru-RU" dirty="0">
                <a:highlight>
                  <a:srgbClr val="C0C0C0"/>
                </a:highlight>
              </a:rPr>
              <a:t>, </a:t>
            </a:r>
            <a:r>
              <a:rPr lang="ru-RU" dirty="0" err="1">
                <a:highlight>
                  <a:srgbClr val="C0C0C0"/>
                </a:highlight>
              </a:rPr>
              <a:t>залучаючи</a:t>
            </a:r>
            <a:r>
              <a:rPr lang="ru-RU" dirty="0">
                <a:highlight>
                  <a:srgbClr val="C0C0C0"/>
                </a:highlight>
              </a:rPr>
              <a:t> як </a:t>
            </a:r>
            <a:r>
              <a:rPr lang="ru-RU" dirty="0" err="1">
                <a:highlight>
                  <a:srgbClr val="C0C0C0"/>
                </a:highlight>
              </a:rPr>
              <a:t>власні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ресурси</a:t>
            </a:r>
            <a:r>
              <a:rPr lang="ru-RU" dirty="0">
                <a:highlight>
                  <a:srgbClr val="C0C0C0"/>
                </a:highlight>
              </a:rPr>
              <a:t>, так і </a:t>
            </a:r>
            <a:r>
              <a:rPr lang="ru-RU" dirty="0" err="1">
                <a:highlight>
                  <a:srgbClr val="C0C0C0"/>
                </a:highlight>
              </a:rPr>
              <a:t>можливості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міжнародного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співробітництва</a:t>
            </a:r>
            <a:r>
              <a:rPr lang="ru-RU" dirty="0">
                <a:highlight>
                  <a:srgbClr val="C0C0C0"/>
                </a:highligh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257438-2097-41DF-9C55-BDEB350D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63" y="1219200"/>
            <a:ext cx="11213874" cy="5036457"/>
          </a:xfrm>
        </p:spPr>
        <p:txBody>
          <a:bodyPr>
            <a:normAutofit/>
          </a:bodyPr>
          <a:lstStyle/>
          <a:p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 </a:t>
            </a:r>
            <a:r>
              <a:rPr lang="ru-RU" dirty="0" err="1"/>
              <a:t>Киргизської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27 червня 2010 року. У </a:t>
            </a:r>
            <a:r>
              <a:rPr lang="ru-RU" dirty="0" err="1"/>
              <a:t>ній</a:t>
            </a:r>
            <a:r>
              <a:rPr lang="ru-RU" dirty="0"/>
              <a:t> не </a:t>
            </a:r>
            <a:r>
              <a:rPr lang="ru-RU" dirty="0" err="1"/>
              <a:t>вказана</a:t>
            </a:r>
            <a:r>
              <a:rPr lang="ru-RU" dirty="0"/>
              <a:t> форма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Киргизської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 Де-факто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парламентсько-президентська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.</a:t>
            </a:r>
          </a:p>
          <a:p>
            <a:r>
              <a:rPr lang="ru-RU" dirty="0"/>
              <a:t>Парламент </a:t>
            </a:r>
            <a:r>
              <a:rPr lang="ru-RU" dirty="0" err="1"/>
              <a:t>Республіки</a:t>
            </a:r>
            <a:r>
              <a:rPr lang="ru-RU" dirty="0"/>
              <a:t> — </a:t>
            </a:r>
            <a:r>
              <a:rPr lang="ru-RU" dirty="0" err="1"/>
              <a:t>Жогорку</a:t>
            </a:r>
            <a:r>
              <a:rPr lang="ru-RU" dirty="0"/>
              <a:t> </a:t>
            </a:r>
            <a:r>
              <a:rPr lang="ru-RU" dirty="0" err="1"/>
              <a:t>Кенеш</a:t>
            </a:r>
            <a:r>
              <a:rPr lang="ru-RU" dirty="0"/>
              <a:t> (</a:t>
            </a:r>
            <a:r>
              <a:rPr lang="ru-RU" dirty="0" err="1"/>
              <a:t>кирг</a:t>
            </a:r>
            <a:r>
              <a:rPr lang="ru-RU" dirty="0"/>
              <a:t>. </a:t>
            </a:r>
            <a:r>
              <a:rPr lang="ru-RU" dirty="0" err="1"/>
              <a:t>Жогорку</a:t>
            </a:r>
            <a:r>
              <a:rPr lang="ru-RU" dirty="0"/>
              <a:t> </a:t>
            </a:r>
            <a:r>
              <a:rPr lang="ru-RU" dirty="0" err="1"/>
              <a:t>Кенеш</a:t>
            </a:r>
            <a:r>
              <a:rPr lang="ru-RU" dirty="0"/>
              <a:t>) —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пріоритет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і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є </a:t>
            </a:r>
            <a:r>
              <a:rPr lang="ru-RU" dirty="0" err="1"/>
              <a:t>однопалатним</a:t>
            </a:r>
            <a:r>
              <a:rPr lang="ru-RU" dirty="0"/>
              <a:t> і </a:t>
            </a:r>
            <a:r>
              <a:rPr lang="ru-RU" dirty="0" err="1"/>
              <a:t>складається</a:t>
            </a:r>
            <a:r>
              <a:rPr lang="ru-RU" dirty="0"/>
              <a:t> з 120 </a:t>
            </a:r>
            <a:r>
              <a:rPr lang="ru-RU" dirty="0" err="1"/>
              <a:t>депутатів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обираються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за </a:t>
            </a:r>
            <a:r>
              <a:rPr lang="ru-RU" dirty="0" err="1"/>
              <a:t>партійними</a:t>
            </a:r>
            <a:r>
              <a:rPr lang="ru-RU" dirty="0"/>
              <a:t> списками.</a:t>
            </a:r>
          </a:p>
          <a:p>
            <a:r>
              <a:rPr lang="ru-RU" dirty="0" err="1"/>
              <a:t>Вибори</a:t>
            </a:r>
            <a:r>
              <a:rPr lang="ru-RU" dirty="0"/>
              <a:t> нового парламенту за новою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10 </a:t>
            </a:r>
            <a:r>
              <a:rPr lang="ru-RU" dirty="0" err="1"/>
              <a:t>жовтня</a:t>
            </a:r>
            <a:r>
              <a:rPr lang="ru-RU" dirty="0"/>
              <a:t> 2010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скликання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розпущені</a:t>
            </a:r>
            <a:r>
              <a:rPr lang="ru-RU" dirty="0"/>
              <a:t> 7 </a:t>
            </a:r>
            <a:r>
              <a:rPr lang="ru-RU" dirty="0" err="1"/>
              <a:t>квітня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державного перевороту.</a:t>
            </a:r>
          </a:p>
          <a:p>
            <a:r>
              <a:rPr lang="ru-RU" dirty="0"/>
              <a:t>Президент </a:t>
            </a:r>
            <a:r>
              <a:rPr lang="ru-RU" dirty="0" err="1"/>
              <a:t>обирається</a:t>
            </a:r>
            <a:r>
              <a:rPr lang="ru-RU" dirty="0"/>
              <a:t> </a:t>
            </a:r>
            <a:r>
              <a:rPr lang="ru-RU" dirty="0" err="1"/>
              <a:t>всенародним</a:t>
            </a:r>
            <a:r>
              <a:rPr lang="ru-RU" dirty="0"/>
              <a:t> </a:t>
            </a:r>
            <a:r>
              <a:rPr lang="ru-RU" dirty="0" err="1"/>
              <a:t>голосуванням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6 </a:t>
            </a:r>
            <a:r>
              <a:rPr lang="ru-RU" dirty="0" err="1"/>
              <a:t>років</a:t>
            </a:r>
            <a:r>
              <a:rPr lang="ru-RU" dirty="0"/>
              <a:t>, без права </a:t>
            </a:r>
            <a:r>
              <a:rPr lang="ru-RU" dirty="0" err="1"/>
              <a:t>переобрання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 Одна і та ж особа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обрана</a:t>
            </a:r>
            <a:r>
              <a:rPr lang="ru-RU" dirty="0"/>
              <a:t> Президентом </a:t>
            </a:r>
            <a:r>
              <a:rPr lang="ru-RU" dirty="0" err="1"/>
              <a:t>двічі</a:t>
            </a:r>
            <a:r>
              <a:rPr lang="ru-RU" dirty="0"/>
              <a:t>. </a:t>
            </a:r>
            <a:r>
              <a:rPr lang="ru-RU" dirty="0" err="1"/>
              <a:t>Вибори</a:t>
            </a:r>
            <a:r>
              <a:rPr lang="ru-RU" dirty="0"/>
              <a:t> Президента </a:t>
            </a:r>
            <a:r>
              <a:rPr lang="ru-RU" dirty="0" err="1"/>
              <a:t>Киргизької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30 </a:t>
            </a:r>
            <a:r>
              <a:rPr lang="ru-RU" dirty="0" err="1"/>
              <a:t>жовтня</a:t>
            </a:r>
            <a:r>
              <a:rPr lang="ru-RU" dirty="0"/>
              <a:t> 2011. Президент Роза </a:t>
            </a:r>
            <a:r>
              <a:rPr lang="ru-RU" dirty="0" err="1"/>
              <a:t>Отунбаєва</a:t>
            </a:r>
            <a:r>
              <a:rPr lang="ru-RU" dirty="0"/>
              <a:t> </a:t>
            </a:r>
            <a:r>
              <a:rPr lang="ru-RU" dirty="0" err="1"/>
              <a:t>склала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1 </a:t>
            </a:r>
            <a:r>
              <a:rPr lang="ru-RU" dirty="0" err="1"/>
              <a:t>грудня</a:t>
            </a:r>
            <a:r>
              <a:rPr lang="ru-RU" dirty="0"/>
              <a:t> 2011 року. </a:t>
            </a:r>
            <a:r>
              <a:rPr lang="ru-RU" dirty="0" err="1"/>
              <a:t>Новим</a:t>
            </a:r>
            <a:r>
              <a:rPr lang="ru-RU" dirty="0"/>
              <a:t> Президентом </a:t>
            </a:r>
            <a:r>
              <a:rPr lang="ru-RU" dirty="0" err="1"/>
              <a:t>Киргизької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Алмазбек </a:t>
            </a:r>
            <a:r>
              <a:rPr lang="ru-RU" dirty="0" err="1"/>
              <a:t>Атамбаєв</a:t>
            </a:r>
            <a:r>
              <a:rPr lang="ru-RU" dirty="0"/>
              <a:t>.</a:t>
            </a:r>
          </a:p>
          <a:p>
            <a:r>
              <a:rPr lang="ru-RU" dirty="0"/>
              <a:t>Глава уряду — </a:t>
            </a:r>
            <a:r>
              <a:rPr lang="ru-RU" dirty="0" err="1"/>
              <a:t>прем'єр-міністр</a:t>
            </a:r>
            <a:r>
              <a:rPr lang="ru-RU" dirty="0"/>
              <a:t>, </a:t>
            </a:r>
            <a:r>
              <a:rPr lang="ru-RU" dirty="0" err="1"/>
              <a:t>призначається</a:t>
            </a:r>
            <a:r>
              <a:rPr lang="ru-RU" dirty="0"/>
              <a:t> парламентом за </a:t>
            </a:r>
            <a:r>
              <a:rPr lang="ru-RU" dirty="0" err="1"/>
              <a:t>поданням</a:t>
            </a:r>
            <a:r>
              <a:rPr lang="ru-RU" dirty="0"/>
              <a:t> </a:t>
            </a:r>
            <a:r>
              <a:rPr lang="ru-RU" dirty="0" err="1"/>
              <a:t>парламентської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(</a:t>
            </a:r>
            <a:r>
              <a:rPr lang="ru-RU" dirty="0" err="1"/>
              <a:t>депутатів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мандатів</a:t>
            </a:r>
            <a:r>
              <a:rPr lang="ru-RU" dirty="0"/>
              <a:t>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8715ADA-697B-4848-80B2-30F8250B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88686"/>
            <a:ext cx="7467600" cy="652934"/>
          </a:xfrm>
        </p:spPr>
        <p:txBody>
          <a:bodyPr/>
          <a:lstStyle/>
          <a:p>
            <a:pPr algn="ctr"/>
            <a:r>
              <a:rPr lang="uk-UA" b="1" dirty="0"/>
              <a:t>Політика та державний устрій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69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иргизстан очолить прем'єр-міністр Жапаров | UA.NEWS">
            <a:extLst>
              <a:ext uri="{FF2B5EF4-FFF2-40B4-BE49-F238E27FC236}">
                <a16:creationId xmlns:a16="http://schemas.microsoft.com/office/drawing/2014/main" id="{490396F5-5D39-4E10-B7A3-B085407D4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3"/>
          <a:stretch/>
        </p:blipFill>
        <p:spPr bwMode="auto">
          <a:xfrm>
            <a:off x="7402285" y="130628"/>
            <a:ext cx="4496693" cy="55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A537636-CD4B-41EC-A07E-90FF4620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4685"/>
            <a:ext cx="7402285" cy="5791201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1"/>
                </a:solidFill>
              </a:rPr>
              <a:t>Садир </a:t>
            </a:r>
            <a:r>
              <a:rPr lang="ru-RU" b="1" u="sng" dirty="0" err="1">
                <a:solidFill>
                  <a:schemeClr val="tx1"/>
                </a:solidFill>
              </a:rPr>
              <a:t>Жапаров</a:t>
            </a:r>
            <a:r>
              <a:rPr lang="ru-RU" u="sng" dirty="0">
                <a:solidFill>
                  <a:schemeClr val="tx1"/>
                </a:solidFill>
              </a:rPr>
              <a:t> — </a:t>
            </a:r>
            <a:r>
              <a:rPr lang="ru-RU" u="sng" dirty="0" err="1">
                <a:solidFill>
                  <a:schemeClr val="tx1"/>
                </a:solidFill>
              </a:rPr>
              <a:t>киргизстанський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політичний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діяч</a:t>
            </a:r>
            <a:r>
              <a:rPr lang="ru-RU" u="sng" dirty="0">
                <a:solidFill>
                  <a:schemeClr val="tx1"/>
                </a:solidFill>
              </a:rPr>
              <a:t>. </a:t>
            </a:r>
            <a:r>
              <a:rPr lang="ru-RU" u="sng" dirty="0" err="1">
                <a:solidFill>
                  <a:schemeClr val="tx1"/>
                </a:solidFill>
              </a:rPr>
              <a:t>Прем'єр-міністр</a:t>
            </a:r>
            <a:r>
              <a:rPr lang="ru-RU" u="sng" dirty="0">
                <a:solidFill>
                  <a:schemeClr val="tx1"/>
                </a:solidFill>
              </a:rPr>
              <a:t> Киргизстану з 10 </a:t>
            </a:r>
            <a:r>
              <a:rPr lang="ru-RU" u="sng" dirty="0" err="1">
                <a:solidFill>
                  <a:schemeClr val="tx1"/>
                </a:solidFill>
              </a:rPr>
              <a:t>жовтня</a:t>
            </a:r>
            <a:r>
              <a:rPr lang="ru-RU" u="sng" dirty="0">
                <a:solidFill>
                  <a:schemeClr val="tx1"/>
                </a:solidFill>
              </a:rPr>
              <a:t> 2020 року, </a:t>
            </a:r>
            <a:r>
              <a:rPr lang="ru-RU" u="sng" dirty="0" err="1">
                <a:solidFill>
                  <a:schemeClr val="tx1"/>
                </a:solidFill>
              </a:rPr>
              <a:t>виконувач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обов'язків</a:t>
            </a:r>
            <a:r>
              <a:rPr lang="ru-RU" u="sng" dirty="0">
                <a:solidFill>
                  <a:schemeClr val="tx1"/>
                </a:solidFill>
              </a:rPr>
              <a:t> президента Киргизстану з 15 </a:t>
            </a:r>
            <a:r>
              <a:rPr lang="ru-RU" u="sng" dirty="0" err="1">
                <a:solidFill>
                  <a:schemeClr val="tx1"/>
                </a:solidFill>
              </a:rPr>
              <a:t>жовтня</a:t>
            </a:r>
            <a:r>
              <a:rPr lang="ru-RU" u="sng" dirty="0">
                <a:solidFill>
                  <a:schemeClr val="tx1"/>
                </a:solidFill>
              </a:rPr>
              <a:t> 2020 року.</a:t>
            </a:r>
          </a:p>
          <a:p>
            <a:endParaRPr lang="uk-UA" u="sng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Садира </a:t>
            </a:r>
            <a:r>
              <a:rPr lang="ru-RU" dirty="0" err="1">
                <a:solidFill>
                  <a:schemeClr val="tx1"/>
                </a:solidFill>
              </a:rPr>
              <a:t>Жапаров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винним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мітингу</a:t>
            </a:r>
            <a:r>
              <a:rPr lang="ru-RU" dirty="0">
                <a:solidFill>
                  <a:schemeClr val="tx1"/>
                </a:solidFill>
              </a:rPr>
              <a:t> в </a:t>
            </a:r>
            <a:r>
              <a:rPr lang="ru-RU" dirty="0" err="1">
                <a:solidFill>
                  <a:schemeClr val="tx1"/>
                </a:solidFill>
                <a:hlinkClick r:id="rId3" tooltip="Каракол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Караколі</a:t>
            </a:r>
            <a:r>
              <a:rPr lang="ru-RU" dirty="0">
                <a:solidFill>
                  <a:schemeClr val="tx1"/>
                </a:solidFill>
              </a:rPr>
              <a:t> 2013 року з </a:t>
            </a:r>
            <a:r>
              <a:rPr lang="ru-RU" dirty="0" err="1">
                <a:solidFill>
                  <a:schemeClr val="tx1"/>
                </a:solidFill>
              </a:rPr>
              <a:t>вимогою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націоналізувати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золоторудне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родовище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  <a:hlinkClick r:id="rId4" tooltip="Кумто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Кумтор</a:t>
            </a:r>
            <a:r>
              <a:rPr lang="ru-RU" dirty="0">
                <a:solidFill>
                  <a:schemeClr val="tx1"/>
                </a:solidFill>
              </a:rPr>
              <a:t> і </a:t>
            </a:r>
            <a:r>
              <a:rPr lang="ru-RU" dirty="0" err="1">
                <a:solidFill>
                  <a:schemeClr val="tx1"/>
                </a:solidFill>
              </a:rPr>
              <a:t>захопленні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заручники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тодішнього</a:t>
            </a:r>
            <a:r>
              <a:rPr lang="ru-RU" dirty="0">
                <a:solidFill>
                  <a:schemeClr val="tx1"/>
                </a:solidFill>
              </a:rPr>
              <a:t> губернатора </a:t>
            </a:r>
            <a:r>
              <a:rPr lang="ru-RU" dirty="0" err="1">
                <a:solidFill>
                  <a:schemeClr val="tx1"/>
                </a:solidFill>
                <a:hlinkClick r:id="rId5" tooltip="Каптагаєв Емільбек Саламатович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Емільбека</a:t>
            </a:r>
            <a:r>
              <a:rPr lang="ru-RU" dirty="0">
                <a:solidFill>
                  <a:schemeClr val="tx1"/>
                </a:solidFill>
                <a:hlinkClick r:id="rId5" tooltip="Каптагаєв Емільбек Саламатович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5" tooltip="Каптагаєв Емільбек Саламатович (ще не написан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Каптагаєва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2018 року </a:t>
            </a:r>
            <a:r>
              <a:rPr lang="ru-RU" dirty="0" err="1">
                <a:solidFill>
                  <a:schemeClr val="tx1"/>
                </a:solidFill>
              </a:rPr>
              <a:t>Жапарова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засуджено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позбавлення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терміном</a:t>
            </a:r>
            <a:r>
              <a:rPr lang="ru-RU" dirty="0">
                <a:solidFill>
                  <a:schemeClr val="tx1"/>
                </a:solidFill>
              </a:rPr>
              <a:t> на 11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посиленого</a:t>
            </a:r>
            <a:r>
              <a:rPr lang="ru-RU" dirty="0">
                <a:solidFill>
                  <a:schemeClr val="tx1"/>
                </a:solidFill>
              </a:rPr>
              <a:t> режиму. 5 </a:t>
            </a:r>
            <a:r>
              <a:rPr lang="ru-RU" dirty="0" err="1">
                <a:solidFill>
                  <a:schemeClr val="tx1"/>
                </a:solidFill>
              </a:rPr>
              <a:t>жовтня</a:t>
            </a:r>
            <a:r>
              <a:rPr lang="ru-RU" dirty="0">
                <a:solidFill>
                  <a:schemeClr val="tx1"/>
                </a:solidFill>
              </a:rPr>
              <a:t> 2020-го </a:t>
            </a:r>
            <a:r>
              <a:rPr lang="ru-RU" dirty="0" err="1">
                <a:solidFill>
                  <a:schemeClr val="tx1"/>
                </a:solidFill>
              </a:rPr>
              <a:t>Жапарова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звільнено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тюрми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протестувальниками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6 </a:t>
            </a:r>
            <a:r>
              <a:rPr lang="ru-RU" dirty="0" err="1">
                <a:solidFill>
                  <a:schemeClr val="tx1"/>
                </a:solidFill>
              </a:rPr>
              <a:t>жовтня</a:t>
            </a:r>
            <a:r>
              <a:rPr lang="ru-RU" dirty="0">
                <a:solidFill>
                  <a:schemeClr val="tx1"/>
                </a:solidFill>
              </a:rPr>
              <a:t> 2020 року </a:t>
            </a:r>
            <a:r>
              <a:rPr lang="ru-RU" dirty="0" err="1">
                <a:solidFill>
                  <a:schemeClr val="tx1"/>
                </a:solidFill>
              </a:rPr>
              <a:t>прем'єр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міністр</a:t>
            </a:r>
            <a:r>
              <a:rPr lang="ru-RU" dirty="0">
                <a:solidFill>
                  <a:schemeClr val="tx1"/>
                </a:solidFill>
              </a:rPr>
              <a:t> Киргизстану </a:t>
            </a:r>
            <a:r>
              <a:rPr lang="ru-RU" dirty="0" err="1">
                <a:solidFill>
                  <a:schemeClr val="tx1"/>
                </a:solidFill>
                <a:hlinkClick r:id="rId6" tooltip="Кубатбек Бороно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Кубатбек</a:t>
            </a:r>
            <a:r>
              <a:rPr lang="ru-RU" dirty="0">
                <a:solidFill>
                  <a:schemeClr val="tx1"/>
                </a:solidFill>
                <a:hlinkClick r:id="rId6" tooltip="Кубатбек Бороно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err="1">
                <a:solidFill>
                  <a:schemeClr val="tx1"/>
                </a:solidFill>
                <a:hlinkClick r:id="rId6" tooltip="Кубатбек Бороно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Боронов</a:t>
            </a:r>
            <a:r>
              <a:rPr lang="ru-RU" dirty="0">
                <a:solidFill>
                  <a:schemeClr val="tx1"/>
                </a:solidFill>
              </a:rPr>
              <a:t> подав у </a:t>
            </a:r>
            <a:r>
              <a:rPr lang="ru-RU" dirty="0" err="1">
                <a:solidFill>
                  <a:schemeClr val="tx1"/>
                </a:solidFill>
              </a:rPr>
              <a:t>відставку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тлі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протестів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Бішкеку</a:t>
            </a:r>
            <a:r>
              <a:rPr lang="ru-RU" dirty="0">
                <a:solidFill>
                  <a:schemeClr val="tx1"/>
                </a:solidFill>
              </a:rPr>
              <a:t>, уряд Киргизстану </a:t>
            </a:r>
            <a:r>
              <a:rPr lang="ru-RU" dirty="0" err="1">
                <a:solidFill>
                  <a:schemeClr val="tx1"/>
                </a:solidFill>
              </a:rPr>
              <a:t>замість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очолив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Жапаров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виконувач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обов'язків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прем'єра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осол України зустрівся з Міністром культури, інформації і туризму  Киргизької Республіки | Посольство України в Киргизькій Республіці">
            <a:extLst>
              <a:ext uri="{FF2B5EF4-FFF2-40B4-BE49-F238E27FC236}">
                <a16:creationId xmlns:a16="http://schemas.microsoft.com/office/drawing/2014/main" id="{D7D845EB-4A45-4E37-9B5C-947DDFF4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90" y="2950767"/>
            <a:ext cx="4879182" cy="39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97B8B-0BDC-4208-9B76-82F734F6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65" y="0"/>
            <a:ext cx="11054669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/>
              <a:t>Довідка</a:t>
            </a:r>
            <a:r>
              <a:rPr lang="ru-RU" sz="2400" b="1" dirty="0"/>
              <a:t> про </a:t>
            </a:r>
            <a:r>
              <a:rPr lang="ru-RU" sz="2400" b="1" dirty="0" err="1"/>
              <a:t>діяльність</a:t>
            </a:r>
            <a:r>
              <a:rPr lang="ru-RU" sz="2400" b="1" dirty="0"/>
              <a:t> </a:t>
            </a:r>
            <a:r>
              <a:rPr lang="ru-RU" sz="2400" b="1" dirty="0" err="1"/>
              <a:t>Спільної</a:t>
            </a:r>
            <a:r>
              <a:rPr lang="ru-RU" sz="2400" b="1" dirty="0"/>
              <a:t> </a:t>
            </a:r>
            <a:r>
              <a:rPr lang="ru-RU" sz="2400" b="1" dirty="0" err="1"/>
              <a:t>міжурядової</a:t>
            </a:r>
            <a:r>
              <a:rPr lang="ru-RU" sz="2400" b="1" dirty="0"/>
              <a:t> </a:t>
            </a:r>
            <a:r>
              <a:rPr lang="ru-RU" sz="2400" b="1" dirty="0" err="1"/>
              <a:t>українсько-киргизької</a:t>
            </a:r>
            <a:r>
              <a:rPr lang="ru-RU" sz="2400" b="1" dirty="0"/>
              <a:t> </a:t>
            </a:r>
            <a:r>
              <a:rPr lang="ru-RU" sz="2400" b="1" dirty="0" err="1"/>
              <a:t>комісії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співробітництва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F74C6-9E4B-44C0-8E36-8114CCCF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55" y="1280890"/>
            <a:ext cx="11721874" cy="316048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Назва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Спільна</a:t>
            </a:r>
            <a:r>
              <a:rPr lang="ru-RU" dirty="0"/>
              <a:t> </a:t>
            </a:r>
            <a:r>
              <a:rPr lang="ru-RU" dirty="0" err="1"/>
              <a:t>міжурядова</a:t>
            </a:r>
            <a:r>
              <a:rPr lang="ru-RU" dirty="0"/>
              <a:t> </a:t>
            </a:r>
            <a:r>
              <a:rPr lang="ru-RU" dirty="0" err="1"/>
              <a:t>українсько-киргизька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.</a:t>
            </a:r>
          </a:p>
          <a:p>
            <a:r>
              <a:rPr lang="ru-RU" b="1" dirty="0" err="1"/>
              <a:t>Правова</a:t>
            </a:r>
            <a:r>
              <a:rPr lang="ru-RU" b="1" dirty="0"/>
              <a:t> </a:t>
            </a:r>
            <a:r>
              <a:rPr lang="ru-RU" b="1" dirty="0" err="1"/>
              <a:t>підстава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відповідності</a:t>
            </a:r>
            <a:r>
              <a:rPr lang="ru-RU" dirty="0"/>
              <a:t> до ст.13 Угоди </a:t>
            </a:r>
            <a:r>
              <a:rPr lang="ru-RU" dirty="0" err="1"/>
              <a:t>між</a:t>
            </a:r>
            <a:r>
              <a:rPr lang="ru-RU" dirty="0"/>
              <a:t> Урядом </a:t>
            </a:r>
            <a:r>
              <a:rPr lang="ru-RU" dirty="0" err="1"/>
              <a:t>України</a:t>
            </a:r>
            <a:r>
              <a:rPr lang="ru-RU" dirty="0"/>
              <a:t> та Урядом </a:t>
            </a:r>
            <a:r>
              <a:rPr lang="ru-RU" dirty="0" err="1"/>
              <a:t>Киргизької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про </a:t>
            </a:r>
            <a:r>
              <a:rPr lang="ru-RU" dirty="0" err="1"/>
              <a:t>вільну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26.05.1995.</a:t>
            </a:r>
          </a:p>
          <a:p>
            <a:pPr marL="0" indent="0">
              <a:buNone/>
            </a:pP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міжурядову</a:t>
            </a:r>
            <a:r>
              <a:rPr lang="ru-RU" dirty="0"/>
              <a:t> </a:t>
            </a:r>
            <a:r>
              <a:rPr lang="ru-RU" dirty="0" err="1"/>
              <a:t>українсько-киргизьку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 </a:t>
            </a:r>
            <a:r>
              <a:rPr lang="ru-RU" dirty="0" err="1"/>
              <a:t>співробітництва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28.03.2003.</a:t>
            </a:r>
          </a:p>
          <a:p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проведених</a:t>
            </a:r>
            <a:r>
              <a:rPr lang="ru-RU" b="1" dirty="0"/>
              <a:t> </a:t>
            </a:r>
            <a:r>
              <a:rPr lang="ru-RU" b="1" dirty="0" err="1"/>
              <a:t>засідань</a:t>
            </a:r>
            <a:r>
              <a:rPr lang="ru-RU" b="1" dirty="0"/>
              <a:t>: </a:t>
            </a:r>
            <a:r>
              <a:rPr lang="ru-RU" dirty="0"/>
              <a:t>3 </a:t>
            </a:r>
            <a:r>
              <a:rPr lang="ru-RU" dirty="0" err="1"/>
              <a:t>засідання</a:t>
            </a:r>
            <a:r>
              <a:rPr lang="ru-RU" dirty="0"/>
              <a:t>.</a:t>
            </a:r>
          </a:p>
          <a:p>
            <a:r>
              <a:rPr lang="ru-RU" b="1" dirty="0" err="1"/>
              <a:t>Останнє</a:t>
            </a:r>
            <a:r>
              <a:rPr lang="ru-RU" b="1" dirty="0"/>
              <a:t> </a:t>
            </a:r>
            <a:r>
              <a:rPr lang="ru-RU" b="1" dirty="0" err="1"/>
              <a:t>засідання</a:t>
            </a:r>
            <a:r>
              <a:rPr lang="ru-RU" b="1" dirty="0"/>
              <a:t>: </a:t>
            </a:r>
            <a:r>
              <a:rPr lang="ru-RU" dirty="0"/>
              <a:t>03-04.07.2013, м. </a:t>
            </a:r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співголовуванням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будівництва</a:t>
            </a:r>
            <a:r>
              <a:rPr lang="ru-RU" dirty="0"/>
              <a:t> та ЖКГ </a:t>
            </a:r>
            <a:r>
              <a:rPr lang="ru-RU" dirty="0" err="1"/>
              <a:t>України</a:t>
            </a:r>
            <a:r>
              <a:rPr lang="ru-RU" dirty="0"/>
              <a:t> Г. Темника та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Киргизької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Т. </a:t>
            </a:r>
            <a:r>
              <a:rPr lang="ru-RU" dirty="0" err="1"/>
              <a:t>Сариєва</a:t>
            </a:r>
            <a:r>
              <a:rPr lang="ru-RU" dirty="0"/>
              <a:t>.</a:t>
            </a:r>
          </a:p>
          <a:p>
            <a:r>
              <a:rPr lang="ru-RU" b="1" dirty="0" err="1"/>
              <a:t>Наступне</a:t>
            </a:r>
            <a:r>
              <a:rPr lang="ru-RU" b="1" dirty="0"/>
              <a:t> </a:t>
            </a:r>
            <a:r>
              <a:rPr lang="ru-RU" b="1" dirty="0" err="1"/>
              <a:t>засідання</a:t>
            </a:r>
            <a:r>
              <a:rPr lang="ru-RU" b="1" dirty="0"/>
              <a:t>: </a:t>
            </a:r>
            <a:r>
              <a:rPr lang="ru-RU" dirty="0" err="1"/>
              <a:t>дати</a:t>
            </a:r>
            <a:r>
              <a:rPr lang="ru-RU" dirty="0"/>
              <a:t> буде </a:t>
            </a:r>
            <a:r>
              <a:rPr lang="ru-RU" dirty="0" err="1"/>
              <a:t>узгоджено</a:t>
            </a:r>
            <a:r>
              <a:rPr lang="ru-RU" dirty="0"/>
              <a:t> </a:t>
            </a:r>
            <a:r>
              <a:rPr lang="ru-RU" dirty="0" err="1"/>
              <a:t>дипломатичними</a:t>
            </a:r>
            <a:r>
              <a:rPr lang="ru-RU" dirty="0"/>
              <a:t> каналами.</a:t>
            </a:r>
          </a:p>
          <a:p>
            <a:pPr marL="0" indent="0">
              <a:buNone/>
            </a:pPr>
            <a:r>
              <a:rPr lang="ru-RU" dirty="0"/>
              <a:t>Голова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–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(постанова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22.11.2017 № 900).</a:t>
            </a:r>
          </a:p>
          <a:p>
            <a:pPr marL="0" indent="0">
              <a:buNone/>
            </a:pPr>
            <a:r>
              <a:rPr lang="ru-RU" dirty="0"/>
              <a:t>Голова </a:t>
            </a:r>
            <a:r>
              <a:rPr lang="ru-RU" dirty="0" err="1"/>
              <a:t>Киргизької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– </a:t>
            </a:r>
            <a:r>
              <a:rPr lang="ru-RU" dirty="0" err="1"/>
              <a:t>Міністр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Киргизької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8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679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ProbaPro</vt:lpstr>
      <vt:lpstr>Times New Roman</vt:lpstr>
      <vt:lpstr>Wingdings 3</vt:lpstr>
      <vt:lpstr>Легкий дым</vt:lpstr>
      <vt:lpstr>РОЗВИТОК ДЕРЖАВ ПОСТРАДЯНСТКОГО ПРОСТОРУ:  КИРГИЗЬКА РЕСПУБЛІКА РЕСПУБЛІКА ТАДЖИКИСТАН</vt:lpstr>
      <vt:lpstr>КИРГИЗЬКА РЕСПУБЛІКА</vt:lpstr>
      <vt:lpstr>Бішкек  — столиця Киргизстану</vt:lpstr>
      <vt:lpstr>Презентация PowerPoint</vt:lpstr>
      <vt:lpstr>Економічний аспект</vt:lpstr>
      <vt:lpstr>Презентация PowerPoint</vt:lpstr>
      <vt:lpstr>Політика та державний устрій</vt:lpstr>
      <vt:lpstr>Презентация PowerPoint</vt:lpstr>
      <vt:lpstr>Довідка про діяльність Спільної міжурядової українсько-киргизької комісії із співробітництва</vt:lpstr>
      <vt:lpstr>Презентация PowerPoint</vt:lpstr>
      <vt:lpstr>Презентация PowerPoint</vt:lpstr>
      <vt:lpstr>РЕСПУБЛІКА ТАДЖИКИСТАН</vt:lpstr>
      <vt:lpstr>Презентация PowerPoint</vt:lpstr>
      <vt:lpstr>Адміністративний поділ</vt:lpstr>
      <vt:lpstr>Економічний аспект</vt:lpstr>
      <vt:lpstr>Презентация PowerPoint</vt:lpstr>
      <vt:lpstr>Державний устрій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ДЕРЖАВ ПОСТРАДЯНСТКОГО ПРОСТОРУ:  РУСПУБЛІКА ТАДЖИКИСТАН КИРГИЗЬКА РЕСПУБЛІКА</dc:title>
  <dc:creator>Пользователь Windows</dc:creator>
  <cp:lastModifiedBy>Пользователь Windows</cp:lastModifiedBy>
  <cp:revision>14</cp:revision>
  <dcterms:created xsi:type="dcterms:W3CDTF">2020-11-02T11:00:55Z</dcterms:created>
  <dcterms:modified xsi:type="dcterms:W3CDTF">2020-11-02T13:43:30Z</dcterms:modified>
</cp:coreProperties>
</file>