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8"/>
  </p:notesMasterIdLst>
  <p:sldIdLst>
    <p:sldId id="256" r:id="rId2"/>
    <p:sldId id="258" r:id="rId3"/>
    <p:sldId id="283" r:id="rId4"/>
    <p:sldId id="259" r:id="rId5"/>
    <p:sldId id="368" r:id="rId6"/>
    <p:sldId id="352" r:id="rId7"/>
    <p:sldId id="360" r:id="rId8"/>
    <p:sldId id="353" r:id="rId9"/>
    <p:sldId id="354" r:id="rId10"/>
    <p:sldId id="355" r:id="rId11"/>
    <p:sldId id="361" r:id="rId12"/>
    <p:sldId id="356" r:id="rId13"/>
    <p:sldId id="357" r:id="rId14"/>
    <p:sldId id="358" r:id="rId15"/>
    <p:sldId id="362" r:id="rId16"/>
    <p:sldId id="359" r:id="rId17"/>
    <p:sldId id="363" r:id="rId18"/>
    <p:sldId id="329" r:id="rId19"/>
    <p:sldId id="364" r:id="rId20"/>
    <p:sldId id="330" r:id="rId21"/>
    <p:sldId id="365" r:id="rId22"/>
    <p:sldId id="331" r:id="rId23"/>
    <p:sldId id="366" r:id="rId24"/>
    <p:sldId id="260" r:id="rId25"/>
    <p:sldId id="275" r:id="rId26"/>
    <p:sldId id="274" r:id="rId27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B4CBC-75BF-481F-8979-1193153D6A38}" type="datetimeFigureOut">
              <a:rPr lang="ru-UA" smtClean="0"/>
              <a:t>07.01.2024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81AF5-5520-4463-A2E0-A8B3DB5E8B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842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16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7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47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CA48C-36CD-8AF8-0D5C-24B08A5FC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73AF8B-7183-4600-D8BC-A0C8A9D70C7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4CBC1B-44E4-DF22-A225-2FCA1AB9526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5E253B3-224D-F61A-1648-650892940F46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D99DF179-3892-4D2D-CF0B-D360BD87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3982B921-846A-CAAA-FE09-80051B911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3BE989D-6905-A79B-B0E9-28C6884A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573129B-0717-4DB3-9E49-63E3E46ED2C9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21803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0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97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5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8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7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1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1/7/2024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56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  <p:sldLayoutId id="2147483700" r:id="rId12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Цветные карандаши внутри карандаша, которая находится вверху таблицы &quot;дерево&quot;">
            <a:extLst>
              <a:ext uri="{FF2B5EF4-FFF2-40B4-BE49-F238E27FC236}">
                <a16:creationId xmlns:a16="http://schemas.microsoft.com/office/drawing/2014/main" id="{D875CB75-2D3C-51EF-DB71-D0EA90E6E2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49"/>
          <a:stretch/>
        </p:blipFill>
        <p:spPr>
          <a:xfrm>
            <a:off x="20" y="13996"/>
            <a:ext cx="12191980" cy="68564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634BB-D84A-CE1F-A5C9-AF706DC15A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211388"/>
            <a:ext cx="7128588" cy="1425575"/>
          </a:xfrm>
        </p:spPr>
        <p:txBody>
          <a:bodyPr anchor="b">
            <a:noAutofit/>
          </a:bodyPr>
          <a:lstStyle/>
          <a:p>
            <a:pPr algn="ctr"/>
            <a:r>
              <a:rPr lang="uk-UA" sz="1800" b="1" dirty="0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Підклас </a:t>
            </a:r>
            <a:r>
              <a:rPr lang="uk-UA" sz="1800" b="1" dirty="0" err="1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Ламіїди</a:t>
            </a:r>
            <a:r>
              <a:rPr lang="uk-UA" sz="1800" b="1" dirty="0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Підклас </a:t>
            </a:r>
            <a:r>
              <a:rPr lang="uk-UA" sz="1800" b="1" dirty="0" err="1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Айстеріди</a:t>
            </a:r>
            <a:r>
              <a:rPr lang="uk-UA" sz="1800" b="1" dirty="0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0DFC18-B83C-CF44-5B92-439BBFB301F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-167951" y="5518701"/>
            <a:ext cx="3048000" cy="877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err="1">
                <a:solidFill>
                  <a:schemeClr val="bg1"/>
                </a:solidFill>
              </a:rPr>
              <a:t>Ботаніка</a:t>
            </a:r>
            <a:r>
              <a:rPr lang="ru-RU" sz="2400" b="1">
                <a:solidFill>
                  <a:schemeClr val="bg1"/>
                </a:solidFill>
              </a:rPr>
              <a:t> 2023-24</a:t>
            </a:r>
            <a:endParaRPr lang="ru-UA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0AC04BF7-C40F-646D-EF73-0B9584766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9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F716B2-E0E3-CE99-7379-707EEACFDADA}"/>
              </a:ext>
            </a:extLst>
          </p:cNvPr>
          <p:cNvSpPr txBox="1"/>
          <p:nvPr/>
        </p:nvSpPr>
        <p:spPr>
          <a:xfrm>
            <a:off x="223935" y="1117586"/>
            <a:ext cx="1160728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Синюхоцвіті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20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Polemoniales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Невеликий порядок, що включає 2 родини, 18 родів і 319 видів. Багаторічні і однорічні трави або напівчагарники,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дерев'янисті ліани. Листки чергові або рідше супротивні, прості, цілісні, зубчасті лопатеві або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перисто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 або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пальчасто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розсічені або роздільні. Квітки звичайно в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цимозних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суцвіттях,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-тичинкові, актиноморфні або більш чи менш зигоморфні, оцвітина і андроцей 5-членні,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4-членні, дуже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6-членні. Чашолистки більш чи менш зрослі. Віночок зрослопелюстковий, актиноморфний або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більш чи менш 2-губий. Тичинки прикріплені до трубки віночка і чергуються з його лопатями.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 3, іноді 2 або 4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 термінальним стовпчиком, звичайно з лопатевою приймочкою (кількість лопатей відповідає кількості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); зав'язь верхня, (2)3(4)- гнізда, з 1-багатьма насінними зачатками в кожному гнізді. Плоди — коробочки, іноді неправильні або такі, що ледве розкриваються. </a:t>
            </a:r>
            <a:r>
              <a:rPr lang="uk-UA" sz="20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Polemoniales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мають багато спільного з </a:t>
            </a:r>
            <a:r>
              <a:rPr lang="uk-UA" sz="20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Convolvulales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але відрізняються відсутністю секреторних клітин з молочним соком і алкалоїдів і більш спеціалізованими пилковими зернами. В порядку 2 родини, з них в Україні представлена одна.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140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pic>
        <p:nvPicPr>
          <p:cNvPr id="22536" name="Picture 8" descr="Orden: Polemoniales | Flickr">
            <a:extLst>
              <a:ext uri="{FF2B5EF4-FFF2-40B4-BE49-F238E27FC236}">
                <a16:creationId xmlns:a16="http://schemas.microsoft.com/office/drawing/2014/main" id="{9A75B685-048C-7298-6B60-284766C1E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989" y="772030"/>
            <a:ext cx="8440860" cy="569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963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723DC4-3FC1-C47D-8DE2-9348AD161AE9}"/>
              </a:ext>
            </a:extLst>
          </p:cNvPr>
          <p:cNvSpPr txBox="1"/>
          <p:nvPr/>
        </p:nvSpPr>
        <p:spPr>
          <a:xfrm>
            <a:off x="199053" y="1257221"/>
            <a:ext cx="11793894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16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Шорстколистоцвіті</a:t>
            </a:r>
            <a:r>
              <a:rPr lang="uk-UA" sz="1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6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Boraginales</a:t>
            </a:r>
            <a:r>
              <a:rPr lang="uk-UA" sz="1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Трави, чагарники, рідше дерева, ліани. Листки чергові або рідше супротивні, звичайно цілісні, іноді перисті,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пальчасті, без прилистків. Листки і стебла вкриті жорсткими одноклітинними волосками, в яких часто наявні базальні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цистоліти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; зустрічаються також зірчасті і залозисті волоски. Квітки зібрані в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цимозні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суцвіття, рідше поодинокі, здебільшого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-тичинкові, актиноморфні або злегка зигоморфні, оцвітина та андроцей звичайно п'ятичленні. Чашолистки більш чи менш зрослі,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черепичасті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стулчасті. Віночок зрослопелюстковий,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черепичастий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згорнутий,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стулчастий. Тичинок стільки ж, як і лопатей віночка, з якими вони чергуються; тичинки зрослі нитками з трубочкою віночка,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вільні. Нектарний диск є або відсутній.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 двох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їх до 14. Зав'язь верхня або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напівнижня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(в деяких 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Hydrophyllaceae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з двома-багатьма насінними зачатками на кожній плаценті або в кожному гнізді. Плоди різного типу. Щодо походження цього порядку вважається, що він, через проміжну в деяких відношеннях родину 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Hydrophyllaceae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тісно зв'язаний з 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Polemoniales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має спільне з ним походження. За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Кронквістом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Hydrophyllaceae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стоїть ближче до </a:t>
            </a:r>
            <a:r>
              <a:rPr lang="en-US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Polemoniaceae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ніж до 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Boraginaceae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(перші дві родини він включає до 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Solanales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a 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Boraginaceae</a:t>
            </a:r>
            <a:r>
              <a:rPr lang="uk-UA" sz="16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— до 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Lamiales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але всі ознаки (в тому числі й ембріональні) свідчать на користь більшої близькості 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Hydrophyllaceae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до 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Boraginaceae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і в усіх інших системах ці дві родини стоять поруч. До порядку входить сім родин, 137 родів і до 2670 видів, поширених переважно в тропіках і субтропіках обох півкуль. Найчисленнішою за кількістю видів і найпоширенішою в географічному плані є родина Шорстколисті. В Україні відомо дві родини: Водолисті та Шорстколисті. Особливо поширені у нас представники другої </a:t>
            </a:r>
            <a:r>
              <a:rPr lang="ru-RU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р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одини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97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pic>
        <p:nvPicPr>
          <p:cNvPr id="51202" name="Picture 2" descr="boraginales">
            <a:extLst>
              <a:ext uri="{FF2B5EF4-FFF2-40B4-BE49-F238E27FC236}">
                <a16:creationId xmlns:a16="http://schemas.microsoft.com/office/drawing/2014/main" id="{9224D89C-1730-DC90-ECA1-C66EAD8B5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29" y="312577"/>
            <a:ext cx="8119187" cy="608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463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20B8D0-5B22-A692-5285-3B7935949FE3}"/>
              </a:ext>
            </a:extLst>
          </p:cNvPr>
          <p:cNvSpPr txBox="1"/>
          <p:nvPr/>
        </p:nvSpPr>
        <p:spPr>
          <a:xfrm>
            <a:off x="227044" y="1090481"/>
            <a:ext cx="1173791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18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Ранникоцвіті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Scrophulariales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Трави і напівчагарники, рідше чагарники і дерева, іноді ліани. Листки чергові або супротивні, іноді кільчасті, прості або складні, як правило, без прилистків. Квітки зібрані в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цимозні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рацемозні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суцвіття, іноді поодинокі,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-тичинкові, рідше маточкові і тичинкові, як правило, зигоморфні. Оцвітина п'яти-, рідше чотиричленна. Чашолистки більш-менш зрослі. Віночок зрослопелюстковий, часто двогубий, іноді актиноморфний. Тичинки прирослі нитками до трубки віночка і чергуються з його лопатями. В чотиричленних квітках тичинок стільки ж, як і лопатей, або дві; в п'ятичленних квітках звичайно лише чотири фертильні тичинки, а верхня (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адоксальна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— стерильна або відсутня; інколи тільки дві тичинки фертильні, а решта стерильні або взагалі відсутні.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переважно з двох медіальних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трьох або чотирьох) з термінальним стовпчиком з двома приймочками (стовпчик іноді дуже короткий, а приймочка фактично сидяча). Зав'язь верхня, рідше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напівнижня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чи нижня, з (одним) двома-багатьма (переважно з багатьма) насінними зачатками в коленому гнізді. Плоди — звичайно коробочки, іноді нерозкривні,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кістянковидні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ягодоподібні, інколи розпадаються на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кістянковидні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мерикарпії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Великий порядок, до якого входить 17 родин, 834 роди та біля 12000 видів, представники яких поширені переважно в тропіках і субтропіках обох півкуль, близький до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Тирлнчецвітих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В Україні — чотири родини, 32 роди і 211 видів, з яких найбільша родина Ранникові.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750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pic>
        <p:nvPicPr>
          <p:cNvPr id="24582" name="Picture 6" descr="scrophulariales">
            <a:extLst>
              <a:ext uri="{FF2B5EF4-FFF2-40B4-BE49-F238E27FC236}">
                <a16:creationId xmlns:a16="http://schemas.microsoft.com/office/drawing/2014/main" id="{C1C37309-5EC0-E293-B4F8-1E794028A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475862"/>
            <a:ext cx="7839269" cy="587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630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EEA435-E445-CDF8-F2A8-0EF4DD5DBE9A}"/>
              </a:ext>
            </a:extLst>
          </p:cNvPr>
          <p:cNvSpPr txBox="1"/>
          <p:nvPr/>
        </p:nvSpPr>
        <p:spPr>
          <a:xfrm>
            <a:off x="93305" y="1023956"/>
            <a:ext cx="1184054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Губоцвіті (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Lamiales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Багаторічні або однорічні трави, напівчагарники або рідше чагарники і дерева. Листки чергові або частіше супротивні, іноді кільчасті, переважно прості і цілісні або зубчасті, без прилистків. Більшість рослин містять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іридоїдні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сполуки 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оробанхін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Квітки зібрані в суцвіття різних типів (найчастіше в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цимозні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маточкові і тичинкові, здебільшого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медіанозигоморфні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п'ятичленною оцвітиною, іноді без неї. Чашечка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зрослолиста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звичайно лопатева або зубчаста, іноді двогуба, залишається біля плодів. Віночок зрослопелюстковий, актиноморфний або частіше зигоморфний, з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черепичастими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іноді згорнутими чи стулчастими лопатями. Тичинок чотири або дві,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п'ять чи одна. Як правило, є нектарний диск.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звичайно з двох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іноді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псевдомономерний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(деякі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Verbenaceae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з термінальним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гіпобазичним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стовпчиком чи з двома ниткоподібними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стилодіями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Зав'язь верхня, звичайно з одним насінним зачатком в кожному гнізді. Плоди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кістянкоподібні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або такі, що розпадаються на чотири (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два) однонасінних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мерикарпії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коробочки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коробочкоподібні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(деякі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Verbenaceae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). До порядку належать три родини, близько 20 підродин, понад 300 родів і до 6500 видів. Найбільше родів і видів об'єднує родина Губоцвіті; крім того, вона має майже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космополітне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поширення і до неї входить найбільше цінних господарських рослин. Губоцвіті досить близькі до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Ранникоцвітих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мають спільне з ними походження. В Україні представлені всі три родини: Вербенові,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Глухокропивні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Вириницеві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33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pic>
        <p:nvPicPr>
          <p:cNvPr id="25606" name="Picture 6" descr="lamianae lamiales s l">
            <a:extLst>
              <a:ext uri="{FF2B5EF4-FFF2-40B4-BE49-F238E27FC236}">
                <a16:creationId xmlns:a16="http://schemas.microsoft.com/office/drawing/2014/main" id="{433D2EAF-1237-C75F-1C0A-7362C299D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742" y="429791"/>
            <a:ext cx="7997890" cy="599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871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4B18BD-AD98-E5F5-0113-CCF8B7A44CB4}"/>
              </a:ext>
            </a:extLst>
          </p:cNvPr>
          <p:cNvSpPr txBox="1"/>
          <p:nvPr/>
        </p:nvSpPr>
        <p:spPr>
          <a:xfrm>
            <a:off x="158620" y="1124568"/>
            <a:ext cx="1168192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ПІДКЛАС АЙСТЕРИДИ (ASTERIDAE)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Один з важливих підкласів дводольних. Переважно трави, рідше напівчагарники, ще. рідше чагарники та дерева. Для представників цього класу характерна наявність запасного вуглеводу інуліну. У вегетативних органах більшості з них є молочники. Квітки зібрані в різноманітні суцвіття, рідше поодинокі, переважно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-тичинкові, актиноморфні або зигоморфні. Віночок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зрослолистий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Тичинок звичайно п'ять, частіше вони прикріплені до трубки віночка.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як правило, з двох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Зав'язь, за деяким винятком, нижня. Підклас об'єднує п'ять порядків і 12 родин, біля 1420 родів та близько 27880 видів. Найбільша родина — Айстрові, або Складноцвіті. Нині вважають, що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Астериди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походять від архаїчних 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Cornanae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ймовірніше від найближчих предків сучасних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Hydrangeales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0" name="Picture 6" descr="ASTERIDAE Gent Sola Lamia y Scrophu | PDF | Plantas de jardín |  Horticultura y jardinería">
            <a:extLst>
              <a:ext uri="{FF2B5EF4-FFF2-40B4-BE49-F238E27FC236}">
                <a16:creationId xmlns:a16="http://schemas.microsoft.com/office/drawing/2014/main" id="{2650DB93-4C4A-A39A-D8CD-8313DCD34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82"/>
          <a:stretch/>
        </p:blipFill>
        <p:spPr bwMode="auto">
          <a:xfrm>
            <a:off x="887187" y="4037196"/>
            <a:ext cx="3535524" cy="263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What is Asteridae? | How Does Asteridae Look? | How to Say Asteridae in  English? - YouTube">
            <a:extLst>
              <a:ext uri="{FF2B5EF4-FFF2-40B4-BE49-F238E27FC236}">
                <a16:creationId xmlns:a16="http://schemas.microsoft.com/office/drawing/2014/main" id="{B5CD21DF-F17B-C53A-EC80-3508535BA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1"/>
          <a:stretch/>
        </p:blipFill>
        <p:spPr bwMode="auto">
          <a:xfrm>
            <a:off x="5850294" y="3971788"/>
            <a:ext cx="5250024" cy="27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738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01E85F-9677-9A46-9545-CB4EB85CA5F0}"/>
              </a:ext>
            </a:extLst>
          </p:cNvPr>
          <p:cNvSpPr txBox="1"/>
          <p:nvPr/>
        </p:nvSpPr>
        <p:spPr>
          <a:xfrm>
            <a:off x="111968" y="1166842"/>
            <a:ext cx="115886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18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Дзвоникоцвіті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Campanulales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Дзвоникоцвіті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більшість систематиків визнають за один з наймолодших порядків серед дводольних. Раніше його об'єднували із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айстроцвітими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лобелієвими в один порядок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зрослопилякових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Еволюція квітки і суцвіть у дзвоникових йшла в напрямку кращого пристосування до перехресного запилення. Трави або рідше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чагарниковидні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деревовидні рослини. Листки звичайно чергові, іноді супротивні або кільчасті, прості, без прилистків. Квітки зібрані в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цимозні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рацемозні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суцвіття з тенденцією до утворення головок (як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цимозних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так 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рацемозних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іноді поодинокі, звичайно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-тичинкові, актиноморфні або зигоморфні, частіше з п'ятичленною оцвітиною і андроцеєм. Чашечка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зрослолиста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Віночок зрослопелюстковий. стулчастий, рідше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черепитчастий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Тичинок звичайно стільки ж, як і пелюсток, з якими вони чергуються, тичинки вільні від віночка або прирослі до основи трубки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віночіса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 двох-трьох (п'яти)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паракарпний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але в результаті зростання інтрузивних плацент звичайно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вторинносинкарпний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; стовпчик простий або лопатевий. Зав'язь нижня,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напівнижня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верхня, звичайно з багатьма насінними зачатками. Плоди — коробочки, але іноді ягодоподібні. Порядок об'єднує до 2360 видів, близько 90 родів і 7 родин, з яких в Україні поширені дві найбільші — Дзвоникові та Лобелієві.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31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FE8632-C5A4-422D-7D3E-442C97A05C59}"/>
              </a:ext>
            </a:extLst>
          </p:cNvPr>
          <p:cNvSpPr txBox="1"/>
          <p:nvPr/>
        </p:nvSpPr>
        <p:spPr>
          <a:xfrm>
            <a:off x="227045" y="1105907"/>
            <a:ext cx="1173791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450215" algn="just"/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ПІДКЛАС ЛАМІІДИ, АБО ГУБОЦВІТОВИДНІ (LAMIIDAE)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Цей підклас був встановлений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Ерендорфером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 1983 p., він відповідає частині колишнього підкласу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Astendae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виділеного А.Л.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Тахтаджяном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Розподіл останнього на два більш природних підкласи —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Lamudae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i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Astendae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— можна вважати правильнішим.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 підкласу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Lamiidae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входять дерева, чагарники, напівчагарники і трави, дуже різноманітні на вигляд. Листки в них чергові або частіше супротивні, іноді кільчасті, без прилистків, рідше з прилистками. Квітки майже завжди зрослопелюсткові,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здебільшого з двох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Lamiidae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походить найімовірніше від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Rosidae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— порядку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Hydrangiales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Найближчий до останнього порядок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Gentianales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Підклас охоплює 10 порядків, 52 родини і понад 40 підродин.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76" name="Picture 20" descr="euasterids i1">
            <a:extLst>
              <a:ext uri="{FF2B5EF4-FFF2-40B4-BE49-F238E27FC236}">
                <a16:creationId xmlns:a16="http://schemas.microsoft.com/office/drawing/2014/main" id="{471015BC-C32A-42C3-5E64-9D6F56555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577" y="3691230"/>
            <a:ext cx="4194111" cy="314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8" name="Picture 22" descr="Семенные растения. Характеристика отделов голосеменные и покрытосеменные -  презентация онлайн">
            <a:extLst>
              <a:ext uri="{FF2B5EF4-FFF2-40B4-BE49-F238E27FC236}">
                <a16:creationId xmlns:a16="http://schemas.microsoft.com/office/drawing/2014/main" id="{43F3E313-7653-9767-9C4E-CEFE29AC43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8" r="63485" b="8479"/>
          <a:stretch/>
        </p:blipFill>
        <p:spPr bwMode="auto">
          <a:xfrm>
            <a:off x="343678" y="3730858"/>
            <a:ext cx="2472613" cy="301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2" name="Picture 26" descr="Подкласс 7. Ламииды – Lamiidae Порядок 1. Пасленовые - Solanales с е м е й  с т в о Пасленовые – Solanaceae">
            <a:extLst>
              <a:ext uri="{FF2B5EF4-FFF2-40B4-BE49-F238E27FC236}">
                <a16:creationId xmlns:a16="http://schemas.microsoft.com/office/drawing/2014/main" id="{25D9D1C3-87D8-9B6C-AB0B-8D0F848AB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342" y="3691229"/>
            <a:ext cx="2472613" cy="309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740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pic>
        <p:nvPicPr>
          <p:cNvPr id="7176" name="Picture 8" descr="Дзвоникові — Вікіпедія">
            <a:extLst>
              <a:ext uri="{FF2B5EF4-FFF2-40B4-BE49-F238E27FC236}">
                <a16:creationId xmlns:a16="http://schemas.microsoft.com/office/drawing/2014/main" id="{6EEB3F1D-1B07-CE1D-96BD-A0E623426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15" y="324239"/>
            <a:ext cx="8279363" cy="620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945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231294-A6A2-4BF4-3B62-B7EE69182374}"/>
              </a:ext>
            </a:extLst>
          </p:cNvPr>
          <p:cNvSpPr txBox="1"/>
          <p:nvPr/>
        </p:nvSpPr>
        <p:spPr>
          <a:xfrm>
            <a:off x="213049" y="1023956"/>
            <a:ext cx="11765902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Айстроцвіті</a:t>
            </a:r>
            <a:r>
              <a:rPr lang="uk-UA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Asterales</a:t>
            </a:r>
            <a:r>
              <a:rPr lang="uk-UA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Багаторічні або однорічні трави і напівчагарники, рідше чагарники, ліани і невисокі або середніх розмірів дерева. Листки чергові, рідше супротивні, іноді кільчасті, прості, від цілісних до різним чином розчленованих, інколи редуковані,' без прилистків. Характерною ознакою його представників є наявність у флоемі системи членистих молочних клітин, які містять багатий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тритерпенами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латекс, і (або) наявність більш чи менш добре розвинутої системи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схизогенних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секреторних каналів. Представники підродини </a:t>
            </a:r>
            <a:r>
              <a:rPr lang="uk-UA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Lactucoideae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мають як більш чи менш виражені молочники і молочні клітини, так і секреторні канали, тимчасом як у представників підродини </a:t>
            </a:r>
            <a:r>
              <a:rPr lang="uk-UA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Asteroideae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добре розвинуті секреторні канали, а молочники відсутні, молочні ж клітини виявлені лише в небагатьох родів. Для них характерний також вміст у рослинах запасного вуглеводу інуліну, гірких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сесквитерпенових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лактонів і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тритерпенів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відсутність танінів та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іридоїдних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Квітки зібрані в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рацемозні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головки (кошики), які, в свою чергу, в багатьох випадках утворюють різного роду складні суцвіття, в тому числі складну головку (наприклад, у роду </a:t>
            </a:r>
            <a:r>
              <a:rPr lang="uk-UA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Echinops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Головка (кошик) звичайно оточена обгорткою, складеною з одного або кількох рядів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брактей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Окремі квітки кошика, кількість яких може бути зведена до однієї (рід </a:t>
            </a:r>
            <a:r>
              <a:rPr lang="uk-UA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Echinops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сидять на плоскому, більш або менш випуклому, іноді навіть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веретеновидному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спільному квітколожі, точніше ложі суцвіття. У багатьох </a:t>
            </a:r>
            <a:r>
              <a:rPr lang="uk-UA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Asteraceae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окремі квітки сидять у пазухах лусковидних чи щетинистих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брактей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але частіше спільне квітколоже голе. В кошиках з однорідними квітками всі квітки звичайно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маточково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-тичинкові, а в кошиках з різнорідними квітками крайові (променеві) квітки маточкові або нейтральні (стерильні), а центральні (дискові) —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маточково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-тичинкові або функціонально тичинкові.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293243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5"/>
            <a:ext cx="2112925" cy="10239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1486B7-D766-FBB8-D2B1-771C51A0C4A0}"/>
              </a:ext>
            </a:extLst>
          </p:cNvPr>
          <p:cNvSpPr txBox="1"/>
          <p:nvPr/>
        </p:nvSpPr>
        <p:spPr>
          <a:xfrm>
            <a:off x="241041" y="1021631"/>
            <a:ext cx="1170991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Оцвітина і андроцей п'ятичленні.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чотиричленні. Трубка чашечки разом з основою трубки віночка повністю приросла до зав'язі, а її вільні лопаті звичайно дуже видозмінені і перетворені в чубок,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папус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який часто дуже редукований або й відсутній. Віночок п'яти основних типів: трубчастий (актиноморфний і повністю зрослопелюстковий, на верхівці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п'ятилопатевий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п'ятизубчастий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язичковий (на ранній стадії розвитку трубчастий, але під час цвітіння розділяється поздовжньо між двома задніми, або внутрішніми, пелюстками і перетворюється в язичковий), двогубий (перед цвітінням трубчастий, але під час цвітіння розділяється поздовжньо по двох протилежних лініях, що проходять між трьома передніми, або зовнішніми, пелюстками і двома задніми, рідше між чотирма передніми пелюстками і однією задньою, причому задня губа іноді абортується); променевий (зовнішньо відповідний губі віночка) та лійкоподібний.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віночок повністю відсутній (у крайових маточкових квіток). Тичинки прикріплені до трубки віночка, чергуються з пелюстками; нитки звичайно вільні, іноді зрослі в трубку; пиляки, як правило, склеєні між собою; основи пиляків часто бувають "оснащені" більш чи менш ясно вираженими придатками.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Гінецей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двох медіальних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карпел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з стовпчиком, що має біля основи кільцеподібний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короткотрубчастий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нектарний диск. Стовпчик закінчується приймочкою, складеною звичайно з двох рівних лопатей (від ледве помітних до дуже довгих), у функціонально тичинкових квіток стовпчик іноді нероздільний; під приймочкою стовпчик часто несе комірець волосків (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збираючі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волоски), які служать для вимітання пилку; зав'язь нижня,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одногніздгі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 одним прямим базальним насінним зачатком.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9955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C24A21-E61E-A279-A6CF-1D19BB7BAED4}"/>
              </a:ext>
            </a:extLst>
          </p:cNvPr>
          <p:cNvSpPr txBox="1"/>
          <p:nvPr/>
        </p:nvSpPr>
        <p:spPr>
          <a:xfrm>
            <a:off x="111967" y="1023956"/>
            <a:ext cx="1180322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Плоди — сім'янки, дуже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кістянковидні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звичайно увінчані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папусом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який залишається, рідше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папус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опадаючий або його немає. Ряд систематиків виводять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Asteraceae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безпосередньо від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Lobeliaceae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Хоча за всіма даними порядок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Asterales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походить від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надпорядку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Campanulane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але в нас немає підстав виводити його безпосередньо з якогось одного порядку.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Asterales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найближче стоять до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Calycerales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але в них багато спільного також з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Goodeniales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Зважаючи на це, можна говорити лише про спільне походження зазначених порядків. Походження від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Dipsacaceae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(по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Бессі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і від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Rubiaceae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(за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Кронквістом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мало ймовірне і навіть виключене. В еволюції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Asterales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трав'янисті форми виникли, мабуть, від деревних предків. Звичайно, в багатьох випадках мав місце і зворотний процес виникнення вторинних деревних форм від трав'янистих предків, причому, за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Кронквістом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це відбувалося набагато частіше, ніж прийнято думати. Систематичне положення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Айстроцвітих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серед Дводольних досить чітке. Вони ніби завершують еволюційний розвиток головної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філеми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цього класу. Порядок зближують найчастіше з Дзвониковими, Лобелієвими і деякими іншими зрослопелюстковими, характерною ознакою яких є склеювання або навіть зрощування пиляків і розкривання їх поздовжніми щілинами всередину (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інтрозні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пиляки). Проте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Айстроцвіті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мають і деякі специфічні риси (характерний тип суцвіття — кошик, наявність тільки одного насінного зачатка тощо), тому їх виділяють в окремий порядок. До порядку належить одна велика родина Айстрові, або Складноцвіті, яку часом поділяють на кілька окремих родин. Найдавніші роди Складноцвітих відомі вже з верхньої крейди, але ця родина й тепер перебуває в стадії прогресивного розвитку.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621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02562AD4-BFA7-7775-1A96-4F6F56C8D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pic>
        <p:nvPicPr>
          <p:cNvPr id="49156" name="Picture 4" descr="презентація &quot;Родина Айстрові&quot;">
            <a:extLst>
              <a:ext uri="{FF2B5EF4-FFF2-40B4-BE49-F238E27FC236}">
                <a16:creationId xmlns:a16="http://schemas.microsoft.com/office/drawing/2014/main" id="{394DCF04-09FB-0687-0609-F003E349D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36"/>
          <a:stretch/>
        </p:blipFill>
        <p:spPr bwMode="auto">
          <a:xfrm>
            <a:off x="177671" y="2043404"/>
            <a:ext cx="6667500" cy="356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Родина Айстрові, або складноцвітні. Family Asteraceae or Compositae |  Visual TA">
            <a:extLst>
              <a:ext uri="{FF2B5EF4-FFF2-40B4-BE49-F238E27FC236}">
                <a16:creationId xmlns:a16="http://schemas.microsoft.com/office/drawing/2014/main" id="{048B9113-7180-92DB-2237-64ED2CA5F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949" y="795435"/>
            <a:ext cx="4343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873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FB2D276-8360-D932-F8A0-B04DA7681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5579B48-0190-D438-DD19-40821E006788}"/>
              </a:ext>
            </a:extLst>
          </p:cNvPr>
          <p:cNvSpPr/>
          <p:nvPr/>
        </p:nvSpPr>
        <p:spPr>
          <a:xfrm>
            <a:off x="3692937" y="1614396"/>
            <a:ext cx="480612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5000" b="1" dirty="0">
                <a:ln/>
                <a:solidFill>
                  <a:schemeClr val="accent4"/>
                </a:solidFill>
              </a:rPr>
              <a:t>Q &amp; A</a:t>
            </a:r>
            <a:endParaRPr lang="ru-RU" sz="15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8AA44E-2EA6-14DF-30DE-F88637C5473A}"/>
              </a:ext>
            </a:extLst>
          </p:cNvPr>
          <p:cNvSpPr/>
          <p:nvPr/>
        </p:nvSpPr>
        <p:spPr>
          <a:xfrm>
            <a:off x="1343672" y="4320274"/>
            <a:ext cx="9504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Готов</a:t>
            </a:r>
            <a:r>
              <a:rPr lang="uk-UA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 відповісти на запитання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8925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FB2D276-8360-D932-F8A0-B04DA7681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FB509B-01C6-DC89-EDE8-72B00C4E1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38" y="1988000"/>
            <a:ext cx="4817745" cy="453903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01A9FF6-842B-9B62-1B58-4D7FEC136B32}"/>
              </a:ext>
            </a:extLst>
          </p:cNvPr>
          <p:cNvSpPr/>
          <p:nvPr/>
        </p:nvSpPr>
        <p:spPr>
          <a:xfrm>
            <a:off x="2470110" y="858617"/>
            <a:ext cx="6766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Щиро </a:t>
            </a:r>
            <a:r>
              <a:rPr lang="ru-RU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дякую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за </a:t>
            </a:r>
            <a:r>
              <a:rPr lang="ru-RU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увагу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3718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8CB92C-DCB9-3F16-EE84-40EB3818C3BD}"/>
              </a:ext>
            </a:extLst>
          </p:cNvPr>
          <p:cNvSpPr txBox="1"/>
          <p:nvPr/>
        </p:nvSpPr>
        <p:spPr>
          <a:xfrm>
            <a:off x="5368990" y="298580"/>
            <a:ext cx="682301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18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Тирличецвіті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Gentianales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Дерева, чагарники і трави із супротивними або іноді кільчастими листками,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черговими, простими і звичайно цілісними, без прилистків, рідше з ними. Квітки зібрані в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цимозні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рідше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рацемозні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суцвіття, іноді поодинокі,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маточкові і тичинкові, частіше актиноморфні або майже актиноморфні, з подвійною оцвітиною. Віночок зрослопелюстковий, лопаті віночка складені в бруньці, звичайно скручені, рідше стулчасті. Тичинок стільки ж, як і пелюсток, і вони чергуються з ними, рідше їх менше; нитки прирослі до трубочки віночка.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ценокарпний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звичайно з двох або рідше трьох-п'яти (до восьми)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Зав'язь верхня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напівнижня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переважно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одногнізда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(одним-) багатьма насінними зачатками в кожному гнізді або на кожній плаценті. Плід — коробочка або іншого типу. Досить значний за обсягом порядок, до якого належить 13 родин і 15 підродин, понад 900 родів та близько 13 000 видів, що зростають як у тропіках і субтропіках, так і в областях з помірним кліматом. Найхарактернішою рисою цього порядку є скручений віночок у бутоні. У флорі України ростуть представники п'яти родин.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40" name="Picture 16" descr="gentianales">
            <a:extLst>
              <a:ext uri="{FF2B5EF4-FFF2-40B4-BE49-F238E27FC236}">
                <a16:creationId xmlns:a16="http://schemas.microsoft.com/office/drawing/2014/main" id="{B1F43FAA-ED4C-3386-950D-6624710C1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7" y="1924439"/>
            <a:ext cx="4999653" cy="374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58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A13C3E-3F8A-F66C-38AD-DA63DBC40BC0}"/>
              </a:ext>
            </a:extLst>
          </p:cNvPr>
          <p:cNvSpPr txBox="1"/>
          <p:nvPr/>
        </p:nvSpPr>
        <p:spPr>
          <a:xfrm>
            <a:off x="175726" y="1135675"/>
            <a:ext cx="1184054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18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Маслиноцвіті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Oleales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Дерева або чагарники, іноді виткі, із супротивними,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черговими (деякі види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Jasminu</a:t>
            </a:r>
            <a:r>
              <a:rPr lang="en-US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простими чи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непарноперистими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три-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однолисточковими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листками, без прилистків. Листки звичайно покриті волосками, які іноді виконують секреторну функцію. В листках і стеблі зустрічаються кристали оксалату кальцію. Квітки дрібні, зібрані в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цимозні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рідше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рацемозні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суцвіття, іноді поодинокі, звичайно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маточково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-тичинкові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полігамні чи дводомні, актиноморфні, звичайно чотиричленні. Чашечка найчастіше маленька, 4 (15)-лопатева, стулчаста,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відсутня (деякі види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Fraxinus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Віночок зрослопелюстковий (іноді дуже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глибоколопатевий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через що здається роздільнопелюстковим, як у видів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Fraxinus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4 (5-12)-лопатевий, складений у бруньці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черепичастостулчастий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або згорнутий чи скручений, іноді (як у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Forestiera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деяких видів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Fraxinus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відсутній. Тичинок дві,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чотири, дуже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три або п'ять, вони прикріплені до трубочки віночка (якщо ця трубочка виражена), розміщені поперечно, рідше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медіально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Гінецей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двох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карпел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із стовпчиком і дволопатевою приймочкою, іноді приймочка сидяча. Зав'язь верхня,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двогнізда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 двома, одним або чотирма-багатьма насінними зачатками в кожному гнізді. Плоди — коробочки, крилаті горіхи, ягоди або кістянки, часто однонасінні. Цей монотипний порядок має спільні риси з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Тирличецвітими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особливо з родиною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Логанієвих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цього порядку. Проте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Маслиноцвіті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мають ряд спільних ознак із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Scrophulariales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83446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pic>
        <p:nvPicPr>
          <p:cNvPr id="34820" name="Picture 4" descr="oleales1">
            <a:extLst>
              <a:ext uri="{FF2B5EF4-FFF2-40B4-BE49-F238E27FC236}">
                <a16:creationId xmlns:a16="http://schemas.microsoft.com/office/drawing/2014/main" id="{9883129C-7998-ADE1-3576-09B9663DA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" r="8412"/>
          <a:stretch/>
        </p:blipFill>
        <p:spPr bwMode="auto">
          <a:xfrm>
            <a:off x="270587" y="1342442"/>
            <a:ext cx="598092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oleaceae">
            <a:extLst>
              <a:ext uri="{FF2B5EF4-FFF2-40B4-BE49-F238E27FC236}">
                <a16:creationId xmlns:a16="http://schemas.microsoft.com/office/drawing/2014/main" id="{B12161BD-0468-A234-97FF-B7F8AEAF2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768" y="2108717"/>
            <a:ext cx="5139612" cy="385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896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061686-ABD7-CC83-59EE-0227CF64DE8F}"/>
              </a:ext>
            </a:extLst>
          </p:cNvPr>
          <p:cNvSpPr txBox="1"/>
          <p:nvPr/>
        </p:nvSpPr>
        <p:spPr>
          <a:xfrm>
            <a:off x="203718" y="1182328"/>
            <a:ext cx="1178456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18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Пасльоноцвіті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Solanales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Включає 5 родин (з яких 4 зовсім невеликі), 98 родів і 2980 видів. Трави, чагарники або дерева з черговими простими, іноді складними листками, без прилистків. Характерні алкалоїди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тропінової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нікотинової і стероїдної груп. Квітки, зібрані в різноманітні суцвіття (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цимозні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похідні від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цимозного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типу) або поодинокі і пазушні,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-тичинкові, актиноморфні або майже актиноморфні, рідше більш або менш зигоморфні. Чашечка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зрослолиста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звичайно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п'ятилопатева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залишається біля плодів. Віночок зрослопелюстковий, від колесовидного до трубчастого, звичайно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п'ятилопатевий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у бруньці переважно складчастий. Тичинок звичайно п'ять, вони чергуються з лопатями віночка і прирослі до його трубки, але у деяких видів наявні лише чотири або навіть дві фертильні тичинки, а решта перетворилася в стамінодії.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Гінецєй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звичайно з двох, іноді п'яти,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трьох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звичайно з термінальним стовпчиком; приймочка, як правило, дволопатева, рідше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пельтатна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Зав'язь верхня, (одно-)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дво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 (три-, п'яти-)гнізда, з одним або частіше з кількома чи багатьма насінними зачатками в кожному гнізді або на кожній плаценті. Плоди різного типу, найчастіше ягоди або коробочки. До порядку належить п'ять подібних між собою родин, представники яких поширені переважно в південній півкулі. Найбільша за обсягом родина Пасльонові. Вважається, що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Solanales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походить від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Тирличецвітих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найімовірніше від родини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Логанієві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цього порядку.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440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pic>
        <p:nvPicPr>
          <p:cNvPr id="21510" name="Picture 6" descr="solanaceae">
            <a:extLst>
              <a:ext uri="{FF2B5EF4-FFF2-40B4-BE49-F238E27FC236}">
                <a16:creationId xmlns:a16="http://schemas.microsoft.com/office/drawing/2014/main" id="{5BC278A7-0EB8-D954-642D-8769FA2CD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677" y="569750"/>
            <a:ext cx="7624665" cy="571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480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C7735C-2091-3F4A-879E-A2869CA9A55E}"/>
              </a:ext>
            </a:extLst>
          </p:cNvPr>
          <p:cNvSpPr txBox="1"/>
          <p:nvPr/>
        </p:nvSpPr>
        <p:spPr>
          <a:xfrm>
            <a:off x="161731" y="1023956"/>
            <a:ext cx="11868538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16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Березкоцвіті</a:t>
            </a:r>
            <a:r>
              <a:rPr lang="uk-UA" sz="1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6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Convolvulales</a:t>
            </a:r>
            <a:r>
              <a:rPr lang="uk-UA" sz="1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Включає 2 родини, до 59 родів та близько 1870 видів. Багаторічні трави, звичайно ліанові або сланкі, іноді паразитні,,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прямостоячі чагарники або невеликі дерева, дуже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високі дерева (монотипний мадагаскарський рід 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Humbeitia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). Листки чергові, прості, цілісні, зубчасті, лопатеві або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перисто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-розсічені, без прилистків, у 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Cusciitaceae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лускоподібні.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Іридоїдні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сполуки відсутні, натомість є алкалоїди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індоловоїта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інших груп. Квітки у 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Convolvulaceae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завжди великі (в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usciitaceae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завжди дрібні), в термінальних або пазушних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дихазіях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інколи поодинокі і пазушні, звичайно з двома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брактеолями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які іноді збільшені й утворюють покривало,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 або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маточкові і тичинкові, звичайно актиноморфні, оцвітина та андроцей п'ятичленні,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чотиричленні. Чашолистки звичайно вільні,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черепичасті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іноді нерівні. Віночок зрослопелюстковий, більш чи менш лопатевий або з цілісним краєм, лійковидний, рідше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дзвониковидний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трубчастий, звичайно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індуплікативно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-стулчастий (всередину складений) і часто також згорнутий (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конволютний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або просто згорнутий (коли лопаті більш глибокі), в 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Cusciitaceae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черепичастий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Тичинки прикріплені до основи трубки віночка або до виїмки між його лопатями (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Cusciitaceae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і чергуються з пелюстками; нитки часто нерівні. Нектарний диск звичайно розвинутий, кільцевий або чашоподібний.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із двох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 п'яти-трьох, звичайно з більш або менш зрослими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стилодіями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Зав'язь верхня, одно-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двогнізда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п'яти- або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тригнізда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іноді вона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бікарпелятна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глибоко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дво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 або чотири-лопатева, із сегментами, сполученими головним чином основами зрослих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стилодіїв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У кожному гнізді зав'язі частіше два,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один або чотири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суббазальних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насінних зачатки. Плоди звичайно коробочки, іноді розкриваються поперечною щілиною або неправильно,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плоди нерозкривні, соковиті чи горіхоподібні. Має лише дві родини: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Березкові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Повитицеві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поширені майже по всій земній кулі, при цьому до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Повитицевих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належать безхлорофільні паразитні рослини. Обидві родини мають спільне походження з Пасльоновими і часом їх об'єднують з ними. Однак на відміну від порядку 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Solanales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в її представників є секреторні клітини з молочним соком, здебільшого це виткі трави, вони різко відрізняються анатомією насіння.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68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pic>
        <p:nvPicPr>
          <p:cNvPr id="3082" name="Picture 10" descr="convolvulaceae">
            <a:extLst>
              <a:ext uri="{FF2B5EF4-FFF2-40B4-BE49-F238E27FC236}">
                <a16:creationId xmlns:a16="http://schemas.microsoft.com/office/drawing/2014/main" id="{F4AEFE33-C35C-0669-D455-DABB0694E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982" y="513767"/>
            <a:ext cx="7773955" cy="58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413326"/>
      </p:ext>
    </p:extLst>
  </p:cSld>
  <p:clrMapOvr>
    <a:masterClrMapping/>
  </p:clrMapOvr>
</p:sld>
</file>

<file path=ppt/theme/theme1.xml><?xml version="1.0" encoding="utf-8"?>
<a:theme xmlns:a="http://schemas.openxmlformats.org/drawingml/2006/main" name="Portal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3362</Words>
  <Application>Microsoft Office PowerPoint</Application>
  <PresentationFormat>Широкоэкранный</PresentationFormat>
  <Paragraphs>33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Bookman Old Style</vt:lpstr>
      <vt:lpstr>Calibri</vt:lpstr>
      <vt:lpstr>Times New Roman</vt:lpstr>
      <vt:lpstr>Trade Gothic Next Cond</vt:lpstr>
      <vt:lpstr>Trade Gothic Next Light</vt:lpstr>
      <vt:lpstr>PortalVTI</vt:lpstr>
      <vt:lpstr>Підклас Ламіїди. Підклас Айстеріди.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Вступ. Ботаніка як наука. Загальний огляд нижчих рослин</dc:title>
  <dc:creator>Елена Бойкая</dc:creator>
  <cp:lastModifiedBy>Olena Boika</cp:lastModifiedBy>
  <cp:revision>26</cp:revision>
  <dcterms:created xsi:type="dcterms:W3CDTF">2022-09-18T07:22:36Z</dcterms:created>
  <dcterms:modified xsi:type="dcterms:W3CDTF">2024-01-07T17:30:52Z</dcterms:modified>
</cp:coreProperties>
</file>