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13.09.2024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13.09.2024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13.09.2024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p>
        </p:txBody>
      </p:sp>
    </p:spTree>
    <p:extLst>
      <p:ext uri="{BB962C8B-B14F-4D97-AF65-F5344CB8AC3E}">
        <p14:creationId xmlns:p14="http://schemas.microsoft.com/office/powerpoint/2010/main" val="392206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a:latin typeface="Times New Roman" panose="02020603050405020304" pitchFamily="18" charset="0"/>
                <a:cs typeface="Times New Roman" panose="02020603050405020304" pitchFamily="18" charset="0"/>
              </a:rPr>
              <a:t>поділяються на </a:t>
            </a:r>
            <a:r>
              <a:rPr lang="uk-UA" sz="2000" b="1" i="1" dirty="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a:latin typeface="Times New Roman" panose="02020603050405020304" pitchFamily="18" charset="0"/>
                <a:cs typeface="Times New Roman" panose="02020603050405020304" pitchFamily="18" charset="0"/>
              </a:rPr>
              <a:t>М.Мішелетті</a:t>
            </a:r>
            <a:r>
              <a:rPr lang="uk-UA" sz="2000" dirty="0">
                <a:latin typeface="Times New Roman" panose="02020603050405020304" pitchFamily="18" charset="0"/>
                <a:cs typeface="Times New Roman" panose="02020603050405020304" pitchFamily="18" charset="0"/>
              </a:rPr>
              <a:t> виділяє </a:t>
            </a:r>
            <a:r>
              <a:rPr lang="uk-UA" sz="2000" b="1" dirty="0">
                <a:latin typeface="Times New Roman" panose="02020603050405020304" pitchFamily="18" charset="0"/>
                <a:cs typeface="Times New Roman" panose="02020603050405020304" pitchFamily="18" charset="0"/>
              </a:rPr>
              <a:t>вісім</a:t>
            </a:r>
            <a:r>
              <a:rPr lang="uk-UA" sz="2000" dirty="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a:latin typeface="Times New Roman" panose="02020603050405020304" pitchFamily="18" charset="0"/>
                <a:cs typeface="Times New Roman" panose="02020603050405020304" pitchFamily="18" charset="0"/>
              </a:rPr>
              <a:t>народовладдя та конституційності</a:t>
            </a:r>
            <a:r>
              <a:rPr lang="uk-UA" sz="2000" dirty="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p>
        </p:txBody>
      </p:sp>
    </p:spTree>
    <p:extLst>
      <p:ext uri="{BB962C8B-B14F-4D97-AF65-F5344CB8AC3E}">
        <p14:creationId xmlns:p14="http://schemas.microsoft.com/office/powerpoint/2010/main" val="147676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Політико-правові засади побудови правової держави.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p>
        </p:txBody>
      </p:sp>
    </p:spTree>
    <p:extLst>
      <p:ext uri="{BB962C8B-B14F-4D97-AF65-F5344CB8AC3E}">
        <p14:creationId xmlns:p14="http://schemas.microsoft.com/office/powerpoint/2010/main" val="131585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a:latin typeface="Times New Roman" panose="02020603050405020304" pitchFamily="18" charset="0"/>
                <a:cs typeface="Times New Roman" panose="02020603050405020304" pitchFamily="18" charset="0"/>
              </a:rPr>
              <a:t>Наприкінці ХІХ ст. вчений із </a:t>
            </a:r>
            <a:r>
              <a:rPr lang="uk-UA" sz="2300" dirty="0" err="1">
                <a:latin typeface="Times New Roman" panose="02020603050405020304" pitchFamily="18" charset="0"/>
                <a:cs typeface="Times New Roman" panose="02020603050405020304" pitchFamily="18" charset="0"/>
              </a:rPr>
              <a:t>Принстонського</a:t>
            </a:r>
            <a:r>
              <a:rPr lang="uk-UA" sz="2300" dirty="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a:latin typeface="Times New Roman" panose="02020603050405020304" pitchFamily="18" charset="0"/>
                <a:cs typeface="Times New Roman" panose="02020603050405020304" pitchFamily="18" charset="0"/>
              </a:rPr>
              <a:t>державної влади </a:t>
            </a:r>
            <a:r>
              <a:rPr lang="uk-UA" sz="2300" dirty="0">
                <a:latin typeface="Times New Roman" panose="02020603050405020304" pitchFamily="18" charset="0"/>
                <a:cs typeface="Times New Roman" panose="02020603050405020304" pitchFamily="18" charset="0"/>
              </a:rPr>
              <a:t>на </a:t>
            </a:r>
            <a:r>
              <a:rPr lang="uk-UA" sz="2300" b="1" dirty="0">
                <a:latin typeface="Times New Roman" panose="02020603050405020304" pitchFamily="18" charset="0"/>
                <a:cs typeface="Times New Roman" panose="02020603050405020304" pitchFamily="18" charset="0"/>
              </a:rPr>
              <a:t>політичне керівництво </a:t>
            </a:r>
            <a:r>
              <a:rPr lang="uk-UA" sz="2300" dirty="0">
                <a:latin typeface="Times New Roman" panose="02020603050405020304" pitchFamily="18" charset="0"/>
                <a:cs typeface="Times New Roman" panose="02020603050405020304" pitchFamily="18" charset="0"/>
              </a:rPr>
              <a:t>і </a:t>
            </a:r>
            <a:r>
              <a:rPr lang="uk-UA" sz="2300" b="1" dirty="0">
                <a:latin typeface="Times New Roman" panose="02020603050405020304" pitchFamily="18" charset="0"/>
                <a:cs typeface="Times New Roman" panose="02020603050405020304" pitchFamily="18" charset="0"/>
              </a:rPr>
              <a:t>адміністративну діяльність</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вважав, що </a:t>
            </a:r>
            <a:r>
              <a:rPr lang="uk-UA" sz="2300" b="1" i="1" dirty="0">
                <a:latin typeface="Times New Roman" panose="02020603050405020304" pitchFamily="18" charset="0"/>
                <a:cs typeface="Times New Roman" panose="02020603050405020304" pitchFamily="18" charset="0"/>
              </a:rPr>
              <a:t>держава виконує дві базові функції</a:t>
            </a:r>
            <a:r>
              <a:rPr lang="uk-UA" sz="2300" dirty="0">
                <a:latin typeface="Times New Roman" panose="02020603050405020304" pitchFamily="18" charset="0"/>
                <a:cs typeface="Times New Roman" panose="02020603050405020304" pitchFamily="18" charset="0"/>
              </a:rPr>
              <a:t>: </a:t>
            </a:r>
            <a:r>
              <a:rPr lang="uk-UA" sz="2300" b="1" dirty="0">
                <a:latin typeface="Times New Roman" panose="02020603050405020304" pitchFamily="18" charset="0"/>
                <a:cs typeface="Times New Roman" panose="02020603050405020304" pitchFamily="18" charset="0"/>
              </a:rPr>
              <a:t>політичну</a:t>
            </a:r>
            <a:r>
              <a:rPr lang="uk-UA" sz="2300" dirty="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a:latin typeface="Times New Roman" panose="02020603050405020304" pitchFamily="18" charset="0"/>
                <a:cs typeface="Times New Roman" panose="02020603050405020304" pitchFamily="18" charset="0"/>
              </a:rPr>
              <a:t>адміністративну</a:t>
            </a:r>
            <a:r>
              <a:rPr lang="uk-UA" sz="2300" dirty="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Політична функція держави</a:t>
            </a:r>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Адміністративна 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Державна політика</a:t>
            </a:r>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extLst>
                    <a:ext uri="{9D8B030D-6E8A-4147-A177-3AD203B41FA5}">
                      <a16:colId xmlns:a16="http://schemas.microsoft.com/office/drawing/2014/main" val="20000"/>
                    </a:ext>
                  </a:extLst>
                </a:gridCol>
                <a:gridCol w="2049517">
                  <a:extLst>
                    <a:ext uri="{9D8B030D-6E8A-4147-A177-3AD203B41FA5}">
                      <a16:colId xmlns:a16="http://schemas.microsoft.com/office/drawing/2014/main" val="20001"/>
                    </a:ext>
                  </a:extLst>
                </a:gridCol>
                <a:gridCol w="2725672">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548679">
                <a:tc>
                  <a:txBody>
                    <a:bodyPr/>
                    <a:lstStyle/>
                    <a:p>
                      <a:pPr algn="ctr"/>
                      <a:r>
                        <a:rPr lang="uk-UA" sz="1600" dirty="0"/>
                        <a:t>рівні</a:t>
                      </a:r>
                    </a:p>
                  </a:txBody>
                  <a:tcPr/>
                </a:tc>
                <a:tc>
                  <a:txBody>
                    <a:bodyPr/>
                    <a:lstStyle/>
                    <a:p>
                      <a:r>
                        <a:rPr lang="uk-UA" sz="1600" dirty="0"/>
                        <a:t>Політичний</a:t>
                      </a:r>
                    </a:p>
                  </a:txBody>
                  <a:tcPr/>
                </a:tc>
                <a:tc>
                  <a:txBody>
                    <a:bodyPr/>
                    <a:lstStyle/>
                    <a:p>
                      <a:pPr algn="ctr"/>
                      <a:r>
                        <a:rPr lang="uk-UA" sz="1600" dirty="0"/>
                        <a:t>Державно-управлінський</a:t>
                      </a:r>
                    </a:p>
                  </a:txBody>
                  <a:tcPr/>
                </a:tc>
                <a:tc>
                  <a:txBody>
                    <a:bodyPr/>
                    <a:lstStyle/>
                    <a:p>
                      <a:r>
                        <a:rPr lang="uk-UA" sz="1600" dirty="0"/>
                        <a:t>Адміністративний</a:t>
                      </a:r>
                    </a:p>
                  </a:txBody>
                  <a:tcPr/>
                </a:tc>
                <a:extLst>
                  <a:ext uri="{0D108BD9-81ED-4DB2-BD59-A6C34878D82A}">
                    <a16:rowId xmlns:a16="http://schemas.microsoft.com/office/drawing/2014/main" val="10000"/>
                  </a:ext>
                </a:extLst>
              </a:tr>
              <a:tr h="612915">
                <a:tc>
                  <a:txBody>
                    <a:bodyPr/>
                    <a:lstStyle/>
                    <a:p>
                      <a:r>
                        <a:rPr lang="uk-UA" sz="1600" dirty="0"/>
                        <a:t>Міжнародний</a:t>
                      </a:r>
                    </a:p>
                  </a:txBody>
                  <a:tcPr/>
                </a:tc>
                <a:tc>
                  <a:txBody>
                    <a:bodyPr/>
                    <a:lstStyle/>
                    <a:p>
                      <a:pPr algn="ctr"/>
                      <a:r>
                        <a:rPr lang="uk-UA" sz="1600" dirty="0"/>
                        <a:t>Міжнародні відносини</a:t>
                      </a:r>
                    </a:p>
                  </a:txBody>
                  <a:tcPr/>
                </a:tc>
                <a:tc>
                  <a:txBody>
                    <a:bodyPr/>
                    <a:lstStyle/>
                    <a:p>
                      <a:r>
                        <a:rPr lang="uk-UA" sz="1600" dirty="0"/>
                        <a:t>Участь</a:t>
                      </a:r>
                      <a:r>
                        <a:rPr lang="uk-UA" sz="1600" baseline="0" dirty="0"/>
                        <a:t> та координація в міжнародних програмах</a:t>
                      </a:r>
                      <a:endParaRPr lang="uk-UA" sz="1600" dirty="0"/>
                    </a:p>
                  </a:txBody>
                  <a:tcPr/>
                </a:tc>
                <a:tc>
                  <a:txBody>
                    <a:bodyPr/>
                    <a:lstStyle/>
                    <a:p>
                      <a:r>
                        <a:rPr lang="uk-UA" sz="1600" dirty="0"/>
                        <a:t>Фінансування перспективних проектів</a:t>
                      </a:r>
                      <a:r>
                        <a:rPr lang="uk-UA" sz="1600" baseline="0" dirty="0"/>
                        <a:t> </a:t>
                      </a:r>
                      <a:endParaRPr lang="uk-UA" sz="1600" dirty="0"/>
                    </a:p>
                  </a:txBody>
                  <a:tcPr/>
                </a:tc>
                <a:extLst>
                  <a:ext uri="{0D108BD9-81ED-4DB2-BD59-A6C34878D82A}">
                    <a16:rowId xmlns:a16="http://schemas.microsoft.com/office/drawing/2014/main" val="10001"/>
                  </a:ext>
                </a:extLst>
              </a:tr>
              <a:tr h="672229">
                <a:tc>
                  <a:txBody>
                    <a:bodyPr/>
                    <a:lstStyle/>
                    <a:p>
                      <a:r>
                        <a:rPr lang="uk-UA" sz="1600" dirty="0"/>
                        <a:t>Національний</a:t>
                      </a:r>
                    </a:p>
                  </a:txBody>
                  <a:tcPr/>
                </a:tc>
                <a:tc>
                  <a:txBody>
                    <a:bodyPr/>
                    <a:lstStyle/>
                    <a:p>
                      <a:r>
                        <a:rPr lang="uk-UA" sz="1600" dirty="0"/>
                        <a:t>Вищі органи влади</a:t>
                      </a:r>
                    </a:p>
                    <a:p>
                      <a:pPr algn="ctr"/>
                      <a:r>
                        <a:rPr lang="uk-UA" sz="1600" dirty="0"/>
                        <a:t>держави</a:t>
                      </a:r>
                    </a:p>
                  </a:txBody>
                  <a:tcPr/>
                </a:tc>
                <a:tc>
                  <a:txBody>
                    <a:bodyPr/>
                    <a:lstStyle/>
                    <a:p>
                      <a:r>
                        <a:rPr lang="uk-UA" sz="1600" dirty="0"/>
                        <a:t>Державні органи та інституції</a:t>
                      </a:r>
                    </a:p>
                  </a:txBody>
                  <a:tcPr/>
                </a:tc>
                <a:tc>
                  <a:txBody>
                    <a:bodyPr/>
                    <a:lstStyle/>
                    <a:p>
                      <a:r>
                        <a:rPr lang="uk-UA" sz="1600" dirty="0"/>
                        <a:t>Виконавчі структури</a:t>
                      </a:r>
                    </a:p>
                  </a:txBody>
                  <a:tcPr/>
                </a:tc>
                <a:extLst>
                  <a:ext uri="{0D108BD9-81ED-4DB2-BD59-A6C34878D82A}">
                    <a16:rowId xmlns:a16="http://schemas.microsoft.com/office/drawing/2014/main" val="10002"/>
                  </a:ext>
                </a:extLst>
              </a:tr>
              <a:tr h="810629">
                <a:tc>
                  <a:txBody>
                    <a:bodyPr/>
                    <a:lstStyle/>
                    <a:p>
                      <a:r>
                        <a:rPr lang="uk-UA" sz="1600" dirty="0"/>
                        <a:t>Регіональний</a:t>
                      </a:r>
                    </a:p>
                  </a:txBody>
                  <a:tcPr/>
                </a:tc>
                <a:tc>
                  <a:txBody>
                    <a:bodyPr/>
                    <a:lstStyle/>
                    <a:p>
                      <a:r>
                        <a:rPr lang="uk-UA" sz="1600" dirty="0"/>
                        <a:t>Регіональні органи врядування</a:t>
                      </a:r>
                    </a:p>
                  </a:txBody>
                  <a:tcPr/>
                </a:tc>
                <a:tc>
                  <a:txBody>
                    <a:bodyPr/>
                    <a:lstStyle/>
                    <a:p>
                      <a:r>
                        <a:rPr lang="uk-UA" sz="1600" dirty="0"/>
                        <a:t>Регіональні представництва центральних органів </a:t>
                      </a:r>
                    </a:p>
                  </a:txBody>
                  <a:tcPr/>
                </a:tc>
                <a:tc>
                  <a:txBody>
                    <a:bodyPr/>
                    <a:lstStyle/>
                    <a:p>
                      <a:r>
                        <a:rPr lang="uk-UA" sz="1600" dirty="0"/>
                        <a:t>Регіональні структури</a:t>
                      </a:r>
                    </a:p>
                  </a:txBody>
                  <a:tcPr/>
                </a:tc>
                <a:extLst>
                  <a:ext uri="{0D108BD9-81ED-4DB2-BD59-A6C34878D82A}">
                    <a16:rowId xmlns:a16="http://schemas.microsoft.com/office/drawing/2014/main" val="10003"/>
                  </a:ext>
                </a:extLst>
              </a:tr>
              <a:tr h="810629">
                <a:tc>
                  <a:txBody>
                    <a:bodyPr/>
                    <a:lstStyle/>
                    <a:p>
                      <a:r>
                        <a:rPr lang="uk-UA" sz="1600" dirty="0"/>
                        <a:t>Місцевий</a:t>
                      </a:r>
                    </a:p>
                  </a:txBody>
                  <a:tcPr/>
                </a:tc>
                <a:tc>
                  <a:txBody>
                    <a:bodyPr/>
                    <a:lstStyle/>
                    <a:p>
                      <a:r>
                        <a:rPr lang="uk-UA" sz="1600" dirty="0"/>
                        <a:t>Самоврядні інституції</a:t>
                      </a:r>
                    </a:p>
                  </a:txBody>
                  <a:tcPr/>
                </a:tc>
                <a:tc>
                  <a:txBody>
                    <a:bodyPr/>
                    <a:lstStyle/>
                    <a:p>
                      <a:r>
                        <a:rPr lang="uk-UA" sz="1600" dirty="0"/>
                        <a:t>Самоврядні представницькі органи влади</a:t>
                      </a:r>
                    </a:p>
                  </a:txBody>
                  <a:tcPr/>
                </a:tc>
                <a:tc>
                  <a:txBody>
                    <a:bodyPr/>
                    <a:lstStyle/>
                    <a:p>
                      <a:r>
                        <a:rPr lang="uk-UA" sz="1600" dirty="0"/>
                        <a:t>Громадськість, особистість</a:t>
                      </a:r>
                    </a:p>
                  </a:txBody>
                  <a:tcPr/>
                </a:tc>
                <a:extLst>
                  <a:ext uri="{0D108BD9-81ED-4DB2-BD59-A6C34878D82A}">
                    <a16:rowId xmlns:a16="http://schemas.microsoft.com/office/drawing/2014/main" val="10004"/>
                  </a:ext>
                </a:extLst>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solidFill>
                <a:srgbClr val="FF0000"/>
              </a:solidFill>
            </a:endParaRPr>
          </a:p>
          <a:p>
            <a:pPr algn="ctr"/>
            <a:r>
              <a:rPr lang="uk-UA" sz="1600" dirty="0">
                <a:solidFill>
                  <a:srgbClr val="FF0000"/>
                </a:solidFill>
              </a:rPr>
              <a:t>Держава</a:t>
            </a:r>
          </a:p>
          <a:p>
            <a:pPr algn="ctr"/>
            <a:endParaRPr lang="uk-UA" sz="1600" dirty="0">
              <a:solidFill>
                <a:srgbClr val="FF0000"/>
              </a:solidFill>
            </a:endParaRPr>
          </a:p>
          <a:p>
            <a:pPr algn="ctr"/>
            <a:endParaRPr lang="uk-UA" sz="1600" dirty="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a:solidFill>
                  <a:srgbClr val="FF0000"/>
                </a:solidFill>
              </a:rPr>
              <a:t>Особистість</a:t>
            </a: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a:solidFill>
                  <a:srgbClr val="FF0000"/>
                </a:solidFill>
              </a:rPr>
              <a:t>Суспільство</a:t>
            </a: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Державоцентриська</a:t>
            </a:r>
            <a:r>
              <a:rPr lang="uk-UA" dirty="0"/>
              <a:t> модель ДУ+ДП</a:t>
            </a:r>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Менеджеріальна</a:t>
            </a:r>
            <a:r>
              <a:rPr lang="uk-UA" dirty="0"/>
              <a:t> модель ДУ+ДП</a:t>
            </a:r>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Соціально-орієнтована модель ДУ+ДП</a:t>
            </a:r>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a:t>Кінцева мета правової політики - побудова правової держави</a:t>
            </a:r>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Політика</a:t>
            </a:r>
            <a:r>
              <a:rPr lang="uk-UA" sz="2800" dirty="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Під </a:t>
            </a:r>
            <a:r>
              <a:rPr lang="uk-UA" sz="2800" dirty="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p>
        </p:txBody>
      </p:sp>
    </p:spTree>
    <p:extLst>
      <p:ext uri="{BB962C8B-B14F-4D97-AF65-F5344CB8AC3E}">
        <p14:creationId xmlns:p14="http://schemas.microsoft.com/office/powerpoint/2010/main" val="4266553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70C0"/>
                </a:solidFill>
                <a:effectLst>
                  <a:outerShdw blurRad="76200" dist="50800" dir="5400000" algn="tl" rotWithShape="0">
                    <a:srgbClr val="000000">
                      <a:alpha val="65000"/>
                    </a:srgbClr>
                  </a:outerShdw>
                </a:effectLst>
              </a:rPr>
              <a:t>Влада</a:t>
            </a: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a:ln w="11430"/>
                <a:solidFill>
                  <a:srgbClr val="FFFF00"/>
                </a:solidFill>
                <a:effectLst>
                  <a:outerShdw blurRad="76200" dist="50800" dir="5400000" algn="tl" rotWithShape="0">
                    <a:srgbClr val="000000">
                      <a:alpha val="65000"/>
                    </a:srgbClr>
                  </a:outerShdw>
                </a:effectLst>
              </a:rPr>
              <a:t>РЕСУРСИ</a:t>
            </a: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a:solidFill>
                  <a:srgbClr val="FF0000"/>
                </a:solidFill>
              </a:rPr>
              <a:t>адміністрування</a:t>
            </a: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a:solidFill>
                  <a:srgbClr val="FF0000"/>
                </a:solidFill>
              </a:rPr>
              <a:t>Бюджетна політика</a:t>
            </a: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a:solidFill>
                  <a:srgbClr val="FF0000"/>
                </a:solidFill>
              </a:rPr>
              <a:t>Фінансова політика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a:latin typeface="Times New Roman" panose="02020603050405020304" pitchFamily="18" charset="0"/>
                <a:cs typeface="Times New Roman" panose="02020603050405020304" pitchFamily="18" charset="0"/>
              </a:rPr>
              <a:t>Ринкова та планова економічні моделі</a:t>
            </a: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a:solidFill>
                  <a:srgbClr val="FF0000"/>
                </a:solidFill>
              </a:rPr>
              <a:t>Податкова політика</a:t>
            </a: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a:latin typeface="Times New Roman" panose="02020603050405020304" pitchFamily="18" charset="0"/>
                <a:cs typeface="Times New Roman" panose="02020603050405020304" pitchFamily="18" charset="0"/>
              </a:rPr>
              <a:t>, збалансованого розвитку еколого-господарських, </a:t>
            </a:r>
            <a:r>
              <a:rPr lang="uk-UA" sz="2000" dirty="0" err="1">
                <a:latin typeface="Times New Roman" panose="02020603050405020304" pitchFamily="18" charset="0"/>
                <a:cs typeface="Times New Roman" panose="02020603050405020304" pitchFamily="18" charset="0"/>
              </a:rPr>
              <a:t>етноландшафтних</a:t>
            </a:r>
            <a:r>
              <a:rPr lang="uk-UA" sz="2000" dirty="0">
                <a:latin typeface="Times New Roman" panose="02020603050405020304" pitchFamily="18" charset="0"/>
                <a:cs typeface="Times New Roman" panose="02020603050405020304" pitchFamily="18" charset="0"/>
              </a:rPr>
              <a:t> і </a:t>
            </a:r>
            <a:r>
              <a:rPr lang="uk-UA" sz="2000" dirty="0" err="1">
                <a:latin typeface="Times New Roman" panose="02020603050405020304" pitchFamily="18" charset="0"/>
                <a:cs typeface="Times New Roman" panose="02020603050405020304" pitchFamily="18" charset="0"/>
              </a:rPr>
              <a:t>природоресурсних</a:t>
            </a:r>
            <a:r>
              <a:rPr lang="uk-UA" sz="2000" dirty="0">
                <a:latin typeface="Times New Roman" panose="02020603050405020304" pitchFamily="18" charset="0"/>
                <a:cs typeface="Times New Roman" panose="02020603050405020304" pitchFamily="18" charset="0"/>
              </a:rPr>
              <a:t> систем.</a:t>
            </a: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a:solidFill>
                  <a:srgbClr val="FF0000"/>
                </a:solidFill>
              </a:rPr>
              <a:t>Стимулююча функція</a:t>
            </a: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a:solidFill>
                  <a:srgbClr val="FF0000"/>
                </a:solidFill>
              </a:rPr>
              <a:t>Контролююча функція</a:t>
            </a: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a:solidFill>
                  <a:srgbClr val="FF0000"/>
                </a:solidFill>
              </a:rPr>
              <a:t>Регламентуюча функція</a:t>
            </a: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a:solidFill>
                  <a:srgbClr val="FF0000"/>
                </a:solidFill>
              </a:rPr>
              <a:t>Цілепокладення</a:t>
            </a:r>
            <a:r>
              <a:rPr lang="uk-UA" sz="2400" dirty="0">
                <a:solidFill>
                  <a:srgbClr val="FF0000"/>
                </a:solidFill>
              </a:rPr>
              <a:t> функція</a:t>
            </a: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a:solidFill>
                  <a:srgbClr val="FF0000"/>
                </a:solidFill>
              </a:rPr>
              <a:t>Організуюча функція</a:t>
            </a: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a:solidFill>
                  <a:srgbClr val="FF0000"/>
                </a:solidFill>
              </a:rPr>
              <a:t>Управління 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Гуманітарна ПД</a:t>
            </a: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Економічна ПД</a:t>
            </a: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ПД в політичних аспектів</a:t>
            </a: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a:solidFill>
                  <a:srgbClr val="7030A0"/>
                </a:solidFill>
              </a:rPr>
              <a:t>"Декларації соціального прогресу і розвитку", проголошеній резолюцією 2542 (XXIV) Генеральної Асамблеї ООН ще в грудні 1969 р. </a:t>
            </a: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Об'єкти  державної політики </a:t>
            </a:r>
            <a:r>
              <a:rPr lang="uk-UA" sz="2000" dirty="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a:solidFill>
                  <a:srgbClr val="FF0000"/>
                </a:solidFill>
                <a:latin typeface="Times New Roman" panose="02020603050405020304" pitchFamily="18" charset="0"/>
                <a:cs typeface="Times New Roman" panose="02020603050405020304" pitchFamily="18" charset="0"/>
              </a:rPr>
              <a:t>Об'єкти політики </a:t>
            </a:r>
            <a:r>
              <a:rPr lang="uk-UA" sz="2000" dirty="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p>
        </p:txBody>
      </p:sp>
    </p:spTree>
    <p:extLst>
      <p:ext uri="{BB962C8B-B14F-4D97-AF65-F5344CB8AC3E}">
        <p14:creationId xmlns:p14="http://schemas.microsoft.com/office/powerpoint/2010/main" val="37242987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TotalTime>
  <Words>1090</Words>
  <Application>Microsoft Office PowerPoint</Application>
  <PresentationFormat>Екран (4:3)</PresentationFormat>
  <Paragraphs>87</Paragraphs>
  <Slides>41</Slides>
  <Notes>3</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41</vt:i4>
      </vt:variant>
    </vt:vector>
  </HeadingPairs>
  <TitlesOfParts>
    <vt:vector size="45" baseType="lpstr">
      <vt:lpstr>Arial</vt:lpstr>
      <vt:lpstr>Calibri</vt:lpstr>
      <vt:lpstr>Times New Roman</vt:lpstr>
      <vt:lpstr>Тема Office</vt:lpstr>
      <vt:lpstr>Презентація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user</cp:lastModifiedBy>
  <cp:revision>101</cp:revision>
  <dcterms:created xsi:type="dcterms:W3CDTF">2022-09-01T08:21:12Z</dcterms:created>
  <dcterms:modified xsi:type="dcterms:W3CDTF">2024-09-13T11:25:25Z</dcterms:modified>
</cp:coreProperties>
</file>