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5" r:id="rId7"/>
    <p:sldId id="258" r:id="rId8"/>
    <p:sldId id="264" r:id="rId9"/>
    <p:sldId id="263" r:id="rId10"/>
    <p:sldId id="262" r:id="rId11"/>
    <p:sldId id="266" r:id="rId12"/>
    <p:sldId id="270" r:id="rId13"/>
    <p:sldId id="268" r:id="rId14"/>
    <p:sldId id="269" r:id="rId15"/>
    <p:sldId id="267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7A2CFF-8B03-4E4F-B7C3-269960625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A678E-7C72-479F-B200-6C20C0256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3E3178-9902-4D0F-ADEE-201B466BF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DE4E2-515B-411A-9ADC-E8B1313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F44A0-FA2D-4485-BD21-C06B1508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4F0DD-A31A-4136-A5F0-5FB380E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1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4051A-0FA8-4290-8488-65BE8B87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1E1807-1D2C-40B7-B5C1-E03BCDA7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1E1274-AA82-49FA-B0EC-D231F82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94981-14A0-4526-89B7-AEAA9618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C41BC-3B66-4AED-AEF5-3648CB7F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0CF99D-C5AB-400B-87C4-5D94C57EE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304C97-09AF-477E-A64F-9415B969B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1827C-4D0F-4F0A-AF18-8D03935E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D9DA7-8AD3-44AD-B1B4-4B6EBAE1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75CD9-463A-4506-AA3B-F63EA19A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A9A0E-1044-4A3B-B8AE-49A610FC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201EED-A7A9-432B-81A0-5D676C49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94FE5-7DAE-4032-810D-1C3BEEE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A09F6-9CFC-47D3-A8C0-4BA0A9A9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F2584-BBBC-40D7-9D97-BFBD6FE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AF9F0-A9A3-4255-8241-86F24AA6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BE1A3-300C-44FF-B7FE-9576507F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A44F0E-4FAB-4DFF-9B7C-8EE5A956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95773-C916-4676-BC02-211EE30F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F98191-EC72-4247-B57D-1BF4969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AC6E8-19E6-4B60-A7AE-E5DD0A56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BC3B5-D907-4063-8416-051DB64E9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D649A-4938-41AA-839C-AC64211A3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AA928-C7E9-43AA-8733-35F28EEC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4182C4-EAAF-43F5-A0DB-C900075E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EE136-2F2B-48C3-A0FE-9A23AF35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DA044-6C67-47BD-A6AE-755D1689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37AE94-CFCC-4C05-AA14-8E6154FA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03066F-282F-447B-83E2-76896CE2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76687B-D35D-4C13-96CC-243961B50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DF7C65-DCC9-4B03-8B3C-BB4A5136A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CE2B67-E330-4A7A-82F4-0ABA2C11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8BB7CF-ACC3-4A8C-9DBC-01786B66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EB7E27-EFDB-4141-A22A-E7DFC1A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75038-9672-4F23-89D2-C4FF18B3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742EE8-02BC-4FC0-A3DD-1D23F28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BE0AD8-71F1-4F6A-BCA2-0A5DF2A5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F576BD-A1B6-43AC-A4D6-79F8FA3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8F0C4-AA66-4335-838C-50CE9C08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E77A4C-C032-4DC9-A422-F26DED6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F8A6D-A983-4F62-8218-D898681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8C45E-2F11-462F-8C58-432C8AFE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FC6FB-5DD4-4370-85C9-F60FAED4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CFB892-3C09-4B19-86BC-C8464C9D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4DC96-047E-4F8E-887C-3E09620E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D94F3-D9D4-4DAE-A722-CFF317AC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CF0691-C2CF-4F6F-A29B-ADC1F30E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1546D-A156-4A7F-AA30-8D1B734E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8A9463-B303-447C-8CDB-A117BB324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320DE-7DE7-4D03-B536-F2B219A0C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EDA5F2-F892-4B04-80DC-3D9C521D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1C5EAD-8328-4D5F-954C-124B144F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3F8530-C780-496F-997F-ADA7BBB6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5BFA40-4310-49D7-9DAA-9BF521999E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77C72-E561-4356-BAA1-F5628148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7F7A7-8DFD-4E32-9380-7B2AF4CC9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422CC-B73B-495E-ABA4-868692839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286-F735-407F-AC2A-F819C361EE5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C959F-0B6B-4846-A8D9-568E9A2CA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0C49A-AB86-4364-985D-39402FC8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EBA-EF80-4905-BDB1-86F50D66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3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49BCC-41E3-46A3-B137-3BC13E967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656" y="520118"/>
            <a:ext cx="6226072" cy="3372374"/>
          </a:xfrm>
        </p:spPr>
        <p:txBody>
          <a:bodyPr>
            <a:normAutofit/>
          </a:bodyPr>
          <a:lstStyle/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</a:t>
            </a:r>
          </a:p>
        </p:txBody>
      </p:sp>
    </p:spTree>
    <p:extLst>
      <p:ext uri="{BB962C8B-B14F-4D97-AF65-F5344CB8AC3E}">
        <p14:creationId xmlns:p14="http://schemas.microsoft.com/office/powerpoint/2010/main" val="42063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644" y="100437"/>
            <a:ext cx="9331036" cy="872548"/>
          </a:xfrm>
        </p:spPr>
        <p:txBody>
          <a:bodyPr>
            <a:norm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Існує дві форми управління портфелями цінних паперів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08CB-0865-4DBA-A4F7-1FF1A0AACA40}"/>
              </a:ext>
            </a:extLst>
          </p:cNvPr>
          <p:cNvSpPr txBox="1"/>
          <p:nvPr/>
        </p:nvSpPr>
        <p:spPr>
          <a:xfrm>
            <a:off x="3953691" y="1077257"/>
            <a:ext cx="7445829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Пасивна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складається в створенні диверсифікованого портфеля з заздалегідь визначеним рівнем ризику і тривалим збереженням портфеля в незмінному стані. 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8C632-C6DA-4E67-ABA1-1F55E464C41C}"/>
              </a:ext>
            </a:extLst>
          </p:cNvPr>
          <p:cNvSpPr txBox="1"/>
          <p:nvPr/>
        </p:nvSpPr>
        <p:spPr>
          <a:xfrm>
            <a:off x="1079864" y="2478118"/>
            <a:ext cx="10911840" cy="396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методів пасивного управління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виділяють: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диверсифікованість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передбачає внесення до складу портфеля різноманітних цінних паперів з різними характеристиками;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індексний метод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дзеркального відображення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побудований на тому, що за еталон береться визначений портфель цінних паперів. Структура портфеля-еталона характеризується визначеними індексами. Далі цей портфель дзеркально повторюється;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 портфеля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ґрунтується на утриманні структури і збереженні рівня загальних характеристик портфеля. Не завжди вдається зберегти незмінною структуру портфеля, оскільки, з огляду на нестабільну ситуацію на українському фондовому ринку, для цього треба іноді здійснювати операції купівлі-продажу ЦП. При великих операціях з цінними паперами може відбутися зміна їхнього курсу, що спричинить за собою зміну поточної вартості активів.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8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6F5AF-147E-4D8D-800C-7D6906B352A7}"/>
              </a:ext>
            </a:extLst>
          </p:cNvPr>
          <p:cNvSpPr txBox="1"/>
          <p:nvPr/>
        </p:nvSpPr>
        <p:spPr>
          <a:xfrm>
            <a:off x="2107474" y="406719"/>
            <a:ext cx="8656320" cy="249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Активна форма управління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складається в постійній роботі з портфелем цінних паперів. Базовими характеристиками активного управління є: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вибір визначених цінних паперів;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визначення термінів придбання або продажу цінних паперів;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постійний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свопінг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(ротація) цінних паперів у портфелі;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забезпечення чистого доходу.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B1906-A262-4FAF-88B9-02470211AD3D}"/>
              </a:ext>
            </a:extLst>
          </p:cNvPr>
          <p:cNvSpPr txBox="1"/>
          <p:nvPr/>
        </p:nvSpPr>
        <p:spPr>
          <a:xfrm>
            <a:off x="304798" y="5487462"/>
            <a:ext cx="10276115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Будь-яка, навіть сама вдала, міститься портфеля підлягає періодичному перегляду і зміні (оптимізації) відповідно до загальних економічних тенденцій, ринковими коливаннями характеристик окремих цінних паперів, які входять у портфель, зміною пріоритетів у діяльності підприємства.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Зеленський пообіцяв програму для підприємців з вигідними кредитами | UA.NEWS">
            <a:extLst>
              <a:ext uri="{FF2B5EF4-FFF2-40B4-BE49-F238E27FC236}">
                <a16:creationId xmlns:a16="http://schemas.microsoft.com/office/drawing/2014/main" id="{02285862-D7F4-4A18-BC3B-609A6C7B8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3" y="2513615"/>
            <a:ext cx="4328160" cy="28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3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09D532-B3D9-4737-B8FE-DE8BE21BDB95}"/>
              </a:ext>
            </a:extLst>
          </p:cNvPr>
          <p:cNvSpPr txBox="1"/>
          <p:nvPr/>
        </p:nvSpPr>
        <p:spPr>
          <a:xfrm>
            <a:off x="2307771" y="391800"/>
            <a:ext cx="8456023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 з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оптимізації портфелів цінних паперів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приймаються на основі оцінки їхньої структури, що здійснюється за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наступними критеріями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79F0C-23B4-4C67-9732-7B2834FCF440}"/>
                  </a:ext>
                </a:extLst>
              </p:cNvPr>
              <p:cNvSpPr txBox="1"/>
              <p:nvPr/>
            </p:nvSpPr>
            <p:spPr>
              <a:xfrm>
                <a:off x="1976845" y="1817019"/>
                <a:ext cx="8926286" cy="4554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spcAft>
                    <a:spcPts val="1000"/>
                  </a:spcAft>
                  <a:buAutoNum type="arabicPeriod"/>
                </a:pPr>
                <a:r>
                  <a:rPr lang="uk-UA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Диверсифікованість структури портфеля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Будь-яка, навіть дуже безсистемна, диверсифікованість трохи знижує ризикованість портфеля. Однак найбільший ефект дає «перехресна диверсифікованість» відразу по декількох ознаках: по регіональному, по галузевому, по групах і видам цінних паперів, по емітентам. Така диверсифікованість дозволяє різко підсилити надійність портфеля без зниження його прибутковості. Ступінь диверсифікованості портфеля визначається за допомогою коефіцієнта: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ДП</m:t>
                          </m:r>
                        </m:sub>
                      </m:sSub>
                      <m:r>
                        <a:rPr lang="uk-UA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Середній розмір вкладень у ЦП одного емітента</m:t>
                          </m:r>
                        </m:num>
                        <m:den>
                          <m:r>
                            <a:rPr lang="uk-UA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Загальна сума активів у ЦП</m:t>
                          </m:r>
                        </m:den>
                      </m:f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Кдп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˃ 0,1, те це свідчить про слабку диверсифікованість портфеля.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79F0C-23B4-4C67-9732-7B2834FCF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5" y="1817019"/>
                <a:ext cx="8926286" cy="4554580"/>
              </a:xfrm>
              <a:prstGeom prst="rect">
                <a:avLst/>
              </a:prstGeom>
              <a:blipFill>
                <a:blip r:embed="rId2"/>
                <a:stretch>
                  <a:fillRect l="-546" t="-268" r="-546" b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32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F6DF34-5472-4EDD-8C71-9083399BFE2F}"/>
              </a:ext>
            </a:extLst>
          </p:cNvPr>
          <p:cNvSpPr txBox="1"/>
          <p:nvPr/>
        </p:nvSpPr>
        <p:spPr>
          <a:xfrm>
            <a:off x="2211977" y="288794"/>
            <a:ext cx="890886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Ліквідність портфеля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 показник має велике значення для забезпечення достатнього рівня платоспроможності підприємства. Висока ліквідність портфеля дозволяє підприємству швидко обмінювати цінні папери на кошти. Висока ліквідність портфеля тим вище, чим більше в ньому акцій, що активно продаються - покупаються на організованому фондовому ринку, короткострокових боргових цінних паперів, пред’явницьких векселів, ощадних сертифікатів до запитання.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Ліквідність портфеля цінних паперів підвищує коефіцієнт абсолютної ліквідності підприємства. Ступінь ліквідності портфеля цінних паперів може бути визначена за формулою: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CAAA84-D9D4-4F94-BC26-C4B6B1BDFD8F}"/>
                  </a:ext>
                </a:extLst>
              </p:cNvPr>
              <p:cNvSpPr txBox="1"/>
              <p:nvPr/>
            </p:nvSpPr>
            <p:spPr>
              <a:xfrm>
                <a:off x="-217714" y="2802581"/>
                <a:ext cx="11042468" cy="3854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ЛП</m:t>
                          </m:r>
                        </m:sub>
                      </m:sSub>
                      <m:r>
                        <a:rPr lang="uk-UA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цп</m:t>
                              </m:r>
                            </m:sub>
                          </m:sSub>
                          <m:r>
                            <a:rPr lang="uk-UA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пр</m:t>
                              </m:r>
                            </m:sub>
                          </m:sSub>
                          <m:r>
                            <a:rPr lang="uk-UA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БС</m:t>
                              </m:r>
                            </m:e>
                            <m:sub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ДВ</m:t>
                              </m:r>
                            </m:sub>
                          </m:sSub>
                          <m:r>
                            <a:rPr lang="uk-UA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А</m:t>
                              </m:r>
                            </m:e>
                            <m:sub>
                              <m:r>
                                <a:rPr lang="uk-UA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к</m:t>
                              </m:r>
                            </m:sub>
                          </m:sSub>
                        </m:num>
                        <m:den>
                          <m:r>
                            <a:rPr lang="uk-UA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АЦП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сума короткострокових позикових цінних паперів;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Впр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сума пред’явницьких векселів;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БСдв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сума банківських ощадних сертифікатів до запитання;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сума акцій, що котируються на організованому фондовому ринку;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Ацп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загальна сума активів у цінних паперах.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CAAA84-D9D4-4F94-BC26-C4B6B1BDF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714" y="2802581"/>
                <a:ext cx="11042468" cy="3854645"/>
              </a:xfrm>
              <a:prstGeom prst="rect">
                <a:avLst/>
              </a:prstGeom>
              <a:blipFill>
                <a:blip r:embed="rId2"/>
                <a:stretch>
                  <a:fillRect b="-1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Ліквідність банківської системи перевищує 109 мільярдів | Банкрутство та  Ліквідація в Україні | Банкротство и Ликвидация в Украине">
            <a:extLst>
              <a:ext uri="{FF2B5EF4-FFF2-40B4-BE49-F238E27FC236}">
                <a16:creationId xmlns:a16="http://schemas.microsoft.com/office/drawing/2014/main" id="{09FD352A-3504-487F-9EBE-4C6009EC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56" y="3164749"/>
            <a:ext cx="4241619" cy="25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3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796EF6-6513-48C2-BDA7-60EBE545714D}"/>
              </a:ext>
            </a:extLst>
          </p:cNvPr>
          <p:cNvSpPr txBox="1"/>
          <p:nvPr/>
        </p:nvSpPr>
        <p:spPr>
          <a:xfrm>
            <a:off x="2194560" y="638445"/>
            <a:ext cx="8917577" cy="2877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Рентабельність портфеля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(віддача активів у цінних паперах) - тобто визначення середньої рентабельності по всій сукупності цінних паперів, що входять у портфель.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оцінках поточної і потенційної прибутковості портфеля, що складається з цінних паперів з фіксованим відсотком доходу, варто оцінювати рівень банківської депозитної ставки і прогнозовані тенденції її зміни. Наприклад, ріст депозитних ставок веде до відносного зниження прибутковості позикових цінних паперів.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Ріст портфеля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тобто наявність приросту ринкової ціни цінних паперів у портфелі.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FINMARKET. Темпы рост инвестиций в РФ должны минимум вдвое превысить  общемировые (Экономика ) | Информационное агентство «АВРОРА»">
            <a:extLst>
              <a:ext uri="{FF2B5EF4-FFF2-40B4-BE49-F238E27FC236}">
                <a16:creationId xmlns:a16="http://schemas.microsoft.com/office/drawing/2014/main" id="{35895C68-8C1E-4BC5-A15D-E03B923B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37" y="3645084"/>
            <a:ext cx="4187326" cy="26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0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ACC016-0BCD-46ED-AA33-84D5492179E4}"/>
              </a:ext>
            </a:extLst>
          </p:cNvPr>
          <p:cNvSpPr txBox="1"/>
          <p:nvPr/>
        </p:nvSpPr>
        <p:spPr>
          <a:xfrm>
            <a:off x="2133601" y="782599"/>
            <a:ext cx="9344296" cy="517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Відповідність структури портфеля ринковій кон’юнктурі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еталон ринкової кон’юнктури приймається прибутковість і приріст ринкових цін цінних паперів, що входять у базу розрахунку фондового індексу. Потім прибутковість і приріст ринкових цін за портфелем цінних паперів підприємства порівнюється з показниками такого «зразкового» портфеля. Якщо результативність фінансових вкладень не відстає від показників еталонного портфеля, то вважається, що їхня структура відповідає поточній ринковій кон’юнктурі.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Оцінивши структуру портфеля і приступаючи до її змін, необхідно також визначити розмір витрат, пов’язаних з оплатою послуг посередників і організаторів торгівлі, реєстраторів і зберігачів ЦП за майбутні операції з цінними паперами. Очікуваний ефект від оптимізації портфеля повинен враховувати ці неминучі накладні витрати.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1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398" y="318152"/>
            <a:ext cx="9331036" cy="872548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000" b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 принципи оцінювання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результатів використання </a:t>
            </a:r>
            <a:b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портфеля цінних паперів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B45EB-40EA-494A-85C1-73BA1662F6C1}"/>
              </a:ext>
            </a:extLst>
          </p:cNvPr>
          <p:cNvSpPr txBox="1"/>
          <p:nvPr/>
        </p:nvSpPr>
        <p:spPr>
          <a:xfrm>
            <a:off x="2760617" y="1505126"/>
            <a:ext cx="8133806" cy="211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Відомі чотири основні методи оцінювання результатів використання портфеля з урахуванням критерію середнього відхилення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американськими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економістами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 Шарпом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Дж.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Тренором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Йєнсеном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самою метою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Один из создателей модели ценообразования активов">
            <a:extLst>
              <a:ext uri="{FF2B5EF4-FFF2-40B4-BE49-F238E27FC236}">
                <a16:creationId xmlns:a16="http://schemas.microsoft.com/office/drawing/2014/main" id="{FE68181D-FAE9-4227-972E-FF000FD4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1" y="3429000"/>
            <a:ext cx="1933574" cy="27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nstitute for New Economic Thinking">
            <a:extLst>
              <a:ext uri="{FF2B5EF4-FFF2-40B4-BE49-F238E27FC236}">
                <a16:creationId xmlns:a16="http://schemas.microsoft.com/office/drawing/2014/main" id="{4C9CD87C-98EC-45C5-90F5-76E88A18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08" y="3931220"/>
            <a:ext cx="3563439" cy="23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Биография Майкл Дженсен">
            <a:extLst>
              <a:ext uri="{FF2B5EF4-FFF2-40B4-BE49-F238E27FC236}">
                <a16:creationId xmlns:a16="http://schemas.microsoft.com/office/drawing/2014/main" id="{1AE643E3-7E26-42A3-B7E3-DD62ADF7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83" y="3372802"/>
            <a:ext cx="19716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8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F091F3-A2AE-4221-B08A-1096E74AE8CC}"/>
              </a:ext>
            </a:extLst>
          </p:cNvPr>
          <p:cNvSpPr txBox="1"/>
          <p:nvPr/>
        </p:nvSpPr>
        <p:spPr>
          <a:xfrm>
            <a:off x="2447108" y="1161574"/>
            <a:ext cx="8325395" cy="194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Bef>
                <a:spcPts val="1800"/>
              </a:spcBef>
              <a:spcAft>
                <a:spcPts val="12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Шарпа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(SI)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надлишковий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р)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портфеля.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портфеля, то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ринку”,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одержав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32815-417D-4CD3-A1AC-022EB8712674}"/>
              </a:ext>
            </a:extLst>
          </p:cNvPr>
          <p:cNvSpPr txBox="1"/>
          <p:nvPr/>
        </p:nvSpPr>
        <p:spPr>
          <a:xfrm>
            <a:off x="836024" y="3986455"/>
            <a:ext cx="7750628" cy="225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Тренора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(TI)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надлишковий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систематичного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20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р)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портфеля.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6E797-7913-4531-924D-8002B44F3D31}"/>
              </a:ext>
            </a:extLst>
          </p:cNvPr>
          <p:cNvSpPr txBox="1"/>
          <p:nvPr/>
        </p:nvSpPr>
        <p:spPr>
          <a:xfrm>
            <a:off x="2151018" y="842357"/>
            <a:ext cx="8569234" cy="547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Індекс альфа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Йєнсена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uk-UA" sz="1800" b="1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альфа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Йєнсена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портфельної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альфи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(α)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портфеля,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норму,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портфеля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доходу.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У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випадку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, коли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= 0,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використання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портфеля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відповідає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ринковим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умовам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Якщо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 ˃ 1,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то портфель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цінних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паперів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приносив би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кращі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результати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ніж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ринковий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, і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навпаки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, коли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 ˂ 1,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оцінка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результатів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використаного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портфеля буде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нижчою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ринкової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оцінки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 оцінки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оціночного коефіцієнта на основі показника альфи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Йєнсена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передбачає введення в аналіз результатів використання портфеля цінних паперів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несистематичного ризику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Коефіцієнт вимірює надлишковий дохід портфеля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,Italic"/>
                <a:cs typeface="Times New Roman" panose="02020603050405020304" pitchFamily="18" charset="0"/>
              </a:rPr>
              <a:t>на одиницю ризику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можна диверсифікувати добором цінних паперів відповідно до індексу ринкового портфеля.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92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73EDA-8A4C-4C57-AD2E-A1DB00D7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9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8">
            <a:extLst>
              <a:ext uri="{FF2B5EF4-FFF2-40B4-BE49-F238E27FC236}">
                <a16:creationId xmlns:a16="http://schemas.microsoft.com/office/drawing/2014/main" id="{4B7AC081-0D43-4125-A4E6-C5CEACD4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5028" y="1065402"/>
            <a:ext cx="9476704" cy="548564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процесу формування портфеля цінних паперів.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Види інвестиційних портфелів.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Управління портфелем цінних паперів.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800" b="1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 принципи оцінювання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результатів використання </a:t>
            </a:r>
            <a:b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портфеля цінних паперів.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9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472" y="152689"/>
            <a:ext cx="8971327" cy="872548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1.Особливості процесу формування портфеля цінних паперів.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16184-20C0-4626-9267-6468E7CF2B29}"/>
              </a:ext>
            </a:extLst>
          </p:cNvPr>
          <p:cNvSpPr txBox="1"/>
          <p:nvPr/>
        </p:nvSpPr>
        <p:spPr>
          <a:xfrm>
            <a:off x="2533475" y="1294057"/>
            <a:ext cx="8051335" cy="148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Портфель цінних паперів -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певним чином підібрана сукупність різних видів цінних паперів, придбаних інвестором з метою отримання доходу, яка відповідає певним вимогам щодо допустимих розмірів ризику та доходу.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перації з цінними паперами – АТ АКБ «АРКАДА»">
            <a:extLst>
              <a:ext uri="{FF2B5EF4-FFF2-40B4-BE49-F238E27FC236}">
                <a16:creationId xmlns:a16="http://schemas.microsoft.com/office/drawing/2014/main" id="{D233A5FA-324A-42C6-8EE6-58585222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9" y="3177476"/>
            <a:ext cx="4467898" cy="29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12221-2A6F-43A2-819C-94F0C03B95D4}"/>
              </a:ext>
            </a:extLst>
          </p:cNvPr>
          <p:cNvSpPr txBox="1"/>
          <p:nvPr/>
        </p:nvSpPr>
        <p:spPr>
          <a:xfrm>
            <a:off x="5559803" y="3177476"/>
            <a:ext cx="6094602" cy="23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портфеля цінних паперів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операція фондового ринку, яка передбачає проведення постійних операцій з цінними паперами, які входять до портфеля, для підтримки якості портфеля, забезпечення зростання його поточної вартості, збереження та приросту капіталу, доступу через придбання цінних паперів до майнових і немайнових прав, власності.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80682-D338-4C34-9B0C-3FD990204174}"/>
              </a:ext>
            </a:extLst>
          </p:cNvPr>
          <p:cNvSpPr txBox="1"/>
          <p:nvPr/>
        </p:nvSpPr>
        <p:spPr>
          <a:xfrm>
            <a:off x="5394120" y="5833869"/>
            <a:ext cx="6610525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складу портфеля можуть входити цінні папери одного типу або різні фінансові цінності (акції, облігації, ощадні сертифікати і т. ін.).</a:t>
            </a:r>
            <a:endParaRPr lang="ru-RU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53797-2F96-4F56-BF4F-3B3E235C7EA5}"/>
              </a:ext>
            </a:extLst>
          </p:cNvPr>
          <p:cNvSpPr txBox="1"/>
          <p:nvPr/>
        </p:nvSpPr>
        <p:spPr>
          <a:xfrm>
            <a:off x="2191624" y="377072"/>
            <a:ext cx="8437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портфеля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співвідношення конкретних видів цінних паперів у портфелі. Формуючи портфель, інвестор виходить з бажання мати кошти в такій формі й у такому місці, щоб вони були безпечними, ліквідними і високоприбутковими</a:t>
            </a:r>
            <a:endParaRPr lang="ru-RU" sz="2000" dirty="0"/>
          </a:p>
        </p:txBody>
      </p:sp>
      <p:pic>
        <p:nvPicPr>
          <p:cNvPr id="2050" name="Picture 2" descr="Все О Портфелях Ценных Бумаг: Виды Управления. Риски :: ИНВЕСТОРОВ.НЕТ">
            <a:extLst>
              <a:ext uri="{FF2B5EF4-FFF2-40B4-BE49-F238E27FC236}">
                <a16:creationId xmlns:a16="http://schemas.microsoft.com/office/drawing/2014/main" id="{2C71092B-B64E-4A02-987D-005AF58D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19" y="1456373"/>
            <a:ext cx="3227359" cy="28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370FE-9C53-45C2-94CB-6B894C3ADCA3}"/>
              </a:ext>
            </a:extLst>
          </p:cNvPr>
          <p:cNvSpPr txBox="1"/>
          <p:nvPr/>
        </p:nvSpPr>
        <p:spPr>
          <a:xfrm>
            <a:off x="1814120" y="1971941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Головною метою формування портфелів цінних паперів є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мінімізація ризику до заданого рівня з забезпеченням необхідної прибутковості</a:t>
            </a:r>
            <a:endParaRPr lang="ru-R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71FCC-198F-4167-9AB8-ACE28860BC81}"/>
              </a:ext>
            </a:extLst>
          </p:cNvPr>
          <p:cNvSpPr txBox="1"/>
          <p:nvPr/>
        </p:nvSpPr>
        <p:spPr>
          <a:xfrm>
            <a:off x="92279" y="3214976"/>
            <a:ext cx="8324281" cy="30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принципи формування портфеля цінних паперів: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ризиковість – невизначеність, пов’язана з величиною та часом отримання доходу за портфелем цінних паперів;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дохідність – очікуваний у майбутньому дохід за портфелем цінних паперів;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безпечність – досягається за рахунок зниження дохідності й темпу зростання вкладів у портфель цінних паперів і визначає невразливість їх до потрясінь на фондовому ринку та стабільність в отриманні доходу;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ліквідність – спроможність швидкого перетворення всього портфеля цінних паперів або його частини в грошовий капітал при відсутності значних втрат.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3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7735EF-4827-4E2C-9ACE-9EDE0BC53594}"/>
              </a:ext>
            </a:extLst>
          </p:cNvPr>
          <p:cNvSpPr txBox="1"/>
          <p:nvPr/>
        </p:nvSpPr>
        <p:spPr>
          <a:xfrm>
            <a:off x="2149679" y="488326"/>
            <a:ext cx="6490982" cy="270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формуванні портфелю необхідно враховувати такі фактори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ступінь ризику,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прибутковість,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термін вкладення,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тип цінного папера.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Іноземні інвестори наростили вклади у цінні папери України | UA.NEWS">
            <a:extLst>
              <a:ext uri="{FF2B5EF4-FFF2-40B4-BE49-F238E27FC236}">
                <a16:creationId xmlns:a16="http://schemas.microsoft.com/office/drawing/2014/main" id="{9C7EA079-89DC-4CC3-B88E-39F893A4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21" y="1034939"/>
            <a:ext cx="4560117" cy="23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DAE46-955E-4EF0-BDE3-25E6ED9B86B8}"/>
              </a:ext>
            </a:extLst>
          </p:cNvPr>
          <p:cNvSpPr txBox="1"/>
          <p:nvPr/>
        </p:nvSpPr>
        <p:spPr>
          <a:xfrm>
            <a:off x="673216" y="343456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огляду на це у світовій практиці передбачена диференціація типів потенційних інвесторів: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EF67230-715C-4EE4-BB08-B21ED8CCA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07123"/>
              </p:ext>
            </p:extLst>
          </p:nvPr>
        </p:nvGraphicFramePr>
        <p:xfrm>
          <a:off x="2706521" y="4248194"/>
          <a:ext cx="6009640" cy="22354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3102149006"/>
                    </a:ext>
                  </a:extLst>
                </a:gridCol>
                <a:gridCol w="3780790">
                  <a:extLst>
                    <a:ext uri="{9D8B030D-6E8A-4147-A177-3AD203B41FA5}">
                      <a16:colId xmlns:a16="http://schemas.microsoft.com/office/drawing/2014/main" val="3043334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інвестора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інвестування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399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Консервативний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605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Помірковано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агресивний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Прибутковість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865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Агресивний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Прибутковість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47496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Досвідчений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Прибутковість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Ліквідність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328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обізнаний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прибутковість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69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7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438" y="194634"/>
            <a:ext cx="9331036" cy="872548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Види інвестиційних портфелів.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6D67F-BE14-4FF7-B7DB-DA55C717F8F6}"/>
              </a:ext>
            </a:extLst>
          </p:cNvPr>
          <p:cNvSpPr txBox="1"/>
          <p:nvPr/>
        </p:nvSpPr>
        <p:spPr>
          <a:xfrm>
            <a:off x="2300681" y="1067182"/>
            <a:ext cx="8529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залежності від інвестиційної мети інвестор формує портфель визначеного типу. Існують різні види інвестиційних портфелів: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4B2D0A-225D-49BC-927C-296A212E5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07725"/>
              </p:ext>
            </p:extLst>
          </p:nvPr>
        </p:nvGraphicFramePr>
        <p:xfrm>
          <a:off x="2218414" y="2075291"/>
          <a:ext cx="7542641" cy="3835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283">
                  <a:extLst>
                    <a:ext uri="{9D8B030D-6E8A-4147-A177-3AD203B41FA5}">
                      <a16:colId xmlns:a16="http://schemas.microsoft.com/office/drawing/2014/main" val="21872341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8842812"/>
                    </a:ext>
                  </a:extLst>
                </a:gridCol>
                <a:gridCol w="2855158">
                  <a:extLst>
                    <a:ext uri="{9D8B030D-6E8A-4147-A177-3AD203B41FA5}">
                      <a16:colId xmlns:a16="http://schemas.microsoft.com/office/drawing/2014/main" val="1232985459"/>
                    </a:ext>
                  </a:extLst>
                </a:gridCol>
              </a:tblGrid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Критерій класифікації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портфеля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34081"/>
                  </a:ext>
                </a:extLst>
              </a:tr>
              <a:tr h="945313">
                <a:tc rowSpan="5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цілями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росту (курсовий)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капіталу переважно за рахунок підвищення курсу цінних паперів основні вкладення здійснюються переважно в акції;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145805"/>
                  </a:ext>
                </a:extLst>
              </a:tr>
              <a:tr h="70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доходу (дивідендний):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нього характерна орієнтація на одержання доходу за рахунок дивідендів і відсотків: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150002"/>
                  </a:ext>
                </a:extLst>
              </a:tr>
              <a:tr h="85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конвертований портфель;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структуру складають переважно конвертовані акції 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облігації;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313863"/>
                  </a:ext>
                </a:extLst>
              </a:tr>
              <a:tr h="46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портфель грошового ринку;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складі портфелю готівка й активи, що швидко реалізуються;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5831"/>
                  </a:ext>
                </a:extLst>
              </a:tr>
              <a:tr h="610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портфель облігацій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складі присутні лише облігації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7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09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3EBB1BD-2C77-4042-B96D-F08CC9BE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84130"/>
              </p:ext>
            </p:extLst>
          </p:nvPr>
        </p:nvGraphicFramePr>
        <p:xfrm>
          <a:off x="2324053" y="245978"/>
          <a:ext cx="8006964" cy="6211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5798">
                  <a:extLst>
                    <a:ext uri="{9D8B030D-6E8A-4147-A177-3AD203B41FA5}">
                      <a16:colId xmlns:a16="http://schemas.microsoft.com/office/drawing/2014/main" val="3475727874"/>
                    </a:ext>
                  </a:extLst>
                </a:gridCol>
                <a:gridCol w="2795452">
                  <a:extLst>
                    <a:ext uri="{9D8B030D-6E8A-4147-A177-3AD203B41FA5}">
                      <a16:colId xmlns:a16="http://schemas.microsoft.com/office/drawing/2014/main" val="348861279"/>
                    </a:ext>
                  </a:extLst>
                </a:gridCol>
                <a:gridCol w="3825714">
                  <a:extLst>
                    <a:ext uri="{9D8B030D-6E8A-4147-A177-3AD203B41FA5}">
                      <a16:colId xmlns:a16="http://schemas.microsoft.com/office/drawing/2014/main" val="1175334753"/>
                    </a:ext>
                  </a:extLst>
                </a:gridCol>
              </a:tblGrid>
              <a:tr h="398470"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 характером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агресивного росту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 на максимальний приріст капіталу;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4217234726"/>
                  </a:ext>
                </a:extLst>
              </a:tr>
              <a:tr h="193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консервативного росту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 такого портфеля невеликий;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3023957263"/>
                  </a:ext>
                </a:extLst>
              </a:tr>
              <a:tr h="398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середнього росту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 високу прибутковість і середній ступінь ризику.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1408030457"/>
                  </a:ext>
                </a:extLst>
              </a:tr>
              <a:tr h="1179544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 складом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фіксовані портфелі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зберігають свою структуру протягом установленого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терміну, тривалість якого визначається терміном погашення цінних паперів, що в нього входять;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3033119508"/>
                  </a:ext>
                </a:extLst>
              </a:tr>
              <a:tr h="1014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змінні портфелі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керовані портфелі, що мають динамічну структуру ЦП, склад яких постійно обновляється з метою одержання максимального економічного ефекту.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1396863025"/>
                  </a:ext>
                </a:extLst>
              </a:tr>
              <a:tr h="2451144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 територіальною ознакою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портфелі іноземних цінних паперів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обмежуються визначеною конкретною чужою країною або охоплюють регіони (найчастіше країни, що розвиваються), що надає можливість скоротити ймовірність ризику в кожній окремо взятій країні. Такі портфелі надають можливість закордонним інвесторам при порівняно невеликому ризику освоювати нові ринки і при необхідності швидко реалізовувати місцеві акції;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209002731"/>
                  </a:ext>
                </a:extLst>
              </a:tr>
              <a:tr h="193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портфелі вітчизняних цінних паперів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обмежуються ЦП тільки своєї країни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4" marR="50384" marT="0" marB="0"/>
                </a:tc>
                <a:extLst>
                  <a:ext uri="{0D108BD9-81ED-4DB2-BD59-A6C34878D82A}">
                    <a16:rowId xmlns:a16="http://schemas.microsoft.com/office/drawing/2014/main" val="20583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30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F9CBBED-5EFC-4587-9E9F-F3C4DA1BB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88193"/>
              </p:ext>
            </p:extLst>
          </p:nvPr>
        </p:nvGraphicFramePr>
        <p:xfrm>
          <a:off x="2518410" y="529697"/>
          <a:ext cx="7155180" cy="30523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5650">
                  <a:extLst>
                    <a:ext uri="{9D8B030D-6E8A-4147-A177-3AD203B41FA5}">
                      <a16:colId xmlns:a16="http://schemas.microsoft.com/office/drawing/2014/main" val="2890607048"/>
                    </a:ext>
                  </a:extLst>
                </a:gridCol>
                <a:gridCol w="2564765">
                  <a:extLst>
                    <a:ext uri="{9D8B030D-6E8A-4147-A177-3AD203B41FA5}">
                      <a16:colId xmlns:a16="http://schemas.microsoft.com/office/drawing/2014/main" val="787895230"/>
                    </a:ext>
                  </a:extLst>
                </a:gridCol>
                <a:gridCol w="2564765">
                  <a:extLst>
                    <a:ext uri="{9D8B030D-6E8A-4147-A177-3AD203B41FA5}">
                      <a16:colId xmlns:a16="http://schemas.microsoft.com/office/drawing/2014/main" val="131737937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 галузевою спеціалізацією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спеціалізовані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ЦП підприємств паливно-енергетичного комплексу (наприклад);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0633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 ЦП підприємств різних галузей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09507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 періодом дії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 дії ЦП, що входять у портфель, не перевищує 1 рік;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6006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 до 3 років;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733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довгострокові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 5 років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85676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За видами цінних паперів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одного виду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присутні ЦП однакові (акції або облігації);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6847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 видів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присутні ЦП різні (акції, облігації та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692391"/>
                  </a:ext>
                </a:extLst>
              </a:tr>
            </a:tbl>
          </a:graphicData>
        </a:graphic>
      </p:graphicFrame>
      <p:pic>
        <p:nvPicPr>
          <p:cNvPr id="6148" name="Picture 4" descr="Інвестиційний портфель: що це таке, яким буває і як його скласти — Irinin  Journal Україна">
            <a:extLst>
              <a:ext uri="{FF2B5EF4-FFF2-40B4-BE49-F238E27FC236}">
                <a16:creationId xmlns:a16="http://schemas.microsoft.com/office/drawing/2014/main" id="{DA76DE93-2622-4942-98D5-DBA8A807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40" y="3857897"/>
            <a:ext cx="454990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605" y="337401"/>
            <a:ext cx="9331036" cy="872548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Управління портфелем цінних паперів.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BC708-DB7D-42DA-8D70-D6666BABF720}"/>
              </a:ext>
            </a:extLst>
          </p:cNvPr>
          <p:cNvSpPr txBox="1"/>
          <p:nvPr/>
        </p:nvSpPr>
        <p:spPr>
          <a:xfrm>
            <a:off x="3805646" y="1550625"/>
            <a:ext cx="7563394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портфелем цінних паперів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означає планування, аналіз і регулювання складу портфеля, і здійснення діяльності щодо його формування і підтримки з метою досягнення поставлених перед портфелем цілей при збереженні необхідного рівня його ліквідності і мінімізації витрат, пов’язаних з цим.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НКЦПФР посилить вимоги до торговців цінними паперами — Фiнансовий клуб">
            <a:extLst>
              <a:ext uri="{FF2B5EF4-FFF2-40B4-BE49-F238E27FC236}">
                <a16:creationId xmlns:a16="http://schemas.microsoft.com/office/drawing/2014/main" id="{315851B9-6C05-4300-815C-175ECF1C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07" y="3176596"/>
            <a:ext cx="4695553" cy="28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6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1703</Words>
  <Application>Microsoft Office PowerPoint</Application>
  <PresentationFormat>Широкоэкранный</PresentationFormat>
  <Paragraphs>144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Формування портфеля цінних паперів та управління ними</vt:lpstr>
      <vt:lpstr>Презентация PowerPoint</vt:lpstr>
      <vt:lpstr>1.Особливості процесу формування портфеля цінних паперів.</vt:lpstr>
      <vt:lpstr>Презентация PowerPoint</vt:lpstr>
      <vt:lpstr>Презентация PowerPoint</vt:lpstr>
      <vt:lpstr>2. Види інвестиційних портфелів.</vt:lpstr>
      <vt:lpstr>Презентация PowerPoint</vt:lpstr>
      <vt:lpstr>Презентация PowerPoint</vt:lpstr>
      <vt:lpstr>3. Управління портфелем цінних паперів.</vt:lpstr>
      <vt:lpstr>Існує дві форми управління портфелями цінних паперів: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Загальні принципи оцінювання результатів використання  портфеля цінних паперів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</cp:revision>
  <dcterms:created xsi:type="dcterms:W3CDTF">2021-04-14T06:20:01Z</dcterms:created>
  <dcterms:modified xsi:type="dcterms:W3CDTF">2021-04-21T14:18:43Z</dcterms:modified>
</cp:coreProperties>
</file>