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62"/>
  </p:notesMasterIdLst>
  <p:sldIdLst>
    <p:sldId id="256" r:id="rId3"/>
    <p:sldId id="258" r:id="rId4"/>
    <p:sldId id="259" r:id="rId5"/>
    <p:sldId id="260" r:id="rId6"/>
    <p:sldId id="261" r:id="rId7"/>
    <p:sldId id="302" r:id="rId8"/>
    <p:sldId id="295" r:id="rId9"/>
    <p:sldId id="296" r:id="rId10"/>
    <p:sldId id="297" r:id="rId11"/>
    <p:sldId id="298" r:id="rId12"/>
    <p:sldId id="262" r:id="rId13"/>
    <p:sldId id="303" r:id="rId14"/>
    <p:sldId id="301" r:id="rId15"/>
    <p:sldId id="304" r:id="rId16"/>
    <p:sldId id="305" r:id="rId17"/>
    <p:sldId id="306" r:id="rId18"/>
    <p:sldId id="307" r:id="rId19"/>
    <p:sldId id="308" r:id="rId20"/>
    <p:sldId id="309" r:id="rId21"/>
    <p:sldId id="345" r:id="rId22"/>
    <p:sldId id="346" r:id="rId23"/>
    <p:sldId id="347" r:id="rId24"/>
    <p:sldId id="348" r:id="rId25"/>
    <p:sldId id="310" r:id="rId26"/>
    <p:sldId id="311" r:id="rId27"/>
    <p:sldId id="312" r:id="rId28"/>
    <p:sldId id="300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7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1B84C-D938-49D9-B3A4-6F8E82ED367A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AE634-5E6D-4BC1-AFE7-20684658F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2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C8F1D619-5DD6-4CCA-B351-DE6915ED03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4561CB22-FB51-4CFD-A8B1-14F620EBCC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D1549-635E-4BC5-BB36-36CA8DA57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4390C-968F-4802-881A-C06B904EFB2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916E6703-1000-448C-982E-CE9847F3D4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FA09A200-95B7-439C-A300-3E91D3F2CA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72D1-304F-459B-A0AC-EFE49FE14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DA0E3F-FF58-4479-AAD6-55E35CC2C460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3E641B50-6241-48CD-A36A-EDDFD18EF6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155BF2B6-57FD-4645-B350-59EFD84D7E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68207-64E7-42AC-A135-0935D0A9A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0E0A79-6583-4306-A12A-168A29EE6F99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F5D9CAC6-101A-4572-A8C0-B9E0FAE3BF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4F85B293-4906-48B7-9005-0B0DBDC11C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8B5E0-FD23-4511-B02D-621B316EC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3038E-02FC-4C2E-874C-4F7506C38B61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131" y="2921507"/>
            <a:ext cx="8558783" cy="77570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04800"/>
            <a:ext cx="9144000" cy="2438400"/>
          </a:xfrm>
          <a:custGeom>
            <a:avLst/>
            <a:gdLst/>
            <a:ahLst/>
            <a:cxnLst/>
            <a:rect l="l" t="t" r="r" b="b"/>
            <a:pathLst>
              <a:path w="9144000" h="2438400">
                <a:moveTo>
                  <a:pt x="9144000" y="0"/>
                </a:moveTo>
                <a:lnTo>
                  <a:pt x="0" y="0"/>
                </a:lnTo>
                <a:lnTo>
                  <a:pt x="0" y="2438400"/>
                </a:lnTo>
                <a:lnTo>
                  <a:pt x="9144000" y="2438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F4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304800"/>
            <a:ext cx="9144000" cy="2438400"/>
          </a:xfrm>
          <a:custGeom>
            <a:avLst/>
            <a:gdLst/>
            <a:ahLst/>
            <a:cxnLst/>
            <a:rect l="l" t="t" r="r" b="b"/>
            <a:pathLst>
              <a:path w="9144000" h="2438400">
                <a:moveTo>
                  <a:pt x="0" y="0"/>
                </a:moveTo>
                <a:lnTo>
                  <a:pt x="9144000" y="0"/>
                </a:lnTo>
                <a:lnTo>
                  <a:pt x="9144000" y="2438400"/>
                </a:lnTo>
                <a:lnTo>
                  <a:pt x="0" y="2438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69841" y="279553"/>
            <a:ext cx="6604317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E4060-A77D-48B4-A1CF-477CB930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AD842-4FEE-4EB9-8FBA-BABC614A4005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8ADB89-E813-40E3-AD85-623DBB80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38F79C-858A-4280-8BFD-76F0E4AB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09902-EDAD-474C-9FF5-798B80C1CA9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885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40A8F2-06AD-4B90-A169-63AB7926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06937-82C5-4E20-9647-649FE74F1CE6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3BE769-EA94-49E4-98DF-108E14150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ACAD11-510C-442A-9251-77C330CA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1E5D5-7B19-4115-8C7D-81516BC2552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376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CE0D18-0514-4229-91DB-BB17ED43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27F29-A6AE-40BB-B003-AE5FD70A4747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222EE2-08A2-4358-9629-9C21EEE2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8C3B93-B31F-408A-90AE-E7EF4938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ACA77-25CE-49FB-9148-BC5509C3A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76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6DB92A-E1ED-40C5-B19F-BE5BB8B3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B6A6-55AB-4359-B829-08C827835AC4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2E2CD-7863-4544-9614-56CAEBE5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1A3506-1FDF-4F95-AB7E-33866FE7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2CC1D-28F9-4683-AD41-791A8824ACD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2544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4C965D-0C41-4F3B-A5DA-3AAD5483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A684-32BA-486A-9902-76140B24D746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FFECD0-B024-470C-B111-A7D7B839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9D1E7A-A6D1-4B7C-A26A-0057ED481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79C37-F2C5-47CF-A2C4-EF4D83D2B3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098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9E851-B1DB-4818-BF27-EFE4F7C9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DF39-9052-434B-B5E9-3DBAFAC2E83B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D3890-E615-4347-8D49-323475EA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96659-6792-48C1-BB90-748B9B2F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A2027-0005-46A8-BDFA-8F0F67A265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4547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69399-7EB3-4A77-83DC-3FD31792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C1EA2-0EAC-4FD3-A7ED-9DF7B832DA36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5C4CC-AD7A-4593-BE58-E02252FE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5671C-7511-43A1-BAA6-23B0A243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18247-89D9-4BB2-85B4-7F45D9242D8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619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679" y="8166"/>
            <a:ext cx="8229591" cy="684983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132" y="3607308"/>
            <a:ext cx="8558783" cy="6019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2848D-24E9-460B-8E5F-7878D7C4A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00C6E-A425-4917-800A-872EE6028831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AF3C4-6093-48B7-91BA-0E0629BF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48C42-E0AF-4D33-807F-CA5A85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75959-B2E4-4368-B189-C282B8CB831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760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B9190-CF84-4C4F-95B2-98E847C0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4054E-C6E6-4F68-A415-BDEC42FFC1F3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E5D90-6353-470C-8431-83A6316F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E5A5-FFAF-4EB5-9369-B4A0766B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8F0BD-14CA-4C15-9486-6647ABC632D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8410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4CDF-9426-4ACA-B2C6-AF01E8E7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96EDE-45AD-4F91-9754-4E142211D426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28BB7-08D8-4BEB-80F7-8E5B7270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2B027-D997-45F5-9AF6-27467A8E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4BDA3-5C6D-410B-92D0-5EE9AB773DA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614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A9E61D-71BE-4315-84A1-50789AA2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92ADD-94ED-4E57-804E-6E1BD69D2A41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243639-6C99-4F60-8D60-D5BB20E1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C1151A-E730-41C6-9669-D85215C0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0C549-EAAA-4A4C-9F2D-757E96F7D33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68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9144000" y="0"/>
                </a:moveTo>
                <a:lnTo>
                  <a:pt x="0" y="0"/>
                </a:lnTo>
                <a:lnTo>
                  <a:pt x="0" y="1066800"/>
                </a:lnTo>
                <a:lnTo>
                  <a:pt x="9144000" y="10668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F4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130" y="-32511"/>
            <a:ext cx="8829738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190625"/>
            <a:ext cx="8267700" cy="476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74D4764-C5FC-4E8A-9440-91E6BA0CFD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0879571-AA7A-492E-90C0-DF7AA0112A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11CA0-D73B-45D6-9814-FB67CC9B4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3A8186-A538-4A3D-B67C-ABCEBAD22DC7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4FA60-3F00-4AB7-B594-807C4E0E2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44407-16A2-4E6D-AA26-BD359B382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DBA5A9E-9E18-4E99-8CEC-F5AF600E14A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193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33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3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31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g"/><Relationship Id="rId7" Type="http://schemas.openxmlformats.org/officeDocument/2006/relationships/image" Target="../media/image134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image" Target="../media/image138.jp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g"/><Relationship Id="rId9" Type="http://schemas.openxmlformats.org/officeDocument/2006/relationships/image" Target="../media/image14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image" Target="../media/image148.png"/><Relationship Id="rId21" Type="http://schemas.openxmlformats.org/officeDocument/2006/relationships/image" Target="../media/image166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7.png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53525" cy="1381125"/>
            <a:chOff x="-4762" y="0"/>
            <a:chExt cx="9153525" cy="13811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371600"/>
            </a:xfrm>
            <a:custGeom>
              <a:avLst/>
              <a:gdLst/>
              <a:ahLst/>
              <a:cxnLst/>
              <a:rect l="l" t="t" r="r" b="b"/>
              <a:pathLst>
                <a:path w="9144000" h="1371600">
                  <a:moveTo>
                    <a:pt x="9144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9144000" y="13716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1371600"/>
            </a:xfrm>
            <a:custGeom>
              <a:avLst/>
              <a:gdLst/>
              <a:ahLst/>
              <a:cxnLst/>
              <a:rect l="l" t="t" r="r" b="b"/>
              <a:pathLst>
                <a:path w="9144000" h="13716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360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9773" y="66548"/>
            <a:ext cx="186308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60" dirty="0" err="1"/>
              <a:t>Лекція</a:t>
            </a:r>
            <a:endParaRPr sz="2800" dirty="0"/>
          </a:p>
        </p:txBody>
      </p:sp>
      <p:sp>
        <p:nvSpPr>
          <p:cNvPr id="6" name="object 6"/>
          <p:cNvSpPr txBox="1"/>
          <p:nvPr/>
        </p:nvSpPr>
        <p:spPr>
          <a:xfrm>
            <a:off x="535940" y="723391"/>
            <a:ext cx="8299450" cy="5445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05"/>
              </a:spcBef>
            </a:pPr>
            <a:r>
              <a:rPr lang="uk-UA" sz="3200" b="1" spc="-5" dirty="0">
                <a:solidFill>
                  <a:srgbClr val="FFFFFF"/>
                </a:solidFill>
                <a:latin typeface="Arial"/>
                <a:cs typeface="Arial"/>
              </a:rPr>
              <a:t>БІОХІМІЯ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М’ЯЗОВОГО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СКОРОЧЕННЯ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00" dirty="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5"/>
              </a:spcBef>
              <a:buClr>
                <a:srgbClr val="2F447D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Будова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м'язового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волокна.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Саркомер.</a:t>
            </a:r>
            <a:endParaRPr sz="2400" dirty="0">
              <a:latin typeface="Microsoft Sans Serif"/>
              <a:cs typeface="Microsoft Sans Serif"/>
            </a:endParaRPr>
          </a:p>
          <a:p>
            <a:pPr marL="622300" marR="949960" indent="-609600">
              <a:lnSpc>
                <a:spcPct val="113700"/>
              </a:lnSpc>
              <a:spcBef>
                <a:spcPts val="1165"/>
              </a:spcBef>
              <a:buClr>
                <a:srgbClr val="2F447D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400" spc="-30" dirty="0">
                <a:latin typeface="Microsoft Sans Serif"/>
                <a:cs typeface="Microsoft Sans Serif"/>
              </a:rPr>
              <a:t>Механізм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скорочення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і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розслаблення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м'язового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волокна.</a:t>
            </a:r>
            <a:endParaRPr sz="2400" dirty="0">
              <a:latin typeface="Microsoft Sans Serif"/>
              <a:cs typeface="Microsoft Sans Serif"/>
            </a:endParaRPr>
          </a:p>
          <a:p>
            <a:pPr marL="622300" indent="-609600">
              <a:lnSpc>
                <a:spcPct val="100000"/>
              </a:lnSpc>
              <a:spcBef>
                <a:spcPts val="1560"/>
              </a:spcBef>
              <a:buClr>
                <a:srgbClr val="2F447D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Передача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збудження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в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нервово-м'язовому</a:t>
            </a:r>
            <a:r>
              <a:rPr sz="2400" spc="6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синапсі.</a:t>
            </a:r>
            <a:endParaRPr sz="2400" dirty="0">
              <a:latin typeface="Microsoft Sans Serif"/>
              <a:cs typeface="Microsoft Sans Serif"/>
            </a:endParaRPr>
          </a:p>
          <a:p>
            <a:pPr marL="622300" marR="1069340" indent="-609600">
              <a:lnSpc>
                <a:spcPct val="113700"/>
              </a:lnSpc>
              <a:spcBef>
                <a:spcPts val="1165"/>
              </a:spcBef>
              <a:buClr>
                <a:srgbClr val="2F447D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Поняття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про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нервово-м'язовий</a:t>
            </a:r>
            <a:r>
              <a:rPr sz="2400" spc="6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апарат.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Рухова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одиниця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(РО)</a:t>
            </a:r>
          </a:p>
          <a:p>
            <a:pPr marL="622300" indent="-609600">
              <a:lnSpc>
                <a:spcPct val="100000"/>
              </a:lnSpc>
              <a:spcBef>
                <a:spcPts val="1560"/>
              </a:spcBef>
              <a:buClr>
                <a:srgbClr val="2F447D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400" spc="-50" dirty="0">
                <a:latin typeface="Microsoft Sans Serif"/>
                <a:cs typeface="Microsoft Sans Serif"/>
              </a:rPr>
              <a:t>Форми,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типи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і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режими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м’язового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скорочення.</a:t>
            </a:r>
            <a:endParaRPr sz="2400" dirty="0">
              <a:latin typeface="Microsoft Sans Serif"/>
              <a:cs typeface="Microsoft Sans Serif"/>
            </a:endParaRPr>
          </a:p>
          <a:p>
            <a:pPr marL="622300" marR="862330" indent="-609600">
              <a:lnSpc>
                <a:spcPct val="114199"/>
              </a:lnSpc>
              <a:spcBef>
                <a:spcPts val="1140"/>
              </a:spcBef>
              <a:buClr>
                <a:srgbClr val="2F447D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Регуляція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напруження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5" dirty="0">
                <a:latin typeface="Microsoft Sans Serif"/>
                <a:cs typeface="Microsoft Sans Serif"/>
              </a:rPr>
              <a:t>(сили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скорочення)</a:t>
            </a:r>
            <a:r>
              <a:rPr sz="2400" spc="5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м'язів.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Робота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30" dirty="0" err="1">
                <a:latin typeface="Microsoft Sans Serif"/>
                <a:cs typeface="Microsoft Sans Serif"/>
              </a:rPr>
              <a:t>м'язів</a:t>
            </a:r>
            <a:r>
              <a:rPr sz="2400" spc="-30" dirty="0">
                <a:latin typeface="Microsoft Sans Serif"/>
                <a:cs typeface="Microsoft Sans Serif"/>
              </a:rPr>
              <a:t>.</a:t>
            </a:r>
            <a:endParaRPr sz="2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F1F62-CA5A-4C57-8B16-CFB0BA22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0" y="0"/>
            <a:ext cx="9211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3802" y="264668"/>
            <a:ext cx="56959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БУДОВА</a:t>
            </a:r>
            <a:r>
              <a:rPr spc="5" dirty="0"/>
              <a:t> </a:t>
            </a:r>
            <a:r>
              <a:rPr spc="-50" dirty="0"/>
              <a:t>СКЕЛЕТНИХ</a:t>
            </a:r>
            <a:r>
              <a:rPr dirty="0"/>
              <a:t> </a:t>
            </a:r>
            <a:r>
              <a:rPr spc="-20" dirty="0"/>
              <a:t>М'ЯЗІВ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44500" y="1190625"/>
          <a:ext cx="8229600" cy="47402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000" b="1" i="1" spc="5" dirty="0">
                          <a:latin typeface="Arial"/>
                          <a:cs typeface="Arial"/>
                        </a:rPr>
                        <a:t>Сарколема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spc="-5" dirty="0" err="1">
                          <a:latin typeface="Arial"/>
                          <a:cs typeface="Arial"/>
                        </a:rPr>
                        <a:t>мембрана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)</a:t>
                      </a:r>
                      <a:r>
                        <a:rPr lang="uk-UA" sz="2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uk-UA" sz="2000" b="1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1</a:t>
                      </a:r>
                      <a:endParaRPr sz="20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2000" b="1" i="1" dirty="0">
                          <a:latin typeface="Arial"/>
                          <a:cs typeface="Arial"/>
                        </a:rPr>
                        <a:t>Саркоплазма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spc="-10" dirty="0" err="1">
                          <a:latin typeface="Arial"/>
                          <a:cs typeface="Arial"/>
                        </a:rPr>
                        <a:t>цитоплазма</a:t>
                      </a:r>
                      <a:r>
                        <a:rPr sz="2000" b="1" spc="-10" dirty="0">
                          <a:latin typeface="Arial"/>
                          <a:cs typeface="Arial"/>
                        </a:rPr>
                        <a:t>)</a:t>
                      </a:r>
                      <a:r>
                        <a:rPr lang="uk-UA" sz="2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uk-UA" sz="2000" b="1" spc="-10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3</a:t>
                      </a:r>
                      <a:endParaRPr sz="20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Times New Roman"/>
                        <a:cs typeface="Times New Roman"/>
                      </a:endParaRPr>
                    </a:p>
                    <a:p>
                      <a:pPr marL="105410" marR="98425" indent="-635"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2000" b="1" spc="-5" dirty="0">
                          <a:latin typeface="Microsoft Sans Serif"/>
                          <a:cs typeface="Microsoft Sans Serif"/>
                        </a:rPr>
                        <a:t>Нервово- </a:t>
                      </a:r>
                      <a:r>
                        <a:rPr sz="2000" b="1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b="1" spc="-25" dirty="0">
                          <a:latin typeface="Microsoft Sans Serif"/>
                          <a:cs typeface="Microsoft Sans Serif"/>
                        </a:rPr>
                        <a:t>м’язові</a:t>
                      </a:r>
                      <a:r>
                        <a:rPr sz="2000" b="1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b="1" spc="-5" dirty="0">
                          <a:latin typeface="Microsoft Sans Serif"/>
                          <a:cs typeface="Microsoft Sans Serif"/>
                        </a:rPr>
                        <a:t>синапси </a:t>
                      </a:r>
                      <a:r>
                        <a:rPr sz="2000" b="1" spc="-5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b="1" spc="-15" dirty="0">
                          <a:latin typeface="Microsoft Sans Serif"/>
                          <a:cs typeface="Microsoft Sans Serif"/>
                        </a:rPr>
                        <a:t>(рецептори</a:t>
                      </a:r>
                      <a:r>
                        <a:rPr sz="1800" b="1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b="1" dirty="0">
                          <a:latin typeface="Microsoft Sans Serif"/>
                          <a:cs typeface="Microsoft Sans Serif"/>
                        </a:rPr>
                        <a:t>АХ,</a:t>
                      </a:r>
                      <a:r>
                        <a:rPr lang="uk-UA" sz="1800" b="1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uk-UA" sz="1800" b="1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1</a:t>
                      </a:r>
                      <a:endParaRPr sz="1800" b="1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20" dirty="0">
                          <a:latin typeface="Microsoft Sans Serif"/>
                          <a:cs typeface="Microsoft Sans Serif"/>
                        </a:rPr>
                        <a:t>Т-</a:t>
                      </a:r>
                      <a:r>
                        <a:rPr sz="1800" b="1" spc="-20" dirty="0" err="1">
                          <a:latin typeface="Microsoft Sans Serif"/>
                          <a:cs typeface="Microsoft Sans Serif"/>
                        </a:rPr>
                        <a:t>трубочки</a:t>
                      </a:r>
                      <a:r>
                        <a:rPr sz="1800" b="1" spc="-2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lang="uk-UA" sz="1800" b="1" spc="-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2</a:t>
                      </a:r>
                      <a:endParaRPr sz="1800" b="1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2000" i="1" spc="-5" dirty="0">
                          <a:latin typeface="Arial"/>
                          <a:cs typeface="Arial"/>
                        </a:rPr>
                        <a:t>Скоротливий</a:t>
                      </a:r>
                      <a:r>
                        <a:rPr sz="2000" i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i="1" spc="-5" dirty="0">
                          <a:latin typeface="Arial"/>
                          <a:cs typeface="Arial"/>
                        </a:rPr>
                        <a:t>апарат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(міофібрили)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557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227329" marR="2203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i="1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2000" i="1" spc="-2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2000" i="1" spc="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i="1" dirty="0">
                          <a:latin typeface="Arial"/>
                          <a:cs typeface="Arial"/>
                        </a:rPr>
                        <a:t>коро</a:t>
                      </a:r>
                      <a:r>
                        <a:rPr sz="2000" i="1" spc="-6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i="1" spc="-5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2000" i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2000" i="1" spc="-55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2000" i="1" dirty="0">
                          <a:latin typeface="Arial"/>
                          <a:cs typeface="Arial"/>
                        </a:rPr>
                        <a:t>а  </a:t>
                      </a:r>
                      <a:r>
                        <a:rPr sz="2000" i="1" spc="-5" dirty="0">
                          <a:latin typeface="Arial"/>
                          <a:cs typeface="Arial"/>
                        </a:rPr>
                        <a:t>частина </a:t>
                      </a:r>
                      <a:r>
                        <a:rPr sz="2000" i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(ядра,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мітохондрії,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  <a:p>
                      <a:pPr marL="821690" marR="113030" indent="-701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 err="1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800" b="1" spc="-10" dirty="0" err="1">
                          <a:latin typeface="Microsoft Sans Serif"/>
                          <a:cs typeface="Microsoft Sans Serif"/>
                        </a:rPr>
                        <a:t>ар</a:t>
                      </a:r>
                      <a:r>
                        <a:rPr sz="1800" b="1" spc="25" dirty="0" err="1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800" b="1" spc="-10" dirty="0" err="1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800" b="1" spc="-5" dirty="0" err="1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1800" b="1" spc="5" dirty="0" err="1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b="1" spc="-30" dirty="0" err="1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b="1" dirty="0" err="1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1800" b="1" spc="-5" dirty="0" err="1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800" b="1" spc="-45" dirty="0" err="1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b="1" dirty="0" err="1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1800" b="1" spc="-5" dirty="0" err="1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1800" b="1" dirty="0" err="1"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800" b="1" dirty="0"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1800" b="1" spc="-20" dirty="0" err="1">
                          <a:latin typeface="Microsoft Sans Serif"/>
                          <a:cs typeface="Microsoft Sans Serif"/>
                        </a:rPr>
                        <a:t>сітка</a:t>
                      </a:r>
                      <a:r>
                        <a:rPr lang="uk-UA" sz="1800" b="1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uk-UA" sz="1800" b="1" spc="-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3</a:t>
                      </a:r>
                      <a:r>
                        <a:rPr sz="1800" b="1" spc="-20" dirty="0">
                          <a:latin typeface="Microsoft Sans Serif"/>
                          <a:cs typeface="Microsoft Sans Serif"/>
                        </a:rPr>
                        <a:t>,</a:t>
                      </a:r>
                      <a:endParaRPr sz="1800" b="1" dirty="0">
                        <a:latin typeface="Microsoft Sans Serif"/>
                        <a:cs typeface="Microsoft Sans Serif"/>
                      </a:endParaRPr>
                    </a:p>
                    <a:p>
                      <a:pPr marL="128270" marR="120014" indent="450850">
                        <a:lnSpc>
                          <a:spcPct val="100000"/>
                        </a:lnSpc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міоглобін,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гранули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глікогену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і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  <a:p>
                      <a:pPr marL="850900" marR="734060" indent="-111760">
                        <a:lnSpc>
                          <a:spcPct val="100000"/>
                        </a:lnSpc>
                      </a:pP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іпі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в,  </a:t>
                      </a:r>
                      <a:r>
                        <a:rPr sz="1800" spc="-90" dirty="0">
                          <a:latin typeface="Microsoft Sans Serif"/>
                          <a:cs typeface="Microsoft Sans Serif"/>
                        </a:rPr>
                        <a:t>АТФ,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креатинфосфат)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79830" marR="1175385" indent="269240">
                        <a:lnSpc>
                          <a:spcPct val="120000"/>
                        </a:lnSpc>
                        <a:spcBef>
                          <a:spcPts val="710"/>
                        </a:spcBef>
                      </a:pPr>
                      <a:r>
                        <a:rPr sz="1800" b="1" spc="-25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Саркомер </a:t>
                      </a:r>
                      <a:r>
                        <a:rPr sz="1800" b="1" spc="-2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b="1" spc="-3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(окрема</a:t>
                      </a:r>
                      <a:r>
                        <a:rPr sz="1800" b="1" spc="-4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ланка)</a:t>
                      </a:r>
                      <a:endParaRPr sz="1800" b="1" dirty="0">
                        <a:solidFill>
                          <a:srgbClr val="FF0000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9017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3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І-диск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652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59944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А-диск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652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6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44780" marR="138430" indent="-635"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800" spc="-55" dirty="0">
                          <a:latin typeface="Microsoft Sans Serif"/>
                          <a:cs typeface="Microsoft Sans Serif"/>
                        </a:rPr>
                        <a:t>Тонкі </a:t>
                      </a:r>
                      <a:r>
                        <a:rPr sz="1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міофіламенти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(актин,</a:t>
                      </a:r>
                      <a:r>
                        <a:rPr sz="1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тропонін, </a:t>
                      </a:r>
                      <a:r>
                        <a:rPr sz="1800" spc="-4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тропоміозин)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16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marL="213995" marR="208279" indent="2540" algn="ctr">
                        <a:lnSpc>
                          <a:spcPct val="100000"/>
                        </a:lnSpc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Товсті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мі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оф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нти 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(міозин)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40F820-7B2B-400D-8D5D-95B158431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999855-691B-4506-ABBE-3C33AAF02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2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75C20C-61E9-458F-8293-A209E54BF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E40B13-4D71-4F81-AD89-2393143E8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85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CD13D-E526-45FC-8FC1-14D09496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C6586-CC6E-482E-A578-0C538EAD8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35F8D-190C-4597-90BC-1090588B7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2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FF27E-962B-4192-9394-8A726435F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DD4787-E066-4B6C-8ACE-3F194CB18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752" y="1749550"/>
            <a:ext cx="8377555" cy="4159250"/>
            <a:chOff x="301752" y="1749550"/>
            <a:chExt cx="8377555" cy="4159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752" y="1749550"/>
              <a:ext cx="7924799" cy="2909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2" y="2206751"/>
              <a:ext cx="8301215" cy="32110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51" y="3044950"/>
              <a:ext cx="8266175" cy="286359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2700" y="0"/>
            <a:ext cx="9169400" cy="1092200"/>
            <a:chOff x="-12700" y="0"/>
            <a:chExt cx="9169400" cy="10922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29510" y="264668"/>
            <a:ext cx="52838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ВИДИ</a:t>
            </a:r>
            <a:r>
              <a:rPr spc="-5" dirty="0"/>
              <a:t> </a:t>
            </a:r>
            <a:r>
              <a:rPr spc="-15" dirty="0"/>
              <a:t>М'ЯЗОВОЇ </a:t>
            </a:r>
            <a:r>
              <a:rPr spc="-40" dirty="0"/>
              <a:t>ТКАНИНИ</a:t>
            </a: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50850" y="1593850"/>
          <a:ext cx="8228965" cy="397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1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4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0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5" dirty="0">
                          <a:latin typeface="Arial"/>
                          <a:cs typeface="Arial"/>
                        </a:rPr>
                        <a:t>Особливості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344805" marR="273050" indent="190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5" dirty="0">
                          <a:latin typeface="Arial"/>
                          <a:cs typeface="Arial"/>
                        </a:rPr>
                        <a:t>Гладка </a:t>
                      </a:r>
                      <a:r>
                        <a:rPr sz="2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(неп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о- 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вана)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32715" marR="142240" indent="357505">
                        <a:lnSpc>
                          <a:spcPts val="2880"/>
                        </a:lnSpc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Серцева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 (п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ана)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26364" indent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Скелетна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(п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м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spc="-2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ана)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4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Будова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EC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91440" marR="454659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б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ли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b="1" spc="-3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  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будови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89535" indent="-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Веретеноподібні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 одноядерні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клітини, </a:t>
                      </a:r>
                      <a:r>
                        <a:rPr sz="1600" spc="-409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з’єднані</a:t>
                      </a:r>
                      <a:r>
                        <a:rPr sz="1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latin typeface="Microsoft Sans Serif"/>
                          <a:cs typeface="Microsoft Sans Serif"/>
                        </a:rPr>
                        <a:t>нексусами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07314" indent="-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Веретеноподібні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 одноядерні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клітини, </a:t>
                      </a:r>
                      <a:r>
                        <a:rPr sz="1600" spc="-409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з’єднані</a:t>
                      </a:r>
                      <a:r>
                        <a:rPr sz="1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вставними 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дисками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403225" marR="413384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Видовжені 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4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600" spc="-3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1600" spc="-4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оя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ер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і  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клітини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94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20" dirty="0">
                          <a:latin typeface="Arial"/>
                          <a:cs typeface="Arial"/>
                        </a:rPr>
                        <a:t>Розміщення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2882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Внутрішні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органи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6489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Міокард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30" dirty="0">
                          <a:latin typeface="Microsoft Sans Serif"/>
                          <a:cs typeface="Microsoft Sans Serif"/>
                        </a:rPr>
                        <a:t>Скелетні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30" dirty="0">
                          <a:latin typeface="Microsoft Sans Serif"/>
                          <a:cs typeface="Microsoft Sans Serif"/>
                        </a:rPr>
                        <a:t>м'язи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E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2592997" y="2816834"/>
            <a:ext cx="6096000" cy="843280"/>
            <a:chOff x="2592997" y="2816834"/>
            <a:chExt cx="6096000" cy="8432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2997" y="2816834"/>
              <a:ext cx="2057396" cy="8413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4197" y="2816834"/>
              <a:ext cx="4114796" cy="842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BC4FD1AD-7E75-454A-8B44-F97F3A1D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20000" r="16251" b="10001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C01E1BBE-554D-4DE1-82F3-4553072C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21001" r="16251" b="10001"/>
          <a:stretch>
            <a:fillRect/>
          </a:stretch>
        </p:blipFill>
        <p:spPr bwMode="auto">
          <a:xfrm>
            <a:off x="0" y="76200"/>
            <a:ext cx="90376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502F4E7-E2E9-4DF9-B474-064C30BA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20000" r="16251" b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F3167EE4-8669-45F1-8099-D9E378F4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20000" r="16251" b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B4FC5-48DB-47D8-AABD-AFDBA86A2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0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5DAAA0-8375-489A-85D6-E1C1FFE0D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2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49E767-E3D7-4F76-94A7-5E65653C0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1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03C956-D887-4F2B-B49F-C378540AA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2F6586-6382-4CD1-903D-591F9A7EF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2D6E95-8C1B-4C92-86FB-76FAB8966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DBD498-BB5E-455C-A4FA-E74C7ADCB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021164-8980-448E-9B77-8402B0D47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60135D-1A66-4EBE-B854-E5045FCCB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842C88-9095-486A-B5D4-931410BA87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1D9E62-42F2-4005-A6B7-2FBF09BD12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A4CEC8-9A4E-4BEE-B03C-EAC30AF352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D3A40F-BA01-4A06-9290-3B85E71ACF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B4F9866-603D-43C3-9427-D3FA2145E6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4D7955-9266-4041-9608-0756355E62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191A118-B0AE-4216-999A-F3D997E51F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3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036445" marR="5080" indent="-1349375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САРКОМЕР</a:t>
            </a:r>
            <a:r>
              <a:rPr spc="1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ОСНОВНА </a:t>
            </a:r>
            <a:r>
              <a:rPr spc="-30" dirty="0"/>
              <a:t>СТРУКТУРНА </a:t>
            </a:r>
            <a:r>
              <a:rPr spc="-835" dirty="0"/>
              <a:t> </a:t>
            </a:r>
            <a:r>
              <a:rPr spc="-55" dirty="0"/>
              <a:t>ОДИНИЦЯ</a:t>
            </a:r>
            <a:r>
              <a:rPr spc="-5" dirty="0"/>
              <a:t> </a:t>
            </a:r>
            <a:r>
              <a:rPr spc="-50" dirty="0"/>
              <a:t>МІОФІБРИЛИ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16774" y="1449882"/>
            <a:ext cx="7263130" cy="5046980"/>
            <a:chOff x="916774" y="1449882"/>
            <a:chExt cx="7263130" cy="50469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774" y="1526375"/>
              <a:ext cx="7238999" cy="3505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2282" y="1449882"/>
              <a:ext cx="5480045" cy="50466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127" y="1526286"/>
              <a:ext cx="7236633" cy="35063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036445" marR="5080" indent="-1349375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САРКОМЕР</a:t>
            </a:r>
            <a:r>
              <a:rPr spc="10" dirty="0"/>
              <a:t> </a:t>
            </a:r>
            <a:r>
              <a:rPr dirty="0"/>
              <a:t>-</a:t>
            </a:r>
            <a:r>
              <a:rPr spc="15" dirty="0"/>
              <a:t> </a:t>
            </a:r>
            <a:r>
              <a:rPr dirty="0"/>
              <a:t>ОСНОВНА </a:t>
            </a:r>
            <a:r>
              <a:rPr spc="-30" dirty="0"/>
              <a:t>СТРУКТУРНА </a:t>
            </a:r>
            <a:r>
              <a:rPr spc="-835" dirty="0"/>
              <a:t> </a:t>
            </a:r>
            <a:r>
              <a:rPr spc="-55" dirty="0"/>
              <a:t>ОДИНИЦЯ</a:t>
            </a:r>
            <a:r>
              <a:rPr spc="-5" dirty="0"/>
              <a:t> </a:t>
            </a:r>
            <a:r>
              <a:rPr spc="-50" dirty="0"/>
              <a:t>МІОФІБРИЛИ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435" y="1582838"/>
            <a:ext cx="8673242" cy="42545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406650" marR="5080" indent="-838835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ФІЗІОЛОГІЧНІ</a:t>
            </a:r>
            <a:r>
              <a:rPr spc="10" dirty="0"/>
              <a:t> </a:t>
            </a:r>
            <a:r>
              <a:rPr spc="-20" dirty="0"/>
              <a:t>ВЛАСТИВОСТІ </a:t>
            </a:r>
            <a:r>
              <a:rPr spc="-835" dirty="0"/>
              <a:t> </a:t>
            </a:r>
            <a:r>
              <a:rPr spc="-15" dirty="0"/>
              <a:t>М'ЯЗОВОЇ</a:t>
            </a:r>
            <a:r>
              <a:rPr spc="10" dirty="0"/>
              <a:t> </a:t>
            </a:r>
            <a:r>
              <a:rPr spc="-40" dirty="0"/>
              <a:t>ТКАНИНИ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2100" y="1282700"/>
          <a:ext cx="8382000" cy="528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DAE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R="1460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Властивості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sz="1800" b="1" spc="-20" dirty="0">
                          <a:solidFill>
                            <a:srgbClr val="808080"/>
                          </a:solidFill>
                          <a:latin typeface="Arial"/>
                          <a:cs typeface="Arial"/>
                        </a:rPr>
                        <a:t>Гладка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808080"/>
                          </a:solidFill>
                          <a:latin typeface="Arial"/>
                          <a:cs typeface="Arial"/>
                        </a:rPr>
                        <a:t>(непосмугована)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 spc="-10" dirty="0">
                          <a:solidFill>
                            <a:srgbClr val="808080"/>
                          </a:solidFill>
                          <a:latin typeface="Arial"/>
                          <a:cs typeface="Arial"/>
                        </a:rPr>
                        <a:t>Серцева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Скелетна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(посмугована)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R="146050" algn="ctr">
                        <a:lnSpc>
                          <a:spcPct val="100000"/>
                        </a:lnSpc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Збудливість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000125" marR="176530" indent="-817244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Повільний тривалий </a:t>
                      </a:r>
                      <a:r>
                        <a:rPr sz="1600" spc="-409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8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ПД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97155" indent="1270"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600" spc="-6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Фаза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плато</a:t>
                      </a:r>
                      <a:r>
                        <a:rPr sz="1600" spc="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600" spc="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6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ПД, </a:t>
                      </a:r>
                      <a:r>
                        <a:rPr sz="1600" spc="-5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тривала 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абсолютна </a:t>
                      </a:r>
                      <a:r>
                        <a:rPr sz="1600" spc="-4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рефрактерність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31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Швидкий</a:t>
                      </a:r>
                      <a:r>
                        <a:rPr sz="1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95" dirty="0">
                          <a:latin typeface="Microsoft Sans Serif"/>
                          <a:cs typeface="Microsoft Sans Serif"/>
                        </a:rPr>
                        <a:t>ПД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R="146050"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Провідність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92405" marR="18542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600" spc="-8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ПД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поширюється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по </a:t>
                      </a:r>
                      <a:r>
                        <a:rPr sz="1600" spc="-409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мембрані</a:t>
                      </a:r>
                      <a:r>
                        <a:rPr sz="1600" spc="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та</a:t>
                      </a:r>
                      <a:r>
                        <a:rPr sz="1600" spc="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u="heavy" spc="-45" dirty="0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між </a:t>
                      </a:r>
                      <a:r>
                        <a:rPr sz="1600" spc="-4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u="heavy" spc="-20" dirty="0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клітинами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01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25095" marR="118745" indent="-127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600" spc="-8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ПД</a:t>
                      </a:r>
                      <a:r>
                        <a:rPr sz="1600" spc="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поширюється 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мембрані</a:t>
                      </a:r>
                      <a:r>
                        <a:rPr sz="1600" spc="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та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u="heavy" spc="-45" dirty="0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між </a:t>
                      </a:r>
                      <a:r>
                        <a:rPr sz="1600" spc="-409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u="heavy" spc="-20" dirty="0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клітинами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01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372110" marR="109855" indent="-256540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800" spc="-95" dirty="0">
                          <a:latin typeface="Microsoft Sans Serif"/>
                          <a:cs typeface="Microsoft Sans Serif"/>
                        </a:rPr>
                        <a:t>ПД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поширюється </a:t>
                      </a:r>
                      <a:r>
                        <a:rPr sz="1800" spc="-4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мембрані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03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1466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Скоротливість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213995" marR="208915" indent="-635" algn="ctr">
                        <a:lnSpc>
                          <a:spcPct val="100000"/>
                        </a:lnSpc>
                      </a:pPr>
                      <a:r>
                        <a:rPr sz="1600" spc="-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Тривалі</a:t>
                      </a:r>
                      <a:r>
                        <a:rPr sz="1600" spc="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повільні 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(тонічні)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мимовільні </a:t>
                      </a:r>
                      <a:r>
                        <a:rPr sz="1600" spc="-409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скорочення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49860" marR="144780" algn="ctr">
                        <a:lnSpc>
                          <a:spcPct val="100000"/>
                        </a:lnSpc>
                      </a:pP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Швидкі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мимовільні </a:t>
                      </a:r>
                      <a:r>
                        <a:rPr sz="1600" spc="-409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скорочення,</a:t>
                      </a:r>
                      <a:r>
                        <a:rPr sz="1600" spc="5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"все 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або</a:t>
                      </a:r>
                      <a:r>
                        <a:rPr sz="160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нічого",</a:t>
                      </a:r>
                      <a:r>
                        <a:rPr sz="1600" spc="3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нема </a:t>
                      </a:r>
                      <a:r>
                        <a:rPr sz="1600" spc="-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тетанусу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55575" marR="150495" indent="254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Швидкі довільні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скорочення,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наявний</a:t>
                      </a:r>
                      <a:r>
                        <a:rPr sz="1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тетанус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A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145415" algn="ctr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1800" b="1" spc="-20" dirty="0">
                          <a:latin typeface="Arial"/>
                          <a:cs typeface="Arial"/>
                        </a:rPr>
                        <a:t>Автоматія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Наявна</a:t>
                      </a:r>
                      <a:r>
                        <a:rPr sz="1600" spc="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(виражена</a:t>
                      </a:r>
                      <a:r>
                        <a:rPr sz="1600" spc="2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Наявна</a:t>
                      </a:r>
                      <a:r>
                        <a:rPr sz="1600" spc="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(градієнт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Відсутня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38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0"/>
                        </a:lnSpc>
                      </a:pPr>
                      <a:r>
                        <a:rPr sz="1600" spc="-20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різній</a:t>
                      </a: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 мірі)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0"/>
                        </a:lnSpc>
                      </a:pPr>
                      <a:r>
                        <a:rPr sz="1600" spc="-15" dirty="0">
                          <a:solidFill>
                            <a:srgbClr val="808080"/>
                          </a:solidFill>
                          <a:latin typeface="Microsoft Sans Serif"/>
                          <a:cs typeface="Microsoft Sans Serif"/>
                        </a:rPr>
                        <a:t>автоматії)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48" y="4203"/>
            <a:ext cx="9139555" cy="6854190"/>
            <a:chOff x="4648" y="4203"/>
            <a:chExt cx="9139555" cy="6854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8" y="4203"/>
              <a:ext cx="9139351" cy="68537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132" y="2692907"/>
              <a:ext cx="8558783" cy="6309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838200"/>
            <a:ext cx="9144000" cy="1676400"/>
          </a:xfrm>
          <a:prstGeom prst="rect">
            <a:avLst/>
          </a:prstGeom>
          <a:solidFill>
            <a:srgbClr val="2F447D"/>
          </a:solidFill>
          <a:ln w="25400">
            <a:solidFill>
              <a:srgbClr val="333399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2329180" marR="162560" indent="-2159635">
              <a:lnSpc>
                <a:spcPct val="150000"/>
              </a:lnSpc>
              <a:spcBef>
                <a:spcPts val="40"/>
              </a:spcBef>
            </a:pPr>
            <a:r>
              <a:rPr spc="-15" dirty="0"/>
              <a:t>МЕХАНІЗМ</a:t>
            </a:r>
            <a:r>
              <a:rPr spc="15" dirty="0"/>
              <a:t> </a:t>
            </a:r>
            <a:r>
              <a:rPr spc="-35" dirty="0"/>
              <a:t>СКОРОЧЕННЯ</a:t>
            </a:r>
            <a:r>
              <a:rPr spc="-15" dirty="0"/>
              <a:t> </a:t>
            </a:r>
            <a:r>
              <a:rPr dirty="0"/>
              <a:t>І</a:t>
            </a:r>
            <a:r>
              <a:rPr spc="20" dirty="0"/>
              <a:t> </a:t>
            </a:r>
            <a:r>
              <a:rPr spc="-35" dirty="0"/>
              <a:t>РОЗСЛАБЛЕННЯ </a:t>
            </a:r>
            <a:r>
              <a:rPr spc="-835" dirty="0"/>
              <a:t> </a:t>
            </a:r>
            <a:r>
              <a:rPr spc="-20" dirty="0"/>
              <a:t>М'ЯЗОВОГО</a:t>
            </a:r>
            <a:r>
              <a:rPr spc="10" dirty="0"/>
              <a:t> </a:t>
            </a:r>
            <a:r>
              <a:rPr spc="-60" dirty="0"/>
              <a:t>ВОЛОКНА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46" y="1691507"/>
            <a:ext cx="6781799" cy="15198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686" y="4054048"/>
            <a:ext cx="5729335" cy="7686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984" y="5883857"/>
            <a:ext cx="4881385" cy="77712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12700" y="0"/>
            <a:ext cx="9169400" cy="1473200"/>
            <a:chOff x="-12700" y="0"/>
            <a:chExt cx="9169400" cy="14732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9144000" cy="1447800"/>
            </a:xfrm>
            <a:custGeom>
              <a:avLst/>
              <a:gdLst/>
              <a:ahLst/>
              <a:cxnLst/>
              <a:rect l="l" t="t" r="r" b="b"/>
              <a:pathLst>
                <a:path w="9144000" h="1447800">
                  <a:moveTo>
                    <a:pt x="9144000" y="0"/>
                  </a:moveTo>
                  <a:lnTo>
                    <a:pt x="0" y="0"/>
                  </a:lnTo>
                  <a:lnTo>
                    <a:pt x="0" y="1447800"/>
                  </a:lnTo>
                  <a:lnTo>
                    <a:pt x="9144000" y="1447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4000" cy="1447800"/>
            </a:xfrm>
            <a:custGeom>
              <a:avLst/>
              <a:gdLst/>
              <a:ahLst/>
              <a:cxnLst/>
              <a:rect l="l" t="t" r="r" b="b"/>
              <a:pathLst>
                <a:path w="9144000" h="1447800">
                  <a:moveTo>
                    <a:pt x="0" y="0"/>
                  </a:moveTo>
                  <a:lnTo>
                    <a:pt x="9144000" y="0"/>
                  </a:lnTo>
                  <a:lnTo>
                    <a:pt x="9144000" y="1447800"/>
                  </a:lnTo>
                  <a:lnTo>
                    <a:pt x="0" y="14478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" marR="5080" algn="ctr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МЕХАНІЗМ</a:t>
            </a:r>
            <a:r>
              <a:rPr spc="15" dirty="0"/>
              <a:t> </a:t>
            </a:r>
            <a:r>
              <a:rPr spc="-35" dirty="0"/>
              <a:t>СКОРОЧЕННЯ</a:t>
            </a:r>
            <a:r>
              <a:rPr spc="-15" dirty="0"/>
              <a:t> </a:t>
            </a:r>
            <a:r>
              <a:rPr dirty="0"/>
              <a:t>І</a:t>
            </a:r>
            <a:r>
              <a:rPr spc="20" dirty="0"/>
              <a:t> </a:t>
            </a:r>
            <a:r>
              <a:rPr spc="-35" dirty="0"/>
              <a:t>РОЗСЛАБЛЕННЯ </a:t>
            </a:r>
            <a:r>
              <a:rPr spc="-835" dirty="0"/>
              <a:t> </a:t>
            </a:r>
            <a:r>
              <a:rPr spc="-20" dirty="0"/>
              <a:t>М'ЯЗОВОГО</a:t>
            </a:r>
            <a:r>
              <a:rPr spc="10" dirty="0"/>
              <a:t> </a:t>
            </a:r>
            <a:r>
              <a:rPr spc="-60" dirty="0"/>
              <a:t>ВОЛОКНА</a:t>
            </a:r>
          </a:p>
          <a:p>
            <a:pPr algn="ctr">
              <a:lnSpc>
                <a:spcPts val="3840"/>
              </a:lnSpc>
            </a:pPr>
            <a:r>
              <a:rPr i="1" dirty="0">
                <a:latin typeface="Arial"/>
                <a:cs typeface="Arial"/>
              </a:rPr>
              <a:t>(за</a:t>
            </a:r>
            <a:r>
              <a:rPr i="1" spc="-35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А.Хакслі</a:t>
            </a:r>
            <a:r>
              <a:rPr i="1" spc="-35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та</a:t>
            </a:r>
            <a:r>
              <a:rPr i="1" spc="-25" dirty="0">
                <a:latin typeface="Arial"/>
                <a:cs typeface="Arial"/>
              </a:rPr>
              <a:t> </a:t>
            </a:r>
            <a:r>
              <a:rPr i="1" spc="-5" dirty="0">
                <a:latin typeface="Arial"/>
                <a:cs typeface="Arial"/>
              </a:rPr>
              <a:t>Д.Хансоном)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6567" y="1526368"/>
            <a:ext cx="1316261" cy="256221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326977" y="4421816"/>
            <a:ext cx="1326515" cy="2101850"/>
            <a:chOff x="6326977" y="4421816"/>
            <a:chExt cx="1326515" cy="210185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6977" y="4421816"/>
              <a:ext cx="1326499" cy="21012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553200" y="4876800"/>
              <a:ext cx="304800" cy="381000"/>
            </a:xfrm>
            <a:custGeom>
              <a:avLst/>
              <a:gdLst/>
              <a:ahLst/>
              <a:cxnLst/>
              <a:rect l="l" t="t" r="r" b="b"/>
              <a:pathLst>
                <a:path w="304800" h="381000">
                  <a:moveTo>
                    <a:pt x="228600" y="0"/>
                  </a:moveTo>
                  <a:lnTo>
                    <a:pt x="76200" y="0"/>
                  </a:lnTo>
                  <a:lnTo>
                    <a:pt x="76200" y="228600"/>
                  </a:lnTo>
                  <a:lnTo>
                    <a:pt x="0" y="228600"/>
                  </a:lnTo>
                  <a:lnTo>
                    <a:pt x="152400" y="381000"/>
                  </a:lnTo>
                  <a:lnTo>
                    <a:pt x="304800" y="228600"/>
                  </a:lnTo>
                  <a:lnTo>
                    <a:pt x="228600" y="228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3200" y="4876800"/>
              <a:ext cx="304800" cy="381000"/>
            </a:xfrm>
            <a:custGeom>
              <a:avLst/>
              <a:gdLst/>
              <a:ahLst/>
              <a:cxnLst/>
              <a:rect l="l" t="t" r="r" b="b"/>
              <a:pathLst>
                <a:path w="304800" h="381000">
                  <a:moveTo>
                    <a:pt x="0" y="228600"/>
                  </a:moveTo>
                  <a:lnTo>
                    <a:pt x="76200" y="228600"/>
                  </a:lnTo>
                  <a:lnTo>
                    <a:pt x="76200" y="0"/>
                  </a:lnTo>
                  <a:lnTo>
                    <a:pt x="228600" y="0"/>
                  </a:lnTo>
                  <a:lnTo>
                    <a:pt x="228600" y="228600"/>
                  </a:lnTo>
                  <a:lnTo>
                    <a:pt x="304800" y="228600"/>
                  </a:lnTo>
                  <a:lnTo>
                    <a:pt x="152400" y="381000"/>
                  </a:lnTo>
                  <a:lnTo>
                    <a:pt x="0" y="228600"/>
                  </a:lnTo>
                  <a:close/>
                </a:path>
              </a:pathLst>
            </a:custGeom>
            <a:ln w="25400">
              <a:solidFill>
                <a:srgbClr val="89A4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53200" y="5715000"/>
              <a:ext cx="304800" cy="381000"/>
            </a:xfrm>
            <a:custGeom>
              <a:avLst/>
              <a:gdLst/>
              <a:ahLst/>
              <a:cxnLst/>
              <a:rect l="l" t="t" r="r" b="b"/>
              <a:pathLst>
                <a:path w="304800" h="381000">
                  <a:moveTo>
                    <a:pt x="152400" y="0"/>
                  </a:moveTo>
                  <a:lnTo>
                    <a:pt x="0" y="152400"/>
                  </a:lnTo>
                  <a:lnTo>
                    <a:pt x="76200" y="152400"/>
                  </a:lnTo>
                  <a:lnTo>
                    <a:pt x="76200" y="381000"/>
                  </a:lnTo>
                  <a:lnTo>
                    <a:pt x="228600" y="381000"/>
                  </a:lnTo>
                  <a:lnTo>
                    <a:pt x="228600" y="152400"/>
                  </a:lnTo>
                  <a:lnTo>
                    <a:pt x="304800" y="1524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53200" y="5715000"/>
              <a:ext cx="304800" cy="381000"/>
            </a:xfrm>
            <a:custGeom>
              <a:avLst/>
              <a:gdLst/>
              <a:ahLst/>
              <a:cxnLst/>
              <a:rect l="l" t="t" r="r" b="b"/>
              <a:pathLst>
                <a:path w="304800" h="381000">
                  <a:moveTo>
                    <a:pt x="304800" y="152400"/>
                  </a:moveTo>
                  <a:lnTo>
                    <a:pt x="228600" y="152400"/>
                  </a:lnTo>
                  <a:lnTo>
                    <a:pt x="228600" y="381000"/>
                  </a:lnTo>
                  <a:lnTo>
                    <a:pt x="76200" y="381000"/>
                  </a:lnTo>
                  <a:lnTo>
                    <a:pt x="76200" y="152400"/>
                  </a:lnTo>
                  <a:lnTo>
                    <a:pt x="0" y="152400"/>
                  </a:lnTo>
                  <a:lnTo>
                    <a:pt x="152400" y="0"/>
                  </a:lnTo>
                  <a:lnTo>
                    <a:pt x="304800" y="152400"/>
                  </a:lnTo>
                  <a:close/>
                </a:path>
              </a:pathLst>
            </a:custGeom>
            <a:ln w="25400">
              <a:solidFill>
                <a:srgbClr val="89A4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1527149"/>
            <a:ext cx="6568440" cy="5331460"/>
            <a:chOff x="0" y="1527149"/>
            <a:chExt cx="6568440" cy="533146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949" y="1527149"/>
              <a:ext cx="6248399" cy="19209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" y="3660648"/>
              <a:ext cx="5991224" cy="16335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7088" y="3546360"/>
              <a:ext cx="787903" cy="42365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05119" y="3733800"/>
              <a:ext cx="495934" cy="0"/>
            </a:xfrm>
            <a:custGeom>
              <a:avLst/>
              <a:gdLst/>
              <a:ahLst/>
              <a:cxnLst/>
              <a:rect l="l" t="t" r="r" b="b"/>
              <a:pathLst>
                <a:path w="495935">
                  <a:moveTo>
                    <a:pt x="495680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05116" y="3667118"/>
              <a:ext cx="114300" cy="133350"/>
            </a:xfrm>
            <a:custGeom>
              <a:avLst/>
              <a:gdLst/>
              <a:ahLst/>
              <a:cxnLst/>
              <a:rect l="l" t="t" r="r" b="b"/>
              <a:pathLst>
                <a:path w="114300" h="133350">
                  <a:moveTo>
                    <a:pt x="114300" y="0"/>
                  </a:moveTo>
                  <a:lnTo>
                    <a:pt x="0" y="66675"/>
                  </a:lnTo>
                  <a:lnTo>
                    <a:pt x="114300" y="13335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731" y="2087892"/>
              <a:ext cx="330700" cy="17403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880" y="2106180"/>
              <a:ext cx="248402" cy="16580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85800" y="22098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28124" y="3688092"/>
              <a:ext cx="330707" cy="17403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69270" y="3706380"/>
              <a:ext cx="248409" cy="16580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791200" y="38100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731" y="3611879"/>
              <a:ext cx="330700" cy="17404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880" y="3630167"/>
              <a:ext cx="248402" cy="16581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5800" y="37338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37332" y="3611879"/>
              <a:ext cx="330700" cy="17404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8470" y="3630167"/>
              <a:ext cx="248411" cy="165811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00400" y="37338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5489448"/>
              <a:ext cx="5333873" cy="12191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27724" y="5212080"/>
              <a:ext cx="330707" cy="16459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68870" y="5230368"/>
              <a:ext cx="248409" cy="162763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590800" y="53340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32724" y="5212080"/>
              <a:ext cx="330703" cy="164592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73869" y="5230368"/>
              <a:ext cx="248409" cy="16276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495800" y="53340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13888" y="3470148"/>
              <a:ext cx="559302" cy="42367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161919" y="3657600"/>
              <a:ext cx="267335" cy="0"/>
            </a:xfrm>
            <a:custGeom>
              <a:avLst/>
              <a:gdLst/>
              <a:ahLst/>
              <a:cxnLst/>
              <a:rect l="l" t="t" r="r" b="b"/>
              <a:pathLst>
                <a:path w="267335">
                  <a:moveTo>
                    <a:pt x="267081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61915" y="3590918"/>
              <a:ext cx="114935" cy="133350"/>
            </a:xfrm>
            <a:custGeom>
              <a:avLst/>
              <a:gdLst/>
              <a:ahLst/>
              <a:cxnLst/>
              <a:rect l="l" t="t" r="r" b="b"/>
              <a:pathLst>
                <a:path w="114935" h="133350">
                  <a:moveTo>
                    <a:pt x="114300" y="0"/>
                  </a:moveTo>
                  <a:lnTo>
                    <a:pt x="0" y="66675"/>
                  </a:lnTo>
                  <a:lnTo>
                    <a:pt x="114312" y="13335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61688" y="5146560"/>
              <a:ext cx="1473705" cy="42365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609719" y="5334000"/>
              <a:ext cx="1181735" cy="0"/>
            </a:xfrm>
            <a:custGeom>
              <a:avLst/>
              <a:gdLst/>
              <a:ahLst/>
              <a:cxnLst/>
              <a:rect l="l" t="t" r="r" b="b"/>
              <a:pathLst>
                <a:path w="1181735">
                  <a:moveTo>
                    <a:pt x="1181480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609715" y="5267318"/>
              <a:ext cx="114300" cy="133350"/>
            </a:xfrm>
            <a:custGeom>
              <a:avLst/>
              <a:gdLst/>
              <a:ahLst/>
              <a:cxnLst/>
              <a:rect l="l" t="t" r="r" b="b"/>
              <a:pathLst>
                <a:path w="114300" h="133350">
                  <a:moveTo>
                    <a:pt x="114300" y="0"/>
                  </a:moveTo>
                  <a:lnTo>
                    <a:pt x="0" y="66674"/>
                  </a:lnTo>
                  <a:lnTo>
                    <a:pt x="114300" y="13334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32888" y="5146560"/>
              <a:ext cx="559303" cy="42365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780919" y="5334000"/>
              <a:ext cx="267335" cy="0"/>
            </a:xfrm>
            <a:custGeom>
              <a:avLst/>
              <a:gdLst/>
              <a:ahLst/>
              <a:cxnLst/>
              <a:rect l="l" t="t" r="r" b="b"/>
              <a:pathLst>
                <a:path w="267335">
                  <a:moveTo>
                    <a:pt x="267081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780915" y="5267318"/>
              <a:ext cx="114935" cy="133350"/>
            </a:xfrm>
            <a:custGeom>
              <a:avLst/>
              <a:gdLst/>
              <a:ahLst/>
              <a:cxnLst/>
              <a:rect l="l" t="t" r="r" b="b"/>
              <a:pathLst>
                <a:path w="114935" h="133350">
                  <a:moveTo>
                    <a:pt x="114300" y="0"/>
                  </a:moveTo>
                  <a:lnTo>
                    <a:pt x="0" y="66674"/>
                  </a:lnTo>
                  <a:lnTo>
                    <a:pt x="114312" y="13334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2124" y="2087892"/>
              <a:ext cx="330707" cy="174039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3269" y="2106180"/>
              <a:ext cx="248409" cy="165809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505200" y="22098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37732" y="2087892"/>
              <a:ext cx="330699" cy="174039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78869" y="2106180"/>
              <a:ext cx="248411" cy="165809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400800" y="22098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2731" y="5212080"/>
              <a:ext cx="330700" cy="164592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3870" y="5230368"/>
              <a:ext cx="248411" cy="162763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85800" y="5334000"/>
              <a:ext cx="0" cy="1447800"/>
            </a:xfrm>
            <a:custGeom>
              <a:avLst/>
              <a:gdLst/>
              <a:ahLst/>
              <a:cxnLst/>
              <a:rect l="l" t="t" r="r" b="b"/>
              <a:pathLst>
                <a:path h="1447800">
                  <a:moveTo>
                    <a:pt x="0" y="0"/>
                  </a:moveTo>
                  <a:lnTo>
                    <a:pt x="0" y="14478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5453" rIns="0" bIns="0" rtlCol="0">
            <a:spAutoFit/>
          </a:bodyPr>
          <a:lstStyle/>
          <a:p>
            <a:pPr marL="2456815" marR="5080" indent="-1887220">
              <a:lnSpc>
                <a:spcPts val="2850"/>
              </a:lnSpc>
              <a:spcBef>
                <a:spcPts val="615"/>
              </a:spcBef>
            </a:pPr>
            <a:r>
              <a:rPr sz="2800" spc="-20" dirty="0"/>
              <a:t>МЕХАНІЗМ</a:t>
            </a:r>
            <a:r>
              <a:rPr sz="2800" spc="60" dirty="0"/>
              <a:t> </a:t>
            </a:r>
            <a:r>
              <a:rPr sz="2800" spc="-40" dirty="0"/>
              <a:t>СКОРОЧЕННЯ</a:t>
            </a:r>
            <a:r>
              <a:rPr sz="2800" spc="75" dirty="0"/>
              <a:t> </a:t>
            </a:r>
            <a:r>
              <a:rPr sz="2800" spc="-5" dirty="0"/>
              <a:t>І</a:t>
            </a:r>
            <a:r>
              <a:rPr sz="2800" spc="35" dirty="0"/>
              <a:t> </a:t>
            </a:r>
            <a:r>
              <a:rPr sz="2800" spc="-40" dirty="0"/>
              <a:t>РОЗСЛАБЛЕННЯ </a:t>
            </a:r>
            <a:r>
              <a:rPr sz="2800" spc="-730" dirty="0"/>
              <a:t> </a:t>
            </a:r>
            <a:r>
              <a:rPr sz="2800" spc="-25" dirty="0"/>
              <a:t>М'ЯЗОВОГО</a:t>
            </a:r>
            <a:r>
              <a:rPr sz="2800" spc="65" dirty="0"/>
              <a:t> </a:t>
            </a:r>
            <a:r>
              <a:rPr sz="2800" spc="-60" dirty="0"/>
              <a:t>ВОЛОКНА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49" y="1297749"/>
            <a:ext cx="4038598" cy="27565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2123" y="1191559"/>
            <a:ext cx="4476741" cy="554671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20623" y="5902451"/>
            <a:ext cx="3853179" cy="948055"/>
            <a:chOff x="420623" y="5902451"/>
            <a:chExt cx="3853179" cy="9480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5449" y="5935979"/>
              <a:ext cx="1037833" cy="7711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623" y="5902451"/>
              <a:ext cx="3276599" cy="94792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71856" y="4151375"/>
            <a:ext cx="3276600" cy="1556385"/>
            <a:chOff x="371856" y="4151375"/>
            <a:chExt cx="3276600" cy="15563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40048" y="4151375"/>
              <a:ext cx="772667" cy="10363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1856" y="4759451"/>
              <a:ext cx="3276599" cy="9479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51260" y="4826000"/>
            <a:ext cx="2668270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Са</a:t>
            </a:r>
            <a:r>
              <a:rPr sz="2400" baseline="24305" dirty="0">
                <a:latin typeface="Microsoft Sans Serif"/>
                <a:cs typeface="Microsoft Sans Serif"/>
              </a:rPr>
              <a:t>2+</a:t>
            </a:r>
            <a:r>
              <a:rPr sz="2400" spc="44" baseline="2430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&lt;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1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35" dirty="0">
                <a:latin typeface="Microsoft Sans Serif"/>
                <a:cs typeface="Microsoft Sans Serif"/>
              </a:rPr>
              <a:t>мкмоль/л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Microsoft Sans Serif"/>
              <a:cs typeface="Microsoft Sans Serif"/>
            </a:endParaRPr>
          </a:p>
          <a:p>
            <a:pPr marL="99060">
              <a:lnSpc>
                <a:spcPct val="100000"/>
              </a:lnSpc>
            </a:pPr>
            <a:r>
              <a:rPr sz="2400" dirty="0">
                <a:latin typeface="Microsoft Sans Serif"/>
                <a:cs typeface="Microsoft Sans Serif"/>
              </a:rPr>
              <a:t>Са</a:t>
            </a:r>
            <a:r>
              <a:rPr sz="2400" baseline="24305" dirty="0">
                <a:latin typeface="Microsoft Sans Serif"/>
                <a:cs typeface="Microsoft Sans Serif"/>
              </a:rPr>
              <a:t>2+</a:t>
            </a:r>
            <a:r>
              <a:rPr sz="2400" spc="44" baseline="2430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&gt; </a:t>
            </a:r>
            <a:r>
              <a:rPr sz="2400" spc="-5" dirty="0">
                <a:latin typeface="Microsoft Sans Serif"/>
                <a:cs typeface="Microsoft Sans Serif"/>
              </a:rPr>
              <a:t>1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35" dirty="0">
                <a:latin typeface="Microsoft Sans Serif"/>
                <a:cs typeface="Microsoft Sans Serif"/>
              </a:rPr>
              <a:t>мкмоль/л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5453" rIns="0" bIns="0" rtlCol="0">
            <a:spAutoFit/>
          </a:bodyPr>
          <a:lstStyle/>
          <a:p>
            <a:pPr marL="2456815" marR="5080" indent="-1887220">
              <a:lnSpc>
                <a:spcPts val="2850"/>
              </a:lnSpc>
              <a:spcBef>
                <a:spcPts val="615"/>
              </a:spcBef>
            </a:pPr>
            <a:r>
              <a:rPr sz="2800" spc="-20" dirty="0"/>
              <a:t>МЕХАНІЗМ</a:t>
            </a:r>
            <a:r>
              <a:rPr sz="2800" spc="60" dirty="0"/>
              <a:t> </a:t>
            </a:r>
            <a:r>
              <a:rPr sz="2800" spc="-40" dirty="0"/>
              <a:t>СКОРОЧЕННЯ</a:t>
            </a:r>
            <a:r>
              <a:rPr sz="2800" spc="75" dirty="0"/>
              <a:t> </a:t>
            </a:r>
            <a:r>
              <a:rPr sz="2800" spc="-5" dirty="0"/>
              <a:t>І</a:t>
            </a:r>
            <a:r>
              <a:rPr sz="2800" spc="35" dirty="0"/>
              <a:t> </a:t>
            </a:r>
            <a:r>
              <a:rPr sz="2800" spc="-40" dirty="0"/>
              <a:t>РОЗСЛАБЛЕННЯ </a:t>
            </a:r>
            <a:r>
              <a:rPr sz="2800" spc="-730" dirty="0"/>
              <a:t> </a:t>
            </a:r>
            <a:r>
              <a:rPr sz="2800" spc="-25" dirty="0"/>
              <a:t>М'ЯЗОВОГО</a:t>
            </a:r>
            <a:r>
              <a:rPr sz="2800" spc="65" dirty="0"/>
              <a:t> </a:t>
            </a:r>
            <a:r>
              <a:rPr sz="2800" spc="-60" dirty="0"/>
              <a:t>ВОЛОКНА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230886" y="1135380"/>
            <a:ext cx="4368800" cy="2698750"/>
            <a:chOff x="230886" y="1135380"/>
            <a:chExt cx="4368800" cy="26987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886" y="1145285"/>
              <a:ext cx="3995927" cy="2688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7202" y="1135380"/>
              <a:ext cx="1062227" cy="105917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802885" y="1112519"/>
            <a:ext cx="4341495" cy="2734310"/>
            <a:chOff x="4802885" y="1112519"/>
            <a:chExt cx="4341495" cy="27343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2885" y="1145285"/>
              <a:ext cx="3977639" cy="26837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9233" y="3166884"/>
              <a:ext cx="1214617" cy="6796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9120" y="1112519"/>
              <a:ext cx="944879" cy="105917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54559" y="4040885"/>
            <a:ext cx="8989695" cy="2673985"/>
            <a:chOff x="154559" y="4040885"/>
            <a:chExt cx="8989695" cy="267398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0005" y="4040885"/>
              <a:ext cx="4160519" cy="26700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2061" y="4084319"/>
              <a:ext cx="1011938" cy="10591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559" y="4046499"/>
              <a:ext cx="4267196" cy="26680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791117" y="126798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52897" y="12446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86655" y="42164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25237" y="4070603"/>
            <a:ext cx="1062227" cy="105917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079485" y="420357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0" y="0"/>
            <a:ext cx="9169400" cy="1320800"/>
            <a:chOff x="-12700" y="0"/>
            <a:chExt cx="9169400" cy="13208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295400"/>
            </a:xfrm>
            <a:custGeom>
              <a:avLst/>
              <a:gdLst/>
              <a:ahLst/>
              <a:cxnLst/>
              <a:rect l="l" t="t" r="r" b="b"/>
              <a:pathLst>
                <a:path w="9144000" h="1295400">
                  <a:moveTo>
                    <a:pt x="91440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9144000" y="12954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1295400"/>
            </a:xfrm>
            <a:custGeom>
              <a:avLst/>
              <a:gdLst/>
              <a:ahLst/>
              <a:cxnLst/>
              <a:rect l="l" t="t" r="r" b="b"/>
              <a:pathLst>
                <a:path w="9144000" h="1295400">
                  <a:moveTo>
                    <a:pt x="0" y="0"/>
                  </a:moveTo>
                  <a:lnTo>
                    <a:pt x="9144000" y="0"/>
                  </a:lnTo>
                  <a:lnTo>
                    <a:pt x="9144000" y="1295400"/>
                  </a:lnTo>
                  <a:lnTo>
                    <a:pt x="0" y="12954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0339" rIns="0" bIns="0" rtlCol="0">
            <a:spAutoFit/>
          </a:bodyPr>
          <a:lstStyle/>
          <a:p>
            <a:pPr marL="2068195" marR="5080" indent="-60071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РЕГУЛЯЦІЯ</a:t>
            </a:r>
            <a:r>
              <a:rPr spc="5" dirty="0"/>
              <a:t> </a:t>
            </a:r>
            <a:r>
              <a:rPr spc="-35" dirty="0"/>
              <a:t>СКОРОЧЕННЯ</a:t>
            </a:r>
            <a:r>
              <a:rPr spc="-10" dirty="0"/>
              <a:t> </a:t>
            </a:r>
            <a:r>
              <a:rPr dirty="0"/>
              <a:t>ТА </a:t>
            </a:r>
            <a:r>
              <a:rPr spc="-835" dirty="0"/>
              <a:t> </a:t>
            </a:r>
            <a:r>
              <a:rPr spc="-35" dirty="0"/>
              <a:t>РОЗСЛАБЛЕННЯ</a:t>
            </a:r>
            <a:r>
              <a:rPr spc="10" dirty="0"/>
              <a:t> </a:t>
            </a:r>
            <a:r>
              <a:rPr spc="-20" dirty="0"/>
              <a:t>М'ЯЗА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3" y="1374063"/>
            <a:ext cx="8797290" cy="5401945"/>
            <a:chOff x="2463" y="1374063"/>
            <a:chExt cx="8797290" cy="54019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" y="1374063"/>
              <a:ext cx="6304736" cy="36864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8871" y="4741162"/>
              <a:ext cx="4870703" cy="20345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2477" y="3864863"/>
              <a:ext cx="1190243" cy="12953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72092" y="4097040"/>
              <a:ext cx="471170" cy="991235"/>
            </a:xfrm>
            <a:custGeom>
              <a:avLst/>
              <a:gdLst/>
              <a:ahLst/>
              <a:cxnLst/>
              <a:rect l="l" t="t" r="r" b="b"/>
              <a:pathLst>
                <a:path w="471170" h="991235">
                  <a:moveTo>
                    <a:pt x="309956" y="0"/>
                  </a:moveTo>
                  <a:lnTo>
                    <a:pt x="329758" y="35910"/>
                  </a:lnTo>
                  <a:lnTo>
                    <a:pt x="345607" y="73446"/>
                  </a:lnTo>
                  <a:lnTo>
                    <a:pt x="357553" y="112429"/>
                  </a:lnTo>
                  <a:lnTo>
                    <a:pt x="365645" y="152677"/>
                  </a:lnTo>
                  <a:lnTo>
                    <a:pt x="369935" y="194011"/>
                  </a:lnTo>
                  <a:lnTo>
                    <a:pt x="370471" y="236251"/>
                  </a:lnTo>
                  <a:lnTo>
                    <a:pt x="367304" y="279217"/>
                  </a:lnTo>
                  <a:lnTo>
                    <a:pt x="360484" y="322729"/>
                  </a:lnTo>
                  <a:lnTo>
                    <a:pt x="350061" y="366606"/>
                  </a:lnTo>
                  <a:lnTo>
                    <a:pt x="336084" y="410668"/>
                  </a:lnTo>
                  <a:lnTo>
                    <a:pt x="318604" y="454736"/>
                  </a:lnTo>
                  <a:lnTo>
                    <a:pt x="297671" y="498629"/>
                  </a:lnTo>
                  <a:lnTo>
                    <a:pt x="273334" y="542167"/>
                  </a:lnTo>
                  <a:lnTo>
                    <a:pt x="245644" y="585170"/>
                  </a:lnTo>
                  <a:lnTo>
                    <a:pt x="214650" y="627459"/>
                  </a:lnTo>
                  <a:lnTo>
                    <a:pt x="180403" y="668852"/>
                  </a:lnTo>
                  <a:lnTo>
                    <a:pt x="142953" y="709170"/>
                  </a:lnTo>
                  <a:lnTo>
                    <a:pt x="102349" y="748233"/>
                  </a:lnTo>
                  <a:lnTo>
                    <a:pt x="52031" y="667359"/>
                  </a:lnTo>
                  <a:lnTo>
                    <a:pt x="0" y="944371"/>
                  </a:lnTo>
                  <a:lnTo>
                    <a:pt x="253276" y="990866"/>
                  </a:lnTo>
                  <a:lnTo>
                    <a:pt x="202958" y="909993"/>
                  </a:lnTo>
                  <a:lnTo>
                    <a:pt x="243564" y="870930"/>
                  </a:lnTo>
                  <a:lnTo>
                    <a:pt x="281016" y="830612"/>
                  </a:lnTo>
                  <a:lnTo>
                    <a:pt x="315265" y="789218"/>
                  </a:lnTo>
                  <a:lnTo>
                    <a:pt x="346260" y="746930"/>
                  </a:lnTo>
                  <a:lnTo>
                    <a:pt x="373951" y="703927"/>
                  </a:lnTo>
                  <a:lnTo>
                    <a:pt x="398289" y="660389"/>
                  </a:lnTo>
                  <a:lnTo>
                    <a:pt x="419223" y="616496"/>
                  </a:lnTo>
                  <a:lnTo>
                    <a:pt x="436704" y="572428"/>
                  </a:lnTo>
                  <a:lnTo>
                    <a:pt x="450681" y="528366"/>
                  </a:lnTo>
                  <a:lnTo>
                    <a:pt x="461105" y="484489"/>
                  </a:lnTo>
                  <a:lnTo>
                    <a:pt x="467926" y="440977"/>
                  </a:lnTo>
                  <a:lnTo>
                    <a:pt x="471093" y="398011"/>
                  </a:lnTo>
                  <a:lnTo>
                    <a:pt x="470557" y="355771"/>
                  </a:lnTo>
                  <a:lnTo>
                    <a:pt x="466267" y="314437"/>
                  </a:lnTo>
                  <a:lnTo>
                    <a:pt x="458175" y="274189"/>
                  </a:lnTo>
                  <a:lnTo>
                    <a:pt x="446229" y="235206"/>
                  </a:lnTo>
                  <a:lnTo>
                    <a:pt x="430380" y="197670"/>
                  </a:lnTo>
                  <a:lnTo>
                    <a:pt x="410578" y="161759"/>
                  </a:lnTo>
                  <a:lnTo>
                    <a:pt x="309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8250" y="3887528"/>
              <a:ext cx="974090" cy="313055"/>
            </a:xfrm>
            <a:custGeom>
              <a:avLst/>
              <a:gdLst/>
              <a:ahLst/>
              <a:cxnLst/>
              <a:rect l="l" t="t" r="r" b="b"/>
              <a:pathLst>
                <a:path w="974089" h="313054">
                  <a:moveTo>
                    <a:pt x="494843" y="0"/>
                  </a:moveTo>
                  <a:lnTo>
                    <a:pt x="447117" y="1558"/>
                  </a:lnTo>
                  <a:lnTo>
                    <a:pt x="398519" y="6094"/>
                  </a:lnTo>
                  <a:lnTo>
                    <a:pt x="349229" y="13621"/>
                  </a:lnTo>
                  <a:lnTo>
                    <a:pt x="299428" y="24149"/>
                  </a:lnTo>
                  <a:lnTo>
                    <a:pt x="249297" y="37690"/>
                  </a:lnTo>
                  <a:lnTo>
                    <a:pt x="199015" y="54254"/>
                  </a:lnTo>
                  <a:lnTo>
                    <a:pt x="148764" y="73854"/>
                  </a:lnTo>
                  <a:lnTo>
                    <a:pt x="98724" y="96500"/>
                  </a:lnTo>
                  <a:lnTo>
                    <a:pt x="49076" y="122205"/>
                  </a:lnTo>
                  <a:lnTo>
                    <a:pt x="0" y="150978"/>
                  </a:lnTo>
                  <a:lnTo>
                    <a:pt x="100622" y="312738"/>
                  </a:lnTo>
                  <a:lnTo>
                    <a:pt x="148036" y="284894"/>
                  </a:lnTo>
                  <a:lnTo>
                    <a:pt x="196095" y="259876"/>
                  </a:lnTo>
                  <a:lnTo>
                    <a:pt x="244625" y="237689"/>
                  </a:lnTo>
                  <a:lnTo>
                    <a:pt x="293454" y="218336"/>
                  </a:lnTo>
                  <a:lnTo>
                    <a:pt x="342409" y="201819"/>
                  </a:lnTo>
                  <a:lnTo>
                    <a:pt x="391315" y="188142"/>
                  </a:lnTo>
                  <a:lnTo>
                    <a:pt x="440001" y="177308"/>
                  </a:lnTo>
                  <a:lnTo>
                    <a:pt x="488293" y="169321"/>
                  </a:lnTo>
                  <a:lnTo>
                    <a:pt x="536018" y="164183"/>
                  </a:lnTo>
                  <a:lnTo>
                    <a:pt x="583003" y="161897"/>
                  </a:lnTo>
                  <a:lnTo>
                    <a:pt x="629074" y="162467"/>
                  </a:lnTo>
                  <a:lnTo>
                    <a:pt x="674060" y="165896"/>
                  </a:lnTo>
                  <a:lnTo>
                    <a:pt x="717787" y="172188"/>
                  </a:lnTo>
                  <a:lnTo>
                    <a:pt x="760081" y="181344"/>
                  </a:lnTo>
                  <a:lnTo>
                    <a:pt x="800770" y="193370"/>
                  </a:lnTo>
                  <a:lnTo>
                    <a:pt x="839680" y="208266"/>
                  </a:lnTo>
                  <a:lnTo>
                    <a:pt x="876639" y="226038"/>
                  </a:lnTo>
                  <a:lnTo>
                    <a:pt x="911474" y="246688"/>
                  </a:lnTo>
                  <a:lnTo>
                    <a:pt x="944011" y="270219"/>
                  </a:lnTo>
                  <a:lnTo>
                    <a:pt x="974077" y="296635"/>
                  </a:lnTo>
                  <a:lnTo>
                    <a:pt x="965966" y="273821"/>
                  </a:lnTo>
                  <a:lnTo>
                    <a:pt x="945816" y="230226"/>
                  </a:lnTo>
                  <a:lnTo>
                    <a:pt x="910628" y="176211"/>
                  </a:lnTo>
                  <a:lnTo>
                    <a:pt x="884412" y="145751"/>
                  </a:lnTo>
                  <a:lnTo>
                    <a:pt x="855338" y="118146"/>
                  </a:lnTo>
                  <a:lnTo>
                    <a:pt x="823587" y="93406"/>
                  </a:lnTo>
                  <a:lnTo>
                    <a:pt x="789338" y="71543"/>
                  </a:lnTo>
                  <a:lnTo>
                    <a:pt x="752772" y="52568"/>
                  </a:lnTo>
                  <a:lnTo>
                    <a:pt x="714071" y="36492"/>
                  </a:lnTo>
                  <a:lnTo>
                    <a:pt x="673414" y="23327"/>
                  </a:lnTo>
                  <a:lnTo>
                    <a:pt x="630983" y="13084"/>
                  </a:lnTo>
                  <a:lnTo>
                    <a:pt x="586956" y="5774"/>
                  </a:lnTo>
                  <a:lnTo>
                    <a:pt x="541516" y="1409"/>
                  </a:lnTo>
                  <a:lnTo>
                    <a:pt x="494843" y="0"/>
                  </a:lnTo>
                  <a:close/>
                </a:path>
              </a:pathLst>
            </a:custGeom>
            <a:solidFill>
              <a:srgbClr val="CD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48250" y="3887528"/>
              <a:ext cx="1095375" cy="1200785"/>
            </a:xfrm>
            <a:custGeom>
              <a:avLst/>
              <a:gdLst/>
              <a:ahLst/>
              <a:cxnLst/>
              <a:rect l="l" t="t" r="r" b="b"/>
              <a:pathLst>
                <a:path w="1095375" h="1200785">
                  <a:moveTo>
                    <a:pt x="974077" y="296635"/>
                  </a:moveTo>
                  <a:lnTo>
                    <a:pt x="944011" y="270219"/>
                  </a:lnTo>
                  <a:lnTo>
                    <a:pt x="911474" y="246688"/>
                  </a:lnTo>
                  <a:lnTo>
                    <a:pt x="876639" y="226038"/>
                  </a:lnTo>
                  <a:lnTo>
                    <a:pt x="839680" y="208266"/>
                  </a:lnTo>
                  <a:lnTo>
                    <a:pt x="800770" y="193370"/>
                  </a:lnTo>
                  <a:lnTo>
                    <a:pt x="760081" y="181344"/>
                  </a:lnTo>
                  <a:lnTo>
                    <a:pt x="717787" y="172188"/>
                  </a:lnTo>
                  <a:lnTo>
                    <a:pt x="674060" y="165896"/>
                  </a:lnTo>
                  <a:lnTo>
                    <a:pt x="629074" y="162467"/>
                  </a:lnTo>
                  <a:lnTo>
                    <a:pt x="583003" y="161897"/>
                  </a:lnTo>
                  <a:lnTo>
                    <a:pt x="536018" y="164183"/>
                  </a:lnTo>
                  <a:lnTo>
                    <a:pt x="488293" y="169321"/>
                  </a:lnTo>
                  <a:lnTo>
                    <a:pt x="440001" y="177308"/>
                  </a:lnTo>
                  <a:lnTo>
                    <a:pt x="391315" y="188142"/>
                  </a:lnTo>
                  <a:lnTo>
                    <a:pt x="342409" y="201819"/>
                  </a:lnTo>
                  <a:lnTo>
                    <a:pt x="293454" y="218336"/>
                  </a:lnTo>
                  <a:lnTo>
                    <a:pt x="244625" y="237689"/>
                  </a:lnTo>
                  <a:lnTo>
                    <a:pt x="196095" y="259876"/>
                  </a:lnTo>
                  <a:lnTo>
                    <a:pt x="148036" y="284894"/>
                  </a:lnTo>
                  <a:lnTo>
                    <a:pt x="100622" y="312738"/>
                  </a:lnTo>
                  <a:lnTo>
                    <a:pt x="0" y="150978"/>
                  </a:lnTo>
                  <a:lnTo>
                    <a:pt x="49076" y="122205"/>
                  </a:lnTo>
                  <a:lnTo>
                    <a:pt x="98724" y="96500"/>
                  </a:lnTo>
                  <a:lnTo>
                    <a:pt x="148764" y="73854"/>
                  </a:lnTo>
                  <a:lnTo>
                    <a:pt x="199015" y="54254"/>
                  </a:lnTo>
                  <a:lnTo>
                    <a:pt x="249297" y="37690"/>
                  </a:lnTo>
                  <a:lnTo>
                    <a:pt x="299428" y="24149"/>
                  </a:lnTo>
                  <a:lnTo>
                    <a:pt x="349229" y="13621"/>
                  </a:lnTo>
                  <a:lnTo>
                    <a:pt x="398519" y="6094"/>
                  </a:lnTo>
                  <a:lnTo>
                    <a:pt x="447117" y="1558"/>
                  </a:lnTo>
                  <a:lnTo>
                    <a:pt x="494843" y="0"/>
                  </a:lnTo>
                  <a:lnTo>
                    <a:pt x="541516" y="1409"/>
                  </a:lnTo>
                  <a:lnTo>
                    <a:pt x="586956" y="5774"/>
                  </a:lnTo>
                  <a:lnTo>
                    <a:pt x="630983" y="13084"/>
                  </a:lnTo>
                  <a:lnTo>
                    <a:pt x="673414" y="23327"/>
                  </a:lnTo>
                  <a:lnTo>
                    <a:pt x="714071" y="36492"/>
                  </a:lnTo>
                  <a:lnTo>
                    <a:pt x="752772" y="52568"/>
                  </a:lnTo>
                  <a:lnTo>
                    <a:pt x="789338" y="71543"/>
                  </a:lnTo>
                  <a:lnTo>
                    <a:pt x="823587" y="93406"/>
                  </a:lnTo>
                  <a:lnTo>
                    <a:pt x="855338" y="118146"/>
                  </a:lnTo>
                  <a:lnTo>
                    <a:pt x="884412" y="145751"/>
                  </a:lnTo>
                  <a:lnTo>
                    <a:pt x="910628" y="176211"/>
                  </a:lnTo>
                  <a:lnTo>
                    <a:pt x="933805" y="209513"/>
                  </a:lnTo>
                  <a:lnTo>
                    <a:pt x="1034427" y="371272"/>
                  </a:lnTo>
                  <a:lnTo>
                    <a:pt x="1054227" y="407183"/>
                  </a:lnTo>
                  <a:lnTo>
                    <a:pt x="1070075" y="444719"/>
                  </a:lnTo>
                  <a:lnTo>
                    <a:pt x="1082019" y="483701"/>
                  </a:lnTo>
                  <a:lnTo>
                    <a:pt x="1090110" y="523949"/>
                  </a:lnTo>
                  <a:lnTo>
                    <a:pt x="1094398" y="565282"/>
                  </a:lnTo>
                  <a:lnTo>
                    <a:pt x="1094934" y="607522"/>
                  </a:lnTo>
                  <a:lnTo>
                    <a:pt x="1091766" y="650487"/>
                  </a:lnTo>
                  <a:lnTo>
                    <a:pt x="1084945" y="693997"/>
                  </a:lnTo>
                  <a:lnTo>
                    <a:pt x="1074521" y="737874"/>
                  </a:lnTo>
                  <a:lnTo>
                    <a:pt x="1060544" y="781936"/>
                  </a:lnTo>
                  <a:lnTo>
                    <a:pt x="1043063" y="826003"/>
                  </a:lnTo>
                  <a:lnTo>
                    <a:pt x="1022130" y="869896"/>
                  </a:lnTo>
                  <a:lnTo>
                    <a:pt x="997793" y="913434"/>
                  </a:lnTo>
                  <a:lnTo>
                    <a:pt x="970103" y="956438"/>
                  </a:lnTo>
                  <a:lnTo>
                    <a:pt x="939109" y="998727"/>
                  </a:lnTo>
                  <a:lnTo>
                    <a:pt x="904862" y="1040121"/>
                  </a:lnTo>
                  <a:lnTo>
                    <a:pt x="867412" y="1080441"/>
                  </a:lnTo>
                  <a:lnTo>
                    <a:pt x="826808" y="1119506"/>
                  </a:lnTo>
                  <a:lnTo>
                    <a:pt x="877112" y="1200379"/>
                  </a:lnTo>
                  <a:lnTo>
                    <a:pt x="623836" y="1153885"/>
                  </a:lnTo>
                  <a:lnTo>
                    <a:pt x="675881" y="876872"/>
                  </a:lnTo>
                  <a:lnTo>
                    <a:pt x="726186" y="957746"/>
                  </a:lnTo>
                  <a:lnTo>
                    <a:pt x="766789" y="918683"/>
                  </a:lnTo>
                  <a:lnTo>
                    <a:pt x="804240" y="878365"/>
                  </a:lnTo>
                  <a:lnTo>
                    <a:pt x="838487" y="836972"/>
                  </a:lnTo>
                  <a:lnTo>
                    <a:pt x="869481" y="794683"/>
                  </a:lnTo>
                  <a:lnTo>
                    <a:pt x="897171" y="751680"/>
                  </a:lnTo>
                  <a:lnTo>
                    <a:pt x="921508" y="708142"/>
                  </a:lnTo>
                  <a:lnTo>
                    <a:pt x="942441" y="664249"/>
                  </a:lnTo>
                  <a:lnTo>
                    <a:pt x="959922" y="620181"/>
                  </a:lnTo>
                  <a:lnTo>
                    <a:pt x="973899" y="576119"/>
                  </a:lnTo>
                  <a:lnTo>
                    <a:pt x="984323" y="532242"/>
                  </a:lnTo>
                  <a:lnTo>
                    <a:pt x="991144" y="488730"/>
                  </a:lnTo>
                  <a:lnTo>
                    <a:pt x="994312" y="445765"/>
                  </a:lnTo>
                  <a:lnTo>
                    <a:pt x="993776" y="403524"/>
                  </a:lnTo>
                  <a:lnTo>
                    <a:pt x="989488" y="362190"/>
                  </a:lnTo>
                  <a:lnTo>
                    <a:pt x="981397" y="321942"/>
                  </a:lnTo>
                  <a:lnTo>
                    <a:pt x="969452" y="282959"/>
                  </a:lnTo>
                  <a:lnTo>
                    <a:pt x="953605" y="245423"/>
                  </a:lnTo>
                  <a:lnTo>
                    <a:pt x="933805" y="209513"/>
                  </a:lnTo>
                </a:path>
              </a:pathLst>
            </a:custGeom>
            <a:ln w="9525">
              <a:solidFill>
                <a:srgbClr val="F9F9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651" y="1586484"/>
              <a:ext cx="4134611" cy="41803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7635" y="1597152"/>
              <a:ext cx="3686555" cy="42016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308" y="1431679"/>
            <a:ext cx="4680805" cy="36954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2700" y="0"/>
            <a:ext cx="9169400" cy="1092200"/>
            <a:chOff x="-12700" y="0"/>
            <a:chExt cx="9169400" cy="10922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258060" marR="5080" indent="-1033144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ЕНЕРГЕТИЧНЕ</a:t>
            </a:r>
            <a:r>
              <a:rPr spc="20" dirty="0"/>
              <a:t> </a:t>
            </a:r>
            <a:r>
              <a:rPr spc="-25" dirty="0"/>
              <a:t>ЗАБЕЗПЕЧЕННЯ </a:t>
            </a:r>
            <a:r>
              <a:rPr spc="-835" dirty="0"/>
              <a:t> </a:t>
            </a:r>
            <a:r>
              <a:rPr spc="-35" dirty="0"/>
              <a:t>СКОРОЧЕННЯ</a:t>
            </a:r>
            <a:r>
              <a:rPr spc="-5" dirty="0"/>
              <a:t> </a:t>
            </a:r>
            <a:r>
              <a:rPr spc="-20" dirty="0"/>
              <a:t>М'ЯЗІВ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168" y="5414769"/>
            <a:ext cx="3200399" cy="9250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5539" y="5489713"/>
            <a:ext cx="269748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Фізичне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навантаження </a:t>
            </a:r>
            <a:r>
              <a:rPr sz="2000" spc="-5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тривалістю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до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30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хв.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4650" y="2014724"/>
            <a:ext cx="2982467" cy="73913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745605" y="2086074"/>
            <a:ext cx="1384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latin typeface="Microsoft Sans Serif"/>
                <a:cs typeface="Microsoft Sans Serif"/>
              </a:rPr>
              <a:t>Глікоген</a:t>
            </a:r>
            <a:r>
              <a:rPr sz="1600" spc="-25" dirty="0">
                <a:latin typeface="Microsoft Sans Serif"/>
                <a:cs typeface="Microsoft Sans Serif"/>
              </a:rPr>
              <a:t> м’язів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84191" y="3186683"/>
            <a:ext cx="3005455" cy="1792605"/>
            <a:chOff x="4584191" y="3186683"/>
            <a:chExt cx="3005455" cy="179260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0099" y="3186683"/>
              <a:ext cx="2903219" cy="8503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0955" y="3771897"/>
              <a:ext cx="2988563" cy="8061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4191" y="4457700"/>
              <a:ext cx="2929115" cy="52120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850794" y="3250124"/>
            <a:ext cx="1397635" cy="154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96520" indent="-358775">
              <a:lnSpc>
                <a:spcPct val="100000"/>
              </a:lnSpc>
              <a:spcBef>
                <a:spcPts val="95"/>
              </a:spcBef>
            </a:pPr>
            <a:r>
              <a:rPr sz="1600" spc="-95" dirty="0">
                <a:latin typeface="Microsoft Sans Serif"/>
                <a:cs typeface="Microsoft Sans Serif"/>
              </a:rPr>
              <a:t>Т</a:t>
            </a:r>
            <a:r>
              <a:rPr sz="1600" spc="-10" dirty="0">
                <a:latin typeface="Microsoft Sans Serif"/>
                <a:cs typeface="Microsoft Sans Serif"/>
              </a:rPr>
              <a:t>ри</a:t>
            </a:r>
            <a:r>
              <a:rPr sz="1600" spc="-70" dirty="0">
                <a:latin typeface="Microsoft Sans Serif"/>
                <a:cs typeface="Microsoft Sans Serif"/>
              </a:rPr>
              <a:t>г</a:t>
            </a:r>
            <a:r>
              <a:rPr sz="1600" spc="15" dirty="0">
                <a:latin typeface="Microsoft Sans Serif"/>
                <a:cs typeface="Microsoft Sans Serif"/>
              </a:rPr>
              <a:t>л</a:t>
            </a:r>
            <a:r>
              <a:rPr sz="1600" spc="-10" dirty="0">
                <a:latin typeface="Microsoft Sans Serif"/>
                <a:cs typeface="Microsoft Sans Serif"/>
              </a:rPr>
              <a:t>і</a:t>
            </a:r>
            <a:r>
              <a:rPr sz="1600" spc="-20" dirty="0">
                <a:latin typeface="Microsoft Sans Serif"/>
                <a:cs typeface="Microsoft Sans Serif"/>
              </a:rPr>
              <a:t>ц</a:t>
            </a:r>
            <a:r>
              <a:rPr sz="1600" spc="-10" dirty="0">
                <a:latin typeface="Microsoft Sans Serif"/>
                <a:cs typeface="Microsoft Sans Serif"/>
              </a:rPr>
              <a:t>ери</a:t>
            </a:r>
            <a:r>
              <a:rPr sz="1600" spc="-5" dirty="0">
                <a:latin typeface="Microsoft Sans Serif"/>
                <a:cs typeface="Microsoft Sans Serif"/>
              </a:rPr>
              <a:t>ди  </a:t>
            </a:r>
            <a:r>
              <a:rPr sz="1600" spc="-25" dirty="0">
                <a:latin typeface="Microsoft Sans Serif"/>
                <a:cs typeface="Microsoft Sans Serif"/>
              </a:rPr>
              <a:t>м’язів</a:t>
            </a:r>
            <a:endParaRPr sz="1600">
              <a:latin typeface="Microsoft Sans Serif"/>
              <a:cs typeface="Microsoft Sans Serif"/>
            </a:endParaRPr>
          </a:p>
          <a:p>
            <a:pPr marL="467995" marR="5080" indent="-449580">
              <a:lnSpc>
                <a:spcPct val="100000"/>
              </a:lnSpc>
              <a:spcBef>
                <a:spcPts val="765"/>
              </a:spcBef>
            </a:pPr>
            <a:r>
              <a:rPr sz="1600" spc="-5" dirty="0">
                <a:latin typeface="Microsoft Sans Serif"/>
                <a:cs typeface="Microsoft Sans Serif"/>
              </a:rPr>
              <a:t>Жирні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кислоти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крові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1600" spc="-45" dirty="0">
                <a:latin typeface="Microsoft Sans Serif"/>
                <a:cs typeface="Microsoft Sans Serif"/>
              </a:rPr>
              <a:t>Глюкоза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крові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360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258060" marR="5080" indent="-1033144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ЕНЕРГЕТИЧНЕ</a:t>
            </a:r>
            <a:r>
              <a:rPr spc="20" dirty="0"/>
              <a:t> </a:t>
            </a:r>
            <a:r>
              <a:rPr spc="-25" dirty="0"/>
              <a:t>ЗАБЕЗПЕЧЕННЯ </a:t>
            </a:r>
            <a:r>
              <a:rPr spc="-835" dirty="0"/>
              <a:t> </a:t>
            </a:r>
            <a:r>
              <a:rPr spc="-35" dirty="0"/>
              <a:t>СКОРОЧЕННЯ</a:t>
            </a:r>
            <a:r>
              <a:rPr spc="-5" dirty="0"/>
              <a:t> </a:t>
            </a:r>
            <a:r>
              <a:rPr spc="-20" dirty="0"/>
              <a:t>М'ЯЗІВ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62244" y="1608753"/>
            <a:ext cx="5760720" cy="3777615"/>
            <a:chOff x="762244" y="1608753"/>
            <a:chExt cx="5760720" cy="37776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244" y="1608753"/>
              <a:ext cx="3461265" cy="3777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4219" y="2276856"/>
              <a:ext cx="3238499" cy="521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8227" y="2734055"/>
              <a:ext cx="3174491" cy="757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1463" y="3343653"/>
              <a:ext cx="3115055" cy="8244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2527" y="4029455"/>
              <a:ext cx="2983991" cy="113690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751990" y="2347116"/>
            <a:ext cx="1463675" cy="2021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740" algn="ctr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latin typeface="Microsoft Sans Serif"/>
                <a:cs typeface="Microsoft Sans Serif"/>
              </a:rPr>
              <a:t>Глікоген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м’язів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L="143510" marR="55244" algn="ctr">
              <a:lnSpc>
                <a:spcPct val="100000"/>
              </a:lnSpc>
            </a:pPr>
            <a:r>
              <a:rPr sz="1600" spc="-95" dirty="0">
                <a:latin typeface="Microsoft Sans Serif"/>
                <a:cs typeface="Microsoft Sans Serif"/>
              </a:rPr>
              <a:t>Т</a:t>
            </a:r>
            <a:r>
              <a:rPr sz="1600" spc="-10" dirty="0">
                <a:latin typeface="Microsoft Sans Serif"/>
                <a:cs typeface="Microsoft Sans Serif"/>
              </a:rPr>
              <a:t>ри</a:t>
            </a:r>
            <a:r>
              <a:rPr sz="1600" spc="-70" dirty="0">
                <a:latin typeface="Microsoft Sans Serif"/>
                <a:cs typeface="Microsoft Sans Serif"/>
              </a:rPr>
              <a:t>г</a:t>
            </a:r>
            <a:r>
              <a:rPr sz="1600" spc="15" dirty="0">
                <a:latin typeface="Microsoft Sans Serif"/>
                <a:cs typeface="Microsoft Sans Serif"/>
              </a:rPr>
              <a:t>л</a:t>
            </a:r>
            <a:r>
              <a:rPr sz="1600" spc="-10" dirty="0">
                <a:latin typeface="Microsoft Sans Serif"/>
                <a:cs typeface="Microsoft Sans Serif"/>
              </a:rPr>
              <a:t>і</a:t>
            </a:r>
            <a:r>
              <a:rPr sz="1600" spc="-20" dirty="0">
                <a:latin typeface="Microsoft Sans Serif"/>
                <a:cs typeface="Microsoft Sans Serif"/>
              </a:rPr>
              <a:t>ц</a:t>
            </a:r>
            <a:r>
              <a:rPr sz="1600" spc="-10" dirty="0">
                <a:latin typeface="Microsoft Sans Serif"/>
                <a:cs typeface="Microsoft Sans Serif"/>
              </a:rPr>
              <a:t>ери</a:t>
            </a:r>
            <a:r>
              <a:rPr sz="1600" spc="-5" dirty="0">
                <a:latin typeface="Microsoft Sans Serif"/>
                <a:cs typeface="Microsoft Sans Serif"/>
              </a:rPr>
              <a:t>ди  </a:t>
            </a:r>
            <a:r>
              <a:rPr sz="1600" spc="-25" dirty="0">
                <a:latin typeface="Microsoft Sans Serif"/>
                <a:cs typeface="Microsoft Sans Serif"/>
              </a:rPr>
              <a:t>м’язів</a:t>
            </a:r>
            <a:endParaRPr sz="1600">
              <a:latin typeface="Microsoft Sans Serif"/>
              <a:cs typeface="Microsoft Sans Serif"/>
            </a:endParaRPr>
          </a:p>
          <a:p>
            <a:pPr marL="12700" marR="76835" algn="ctr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Microsoft Sans Serif"/>
                <a:cs typeface="Microsoft Sans Serif"/>
              </a:rPr>
              <a:t>Жирні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кислоти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крові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R="64135" algn="ctr">
              <a:lnSpc>
                <a:spcPct val="100000"/>
              </a:lnSpc>
            </a:pPr>
            <a:r>
              <a:rPr sz="1600" spc="-45" dirty="0">
                <a:latin typeface="Microsoft Sans Serif"/>
                <a:cs typeface="Microsoft Sans Serif"/>
              </a:rPr>
              <a:t>Глюкоза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крові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3167" y="5414769"/>
            <a:ext cx="3464039" cy="92505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45539" y="5489713"/>
            <a:ext cx="295656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Фізичне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навантаження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тривалістю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до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90-120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хв.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360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258060" marR="5080" indent="-1033144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ЕНЕРГЕТИЧНЕ</a:t>
            </a:r>
            <a:r>
              <a:rPr spc="20" dirty="0"/>
              <a:t> </a:t>
            </a:r>
            <a:r>
              <a:rPr spc="-25" dirty="0"/>
              <a:t>ЗАБЕЗПЕЧЕННЯ </a:t>
            </a:r>
            <a:r>
              <a:rPr spc="-835" dirty="0"/>
              <a:t> </a:t>
            </a:r>
            <a:r>
              <a:rPr spc="-35" dirty="0"/>
              <a:t>СКОРОЧЕННЯ</a:t>
            </a:r>
            <a:r>
              <a:rPr spc="-5" dirty="0"/>
              <a:t> </a:t>
            </a:r>
            <a:r>
              <a:rPr spc="-20" dirty="0"/>
              <a:t>М'ЯЗІВ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711" y="4597920"/>
            <a:ext cx="7571231" cy="9265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06972" y="4673600"/>
            <a:ext cx="713359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8495" marR="5080" indent="-64643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Креатинфосфокіназна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система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енергетичного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забезпечення </a:t>
            </a:r>
            <a:r>
              <a:rPr sz="2000" spc="-5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(короткочасні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вправи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дуже</a:t>
            </a:r>
            <a:r>
              <a:rPr sz="2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високої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інтенсивності)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1" y="1709246"/>
            <a:ext cx="8915394" cy="26237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360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258060" marR="5080" indent="-1033144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ЕНЕРГЕТИЧНЕ</a:t>
            </a:r>
            <a:r>
              <a:rPr spc="20" dirty="0"/>
              <a:t> </a:t>
            </a:r>
            <a:r>
              <a:rPr spc="-25" dirty="0"/>
              <a:t>ЗАБЕЗПЕЧЕННЯ </a:t>
            </a:r>
            <a:r>
              <a:rPr spc="-835" dirty="0"/>
              <a:t> </a:t>
            </a:r>
            <a:r>
              <a:rPr spc="-35" dirty="0"/>
              <a:t>СКОРОЧЕННЯ</a:t>
            </a:r>
            <a:r>
              <a:rPr spc="-5" dirty="0"/>
              <a:t> </a:t>
            </a:r>
            <a:r>
              <a:rPr spc="-20" dirty="0"/>
              <a:t>М'ЯЗІВ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1888" y="5893308"/>
            <a:ext cx="5000231" cy="9265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33192" y="5969000"/>
            <a:ext cx="456374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386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Гліколітичне</a:t>
            </a:r>
            <a:r>
              <a:rPr sz="2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фосфорилювання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(тривалі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вправи</a:t>
            </a:r>
            <a:r>
              <a:rPr sz="2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високої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інтенсивності)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901" y="1145501"/>
            <a:ext cx="8839193" cy="46561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360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258060" marR="5080" indent="-1033144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ЕНЕРГЕТИЧНЕ</a:t>
            </a:r>
            <a:r>
              <a:rPr spc="20" dirty="0"/>
              <a:t> </a:t>
            </a:r>
            <a:r>
              <a:rPr spc="-25" dirty="0"/>
              <a:t>ЗАБЕЗПЕЧЕННЯ </a:t>
            </a:r>
            <a:r>
              <a:rPr spc="-835" dirty="0"/>
              <a:t> </a:t>
            </a:r>
            <a:r>
              <a:rPr spc="-35" dirty="0"/>
              <a:t>СКОРОЧЕННЯ</a:t>
            </a:r>
            <a:r>
              <a:rPr spc="-5" dirty="0"/>
              <a:t> </a:t>
            </a:r>
            <a:r>
              <a:rPr spc="-20" dirty="0"/>
              <a:t>М'ЯЗІВ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1032" y="5893308"/>
            <a:ext cx="4981943" cy="9265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42681" y="5969000"/>
            <a:ext cx="454533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1515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Окисне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фосфорилювання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(тривалі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вправи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низької</a:t>
            </a: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інтенсивності)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661" y="1221461"/>
            <a:ext cx="8896196" cy="44912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3802" y="264668"/>
            <a:ext cx="56959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БУДОВА</a:t>
            </a:r>
            <a:r>
              <a:rPr spc="5" dirty="0"/>
              <a:t> </a:t>
            </a:r>
            <a:r>
              <a:rPr spc="-50" dirty="0"/>
              <a:t>СКЕЛЕТНИХ</a:t>
            </a:r>
            <a:r>
              <a:rPr dirty="0"/>
              <a:t> </a:t>
            </a:r>
            <a:r>
              <a:rPr spc="-20" dirty="0"/>
              <a:t>М'ЯЗІВ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98" y="1141579"/>
            <a:ext cx="8534395" cy="564221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8360" marR="5080" indent="-833755">
              <a:lnSpc>
                <a:spcPct val="125000"/>
              </a:lnSpc>
              <a:spcBef>
                <a:spcPts val="95"/>
              </a:spcBef>
            </a:pPr>
            <a:r>
              <a:rPr spc="-65" dirty="0"/>
              <a:t>ПЕРЕДАЧА</a:t>
            </a:r>
            <a:r>
              <a:rPr spc="20" dirty="0"/>
              <a:t> </a:t>
            </a:r>
            <a:r>
              <a:rPr spc="-55" dirty="0"/>
              <a:t>ЗБУДЖЕННЯ</a:t>
            </a:r>
            <a:r>
              <a:rPr spc="30" dirty="0"/>
              <a:t> </a:t>
            </a:r>
            <a:r>
              <a:rPr spc="-5" dirty="0"/>
              <a:t>В </a:t>
            </a:r>
            <a:r>
              <a:rPr spc="-1045" dirty="0"/>
              <a:t> </a:t>
            </a:r>
            <a:r>
              <a:rPr spc="-15" dirty="0"/>
              <a:t>Н</a:t>
            </a:r>
            <a:r>
              <a:rPr spc="-5" dirty="0"/>
              <a:t>ЕРВОВО-</a:t>
            </a:r>
            <a:r>
              <a:rPr spc="-10" dirty="0"/>
              <a:t>М</a:t>
            </a:r>
            <a:r>
              <a:rPr dirty="0"/>
              <a:t>'</a:t>
            </a:r>
            <a:r>
              <a:rPr spc="-15" dirty="0"/>
              <a:t>Я</a:t>
            </a:r>
            <a:r>
              <a:rPr spc="-30" dirty="0"/>
              <a:t>ЗОВО</a:t>
            </a:r>
            <a:r>
              <a:rPr spc="-40" dirty="0"/>
              <a:t>М</a:t>
            </a:r>
            <a:r>
              <a:rPr spc="-25" dirty="0"/>
              <a:t>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24875" y="1955799"/>
            <a:ext cx="23310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СИНАПСІ</a:t>
            </a:r>
            <a:endParaRPr sz="4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360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3786" y="202184"/>
            <a:ext cx="39166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Іннервація</a:t>
            </a:r>
            <a:r>
              <a:rPr sz="4000" spc="10" dirty="0"/>
              <a:t> </a:t>
            </a:r>
            <a:r>
              <a:rPr sz="4000" spc="-60" dirty="0"/>
              <a:t>м’яза</a:t>
            </a:r>
            <a:endParaRPr sz="4000"/>
          </a:p>
        </p:txBody>
      </p:sp>
      <p:grpSp>
        <p:nvGrpSpPr>
          <p:cNvPr id="4" name="object 4"/>
          <p:cNvGrpSpPr/>
          <p:nvPr/>
        </p:nvGrpSpPr>
        <p:grpSpPr>
          <a:xfrm>
            <a:off x="1549206" y="1145732"/>
            <a:ext cx="7308850" cy="5596255"/>
            <a:chOff x="1549206" y="1145732"/>
            <a:chExt cx="7308850" cy="55962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9206" y="1145732"/>
              <a:ext cx="6295469" cy="55959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6811" y="1943100"/>
              <a:ext cx="2360674" cy="15819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0779" y="2033013"/>
              <a:ext cx="1139075" cy="8610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2525" y="2819577"/>
              <a:ext cx="220309" cy="744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33705" y="1981200"/>
              <a:ext cx="2229485" cy="1450340"/>
            </a:xfrm>
            <a:custGeom>
              <a:avLst/>
              <a:gdLst/>
              <a:ahLst/>
              <a:cxnLst/>
              <a:rect l="l" t="t" r="r" b="b"/>
              <a:pathLst>
                <a:path w="2229484" h="1450339">
                  <a:moveTo>
                    <a:pt x="2229294" y="0"/>
                  </a:moveTo>
                  <a:lnTo>
                    <a:pt x="705294" y="0"/>
                  </a:lnTo>
                  <a:lnTo>
                    <a:pt x="705294" y="838200"/>
                  </a:lnTo>
                  <a:lnTo>
                    <a:pt x="959294" y="838200"/>
                  </a:lnTo>
                  <a:lnTo>
                    <a:pt x="0" y="1449971"/>
                  </a:lnTo>
                  <a:lnTo>
                    <a:pt x="1340294" y="838200"/>
                  </a:lnTo>
                  <a:lnTo>
                    <a:pt x="2229294" y="838200"/>
                  </a:lnTo>
                  <a:lnTo>
                    <a:pt x="2229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33705" y="1981200"/>
              <a:ext cx="2229485" cy="1450340"/>
            </a:xfrm>
            <a:custGeom>
              <a:avLst/>
              <a:gdLst/>
              <a:ahLst/>
              <a:cxnLst/>
              <a:rect l="l" t="t" r="r" b="b"/>
              <a:pathLst>
                <a:path w="2229484" h="1450339">
                  <a:moveTo>
                    <a:pt x="705294" y="0"/>
                  </a:moveTo>
                  <a:lnTo>
                    <a:pt x="959294" y="0"/>
                  </a:lnTo>
                  <a:lnTo>
                    <a:pt x="1340294" y="0"/>
                  </a:lnTo>
                  <a:lnTo>
                    <a:pt x="2229294" y="0"/>
                  </a:lnTo>
                  <a:lnTo>
                    <a:pt x="2229294" y="488950"/>
                  </a:lnTo>
                  <a:lnTo>
                    <a:pt x="2229294" y="698500"/>
                  </a:lnTo>
                  <a:lnTo>
                    <a:pt x="2229294" y="838200"/>
                  </a:lnTo>
                  <a:lnTo>
                    <a:pt x="1340294" y="838200"/>
                  </a:lnTo>
                  <a:lnTo>
                    <a:pt x="0" y="1449971"/>
                  </a:lnTo>
                  <a:lnTo>
                    <a:pt x="959294" y="838200"/>
                  </a:lnTo>
                  <a:lnTo>
                    <a:pt x="705294" y="838200"/>
                  </a:lnTo>
                  <a:lnTo>
                    <a:pt x="705294" y="698500"/>
                  </a:lnTo>
                  <a:lnTo>
                    <a:pt x="705294" y="488950"/>
                  </a:lnTo>
                  <a:lnTo>
                    <a:pt x="705294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22005" y="2107184"/>
            <a:ext cx="1156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 marR="5080" indent="-226060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latin typeface="Microsoft Sans Serif"/>
                <a:cs typeface="Microsoft Sans Serif"/>
              </a:rPr>
              <a:t>А</a:t>
            </a:r>
            <a:r>
              <a:rPr sz="1800" spc="-10" dirty="0">
                <a:latin typeface="Microsoft Sans Serif"/>
                <a:cs typeface="Microsoft Sans Serif"/>
              </a:rPr>
              <a:t>фере</a:t>
            </a:r>
            <a:r>
              <a:rPr sz="1800" spc="-5" dirty="0">
                <a:latin typeface="Microsoft Sans Serif"/>
                <a:cs typeface="Microsoft Sans Serif"/>
              </a:rPr>
              <a:t>н</a:t>
            </a:r>
            <a:r>
              <a:rPr sz="1800" dirty="0">
                <a:latin typeface="Microsoft Sans Serif"/>
                <a:cs typeface="Microsoft Sans Serif"/>
              </a:rPr>
              <a:t>т</a:t>
            </a:r>
            <a:r>
              <a:rPr sz="1800" spc="-10" dirty="0">
                <a:latin typeface="Microsoft Sans Serif"/>
                <a:cs typeface="Microsoft Sans Serif"/>
              </a:rPr>
              <a:t>н</a:t>
            </a:r>
            <a:r>
              <a:rPr sz="1800" spc="-15" dirty="0">
                <a:latin typeface="Microsoft Sans Serif"/>
                <a:cs typeface="Microsoft Sans Serif"/>
              </a:rPr>
              <a:t>і  </a:t>
            </a:r>
            <a:r>
              <a:rPr sz="1800" spc="-5" dirty="0">
                <a:latin typeface="Microsoft Sans Serif"/>
                <a:cs typeface="Microsoft Sans Serif"/>
              </a:rPr>
              <a:t>шляхи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44211" y="1485900"/>
            <a:ext cx="2360930" cy="1582420"/>
            <a:chOff x="4744211" y="1485900"/>
            <a:chExt cx="2360930" cy="158242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211" y="1485900"/>
              <a:ext cx="2360673" cy="15819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7354" y="1575813"/>
              <a:ext cx="1138387" cy="8610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1449" y="2361958"/>
              <a:ext cx="218963" cy="7491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81105" y="1524000"/>
              <a:ext cx="2229485" cy="1450340"/>
            </a:xfrm>
            <a:custGeom>
              <a:avLst/>
              <a:gdLst/>
              <a:ahLst/>
              <a:cxnLst/>
              <a:rect l="l" t="t" r="r" b="b"/>
              <a:pathLst>
                <a:path w="2229484" h="1450339">
                  <a:moveTo>
                    <a:pt x="2229294" y="0"/>
                  </a:moveTo>
                  <a:lnTo>
                    <a:pt x="705294" y="0"/>
                  </a:lnTo>
                  <a:lnTo>
                    <a:pt x="705294" y="838200"/>
                  </a:lnTo>
                  <a:lnTo>
                    <a:pt x="959294" y="838200"/>
                  </a:lnTo>
                  <a:lnTo>
                    <a:pt x="0" y="1449971"/>
                  </a:lnTo>
                  <a:lnTo>
                    <a:pt x="1340294" y="838200"/>
                  </a:lnTo>
                  <a:lnTo>
                    <a:pt x="2229294" y="838200"/>
                  </a:lnTo>
                  <a:lnTo>
                    <a:pt x="2229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81105" y="1524000"/>
              <a:ext cx="2229485" cy="1450340"/>
            </a:xfrm>
            <a:custGeom>
              <a:avLst/>
              <a:gdLst/>
              <a:ahLst/>
              <a:cxnLst/>
              <a:rect l="l" t="t" r="r" b="b"/>
              <a:pathLst>
                <a:path w="2229484" h="1450339">
                  <a:moveTo>
                    <a:pt x="705294" y="0"/>
                  </a:moveTo>
                  <a:lnTo>
                    <a:pt x="959294" y="0"/>
                  </a:lnTo>
                  <a:lnTo>
                    <a:pt x="1340294" y="0"/>
                  </a:lnTo>
                  <a:lnTo>
                    <a:pt x="2229294" y="0"/>
                  </a:lnTo>
                  <a:lnTo>
                    <a:pt x="2229294" y="488950"/>
                  </a:lnTo>
                  <a:lnTo>
                    <a:pt x="2229294" y="698500"/>
                  </a:lnTo>
                  <a:lnTo>
                    <a:pt x="2229294" y="838200"/>
                  </a:lnTo>
                  <a:lnTo>
                    <a:pt x="1340294" y="838200"/>
                  </a:lnTo>
                  <a:lnTo>
                    <a:pt x="0" y="1449971"/>
                  </a:lnTo>
                  <a:lnTo>
                    <a:pt x="959294" y="838200"/>
                  </a:lnTo>
                  <a:lnTo>
                    <a:pt x="705294" y="838200"/>
                  </a:lnTo>
                  <a:lnTo>
                    <a:pt x="705294" y="698500"/>
                  </a:lnTo>
                  <a:lnTo>
                    <a:pt x="705294" y="488950"/>
                  </a:lnTo>
                  <a:lnTo>
                    <a:pt x="705294" y="0"/>
                  </a:lnTo>
                  <a:close/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670930" y="1649984"/>
            <a:ext cx="1154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220" marR="5080" indent="-224154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Е</a:t>
            </a:r>
            <a:r>
              <a:rPr sz="1800" spc="-10" dirty="0">
                <a:latin typeface="Microsoft Sans Serif"/>
                <a:cs typeface="Microsoft Sans Serif"/>
              </a:rPr>
              <a:t>фере</a:t>
            </a:r>
            <a:r>
              <a:rPr sz="1800" spc="-5" dirty="0">
                <a:latin typeface="Microsoft Sans Serif"/>
                <a:cs typeface="Microsoft Sans Serif"/>
              </a:rPr>
              <a:t>н</a:t>
            </a:r>
            <a:r>
              <a:rPr sz="1800" dirty="0">
                <a:latin typeface="Microsoft Sans Serif"/>
                <a:cs typeface="Microsoft Sans Serif"/>
              </a:rPr>
              <a:t>т</a:t>
            </a:r>
            <a:r>
              <a:rPr sz="1800" spc="-10" dirty="0">
                <a:latin typeface="Microsoft Sans Serif"/>
                <a:cs typeface="Microsoft Sans Serif"/>
              </a:rPr>
              <a:t>н</a:t>
            </a:r>
            <a:r>
              <a:rPr sz="1800" spc="-15" dirty="0">
                <a:latin typeface="Microsoft Sans Serif"/>
                <a:cs typeface="Microsoft Sans Serif"/>
              </a:rPr>
              <a:t>і  </a:t>
            </a:r>
            <a:r>
              <a:rPr sz="1800" spc="-5" dirty="0">
                <a:latin typeface="Microsoft Sans Serif"/>
                <a:cs typeface="Microsoft Sans Serif"/>
              </a:rPr>
              <a:t>шляхи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54905" y="3390896"/>
            <a:ext cx="1495425" cy="882650"/>
            <a:chOff x="3454905" y="3390896"/>
            <a:chExt cx="1495425" cy="88265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7100" y="3390896"/>
              <a:ext cx="1420367" cy="8823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54905" y="3395468"/>
              <a:ext cx="1495033" cy="6934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05200" y="3428999"/>
              <a:ext cx="1288415" cy="750570"/>
            </a:xfrm>
            <a:custGeom>
              <a:avLst/>
              <a:gdLst/>
              <a:ahLst/>
              <a:cxnLst/>
              <a:rect l="l" t="t" r="r" b="b"/>
              <a:pathLst>
                <a:path w="1288414" h="750570">
                  <a:moveTo>
                    <a:pt x="1287894" y="0"/>
                  </a:moveTo>
                  <a:lnTo>
                    <a:pt x="0" y="0"/>
                  </a:lnTo>
                  <a:lnTo>
                    <a:pt x="0" y="517448"/>
                  </a:lnTo>
                  <a:lnTo>
                    <a:pt x="214642" y="517448"/>
                  </a:lnTo>
                  <a:lnTo>
                    <a:pt x="433362" y="750265"/>
                  </a:lnTo>
                  <a:lnTo>
                    <a:pt x="536625" y="517448"/>
                  </a:lnTo>
                  <a:lnTo>
                    <a:pt x="1287894" y="517448"/>
                  </a:lnTo>
                  <a:lnTo>
                    <a:pt x="128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05200" y="3428999"/>
              <a:ext cx="1288415" cy="750570"/>
            </a:xfrm>
            <a:custGeom>
              <a:avLst/>
              <a:gdLst/>
              <a:ahLst/>
              <a:cxnLst/>
              <a:rect l="l" t="t" r="r" b="b"/>
              <a:pathLst>
                <a:path w="1288414" h="750570">
                  <a:moveTo>
                    <a:pt x="0" y="0"/>
                  </a:moveTo>
                  <a:lnTo>
                    <a:pt x="214642" y="0"/>
                  </a:lnTo>
                  <a:lnTo>
                    <a:pt x="536625" y="0"/>
                  </a:lnTo>
                  <a:lnTo>
                    <a:pt x="1287894" y="0"/>
                  </a:lnTo>
                  <a:lnTo>
                    <a:pt x="1287894" y="301840"/>
                  </a:lnTo>
                  <a:lnTo>
                    <a:pt x="1287894" y="431203"/>
                  </a:lnTo>
                  <a:lnTo>
                    <a:pt x="1287894" y="517448"/>
                  </a:lnTo>
                  <a:lnTo>
                    <a:pt x="536625" y="517448"/>
                  </a:lnTo>
                  <a:lnTo>
                    <a:pt x="433362" y="750265"/>
                  </a:lnTo>
                  <a:lnTo>
                    <a:pt x="214642" y="517448"/>
                  </a:lnTo>
                  <a:lnTo>
                    <a:pt x="0" y="517448"/>
                  </a:lnTo>
                  <a:lnTo>
                    <a:pt x="0" y="431203"/>
                  </a:lnTo>
                  <a:lnTo>
                    <a:pt x="0" y="30184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573274" y="3455568"/>
            <a:ext cx="115062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3655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від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α- 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м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1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онейрон</a:t>
            </a:r>
            <a:r>
              <a:rPr sz="1400" spc="-10" dirty="0">
                <a:latin typeface="Microsoft Sans Serif"/>
                <a:cs typeface="Microsoft Sans Serif"/>
              </a:rPr>
              <a:t>і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98105" y="4043171"/>
            <a:ext cx="1495425" cy="843280"/>
            <a:chOff x="6198105" y="4043171"/>
            <a:chExt cx="1495425" cy="84328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0299" y="4076696"/>
              <a:ext cx="1420367" cy="8092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8105" y="4043171"/>
              <a:ext cx="1495033" cy="69341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248399" y="4114799"/>
              <a:ext cx="1288415" cy="676275"/>
            </a:xfrm>
            <a:custGeom>
              <a:avLst/>
              <a:gdLst/>
              <a:ahLst/>
              <a:cxnLst/>
              <a:rect l="l" t="t" r="r" b="b"/>
              <a:pathLst>
                <a:path w="1288415" h="676275">
                  <a:moveTo>
                    <a:pt x="1287894" y="0"/>
                  </a:moveTo>
                  <a:lnTo>
                    <a:pt x="0" y="0"/>
                  </a:lnTo>
                  <a:lnTo>
                    <a:pt x="0" y="441248"/>
                  </a:lnTo>
                  <a:lnTo>
                    <a:pt x="214642" y="441248"/>
                  </a:lnTo>
                  <a:lnTo>
                    <a:pt x="451472" y="675995"/>
                  </a:lnTo>
                  <a:lnTo>
                    <a:pt x="536625" y="441248"/>
                  </a:lnTo>
                  <a:lnTo>
                    <a:pt x="1287894" y="441248"/>
                  </a:lnTo>
                  <a:lnTo>
                    <a:pt x="12878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48399" y="4114799"/>
              <a:ext cx="1288415" cy="676275"/>
            </a:xfrm>
            <a:custGeom>
              <a:avLst/>
              <a:gdLst/>
              <a:ahLst/>
              <a:cxnLst/>
              <a:rect l="l" t="t" r="r" b="b"/>
              <a:pathLst>
                <a:path w="1288415" h="676275">
                  <a:moveTo>
                    <a:pt x="0" y="0"/>
                  </a:moveTo>
                  <a:lnTo>
                    <a:pt x="214642" y="0"/>
                  </a:lnTo>
                  <a:lnTo>
                    <a:pt x="536625" y="0"/>
                  </a:lnTo>
                  <a:lnTo>
                    <a:pt x="1287894" y="0"/>
                  </a:lnTo>
                  <a:lnTo>
                    <a:pt x="1287894" y="257390"/>
                  </a:lnTo>
                  <a:lnTo>
                    <a:pt x="1287894" y="367703"/>
                  </a:lnTo>
                  <a:lnTo>
                    <a:pt x="1287894" y="441248"/>
                  </a:lnTo>
                  <a:lnTo>
                    <a:pt x="536625" y="441248"/>
                  </a:lnTo>
                  <a:lnTo>
                    <a:pt x="451472" y="675995"/>
                  </a:lnTo>
                  <a:lnTo>
                    <a:pt x="214642" y="441248"/>
                  </a:lnTo>
                  <a:lnTo>
                    <a:pt x="0" y="441248"/>
                  </a:lnTo>
                  <a:lnTo>
                    <a:pt x="0" y="367703"/>
                  </a:lnTo>
                  <a:lnTo>
                    <a:pt x="0" y="25739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316427" y="4103268"/>
            <a:ext cx="115062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417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від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γ- 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м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1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онейрон</a:t>
            </a:r>
            <a:r>
              <a:rPr sz="1400" spc="-10" dirty="0">
                <a:latin typeface="Microsoft Sans Serif"/>
                <a:cs typeface="Microsoft Sans Serif"/>
              </a:rPr>
              <a:t>і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88435" y="2359151"/>
            <a:ext cx="609599" cy="62179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675856" y="2434426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γ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21863" y="2418587"/>
            <a:ext cx="618743" cy="621791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2903367" y="2494280"/>
            <a:ext cx="182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α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0" y="0"/>
            <a:ext cx="9169400" cy="1168400"/>
            <a:chOff x="-12700" y="0"/>
            <a:chExt cx="9169400" cy="116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91440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144000" y="1143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0" y="0"/>
                  </a:moveTo>
                  <a:lnTo>
                    <a:pt x="9144000" y="0"/>
                  </a:lnTo>
                  <a:lnTo>
                    <a:pt x="9144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5848" y="58927"/>
            <a:ext cx="659320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024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ПЕРЕДАЧА</a:t>
            </a:r>
            <a:r>
              <a:rPr spc="25" dirty="0"/>
              <a:t> </a:t>
            </a:r>
            <a:r>
              <a:rPr spc="-40" dirty="0"/>
              <a:t>ЗБУДЖЕННЯ</a:t>
            </a:r>
            <a:r>
              <a:rPr spc="-10" dirty="0"/>
              <a:t> </a:t>
            </a:r>
            <a:r>
              <a:rPr dirty="0"/>
              <a:t>В </a:t>
            </a:r>
            <a:r>
              <a:rPr spc="5" dirty="0"/>
              <a:t> </a:t>
            </a:r>
            <a:r>
              <a:rPr spc="-10" dirty="0"/>
              <a:t>НЕРВОВО-М'ЯЗОВОМУ</a:t>
            </a:r>
            <a:r>
              <a:rPr spc="5" dirty="0"/>
              <a:t> </a:t>
            </a:r>
            <a:r>
              <a:rPr spc="-5" dirty="0"/>
              <a:t>СИНАПСІ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5051" y="1520952"/>
            <a:ext cx="8580120" cy="4563110"/>
            <a:chOff x="35051" y="1520952"/>
            <a:chExt cx="8580120" cy="45631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7042" y="1525641"/>
              <a:ext cx="6476996" cy="37623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1" y="1520952"/>
              <a:ext cx="8580107" cy="45628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0" y="0"/>
            <a:ext cx="9169400" cy="1168400"/>
            <a:chOff x="-12700" y="0"/>
            <a:chExt cx="9169400" cy="116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91440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144000" y="1143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0" y="0"/>
                  </a:moveTo>
                  <a:lnTo>
                    <a:pt x="9144000" y="0"/>
                  </a:lnTo>
                  <a:lnTo>
                    <a:pt x="9144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3064" y="58927"/>
            <a:ext cx="6677659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1064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БУДОВА</a:t>
            </a:r>
            <a:r>
              <a:rPr spc="20" dirty="0"/>
              <a:t> </a:t>
            </a:r>
            <a:r>
              <a:rPr dirty="0"/>
              <a:t>ТА</a:t>
            </a:r>
            <a:r>
              <a:rPr spc="20" dirty="0"/>
              <a:t> </a:t>
            </a:r>
            <a:r>
              <a:rPr spc="-85" dirty="0"/>
              <a:t>ФУНКЦІЇ </a:t>
            </a:r>
            <a:r>
              <a:rPr spc="-80" dirty="0"/>
              <a:t> </a:t>
            </a:r>
            <a:r>
              <a:rPr spc="-10" dirty="0"/>
              <a:t>НЕРВОВО-М'ЯЗОВОГО</a:t>
            </a:r>
            <a:r>
              <a:rPr spc="-80" dirty="0"/>
              <a:t> </a:t>
            </a:r>
            <a:r>
              <a:rPr spc="-5" dirty="0"/>
              <a:t>СИНАПСУ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22250" y="1365250"/>
          <a:ext cx="8610600" cy="4876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3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932815" marR="453390" indent="-471170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Пр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синап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ична 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частина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95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Синаптична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щілина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03910" marR="395605" indent="-401320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2000" b="1" spc="-2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b="1" spc="-6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синап</a:t>
                      </a:r>
                      <a:r>
                        <a:rPr sz="2000" b="1" spc="-3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ична  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мембрана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3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Ацетилхолін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(АХ)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везикулах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(міхурцях)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Ацетилхолінестераза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419100">
                        <a:lnSpc>
                          <a:spcPct val="100000"/>
                        </a:lnSpc>
                      </a:pP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Холінорецептори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92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153035" marR="147320" indent="190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Виконує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роль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хімічного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 посередника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(медіатора),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взаємодіє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75" dirty="0">
                          <a:latin typeface="Microsoft Sans Serif"/>
                          <a:cs typeface="Microsoft Sans Serif"/>
                        </a:rPr>
                        <a:t>з </a:t>
                      </a:r>
                      <a:r>
                        <a:rPr sz="1800" spc="-4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рецепторами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55600" marR="349250" indent="63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Розщеплює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АХ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для 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5" dirty="0">
                          <a:latin typeface="Microsoft Sans Serif"/>
                          <a:cs typeface="Microsoft Sans Serif"/>
                        </a:rPr>
                        <a:t>забезпечення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розслаблення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м’язів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9539" marR="120650" indent="-317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Взаємодіють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7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АХ,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змінюють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проникність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сарколеми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75" dirty="0">
                          <a:latin typeface="Microsoft Sans Serif"/>
                          <a:cs typeface="Microsoft Sans Serif"/>
                        </a:rPr>
                        <a:t>з </a:t>
                      </a:r>
                      <a:r>
                        <a:rPr sz="1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виникненням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потенціалу </a:t>
                      </a:r>
                      <a:r>
                        <a:rPr sz="1800" spc="-4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дії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0" y="0"/>
            <a:ext cx="9169400" cy="1168400"/>
            <a:chOff x="-12700" y="0"/>
            <a:chExt cx="9169400" cy="116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91440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144000" y="1143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0" y="0"/>
                  </a:moveTo>
                  <a:lnTo>
                    <a:pt x="9144000" y="0"/>
                  </a:lnTo>
                  <a:lnTo>
                    <a:pt x="9144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5848" y="58927"/>
            <a:ext cx="659320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024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ПЕРЕДАЧА</a:t>
            </a:r>
            <a:r>
              <a:rPr spc="25" dirty="0"/>
              <a:t> </a:t>
            </a:r>
            <a:r>
              <a:rPr spc="-40" dirty="0"/>
              <a:t>ЗБУДЖЕННЯ</a:t>
            </a:r>
            <a:r>
              <a:rPr spc="-10" dirty="0"/>
              <a:t> </a:t>
            </a:r>
            <a:r>
              <a:rPr dirty="0"/>
              <a:t>В </a:t>
            </a:r>
            <a:r>
              <a:rPr spc="5" dirty="0"/>
              <a:t> </a:t>
            </a:r>
            <a:r>
              <a:rPr spc="-10" dirty="0"/>
              <a:t>НЕРВОВО-М'ЯЗОВОМУ</a:t>
            </a:r>
            <a:r>
              <a:rPr spc="5" dirty="0"/>
              <a:t> </a:t>
            </a:r>
            <a:r>
              <a:rPr spc="-5" dirty="0"/>
              <a:t>СИНАПСІ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5051" y="1498091"/>
            <a:ext cx="6216015" cy="4568825"/>
            <a:chOff x="35051" y="1498091"/>
            <a:chExt cx="6216015" cy="4568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428" y="1983828"/>
              <a:ext cx="5943598" cy="40830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1" y="1498091"/>
              <a:ext cx="5608307" cy="84124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87550" y="1549400"/>
            <a:ext cx="30416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Microsoft Sans Serif"/>
                <a:cs typeface="Microsoft Sans Serif"/>
              </a:rPr>
              <a:t>Нервово-м'язовий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синапс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112762" y="1726704"/>
            <a:ext cx="3004185" cy="2670175"/>
            <a:chOff x="6112762" y="1726704"/>
            <a:chExt cx="3004185" cy="26701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1051" y="1726704"/>
              <a:ext cx="2941319" cy="11460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2762" y="2641091"/>
              <a:ext cx="3003803" cy="8412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7251" y="3250691"/>
              <a:ext cx="2788919" cy="114604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599046" y="1778000"/>
            <a:ext cx="234632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 marR="251460" algn="ctr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Microsoft Sans Serif"/>
                <a:cs typeface="Microsoft Sans Serif"/>
              </a:rPr>
              <a:t>П</a:t>
            </a:r>
            <a:r>
              <a:rPr sz="2000" dirty="0">
                <a:latin typeface="Microsoft Sans Serif"/>
                <a:cs typeface="Microsoft Sans Serif"/>
              </a:rPr>
              <a:t>ре</a:t>
            </a:r>
            <a:r>
              <a:rPr sz="2000" spc="5" dirty="0">
                <a:latin typeface="Microsoft Sans Serif"/>
                <a:cs typeface="Microsoft Sans Serif"/>
              </a:rPr>
              <a:t>с</a:t>
            </a:r>
            <a:r>
              <a:rPr sz="2000" spc="-5" dirty="0">
                <a:latin typeface="Microsoft Sans Serif"/>
                <a:cs typeface="Microsoft Sans Serif"/>
              </a:rPr>
              <a:t>и</a:t>
            </a:r>
            <a:r>
              <a:rPr sz="2000" spc="-15" dirty="0">
                <a:latin typeface="Microsoft Sans Serif"/>
                <a:cs typeface="Microsoft Sans Serif"/>
              </a:rPr>
              <a:t>на</a:t>
            </a:r>
            <a:r>
              <a:rPr sz="2000" spc="-25" dirty="0">
                <a:latin typeface="Microsoft Sans Serif"/>
                <a:cs typeface="Microsoft Sans Serif"/>
              </a:rPr>
              <a:t>п</a:t>
            </a:r>
            <a:r>
              <a:rPr sz="2000" spc="-10" dirty="0">
                <a:latin typeface="Microsoft Sans Serif"/>
                <a:cs typeface="Microsoft Sans Serif"/>
              </a:rPr>
              <a:t>т</a:t>
            </a:r>
            <a:r>
              <a:rPr sz="2000" spc="-5" dirty="0">
                <a:latin typeface="Microsoft Sans Serif"/>
                <a:cs typeface="Microsoft Sans Serif"/>
              </a:rPr>
              <a:t>и</a:t>
            </a:r>
            <a:r>
              <a:rPr sz="2000" spc="-25" dirty="0">
                <a:latin typeface="Microsoft Sans Serif"/>
                <a:cs typeface="Microsoft Sans Serif"/>
              </a:rPr>
              <a:t>ч</a:t>
            </a:r>
            <a:r>
              <a:rPr sz="2000" spc="-15" dirty="0">
                <a:latin typeface="Microsoft Sans Serif"/>
                <a:cs typeface="Microsoft Sans Serif"/>
              </a:rPr>
              <a:t>н</a:t>
            </a:r>
            <a:r>
              <a:rPr sz="2000" dirty="0">
                <a:latin typeface="Microsoft Sans Serif"/>
                <a:cs typeface="Microsoft Sans Serif"/>
              </a:rPr>
              <a:t>а  </a:t>
            </a:r>
            <a:r>
              <a:rPr sz="2000" spc="-20" dirty="0">
                <a:latin typeface="Microsoft Sans Serif"/>
                <a:cs typeface="Microsoft Sans Serif"/>
              </a:rPr>
              <a:t>мембрана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Синаптична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щілина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571500" marR="202565" indent="-363220">
              <a:lnSpc>
                <a:spcPct val="100000"/>
              </a:lnSpc>
            </a:pPr>
            <a:r>
              <a:rPr sz="2000" spc="-10" dirty="0">
                <a:latin typeface="Microsoft Sans Serif"/>
                <a:cs typeface="Microsoft Sans Serif"/>
              </a:rPr>
              <a:t>П</a:t>
            </a:r>
            <a:r>
              <a:rPr sz="2000" dirty="0">
                <a:latin typeface="Microsoft Sans Serif"/>
                <a:cs typeface="Microsoft Sans Serif"/>
              </a:rPr>
              <a:t>о</a:t>
            </a:r>
            <a:r>
              <a:rPr sz="2000" spc="5" dirty="0">
                <a:latin typeface="Microsoft Sans Serif"/>
                <a:cs typeface="Microsoft Sans Serif"/>
              </a:rPr>
              <a:t>с</a:t>
            </a:r>
            <a:r>
              <a:rPr sz="2000" spc="-30" dirty="0">
                <a:latin typeface="Microsoft Sans Serif"/>
                <a:cs typeface="Microsoft Sans Serif"/>
              </a:rPr>
              <a:t>т</a:t>
            </a:r>
            <a:r>
              <a:rPr sz="2000" spc="5" dirty="0">
                <a:latin typeface="Microsoft Sans Serif"/>
                <a:cs typeface="Microsoft Sans Serif"/>
              </a:rPr>
              <a:t>с</a:t>
            </a:r>
            <a:r>
              <a:rPr sz="2000" spc="-5" dirty="0">
                <a:latin typeface="Microsoft Sans Serif"/>
                <a:cs typeface="Microsoft Sans Serif"/>
              </a:rPr>
              <a:t>и</a:t>
            </a:r>
            <a:r>
              <a:rPr sz="2000" spc="-15" dirty="0">
                <a:latin typeface="Microsoft Sans Serif"/>
                <a:cs typeface="Microsoft Sans Serif"/>
              </a:rPr>
              <a:t>н</a:t>
            </a:r>
            <a:r>
              <a:rPr sz="2000" dirty="0">
                <a:latin typeface="Microsoft Sans Serif"/>
                <a:cs typeface="Microsoft Sans Serif"/>
              </a:rPr>
              <a:t>а</a:t>
            </a:r>
            <a:r>
              <a:rPr sz="2000" spc="-15" dirty="0">
                <a:latin typeface="Microsoft Sans Serif"/>
                <a:cs typeface="Microsoft Sans Serif"/>
              </a:rPr>
              <a:t>пти</a:t>
            </a:r>
            <a:r>
              <a:rPr sz="2000" spc="-25" dirty="0">
                <a:latin typeface="Microsoft Sans Serif"/>
                <a:cs typeface="Microsoft Sans Serif"/>
              </a:rPr>
              <a:t>ч</a:t>
            </a:r>
            <a:r>
              <a:rPr sz="2000" spc="-15" dirty="0">
                <a:latin typeface="Microsoft Sans Serif"/>
                <a:cs typeface="Microsoft Sans Serif"/>
              </a:rPr>
              <a:t>н</a:t>
            </a:r>
            <a:r>
              <a:rPr sz="2000" dirty="0">
                <a:latin typeface="Microsoft Sans Serif"/>
                <a:cs typeface="Microsoft Sans Serif"/>
              </a:rPr>
              <a:t>а  </a:t>
            </a:r>
            <a:r>
              <a:rPr sz="2000" spc="-20" dirty="0">
                <a:latin typeface="Microsoft Sans Serif"/>
                <a:cs typeface="Microsoft Sans Serif"/>
              </a:rPr>
              <a:t>мембрана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561076" y="2078730"/>
            <a:ext cx="1129665" cy="1667510"/>
            <a:chOff x="5561076" y="2078730"/>
            <a:chExt cx="1129665" cy="166751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5872" y="2078730"/>
              <a:ext cx="815339" cy="4648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25743" y="2133599"/>
              <a:ext cx="403860" cy="115570"/>
            </a:xfrm>
            <a:custGeom>
              <a:avLst/>
              <a:gdLst/>
              <a:ahLst/>
              <a:cxnLst/>
              <a:rect l="l" t="t" r="r" b="b"/>
              <a:pathLst>
                <a:path w="403859" h="115569">
                  <a:moveTo>
                    <a:pt x="403656" y="0"/>
                  </a:moveTo>
                  <a:lnTo>
                    <a:pt x="0" y="115328"/>
                  </a:lnTo>
                </a:path>
              </a:pathLst>
            </a:custGeom>
            <a:ln w="539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5998" y="2111764"/>
              <a:ext cx="193040" cy="259715"/>
            </a:xfrm>
            <a:custGeom>
              <a:avLst/>
              <a:gdLst/>
              <a:ahLst/>
              <a:cxnLst/>
              <a:rect l="l" t="t" r="r" b="b"/>
              <a:pathLst>
                <a:path w="193039" h="259714">
                  <a:moveTo>
                    <a:pt x="118617" y="0"/>
                  </a:moveTo>
                  <a:lnTo>
                    <a:pt x="0" y="174231"/>
                  </a:lnTo>
                  <a:lnTo>
                    <a:pt x="192773" y="259486"/>
                  </a:lnTo>
                  <a:lnTo>
                    <a:pt x="118617" y="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61076" y="2688335"/>
              <a:ext cx="960119" cy="4648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26137" y="2895599"/>
              <a:ext cx="551180" cy="0"/>
            </a:xfrm>
            <a:custGeom>
              <a:avLst/>
              <a:gdLst/>
              <a:ahLst/>
              <a:cxnLst/>
              <a:rect l="l" t="t" r="r" b="b"/>
              <a:pathLst>
                <a:path w="551179">
                  <a:moveTo>
                    <a:pt x="550862" y="0"/>
                  </a:moveTo>
                  <a:lnTo>
                    <a:pt x="0" y="0"/>
                  </a:lnTo>
                </a:path>
              </a:pathLst>
            </a:custGeom>
            <a:ln w="539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91206" y="2760656"/>
              <a:ext cx="161925" cy="269875"/>
            </a:xfrm>
            <a:custGeom>
              <a:avLst/>
              <a:gdLst/>
              <a:ahLst/>
              <a:cxnLst/>
              <a:rect l="l" t="t" r="r" b="b"/>
              <a:pathLst>
                <a:path w="161925" h="269875">
                  <a:moveTo>
                    <a:pt x="161912" y="0"/>
                  </a:moveTo>
                  <a:lnTo>
                    <a:pt x="0" y="134950"/>
                  </a:lnTo>
                  <a:lnTo>
                    <a:pt x="161925" y="269875"/>
                  </a:lnTo>
                  <a:lnTo>
                    <a:pt x="161912" y="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2072" y="3069335"/>
              <a:ext cx="748275" cy="67665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275857" y="3362985"/>
              <a:ext cx="353695" cy="294640"/>
            </a:xfrm>
            <a:custGeom>
              <a:avLst/>
              <a:gdLst/>
              <a:ahLst/>
              <a:cxnLst/>
              <a:rect l="l" t="t" r="r" b="b"/>
              <a:pathLst>
                <a:path w="353695" h="294639">
                  <a:moveTo>
                    <a:pt x="353542" y="294614"/>
                  </a:moveTo>
                  <a:lnTo>
                    <a:pt x="0" y="0"/>
                  </a:lnTo>
                </a:path>
              </a:pathLst>
            </a:custGeom>
            <a:ln w="539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72201" y="3276597"/>
              <a:ext cx="210820" cy="207645"/>
            </a:xfrm>
            <a:custGeom>
              <a:avLst/>
              <a:gdLst/>
              <a:ahLst/>
              <a:cxnLst/>
              <a:rect l="l" t="t" r="r" b="b"/>
              <a:pathLst>
                <a:path w="210820" h="207645">
                  <a:moveTo>
                    <a:pt x="210781" y="12"/>
                  </a:moveTo>
                  <a:lnTo>
                    <a:pt x="0" y="0"/>
                  </a:lnTo>
                  <a:lnTo>
                    <a:pt x="37998" y="207327"/>
                  </a:lnTo>
                  <a:lnTo>
                    <a:pt x="210781" y="12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4131" y="5631"/>
            <a:ext cx="8559165" cy="6852920"/>
            <a:chOff x="294131" y="5631"/>
            <a:chExt cx="8559165" cy="6852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7823" y="5631"/>
              <a:ext cx="6400791" cy="6852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131" y="3150107"/>
              <a:ext cx="8558783" cy="55778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676400"/>
            <a:ext cx="9144000" cy="1295400"/>
          </a:xfrm>
          <a:prstGeom prst="rect">
            <a:avLst/>
          </a:prstGeom>
          <a:solidFill>
            <a:srgbClr val="2F447D"/>
          </a:solidFill>
          <a:ln w="25400">
            <a:solidFill>
              <a:srgbClr val="333399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242060" marR="882015" indent="-354965">
              <a:lnSpc>
                <a:spcPts val="4800"/>
              </a:lnSpc>
              <a:spcBef>
                <a:spcPts val="60"/>
              </a:spcBef>
            </a:pPr>
            <a:r>
              <a:rPr spc="-5" dirty="0"/>
              <a:t>ПОНЯТТЯ</a:t>
            </a:r>
            <a:r>
              <a:rPr spc="5" dirty="0"/>
              <a:t> </a:t>
            </a:r>
            <a:r>
              <a:rPr spc="-5" dirty="0"/>
              <a:t>ПРО</a:t>
            </a:r>
            <a:r>
              <a:rPr spc="35" dirty="0"/>
              <a:t> </a:t>
            </a:r>
            <a:r>
              <a:rPr spc="-10" dirty="0"/>
              <a:t>НЕРВОВО-М'ЯЗОВИЙ </a:t>
            </a:r>
            <a:r>
              <a:rPr spc="-835" dirty="0"/>
              <a:t> </a:t>
            </a:r>
            <a:r>
              <a:rPr dirty="0"/>
              <a:t>АПАРАТ.</a:t>
            </a:r>
            <a:r>
              <a:rPr spc="20" dirty="0"/>
              <a:t> </a:t>
            </a:r>
            <a:r>
              <a:rPr dirty="0"/>
              <a:t>РУХОВА</a:t>
            </a:r>
            <a:r>
              <a:rPr spc="15" dirty="0"/>
              <a:t> </a:t>
            </a:r>
            <a:r>
              <a:rPr spc="-50" dirty="0"/>
              <a:t>ОДИНИЦЯ</a:t>
            </a:r>
            <a:r>
              <a:rPr spc="-20" dirty="0"/>
              <a:t> </a:t>
            </a:r>
            <a:r>
              <a:rPr dirty="0"/>
              <a:t>(РО)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058" y="298196"/>
            <a:ext cx="7943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РУХОВА</a:t>
            </a:r>
            <a:r>
              <a:rPr sz="2800" spc="35" dirty="0"/>
              <a:t> </a:t>
            </a:r>
            <a:r>
              <a:rPr sz="2800" spc="-55" dirty="0"/>
              <a:t>ОДИНИЦЯ</a:t>
            </a:r>
            <a:r>
              <a:rPr sz="2800" spc="75" dirty="0"/>
              <a:t> </a:t>
            </a:r>
            <a:r>
              <a:rPr sz="2800" spc="-5" dirty="0"/>
              <a:t>(РО).</a:t>
            </a:r>
            <a:r>
              <a:rPr sz="2800" spc="20" dirty="0"/>
              <a:t> </a:t>
            </a:r>
            <a:r>
              <a:rPr sz="2800" spc="-55" dirty="0"/>
              <a:t>БУДОВА</a:t>
            </a:r>
            <a:r>
              <a:rPr sz="2800" spc="40" dirty="0"/>
              <a:t> </a:t>
            </a:r>
            <a:r>
              <a:rPr sz="2800" spc="-10" dirty="0"/>
              <a:t>ТА</a:t>
            </a:r>
            <a:r>
              <a:rPr sz="2800" spc="35" dirty="0"/>
              <a:t> </a:t>
            </a:r>
            <a:r>
              <a:rPr sz="2800" spc="-80" dirty="0"/>
              <a:t>ФУНКЦІЇ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5157215" y="1880615"/>
            <a:ext cx="3840479" cy="3792220"/>
            <a:chOff x="5157215" y="1880615"/>
            <a:chExt cx="3840479" cy="37922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7215" y="1880615"/>
              <a:ext cx="3840479" cy="37917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3682" y="1907082"/>
              <a:ext cx="3733795" cy="368617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6615" y="1423416"/>
            <a:ext cx="4604385" cy="5434965"/>
            <a:chOff x="356615" y="1423416"/>
            <a:chExt cx="4604385" cy="54349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1423416"/>
              <a:ext cx="4604002" cy="54345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587" y="1449387"/>
              <a:ext cx="4497384" cy="53339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879" y="2183892"/>
              <a:ext cx="1447799" cy="13350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8815" y="2287524"/>
              <a:ext cx="299503" cy="5653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687" y="2287524"/>
              <a:ext cx="718997" cy="565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9600" y="2209800"/>
              <a:ext cx="1352702" cy="123971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9600" y="2209800"/>
              <a:ext cx="1353185" cy="1240155"/>
            </a:xfrm>
            <a:custGeom>
              <a:avLst/>
              <a:gdLst/>
              <a:ahLst/>
              <a:cxnLst/>
              <a:rect l="l" t="t" r="r" b="b"/>
              <a:pathLst>
                <a:path w="1353185" h="1240154">
                  <a:moveTo>
                    <a:pt x="0" y="0"/>
                  </a:moveTo>
                  <a:lnTo>
                    <a:pt x="622300" y="0"/>
                  </a:lnTo>
                  <a:lnTo>
                    <a:pt x="889000" y="0"/>
                  </a:lnTo>
                  <a:lnTo>
                    <a:pt x="1066800" y="0"/>
                  </a:lnTo>
                  <a:lnTo>
                    <a:pt x="1066800" y="355600"/>
                  </a:lnTo>
                  <a:lnTo>
                    <a:pt x="1066800" y="508000"/>
                  </a:lnTo>
                  <a:lnTo>
                    <a:pt x="1066800" y="609600"/>
                  </a:lnTo>
                  <a:lnTo>
                    <a:pt x="889000" y="609600"/>
                  </a:lnTo>
                  <a:lnTo>
                    <a:pt x="1352702" y="1239710"/>
                  </a:lnTo>
                  <a:lnTo>
                    <a:pt x="622300" y="609600"/>
                  </a:lnTo>
                  <a:lnTo>
                    <a:pt x="0" y="609600"/>
                  </a:lnTo>
                  <a:lnTo>
                    <a:pt x="0" y="508000"/>
                  </a:lnTo>
                  <a:lnTo>
                    <a:pt x="0" y="355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6DC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17962" y="2358644"/>
            <a:ext cx="849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РО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130" dirty="0">
                <a:latin typeface="Microsoft Sans Serif"/>
                <a:cs typeface="Microsoft Sans Serif"/>
              </a:rPr>
              <a:t>№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1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555748" y="3098304"/>
            <a:ext cx="2062480" cy="789940"/>
            <a:chOff x="2555748" y="3098304"/>
            <a:chExt cx="2062480" cy="78994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5748" y="3098304"/>
              <a:ext cx="1988818" cy="7894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1088" y="3201923"/>
              <a:ext cx="1246631" cy="5653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01201" y="3124199"/>
              <a:ext cx="1894839" cy="694690"/>
            </a:xfrm>
            <a:custGeom>
              <a:avLst/>
              <a:gdLst/>
              <a:ahLst/>
              <a:cxnLst/>
              <a:rect l="l" t="t" r="r" b="b"/>
              <a:pathLst>
                <a:path w="1894839" h="694689">
                  <a:moveTo>
                    <a:pt x="1894598" y="0"/>
                  </a:moveTo>
                  <a:lnTo>
                    <a:pt x="827798" y="0"/>
                  </a:lnTo>
                  <a:lnTo>
                    <a:pt x="827798" y="355600"/>
                  </a:lnTo>
                  <a:lnTo>
                    <a:pt x="0" y="694588"/>
                  </a:lnTo>
                  <a:lnTo>
                    <a:pt x="827798" y="508000"/>
                  </a:lnTo>
                  <a:lnTo>
                    <a:pt x="827798" y="609600"/>
                  </a:lnTo>
                  <a:lnTo>
                    <a:pt x="1894598" y="609600"/>
                  </a:lnTo>
                  <a:lnTo>
                    <a:pt x="1894598" y="0"/>
                  </a:lnTo>
                  <a:close/>
                </a:path>
              </a:pathLst>
            </a:custGeom>
            <a:solidFill>
              <a:srgbClr val="FF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01201" y="3124199"/>
              <a:ext cx="1894839" cy="694690"/>
            </a:xfrm>
            <a:custGeom>
              <a:avLst/>
              <a:gdLst/>
              <a:ahLst/>
              <a:cxnLst/>
              <a:rect l="l" t="t" r="r" b="b"/>
              <a:pathLst>
                <a:path w="1894839" h="694689">
                  <a:moveTo>
                    <a:pt x="827798" y="0"/>
                  </a:moveTo>
                  <a:lnTo>
                    <a:pt x="1005598" y="0"/>
                  </a:lnTo>
                  <a:lnTo>
                    <a:pt x="1272298" y="0"/>
                  </a:lnTo>
                  <a:lnTo>
                    <a:pt x="1894598" y="0"/>
                  </a:lnTo>
                  <a:lnTo>
                    <a:pt x="1894598" y="355600"/>
                  </a:lnTo>
                  <a:lnTo>
                    <a:pt x="1894598" y="508000"/>
                  </a:lnTo>
                  <a:lnTo>
                    <a:pt x="1894598" y="609600"/>
                  </a:lnTo>
                  <a:lnTo>
                    <a:pt x="1272298" y="609600"/>
                  </a:lnTo>
                  <a:lnTo>
                    <a:pt x="1005598" y="609600"/>
                  </a:lnTo>
                  <a:lnTo>
                    <a:pt x="827798" y="609600"/>
                  </a:lnTo>
                  <a:lnTo>
                    <a:pt x="827798" y="508000"/>
                  </a:lnTo>
                  <a:lnTo>
                    <a:pt x="0" y="694588"/>
                  </a:lnTo>
                  <a:lnTo>
                    <a:pt x="827798" y="355600"/>
                  </a:lnTo>
                  <a:lnTo>
                    <a:pt x="827798" y="0"/>
                  </a:lnTo>
                  <a:close/>
                </a:path>
              </a:pathLst>
            </a:custGeom>
            <a:ln w="9525">
              <a:solidFill>
                <a:srgbClr val="B6DC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537362" y="3273044"/>
            <a:ext cx="849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РО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130" dirty="0">
                <a:latin typeface="Microsoft Sans Serif"/>
                <a:cs typeface="Microsoft Sans Serif"/>
              </a:rPr>
              <a:t>№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1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360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3718" y="264668"/>
            <a:ext cx="55149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ТИПИ</a:t>
            </a:r>
            <a:r>
              <a:rPr spc="-20" dirty="0"/>
              <a:t> </a:t>
            </a:r>
            <a:r>
              <a:rPr spc="-15" dirty="0"/>
              <a:t>М’ЯЗОВИХ</a:t>
            </a:r>
            <a:r>
              <a:rPr spc="5" dirty="0"/>
              <a:t> </a:t>
            </a:r>
            <a:r>
              <a:rPr spc="-60" dirty="0"/>
              <a:t>ВОЛОКОН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964" y="1564768"/>
            <a:ext cx="8900482" cy="456577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423" y="443751"/>
            <a:ext cx="415353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0"/>
              </a:lnSpc>
            </a:pP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Типи</a:t>
            </a:r>
            <a:r>
              <a:rPr sz="2800" b="1" spc="-2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м’язових</a:t>
            </a:r>
            <a:r>
              <a:rPr sz="2800" b="1" spc="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Arial"/>
                <a:cs typeface="Arial"/>
              </a:rPr>
              <a:t>волокон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4762" y="0"/>
            <a:ext cx="9153525" cy="1076325"/>
            <a:chOff x="-4762" y="0"/>
            <a:chExt cx="9153525" cy="107632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360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13718" y="264668"/>
            <a:ext cx="55149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ТИПИ</a:t>
            </a:r>
            <a:r>
              <a:rPr spc="-15" dirty="0"/>
              <a:t> М’ЯЗОВИХ</a:t>
            </a:r>
            <a:r>
              <a:rPr spc="5" dirty="0"/>
              <a:t> </a:t>
            </a:r>
            <a:r>
              <a:rPr spc="-60" dirty="0"/>
              <a:t>ВОЛОКОН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22250" y="1212850"/>
          <a:ext cx="8686799" cy="5634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686435" marR="67818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Мор</a:t>
                      </a:r>
                      <a:r>
                        <a:rPr sz="1800" b="1" spc="-65" dirty="0">
                          <a:latin typeface="Arial"/>
                          <a:cs typeface="Arial"/>
                        </a:rPr>
                        <a:t>ф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ч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ні 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та</a:t>
                      </a:r>
                      <a:r>
                        <a:rPr sz="1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біохімічні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властивості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450850" marR="445134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ль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ні,  І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тип,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 червоні,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42875" marR="13716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ки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лю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аль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ні,  S,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404495" marR="398780" indent="89535" algn="just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Швидкі,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тип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ІІ 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А, </a:t>
                      </a:r>
                      <a:r>
                        <a:rPr sz="18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мі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ж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і,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791210" marR="99060" indent="-68580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ки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лю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аль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ні,  FR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494030" marR="488950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Ш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видк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і, 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тип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ІІ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В,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білі,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244475" marR="236854" algn="ctr">
                        <a:lnSpc>
                          <a:spcPct val="100000"/>
                        </a:lnSpc>
                      </a:pPr>
                      <a:r>
                        <a:rPr sz="1800" b="1" spc="-55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ич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,  FF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9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Діаметр</a:t>
                      </a:r>
                      <a:r>
                        <a:rPr sz="18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волокна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Малий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Проміжний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Великий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Забарвлення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Червоні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35" dirty="0">
                          <a:latin typeface="Microsoft Sans Serif"/>
                          <a:cs typeface="Microsoft Sans Serif"/>
                        </a:rPr>
                        <a:t>Рожеві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Білі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9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Вміст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міоглобіну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Високий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Низький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Низький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1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Капіляризація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55" dirty="0">
                          <a:latin typeface="Microsoft Sans Serif"/>
                          <a:cs typeface="Microsoft Sans Serif"/>
                        </a:rPr>
                        <a:t>Густа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Проміжна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Мала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9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Кількість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мітохондрій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Багато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Середня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Мало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Ферменти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гліколізу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Мало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Багато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Багато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7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7230" marR="690880" indent="63500" algn="just">
                        <a:lnSpc>
                          <a:spcPct val="100000"/>
                        </a:lnSpc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Енергетичне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з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б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зп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че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ння 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скорочення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71145" marR="263525" indent="-635"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Ліпіди,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 вуглеводи,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мі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кис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spc="-4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ти 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(окиснення)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95910" marR="289560" indent="50165" algn="just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Переважно </a:t>
                      </a:r>
                      <a:r>
                        <a:rPr sz="1800" spc="-4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вуглеводи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аеро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бн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295910" marR="289560" indent="95885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Вуглеводи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аеро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бн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5423" y="443751"/>
            <a:ext cx="4153535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0"/>
              </a:lnSpc>
            </a:pP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Типи</a:t>
            </a:r>
            <a:r>
              <a:rPr sz="2800" b="1" spc="-2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м’язових</a:t>
            </a:r>
            <a:r>
              <a:rPr sz="2800" b="1" spc="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Arial"/>
                <a:cs typeface="Arial"/>
              </a:rPr>
              <a:t>волокон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4762" y="0"/>
            <a:ext cx="9153525" cy="1076325"/>
            <a:chOff x="-4762" y="0"/>
            <a:chExt cx="9153525" cy="107632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360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13718" y="264668"/>
            <a:ext cx="55149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ТИПИ</a:t>
            </a:r>
            <a:r>
              <a:rPr spc="-15" dirty="0"/>
              <a:t> М’ЯЗОВИХ</a:t>
            </a:r>
            <a:r>
              <a:rPr spc="5" dirty="0"/>
              <a:t> </a:t>
            </a:r>
            <a:r>
              <a:rPr spc="-60" dirty="0"/>
              <a:t>ВОЛОКОН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98450" y="1365250"/>
          <a:ext cx="8686799" cy="3505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91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850">
                        <a:latin typeface="Times New Roman"/>
                        <a:cs typeface="Times New Roman"/>
                      </a:endParaRPr>
                    </a:p>
                    <a:p>
                      <a:pPr marL="791210" marR="629285" indent="-154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Ф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ц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іо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аль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ні 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властивості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450850" marR="445134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ль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ні,  І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тип,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 червоні,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42875" marR="13716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ки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лю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аль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ні,  S,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404495" marR="398780" indent="89535" algn="just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Швидкі,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тип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ІІ 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А, </a:t>
                      </a:r>
                      <a:r>
                        <a:rPr sz="18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мі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ж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і,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791210" marR="99060" indent="-68580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ки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лю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аль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ні,  FR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494030" marR="48895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Ш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видк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і, 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тип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ІІ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В, </a:t>
                      </a:r>
                      <a:r>
                        <a:rPr sz="1800" b="1" spc="-4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білі,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244475" marR="236854" algn="ctr">
                        <a:lnSpc>
                          <a:spcPct val="100000"/>
                        </a:lnSpc>
                      </a:pPr>
                      <a:r>
                        <a:rPr sz="1800" b="1" spc="-55" dirty="0">
                          <a:latin typeface="Arial"/>
                          <a:cs typeface="Arial"/>
                        </a:rPr>
                        <a:t>г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ич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і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,  FF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6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Сила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скорочення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Невелика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Проміжна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Велика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6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Швидкість</a:t>
                      </a:r>
                      <a:r>
                        <a:rPr sz="18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скорочення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Низька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Висока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Висока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69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b="1" spc="-15" dirty="0">
                          <a:latin typeface="Arial"/>
                          <a:cs typeface="Arial"/>
                        </a:rPr>
                        <a:t>Втомлюваність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Низька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Проміжна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Висока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3802" y="264668"/>
            <a:ext cx="56959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БУДОВА</a:t>
            </a:r>
            <a:r>
              <a:rPr spc="5" dirty="0"/>
              <a:t> </a:t>
            </a:r>
            <a:r>
              <a:rPr spc="-50" dirty="0"/>
              <a:t>СКЕЛЕТНИХ</a:t>
            </a:r>
            <a:r>
              <a:rPr dirty="0"/>
              <a:t> </a:t>
            </a:r>
            <a:r>
              <a:rPr spc="-20" dirty="0"/>
              <a:t>М'ЯЗІВ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59473" y="1048511"/>
            <a:ext cx="8393430" cy="5809615"/>
            <a:chOff x="459473" y="1048511"/>
            <a:chExt cx="8393430" cy="58096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8067" y="1243093"/>
              <a:ext cx="5309639" cy="53117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73" y="1983473"/>
              <a:ext cx="8393107" cy="12747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552" y="1048511"/>
              <a:ext cx="8010143" cy="58094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1102" y="264668"/>
            <a:ext cx="72415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КЛАСИФІКАЦІЯ</a:t>
            </a:r>
            <a:r>
              <a:rPr spc="-20" dirty="0"/>
              <a:t> </a:t>
            </a:r>
            <a:r>
              <a:rPr spc="-5" dirty="0"/>
              <a:t>РУХОВИХ</a:t>
            </a:r>
            <a:r>
              <a:rPr spc="10" dirty="0"/>
              <a:t> </a:t>
            </a:r>
            <a:r>
              <a:rPr spc="-50" dirty="0"/>
              <a:t>ОДИНИЦЬ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2100" y="1206500"/>
          <a:ext cx="8534400" cy="49529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9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20" dirty="0">
                          <a:latin typeface="Arial"/>
                          <a:cs typeface="Arial"/>
                        </a:rPr>
                        <a:t>Розмір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53975">
                      <a:solidFill>
                        <a:srgbClr val="A0AEB0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Малі</a:t>
                      </a:r>
                      <a:r>
                        <a:rPr sz="18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РО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Великі</a:t>
                      </a:r>
                      <a:r>
                        <a:rPr sz="1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РО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4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Об’єм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тіла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мотонейрона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53975">
                      <a:solidFill>
                        <a:srgbClr val="A0AEB0"/>
                      </a:solidFill>
                      <a:prstDash val="solid"/>
                    </a:lnT>
                    <a:lnB w="539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Малий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Великий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64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Товщина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 аксону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539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45" dirty="0">
                          <a:latin typeface="Microsoft Sans Serif"/>
                          <a:cs typeface="Microsoft Sans Serif"/>
                        </a:rPr>
                        <a:t>Тонкий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Товстий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738">
                <a:tc>
                  <a:txBody>
                    <a:bodyPr/>
                    <a:lstStyle/>
                    <a:p>
                      <a:pPr marL="990600" marR="457200" indent="-5245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35" dirty="0">
                          <a:latin typeface="Microsoft Sans Serif"/>
                          <a:cs typeface="Microsoft Sans Serif"/>
                        </a:rPr>
                        <a:t>Кількість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 м’язових </a:t>
                      </a:r>
                      <a:r>
                        <a:rPr sz="1800" spc="-4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волокон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Мало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(від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10-12)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Багато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(до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5" dirty="0">
                          <a:latin typeface="Microsoft Sans Serif"/>
                          <a:cs typeface="Microsoft Sans Serif"/>
                        </a:rPr>
                        <a:t>кількох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тисяч)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647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35" dirty="0">
                          <a:latin typeface="Microsoft Sans Serif"/>
                          <a:cs typeface="Microsoft Sans Serif"/>
                        </a:rPr>
                        <a:t>Розміщення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Багато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дрібних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м’язах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Багато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великих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м’язах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6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Швидкість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скорочення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Повільні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(переважно)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Швидкі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(переважно)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6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Поріг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подразнення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Низькопорогові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Високопорогові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3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Втомлюваність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Низька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Висока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9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Участь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у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скороченні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невеликих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зусиллях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значних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зусиллях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A0AEB0"/>
                      </a:solidFill>
                      <a:prstDash val="solid"/>
                    </a:lnL>
                    <a:lnR w="28575">
                      <a:solidFill>
                        <a:srgbClr val="A0AEB0"/>
                      </a:solidFill>
                      <a:prstDash val="solid"/>
                    </a:lnR>
                    <a:lnT w="28575">
                      <a:solidFill>
                        <a:srgbClr val="A0AEB0"/>
                      </a:solidFill>
                      <a:prstDash val="solid"/>
                    </a:lnT>
                    <a:lnB w="28575">
                      <a:solidFill>
                        <a:srgbClr val="A0AEB0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43" y="1239819"/>
            <a:ext cx="9138920" cy="5486400"/>
            <a:chOff x="5143" y="1239819"/>
            <a:chExt cx="9138920" cy="5486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3" y="1239819"/>
              <a:ext cx="9138856" cy="5486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132" y="1778508"/>
              <a:ext cx="8558783" cy="5730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1371600"/>
          </a:xfrm>
          <a:prstGeom prst="rect">
            <a:avLst/>
          </a:prstGeom>
          <a:solidFill>
            <a:srgbClr val="2F447D"/>
          </a:solidFill>
          <a:ln w="25400">
            <a:solidFill>
              <a:srgbClr val="333399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3139440" marR="774700" indent="-2357755">
              <a:lnSpc>
                <a:spcPct val="125000"/>
              </a:lnSpc>
              <a:spcBef>
                <a:spcPts val="40"/>
              </a:spcBef>
            </a:pPr>
            <a:r>
              <a:rPr spc="-50" dirty="0"/>
              <a:t>ФОРМИ,</a:t>
            </a:r>
            <a:r>
              <a:rPr dirty="0"/>
              <a:t> </a:t>
            </a:r>
            <a:r>
              <a:rPr spc="-10" dirty="0"/>
              <a:t>ТИПИ</a:t>
            </a:r>
            <a:r>
              <a:rPr dirty="0"/>
              <a:t> І</a:t>
            </a:r>
            <a:r>
              <a:rPr spc="20" dirty="0"/>
              <a:t> </a:t>
            </a:r>
            <a:r>
              <a:rPr spc="10" dirty="0"/>
              <a:t>РЕЖИМИ </a:t>
            </a:r>
            <a:r>
              <a:rPr spc="-20" dirty="0"/>
              <a:t>М’ЯЗОВОГО </a:t>
            </a:r>
            <a:r>
              <a:rPr spc="-835" dirty="0"/>
              <a:t> </a:t>
            </a:r>
            <a:r>
              <a:rPr spc="-35" dirty="0"/>
              <a:t>СКОРОЧЕННЯ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5595" y="264668"/>
            <a:ext cx="8512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ФОРМИ</a:t>
            </a:r>
            <a:r>
              <a:rPr spc="10" dirty="0"/>
              <a:t> </a:t>
            </a:r>
            <a:r>
              <a:rPr dirty="0"/>
              <a:t>І</a:t>
            </a:r>
            <a:r>
              <a:rPr spc="20" dirty="0"/>
              <a:t> </a:t>
            </a:r>
            <a:r>
              <a:rPr spc="-10" dirty="0"/>
              <a:t>ТИПИ</a:t>
            </a:r>
            <a:r>
              <a:rPr dirty="0"/>
              <a:t> </a:t>
            </a:r>
            <a:r>
              <a:rPr spc="-20" dirty="0"/>
              <a:t>М’ЯЗОВОГО</a:t>
            </a:r>
            <a:r>
              <a:rPr spc="10" dirty="0"/>
              <a:t> </a:t>
            </a:r>
            <a:r>
              <a:rPr spc="-30" dirty="0"/>
              <a:t>СКОРОЧЕННЯ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615" y="1271015"/>
            <a:ext cx="3998975" cy="25481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4503" y="1264919"/>
            <a:ext cx="4041647" cy="25420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900" y="3936491"/>
            <a:ext cx="8308847" cy="64922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48785" y="4006158"/>
            <a:ext cx="24974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5" dirty="0">
                <a:latin typeface="Arial"/>
                <a:cs typeface="Arial"/>
              </a:rPr>
              <a:t>Скорочення</a:t>
            </a:r>
            <a:r>
              <a:rPr sz="2200" b="1" spc="-25" dirty="0">
                <a:latin typeface="Arial"/>
                <a:cs typeface="Arial"/>
              </a:rPr>
              <a:t> </a:t>
            </a:r>
            <a:r>
              <a:rPr sz="2200" b="1" spc="-20" dirty="0">
                <a:latin typeface="Arial"/>
                <a:cs typeface="Arial"/>
              </a:rPr>
              <a:t>м’язу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2898" y="4599431"/>
            <a:ext cx="2040635" cy="9997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80630" y="4869281"/>
            <a:ext cx="9563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latin typeface="Arial"/>
                <a:cs typeface="Arial"/>
              </a:rPr>
              <a:t>Ф</a:t>
            </a:r>
            <a:r>
              <a:rPr sz="2200" b="1" spc="-5" dirty="0">
                <a:latin typeface="Arial"/>
                <a:cs typeface="Arial"/>
              </a:rPr>
              <a:t>о</a:t>
            </a:r>
            <a:r>
              <a:rPr sz="2200" b="1" spc="-30" dirty="0">
                <a:latin typeface="Arial"/>
                <a:cs typeface="Arial"/>
              </a:rPr>
              <a:t>р</a:t>
            </a:r>
            <a:r>
              <a:rPr sz="2200" b="1" spc="-35" dirty="0">
                <a:latin typeface="Arial"/>
                <a:cs typeface="Arial"/>
              </a:rPr>
              <a:t>ма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2898" y="5670803"/>
            <a:ext cx="2040635" cy="99974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19866" y="5956458"/>
            <a:ext cx="4826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latin typeface="Arial"/>
                <a:cs typeface="Arial"/>
              </a:rPr>
              <a:t>Т</a:t>
            </a:r>
            <a:r>
              <a:rPr sz="2000" b="1" dirty="0">
                <a:latin typeface="Arial"/>
                <a:cs typeface="Arial"/>
              </a:rPr>
              <a:t>ип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59735" y="4599431"/>
            <a:ext cx="4075175" cy="99974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802156" y="4869281"/>
            <a:ext cx="13881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45" dirty="0">
                <a:latin typeface="Microsoft Sans Serif"/>
                <a:cs typeface="Microsoft Sans Serif"/>
              </a:rPr>
              <a:t>Динамічна</a:t>
            </a:r>
            <a:endParaRPr sz="2200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59734" y="5670803"/>
            <a:ext cx="2058923" cy="99974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676796" y="5734210"/>
            <a:ext cx="1603375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900" spc="-170" dirty="0">
                <a:latin typeface="Microsoft Sans Serif"/>
                <a:cs typeface="Microsoft Sans Serif"/>
              </a:rPr>
              <a:t>К</a:t>
            </a:r>
            <a:r>
              <a:rPr sz="1900" spc="-5" dirty="0">
                <a:latin typeface="Microsoft Sans Serif"/>
                <a:cs typeface="Microsoft Sans Serif"/>
              </a:rPr>
              <a:t>о</a:t>
            </a:r>
            <a:r>
              <a:rPr sz="1900" spc="-15" dirty="0">
                <a:latin typeface="Microsoft Sans Serif"/>
                <a:cs typeface="Microsoft Sans Serif"/>
              </a:rPr>
              <a:t>н</a:t>
            </a:r>
            <a:r>
              <a:rPr sz="1900" spc="-45" dirty="0">
                <a:latin typeface="Microsoft Sans Serif"/>
                <a:cs typeface="Microsoft Sans Serif"/>
              </a:rPr>
              <a:t>ц</a:t>
            </a:r>
            <a:r>
              <a:rPr sz="1900" spc="-5" dirty="0">
                <a:latin typeface="Microsoft Sans Serif"/>
                <a:cs typeface="Microsoft Sans Serif"/>
              </a:rPr>
              <a:t>е</a:t>
            </a:r>
            <a:r>
              <a:rPr sz="1900" spc="-15" dirty="0">
                <a:latin typeface="Microsoft Sans Serif"/>
                <a:cs typeface="Microsoft Sans Serif"/>
              </a:rPr>
              <a:t>н</a:t>
            </a:r>
            <a:r>
              <a:rPr sz="1900" spc="-10" dirty="0">
                <a:latin typeface="Microsoft Sans Serif"/>
                <a:cs typeface="Microsoft Sans Serif"/>
              </a:rPr>
              <a:t>т</a:t>
            </a:r>
            <a:r>
              <a:rPr sz="1900" spc="-5" dirty="0">
                <a:latin typeface="Microsoft Sans Serif"/>
                <a:cs typeface="Microsoft Sans Serif"/>
              </a:rPr>
              <a:t>р</a:t>
            </a:r>
            <a:r>
              <a:rPr sz="1900" spc="-20" dirty="0">
                <a:latin typeface="Microsoft Sans Serif"/>
                <a:cs typeface="Microsoft Sans Serif"/>
              </a:rPr>
              <a:t>ичн</a:t>
            </a:r>
            <a:r>
              <a:rPr sz="1900" spc="-5" dirty="0">
                <a:latin typeface="Microsoft Sans Serif"/>
                <a:cs typeface="Microsoft Sans Serif"/>
              </a:rPr>
              <a:t>е  (</a:t>
            </a:r>
            <a:r>
              <a:rPr sz="1900" spc="-55" dirty="0">
                <a:latin typeface="Microsoft Sans Serif"/>
                <a:cs typeface="Microsoft Sans Serif"/>
              </a:rPr>
              <a:t>м</a:t>
            </a:r>
            <a:r>
              <a:rPr sz="1900" spc="-20" dirty="0">
                <a:latin typeface="Microsoft Sans Serif"/>
                <a:cs typeface="Microsoft Sans Serif"/>
              </a:rPr>
              <a:t>і</a:t>
            </a:r>
            <a:r>
              <a:rPr sz="1900" spc="-5" dirty="0">
                <a:latin typeface="Microsoft Sans Serif"/>
                <a:cs typeface="Microsoft Sans Serif"/>
              </a:rPr>
              <a:t>о</a:t>
            </a:r>
            <a:r>
              <a:rPr sz="1900" spc="-55" dirty="0">
                <a:latin typeface="Microsoft Sans Serif"/>
                <a:cs typeface="Microsoft Sans Serif"/>
              </a:rPr>
              <a:t>м</a:t>
            </a:r>
            <a:r>
              <a:rPr sz="1900" spc="-65" dirty="0">
                <a:latin typeface="Microsoft Sans Serif"/>
                <a:cs typeface="Microsoft Sans Serif"/>
              </a:rPr>
              <a:t>е</a:t>
            </a:r>
            <a:r>
              <a:rPr sz="1900" spc="-10" dirty="0">
                <a:latin typeface="Microsoft Sans Serif"/>
                <a:cs typeface="Microsoft Sans Serif"/>
              </a:rPr>
              <a:t>т</a:t>
            </a:r>
            <a:r>
              <a:rPr sz="1900" spc="-5" dirty="0">
                <a:latin typeface="Microsoft Sans Serif"/>
                <a:cs typeface="Microsoft Sans Serif"/>
              </a:rPr>
              <a:t>р</a:t>
            </a:r>
            <a:r>
              <a:rPr sz="1900" spc="-20" dirty="0">
                <a:latin typeface="Microsoft Sans Serif"/>
                <a:cs typeface="Microsoft Sans Serif"/>
              </a:rPr>
              <a:t>ичн</a:t>
            </a:r>
            <a:r>
              <a:rPr sz="1900" spc="-10" dirty="0">
                <a:latin typeface="Microsoft Sans Serif"/>
                <a:cs typeface="Microsoft Sans Serif"/>
              </a:rPr>
              <a:t>е</a:t>
            </a:r>
            <a:r>
              <a:rPr sz="1900" spc="-5" dirty="0">
                <a:latin typeface="Microsoft Sans Serif"/>
                <a:cs typeface="Microsoft Sans Serif"/>
              </a:rPr>
              <a:t>)</a:t>
            </a:r>
            <a:endParaRPr sz="190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91227" y="5670803"/>
            <a:ext cx="2113787" cy="99974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658490" y="5734210"/>
            <a:ext cx="1707514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">
              <a:lnSpc>
                <a:spcPct val="120000"/>
              </a:lnSpc>
              <a:spcBef>
                <a:spcPts val="100"/>
              </a:spcBef>
            </a:pPr>
            <a:r>
              <a:rPr sz="1900" spc="-20" dirty="0">
                <a:latin typeface="Microsoft Sans Serif"/>
                <a:cs typeface="Microsoft Sans Serif"/>
              </a:rPr>
              <a:t>Ексцентричне </a:t>
            </a:r>
            <a:r>
              <a:rPr sz="1900" spc="-49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(</a:t>
            </a:r>
            <a:r>
              <a:rPr sz="1900" spc="-25" dirty="0">
                <a:latin typeface="Microsoft Sans Serif"/>
                <a:cs typeface="Microsoft Sans Serif"/>
              </a:rPr>
              <a:t>п</a:t>
            </a:r>
            <a:r>
              <a:rPr sz="1900" spc="15" dirty="0">
                <a:latin typeface="Microsoft Sans Serif"/>
                <a:cs typeface="Microsoft Sans Serif"/>
              </a:rPr>
              <a:t>л</a:t>
            </a:r>
            <a:r>
              <a:rPr sz="1900" spc="-20" dirty="0">
                <a:latin typeface="Microsoft Sans Serif"/>
                <a:cs typeface="Microsoft Sans Serif"/>
              </a:rPr>
              <a:t>і</a:t>
            </a:r>
            <a:r>
              <a:rPr sz="1900" spc="-5" dirty="0">
                <a:latin typeface="Microsoft Sans Serif"/>
                <a:cs typeface="Microsoft Sans Serif"/>
              </a:rPr>
              <a:t>о</a:t>
            </a:r>
            <a:r>
              <a:rPr sz="1900" spc="-55" dirty="0">
                <a:latin typeface="Microsoft Sans Serif"/>
                <a:cs typeface="Microsoft Sans Serif"/>
              </a:rPr>
              <a:t>м</a:t>
            </a:r>
            <a:r>
              <a:rPr sz="1900" spc="-65" dirty="0">
                <a:latin typeface="Microsoft Sans Serif"/>
                <a:cs typeface="Microsoft Sans Serif"/>
              </a:rPr>
              <a:t>е</a:t>
            </a:r>
            <a:r>
              <a:rPr sz="1900" spc="-10" dirty="0">
                <a:latin typeface="Microsoft Sans Serif"/>
                <a:cs typeface="Microsoft Sans Serif"/>
              </a:rPr>
              <a:t>т</a:t>
            </a:r>
            <a:r>
              <a:rPr sz="1900" spc="-5" dirty="0">
                <a:latin typeface="Microsoft Sans Serif"/>
                <a:cs typeface="Microsoft Sans Serif"/>
              </a:rPr>
              <a:t>р</a:t>
            </a:r>
            <a:r>
              <a:rPr sz="1900" spc="-20" dirty="0">
                <a:latin typeface="Microsoft Sans Serif"/>
                <a:cs typeface="Microsoft Sans Serif"/>
              </a:rPr>
              <a:t>ичн</a:t>
            </a:r>
            <a:r>
              <a:rPr sz="1900" spc="-10" dirty="0">
                <a:latin typeface="Microsoft Sans Serif"/>
                <a:cs typeface="Microsoft Sans Serif"/>
              </a:rPr>
              <a:t>е</a:t>
            </a:r>
            <a:r>
              <a:rPr sz="1900" spc="-5" dirty="0">
                <a:latin typeface="Microsoft Sans Serif"/>
                <a:cs typeface="Microsoft Sans Serif"/>
              </a:rPr>
              <a:t>)</a:t>
            </a:r>
            <a:endParaRPr sz="1900">
              <a:latin typeface="Microsoft Sans Serif"/>
              <a:cs typeface="Microsoft Sans Serif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11111" y="4599431"/>
            <a:ext cx="2040635" cy="99974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010796" y="4869281"/>
            <a:ext cx="1238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Microsoft Sans Serif"/>
                <a:cs typeface="Microsoft Sans Serif"/>
              </a:rPr>
              <a:t>С</a:t>
            </a:r>
            <a:r>
              <a:rPr sz="2200" spc="-30" dirty="0">
                <a:latin typeface="Microsoft Sans Serif"/>
                <a:cs typeface="Microsoft Sans Serif"/>
              </a:rPr>
              <a:t>т</a:t>
            </a:r>
            <a:r>
              <a:rPr sz="2200" spc="-55" dirty="0">
                <a:latin typeface="Microsoft Sans Serif"/>
                <a:cs typeface="Microsoft Sans Serif"/>
              </a:rPr>
              <a:t>а</a:t>
            </a:r>
            <a:r>
              <a:rPr sz="2200" spc="-5" dirty="0">
                <a:latin typeface="Microsoft Sans Serif"/>
                <a:cs typeface="Microsoft Sans Serif"/>
              </a:rPr>
              <a:t>т</a:t>
            </a:r>
            <a:r>
              <a:rPr sz="2200" spc="-10" dirty="0">
                <a:latin typeface="Microsoft Sans Serif"/>
                <a:cs typeface="Microsoft Sans Serif"/>
              </a:rPr>
              <a:t>и</a:t>
            </a:r>
            <a:r>
              <a:rPr sz="2200" spc="-35" dirty="0">
                <a:latin typeface="Microsoft Sans Serif"/>
                <a:cs typeface="Microsoft Sans Serif"/>
              </a:rPr>
              <a:t>ч</a:t>
            </a:r>
            <a:r>
              <a:rPr sz="2200" spc="-20" dirty="0">
                <a:latin typeface="Microsoft Sans Serif"/>
                <a:cs typeface="Microsoft Sans Serif"/>
              </a:rPr>
              <a:t>н</a:t>
            </a:r>
            <a:r>
              <a:rPr sz="2200" spc="-5" dirty="0">
                <a:latin typeface="Microsoft Sans Serif"/>
                <a:cs typeface="Microsoft Sans Serif"/>
              </a:rPr>
              <a:t>а</a:t>
            </a:r>
            <a:endParaRPr sz="220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11111" y="5670803"/>
            <a:ext cx="2040635" cy="99974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932311" y="5966110"/>
            <a:ext cx="13957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30" dirty="0">
                <a:latin typeface="Microsoft Sans Serif"/>
                <a:cs typeface="Microsoft Sans Serif"/>
              </a:rPr>
              <a:t>Ізометричне</a:t>
            </a:r>
            <a:endParaRPr sz="1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7127" y="5999988"/>
            <a:ext cx="4584191" cy="6979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70548" y="6168337"/>
            <a:ext cx="277431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5"/>
              </a:lnSpc>
            </a:pPr>
            <a:r>
              <a:rPr sz="1900" b="1" spc="-10" dirty="0">
                <a:latin typeface="Arial"/>
                <a:cs typeface="Arial"/>
              </a:rPr>
              <a:t>Поодиноке</a:t>
            </a:r>
            <a:r>
              <a:rPr sz="1900" b="1" spc="-15" dirty="0">
                <a:latin typeface="Arial"/>
                <a:cs typeface="Arial"/>
              </a:rPr>
              <a:t> скорочення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2700" y="0"/>
            <a:ext cx="9169400" cy="1092200"/>
            <a:chOff x="-12700" y="0"/>
            <a:chExt cx="9169400" cy="10922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91666" y="264668"/>
            <a:ext cx="736028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РЕЖИМИ</a:t>
            </a:r>
            <a:r>
              <a:rPr spc="10" dirty="0"/>
              <a:t> </a:t>
            </a:r>
            <a:r>
              <a:rPr spc="-25" dirty="0"/>
              <a:t>М’ЯЗОВОГО</a:t>
            </a:r>
            <a:r>
              <a:rPr spc="20" dirty="0"/>
              <a:t> </a:t>
            </a:r>
            <a:r>
              <a:rPr spc="-35" dirty="0"/>
              <a:t>СКОРОЧЕННЯ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65176" y="1221768"/>
            <a:ext cx="8540750" cy="5181600"/>
            <a:chOff x="265176" y="1221768"/>
            <a:chExt cx="8540750" cy="51816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568" y="1221768"/>
              <a:ext cx="6184376" cy="48488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9349" y="1665681"/>
              <a:ext cx="6818375" cy="47376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176" y="1344165"/>
              <a:ext cx="8540495" cy="82753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92525" y="1432461"/>
            <a:ext cx="368427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-20" dirty="0">
                <a:latin typeface="Arial"/>
                <a:cs typeface="Arial"/>
              </a:rPr>
              <a:t>Режими</a:t>
            </a:r>
            <a:r>
              <a:rPr sz="2900" b="1" spc="-60" dirty="0">
                <a:latin typeface="Arial"/>
                <a:cs typeface="Arial"/>
              </a:rPr>
              <a:t> </a:t>
            </a:r>
            <a:r>
              <a:rPr sz="2900" b="1" spc="-15" dirty="0">
                <a:latin typeface="Arial"/>
                <a:cs typeface="Arial"/>
              </a:rPr>
              <a:t>скорочення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5176" y="2278378"/>
            <a:ext cx="2755391" cy="129387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31689" y="2422046"/>
            <a:ext cx="1417955" cy="9118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065" marR="5080" indent="635" algn="ctr">
              <a:lnSpc>
                <a:spcPts val="1970"/>
              </a:lnSpc>
              <a:spcBef>
                <a:spcPts val="420"/>
              </a:spcBef>
            </a:pPr>
            <a:r>
              <a:rPr sz="1900" b="1" spc="-10" dirty="0">
                <a:latin typeface="Arial"/>
                <a:cs typeface="Arial"/>
              </a:rPr>
              <a:t>Поодиноке </a:t>
            </a:r>
            <a:r>
              <a:rPr sz="1900" b="1" spc="-5" dirty="0">
                <a:latin typeface="Arial"/>
                <a:cs typeface="Arial"/>
              </a:rPr>
              <a:t> с</a:t>
            </a:r>
            <a:r>
              <a:rPr sz="1900" b="1" spc="-30" dirty="0">
                <a:latin typeface="Arial"/>
                <a:cs typeface="Arial"/>
              </a:rPr>
              <a:t>к</a:t>
            </a:r>
            <a:r>
              <a:rPr sz="1900" b="1" dirty="0">
                <a:latin typeface="Arial"/>
                <a:cs typeface="Arial"/>
              </a:rPr>
              <a:t>ор</a:t>
            </a:r>
            <a:r>
              <a:rPr sz="1900" b="1" spc="-50" dirty="0">
                <a:latin typeface="Arial"/>
                <a:cs typeface="Arial"/>
              </a:rPr>
              <a:t>о</a:t>
            </a:r>
            <a:r>
              <a:rPr sz="1900" b="1" spc="-5" dirty="0">
                <a:latin typeface="Arial"/>
                <a:cs typeface="Arial"/>
              </a:rPr>
              <a:t>че</a:t>
            </a:r>
            <a:r>
              <a:rPr sz="1900" b="1" spc="-15" dirty="0">
                <a:latin typeface="Arial"/>
                <a:cs typeface="Arial"/>
              </a:rPr>
              <a:t>ння</a:t>
            </a:r>
            <a:endParaRPr sz="19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439"/>
              </a:spcBef>
            </a:pPr>
            <a:r>
              <a:rPr sz="1900" spc="-5" dirty="0">
                <a:latin typeface="Microsoft Sans Serif"/>
                <a:cs typeface="Microsoft Sans Serif"/>
              </a:rPr>
              <a:t>5-6</a:t>
            </a:r>
            <a:r>
              <a:rPr sz="1900" spc="-20" dirty="0">
                <a:latin typeface="Microsoft Sans Serif"/>
                <a:cs typeface="Microsoft Sans Serif"/>
              </a:rPr>
              <a:t> </a:t>
            </a:r>
            <a:r>
              <a:rPr sz="1900" spc="-30" dirty="0">
                <a:latin typeface="Microsoft Sans Serif"/>
                <a:cs typeface="Microsoft Sans Serif"/>
              </a:rPr>
              <a:t>Гц</a:t>
            </a:r>
            <a:endParaRPr sz="190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57727" y="2278380"/>
            <a:ext cx="2755379" cy="129844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424546" y="2314987"/>
            <a:ext cx="2218690" cy="1066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19700"/>
              </a:lnSpc>
              <a:spcBef>
                <a:spcPts val="105"/>
              </a:spcBef>
            </a:pPr>
            <a:r>
              <a:rPr sz="1900" b="1" spc="-15" dirty="0">
                <a:latin typeface="Arial"/>
                <a:cs typeface="Arial"/>
              </a:rPr>
              <a:t>Зубчатий </a:t>
            </a:r>
            <a:r>
              <a:rPr sz="1900" b="1" spc="-10" dirty="0">
                <a:latin typeface="Arial"/>
                <a:cs typeface="Arial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(неповний) </a:t>
            </a:r>
            <a:r>
              <a:rPr sz="1900" b="1" spc="-25" dirty="0">
                <a:latin typeface="Arial"/>
                <a:cs typeface="Arial"/>
              </a:rPr>
              <a:t>тетанус </a:t>
            </a:r>
            <a:r>
              <a:rPr sz="1900" b="1" spc="-515" dirty="0">
                <a:latin typeface="Arial"/>
                <a:cs typeface="Arial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10-15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30" dirty="0">
                <a:latin typeface="Microsoft Sans Serif"/>
                <a:cs typeface="Microsoft Sans Serif"/>
              </a:rPr>
              <a:t>Гц</a:t>
            </a:r>
            <a:endParaRPr sz="190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50279" y="2278380"/>
            <a:ext cx="2755391" cy="129844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449334" y="2314987"/>
            <a:ext cx="1951989" cy="1066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270" algn="ctr">
              <a:lnSpc>
                <a:spcPct val="119700"/>
              </a:lnSpc>
              <a:spcBef>
                <a:spcPts val="105"/>
              </a:spcBef>
            </a:pPr>
            <a:r>
              <a:rPr sz="1900" b="1" spc="-20" dirty="0">
                <a:latin typeface="Arial"/>
                <a:cs typeface="Arial"/>
              </a:rPr>
              <a:t>Гладкий </a:t>
            </a:r>
            <a:r>
              <a:rPr sz="1900" b="1" spc="-15" dirty="0">
                <a:latin typeface="Arial"/>
                <a:cs typeface="Arial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(повний) </a:t>
            </a:r>
            <a:r>
              <a:rPr sz="1900" b="1" spc="-25" dirty="0">
                <a:latin typeface="Arial"/>
                <a:cs typeface="Arial"/>
              </a:rPr>
              <a:t>тетанус </a:t>
            </a:r>
            <a:r>
              <a:rPr sz="1900" b="1" spc="-515" dirty="0">
                <a:latin typeface="Arial"/>
                <a:cs typeface="Arial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20-40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30" dirty="0">
                <a:latin typeface="Microsoft Sans Serif"/>
                <a:cs typeface="Microsoft Sans Serif"/>
              </a:rPr>
              <a:t>Гц</a:t>
            </a:r>
            <a:endParaRPr sz="19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54482" y="3635292"/>
            <a:ext cx="8686800" cy="2615565"/>
            <a:chOff x="154482" y="3635292"/>
            <a:chExt cx="8686800" cy="261556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482" y="3711498"/>
              <a:ext cx="2998005" cy="25389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02477" y="3635292"/>
              <a:ext cx="5638792" cy="2599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82" y="2997704"/>
            <a:ext cx="9137015" cy="3860800"/>
            <a:chOff x="7582" y="2997704"/>
            <a:chExt cx="9137015" cy="3860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2" y="3026537"/>
              <a:ext cx="9136417" cy="38314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132" y="2997704"/>
              <a:ext cx="8558783" cy="71780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-12700" y="673100"/>
            <a:ext cx="9169400" cy="2159000"/>
            <a:chOff x="-12700" y="673100"/>
            <a:chExt cx="9169400" cy="2159000"/>
          </a:xfrm>
        </p:grpSpPr>
        <p:sp>
          <p:nvSpPr>
            <p:cNvPr id="6" name="object 6"/>
            <p:cNvSpPr/>
            <p:nvPr/>
          </p:nvSpPr>
          <p:spPr>
            <a:xfrm>
              <a:off x="0" y="685800"/>
              <a:ext cx="9144000" cy="2133600"/>
            </a:xfrm>
            <a:custGeom>
              <a:avLst/>
              <a:gdLst/>
              <a:ahLst/>
              <a:cxnLst/>
              <a:rect l="l" t="t" r="r" b="b"/>
              <a:pathLst>
                <a:path w="9144000" h="2133600">
                  <a:moveTo>
                    <a:pt x="9144000" y="0"/>
                  </a:moveTo>
                  <a:lnTo>
                    <a:pt x="0" y="0"/>
                  </a:lnTo>
                  <a:lnTo>
                    <a:pt x="0" y="2133600"/>
                  </a:lnTo>
                  <a:lnTo>
                    <a:pt x="9144000" y="21336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85800"/>
              <a:ext cx="9144000" cy="2133600"/>
            </a:xfrm>
            <a:custGeom>
              <a:avLst/>
              <a:gdLst/>
              <a:ahLst/>
              <a:cxnLst/>
              <a:rect l="l" t="t" r="r" b="b"/>
              <a:pathLst>
                <a:path w="9144000" h="2133600">
                  <a:moveTo>
                    <a:pt x="0" y="0"/>
                  </a:moveTo>
                  <a:lnTo>
                    <a:pt x="9144000" y="0"/>
                  </a:lnTo>
                  <a:lnTo>
                    <a:pt x="9144000" y="2133600"/>
                  </a:lnTo>
                  <a:lnTo>
                    <a:pt x="0" y="21336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83677" y="754533"/>
            <a:ext cx="597725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25000"/>
              </a:lnSpc>
              <a:spcBef>
                <a:spcPts val="95"/>
              </a:spcBef>
            </a:pPr>
            <a:r>
              <a:rPr spc="-30" dirty="0"/>
              <a:t>РЕГУЛЯЦІЯ</a:t>
            </a:r>
            <a:r>
              <a:rPr spc="5" dirty="0"/>
              <a:t> НАПРУЖЕННЯ </a:t>
            </a:r>
            <a:r>
              <a:rPr spc="10" dirty="0"/>
              <a:t> </a:t>
            </a:r>
            <a:r>
              <a:rPr spc="-35" dirty="0"/>
              <a:t>(СИЛИ</a:t>
            </a:r>
            <a:r>
              <a:rPr spc="-5" dirty="0"/>
              <a:t> </a:t>
            </a:r>
            <a:r>
              <a:rPr spc="-30" dirty="0"/>
              <a:t>СКОРОЧЕННЯ) </a:t>
            </a:r>
            <a:r>
              <a:rPr spc="-15" dirty="0"/>
              <a:t>М'ЯЗІВ. </a:t>
            </a:r>
            <a:r>
              <a:rPr spc="-835" dirty="0"/>
              <a:t> </a:t>
            </a:r>
            <a:r>
              <a:rPr dirty="0"/>
              <a:t>РОБОТА</a:t>
            </a:r>
            <a:r>
              <a:rPr spc="5" dirty="0"/>
              <a:t> </a:t>
            </a:r>
            <a:r>
              <a:rPr spc="-15" dirty="0"/>
              <a:t>М'ЯЗІВ.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3677" y="20827"/>
            <a:ext cx="597725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496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РЕГУЛЯЦІЯ</a:t>
            </a:r>
            <a:r>
              <a:rPr dirty="0"/>
              <a:t> </a:t>
            </a:r>
            <a:r>
              <a:rPr spc="5" dirty="0"/>
              <a:t>НАПРУЖЕННЯ </a:t>
            </a:r>
            <a:r>
              <a:rPr spc="10" dirty="0"/>
              <a:t> </a:t>
            </a:r>
            <a:r>
              <a:rPr spc="-35" dirty="0"/>
              <a:t>(СИЛИ</a:t>
            </a:r>
            <a:r>
              <a:rPr spc="-5" dirty="0"/>
              <a:t> </a:t>
            </a:r>
            <a:r>
              <a:rPr spc="-30" dirty="0"/>
              <a:t>СКОРОЧЕННЯ)</a:t>
            </a:r>
            <a:r>
              <a:rPr spc="-35" dirty="0"/>
              <a:t> </a:t>
            </a:r>
            <a:r>
              <a:rPr spc="-15" dirty="0"/>
              <a:t>М'ЯЗІВ.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11480" y="5472684"/>
            <a:ext cx="2882265" cy="1100455"/>
            <a:chOff x="411480" y="5472684"/>
            <a:chExt cx="2882265" cy="11004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5472684"/>
              <a:ext cx="2837687" cy="1100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133" y="5637276"/>
              <a:ext cx="93218" cy="8397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20" y="5637276"/>
              <a:ext cx="30594" cy="8397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7200" y="5499100"/>
              <a:ext cx="2743200" cy="1005205"/>
            </a:xfrm>
            <a:custGeom>
              <a:avLst/>
              <a:gdLst/>
              <a:ahLst/>
              <a:cxnLst/>
              <a:rect l="l" t="t" r="r" b="b"/>
              <a:pathLst>
                <a:path w="2743200" h="1005204">
                  <a:moveTo>
                    <a:pt x="2743200" y="0"/>
                  </a:moveTo>
                  <a:lnTo>
                    <a:pt x="0" y="0"/>
                  </a:lnTo>
                  <a:lnTo>
                    <a:pt x="0" y="1004887"/>
                  </a:lnTo>
                  <a:lnTo>
                    <a:pt x="2743200" y="100488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E7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5499100"/>
              <a:ext cx="2743200" cy="1005205"/>
            </a:xfrm>
            <a:custGeom>
              <a:avLst/>
              <a:gdLst/>
              <a:ahLst/>
              <a:cxnLst/>
              <a:rect l="l" t="t" r="r" b="b"/>
              <a:pathLst>
                <a:path w="2743200" h="1005204">
                  <a:moveTo>
                    <a:pt x="0" y="0"/>
                  </a:moveTo>
                  <a:lnTo>
                    <a:pt x="2743200" y="0"/>
                  </a:lnTo>
                  <a:lnTo>
                    <a:pt x="2743200" y="1004887"/>
                  </a:lnTo>
                  <a:lnTo>
                    <a:pt x="0" y="100488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2F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92962" y="5693187"/>
            <a:ext cx="24714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8625" marR="5080" indent="-416559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Плече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важеля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дії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сили,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кут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80" dirty="0">
                <a:latin typeface="Microsoft Sans Serif"/>
                <a:cs typeface="Microsoft Sans Serif"/>
              </a:rPr>
              <a:t>її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прикладання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0927" y="5079491"/>
            <a:ext cx="2840735" cy="149351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120510" y="5630322"/>
            <a:ext cx="238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Положення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ланок</a:t>
            </a:r>
            <a:r>
              <a:rPr sz="1800" dirty="0">
                <a:latin typeface="Microsoft Sans Serif"/>
                <a:cs typeface="Microsoft Sans Serif"/>
              </a:rPr>
              <a:t> тіла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154680" y="5073396"/>
            <a:ext cx="2837815" cy="1499870"/>
            <a:chOff x="3154680" y="5073396"/>
            <a:chExt cx="2837815" cy="149987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80" y="5073396"/>
              <a:ext cx="2837687" cy="14996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200400" y="5099050"/>
              <a:ext cx="2743200" cy="1405255"/>
            </a:xfrm>
            <a:custGeom>
              <a:avLst/>
              <a:gdLst/>
              <a:ahLst/>
              <a:cxnLst/>
              <a:rect l="l" t="t" r="r" b="b"/>
              <a:pathLst>
                <a:path w="2743200" h="1405254">
                  <a:moveTo>
                    <a:pt x="2743200" y="0"/>
                  </a:moveTo>
                  <a:lnTo>
                    <a:pt x="0" y="0"/>
                  </a:lnTo>
                  <a:lnTo>
                    <a:pt x="0" y="1404937"/>
                  </a:lnTo>
                  <a:lnTo>
                    <a:pt x="2743200" y="140493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E7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400" y="5099050"/>
              <a:ext cx="2743200" cy="1405255"/>
            </a:xfrm>
            <a:custGeom>
              <a:avLst/>
              <a:gdLst/>
              <a:ahLst/>
              <a:cxnLst/>
              <a:rect l="l" t="t" r="r" b="b"/>
              <a:pathLst>
                <a:path w="2743200" h="1405254">
                  <a:moveTo>
                    <a:pt x="0" y="0"/>
                  </a:moveTo>
                  <a:lnTo>
                    <a:pt x="2743200" y="0"/>
                  </a:lnTo>
                  <a:lnTo>
                    <a:pt x="2743200" y="1404937"/>
                  </a:lnTo>
                  <a:lnTo>
                    <a:pt x="0" y="140493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845210" y="5493162"/>
            <a:ext cx="1648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5080" indent="-14795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Синхронність 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скорочень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РО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1480" y="5071871"/>
            <a:ext cx="2837815" cy="565785"/>
            <a:chOff x="411480" y="5071871"/>
            <a:chExt cx="2837815" cy="5657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480" y="5071871"/>
              <a:ext cx="2837687" cy="4968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712" y="5499277"/>
              <a:ext cx="2234171" cy="1379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57200" y="5099049"/>
              <a:ext cx="2743200" cy="400050"/>
            </a:xfrm>
            <a:custGeom>
              <a:avLst/>
              <a:gdLst/>
              <a:ahLst/>
              <a:cxnLst/>
              <a:rect l="l" t="t" r="r" b="b"/>
              <a:pathLst>
                <a:path w="2743200" h="400050">
                  <a:moveTo>
                    <a:pt x="2743200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2743200" y="400050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7200" y="5099049"/>
              <a:ext cx="2743200" cy="400050"/>
            </a:xfrm>
            <a:custGeom>
              <a:avLst/>
              <a:gdLst/>
              <a:ahLst/>
              <a:cxnLst/>
              <a:rect l="l" t="t" r="r" b="b"/>
              <a:pathLst>
                <a:path w="2743200" h="400050">
                  <a:moveTo>
                    <a:pt x="0" y="0"/>
                  </a:moveTo>
                  <a:lnTo>
                    <a:pt x="2743200" y="0"/>
                  </a:lnTo>
                  <a:lnTo>
                    <a:pt x="2743200" y="400050"/>
                  </a:lnTo>
                  <a:lnTo>
                    <a:pt x="0" y="40005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2F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09955" y="5127878"/>
            <a:ext cx="1839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Microsoft Sans Serif"/>
                <a:cs typeface="Microsoft Sans Serif"/>
              </a:rPr>
              <a:t>Композиція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м’язу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0927" y="4335777"/>
            <a:ext cx="2831591" cy="870203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359810" y="4418425"/>
            <a:ext cx="1911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Microsoft Sans Serif"/>
                <a:cs typeface="Microsoft Sans Serif"/>
              </a:rPr>
              <a:t>Фіксація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суміжних</a:t>
            </a:r>
            <a:endParaRPr sz="1800">
              <a:latin typeface="Microsoft Sans Serif"/>
              <a:cs typeface="Microsoft Sans Serif"/>
            </a:endParaRPr>
          </a:p>
          <a:p>
            <a:pPr marL="690880">
              <a:lnSpc>
                <a:spcPct val="100000"/>
              </a:lnSpc>
            </a:pPr>
            <a:r>
              <a:rPr sz="1800" spc="-10" dirty="0">
                <a:latin typeface="Microsoft Sans Serif"/>
                <a:cs typeface="Microsoft Sans Serif"/>
              </a:rPr>
              <a:t>суглобів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154680" y="4328159"/>
            <a:ext cx="2848610" cy="840105"/>
            <a:chOff x="3154680" y="4328159"/>
            <a:chExt cx="2848610" cy="84010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54680" y="4328159"/>
              <a:ext cx="2848354" cy="83972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200400" y="4354512"/>
              <a:ext cx="2743200" cy="744855"/>
            </a:xfrm>
            <a:custGeom>
              <a:avLst/>
              <a:gdLst/>
              <a:ahLst/>
              <a:cxnLst/>
              <a:rect l="l" t="t" r="r" b="b"/>
              <a:pathLst>
                <a:path w="2743200" h="744854">
                  <a:moveTo>
                    <a:pt x="2743200" y="0"/>
                  </a:moveTo>
                  <a:lnTo>
                    <a:pt x="0" y="0"/>
                  </a:lnTo>
                  <a:lnTo>
                    <a:pt x="0" y="744537"/>
                  </a:lnTo>
                  <a:lnTo>
                    <a:pt x="2743200" y="74453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00400" y="4354512"/>
              <a:ext cx="2743200" cy="744855"/>
            </a:xfrm>
            <a:custGeom>
              <a:avLst/>
              <a:gdLst/>
              <a:ahLst/>
              <a:cxnLst/>
              <a:rect l="l" t="t" r="r" b="b"/>
              <a:pathLst>
                <a:path w="2743200" h="744854">
                  <a:moveTo>
                    <a:pt x="0" y="0"/>
                  </a:moveTo>
                  <a:lnTo>
                    <a:pt x="2743200" y="0"/>
                  </a:lnTo>
                  <a:lnTo>
                    <a:pt x="2743200" y="744537"/>
                  </a:lnTo>
                  <a:lnTo>
                    <a:pt x="0" y="74453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372770" y="4555585"/>
            <a:ext cx="2397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Microsoft Sans Serif"/>
                <a:cs typeface="Microsoft Sans Serif"/>
              </a:rPr>
              <a:t>Режим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скорочення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РО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11480" y="4328159"/>
            <a:ext cx="2837815" cy="840105"/>
            <a:chOff x="411480" y="4328159"/>
            <a:chExt cx="2837815" cy="840105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1480" y="4328159"/>
              <a:ext cx="2837687" cy="83972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57200" y="4354512"/>
              <a:ext cx="2743200" cy="744855"/>
            </a:xfrm>
            <a:custGeom>
              <a:avLst/>
              <a:gdLst/>
              <a:ahLst/>
              <a:cxnLst/>
              <a:rect l="l" t="t" r="r" b="b"/>
              <a:pathLst>
                <a:path w="2743200" h="744854">
                  <a:moveTo>
                    <a:pt x="2743200" y="0"/>
                  </a:moveTo>
                  <a:lnTo>
                    <a:pt x="0" y="0"/>
                  </a:lnTo>
                  <a:lnTo>
                    <a:pt x="0" y="744537"/>
                  </a:lnTo>
                  <a:lnTo>
                    <a:pt x="2743200" y="74453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E7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7200" y="4354512"/>
              <a:ext cx="2743200" cy="744855"/>
            </a:xfrm>
            <a:custGeom>
              <a:avLst/>
              <a:gdLst/>
              <a:ahLst/>
              <a:cxnLst/>
              <a:rect l="l" t="t" r="r" b="b"/>
              <a:pathLst>
                <a:path w="2743200" h="744854">
                  <a:moveTo>
                    <a:pt x="0" y="0"/>
                  </a:moveTo>
                  <a:lnTo>
                    <a:pt x="2743200" y="0"/>
                  </a:lnTo>
                  <a:lnTo>
                    <a:pt x="2743200" y="744537"/>
                  </a:lnTo>
                  <a:lnTo>
                    <a:pt x="0" y="74453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2F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042542" y="4555585"/>
            <a:ext cx="157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Microsoft Sans Serif"/>
                <a:cs typeface="Microsoft Sans Serif"/>
              </a:rPr>
              <a:t>Довжина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м’язу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00927" y="3329937"/>
            <a:ext cx="2866643" cy="1092707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094634" y="3543712"/>
            <a:ext cx="2439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Взаємодія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синергістів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і</a:t>
            </a:r>
            <a:endParaRPr sz="1800">
              <a:latin typeface="Microsoft Sans Serif"/>
              <a:cs typeface="Microsoft Sans Serif"/>
            </a:endParaRPr>
          </a:p>
          <a:p>
            <a:pPr marL="763905">
              <a:lnSpc>
                <a:spcPct val="100000"/>
              </a:lnSpc>
            </a:pPr>
            <a:r>
              <a:rPr sz="1800" spc="-15" dirty="0">
                <a:latin typeface="Microsoft Sans Serif"/>
                <a:cs typeface="Microsoft Sans Serif"/>
              </a:rPr>
              <a:t>антагоністів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154680" y="3323844"/>
            <a:ext cx="2837815" cy="1141730"/>
            <a:chOff x="3154680" y="3323844"/>
            <a:chExt cx="2837815" cy="1141730"/>
          </a:xfrm>
        </p:grpSpPr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54680" y="3323844"/>
              <a:ext cx="2837687" cy="11003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57016" y="4354271"/>
              <a:ext cx="2322575" cy="11103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200400" y="3349624"/>
              <a:ext cx="2743200" cy="1005205"/>
            </a:xfrm>
            <a:custGeom>
              <a:avLst/>
              <a:gdLst/>
              <a:ahLst/>
              <a:cxnLst/>
              <a:rect l="l" t="t" r="r" b="b"/>
              <a:pathLst>
                <a:path w="2743200" h="1005204">
                  <a:moveTo>
                    <a:pt x="2743200" y="0"/>
                  </a:moveTo>
                  <a:lnTo>
                    <a:pt x="0" y="0"/>
                  </a:lnTo>
                  <a:lnTo>
                    <a:pt x="0" y="1004887"/>
                  </a:lnTo>
                  <a:lnTo>
                    <a:pt x="2743200" y="100488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E7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200400" y="3349624"/>
              <a:ext cx="2743200" cy="1005205"/>
            </a:xfrm>
            <a:custGeom>
              <a:avLst/>
              <a:gdLst/>
              <a:ahLst/>
              <a:cxnLst/>
              <a:rect l="l" t="t" r="r" b="b"/>
              <a:pathLst>
                <a:path w="2743200" h="1005204">
                  <a:moveTo>
                    <a:pt x="0" y="0"/>
                  </a:moveTo>
                  <a:lnTo>
                    <a:pt x="2743200" y="0"/>
                  </a:lnTo>
                  <a:lnTo>
                    <a:pt x="2743200" y="1004887"/>
                  </a:lnTo>
                  <a:lnTo>
                    <a:pt x="0" y="100488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723290" y="3406552"/>
            <a:ext cx="19297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5080" indent="-10985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Число </a:t>
            </a:r>
            <a:r>
              <a:rPr sz="1800" spc="-15" dirty="0">
                <a:latin typeface="Microsoft Sans Serif"/>
                <a:cs typeface="Microsoft Sans Serif"/>
              </a:rPr>
              <a:t>активних 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рухових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одиниць</a:t>
            </a:r>
            <a:endParaRPr sz="1800">
              <a:latin typeface="Microsoft Sans Serif"/>
              <a:cs typeface="Microsoft Sans Serif"/>
            </a:endParaRPr>
          </a:p>
          <a:p>
            <a:pPr marL="110489" algn="ctr">
              <a:lnSpc>
                <a:spcPct val="100000"/>
              </a:lnSpc>
            </a:pPr>
            <a:r>
              <a:rPr sz="1800" spc="-10" dirty="0">
                <a:latin typeface="Microsoft Sans Serif"/>
                <a:cs typeface="Microsoft Sans Serif"/>
              </a:rPr>
              <a:t>(РО)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11480" y="3323844"/>
            <a:ext cx="2837815" cy="1100455"/>
            <a:chOff x="411480" y="3323844"/>
            <a:chExt cx="2837815" cy="1100455"/>
          </a:xfrm>
        </p:grpSpPr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1480" y="3323844"/>
              <a:ext cx="2837687" cy="110032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57200" y="3349624"/>
              <a:ext cx="2743200" cy="1005205"/>
            </a:xfrm>
            <a:custGeom>
              <a:avLst/>
              <a:gdLst/>
              <a:ahLst/>
              <a:cxnLst/>
              <a:rect l="l" t="t" r="r" b="b"/>
              <a:pathLst>
                <a:path w="2743200" h="1005204">
                  <a:moveTo>
                    <a:pt x="2743200" y="0"/>
                  </a:moveTo>
                  <a:lnTo>
                    <a:pt x="0" y="0"/>
                  </a:lnTo>
                  <a:lnTo>
                    <a:pt x="0" y="1004887"/>
                  </a:lnTo>
                  <a:lnTo>
                    <a:pt x="2743200" y="100488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57200" y="3349624"/>
              <a:ext cx="2743200" cy="1005205"/>
            </a:xfrm>
            <a:custGeom>
              <a:avLst/>
              <a:gdLst/>
              <a:ahLst/>
              <a:cxnLst/>
              <a:rect l="l" t="t" r="r" b="b"/>
              <a:pathLst>
                <a:path w="2743200" h="1005204">
                  <a:moveTo>
                    <a:pt x="0" y="0"/>
                  </a:moveTo>
                  <a:lnTo>
                    <a:pt x="2743200" y="0"/>
                  </a:lnTo>
                  <a:lnTo>
                    <a:pt x="2743200" y="1004887"/>
                  </a:lnTo>
                  <a:lnTo>
                    <a:pt x="0" y="100488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2F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67670" y="3543712"/>
            <a:ext cx="2322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Microsoft Sans Serif"/>
                <a:cs typeface="Microsoft Sans Serif"/>
              </a:rPr>
              <a:t>Площа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фізіологічного</a:t>
            </a:r>
            <a:endParaRPr sz="1800">
              <a:latin typeface="Microsoft Sans Serif"/>
              <a:cs typeface="Microsoft Sans Serif"/>
            </a:endParaRPr>
          </a:p>
          <a:p>
            <a:pPr marL="885825">
              <a:lnSpc>
                <a:spcPct val="100000"/>
              </a:lnSpc>
            </a:pPr>
            <a:r>
              <a:rPr sz="1800" spc="-25" dirty="0">
                <a:latin typeface="Microsoft Sans Serif"/>
                <a:cs typeface="Microsoft Sans Serif"/>
              </a:rPr>
              <a:t>перерізу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49" name="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0927" y="2586224"/>
            <a:ext cx="2831591" cy="870203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6679817" y="2669000"/>
            <a:ext cx="1270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Arial"/>
                <a:cs typeface="Arial"/>
              </a:rPr>
              <a:t>М</a:t>
            </a:r>
            <a:r>
              <a:rPr sz="1800" i="1" spc="-5" dirty="0">
                <a:latin typeface="Arial"/>
                <a:cs typeface="Arial"/>
              </a:rPr>
              <a:t>іж</a:t>
            </a:r>
            <a:r>
              <a:rPr sz="1800" i="1" dirty="0">
                <a:latin typeface="Arial"/>
                <a:cs typeface="Arial"/>
              </a:rPr>
              <a:t>м</a:t>
            </a:r>
            <a:r>
              <a:rPr sz="1800" i="1" spc="-30" dirty="0">
                <a:latin typeface="Arial"/>
                <a:cs typeface="Arial"/>
              </a:rPr>
              <a:t>’</a:t>
            </a:r>
            <a:r>
              <a:rPr sz="1800" i="1" spc="-5" dirty="0">
                <a:latin typeface="Arial"/>
                <a:cs typeface="Arial"/>
              </a:rPr>
              <a:t>я</a:t>
            </a:r>
            <a:r>
              <a:rPr sz="1800" i="1" spc="-25" dirty="0">
                <a:latin typeface="Arial"/>
                <a:cs typeface="Arial"/>
              </a:rPr>
              <a:t>з</a:t>
            </a:r>
            <a:r>
              <a:rPr sz="1800" i="1" spc="-10" dirty="0">
                <a:latin typeface="Arial"/>
                <a:cs typeface="Arial"/>
              </a:rPr>
              <a:t>о</a:t>
            </a:r>
            <a:r>
              <a:rPr sz="1800" i="1" spc="-40" dirty="0">
                <a:latin typeface="Arial"/>
                <a:cs typeface="Arial"/>
              </a:rPr>
              <a:t>в</a:t>
            </a:r>
            <a:r>
              <a:rPr sz="1800" i="1" spc="-10" dirty="0">
                <a:latin typeface="Arial"/>
                <a:cs typeface="Arial"/>
              </a:rPr>
              <a:t>ої  </a:t>
            </a:r>
            <a:r>
              <a:rPr sz="1800" i="1" dirty="0">
                <a:latin typeface="Arial"/>
                <a:cs typeface="Arial"/>
              </a:rPr>
              <a:t>к</a:t>
            </a:r>
            <a:r>
              <a:rPr sz="1800" i="1" spc="-10" dirty="0">
                <a:latin typeface="Arial"/>
                <a:cs typeface="Arial"/>
              </a:rPr>
              <a:t>оор</a:t>
            </a:r>
            <a:r>
              <a:rPr sz="1800" i="1" dirty="0">
                <a:latin typeface="Arial"/>
                <a:cs typeface="Arial"/>
              </a:rPr>
              <a:t>д</a:t>
            </a:r>
            <a:r>
              <a:rPr sz="1800" i="1" spc="-10" dirty="0">
                <a:latin typeface="Arial"/>
                <a:cs typeface="Arial"/>
              </a:rPr>
              <a:t>и</a:t>
            </a:r>
            <a:r>
              <a:rPr sz="1800" i="1" spc="5" dirty="0">
                <a:latin typeface="Arial"/>
                <a:cs typeface="Arial"/>
              </a:rPr>
              <a:t>н</a:t>
            </a:r>
            <a:r>
              <a:rPr sz="1800" i="1" spc="-10" dirty="0">
                <a:latin typeface="Arial"/>
                <a:cs typeface="Arial"/>
              </a:rPr>
              <a:t>а</a:t>
            </a:r>
            <a:r>
              <a:rPr sz="1800" i="1" dirty="0">
                <a:latin typeface="Arial"/>
                <a:cs typeface="Arial"/>
              </a:rPr>
              <a:t>ц</a:t>
            </a:r>
            <a:r>
              <a:rPr sz="1800" i="1" spc="-5" dirty="0">
                <a:latin typeface="Arial"/>
                <a:cs typeface="Arial"/>
              </a:rPr>
              <a:t>і</a:t>
            </a:r>
            <a:r>
              <a:rPr sz="1800" i="1" dirty="0">
                <a:latin typeface="Arial"/>
                <a:cs typeface="Arial"/>
              </a:rPr>
              <a:t>ї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3154680" y="2578607"/>
            <a:ext cx="2837815" cy="875030"/>
            <a:chOff x="3154680" y="2578607"/>
            <a:chExt cx="2837815" cy="875030"/>
          </a:xfrm>
        </p:grpSpPr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54680" y="2578607"/>
              <a:ext cx="2837687" cy="83971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08604" y="3349536"/>
              <a:ext cx="2596895" cy="10384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200400" y="2605087"/>
              <a:ext cx="2743200" cy="744855"/>
            </a:xfrm>
            <a:custGeom>
              <a:avLst/>
              <a:gdLst/>
              <a:ahLst/>
              <a:cxnLst/>
              <a:rect l="l" t="t" r="r" b="b"/>
              <a:pathLst>
                <a:path w="2743200" h="744854">
                  <a:moveTo>
                    <a:pt x="2743200" y="0"/>
                  </a:moveTo>
                  <a:lnTo>
                    <a:pt x="0" y="0"/>
                  </a:lnTo>
                  <a:lnTo>
                    <a:pt x="0" y="744537"/>
                  </a:lnTo>
                  <a:lnTo>
                    <a:pt x="2743200" y="744537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200400" y="2605087"/>
              <a:ext cx="2743200" cy="744855"/>
            </a:xfrm>
            <a:custGeom>
              <a:avLst/>
              <a:gdLst/>
              <a:ahLst/>
              <a:cxnLst/>
              <a:rect l="l" t="t" r="r" b="b"/>
              <a:pathLst>
                <a:path w="2743200" h="744854">
                  <a:moveTo>
                    <a:pt x="0" y="0"/>
                  </a:moveTo>
                  <a:lnTo>
                    <a:pt x="2743200" y="0"/>
                  </a:lnTo>
                  <a:lnTo>
                    <a:pt x="2743200" y="744537"/>
                  </a:lnTo>
                  <a:lnTo>
                    <a:pt x="0" y="74453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474878" y="2669000"/>
            <a:ext cx="21920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5320" marR="5080" indent="-643255">
              <a:lnSpc>
                <a:spcPct val="100000"/>
              </a:lnSpc>
              <a:spcBef>
                <a:spcPts val="100"/>
              </a:spcBef>
            </a:pPr>
            <a:r>
              <a:rPr sz="1800" i="1" spc="-15" dirty="0">
                <a:latin typeface="Arial"/>
                <a:cs typeface="Arial"/>
              </a:rPr>
              <a:t>Внутрішньом’язової </a:t>
            </a:r>
            <a:r>
              <a:rPr sz="1800" i="1" spc="-49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координації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11480" y="2157983"/>
            <a:ext cx="8324215" cy="1260475"/>
            <a:chOff x="411480" y="2157983"/>
            <a:chExt cx="8324215" cy="1260475"/>
          </a:xfrm>
        </p:grpSpPr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54680" y="2157983"/>
              <a:ext cx="5580887" cy="51663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01312" y="2605138"/>
              <a:ext cx="3154679" cy="17158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200400" y="2209799"/>
              <a:ext cx="5486400" cy="395605"/>
            </a:xfrm>
            <a:custGeom>
              <a:avLst/>
              <a:gdLst/>
              <a:ahLst/>
              <a:cxnLst/>
              <a:rect l="l" t="t" r="r" b="b"/>
              <a:pathLst>
                <a:path w="5486400" h="395605">
                  <a:moveTo>
                    <a:pt x="5486400" y="0"/>
                  </a:moveTo>
                  <a:lnTo>
                    <a:pt x="0" y="0"/>
                  </a:lnTo>
                  <a:lnTo>
                    <a:pt x="0" y="395287"/>
                  </a:lnTo>
                  <a:lnTo>
                    <a:pt x="5486400" y="395287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E7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200400" y="2209799"/>
              <a:ext cx="5486400" cy="395605"/>
            </a:xfrm>
            <a:custGeom>
              <a:avLst/>
              <a:gdLst/>
              <a:ahLst/>
              <a:cxnLst/>
              <a:rect l="l" t="t" r="r" b="b"/>
              <a:pathLst>
                <a:path w="5486400" h="395605">
                  <a:moveTo>
                    <a:pt x="0" y="0"/>
                  </a:moveTo>
                  <a:lnTo>
                    <a:pt x="5486400" y="0"/>
                  </a:lnTo>
                  <a:lnTo>
                    <a:pt x="5486400" y="395287"/>
                  </a:lnTo>
                  <a:lnTo>
                    <a:pt x="0" y="39528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1480" y="2183891"/>
              <a:ext cx="2837687" cy="123443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57200" y="2209799"/>
              <a:ext cx="2743200" cy="1139825"/>
            </a:xfrm>
            <a:custGeom>
              <a:avLst/>
              <a:gdLst/>
              <a:ahLst/>
              <a:cxnLst/>
              <a:rect l="l" t="t" r="r" b="b"/>
              <a:pathLst>
                <a:path w="2743200" h="1139825">
                  <a:moveTo>
                    <a:pt x="2743200" y="0"/>
                  </a:moveTo>
                  <a:lnTo>
                    <a:pt x="0" y="0"/>
                  </a:lnTo>
                  <a:lnTo>
                    <a:pt x="0" y="1139825"/>
                  </a:lnTo>
                  <a:lnTo>
                    <a:pt x="2743200" y="1139825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E7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57200" y="2209799"/>
              <a:ext cx="2743200" cy="1139825"/>
            </a:xfrm>
            <a:custGeom>
              <a:avLst/>
              <a:gdLst/>
              <a:ahLst/>
              <a:cxnLst/>
              <a:rect l="l" t="t" r="r" b="b"/>
              <a:pathLst>
                <a:path w="2743200" h="1139825">
                  <a:moveTo>
                    <a:pt x="0" y="0"/>
                  </a:moveTo>
                  <a:lnTo>
                    <a:pt x="2743200" y="0"/>
                  </a:lnTo>
                  <a:lnTo>
                    <a:pt x="2743200" y="1139825"/>
                  </a:lnTo>
                  <a:lnTo>
                    <a:pt x="0" y="11398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2F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025778" y="2457640"/>
            <a:ext cx="16052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4505" marR="5080" indent="-472440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П</a:t>
            </a:r>
            <a:r>
              <a:rPr sz="2000" i="1" dirty="0">
                <a:latin typeface="Arial"/>
                <a:cs typeface="Arial"/>
              </a:rPr>
              <a:t>ери</a:t>
            </a:r>
            <a:r>
              <a:rPr sz="2000" i="1" spc="30" dirty="0">
                <a:latin typeface="Arial"/>
                <a:cs typeface="Arial"/>
              </a:rPr>
              <a:t>ф</a:t>
            </a:r>
            <a:r>
              <a:rPr sz="2000" i="1" dirty="0">
                <a:latin typeface="Arial"/>
                <a:cs typeface="Arial"/>
              </a:rPr>
              <a:t>ери</a:t>
            </a:r>
            <a:r>
              <a:rPr sz="2000" i="1" spc="-10" dirty="0">
                <a:latin typeface="Arial"/>
                <a:cs typeface="Arial"/>
              </a:rPr>
              <a:t>ч</a:t>
            </a:r>
            <a:r>
              <a:rPr sz="2000" i="1" dirty="0">
                <a:latin typeface="Arial"/>
                <a:cs typeface="Arial"/>
              </a:rPr>
              <a:t>ні  </a:t>
            </a:r>
            <a:r>
              <a:rPr sz="2000" i="1" spc="-10" dirty="0">
                <a:latin typeface="Arial"/>
                <a:cs typeface="Arial"/>
              </a:rPr>
              <a:t>(м’язові)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411480" y="1574291"/>
            <a:ext cx="8324215" cy="704215"/>
            <a:chOff x="411480" y="1574291"/>
            <a:chExt cx="8324215" cy="704215"/>
          </a:xfrm>
        </p:grpSpPr>
        <p:pic>
          <p:nvPicPr>
            <p:cNvPr id="67" name="object 6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480" y="1574291"/>
              <a:ext cx="8324087" cy="7040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1683" y="2209545"/>
              <a:ext cx="6652258" cy="6426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457200" y="1600199"/>
              <a:ext cx="8229600" cy="609600"/>
            </a:xfrm>
            <a:custGeom>
              <a:avLst/>
              <a:gdLst/>
              <a:ahLst/>
              <a:cxnLst/>
              <a:rect l="l" t="t" r="r" b="b"/>
              <a:pathLst>
                <a:path w="8229600" h="609600">
                  <a:moveTo>
                    <a:pt x="8229600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8229600" y="609600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57200" y="1600199"/>
              <a:ext cx="8229600" cy="609600"/>
            </a:xfrm>
            <a:custGeom>
              <a:avLst/>
              <a:gdLst/>
              <a:ahLst/>
              <a:cxnLst/>
              <a:rect l="l" t="t" r="r" b="b"/>
              <a:pathLst>
                <a:path w="8229600" h="609600">
                  <a:moveTo>
                    <a:pt x="0" y="0"/>
                  </a:moveTo>
                  <a:lnTo>
                    <a:pt x="8229600" y="0"/>
                  </a:lnTo>
                  <a:lnTo>
                    <a:pt x="8229600" y="609600"/>
                  </a:lnTo>
                  <a:lnTo>
                    <a:pt x="0" y="609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6DC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1463198" y="1715516"/>
            <a:ext cx="6217920" cy="833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Фактори,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що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визначають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силу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скорочення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м’язів</a:t>
            </a:r>
            <a:endParaRPr sz="2000">
              <a:latin typeface="Arial"/>
              <a:cs typeface="Arial"/>
            </a:endParaRPr>
          </a:p>
          <a:p>
            <a:pPr marL="3131820">
              <a:lnSpc>
                <a:spcPct val="100000"/>
              </a:lnSpc>
              <a:spcBef>
                <a:spcPts val="1555"/>
              </a:spcBef>
            </a:pPr>
            <a:r>
              <a:rPr sz="2000" i="1" spc="-5" dirty="0">
                <a:latin typeface="Arial"/>
                <a:cs typeface="Arial"/>
              </a:rPr>
              <a:t>Центральні</a:t>
            </a:r>
            <a:r>
              <a:rPr sz="2000" i="1" spc="-5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(неровові)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416051" y="1593850"/>
            <a:ext cx="8315325" cy="4916805"/>
            <a:chOff x="416051" y="1593850"/>
            <a:chExt cx="8315325" cy="4916805"/>
          </a:xfrm>
        </p:grpSpPr>
        <p:sp>
          <p:nvSpPr>
            <p:cNvPr id="73" name="object 73"/>
            <p:cNvSpPr/>
            <p:nvPr/>
          </p:nvSpPr>
          <p:spPr>
            <a:xfrm>
              <a:off x="457199" y="1593850"/>
              <a:ext cx="8229600" cy="12700"/>
            </a:xfrm>
            <a:custGeom>
              <a:avLst/>
              <a:gdLst/>
              <a:ahLst/>
              <a:cxnLst/>
              <a:rect l="l" t="t" r="r" b="b"/>
              <a:pathLst>
                <a:path w="8229600" h="12700">
                  <a:moveTo>
                    <a:pt x="0" y="12700"/>
                  </a:moveTo>
                  <a:lnTo>
                    <a:pt x="8229600" y="127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57199" y="6503987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57199" y="1600200"/>
              <a:ext cx="0" cy="4904105"/>
            </a:xfrm>
            <a:custGeom>
              <a:avLst/>
              <a:gdLst/>
              <a:ahLst/>
              <a:cxnLst/>
              <a:rect l="l" t="t" r="r" b="b"/>
              <a:pathLst>
                <a:path h="4904105">
                  <a:moveTo>
                    <a:pt x="0" y="0"/>
                  </a:moveTo>
                  <a:lnTo>
                    <a:pt x="0" y="490378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686799" y="1600200"/>
              <a:ext cx="0" cy="4904105"/>
            </a:xfrm>
            <a:custGeom>
              <a:avLst/>
              <a:gdLst/>
              <a:ahLst/>
              <a:cxnLst/>
              <a:rect l="l" t="t" r="r" b="b"/>
              <a:pathLst>
                <a:path h="4904105">
                  <a:moveTo>
                    <a:pt x="0" y="0"/>
                  </a:moveTo>
                  <a:lnTo>
                    <a:pt x="0" y="490378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57199" y="2209800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6051" y="3323844"/>
              <a:ext cx="8314943" cy="94487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57199" y="3349625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200399" y="2209800"/>
              <a:ext cx="0" cy="4294505"/>
            </a:xfrm>
            <a:custGeom>
              <a:avLst/>
              <a:gdLst/>
              <a:ahLst/>
              <a:cxnLst/>
              <a:rect l="l" t="t" r="r" b="b"/>
              <a:pathLst>
                <a:path h="4294505">
                  <a:moveTo>
                    <a:pt x="0" y="0"/>
                  </a:moveTo>
                  <a:lnTo>
                    <a:pt x="0" y="429418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943600" y="2605087"/>
              <a:ext cx="0" cy="3898900"/>
            </a:xfrm>
            <a:custGeom>
              <a:avLst/>
              <a:gdLst/>
              <a:ahLst/>
              <a:cxnLst/>
              <a:rect l="l" t="t" r="r" b="b"/>
              <a:pathLst>
                <a:path h="3898900">
                  <a:moveTo>
                    <a:pt x="0" y="0"/>
                  </a:moveTo>
                  <a:lnTo>
                    <a:pt x="0" y="38989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200399" y="2605087"/>
              <a:ext cx="5486400" cy="0"/>
            </a:xfrm>
            <a:custGeom>
              <a:avLst/>
              <a:gdLst/>
              <a:ahLst/>
              <a:cxnLst/>
              <a:rect l="l" t="t" r="r" b="b"/>
              <a:pathLst>
                <a:path w="5486400">
                  <a:moveTo>
                    <a:pt x="0" y="0"/>
                  </a:moveTo>
                  <a:lnTo>
                    <a:pt x="54864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57199" y="4354512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57199" y="5099050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57199" y="5499100"/>
              <a:ext cx="2743200" cy="0"/>
            </a:xfrm>
            <a:custGeom>
              <a:avLst/>
              <a:gdLst/>
              <a:ahLst/>
              <a:cxnLst/>
              <a:rect l="l" t="t" r="r" b="b"/>
              <a:pathLst>
                <a:path w="2743200">
                  <a:moveTo>
                    <a:pt x="0" y="0"/>
                  </a:moveTo>
                  <a:lnTo>
                    <a:pt x="27432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50920" y="1199387"/>
            <a:ext cx="4669790" cy="3289300"/>
            <a:chOff x="3550920" y="1199387"/>
            <a:chExt cx="4669790" cy="3289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0920" y="1199387"/>
              <a:ext cx="4669534" cy="32887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8954" y="1229016"/>
              <a:ext cx="4561544" cy="31859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98948" y="1229005"/>
              <a:ext cx="4561840" cy="3186430"/>
            </a:xfrm>
            <a:custGeom>
              <a:avLst/>
              <a:gdLst/>
              <a:ahLst/>
              <a:cxnLst/>
              <a:rect l="l" t="t" r="r" b="b"/>
              <a:pathLst>
                <a:path w="4561840" h="3186429">
                  <a:moveTo>
                    <a:pt x="3071228" y="552500"/>
                  </a:moveTo>
                  <a:lnTo>
                    <a:pt x="4561560" y="0"/>
                  </a:lnTo>
                  <a:lnTo>
                    <a:pt x="3499650" y="1182662"/>
                  </a:lnTo>
                  <a:lnTo>
                    <a:pt x="3392538" y="1025118"/>
                  </a:lnTo>
                  <a:lnTo>
                    <a:pt x="214210" y="3185922"/>
                  </a:lnTo>
                  <a:lnTo>
                    <a:pt x="0" y="2870847"/>
                  </a:lnTo>
                  <a:lnTo>
                    <a:pt x="3178327" y="710044"/>
                  </a:lnTo>
                  <a:lnTo>
                    <a:pt x="3071228" y="552500"/>
                  </a:lnTo>
                  <a:close/>
                </a:path>
              </a:pathLst>
            </a:custGeom>
            <a:ln w="9525">
              <a:solidFill>
                <a:srgbClr val="B6DC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12700" y="0"/>
            <a:ext cx="9169400" cy="1092200"/>
            <a:chOff x="-12700" y="0"/>
            <a:chExt cx="9169400" cy="10922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376805" marR="5080" indent="-1223645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РЕГУЛЯЦІЯ</a:t>
            </a:r>
            <a:r>
              <a:rPr spc="5" dirty="0"/>
              <a:t> </a:t>
            </a:r>
            <a:r>
              <a:rPr spc="-45" dirty="0"/>
              <a:t>СИЛИ</a:t>
            </a:r>
            <a:r>
              <a:rPr spc="15" dirty="0"/>
              <a:t> </a:t>
            </a:r>
            <a:r>
              <a:rPr spc="-35" dirty="0"/>
              <a:t>СКОРОЧЕННЯ </a:t>
            </a:r>
            <a:r>
              <a:rPr spc="-835" dirty="0"/>
              <a:t> </a:t>
            </a:r>
            <a:r>
              <a:rPr spc="-55" dirty="0"/>
              <a:t>СКЕЛЕТНОГО</a:t>
            </a:r>
            <a:r>
              <a:rPr spc="-5" dirty="0"/>
              <a:t> </a:t>
            </a:r>
            <a:r>
              <a:rPr spc="-25" dirty="0"/>
              <a:t>М'ЯЗА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951" y="1427987"/>
            <a:ext cx="3110483" cy="24643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1019" y="2673963"/>
            <a:ext cx="1676317" cy="114474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77952" y="1208083"/>
            <a:ext cx="8313420" cy="5275580"/>
            <a:chOff x="377952" y="1208083"/>
            <a:chExt cx="8313420" cy="52755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7952" y="4043171"/>
              <a:ext cx="8313418" cy="24399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57600" y="3962400"/>
              <a:ext cx="4942205" cy="0"/>
            </a:xfrm>
            <a:custGeom>
              <a:avLst/>
              <a:gdLst/>
              <a:ahLst/>
              <a:cxnLst/>
              <a:rect l="l" t="t" r="r" b="b"/>
              <a:pathLst>
                <a:path w="4942205">
                  <a:moveTo>
                    <a:pt x="0" y="0"/>
                  </a:moveTo>
                  <a:lnTo>
                    <a:pt x="4941887" y="0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82017" y="3875083"/>
              <a:ext cx="105410" cy="174625"/>
            </a:xfrm>
            <a:custGeom>
              <a:avLst/>
              <a:gdLst/>
              <a:ahLst/>
              <a:cxnLst/>
              <a:rect l="l" t="t" r="r" b="b"/>
              <a:pathLst>
                <a:path w="105409" h="174625">
                  <a:moveTo>
                    <a:pt x="12" y="0"/>
                  </a:moveTo>
                  <a:lnTo>
                    <a:pt x="0" y="174625"/>
                  </a:lnTo>
                  <a:lnTo>
                    <a:pt x="104787" y="873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33800" y="1382712"/>
              <a:ext cx="0" cy="2580005"/>
            </a:xfrm>
            <a:custGeom>
              <a:avLst/>
              <a:gdLst/>
              <a:ahLst/>
              <a:cxnLst/>
              <a:rect l="l" t="t" r="r" b="b"/>
              <a:pathLst>
                <a:path h="2580004">
                  <a:moveTo>
                    <a:pt x="0" y="2579687"/>
                  </a:moveTo>
                  <a:lnTo>
                    <a:pt x="0" y="0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46493" y="1295396"/>
              <a:ext cx="174625" cy="105410"/>
            </a:xfrm>
            <a:custGeom>
              <a:avLst/>
              <a:gdLst/>
              <a:ahLst/>
              <a:cxnLst/>
              <a:rect l="l" t="t" r="r" b="b"/>
              <a:pathLst>
                <a:path w="174625" h="105409">
                  <a:moveTo>
                    <a:pt x="87312" y="0"/>
                  </a:moveTo>
                  <a:lnTo>
                    <a:pt x="0" y="104787"/>
                  </a:lnTo>
                  <a:lnTo>
                    <a:pt x="174625" y="104775"/>
                  </a:lnTo>
                  <a:lnTo>
                    <a:pt x="873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29600" y="1382712"/>
              <a:ext cx="0" cy="2503805"/>
            </a:xfrm>
            <a:custGeom>
              <a:avLst/>
              <a:gdLst/>
              <a:ahLst/>
              <a:cxnLst/>
              <a:rect l="l" t="t" r="r" b="b"/>
              <a:pathLst>
                <a:path h="2503804">
                  <a:moveTo>
                    <a:pt x="0" y="2503487"/>
                  </a:moveTo>
                  <a:lnTo>
                    <a:pt x="0" y="0"/>
                  </a:lnTo>
                </a:path>
              </a:pathLst>
            </a:custGeom>
            <a:ln w="34925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42292" y="1295396"/>
              <a:ext cx="174625" cy="105410"/>
            </a:xfrm>
            <a:custGeom>
              <a:avLst/>
              <a:gdLst/>
              <a:ahLst/>
              <a:cxnLst/>
              <a:rect l="l" t="t" r="r" b="b"/>
              <a:pathLst>
                <a:path w="174625" h="105409">
                  <a:moveTo>
                    <a:pt x="87312" y="0"/>
                  </a:moveTo>
                  <a:lnTo>
                    <a:pt x="0" y="104787"/>
                  </a:lnTo>
                  <a:lnTo>
                    <a:pt x="174625" y="104775"/>
                  </a:lnTo>
                  <a:lnTo>
                    <a:pt x="873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86200" y="1295400"/>
              <a:ext cx="3875404" cy="0"/>
            </a:xfrm>
            <a:custGeom>
              <a:avLst/>
              <a:gdLst/>
              <a:ahLst/>
              <a:cxnLst/>
              <a:rect l="l" t="t" r="r" b="b"/>
              <a:pathLst>
                <a:path w="3875404">
                  <a:moveTo>
                    <a:pt x="0" y="0"/>
                  </a:moveTo>
                  <a:lnTo>
                    <a:pt x="3875087" y="0"/>
                  </a:lnTo>
                </a:path>
              </a:pathLst>
            </a:custGeom>
            <a:ln w="34925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743815" y="1208083"/>
              <a:ext cx="105410" cy="174625"/>
            </a:xfrm>
            <a:custGeom>
              <a:avLst/>
              <a:gdLst/>
              <a:ahLst/>
              <a:cxnLst/>
              <a:rect l="l" t="t" r="r" b="b"/>
              <a:pathLst>
                <a:path w="105409" h="174625">
                  <a:moveTo>
                    <a:pt x="12" y="0"/>
                  </a:moveTo>
                  <a:lnTo>
                    <a:pt x="0" y="174625"/>
                  </a:lnTo>
                  <a:lnTo>
                    <a:pt x="104787" y="873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874" y="1602359"/>
            <a:ext cx="8604726" cy="48894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2700" y="0"/>
            <a:ext cx="9169400" cy="1092200"/>
            <a:chOff x="-12700" y="0"/>
            <a:chExt cx="9169400" cy="10922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9144000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9144000" y="1066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2F4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1066800"/>
            </a:xfrm>
            <a:custGeom>
              <a:avLst/>
              <a:gdLst/>
              <a:ahLst/>
              <a:cxnLst/>
              <a:rect l="l" t="t" r="r" b="b"/>
              <a:pathLst>
                <a:path w="9144000" h="1066800">
                  <a:moveTo>
                    <a:pt x="0" y="0"/>
                  </a:moveTo>
                  <a:lnTo>
                    <a:pt x="9144000" y="0"/>
                  </a:lnTo>
                  <a:lnTo>
                    <a:pt x="91440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2630170" marR="5080" indent="-203962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ЗАЛЕЖНІСТЬ</a:t>
            </a:r>
            <a:r>
              <a:rPr dirty="0"/>
              <a:t> </a:t>
            </a:r>
            <a:r>
              <a:rPr spc="-45" dirty="0"/>
              <a:t>СИЛИ</a:t>
            </a:r>
            <a:r>
              <a:rPr spc="15" dirty="0"/>
              <a:t> </a:t>
            </a:r>
            <a:r>
              <a:rPr spc="-35" dirty="0"/>
              <a:t>СКОРОЧЕННЯ</a:t>
            </a:r>
            <a:r>
              <a:rPr spc="-5" dirty="0"/>
              <a:t> </a:t>
            </a:r>
            <a:r>
              <a:rPr spc="-110" dirty="0"/>
              <a:t>ВІД </a:t>
            </a:r>
            <a:r>
              <a:rPr spc="-835" dirty="0"/>
              <a:t> </a:t>
            </a:r>
            <a:r>
              <a:rPr spc="-35" dirty="0"/>
              <a:t>ДОВЖИНИ</a:t>
            </a:r>
            <a:r>
              <a:rPr spc="-15" dirty="0"/>
              <a:t> </a:t>
            </a:r>
            <a:r>
              <a:rPr spc="-20" dirty="0"/>
              <a:t>М'ЯЗІВ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82560" y="1450187"/>
            <a:ext cx="6583680" cy="4526280"/>
            <a:chOff x="1282560" y="1450187"/>
            <a:chExt cx="6583680" cy="45262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927" y="4552187"/>
              <a:ext cx="316991" cy="5455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4071" y="4418075"/>
              <a:ext cx="394715" cy="5364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9675" y="4468363"/>
              <a:ext cx="445007" cy="5166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2560" y="1450187"/>
              <a:ext cx="6583651" cy="45259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9066" y="264668"/>
            <a:ext cx="680783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ЗАКОН</a:t>
            </a:r>
            <a:r>
              <a:rPr spc="15" dirty="0"/>
              <a:t> </a:t>
            </a:r>
            <a:r>
              <a:rPr spc="-40" dirty="0"/>
              <a:t>СЕРЕДНІХ</a:t>
            </a:r>
            <a:r>
              <a:rPr spc="20" dirty="0"/>
              <a:t> </a:t>
            </a:r>
            <a:r>
              <a:rPr spc="5" dirty="0"/>
              <a:t>НАВАНТАЖЕНЬ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23" y="1252727"/>
            <a:ext cx="8996680" cy="5605780"/>
            <a:chOff x="1523" y="1252727"/>
            <a:chExt cx="8996680" cy="56057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" y="1252727"/>
              <a:ext cx="4404359" cy="56052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4651" y="1641347"/>
              <a:ext cx="4543042" cy="44226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4251" y="1522475"/>
              <a:ext cx="3258311" cy="24475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39" rIns="0" bIns="0" rtlCol="0">
            <a:spAutoFit/>
          </a:bodyPr>
          <a:lstStyle/>
          <a:p>
            <a:pPr marL="1237615" marR="5080" indent="-678815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МЕТОДИКИ</a:t>
            </a:r>
            <a:r>
              <a:rPr spc="-30" dirty="0"/>
              <a:t> </a:t>
            </a:r>
            <a:r>
              <a:rPr spc="-65" dirty="0"/>
              <a:t>ДОСЛІДЖЕННЯ</a:t>
            </a:r>
            <a:r>
              <a:rPr spc="-30" dirty="0"/>
              <a:t> </a:t>
            </a:r>
            <a:r>
              <a:rPr dirty="0"/>
              <a:t>НЕРВОВО- </a:t>
            </a:r>
            <a:r>
              <a:rPr spc="-835" dirty="0"/>
              <a:t> </a:t>
            </a:r>
            <a:r>
              <a:rPr spc="-20" dirty="0"/>
              <a:t>М’ЯЗОВОГО</a:t>
            </a:r>
            <a:r>
              <a:rPr spc="5" dirty="0"/>
              <a:t> </a:t>
            </a:r>
            <a:r>
              <a:rPr spc="-5" dirty="0"/>
              <a:t>АПАРАТУ</a:t>
            </a:r>
            <a:r>
              <a:rPr spc="35" dirty="0"/>
              <a:t> </a:t>
            </a:r>
            <a:r>
              <a:rPr spc="-80" dirty="0"/>
              <a:t>ЛЮДИНИ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391914" y="1514421"/>
            <a:ext cx="5536565" cy="649605"/>
            <a:chOff x="3391914" y="1514421"/>
            <a:chExt cx="5536565" cy="649605"/>
          </a:xfrm>
        </p:grpSpPr>
        <p:sp>
          <p:nvSpPr>
            <p:cNvPr id="5" name="object 5"/>
            <p:cNvSpPr/>
            <p:nvPr/>
          </p:nvSpPr>
          <p:spPr>
            <a:xfrm>
              <a:off x="3404614" y="1527121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5">
                  <a:moveTo>
                    <a:pt x="5406796" y="0"/>
                  </a:moveTo>
                  <a:lnTo>
                    <a:pt x="0" y="0"/>
                  </a:lnTo>
                  <a:lnTo>
                    <a:pt x="0" y="623887"/>
                  </a:lnTo>
                  <a:lnTo>
                    <a:pt x="5406796" y="623887"/>
                  </a:lnTo>
                  <a:lnTo>
                    <a:pt x="5447272" y="615717"/>
                  </a:lnTo>
                  <a:lnTo>
                    <a:pt x="5480326" y="593436"/>
                  </a:lnTo>
                  <a:lnTo>
                    <a:pt x="5502611" y="560386"/>
                  </a:lnTo>
                  <a:lnTo>
                    <a:pt x="5510784" y="519912"/>
                  </a:lnTo>
                  <a:lnTo>
                    <a:pt x="5510784" y="103987"/>
                  </a:lnTo>
                  <a:lnTo>
                    <a:pt x="5502611" y="63511"/>
                  </a:lnTo>
                  <a:lnTo>
                    <a:pt x="5480326" y="30457"/>
                  </a:lnTo>
                  <a:lnTo>
                    <a:pt x="5447272" y="8172"/>
                  </a:lnTo>
                  <a:lnTo>
                    <a:pt x="5406796" y="0"/>
                  </a:lnTo>
                  <a:close/>
                </a:path>
              </a:pathLst>
            </a:custGeom>
            <a:solidFill>
              <a:srgbClr val="E7F3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4614" y="1527121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5">
                  <a:moveTo>
                    <a:pt x="5510784" y="103987"/>
                  </a:moveTo>
                  <a:lnTo>
                    <a:pt x="5510784" y="519912"/>
                  </a:lnTo>
                  <a:lnTo>
                    <a:pt x="5502611" y="560386"/>
                  </a:lnTo>
                  <a:lnTo>
                    <a:pt x="5480326" y="593436"/>
                  </a:lnTo>
                  <a:lnTo>
                    <a:pt x="5447272" y="615717"/>
                  </a:lnTo>
                  <a:lnTo>
                    <a:pt x="5406796" y="623887"/>
                  </a:lnTo>
                  <a:lnTo>
                    <a:pt x="0" y="623887"/>
                  </a:lnTo>
                  <a:lnTo>
                    <a:pt x="0" y="0"/>
                  </a:lnTo>
                  <a:lnTo>
                    <a:pt x="5406796" y="0"/>
                  </a:lnTo>
                  <a:lnTo>
                    <a:pt x="5447272" y="8172"/>
                  </a:lnTo>
                  <a:lnTo>
                    <a:pt x="5480326" y="30457"/>
                  </a:lnTo>
                  <a:lnTo>
                    <a:pt x="5502611" y="63511"/>
                  </a:lnTo>
                  <a:lnTo>
                    <a:pt x="5510784" y="103987"/>
                  </a:lnTo>
                  <a:close/>
                </a:path>
              </a:pathLst>
            </a:custGeom>
            <a:ln w="25400">
              <a:solidFill>
                <a:srgbClr val="E7F3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460496" y="1666920"/>
            <a:ext cx="3168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Визначення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сили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скорочень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128" y="1429509"/>
            <a:ext cx="3188207" cy="8671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40644" y="1615325"/>
            <a:ext cx="2027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latin typeface="Microsoft Sans Serif"/>
                <a:cs typeface="Microsoft Sans Serif"/>
              </a:rPr>
              <a:t>Динамометрія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91914" y="2333274"/>
            <a:ext cx="5536565" cy="649605"/>
            <a:chOff x="3391914" y="2333274"/>
            <a:chExt cx="5536565" cy="649605"/>
          </a:xfrm>
        </p:grpSpPr>
        <p:sp>
          <p:nvSpPr>
            <p:cNvPr id="11" name="object 11"/>
            <p:cNvSpPr/>
            <p:nvPr/>
          </p:nvSpPr>
          <p:spPr>
            <a:xfrm>
              <a:off x="3404614" y="2345974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5">
                  <a:moveTo>
                    <a:pt x="5406796" y="0"/>
                  </a:moveTo>
                  <a:lnTo>
                    <a:pt x="0" y="0"/>
                  </a:lnTo>
                  <a:lnTo>
                    <a:pt x="0" y="623887"/>
                  </a:lnTo>
                  <a:lnTo>
                    <a:pt x="5406796" y="623887"/>
                  </a:lnTo>
                  <a:lnTo>
                    <a:pt x="5447272" y="615717"/>
                  </a:lnTo>
                  <a:lnTo>
                    <a:pt x="5480326" y="593436"/>
                  </a:lnTo>
                  <a:lnTo>
                    <a:pt x="5502611" y="560386"/>
                  </a:lnTo>
                  <a:lnTo>
                    <a:pt x="5510784" y="519912"/>
                  </a:lnTo>
                  <a:lnTo>
                    <a:pt x="5510784" y="103987"/>
                  </a:lnTo>
                  <a:lnTo>
                    <a:pt x="5502611" y="63511"/>
                  </a:lnTo>
                  <a:lnTo>
                    <a:pt x="5480326" y="30457"/>
                  </a:lnTo>
                  <a:lnTo>
                    <a:pt x="5447272" y="8172"/>
                  </a:lnTo>
                  <a:lnTo>
                    <a:pt x="5406796" y="0"/>
                  </a:lnTo>
                  <a:close/>
                </a:path>
              </a:pathLst>
            </a:custGeom>
            <a:solidFill>
              <a:srgbClr val="E7F3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04614" y="2345974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5">
                  <a:moveTo>
                    <a:pt x="5510784" y="103987"/>
                  </a:moveTo>
                  <a:lnTo>
                    <a:pt x="5510784" y="519912"/>
                  </a:lnTo>
                  <a:lnTo>
                    <a:pt x="5502611" y="560386"/>
                  </a:lnTo>
                  <a:lnTo>
                    <a:pt x="5480326" y="593436"/>
                  </a:lnTo>
                  <a:lnTo>
                    <a:pt x="5447272" y="615717"/>
                  </a:lnTo>
                  <a:lnTo>
                    <a:pt x="5406796" y="623887"/>
                  </a:lnTo>
                  <a:lnTo>
                    <a:pt x="0" y="623887"/>
                  </a:lnTo>
                  <a:lnTo>
                    <a:pt x="0" y="0"/>
                  </a:lnTo>
                  <a:lnTo>
                    <a:pt x="5406796" y="0"/>
                  </a:lnTo>
                  <a:lnTo>
                    <a:pt x="5447272" y="8172"/>
                  </a:lnTo>
                  <a:lnTo>
                    <a:pt x="5480326" y="30457"/>
                  </a:lnTo>
                  <a:lnTo>
                    <a:pt x="5502611" y="63511"/>
                  </a:lnTo>
                  <a:lnTo>
                    <a:pt x="5510784" y="103987"/>
                  </a:lnTo>
                  <a:close/>
                </a:path>
              </a:pathLst>
            </a:custGeom>
            <a:ln w="25400">
              <a:solidFill>
                <a:srgbClr val="E7F3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60496" y="2485773"/>
            <a:ext cx="41040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Визначення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тонусу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(твердості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м’язів)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128" y="2249423"/>
            <a:ext cx="3188207" cy="86714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22325" y="2434177"/>
            <a:ext cx="20631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Microsoft Sans Serif"/>
                <a:cs typeface="Microsoft Sans Serif"/>
              </a:rPr>
              <a:t>Міотонометрія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391914" y="3152126"/>
            <a:ext cx="5536565" cy="649605"/>
            <a:chOff x="3391914" y="3152126"/>
            <a:chExt cx="5536565" cy="649605"/>
          </a:xfrm>
        </p:grpSpPr>
        <p:sp>
          <p:nvSpPr>
            <p:cNvPr id="17" name="object 17"/>
            <p:cNvSpPr/>
            <p:nvPr/>
          </p:nvSpPr>
          <p:spPr>
            <a:xfrm>
              <a:off x="3404614" y="3164826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406796" y="0"/>
                  </a:moveTo>
                  <a:lnTo>
                    <a:pt x="0" y="0"/>
                  </a:lnTo>
                  <a:lnTo>
                    <a:pt x="0" y="623887"/>
                  </a:lnTo>
                  <a:lnTo>
                    <a:pt x="5406796" y="623887"/>
                  </a:lnTo>
                  <a:lnTo>
                    <a:pt x="5447272" y="615717"/>
                  </a:lnTo>
                  <a:lnTo>
                    <a:pt x="5480326" y="593436"/>
                  </a:lnTo>
                  <a:lnTo>
                    <a:pt x="5502611" y="560386"/>
                  </a:lnTo>
                  <a:lnTo>
                    <a:pt x="5510784" y="519912"/>
                  </a:lnTo>
                  <a:lnTo>
                    <a:pt x="5510784" y="103987"/>
                  </a:lnTo>
                  <a:lnTo>
                    <a:pt x="5502611" y="63511"/>
                  </a:lnTo>
                  <a:lnTo>
                    <a:pt x="5480326" y="30457"/>
                  </a:lnTo>
                  <a:lnTo>
                    <a:pt x="5447272" y="8172"/>
                  </a:lnTo>
                  <a:lnTo>
                    <a:pt x="5406796" y="0"/>
                  </a:lnTo>
                  <a:close/>
                </a:path>
              </a:pathLst>
            </a:custGeom>
            <a:solidFill>
              <a:srgbClr val="E7F3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04614" y="3164826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510784" y="103987"/>
                  </a:moveTo>
                  <a:lnTo>
                    <a:pt x="5510784" y="519912"/>
                  </a:lnTo>
                  <a:lnTo>
                    <a:pt x="5502611" y="560386"/>
                  </a:lnTo>
                  <a:lnTo>
                    <a:pt x="5480326" y="593436"/>
                  </a:lnTo>
                  <a:lnTo>
                    <a:pt x="5447272" y="615717"/>
                  </a:lnTo>
                  <a:lnTo>
                    <a:pt x="5406796" y="623887"/>
                  </a:lnTo>
                  <a:lnTo>
                    <a:pt x="0" y="623887"/>
                  </a:lnTo>
                  <a:lnTo>
                    <a:pt x="0" y="0"/>
                  </a:lnTo>
                  <a:lnTo>
                    <a:pt x="5406796" y="0"/>
                  </a:lnTo>
                  <a:lnTo>
                    <a:pt x="5447272" y="8172"/>
                  </a:lnTo>
                  <a:lnTo>
                    <a:pt x="5480326" y="30457"/>
                  </a:lnTo>
                  <a:lnTo>
                    <a:pt x="5502611" y="63511"/>
                  </a:lnTo>
                  <a:lnTo>
                    <a:pt x="5510784" y="103987"/>
                  </a:lnTo>
                  <a:close/>
                </a:path>
              </a:pathLst>
            </a:custGeom>
            <a:ln w="25400">
              <a:solidFill>
                <a:srgbClr val="E7F3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460496" y="3304625"/>
            <a:ext cx="4826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Реєстрація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зміни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тонусу</a:t>
            </a:r>
            <a:r>
              <a:rPr sz="1800" spc="6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під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час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скорочення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128" y="3067811"/>
            <a:ext cx="3188207" cy="86714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43076" y="3253031"/>
            <a:ext cx="2223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Microsoft Sans Serif"/>
                <a:cs typeface="Microsoft Sans Serif"/>
              </a:rPr>
              <a:t>Міотензографія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91914" y="3970977"/>
            <a:ext cx="5536565" cy="649605"/>
            <a:chOff x="3391914" y="3970977"/>
            <a:chExt cx="5536565" cy="649605"/>
          </a:xfrm>
        </p:grpSpPr>
        <p:sp>
          <p:nvSpPr>
            <p:cNvPr id="23" name="object 23"/>
            <p:cNvSpPr/>
            <p:nvPr/>
          </p:nvSpPr>
          <p:spPr>
            <a:xfrm>
              <a:off x="3404614" y="3983677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406796" y="0"/>
                  </a:moveTo>
                  <a:lnTo>
                    <a:pt x="0" y="0"/>
                  </a:lnTo>
                  <a:lnTo>
                    <a:pt x="0" y="623887"/>
                  </a:lnTo>
                  <a:lnTo>
                    <a:pt x="5406796" y="623887"/>
                  </a:lnTo>
                  <a:lnTo>
                    <a:pt x="5447272" y="615717"/>
                  </a:lnTo>
                  <a:lnTo>
                    <a:pt x="5480326" y="593436"/>
                  </a:lnTo>
                  <a:lnTo>
                    <a:pt x="5502611" y="560386"/>
                  </a:lnTo>
                  <a:lnTo>
                    <a:pt x="5510784" y="519912"/>
                  </a:lnTo>
                  <a:lnTo>
                    <a:pt x="5510784" y="103987"/>
                  </a:lnTo>
                  <a:lnTo>
                    <a:pt x="5502611" y="63511"/>
                  </a:lnTo>
                  <a:lnTo>
                    <a:pt x="5480326" y="30457"/>
                  </a:lnTo>
                  <a:lnTo>
                    <a:pt x="5447272" y="8172"/>
                  </a:lnTo>
                  <a:lnTo>
                    <a:pt x="5406796" y="0"/>
                  </a:lnTo>
                  <a:close/>
                </a:path>
              </a:pathLst>
            </a:custGeom>
            <a:solidFill>
              <a:srgbClr val="E7F3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04614" y="3983677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510784" y="103987"/>
                  </a:moveTo>
                  <a:lnTo>
                    <a:pt x="5510784" y="519912"/>
                  </a:lnTo>
                  <a:lnTo>
                    <a:pt x="5502611" y="560386"/>
                  </a:lnTo>
                  <a:lnTo>
                    <a:pt x="5480326" y="593436"/>
                  </a:lnTo>
                  <a:lnTo>
                    <a:pt x="5447272" y="615717"/>
                  </a:lnTo>
                  <a:lnTo>
                    <a:pt x="5406796" y="623887"/>
                  </a:lnTo>
                  <a:lnTo>
                    <a:pt x="0" y="623887"/>
                  </a:lnTo>
                  <a:lnTo>
                    <a:pt x="0" y="0"/>
                  </a:lnTo>
                  <a:lnTo>
                    <a:pt x="5406796" y="0"/>
                  </a:lnTo>
                  <a:lnTo>
                    <a:pt x="5447272" y="8172"/>
                  </a:lnTo>
                  <a:lnTo>
                    <a:pt x="5480326" y="30457"/>
                  </a:lnTo>
                  <a:lnTo>
                    <a:pt x="5502611" y="63511"/>
                  </a:lnTo>
                  <a:lnTo>
                    <a:pt x="5510784" y="103987"/>
                  </a:lnTo>
                  <a:close/>
                </a:path>
              </a:pathLst>
            </a:custGeom>
            <a:ln w="25400">
              <a:solidFill>
                <a:srgbClr val="E7F3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460496" y="4123476"/>
            <a:ext cx="2792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Реєстрація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роботи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м’яза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128" y="3886200"/>
            <a:ext cx="3188207" cy="867143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52480" y="4071882"/>
            <a:ext cx="1604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Microsoft Sans Serif"/>
                <a:cs typeface="Microsoft Sans Serif"/>
              </a:rPr>
              <a:t>Е</a:t>
            </a:r>
            <a:r>
              <a:rPr sz="2400" spc="-35" dirty="0">
                <a:latin typeface="Microsoft Sans Serif"/>
                <a:cs typeface="Microsoft Sans Serif"/>
              </a:rPr>
              <a:t>р</a:t>
            </a:r>
            <a:r>
              <a:rPr sz="2400" spc="-70" dirty="0">
                <a:latin typeface="Microsoft Sans Serif"/>
                <a:cs typeface="Microsoft Sans Serif"/>
              </a:rPr>
              <a:t>г</a:t>
            </a:r>
            <a:r>
              <a:rPr sz="2400" spc="-30" dirty="0">
                <a:latin typeface="Microsoft Sans Serif"/>
                <a:cs typeface="Microsoft Sans Serif"/>
              </a:rPr>
              <a:t>ог</a:t>
            </a:r>
            <a:r>
              <a:rPr sz="2400" spc="-10" dirty="0">
                <a:latin typeface="Microsoft Sans Serif"/>
                <a:cs typeface="Microsoft Sans Serif"/>
              </a:rPr>
              <a:t>ра</a:t>
            </a:r>
            <a:r>
              <a:rPr sz="2400" spc="-5" dirty="0">
                <a:latin typeface="Microsoft Sans Serif"/>
                <a:cs typeface="Microsoft Sans Serif"/>
              </a:rPr>
              <a:t>ф</a:t>
            </a:r>
            <a:r>
              <a:rPr sz="2400" spc="-25" dirty="0">
                <a:latin typeface="Microsoft Sans Serif"/>
                <a:cs typeface="Microsoft Sans Serif"/>
              </a:rPr>
              <a:t>і</a:t>
            </a:r>
            <a:r>
              <a:rPr sz="2400" spc="-5" dirty="0">
                <a:latin typeface="Microsoft Sans Serif"/>
                <a:cs typeface="Microsoft Sans Serif"/>
              </a:rPr>
              <a:t>я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391914" y="4789830"/>
            <a:ext cx="5536565" cy="649605"/>
            <a:chOff x="3391914" y="4789830"/>
            <a:chExt cx="5536565" cy="649605"/>
          </a:xfrm>
        </p:grpSpPr>
        <p:sp>
          <p:nvSpPr>
            <p:cNvPr id="29" name="object 29"/>
            <p:cNvSpPr/>
            <p:nvPr/>
          </p:nvSpPr>
          <p:spPr>
            <a:xfrm>
              <a:off x="3404614" y="4802530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406796" y="0"/>
                  </a:moveTo>
                  <a:lnTo>
                    <a:pt x="0" y="0"/>
                  </a:lnTo>
                  <a:lnTo>
                    <a:pt x="0" y="623887"/>
                  </a:lnTo>
                  <a:lnTo>
                    <a:pt x="5406796" y="623887"/>
                  </a:lnTo>
                  <a:lnTo>
                    <a:pt x="5447272" y="615717"/>
                  </a:lnTo>
                  <a:lnTo>
                    <a:pt x="5480326" y="593436"/>
                  </a:lnTo>
                  <a:lnTo>
                    <a:pt x="5502611" y="560386"/>
                  </a:lnTo>
                  <a:lnTo>
                    <a:pt x="5510784" y="519912"/>
                  </a:lnTo>
                  <a:lnTo>
                    <a:pt x="5510784" y="103987"/>
                  </a:lnTo>
                  <a:lnTo>
                    <a:pt x="5502611" y="63511"/>
                  </a:lnTo>
                  <a:lnTo>
                    <a:pt x="5480326" y="30457"/>
                  </a:lnTo>
                  <a:lnTo>
                    <a:pt x="5447272" y="8172"/>
                  </a:lnTo>
                  <a:lnTo>
                    <a:pt x="5406796" y="0"/>
                  </a:lnTo>
                  <a:close/>
                </a:path>
              </a:pathLst>
            </a:custGeom>
            <a:solidFill>
              <a:srgbClr val="E7F3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404614" y="4802530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510784" y="103987"/>
                  </a:moveTo>
                  <a:lnTo>
                    <a:pt x="5510784" y="519912"/>
                  </a:lnTo>
                  <a:lnTo>
                    <a:pt x="5502611" y="560386"/>
                  </a:lnTo>
                  <a:lnTo>
                    <a:pt x="5480326" y="593436"/>
                  </a:lnTo>
                  <a:lnTo>
                    <a:pt x="5447272" y="615717"/>
                  </a:lnTo>
                  <a:lnTo>
                    <a:pt x="5406796" y="623887"/>
                  </a:lnTo>
                  <a:lnTo>
                    <a:pt x="0" y="623887"/>
                  </a:lnTo>
                  <a:lnTo>
                    <a:pt x="0" y="0"/>
                  </a:lnTo>
                  <a:lnTo>
                    <a:pt x="5406796" y="0"/>
                  </a:lnTo>
                  <a:lnTo>
                    <a:pt x="5447272" y="8172"/>
                  </a:lnTo>
                  <a:lnTo>
                    <a:pt x="5480326" y="30457"/>
                  </a:lnTo>
                  <a:lnTo>
                    <a:pt x="5502611" y="63511"/>
                  </a:lnTo>
                  <a:lnTo>
                    <a:pt x="5510784" y="103987"/>
                  </a:lnTo>
                  <a:close/>
                </a:path>
              </a:pathLst>
            </a:custGeom>
            <a:ln w="25400">
              <a:solidFill>
                <a:srgbClr val="E7F3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460496" y="4942328"/>
            <a:ext cx="36214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Реєстрація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біопотенціалів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м’язів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128" y="4704587"/>
            <a:ext cx="3188207" cy="868679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70865" y="4890734"/>
            <a:ext cx="2567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Microsoft Sans Serif"/>
                <a:cs typeface="Microsoft Sans Serif"/>
              </a:rPr>
              <a:t>Електорміографія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391914" y="5608682"/>
            <a:ext cx="5536565" cy="649605"/>
            <a:chOff x="3391914" y="5608682"/>
            <a:chExt cx="5536565" cy="649605"/>
          </a:xfrm>
        </p:grpSpPr>
        <p:sp>
          <p:nvSpPr>
            <p:cNvPr id="35" name="object 35"/>
            <p:cNvSpPr/>
            <p:nvPr/>
          </p:nvSpPr>
          <p:spPr>
            <a:xfrm>
              <a:off x="3404614" y="5621382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406796" y="0"/>
                  </a:moveTo>
                  <a:lnTo>
                    <a:pt x="0" y="0"/>
                  </a:lnTo>
                  <a:lnTo>
                    <a:pt x="0" y="623887"/>
                  </a:lnTo>
                  <a:lnTo>
                    <a:pt x="5406796" y="623887"/>
                  </a:lnTo>
                  <a:lnTo>
                    <a:pt x="5447272" y="615717"/>
                  </a:lnTo>
                  <a:lnTo>
                    <a:pt x="5480326" y="593436"/>
                  </a:lnTo>
                  <a:lnTo>
                    <a:pt x="5502611" y="560386"/>
                  </a:lnTo>
                  <a:lnTo>
                    <a:pt x="5510784" y="519912"/>
                  </a:lnTo>
                  <a:lnTo>
                    <a:pt x="5510784" y="103987"/>
                  </a:lnTo>
                  <a:lnTo>
                    <a:pt x="5502611" y="63511"/>
                  </a:lnTo>
                  <a:lnTo>
                    <a:pt x="5480326" y="30457"/>
                  </a:lnTo>
                  <a:lnTo>
                    <a:pt x="5447272" y="8172"/>
                  </a:lnTo>
                  <a:lnTo>
                    <a:pt x="5406796" y="0"/>
                  </a:lnTo>
                  <a:close/>
                </a:path>
              </a:pathLst>
            </a:custGeom>
            <a:solidFill>
              <a:srgbClr val="E7F3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04614" y="5621382"/>
              <a:ext cx="5511165" cy="624205"/>
            </a:xfrm>
            <a:custGeom>
              <a:avLst/>
              <a:gdLst/>
              <a:ahLst/>
              <a:cxnLst/>
              <a:rect l="l" t="t" r="r" b="b"/>
              <a:pathLst>
                <a:path w="5511165" h="624204">
                  <a:moveTo>
                    <a:pt x="5510784" y="103987"/>
                  </a:moveTo>
                  <a:lnTo>
                    <a:pt x="5510784" y="519912"/>
                  </a:lnTo>
                  <a:lnTo>
                    <a:pt x="5502611" y="560386"/>
                  </a:lnTo>
                  <a:lnTo>
                    <a:pt x="5480326" y="593436"/>
                  </a:lnTo>
                  <a:lnTo>
                    <a:pt x="5447272" y="615717"/>
                  </a:lnTo>
                  <a:lnTo>
                    <a:pt x="5406796" y="623887"/>
                  </a:lnTo>
                  <a:lnTo>
                    <a:pt x="0" y="623887"/>
                  </a:lnTo>
                  <a:lnTo>
                    <a:pt x="0" y="0"/>
                  </a:lnTo>
                  <a:lnTo>
                    <a:pt x="5406796" y="0"/>
                  </a:lnTo>
                  <a:lnTo>
                    <a:pt x="5447272" y="8172"/>
                  </a:lnTo>
                  <a:lnTo>
                    <a:pt x="5480326" y="30457"/>
                  </a:lnTo>
                  <a:lnTo>
                    <a:pt x="5502611" y="63511"/>
                  </a:lnTo>
                  <a:lnTo>
                    <a:pt x="5510784" y="103987"/>
                  </a:lnTo>
                  <a:close/>
                </a:path>
              </a:pathLst>
            </a:custGeom>
            <a:ln w="25400">
              <a:solidFill>
                <a:srgbClr val="E7F3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460496" y="5642880"/>
            <a:ext cx="4784090" cy="53784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84785" marR="5080" indent="-172720">
              <a:lnSpc>
                <a:spcPts val="1870"/>
              </a:lnSpc>
              <a:spcBef>
                <a:spcPts val="405"/>
              </a:spcBef>
              <a:buChar char="•"/>
              <a:tabLst>
                <a:tab pos="18542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Визначення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збудливості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нервово-м’язового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апарату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128" y="5524497"/>
            <a:ext cx="3188207" cy="867155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717169" y="5709587"/>
            <a:ext cx="2273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Microsoft Sans Serif"/>
                <a:cs typeface="Microsoft Sans Serif"/>
              </a:rPr>
              <a:t>Х</a:t>
            </a:r>
            <a:r>
              <a:rPr sz="2400" spc="-10" dirty="0">
                <a:latin typeface="Microsoft Sans Serif"/>
                <a:cs typeface="Microsoft Sans Serif"/>
              </a:rPr>
              <a:t>ро</a:t>
            </a:r>
            <a:r>
              <a:rPr sz="2400" spc="-15" dirty="0">
                <a:latin typeface="Microsoft Sans Serif"/>
                <a:cs typeface="Microsoft Sans Serif"/>
              </a:rPr>
              <a:t>н</a:t>
            </a:r>
            <a:r>
              <a:rPr sz="2400" spc="-85" dirty="0">
                <a:latin typeface="Microsoft Sans Serif"/>
                <a:cs typeface="Microsoft Sans Serif"/>
              </a:rPr>
              <a:t>а</a:t>
            </a:r>
            <a:r>
              <a:rPr sz="2400" spc="-50" dirty="0">
                <a:latin typeface="Microsoft Sans Serif"/>
                <a:cs typeface="Microsoft Sans Serif"/>
              </a:rPr>
              <a:t>к</a:t>
            </a:r>
            <a:r>
              <a:rPr sz="2400" dirty="0">
                <a:latin typeface="Microsoft Sans Serif"/>
                <a:cs typeface="Microsoft Sans Serif"/>
              </a:rPr>
              <a:t>с</a:t>
            </a:r>
            <a:r>
              <a:rPr sz="2400" spc="-5" dirty="0">
                <a:latin typeface="Microsoft Sans Serif"/>
                <a:cs typeface="Microsoft Sans Serif"/>
              </a:rPr>
              <a:t>и</a:t>
            </a:r>
            <a:r>
              <a:rPr sz="2400" spc="-60" dirty="0">
                <a:latin typeface="Microsoft Sans Serif"/>
                <a:cs typeface="Microsoft Sans Serif"/>
              </a:rPr>
              <a:t>м</a:t>
            </a:r>
            <a:r>
              <a:rPr sz="2400" spc="-90" dirty="0">
                <a:latin typeface="Microsoft Sans Serif"/>
                <a:cs typeface="Microsoft Sans Serif"/>
              </a:rPr>
              <a:t>е</a:t>
            </a:r>
            <a:r>
              <a:rPr sz="2400" dirty="0">
                <a:latin typeface="Microsoft Sans Serif"/>
                <a:cs typeface="Microsoft Sans Serif"/>
              </a:rPr>
              <a:t>т</a:t>
            </a:r>
            <a:r>
              <a:rPr sz="2400" spc="-15" dirty="0">
                <a:latin typeface="Microsoft Sans Serif"/>
                <a:cs typeface="Microsoft Sans Serif"/>
              </a:rPr>
              <a:t>рі</a:t>
            </a:r>
            <a:r>
              <a:rPr sz="2400" spc="-5" dirty="0">
                <a:latin typeface="Microsoft Sans Serif"/>
                <a:cs typeface="Microsoft Sans Serif"/>
              </a:rPr>
              <a:t>я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3802" y="264668"/>
            <a:ext cx="56959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БУДОВА</a:t>
            </a:r>
            <a:r>
              <a:rPr spc="5" dirty="0"/>
              <a:t> </a:t>
            </a:r>
            <a:r>
              <a:rPr spc="-50" dirty="0"/>
              <a:t>СКЕЛЕТНИХ</a:t>
            </a:r>
            <a:r>
              <a:rPr dirty="0"/>
              <a:t> </a:t>
            </a:r>
            <a:r>
              <a:rPr spc="-20" dirty="0"/>
              <a:t>М'ЯЗІВ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637432"/>
              </p:ext>
            </p:extLst>
          </p:nvPr>
        </p:nvGraphicFramePr>
        <p:xfrm>
          <a:off x="444500" y="1190625"/>
          <a:ext cx="8229600" cy="47402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000" b="1" i="1" spc="5" dirty="0">
                          <a:latin typeface="Arial"/>
                          <a:cs typeface="Arial"/>
                        </a:rPr>
                        <a:t>Сарколема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2000" b="1" spc="-5" dirty="0" err="1">
                          <a:latin typeface="Arial"/>
                          <a:cs typeface="Arial"/>
                        </a:rPr>
                        <a:t>мембрана</a:t>
                      </a:r>
                      <a:r>
                        <a:rPr sz="2000" b="1" spc="-5" dirty="0">
                          <a:latin typeface="Arial"/>
                          <a:cs typeface="Arial"/>
                        </a:rPr>
                        <a:t>)</a:t>
                      </a:r>
                      <a:r>
                        <a:rPr lang="uk-UA" sz="2000" b="1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1</a:t>
                      </a:r>
                      <a:endParaRPr sz="20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14033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2000" b="1" i="1" dirty="0">
                          <a:latin typeface="Arial"/>
                          <a:cs typeface="Arial"/>
                        </a:rPr>
                        <a:t>Саркоплазма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b="1" spc="-10" dirty="0">
                          <a:latin typeface="Arial"/>
                          <a:cs typeface="Arial"/>
                        </a:rPr>
                        <a:t>(цитоплазма)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105410" marR="98425" indent="-635"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Нервово-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м’язові</a:t>
                      </a:r>
                      <a:r>
                        <a:rPr sz="20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синапси </a:t>
                      </a:r>
                      <a:r>
                        <a:rPr sz="2000" spc="-5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800" spc="-15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рецептори</a:t>
                      </a:r>
                      <a:r>
                        <a:rPr sz="1800" spc="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АХ,</a:t>
                      </a:r>
                      <a:r>
                        <a:rPr lang="uk-UA" sz="180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1А</a:t>
                      </a:r>
                      <a:endParaRPr sz="1800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Т-</a:t>
                      </a:r>
                      <a:r>
                        <a:rPr sz="1800" spc="-20" dirty="0" err="1">
                          <a:latin typeface="Microsoft Sans Serif"/>
                          <a:cs typeface="Microsoft Sans Serif"/>
                        </a:rPr>
                        <a:t>трубочки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lang="uk-UA" sz="18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uk-UA" sz="1800" spc="-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1Б</a:t>
                      </a:r>
                      <a:endParaRPr sz="1800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2000" i="1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Скоротливий</a:t>
                      </a:r>
                      <a:r>
                        <a:rPr sz="2000" i="1" spc="-50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sz="2000" i="1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апарат</a:t>
                      </a:r>
                      <a:endParaRPr sz="20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(міофібрили)</a:t>
                      </a:r>
                      <a:endParaRPr sz="1800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557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227329" marR="2203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i="1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2000" i="1" spc="-2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2000" i="1" spc="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2000" i="1" dirty="0">
                          <a:latin typeface="Arial"/>
                          <a:cs typeface="Arial"/>
                        </a:rPr>
                        <a:t>коро</a:t>
                      </a:r>
                      <a:r>
                        <a:rPr sz="2000" i="1" spc="-65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2000" i="1" spc="-5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2000" i="1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2000" i="1" spc="-55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2000" i="1" dirty="0">
                          <a:latin typeface="Arial"/>
                          <a:cs typeface="Arial"/>
                        </a:rPr>
                        <a:t>а  </a:t>
                      </a:r>
                      <a:r>
                        <a:rPr sz="2000" i="1" spc="-5" dirty="0">
                          <a:latin typeface="Arial"/>
                          <a:cs typeface="Arial"/>
                        </a:rPr>
                        <a:t>частина </a:t>
                      </a:r>
                      <a:r>
                        <a:rPr sz="2000" i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(ядра,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мітохондрії,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  <a:p>
                      <a:pPr marL="821690" marR="113030" indent="-701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800" spc="-1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ар</a:t>
                      </a:r>
                      <a:r>
                        <a:rPr sz="1800" spc="25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800" spc="-1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800" spc="-5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1800" spc="5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spc="-3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1800" spc="-5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800" spc="-45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1800" spc="-5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180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80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1800" spc="-20" dirty="0" err="1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сітка</a:t>
                      </a:r>
                      <a:r>
                        <a:rPr lang="uk-UA" sz="1800" spc="-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2</a:t>
                      </a:r>
                      <a:r>
                        <a:rPr sz="1800" spc="-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,</a:t>
                      </a:r>
                      <a:endParaRPr sz="1800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  <a:p>
                      <a:pPr marL="128270" marR="120014" indent="450850">
                        <a:lnSpc>
                          <a:spcPct val="100000"/>
                        </a:lnSpc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міоглобін,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гранули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глікогену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і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  <a:p>
                      <a:pPr marL="850900" marR="734060" indent="-111760">
                        <a:lnSpc>
                          <a:spcPct val="100000"/>
                        </a:lnSpc>
                      </a:pP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іпі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в,  </a:t>
                      </a:r>
                      <a:r>
                        <a:rPr sz="1800" spc="-90" dirty="0">
                          <a:latin typeface="Microsoft Sans Serif"/>
                          <a:cs typeface="Microsoft Sans Serif"/>
                        </a:rPr>
                        <a:t>АТФ,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креатинфосфат)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79830" marR="1175385" indent="269240">
                        <a:lnSpc>
                          <a:spcPct val="120000"/>
                        </a:lnSpc>
                        <a:spcBef>
                          <a:spcPts val="710"/>
                        </a:spcBef>
                      </a:pPr>
                      <a:r>
                        <a:rPr sz="1800" spc="-25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Саркомер </a:t>
                      </a:r>
                      <a:r>
                        <a:rPr sz="1800" spc="-2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3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(окрема</a:t>
                      </a:r>
                      <a:r>
                        <a:rPr sz="1800" spc="-4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ланка)</a:t>
                      </a:r>
                      <a:endParaRPr sz="1800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</a:txBody>
                  <a:tcPr marL="0" marR="0" marT="9017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38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І-диск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652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59944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А-диск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652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6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144780" marR="138430" indent="-635" algn="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800" spc="-55" dirty="0">
                          <a:latin typeface="Microsoft Sans Serif"/>
                          <a:cs typeface="Microsoft Sans Serif"/>
                        </a:rPr>
                        <a:t>Тонкі </a:t>
                      </a:r>
                      <a:r>
                        <a:rPr sz="1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міофіламенти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(актин,</a:t>
                      </a:r>
                      <a:r>
                        <a:rPr sz="1800" spc="-80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тропонін, </a:t>
                      </a:r>
                      <a:r>
                        <a:rPr sz="1800" spc="-4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тропоміозин)</a:t>
                      </a:r>
                      <a:endParaRPr sz="1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16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marL="213995" marR="208279" indent="2540" algn="ctr">
                        <a:lnSpc>
                          <a:spcPct val="100000"/>
                        </a:lnSpc>
                      </a:pPr>
                      <a:r>
                        <a:rPr sz="1800" spc="-30" dirty="0">
                          <a:latin typeface="Microsoft Sans Serif"/>
                          <a:cs typeface="Microsoft Sans Serif"/>
                        </a:rPr>
                        <a:t>Товсті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мі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оф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нти 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800" spc="-25" dirty="0">
                          <a:highlight>
                            <a:srgbClr val="FFFF00"/>
                          </a:highlight>
                          <a:latin typeface="Microsoft Sans Serif"/>
                          <a:cs typeface="Microsoft Sans Serif"/>
                        </a:rPr>
                        <a:t>міозин)</a:t>
                      </a:r>
                      <a:endParaRPr sz="1800" dirty="0">
                        <a:highlight>
                          <a:srgbClr val="FFFF00"/>
                        </a:highlight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28575">
                      <a:solidFill>
                        <a:srgbClr val="BDBDBD"/>
                      </a:solidFill>
                      <a:prstDash val="solid"/>
                    </a:lnL>
                    <a:lnR w="28575">
                      <a:solidFill>
                        <a:srgbClr val="BDBDBD"/>
                      </a:solidFill>
                      <a:prstDash val="solid"/>
                    </a:lnR>
                    <a:lnT w="28575">
                      <a:solidFill>
                        <a:srgbClr val="BDBDBD"/>
                      </a:solidFill>
                      <a:prstDash val="solid"/>
                    </a:lnT>
                    <a:lnB w="28575">
                      <a:solidFill>
                        <a:srgbClr val="BDBDBD"/>
                      </a:solidFill>
                      <a:prstDash val="solid"/>
                    </a:lnB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14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6623CA-73C5-45E1-AA76-EB6854F5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58" y="0"/>
            <a:ext cx="9255158" cy="67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8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19BD88-CDEB-42D9-8255-5BF97A8FD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84"/>
            <a:ext cx="9144000" cy="68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4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874A58-5F10-4913-8238-D4612967F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8600"/>
            <a:ext cx="9764764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987</Words>
  <Application>Microsoft Office PowerPoint</Application>
  <PresentationFormat>Экран (4:3)</PresentationFormat>
  <Paragraphs>346</Paragraphs>
  <Slides>59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Calibri</vt:lpstr>
      <vt:lpstr>Microsoft Sans Serif</vt:lpstr>
      <vt:lpstr>Times New Roman</vt:lpstr>
      <vt:lpstr>Office Theme</vt:lpstr>
      <vt:lpstr>1_Office Theme</vt:lpstr>
      <vt:lpstr>Лекція</vt:lpstr>
      <vt:lpstr>ВИДИ М'ЯЗОВОЇ ТКАНИНИ</vt:lpstr>
      <vt:lpstr>ФІЗІОЛОГІЧНІ ВЛАСТИВОСТІ  М'ЯЗОВОЇ ТКАНИНИ</vt:lpstr>
      <vt:lpstr>БУДОВА СКЕЛЕТНИХ М'ЯЗІВ</vt:lpstr>
      <vt:lpstr>БУДОВА СКЕЛЕТНИХ М'ЯЗІВ</vt:lpstr>
      <vt:lpstr>БУДОВА СКЕЛЕТНИХ М'ЯЗІВ</vt:lpstr>
      <vt:lpstr>Презентация PowerPoint</vt:lpstr>
      <vt:lpstr>Презентация PowerPoint</vt:lpstr>
      <vt:lpstr>Презентация PowerPoint</vt:lpstr>
      <vt:lpstr>Презентация PowerPoint</vt:lpstr>
      <vt:lpstr>БУДОВА СКЕЛЕТНИХ М'ЯЗІВ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САРКОМЕР - ОСНОВНА СТРУКТУРНА  ОДИНИЦЯ МІОФІБРИЛИ</vt:lpstr>
      <vt:lpstr>САРКОМЕР - ОСНОВНА СТРУКТУРНА  ОДИНИЦЯ МІОФІБРИЛИ</vt:lpstr>
      <vt:lpstr>МЕХАНІЗМ СКОРОЧЕННЯ І РОЗСЛАБЛЕННЯ  М'ЯЗОВОГО ВОЛОКНА</vt:lpstr>
      <vt:lpstr>МЕХАНІЗМ СКОРОЧЕННЯ І РОЗСЛАБЛЕННЯ  М'ЯЗОВОГО ВОЛОКНА (за А.Хакслі та Д.Хансоном)</vt:lpstr>
      <vt:lpstr>МЕХАНІЗМ СКОРОЧЕННЯ І РОЗСЛАБЛЕННЯ  М'ЯЗОВОГО ВОЛОКНА</vt:lpstr>
      <vt:lpstr>МЕХАНІЗМ СКОРОЧЕННЯ І РОЗСЛАБЛЕННЯ  М'ЯЗОВОГО ВОЛОКНА</vt:lpstr>
      <vt:lpstr>РЕГУЛЯЦІЯ СКОРОЧЕННЯ ТА  РОЗСЛАБЛЕННЯ М'ЯЗА</vt:lpstr>
      <vt:lpstr>ЕНЕРГЕТИЧНЕ ЗАБЕЗПЕЧЕННЯ  СКОРОЧЕННЯ М'ЯЗІВ</vt:lpstr>
      <vt:lpstr>ЕНЕРГЕТИЧНЕ ЗАБЕЗПЕЧЕННЯ  СКОРОЧЕННЯ М'ЯЗІВ</vt:lpstr>
      <vt:lpstr>ЕНЕРГЕТИЧНЕ ЗАБЕЗПЕЧЕННЯ  СКОРОЧЕННЯ М'ЯЗІВ</vt:lpstr>
      <vt:lpstr>ЕНЕРГЕТИЧНЕ ЗАБЕЗПЕЧЕННЯ  СКОРОЧЕННЯ М'ЯЗІВ</vt:lpstr>
      <vt:lpstr>ЕНЕРГЕТИЧНЕ ЗАБЕЗПЕЧЕННЯ  СКОРОЧЕННЯ М'ЯЗІВ</vt:lpstr>
      <vt:lpstr>ПЕРЕДАЧА ЗБУДЖЕННЯ В  НЕРВОВО-М'ЯЗОВОМУ</vt:lpstr>
      <vt:lpstr>Іннервація м’яза</vt:lpstr>
      <vt:lpstr>ПЕРЕДАЧА ЗБУДЖЕННЯ В  НЕРВОВО-М'ЯЗОВОМУ СИНАПСІ</vt:lpstr>
      <vt:lpstr>БУДОВА ТА ФУНКЦІЇ  НЕРВОВО-М'ЯЗОВОГО СИНАПСУ</vt:lpstr>
      <vt:lpstr>ПЕРЕДАЧА ЗБУДЖЕННЯ В  НЕРВОВО-М'ЯЗОВОМУ СИНАПСІ</vt:lpstr>
      <vt:lpstr>ПОНЯТТЯ ПРО НЕРВОВО-М'ЯЗОВИЙ  АПАРАТ. РУХОВА ОДИНИЦЯ (РО)</vt:lpstr>
      <vt:lpstr>РУХОВА ОДИНИЦЯ (РО). БУДОВА ТА ФУНКЦІЇ</vt:lpstr>
      <vt:lpstr>ТИПИ М’ЯЗОВИХ ВОЛОКОН</vt:lpstr>
      <vt:lpstr>ТИПИ М’ЯЗОВИХ ВОЛОКОН</vt:lpstr>
      <vt:lpstr>ТИПИ М’ЯЗОВИХ ВОЛОКОН</vt:lpstr>
      <vt:lpstr>КЛАСИФІКАЦІЯ РУХОВИХ ОДИНИЦЬ</vt:lpstr>
      <vt:lpstr>ФОРМИ, ТИПИ І РЕЖИМИ М’ЯЗОВОГО  СКОРОЧЕННЯ</vt:lpstr>
      <vt:lpstr>ФОРМИ І ТИПИ М’ЯЗОВОГО СКОРОЧЕННЯ</vt:lpstr>
      <vt:lpstr>РЕЖИМИ М’ЯЗОВОГО СКОРОЧЕННЯ</vt:lpstr>
      <vt:lpstr>РЕГУЛЯЦІЯ НАПРУЖЕННЯ  (СИЛИ СКОРОЧЕННЯ) М'ЯЗІВ.  РОБОТА М'ЯЗІВ.</vt:lpstr>
      <vt:lpstr>РЕГУЛЯЦІЯ НАПРУЖЕННЯ  (СИЛИ СКОРОЧЕННЯ) М'ЯЗІВ.</vt:lpstr>
      <vt:lpstr>РЕГУЛЯЦІЯ СИЛИ СКОРОЧЕННЯ  СКЕЛЕТНОГО М'ЯЗА</vt:lpstr>
      <vt:lpstr>ЗАЛЕЖНІСТЬ СИЛИ СКОРОЧЕННЯ ВІД  ДОВЖИНИ М'ЯЗІВ</vt:lpstr>
      <vt:lpstr>ЗАКОН СЕРЕДНІХ НАВАНТАЖЕНЬ</vt:lpstr>
      <vt:lpstr>МЕТОДИКИ ДОСЛІДЖЕННЯ НЕРВОВО-  М’ЯЗОВОГО АПАРАТУ ЛЮДИНИ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№ 2</dc:title>
  <cp:lastModifiedBy>Володя</cp:lastModifiedBy>
  <cp:revision>8</cp:revision>
  <dcterms:created xsi:type="dcterms:W3CDTF">2022-10-07T06:44:18Z</dcterms:created>
  <dcterms:modified xsi:type="dcterms:W3CDTF">2024-04-19T11:16:50Z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2022-10-07T00:00:00Z</vt:filetime>
  </property>
</Properties>
</file>