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714488"/>
            <a:ext cx="850835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6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Загальна паразитологія</a:t>
            </a:r>
            <a:endParaRPr lang="ru-RU" sz="60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-285784" y="0"/>
            <a:ext cx="10027318" cy="571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736368" tIns="609408" rIns="406272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212850" algn="l"/>
                <a:tab pos="3176588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 та завдання навчальної дисципліни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212850" algn="l"/>
                <a:tab pos="3176588" algn="l"/>
              </a:tabLst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2850" algn="l"/>
                <a:tab pos="3176588" algn="l"/>
              </a:tabLst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Метою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вивчення навчальної дисципліни «Загальна паразитологія» є надати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2850" algn="l"/>
                <a:tab pos="317658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студентам знання щодо основ загальної та часткової паразитології. Освітити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2850" algn="l"/>
                <a:tab pos="317658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значення, функції та взаємодію паразитичних угрупувань з хазяями та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2850" algn="l"/>
                <a:tab pos="317658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природними екосистемами. Розглянути основні групи паразитичних організмів.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2850" algn="l"/>
                <a:tab pos="317658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об'єктами паразитування розрізняють такі розділи паразитології: медичну,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2850" algn="l"/>
                <a:tab pos="317658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ветеринарну та агрономічну. Загальнотеоретичною базою паразитології є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2850" algn="l"/>
                <a:tab pos="317658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загальна паразитологія, що вивчає закономірності паразитизму, фауну,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2850" algn="l"/>
                <a:tab pos="317658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систематику та таксономію паразитів. Саме цьому розділу паразитології і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2850" algn="l"/>
                <a:tab pos="317658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присвячено дана навчальна дисципліна. Основне завдання паразитології –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2850" algn="l"/>
                <a:tab pos="317658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опрацювання теоретичної бази біологічних й інтегрованих методів боротьби з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2850" algn="l"/>
                <a:tab pos="317658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паразитами людини, тварин, рослин та розв'язання низки біологічних проблем –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2850" algn="l"/>
                <a:tab pos="317658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шляхів коеволюції та філогенії.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12850" algn="l"/>
                <a:tab pos="3176588" algn="l"/>
              </a:tabLs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8687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212850" algn="l"/>
                <a:tab pos="3176588" algn="l"/>
              </a:tabLst>
            </a:pP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Основними 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завданнями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вивчення дисципліни «Загальна паразитологія» є: </a:t>
            </a:r>
            <a:endParaRPr lang="uk-UA" sz="2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212850" algn="l"/>
                <a:tab pos="3176588" algn="l"/>
              </a:tabLst>
            </a:pP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формування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студентів уяви про явище паразитизму та взаємодію у системі паразит-хазяїн-екосистема, а також надані фундаментальних знань з систематики, таксономії, філогенії та екології паразитичних організмів. Екологічний підхід, що покладено у основу викладення курсу направлено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формування екологічного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мислення	у майбутніх фахівців-біологів, що є невід’ємною складовою сучасної моделі освіти.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1212850" algn="l"/>
                <a:tab pos="3176588" algn="l"/>
              </a:tabLst>
            </a:pPr>
            <a:endParaRPr lang="uk-UA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7154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результаті вивчення навчальної дисципліни студент повинен набути таких результатів навчання (знання, уміння тощо) та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компетентностей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Знати: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Поняття паразитизму</a:t>
            </a:r>
            <a:r>
              <a:rPr lang="uk-UA" sz="2400" dirty="0" smtClean="0"/>
              <a:t>,	</a:t>
            </a:r>
            <a:r>
              <a:rPr lang="uk-UA" sz="2400" dirty="0" smtClean="0"/>
              <a:t>основні види і форми</a:t>
            </a:r>
            <a:r>
              <a:rPr lang="ru-RU" sz="2400" dirty="0" smtClean="0"/>
              <a:t> </a:t>
            </a:r>
            <a:r>
              <a:rPr lang="uk-UA" sz="2400" dirty="0" smtClean="0"/>
              <a:t>паразитизму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походження та еволюцію паразитизму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uk-UA" sz="2400" dirty="0" err="1" smtClean="0"/>
              <a:t>коеволюцію</a:t>
            </a:r>
            <a:r>
              <a:rPr lang="uk-UA" sz="2400" dirty="0" smtClean="0"/>
              <a:t>	</a:t>
            </a:r>
            <a:r>
              <a:rPr lang="uk-UA" sz="2400" dirty="0" err="1" smtClean="0"/>
              <a:t>хазяїно-паразитарних</a:t>
            </a:r>
            <a:r>
              <a:rPr lang="ru-RU" sz="2400" dirty="0" smtClean="0"/>
              <a:t> </a:t>
            </a:r>
            <a:r>
              <a:rPr lang="uk-UA" sz="2400" dirty="0" smtClean="0"/>
              <a:t>взаємовідносин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поняття паразитичних угрупувань та їх роль </a:t>
            </a:r>
            <a:r>
              <a:rPr lang="uk-UA" sz="2400" dirty="0" err="1" smtClean="0"/>
              <a:t>вбіоценозах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класифікацію,	</a:t>
            </a:r>
            <a:r>
              <a:rPr lang="uk-UA" sz="2400" dirty="0" err="1" smtClean="0"/>
              <a:t>систематикута</a:t>
            </a:r>
            <a:r>
              <a:rPr lang="uk-UA" sz="2400" dirty="0" smtClean="0"/>
              <a:t> філогенію</a:t>
            </a:r>
            <a:r>
              <a:rPr lang="ru-RU" sz="2400" dirty="0" smtClean="0"/>
              <a:t> </a:t>
            </a:r>
            <a:r>
              <a:rPr lang="uk-UA" sz="2400" dirty="0" smtClean="0"/>
              <a:t>основних </a:t>
            </a:r>
            <a:r>
              <a:rPr lang="uk-UA" sz="2400" dirty="0" smtClean="0"/>
              <a:t>таксономічних груп паразитів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морфологію та життєві цикли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Найбільш розповсюджені та небезпечні</a:t>
            </a:r>
            <a:r>
              <a:rPr lang="ru-RU" sz="2400" dirty="0" smtClean="0"/>
              <a:t> </a:t>
            </a:r>
            <a:r>
              <a:rPr lang="uk-UA" sz="2400" dirty="0" err="1" smtClean="0"/>
              <a:t>паразитози</a:t>
            </a:r>
            <a:endParaRPr lang="ru-RU" sz="2400" dirty="0" smtClean="0"/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методи вивчення паразитів</a:t>
            </a:r>
            <a:endParaRPr lang="ru-RU" sz="2400" dirty="0" smtClean="0"/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85728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Вм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іти:</a:t>
            </a:r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користуватись визначником </a:t>
            </a:r>
            <a:r>
              <a:rPr lang="uk-UA" sz="2400" dirty="0" smtClean="0"/>
              <a:t>паразитів</a:t>
            </a:r>
          </a:p>
          <a:p>
            <a:pPr>
              <a:buFont typeface="Wingdings" pitchFamily="2" charset="2"/>
              <a:buChar char="Ø"/>
            </a:pPr>
            <a:endParaRPr lang="uk-UA" sz="2400" dirty="0" smtClean="0"/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визначати паразитів до </a:t>
            </a:r>
            <a:r>
              <a:rPr lang="uk-UA" sz="2400" dirty="0" smtClean="0"/>
              <a:t>роду</a:t>
            </a:r>
          </a:p>
          <a:p>
            <a:pPr>
              <a:buFont typeface="Wingdings" pitchFamily="2" charset="2"/>
              <a:buChar char="Ø"/>
            </a:pPr>
            <a:endParaRPr lang="uk-UA" sz="2400" dirty="0" smtClean="0"/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провести </a:t>
            </a:r>
            <a:r>
              <a:rPr lang="uk-UA" sz="2400" dirty="0" err="1" smtClean="0"/>
              <a:t>паразитологічне</a:t>
            </a:r>
            <a:r>
              <a:rPr lang="uk-UA" sz="2400" dirty="0" smtClean="0"/>
              <a:t> дослідження </a:t>
            </a:r>
            <a:r>
              <a:rPr lang="uk-UA" sz="2400" dirty="0" smtClean="0"/>
              <a:t>молюсків, членистоногих</a:t>
            </a:r>
            <a:r>
              <a:rPr lang="uk-UA" sz="2400" dirty="0" smtClean="0"/>
              <a:t>, </a:t>
            </a:r>
            <a:r>
              <a:rPr lang="uk-UA" sz="2400" dirty="0" smtClean="0"/>
              <a:t> риб</a:t>
            </a:r>
            <a:r>
              <a:rPr lang="uk-UA" sz="2400" dirty="0" smtClean="0"/>
              <a:t>, птахів і ссавців, та </a:t>
            </a:r>
            <a:r>
              <a:rPr lang="uk-UA" sz="2400" dirty="0" smtClean="0"/>
              <a:t>виявляти</a:t>
            </a:r>
            <a:r>
              <a:rPr lang="ru-RU" sz="2400" dirty="0" smtClean="0"/>
              <a:t> </a:t>
            </a:r>
            <a:r>
              <a:rPr lang="uk-UA" sz="2400" dirty="0" smtClean="0"/>
              <a:t>паразитів</a:t>
            </a:r>
          </a:p>
          <a:p>
            <a:pPr>
              <a:buFont typeface="Wingdings" pitchFamily="2" charset="2"/>
              <a:buChar char="Ø"/>
            </a:pPr>
            <a:endParaRPr lang="uk-UA" sz="2400" dirty="0" smtClean="0"/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визначити	етіологію	</a:t>
            </a:r>
            <a:r>
              <a:rPr lang="uk-UA" sz="2400" dirty="0" smtClean="0"/>
              <a:t>паразитичного</a:t>
            </a:r>
            <a:r>
              <a:rPr lang="ru-RU" sz="2400" dirty="0" smtClean="0"/>
              <a:t> </a:t>
            </a:r>
            <a:r>
              <a:rPr lang="uk-UA" sz="2400" dirty="0" smtClean="0"/>
              <a:t>захворювання тварин</a:t>
            </a:r>
          </a:p>
          <a:p>
            <a:pPr>
              <a:buFont typeface="Wingdings" pitchFamily="2" charset="2"/>
              <a:buChar char="Ø"/>
            </a:pPr>
            <a:endParaRPr lang="uk-UA" sz="2400" dirty="0" smtClean="0"/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володіти методиками фіксації, збору, фарбування та виготовлення </a:t>
            </a:r>
            <a:r>
              <a:rPr lang="uk-UA" sz="2400" smtClean="0"/>
              <a:t>постійних </a:t>
            </a:r>
            <a:r>
              <a:rPr lang="uk-UA" sz="2400" smtClean="0"/>
              <a:t>препаратів</a:t>
            </a:r>
          </a:p>
          <a:p>
            <a:endParaRPr lang="uk-UA" sz="2400" dirty="0" smtClean="0"/>
          </a:p>
          <a:p>
            <a:pPr>
              <a:buFont typeface="Wingdings" pitchFamily="2" charset="2"/>
              <a:buChar char="Ø"/>
            </a:pPr>
            <a:r>
              <a:rPr lang="uk-UA" sz="2400" dirty="0" smtClean="0"/>
              <a:t>користуватись визначником паразитів</a:t>
            </a:r>
            <a:endParaRPr lang="uk-UA" sz="2400" dirty="0" smtClean="0"/>
          </a:p>
          <a:p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214546" y="142852"/>
            <a:ext cx="49167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946275" algn="l"/>
              </a:tabLs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Програма навчальної дисципліни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857224" y="571480"/>
            <a:ext cx="664322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83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Змістовий модуль 1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Основи загальної паразитології. </a:t>
            </a:r>
          </a:p>
          <a:p>
            <a:pPr marL="0" marR="0" lvl="0" indent="3683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Найпростіші, гельмінти та паразитичні молюски.</a:t>
            </a:r>
            <a:endParaRPr kumimoji="0" lang="uk-UA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1285860"/>
            <a:ext cx="85725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1. Історія розвитку паразитології на Україні та за кордоном, поняття паразитизму, об’єкт та задачі паразитології. Взаємовідносини тварин.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2. Шляхи переходу до паразитичного способу життя.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системи паразит-хазяїн. Типи систем паразит-хазяїн.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3. Місце паразитів у тваринному світі (паразитичні найпростіші та багатоклітинні).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4. Біологічні властивості системи паразит-хазяїн.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5. Робота з основним устаткуванням і обладнанням, що використовується при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паразитологічних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дослідженнях. Адаптації найпростіших до паразитизму. Тема 6. Паразитичні найпростіші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зоомастігофори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опалінати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лобоси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7. Паразитичні найпростіші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поровики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мікроспоридії,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міксоспоридії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війчасті).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8. Плоскі черви. Будова та життєві цикли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моногеней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трематод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та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цестод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найпоширеніші захворювання людини та тварин, що спричиняють плоскі черви. сисуни.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9. Акантоцефали, походження та патогенне значення життєві цикли та захворювання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10. Нематоди, будова, життєві цикли та захворювання. Паразитичні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моллюски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походження та патогенне значення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2153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Змістовий модуль 2.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Основи екологічної паразитології. Паразитичні членистоногі та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методики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паразитологічних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досліджень безхребетних, риб, птахів і ссавців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714488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Основи екологічної паразитології.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12. Система паразит-хазяїн з погляду екології. Тема 13. Процеси регуляції в системі паразит-хазяїн.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14. Специфічність та географічне поширення паразитів. Тема 15. Філогенез та еволюція паразитів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16. Паразитичні членистоногі: ракоподібні,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хеліцерові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та комахи (особливості їх морфології, біології та патогенного впливу).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17.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Паразитологічне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дослідження безхребетних. Тема 18.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Паразитологічне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дослідження риб.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19.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Паразитологічне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дослідження птахів. Тема 20.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Паразитологічне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дослідження ссавців.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Тема 21.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Паразитози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людини Півдня України та їх збудники.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398</Words>
  <PresentationFormat>Экран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3</cp:revision>
  <dcterms:modified xsi:type="dcterms:W3CDTF">2024-01-22T11:07:35Z</dcterms:modified>
</cp:coreProperties>
</file>