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9C29421D-BA58-49D0-B7C1-BDB01DC319A1}" type="slidenum">
              <a:rPr lang="ru-RU" smtClean="0"/>
              <a:t>‹#›</a:t>
            </a:fld>
            <a:endParaRPr lang="ru-RU"/>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6125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60F302-A429-4616-9617-1932822DEBC7}" type="datetimeFigureOut">
              <a:rPr lang="ru-RU" smtClean="0"/>
              <a:t>17.01.2021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29421D-BA58-49D0-B7C1-BDB01DC319A1}" type="slidenum">
              <a:rPr lang="ru-RU" smtClean="0"/>
              <a:t>‹#›</a:t>
            </a:fld>
            <a:endParaRPr lang="ru-RU"/>
          </a:p>
        </p:txBody>
      </p:sp>
    </p:spTree>
    <p:extLst>
      <p:ext uri="{BB962C8B-B14F-4D97-AF65-F5344CB8AC3E}">
        <p14:creationId xmlns:p14="http://schemas.microsoft.com/office/powerpoint/2010/main" val="241550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0081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16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spTree>
    <p:extLst>
      <p:ext uri="{BB962C8B-B14F-4D97-AF65-F5344CB8AC3E}">
        <p14:creationId xmlns:p14="http://schemas.microsoft.com/office/powerpoint/2010/main" val="33628611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5225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10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3289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04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spTree>
    <p:extLst>
      <p:ext uri="{BB962C8B-B14F-4D97-AF65-F5344CB8AC3E}">
        <p14:creationId xmlns:p14="http://schemas.microsoft.com/office/powerpoint/2010/main" val="2377452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60F302-A429-4616-9617-1932822DEBC7}" type="datetimeFigureOut">
              <a:rPr lang="ru-RU" smtClean="0"/>
              <a:t>17.01.2021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C29421D-BA58-49D0-B7C1-BDB01DC319A1}" type="slidenum">
              <a:rPr lang="ru-RU" smtClean="0"/>
              <a:t>‹#›</a:t>
            </a:fld>
            <a:endParaRPr lang="ru-RU"/>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110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3060F302-A429-4616-9617-1932822DEBC7}" type="datetimeFigureOut">
              <a:rPr lang="ru-RU" smtClean="0"/>
              <a:t>17.01.2021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29421D-BA58-49D0-B7C1-BDB01DC319A1}" type="slidenum">
              <a:rPr lang="ru-RU" smtClean="0"/>
              <a:t>‹#›</a:t>
            </a:fld>
            <a:endParaRPr lang="ru-RU"/>
          </a:p>
        </p:txBody>
      </p:sp>
    </p:spTree>
    <p:extLst>
      <p:ext uri="{BB962C8B-B14F-4D97-AF65-F5344CB8AC3E}">
        <p14:creationId xmlns:p14="http://schemas.microsoft.com/office/powerpoint/2010/main" val="628484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3060F302-A429-4616-9617-1932822DEBC7}" type="datetimeFigureOut">
              <a:rPr lang="ru-RU" smtClean="0"/>
              <a:t>17.01.2021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C29421D-BA58-49D0-B7C1-BDB01DC319A1}" type="slidenum">
              <a:rPr lang="ru-RU" smtClean="0"/>
              <a:t>‹#›</a:t>
            </a:fld>
            <a:endParaRPr lang="ru-RU"/>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481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060F302-A429-4616-9617-1932822DEBC7}" type="datetimeFigureOut">
              <a:rPr lang="ru-RU" smtClean="0"/>
              <a:t>17.01.2021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C29421D-BA58-49D0-B7C1-BDB01DC319A1}" type="slidenum">
              <a:rPr lang="ru-RU" smtClean="0"/>
              <a:t>‹#›</a:t>
            </a:fld>
            <a:endParaRPr lang="ru-RU"/>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900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0F302-A429-4616-9617-1932822DEBC7}" type="datetimeFigureOut">
              <a:rPr lang="ru-RU" smtClean="0"/>
              <a:t>17.01.2021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C29421D-BA58-49D0-B7C1-BDB01DC319A1}" type="slidenum">
              <a:rPr lang="ru-RU" smtClean="0"/>
              <a:t>‹#›</a:t>
            </a:fld>
            <a:endParaRPr lang="ru-RU"/>
          </a:p>
        </p:txBody>
      </p:sp>
    </p:spTree>
    <p:extLst>
      <p:ext uri="{BB962C8B-B14F-4D97-AF65-F5344CB8AC3E}">
        <p14:creationId xmlns:p14="http://schemas.microsoft.com/office/powerpoint/2010/main" val="209584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60F302-A429-4616-9617-1932822DEBC7}" type="datetimeFigureOut">
              <a:rPr lang="ru-RU" smtClean="0"/>
              <a:t>17.01.2021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29421D-BA58-49D0-B7C1-BDB01DC319A1}" type="slidenum">
              <a:rPr lang="ru-RU" smtClean="0"/>
              <a:t>‹#›</a:t>
            </a:fld>
            <a:endParaRPr lang="ru-RU"/>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120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060F302-A429-4616-9617-1932822DEBC7}" type="datetimeFigureOut">
              <a:rPr lang="ru-RU" smtClean="0"/>
              <a:t>17.01.2021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C29421D-BA58-49D0-B7C1-BDB01DC319A1}" type="slidenum">
              <a:rPr lang="ru-RU" smtClean="0"/>
              <a:t>‹#›</a:t>
            </a:fld>
            <a:endParaRPr lang="ru-RU"/>
          </a:p>
        </p:txBody>
      </p:sp>
    </p:spTree>
    <p:extLst>
      <p:ext uri="{BB962C8B-B14F-4D97-AF65-F5344CB8AC3E}">
        <p14:creationId xmlns:p14="http://schemas.microsoft.com/office/powerpoint/2010/main" val="3848407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060F302-A429-4616-9617-1932822DEBC7}" type="datetimeFigureOut">
              <a:rPr lang="ru-RU" smtClean="0"/>
              <a:t>17.01.2021</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29421D-BA58-49D0-B7C1-BDB01DC319A1}" type="slidenum">
              <a:rPr lang="ru-RU" smtClean="0"/>
              <a:t>‹#›</a:t>
            </a:fld>
            <a:endParaRPr lang="ru-RU"/>
          </a:p>
        </p:txBody>
      </p:sp>
    </p:spTree>
    <p:extLst>
      <p:ext uri="{BB962C8B-B14F-4D97-AF65-F5344CB8AC3E}">
        <p14:creationId xmlns:p14="http://schemas.microsoft.com/office/powerpoint/2010/main" val="13390841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lvl="0"/>
            <a:r>
              <a:rPr lang="ru-RU" sz="3600" b="1" cap="all" dirty="0"/>
              <a:t>СТРАХ</a:t>
            </a:r>
            <a:r>
              <a:rPr lang="uk-UA" sz="3600" b="1" cap="all" dirty="0"/>
              <a:t>ОВІ ПОСЛУГИ</a:t>
            </a:r>
            <a:r>
              <a:rPr lang="ru-RU" sz="3600" b="1" dirty="0"/>
              <a:t/>
            </a:r>
            <a:br>
              <a:rPr lang="ru-RU" sz="3600" b="1" dirty="0"/>
            </a:br>
            <a:endParaRPr lang="ru-RU" sz="3600" dirty="0"/>
          </a:p>
        </p:txBody>
      </p:sp>
      <p:sp>
        <p:nvSpPr>
          <p:cNvPr id="3" name="Подзаголовок 2"/>
          <p:cNvSpPr>
            <a:spLocks noGrp="1"/>
          </p:cNvSpPr>
          <p:nvPr>
            <p:ph type="subTitle" idx="1"/>
          </p:nvPr>
        </p:nvSpPr>
        <p:spPr>
          <a:xfrm>
            <a:off x="2654683" y="3629888"/>
            <a:ext cx="6815669" cy="1320802"/>
          </a:xfrm>
        </p:spPr>
        <p:txBody>
          <a:bodyPr>
            <a:normAutofit lnSpcReduction="10000"/>
          </a:bodyPr>
          <a:lstStyle/>
          <a:p>
            <a:r>
              <a:rPr lang="uk-UA" dirty="0"/>
              <a:t>Викладач: </a:t>
            </a:r>
            <a:endParaRPr lang="ru-RU" dirty="0"/>
          </a:p>
          <a:p>
            <a:r>
              <a:rPr lang="uk-UA" dirty="0"/>
              <a:t>Інна Юріївна </a:t>
            </a:r>
            <a:r>
              <a:rPr lang="uk-UA" dirty="0" err="1"/>
              <a:t>Кисільова</a:t>
            </a:r>
            <a:endParaRPr lang="ru-RU" dirty="0"/>
          </a:p>
          <a:p>
            <a:r>
              <a:rPr lang="uk-UA" dirty="0"/>
              <a:t>к.ф.-</a:t>
            </a:r>
            <a:r>
              <a:rPr lang="uk-UA" dirty="0" err="1"/>
              <a:t>м.н</a:t>
            </a:r>
            <a:r>
              <a:rPr lang="uk-UA" dirty="0"/>
              <a:t>., доцент </a:t>
            </a:r>
            <a:endParaRPr lang="ru-RU" dirty="0"/>
          </a:p>
          <a:p>
            <a:endParaRPr lang="ru-RU" dirty="0"/>
          </a:p>
        </p:txBody>
      </p:sp>
    </p:spTree>
    <p:extLst>
      <p:ext uri="{BB962C8B-B14F-4D97-AF65-F5344CB8AC3E}">
        <p14:creationId xmlns:p14="http://schemas.microsoft.com/office/powerpoint/2010/main" val="101915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Мета та завдання навчальної дисципліни</a:t>
            </a:r>
            <a:r>
              <a:rPr lang="ru-RU" b="1" i="1" dirty="0"/>
              <a:t/>
            </a:r>
            <a:br>
              <a:rPr lang="ru-RU" b="1" i="1" dirty="0"/>
            </a:br>
            <a:endParaRPr lang="ru-RU" dirty="0"/>
          </a:p>
        </p:txBody>
      </p:sp>
      <p:sp>
        <p:nvSpPr>
          <p:cNvPr id="3" name="Объект 2"/>
          <p:cNvSpPr>
            <a:spLocks noGrp="1"/>
          </p:cNvSpPr>
          <p:nvPr>
            <p:ph idx="1"/>
          </p:nvPr>
        </p:nvSpPr>
        <p:spPr/>
        <p:txBody>
          <a:bodyPr>
            <a:normAutofit fontScale="92500" lnSpcReduction="10000"/>
          </a:bodyPr>
          <a:lstStyle/>
          <a:p>
            <a:pPr algn="just"/>
            <a:r>
              <a:rPr lang="uk-UA" b="1" dirty="0"/>
              <a:t>Метою</a:t>
            </a:r>
            <a:r>
              <a:rPr lang="uk-UA" dirty="0"/>
              <a:t> викладання навчальної дисципліни «Страхові послуги » є вивчення  принципів  та  механізмів  функціонування страхового ринку  та набуття навичок управління страховою діяльністю, потрібних для професійної діяльності у сфері страхових послуг.  </a:t>
            </a:r>
            <a:endParaRPr lang="ru-RU" dirty="0"/>
          </a:p>
          <a:p>
            <a:pPr algn="just"/>
            <a:r>
              <a:rPr lang="uk-UA" b="1" dirty="0"/>
              <a:t>Основними завдання вивчення дисципліни </a:t>
            </a:r>
            <a:r>
              <a:rPr lang="uk-UA" dirty="0"/>
              <a:t>«Страхові послуги » є</a:t>
            </a:r>
            <a:r>
              <a:rPr lang="uk-UA" b="1" dirty="0"/>
              <a:t>:</a:t>
            </a:r>
            <a:endParaRPr lang="ru-RU" dirty="0"/>
          </a:p>
          <a:p>
            <a:pPr lvl="0" algn="just"/>
            <a:r>
              <a:rPr lang="uk-UA" dirty="0"/>
              <a:t>Визначення основних етапів реалізації страхових послуг;</a:t>
            </a:r>
            <a:endParaRPr lang="ru-RU" dirty="0"/>
          </a:p>
          <a:p>
            <a:pPr lvl="0" algn="just"/>
            <a:r>
              <a:rPr lang="uk-UA" dirty="0"/>
              <a:t>розкриття особливостей укладення страхових угод;</a:t>
            </a:r>
            <a:endParaRPr lang="ru-RU" dirty="0"/>
          </a:p>
          <a:p>
            <a:pPr lvl="0" algn="just"/>
            <a:r>
              <a:rPr lang="uk-UA" dirty="0"/>
              <a:t>визначення особливостей основних галузей та видів страхування. </a:t>
            </a:r>
            <a:endParaRPr lang="ru-RU" dirty="0"/>
          </a:p>
          <a:p>
            <a:pPr algn="just"/>
            <a:endParaRPr lang="ru-RU" dirty="0"/>
          </a:p>
        </p:txBody>
      </p:sp>
    </p:spTree>
    <p:extLst>
      <p:ext uri="{BB962C8B-B14F-4D97-AF65-F5344CB8AC3E}">
        <p14:creationId xmlns:p14="http://schemas.microsoft.com/office/powerpoint/2010/main" val="5614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У результаті вивчення курсу студент повинен </a:t>
            </a:r>
            <a:r>
              <a:rPr lang="ru-RU" dirty="0"/>
              <a:t/>
            </a:r>
            <a:br>
              <a:rPr lang="ru-RU" dirty="0"/>
            </a:br>
            <a:endParaRPr lang="ru-RU" dirty="0"/>
          </a:p>
        </p:txBody>
      </p:sp>
      <p:sp>
        <p:nvSpPr>
          <p:cNvPr id="4" name="Объект 3"/>
          <p:cNvSpPr>
            <a:spLocks noGrp="1"/>
          </p:cNvSpPr>
          <p:nvPr>
            <p:ph sz="half" idx="1"/>
          </p:nvPr>
        </p:nvSpPr>
        <p:spPr/>
        <p:txBody>
          <a:bodyPr>
            <a:normAutofit fontScale="92500" lnSpcReduction="20000"/>
          </a:bodyPr>
          <a:lstStyle/>
          <a:p>
            <a:r>
              <a:rPr lang="uk-UA" b="1" dirty="0"/>
              <a:t>знати</a:t>
            </a:r>
            <a:r>
              <a:rPr lang="uk-UA" dirty="0"/>
              <a:t>: </a:t>
            </a:r>
            <a:endParaRPr lang="ru-RU" dirty="0"/>
          </a:p>
          <a:p>
            <a:pPr lvl="0"/>
            <a:r>
              <a:rPr lang="uk-UA" dirty="0"/>
              <a:t>основні етапи реалізації страхових послуг</a:t>
            </a:r>
            <a:r>
              <a:rPr lang="ru-RU" dirty="0"/>
              <a:t>;</a:t>
            </a:r>
          </a:p>
          <a:p>
            <a:pPr lvl="0"/>
            <a:r>
              <a:rPr lang="uk-UA" dirty="0"/>
              <a:t>особливості укладення страхових угод;</a:t>
            </a:r>
            <a:endParaRPr lang="ru-RU" dirty="0"/>
          </a:p>
          <a:p>
            <a:pPr lvl="0"/>
            <a:r>
              <a:rPr lang="uk-UA" dirty="0"/>
              <a:t>особливості фінансової структури страховиків;</a:t>
            </a:r>
            <a:endParaRPr lang="ru-RU" dirty="0"/>
          </a:p>
          <a:p>
            <a:pPr lvl="0"/>
            <a:r>
              <a:rPr lang="uk-UA" dirty="0"/>
              <a:t>роль страхування у економічному середовищі;</a:t>
            </a:r>
            <a:endParaRPr lang="ru-RU" dirty="0"/>
          </a:p>
          <a:p>
            <a:endParaRPr lang="ru-RU" dirty="0"/>
          </a:p>
        </p:txBody>
      </p:sp>
      <p:sp>
        <p:nvSpPr>
          <p:cNvPr id="5" name="Объект 4"/>
          <p:cNvSpPr>
            <a:spLocks noGrp="1"/>
          </p:cNvSpPr>
          <p:nvPr>
            <p:ph sz="half" idx="2"/>
          </p:nvPr>
        </p:nvSpPr>
        <p:spPr/>
        <p:txBody>
          <a:bodyPr>
            <a:normAutofit fontScale="92500" lnSpcReduction="20000"/>
          </a:bodyPr>
          <a:lstStyle/>
          <a:p>
            <a:r>
              <a:rPr lang="uk-UA" b="1" dirty="0"/>
              <a:t>вміти: </a:t>
            </a:r>
            <a:endParaRPr lang="ru-RU" dirty="0"/>
          </a:p>
          <a:p>
            <a:pPr lvl="0"/>
            <a:r>
              <a:rPr lang="ru-RU" dirty="0" err="1"/>
              <a:t>аналізувати</a:t>
            </a:r>
            <a:r>
              <a:rPr lang="ru-RU" dirty="0"/>
              <a:t> </a:t>
            </a:r>
            <a:r>
              <a:rPr lang="uk-UA" dirty="0"/>
              <a:t>діяльність страхових компаній, </a:t>
            </a:r>
            <a:endParaRPr lang="ru-RU" dirty="0"/>
          </a:p>
          <a:p>
            <a:pPr lvl="0"/>
            <a:r>
              <a:rPr lang="uk-UA" dirty="0"/>
              <a:t>аналізувати ефективність каналів реалізації страхових послуг;</a:t>
            </a:r>
            <a:endParaRPr lang="ru-RU" dirty="0"/>
          </a:p>
          <a:p>
            <a:pPr lvl="0"/>
            <a:r>
              <a:rPr lang="uk-UA" dirty="0"/>
              <a:t>укладати договір страхування;</a:t>
            </a:r>
            <a:endParaRPr lang="ru-RU" dirty="0"/>
          </a:p>
          <a:p>
            <a:pPr lvl="0"/>
            <a:r>
              <a:rPr lang="ru-RU" dirty="0" err="1"/>
              <a:t>прогнозувати</a:t>
            </a:r>
            <a:r>
              <a:rPr lang="ru-RU" dirty="0"/>
              <a:t> стан </a:t>
            </a:r>
            <a:r>
              <a:rPr lang="uk-UA" dirty="0"/>
              <a:t>страхового ринку,</a:t>
            </a:r>
            <a:endParaRPr lang="ru-RU" dirty="0"/>
          </a:p>
          <a:p>
            <a:endParaRPr lang="ru-RU" dirty="0"/>
          </a:p>
        </p:txBody>
      </p:sp>
    </p:spTree>
    <p:extLst>
      <p:ext uri="{BB962C8B-B14F-4D97-AF65-F5344CB8AC3E}">
        <p14:creationId xmlns:p14="http://schemas.microsoft.com/office/powerpoint/2010/main" val="2561758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Міждисциплінарні зв’язки</a:t>
            </a:r>
            <a:endParaRPr lang="ru-RU" dirty="0"/>
          </a:p>
        </p:txBody>
      </p:sp>
      <p:sp>
        <p:nvSpPr>
          <p:cNvPr id="5" name="Объект 4"/>
          <p:cNvSpPr>
            <a:spLocks noGrp="1"/>
          </p:cNvSpPr>
          <p:nvPr>
            <p:ph idx="1"/>
          </p:nvPr>
        </p:nvSpPr>
        <p:spPr/>
        <p:txBody>
          <a:bodyPr>
            <a:normAutofit lnSpcReduction="10000"/>
          </a:bodyPr>
          <a:lstStyle/>
          <a:p>
            <a:pPr algn="just"/>
            <a:r>
              <a:rPr lang="uk-UA" dirty="0"/>
              <a:t>Вивчення дисципліни «Страхові послуги» базується на знаннях таких дисциплін: «Теорія фінансів», оскільки страхування є часткою фінансової системи, «Страхування», оскільки даний курс визначає теоретичні, базові положення страхування,  «Управління фінансовими ризиками», «Теорія ймовірностей», оскільки теорія ймовірностей є математичною основою страхування. </a:t>
            </a:r>
            <a:endParaRPr lang="ru-RU" dirty="0"/>
          </a:p>
          <a:p>
            <a:pPr algn="just"/>
            <a:r>
              <a:rPr lang="uk-UA" dirty="0"/>
              <a:t>Набуті знання необхідні для засвоєння дисциплін “Управління проектами”,  “Інноваційний менеджмент”, “Фінансовий менеджмент”, «Фінансово-кредитний ринок».</a:t>
            </a:r>
            <a:endParaRPr lang="ru-RU" dirty="0"/>
          </a:p>
          <a:p>
            <a:endParaRPr lang="ru-RU" dirty="0"/>
          </a:p>
        </p:txBody>
      </p:sp>
    </p:spTree>
    <p:extLst>
      <p:ext uri="{BB962C8B-B14F-4D97-AF65-F5344CB8AC3E}">
        <p14:creationId xmlns:p14="http://schemas.microsoft.com/office/powerpoint/2010/main" val="732236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Опис навчальної дисципліни</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446587088"/>
              </p:ext>
            </p:extLst>
          </p:nvPr>
        </p:nvGraphicFramePr>
        <p:xfrm>
          <a:off x="3491344" y="1898071"/>
          <a:ext cx="5337082" cy="3885528"/>
        </p:xfrm>
        <a:graphic>
          <a:graphicData uri="http://schemas.openxmlformats.org/drawingml/2006/table">
            <a:tbl>
              <a:tblPr firstRow="1" firstCol="1" bandRow="1"/>
              <a:tblGrid>
                <a:gridCol w="1717005"/>
                <a:gridCol w="1638283"/>
                <a:gridCol w="990897"/>
                <a:gridCol w="990897"/>
              </a:tblGrid>
              <a:tr h="311784">
                <a:tc rowSpan="2">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Галузь знань, спеціальність, </a:t>
                      </a:r>
                      <a:endParaRPr lang="ru-RU" sz="8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освітня програма</a:t>
                      </a:r>
                      <a:endParaRPr lang="ru-RU" sz="8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 рівень вищої освіти </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Нормативні показники для планування і розподілу дисципліни на змістові модулі </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Характеристика навчальної дисципліни</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77294">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uk-UA" sz="600">
                          <a:effectLst/>
                          <a:latin typeface="Times New Roman" panose="02020603050405020304" pitchFamily="18" charset="0"/>
                          <a:ea typeface="Times New Roman" panose="02020603050405020304" pitchFamily="18" charset="0"/>
                        </a:rPr>
                        <a:t>очна (денна) форма здобуття освіти</a:t>
                      </a:r>
                      <a:endParaRPr lang="ru-RU" sz="800">
                        <a:effectLst/>
                        <a:latin typeface="Times New Roman" panose="02020603050405020304" pitchFamily="18" charset="0"/>
                        <a:ea typeface="Times New Roman" panose="02020603050405020304" pitchFamily="18" charset="0"/>
                      </a:endParaRPr>
                    </a:p>
                  </a:txBody>
                  <a:tcPr marL="43345" marR="43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600">
                          <a:effectLst/>
                          <a:latin typeface="Times New Roman" panose="02020603050405020304" pitchFamily="18" charset="0"/>
                          <a:ea typeface="Times New Roman" panose="02020603050405020304" pitchFamily="18" charset="0"/>
                        </a:rPr>
                        <a:t>заочна (дистанційна)</a:t>
                      </a:r>
                      <a:endParaRPr lang="ru-RU" sz="8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600">
                          <a:effectLst/>
                          <a:latin typeface="Times New Roman" panose="02020603050405020304" pitchFamily="18" charset="0"/>
                          <a:ea typeface="Times New Roman" panose="02020603050405020304" pitchFamily="18" charset="0"/>
                        </a:rPr>
                        <a:t> форма здобуття освіти</a:t>
                      </a:r>
                      <a:endParaRPr lang="ru-RU" sz="800">
                        <a:effectLst/>
                        <a:latin typeface="Times New Roman" panose="02020603050405020304" pitchFamily="18" charset="0"/>
                        <a:ea typeface="Times New Roman" panose="02020603050405020304" pitchFamily="18" charset="0"/>
                      </a:endParaRPr>
                    </a:p>
                  </a:txBody>
                  <a:tcPr marL="43345" marR="43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599">
                <a:tc rowSpan="2">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Галузь знань</a:t>
                      </a:r>
                      <a:endParaRPr lang="ru-RU" sz="8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07 Управління та адміністрування</a:t>
                      </a:r>
                      <a:endParaRPr lang="ru-RU" sz="800">
                        <a:effectLst/>
                        <a:latin typeface="Times New Roman" panose="02020603050405020304" pitchFamily="18" charset="0"/>
                        <a:ea typeface="Times New Roman" panose="02020603050405020304" pitchFamily="18" charset="0"/>
                      </a:endParaRPr>
                    </a:p>
                  </a:txBody>
                  <a:tcPr marL="43345" marR="43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Bef>
                          <a:spcPts val="300"/>
                        </a:spcBef>
                        <a:spcAft>
                          <a:spcPts val="300"/>
                        </a:spcAft>
                      </a:pPr>
                      <a:r>
                        <a:rPr lang="uk-UA" sz="800">
                          <a:effectLst/>
                          <a:latin typeface="Times New Roman" panose="02020603050405020304" pitchFamily="18" charset="0"/>
                          <a:ea typeface="Times New Roman" panose="02020603050405020304" pitchFamily="18" charset="0"/>
                        </a:rPr>
                        <a:t>Кількість кредитів –  </a:t>
                      </a:r>
                      <a:r>
                        <a:rPr lang="ru-RU" sz="800">
                          <a:effectLst/>
                          <a:latin typeface="Times New Roman" panose="02020603050405020304" pitchFamily="18" charset="0"/>
                          <a:ea typeface="Times New Roman" panose="02020603050405020304" pitchFamily="18" charset="0"/>
                        </a:rPr>
                        <a:t>3</a:t>
                      </a: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Обов’язкова</a:t>
                      </a:r>
                      <a:r>
                        <a:rPr lang="uk-UA" sz="6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53410">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Цикл дисциплін</a:t>
                      </a:r>
                      <a:endParaRPr lang="ru-RU" sz="8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900">
                          <a:effectLst/>
                          <a:latin typeface="Times New Roman" panose="02020603050405020304" pitchFamily="18" charset="0"/>
                          <a:ea typeface="Times New Roman" panose="02020603050405020304" pitchFamily="18" charset="0"/>
                        </a:rPr>
                        <a:t>професійної підготовки спеціальності</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15303">
                <a:tc>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Спеціальність</a:t>
                      </a:r>
                      <a:endParaRPr lang="ru-RU" sz="8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072 Фінанси, банківська справа і страхування</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Bef>
                          <a:spcPts val="300"/>
                        </a:spcBef>
                        <a:spcAft>
                          <a:spcPts val="300"/>
                        </a:spcAft>
                      </a:pPr>
                      <a:r>
                        <a:rPr lang="uk-UA" sz="800">
                          <a:effectLst/>
                          <a:latin typeface="Times New Roman" panose="02020603050405020304" pitchFamily="18" charset="0"/>
                          <a:ea typeface="Times New Roman" panose="02020603050405020304" pitchFamily="18" charset="0"/>
                        </a:rPr>
                        <a:t>Загальна кількість годин –</a:t>
                      </a:r>
                      <a:r>
                        <a:rPr lang="ru-RU" sz="800">
                          <a:effectLst/>
                          <a:latin typeface="Times New Roman" panose="02020603050405020304" pitchFamily="18" charset="0"/>
                          <a:ea typeface="Times New Roman" panose="02020603050405020304" pitchFamily="18" charset="0"/>
                        </a:rPr>
                        <a:t>90</a:t>
                      </a: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800" b="1">
                          <a:effectLst/>
                          <a:latin typeface="Times New Roman" panose="02020603050405020304" pitchFamily="18" charset="0"/>
                          <a:ea typeface="Times New Roman" panose="02020603050405020304" pitchFamily="18" charset="0"/>
                        </a:rPr>
                        <a:t>Семестр:</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69135">
                <a:tc rowSpan="2">
                  <a:txBody>
                    <a:bodyPr/>
                    <a:lstStyle/>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Спеціалізація</a:t>
                      </a:r>
                      <a:endParaRPr lang="ru-RU" sz="8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Фінансовий ринок</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5 -й</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7-й</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006">
                <a:tc vMerge="1">
                  <a:txBody>
                    <a:bodyPr/>
                    <a:lstStyle/>
                    <a:p>
                      <a:endParaRPr lang="ru-RU"/>
                    </a:p>
                  </a:txBody>
                  <a:tcPr/>
                </a:tc>
                <a:tc rowSpan="3">
                  <a:txBody>
                    <a:bodyPr/>
                    <a:lstStyle/>
                    <a:p>
                      <a:pPr>
                        <a:lnSpc>
                          <a:spcPct val="107000"/>
                        </a:lnSpc>
                        <a:spcAft>
                          <a:spcPts val="0"/>
                        </a:spcAft>
                      </a:pPr>
                      <a:r>
                        <a:rPr lang="uk-UA" sz="800">
                          <a:effectLst/>
                          <a:latin typeface="Times New Roman" panose="02020603050405020304" pitchFamily="18" charset="0"/>
                          <a:ea typeface="Times New Roman" panose="02020603050405020304" pitchFamily="18" charset="0"/>
                        </a:rPr>
                        <a:t>Змістових модулів – 4</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uk-UA" sz="800" b="1">
                          <a:effectLst/>
                          <a:latin typeface="Times New Roman" panose="02020603050405020304" pitchFamily="18" charset="0"/>
                          <a:ea typeface="Times New Roman" panose="02020603050405020304" pitchFamily="18" charset="0"/>
                        </a:rPr>
                        <a:t>Лекції</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51006">
                <a:tc rowSpan="2">
                  <a:txBody>
                    <a:bodyPr/>
                    <a:lstStyle/>
                    <a:p>
                      <a:pPr algn="ctr">
                        <a:lnSpc>
                          <a:spcPct val="107000"/>
                        </a:lnSpc>
                        <a:spcAft>
                          <a:spcPts val="0"/>
                        </a:spcAft>
                      </a:pPr>
                      <a:r>
                        <a:rPr lang="uk-UA" sz="600" b="1">
                          <a:effectLst/>
                          <a:latin typeface="Times New Roman" panose="02020603050405020304" pitchFamily="18" charset="0"/>
                          <a:ea typeface="Times New Roman" panose="02020603050405020304" pitchFamily="18" charset="0"/>
                        </a:rPr>
                        <a:t>Освітньо-професійна програма</a:t>
                      </a:r>
                      <a:endParaRPr lang="ru-RU" sz="80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Фінанси і кредит</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07000"/>
                        </a:lnSpc>
                        <a:spcAft>
                          <a:spcPts val="0"/>
                        </a:spcAft>
                      </a:pPr>
                      <a:r>
                        <a:rPr lang="ru-RU" sz="800">
                          <a:effectLst/>
                          <a:latin typeface="Times New Roman" panose="02020603050405020304" pitchFamily="18" charset="0"/>
                          <a:ea typeface="Times New Roman" panose="02020603050405020304" pitchFamily="18" charset="0"/>
                        </a:rPr>
                        <a:t>32 </a:t>
                      </a:r>
                      <a:r>
                        <a:rPr lang="uk-UA" sz="800">
                          <a:effectLst/>
                          <a:latin typeface="Times New Roman" panose="02020603050405020304" pitchFamily="18" charset="0"/>
                          <a:ea typeface="Times New Roman" panose="02020603050405020304" pitchFamily="18" charset="0"/>
                        </a:rPr>
                        <a:t>год.</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4 год.</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23">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ru-RU" sz="800" b="1">
                          <a:effectLst/>
                          <a:latin typeface="Times New Roman" panose="02020603050405020304" pitchFamily="18" charset="0"/>
                          <a:ea typeface="Times New Roman" panose="02020603050405020304" pitchFamily="18" charset="0"/>
                        </a:rPr>
                        <a:t>Практичні</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261136">
                <a:tc rowSpan="4">
                  <a:txBody>
                    <a:bodyPr/>
                    <a:lstStyle/>
                    <a:p>
                      <a:pPr algn="ctr">
                        <a:lnSpc>
                          <a:spcPct val="107000"/>
                        </a:lnSpc>
                        <a:spcAft>
                          <a:spcPts val="0"/>
                        </a:spcAft>
                      </a:pPr>
                      <a:r>
                        <a:rPr lang="uk-UA" sz="600">
                          <a:effectLst/>
                          <a:latin typeface="Times New Roman" panose="02020603050405020304" pitchFamily="18" charset="0"/>
                          <a:ea typeface="Times New Roman" panose="02020603050405020304" pitchFamily="18" charset="0"/>
                        </a:rPr>
                        <a:t>Рівень вищої освіти:</a:t>
                      </a:r>
                      <a:r>
                        <a:rPr lang="uk-UA" sz="600" b="1">
                          <a:effectLst/>
                          <a:latin typeface="Times New Roman" panose="02020603050405020304" pitchFamily="18" charset="0"/>
                          <a:ea typeface="Times New Roman" panose="02020603050405020304" pitchFamily="18" charset="0"/>
                        </a:rPr>
                        <a:t> бакалаврський </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nSpc>
                          <a:spcPct val="107000"/>
                        </a:lnSpc>
                        <a:spcAft>
                          <a:spcPts val="0"/>
                        </a:spcAft>
                      </a:pPr>
                      <a:r>
                        <a:rPr lang="uk-UA" sz="800">
                          <a:effectLst/>
                          <a:latin typeface="Times New Roman" panose="02020603050405020304" pitchFamily="18" charset="0"/>
                          <a:ea typeface="Times New Roman" panose="02020603050405020304" pitchFamily="18" charset="0"/>
                        </a:rPr>
                        <a:t>Кількість поточних контрольних заходів – 22</a:t>
                      </a:r>
                      <a:endParaRPr lang="ru-RU" sz="800">
                        <a:effectLst/>
                        <a:latin typeface="Times New Roman" panose="02020603050405020304" pitchFamily="18" charset="0"/>
                        <a:ea typeface="Times New Roman" panose="02020603050405020304" pitchFamily="18" charset="0"/>
                      </a:endParaRPr>
                    </a:p>
                    <a:p>
                      <a:pPr>
                        <a:lnSpc>
                          <a:spcPct val="107000"/>
                        </a:lnSpc>
                        <a:spcAft>
                          <a:spcPts val="0"/>
                        </a:spcAft>
                      </a:pPr>
                      <a:r>
                        <a:rPr lang="uk-UA" sz="800">
                          <a:effectLst/>
                          <a:latin typeface="Times New Roman" panose="02020603050405020304" pitchFamily="18" charset="0"/>
                          <a:ea typeface="Times New Roman" panose="02020603050405020304" pitchFamily="18" charset="0"/>
                        </a:rPr>
                        <a:t> </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ru-RU" sz="800">
                          <a:effectLst/>
                          <a:latin typeface="Times New Roman" panose="02020603050405020304" pitchFamily="18" charset="0"/>
                          <a:ea typeface="Times New Roman" panose="02020603050405020304" pitchFamily="18" charset="0"/>
                        </a:rPr>
                        <a:t>16 </a:t>
                      </a:r>
                      <a:r>
                        <a:rPr lang="uk-UA" sz="800">
                          <a:effectLst/>
                          <a:latin typeface="Times New Roman" panose="02020603050405020304" pitchFamily="18" charset="0"/>
                          <a:ea typeface="Times New Roman" panose="02020603050405020304" pitchFamily="18" charset="0"/>
                        </a:rPr>
                        <a:t>год.</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4 год.</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1006">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uk-UA" sz="800" b="1">
                          <a:effectLst/>
                          <a:latin typeface="Times New Roman" panose="02020603050405020304" pitchFamily="18" charset="0"/>
                          <a:ea typeface="Times New Roman" panose="02020603050405020304" pitchFamily="18" charset="0"/>
                        </a:rPr>
                        <a:t>Самостійна робота</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151006">
                <a:tc vMerge="1">
                  <a:txBody>
                    <a:bodyPr/>
                    <a:lstStyle/>
                    <a:p>
                      <a:endParaRPr lang="ru-RU"/>
                    </a:p>
                  </a:txBody>
                  <a:tcPr/>
                </a:tc>
                <a:tc vMerge="1">
                  <a:txBody>
                    <a:bodyPr/>
                    <a:lstStyle/>
                    <a:p>
                      <a:endParaRPr lang="ru-RU"/>
                    </a:p>
                  </a:txBody>
                  <a:tcPr/>
                </a:tc>
                <a:tc>
                  <a:txBody>
                    <a:bodyPr/>
                    <a:lstStyle/>
                    <a:p>
                      <a:pPr algn="ctr">
                        <a:lnSpc>
                          <a:spcPct val="107000"/>
                        </a:lnSpc>
                        <a:spcAft>
                          <a:spcPts val="0"/>
                        </a:spcAft>
                      </a:pPr>
                      <a:r>
                        <a:rPr lang="ru-RU" sz="800">
                          <a:effectLst/>
                          <a:latin typeface="Times New Roman" panose="02020603050405020304" pitchFamily="18" charset="0"/>
                          <a:ea typeface="Times New Roman" panose="02020603050405020304" pitchFamily="18" charset="0"/>
                        </a:rPr>
                        <a:t>42 </a:t>
                      </a:r>
                      <a:r>
                        <a:rPr lang="uk-UA" sz="800">
                          <a:effectLst/>
                          <a:latin typeface="Times New Roman" panose="02020603050405020304" pitchFamily="18" charset="0"/>
                          <a:ea typeface="Times New Roman" panose="02020603050405020304" pitchFamily="18" charset="0"/>
                        </a:rPr>
                        <a:t>год.</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uk-UA" sz="800">
                          <a:effectLst/>
                          <a:latin typeface="Times New Roman" panose="02020603050405020304" pitchFamily="18" charset="0"/>
                          <a:ea typeface="Times New Roman" panose="02020603050405020304" pitchFamily="18" charset="0"/>
                        </a:rPr>
                        <a:t>82 год.</a:t>
                      </a:r>
                      <a:endParaRPr lang="ru-RU" sz="80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8520">
                <a:tc vMerge="1">
                  <a:txBody>
                    <a:bodyPr/>
                    <a:lstStyle/>
                    <a:p>
                      <a:endParaRPr lang="ru-RU"/>
                    </a:p>
                  </a:txBody>
                  <a:tcPr/>
                </a:tc>
                <a:tc vMerge="1">
                  <a:txBody>
                    <a:bodyPr/>
                    <a:lstStyle/>
                    <a:p>
                      <a:endParaRPr lang="ru-RU"/>
                    </a:p>
                  </a:txBody>
                  <a:tcPr/>
                </a:tc>
                <a:tc gridSpan="2">
                  <a:txBody>
                    <a:bodyPr/>
                    <a:lstStyle/>
                    <a:p>
                      <a:pPr algn="ctr">
                        <a:lnSpc>
                          <a:spcPct val="107000"/>
                        </a:lnSpc>
                        <a:spcAft>
                          <a:spcPts val="0"/>
                        </a:spcAft>
                      </a:pPr>
                      <a:r>
                        <a:rPr lang="uk-UA" sz="800" b="1" dirty="0">
                          <a:effectLst/>
                          <a:latin typeface="Times New Roman" panose="02020603050405020304" pitchFamily="18" charset="0"/>
                          <a:ea typeface="Times New Roman" panose="02020603050405020304" pitchFamily="18" charset="0"/>
                        </a:rPr>
                        <a:t>Вид підсумкового семестрового контролю</a:t>
                      </a:r>
                      <a:r>
                        <a:rPr lang="uk-UA" sz="800" dirty="0">
                          <a:effectLst/>
                          <a:latin typeface="Times New Roman" panose="02020603050405020304" pitchFamily="18" charset="0"/>
                          <a:ea typeface="Times New Roman" panose="02020603050405020304" pitchFamily="18" charset="0"/>
                        </a:rPr>
                        <a:t>: </a:t>
                      </a:r>
                      <a:endParaRPr lang="ru-RU" sz="8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800" dirty="0">
                          <a:effectLst/>
                          <a:latin typeface="Times New Roman" panose="02020603050405020304" pitchFamily="18" charset="0"/>
                          <a:ea typeface="Times New Roman" panose="02020603050405020304" pitchFamily="18" charset="0"/>
                        </a:rPr>
                        <a:t>Екзамен</a:t>
                      </a:r>
                      <a:r>
                        <a:rPr lang="ru-RU" sz="800" dirty="0">
                          <a:effectLst/>
                          <a:latin typeface="Times New Roman" panose="02020603050405020304" pitchFamily="18" charset="0"/>
                          <a:ea typeface="Times New Roman" panose="02020603050405020304" pitchFamily="18" charset="0"/>
                        </a:rPr>
                        <a:t>/</a:t>
                      </a:r>
                      <a:r>
                        <a:rPr lang="uk-UA" sz="800" dirty="0">
                          <a:effectLst/>
                          <a:latin typeface="Times New Roman" panose="02020603050405020304" pitchFamily="18" charset="0"/>
                          <a:ea typeface="Times New Roman" panose="02020603050405020304" pitchFamily="18" charset="0"/>
                        </a:rPr>
                        <a:t>залік</a:t>
                      </a:r>
                      <a:endParaRPr lang="ru-RU" sz="800" dirty="0">
                        <a:effectLst/>
                        <a:latin typeface="Times New Roman" panose="02020603050405020304" pitchFamily="18" charset="0"/>
                        <a:ea typeface="Times New Roman" panose="02020603050405020304" pitchFamily="18" charset="0"/>
                      </a:endParaRPr>
                    </a:p>
                    <a:p>
                      <a:pPr algn="ctr">
                        <a:lnSpc>
                          <a:spcPct val="107000"/>
                        </a:lnSpc>
                        <a:spcAft>
                          <a:spcPts val="0"/>
                        </a:spcAft>
                      </a:pPr>
                      <a:r>
                        <a:rPr lang="uk-UA" sz="400" dirty="0">
                          <a:effectLst/>
                          <a:latin typeface="Times New Roman" panose="02020603050405020304" pitchFamily="18" charset="0"/>
                          <a:ea typeface="Times New Roman" panose="02020603050405020304" pitchFamily="18" charset="0"/>
                        </a:rPr>
                        <a:t> </a:t>
                      </a:r>
                      <a:endParaRPr lang="ru-RU" sz="800" dirty="0">
                        <a:effectLst/>
                        <a:latin typeface="Times New Roman" panose="02020603050405020304" pitchFamily="18" charset="0"/>
                        <a:ea typeface="Times New Roman" panose="02020603050405020304" pitchFamily="18" charset="0"/>
                      </a:endParaRPr>
                    </a:p>
                  </a:txBody>
                  <a:tcPr marL="43345" marR="43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bl>
          </a:graphicData>
        </a:graphic>
      </p:graphicFrame>
    </p:spTree>
    <p:extLst>
      <p:ext uri="{BB962C8B-B14F-4D97-AF65-F5344CB8AC3E}">
        <p14:creationId xmlns:p14="http://schemas.microsoft.com/office/powerpoint/2010/main" val="2613105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lvl="2" algn="ctr" defTabSz="457200" rtl="0">
              <a:spcBef>
                <a:spcPct val="0"/>
              </a:spcBef>
            </a:pPr>
            <a:r>
              <a:rPr lang="uk-UA" b="1" i="1" dirty="0"/>
              <a:t>Змістовий модуль 1.</a:t>
            </a:r>
            <a:r>
              <a:rPr lang="uk-UA" b="1" dirty="0"/>
              <a:t> </a:t>
            </a:r>
            <a:r>
              <a:rPr lang="uk-UA" b="1" i="1" dirty="0"/>
              <a:t>Реалізація страхових послуг </a:t>
            </a:r>
            <a:r>
              <a:rPr lang="ru-RU" sz="1100" b="1" i="1" dirty="0"/>
              <a:t/>
            </a:r>
            <a:br>
              <a:rPr lang="ru-RU" sz="1100" b="1" i="1" dirty="0"/>
            </a:br>
            <a:endParaRPr lang="ru-RU" dirty="0"/>
          </a:p>
        </p:txBody>
      </p:sp>
      <p:sp>
        <p:nvSpPr>
          <p:cNvPr id="3" name="Объект 2"/>
          <p:cNvSpPr>
            <a:spLocks noGrp="1"/>
          </p:cNvSpPr>
          <p:nvPr>
            <p:ph idx="1"/>
          </p:nvPr>
        </p:nvSpPr>
        <p:spPr/>
        <p:txBody>
          <a:bodyPr>
            <a:normAutofit fontScale="92500" lnSpcReduction="20000"/>
          </a:bodyPr>
          <a:lstStyle/>
          <a:p>
            <a:pPr lvl="0" algn="just"/>
            <a:r>
              <a:rPr lang="uk-UA" dirty="0"/>
              <a:t>Страхова послуга, </a:t>
            </a:r>
            <a:r>
              <a:rPr lang="uk-UA" dirty="0" err="1"/>
              <a:t>ії</a:t>
            </a:r>
            <a:r>
              <a:rPr lang="uk-UA" dirty="0"/>
              <a:t> властивості. Етапи реалізації страхових послуг. </a:t>
            </a:r>
            <a:r>
              <a:rPr lang="uk-UA" dirty="0" err="1"/>
              <a:t>Аквізиція</a:t>
            </a:r>
            <a:r>
              <a:rPr lang="uk-UA" dirty="0"/>
              <a:t>. Проходження договору. Дії при настанні страхового випадку. Канали реалізації страхових послуг. Маркетинг в страхуванні. Реклама в страхуванні. Діяльність страхових посередників. Страхові агенти та страхові брокери. Маркетингова політика страховика. Алгоритм маркетингового дослідження в страхуванні. Види маркетингової політики страховика.  </a:t>
            </a:r>
            <a:endParaRPr lang="ru-RU" dirty="0"/>
          </a:p>
          <a:p>
            <a:pPr lvl="0" algn="just"/>
            <a:r>
              <a:rPr lang="uk-UA" dirty="0"/>
              <a:t>Страховий ринок, його основні елементи. Закони функціонування страхового ринку.  Об’єднання страховиків, їх діяльність. Страхові бюро. Моторне транспортне страхове бюро України. Авіаційне страхове бюро. Морське страхове бюро.  Ліга страхових організацій України. Державне регулювання страхової діяльності. </a:t>
            </a:r>
            <a:endParaRPr lang="ru-RU" dirty="0"/>
          </a:p>
          <a:p>
            <a:endParaRPr lang="ru-RU" dirty="0"/>
          </a:p>
        </p:txBody>
      </p:sp>
    </p:spTree>
    <p:extLst>
      <p:ext uri="{BB962C8B-B14F-4D97-AF65-F5344CB8AC3E}">
        <p14:creationId xmlns:p14="http://schemas.microsoft.com/office/powerpoint/2010/main" val="231594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b="1" dirty="0"/>
              <a:t>Змістовий модуль 2. </a:t>
            </a:r>
            <a:r>
              <a:rPr lang="uk-UA" i="1" dirty="0"/>
              <a:t>Страхування життя та пенсій. Особисте страхування</a:t>
            </a:r>
            <a:r>
              <a:rPr lang="ru-RU" dirty="0"/>
              <a:t/>
            </a:r>
            <a:br>
              <a:rPr lang="ru-RU" dirty="0"/>
            </a:br>
            <a:endParaRPr lang="ru-RU" dirty="0"/>
          </a:p>
        </p:txBody>
      </p:sp>
      <p:sp>
        <p:nvSpPr>
          <p:cNvPr id="3" name="Объект 2"/>
          <p:cNvSpPr>
            <a:spLocks noGrp="1"/>
          </p:cNvSpPr>
          <p:nvPr>
            <p:ph idx="1"/>
          </p:nvPr>
        </p:nvSpPr>
        <p:spPr/>
        <p:txBody>
          <a:bodyPr>
            <a:normAutofit fontScale="92500" lnSpcReduction="10000"/>
          </a:bodyPr>
          <a:lstStyle/>
          <a:p>
            <a:pPr lvl="0" algn="just"/>
            <a:r>
              <a:rPr lang="uk-UA" dirty="0"/>
              <a:t>Необхідність і значення страхового захисту життя та пенсій громадян. Види страхування життя.  Страхування пенсій. Викупна сума.  Види страхування від нещасних випадків.  Необхідність, розвиток і сучасний стан медичного страхування. Особливості розрахунку тарифів з особистого страхування і страхування життя. Таблиці комутаційних чисел. Таблиці дожиття. Розрахунок тарифних ставок за допомогою комутаційних чисел. Добровільне страхування громадян від нещасних випадків. Добровільне індивідуальне та колективне страхування від нещасних випадків. Обов’язкове страхування від нещасних випадків на транспорті. Загальна характеристика медичного страхування та аналіз  основних систем фінансування сфери охорони здоров`я.</a:t>
            </a:r>
            <a:endParaRPr lang="ru-RU" dirty="0"/>
          </a:p>
          <a:p>
            <a:endParaRPr lang="ru-RU" dirty="0"/>
          </a:p>
        </p:txBody>
      </p:sp>
    </p:spTree>
    <p:extLst>
      <p:ext uri="{BB962C8B-B14F-4D97-AF65-F5344CB8AC3E}">
        <p14:creationId xmlns:p14="http://schemas.microsoft.com/office/powerpoint/2010/main" val="3633057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Змістовий модуль 3</a:t>
            </a:r>
            <a:r>
              <a:rPr lang="uk-UA" b="1" i="1" dirty="0" smtClean="0"/>
              <a:t>.</a:t>
            </a:r>
            <a:r>
              <a:rPr lang="uk-UA" dirty="0" smtClean="0"/>
              <a:t> </a:t>
            </a:r>
            <a:r>
              <a:rPr lang="uk-UA" dirty="0"/>
              <a:t>Страхування підприємницьких ризиків</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algn="just"/>
            <a:r>
              <a:rPr lang="uk-UA" dirty="0"/>
              <a:t>Страхування майна промислових підприємств. Методи визначення страхової суми та відшкодування. Страхування підприємств від перерв у виробництві. Страхування відповідальності товаровиробника за якість продукції. Страхування відповідальності роботодавця. Страхування відповідальності за забруднення довкілля. Загальні принципи страхування фінансових ризиків. Страхування кредитів. </a:t>
            </a:r>
            <a:r>
              <a:rPr lang="uk-UA" dirty="0" err="1"/>
              <a:t>Делькредерне</a:t>
            </a:r>
            <a:r>
              <a:rPr lang="uk-UA" dirty="0"/>
              <a:t> страхування. Страхування кредитів довіри.. Страхування інвестицій. Страхування валютних та біржових ризиків. Страхування банківських ризиків. Страхування депозитів. Системи депозитного страхування.</a:t>
            </a:r>
            <a:endParaRPr lang="ru-RU" dirty="0"/>
          </a:p>
          <a:p>
            <a:endParaRPr lang="ru-RU" dirty="0"/>
          </a:p>
        </p:txBody>
      </p:sp>
    </p:spTree>
    <p:extLst>
      <p:ext uri="{BB962C8B-B14F-4D97-AF65-F5344CB8AC3E}">
        <p14:creationId xmlns:p14="http://schemas.microsoft.com/office/powerpoint/2010/main" val="138998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a:t>Змістовий модуль 4.</a:t>
            </a:r>
            <a:r>
              <a:rPr lang="uk-UA" i="1" dirty="0"/>
              <a:t> Т</a:t>
            </a:r>
            <a:r>
              <a:rPr lang="uk-UA" dirty="0"/>
              <a:t>ранспортне страхування</a:t>
            </a:r>
            <a:r>
              <a:rPr lang="ru-RU" dirty="0"/>
              <a:t>. </a:t>
            </a:r>
            <a:r>
              <a:rPr lang="uk-UA" i="1" dirty="0"/>
              <a:t>Страхування майна та відповідальності</a:t>
            </a:r>
            <a:r>
              <a:rPr lang="ru-RU" dirty="0"/>
              <a:t/>
            </a:r>
            <a:br>
              <a:rPr lang="ru-RU" dirty="0"/>
            </a:br>
            <a:endParaRPr lang="ru-RU" dirty="0"/>
          </a:p>
        </p:txBody>
      </p:sp>
      <p:sp>
        <p:nvSpPr>
          <p:cNvPr id="3" name="Объект 2"/>
          <p:cNvSpPr>
            <a:spLocks noGrp="1"/>
          </p:cNvSpPr>
          <p:nvPr>
            <p:ph idx="1"/>
          </p:nvPr>
        </p:nvSpPr>
        <p:spPr/>
        <p:txBody>
          <a:bodyPr>
            <a:normAutofit lnSpcReduction="10000"/>
          </a:bodyPr>
          <a:lstStyle/>
          <a:p>
            <a:pPr algn="just"/>
            <a:r>
              <a:rPr lang="uk-UA" dirty="0"/>
              <a:t>Необхідність і значення страхування автотранспортних ризи­ків. Страхування автомобілів.  Страхування цивільної відповідальності власників автотранс­портних засобів. Страхування вантажів. Авіаційне  страхування. Морське страхування. </a:t>
            </a:r>
            <a:endParaRPr lang="ru-RU" dirty="0"/>
          </a:p>
          <a:p>
            <a:pPr algn="just"/>
            <a:r>
              <a:rPr lang="uk-UA" i="1" dirty="0"/>
              <a:t>              </a:t>
            </a:r>
            <a:r>
              <a:rPr lang="uk-UA" dirty="0"/>
              <a:t>Необхідність і значення страхового захисту майна громадян. Страхування домашнього майна. Інші види страхування майна громадян. Страхування відповідальності. Страхування професійної відповідальності. Інші види страхування відповідальності. Страхування цивільної відповідальності.</a:t>
            </a:r>
            <a:endParaRPr lang="ru-RU" dirty="0"/>
          </a:p>
        </p:txBody>
      </p:sp>
    </p:spTree>
    <p:extLst>
      <p:ext uri="{BB962C8B-B14F-4D97-AF65-F5344CB8AC3E}">
        <p14:creationId xmlns:p14="http://schemas.microsoft.com/office/powerpoint/2010/main" val="39123061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TotalTime>
  <Words>712</Words>
  <Application>Microsoft Office PowerPoint</Application>
  <PresentationFormat>Широкоэкранный</PresentationFormat>
  <Paragraphs>75</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Garamond</vt:lpstr>
      <vt:lpstr>Times New Roman</vt:lpstr>
      <vt:lpstr>Натуральные материалы</vt:lpstr>
      <vt:lpstr>СТРАХОВІ ПОСЛУГИ </vt:lpstr>
      <vt:lpstr>Мета та завдання навчальної дисципліни </vt:lpstr>
      <vt:lpstr>У результаті вивчення курсу студент повинен  </vt:lpstr>
      <vt:lpstr>Міждисциплінарні зв’язки</vt:lpstr>
      <vt:lpstr>Опис навчальної дисципліни </vt:lpstr>
      <vt:lpstr>Змістовий модуль 1. Реалізація страхових послуг  </vt:lpstr>
      <vt:lpstr>Змістовий модуль 2. Страхування життя та пенсій. Особисте страхування </vt:lpstr>
      <vt:lpstr>Змістовий модуль 3. Страхування підприємницьких ризиків </vt:lpstr>
      <vt:lpstr>Змістовий модуль 4. Транспортне страхування. Страхування майна та відповідальності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СТРАХОВІ ПОСЛУГИ </dc:title>
  <dc:creator>ПК</dc:creator>
  <cp:lastModifiedBy>ПК</cp:lastModifiedBy>
  <cp:revision>1</cp:revision>
  <dcterms:created xsi:type="dcterms:W3CDTF">2021-01-17T13:10:53Z</dcterms:created>
  <dcterms:modified xsi:type="dcterms:W3CDTF">2021-01-17T13:15:17Z</dcterms:modified>
</cp:coreProperties>
</file>