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D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811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-12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817BD9-FE61-420E-8F48-67DB8C42880F}" type="datetimeFigureOut">
              <a:rPr lang="x-none" smtClean="0"/>
              <a:pPr/>
              <a:t>2024-09-27</a:t>
            </a:fld>
            <a:endParaRPr lang="x-none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x-none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x-none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x-none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95521F-5DF8-416B-B6FE-33876C05932B}" type="slidenum">
              <a:rPr lang="x-none" smtClean="0"/>
              <a:pPr/>
              <a:t>‹#›</a:t>
            </a:fld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2279980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0350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049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51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336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861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0564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27.09.2024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1500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27.09.2024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2994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27.09.2024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3059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F97C1-9614-4B39-974F-3B9B49849869}" type="datetimeFigureOut">
              <a:rPr lang="ru-RU" smtClean="0"/>
              <a:pPr/>
              <a:t>27.09.2024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89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14F97C1-9614-4B39-974F-3B9B49849869}" type="datetimeFigureOut">
              <a:rPr lang="ru-RU" smtClean="0"/>
              <a:pPr/>
              <a:t>27.09.2024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070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F97C1-9614-4B39-974F-3B9B49849869}" type="datetimeFigureOut">
              <a:rPr lang="ru-RU" smtClean="0"/>
              <a:pPr/>
              <a:t>27.09.2024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5C6168F1-F037-49CF-9C25-A8D7A79186E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071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617" y="386303"/>
            <a:ext cx="6818568" cy="1667784"/>
          </a:xfrm>
          <a:gradFill flip="none" rotWithShape="1">
            <a:gsLst>
              <a:gs pos="0">
                <a:schemeClr val="accent3">
                  <a:lumMod val="0"/>
                  <a:lumOff val="100000"/>
                </a:schemeClr>
              </a:gs>
              <a:gs pos="35000">
                <a:schemeClr val="accent3">
                  <a:lumMod val="0"/>
                  <a:lumOff val="100000"/>
                </a:schemeClr>
              </a:gs>
              <a:gs pos="100000">
                <a:schemeClr val="accent3">
                  <a:lumMod val="100000"/>
                </a:schemeClr>
              </a:gs>
            </a:gsLst>
            <a:path path="circle">
              <a:fillToRect l="50000" t="-80000" r="50000" b="180000"/>
            </a:path>
            <a:tileRect/>
          </a:gradFill>
        </p:spPr>
        <p:txBody>
          <a:bodyPr>
            <a:normAutofit/>
          </a:bodyPr>
          <a:lstStyle/>
          <a:p>
            <a:pPr algn="ctr"/>
            <a: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  <a:t>ДИСЦИПЛІНА : </a:t>
            </a:r>
            <a:br>
              <a:rPr lang="ru-RU" sz="3200" b="1" i="1" dirty="0">
                <a:solidFill>
                  <a:schemeClr val="accent2"/>
                </a:solidFill>
                <a:latin typeface="Cambria" panose="02040503050406030204" pitchFamily="18" charset="0"/>
              </a:rPr>
            </a:br>
            <a:r>
              <a:rPr lang="ru-RU" sz="3200" b="1" i="1">
                <a:solidFill>
                  <a:srgbClr val="FF0000"/>
                </a:solidFill>
                <a:latin typeface="Cambria" panose="02040503050406030204" pitchFamily="18" charset="0"/>
              </a:rPr>
              <a:t/>
            </a:r>
            <a:br>
              <a:rPr lang="ru-RU" sz="3200" b="1" i="1">
                <a:solidFill>
                  <a:srgbClr val="FF0000"/>
                </a:solidFill>
                <a:latin typeface="Cambria" panose="02040503050406030204" pitchFamily="18" charset="0"/>
              </a:rPr>
            </a:br>
            <a:r>
              <a:rPr lang="ru-RU" sz="3200" b="1" i="1" smtClean="0">
                <a:solidFill>
                  <a:srgbClr val="C00000"/>
                </a:solidFill>
                <a:latin typeface="Cambria" panose="02040503050406030204" pitchFamily="18" charset="0"/>
              </a:rPr>
              <a:t>ПРИКЛАДНІ ЗАДАЧІ ЛОГІСТИКИ</a:t>
            </a:r>
            <a:endParaRPr lang="ru-RU" sz="32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6254" y="3731177"/>
            <a:ext cx="8382001" cy="2894706"/>
          </a:xfrm>
          <a:gradFill>
            <a:gsLst>
              <a:gs pos="4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лектор:</a:t>
            </a:r>
          </a:p>
          <a:p>
            <a:pPr algn="l">
              <a:spcBef>
                <a:spcPts val="0"/>
              </a:spcBef>
            </a:pPr>
            <a:r>
              <a:rPr lang="uk-UA" sz="2400" b="1" i="1" dirty="0">
                <a:solidFill>
                  <a:srgbClr val="C00000"/>
                </a:solidFill>
                <a:latin typeface="Cambria" panose="02040503050406030204" pitchFamily="18" charset="0"/>
              </a:rPr>
              <a:t>ОГЛОБЛІНА вікторія </a:t>
            </a:r>
            <a:r>
              <a:rPr lang="uk-UA" sz="2400" b="1" i="1" dirty="0" err="1">
                <a:solidFill>
                  <a:srgbClr val="C00000"/>
                </a:solidFill>
                <a:latin typeface="Cambria" panose="02040503050406030204" pitchFamily="18" charset="0"/>
              </a:rPr>
              <a:t>олександрівна</a:t>
            </a:r>
            <a:endParaRPr lang="uk-UA" sz="2400" b="1" i="1" dirty="0">
              <a:solidFill>
                <a:srgbClr val="C00000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Кандидат економічних наук, доцент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доцент кафедри інформаційної економіки, підприємництва та фінансів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Інженерний навчально-науковИЙ інститут </a:t>
            </a:r>
            <a:r>
              <a:rPr lang="uk-UA" sz="1300" i="1" dirty="0">
                <a:solidFill>
                  <a:schemeClr val="tx1"/>
                </a:solidFill>
                <a:latin typeface="Cambria" panose="02040503050406030204" pitchFamily="18" charset="0"/>
              </a:rPr>
              <a:t>ім. </a:t>
            </a: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Ю.М.Потебні</a:t>
            </a:r>
          </a:p>
          <a:p>
            <a:pPr algn="l">
              <a:spcBef>
                <a:spcPts val="0"/>
              </a:spcBef>
            </a:pPr>
            <a:r>
              <a:rPr lang="uk-UA" sz="2400" i="1" dirty="0">
                <a:solidFill>
                  <a:schemeClr val="tx1"/>
                </a:solidFill>
                <a:latin typeface="Cambria" panose="02040503050406030204" pitchFamily="18" charset="0"/>
              </a:rPr>
              <a:t> Запорізького національного університету</a:t>
            </a:r>
          </a:p>
          <a:p>
            <a:pPr algn="l">
              <a:spcBef>
                <a:spcPts val="0"/>
              </a:spcBef>
            </a:pPr>
            <a:endParaRPr lang="uk-UA" sz="2400" i="1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uk-UA" sz="2400" dirty="0">
              <a:latin typeface="Cambria" panose="02040503050406030204" pitchFamily="18" charset="0"/>
            </a:endParaRPr>
          </a:p>
          <a:p>
            <a:pPr algn="l">
              <a:spcBef>
                <a:spcPts val="0"/>
              </a:spcBef>
            </a:pPr>
            <a:endParaRPr lang="ru-RU" sz="2400" dirty="0">
              <a:latin typeface="Cambria" panose="02040503050406030204" pitchFamily="18" charset="0"/>
            </a:endParaRPr>
          </a:p>
        </p:txBody>
      </p:sp>
      <p:pic>
        <p:nvPicPr>
          <p:cNvPr id="1026" name="Picture 2" descr="DSC_14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28363" y="193964"/>
            <a:ext cx="3283528" cy="4530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0446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xmlns="" id="{C6FB0BB8-7B58-4245-AF72-4FBE4F69B6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739" y="193965"/>
            <a:ext cx="10343858" cy="92825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2400" b="1" dirty="0">
                <a:solidFill>
                  <a:srgbClr val="C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ОГЛОБЛІНА ВІКТОРІЯ ОЛЕКСАНДРІВНА</a:t>
            </a:r>
            <a:r>
              <a:rPr lang="uk-UA" sz="2400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</a:t>
            </a:r>
            <a:r>
              <a:rPr lang="uk-UA" sz="2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досліджень, практичний досвід, досвід науково – педагогічної діяльності</a:t>
            </a:r>
            <a:endParaRPr lang="x-none" sz="24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Объект 8">
            <a:extLst>
              <a:ext uri="{FF2B5EF4-FFF2-40B4-BE49-F238E27FC236}">
                <a16:creationId xmlns:a16="http://schemas.microsoft.com/office/drawing/2014/main" xmlns="" id="{CC3D2C69-7154-4132-B0AE-DE1001374F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618" y="1280160"/>
            <a:ext cx="10737273" cy="5259185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uk-UA" sz="44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Наукові напрями досліджень:</a:t>
            </a:r>
          </a:p>
          <a:p>
            <a:r>
              <a:rPr lang="uk-UA" sz="2200" i="1" dirty="0">
                <a:latin typeface="Cambria" pitchFamily="18" charset="0"/>
              </a:rPr>
              <a:t>економіка підприємств – розвинуто теорію і практику мотиваційного механізму в системі управління персоналом на переробних підприємствах; </a:t>
            </a:r>
          </a:p>
          <a:p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економіка промислових підприємств (галузі машинобудування, енергетики)- дослідження внутрішнього господарського механізму підприємств промисловості; розробка стратегії розвитку підприємств; </a:t>
            </a:r>
            <a:r>
              <a:rPr lang="uk-UA" sz="2400" i="1" dirty="0">
                <a:latin typeface="Cambria" pitchFamily="18" charset="0"/>
              </a:rPr>
              <a:t>аудит системи менеджменту якості на відповідність вимогам міжнародного стандарту за методикою ISO 19011:2011;</a:t>
            </a:r>
            <a:endParaRPr lang="uk-UA" sz="2200" i="1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фінансова стратегія та фінансова безпека підприємств різних галузей та секторів економіки (процедури ліквідації та банкрутства, ідентифікація ризиків втрати фінансової безпеки);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управління державними та місцевими фінансами (дослідження на замовлення Міністерства фінансів України) – </a:t>
            </a:r>
            <a:r>
              <a:rPr lang="uk-UA" sz="2200" i="1" dirty="0">
                <a:latin typeface="Cambria" pitchFamily="18" charset="0"/>
              </a:rPr>
              <a:t>реформування державних фінансів, нормативно-правового забезпечення бухгалтерського обліку у державному секторі, </a:t>
            </a:r>
            <a:r>
              <a:rPr lang="uk-UA" sz="2200" i="1" dirty="0">
                <a:latin typeface="Cambria" panose="02040503050406030204" pitchFamily="18" charset="0"/>
                <a:ea typeface="Cambria" panose="02040503050406030204" pitchFamily="18" charset="0"/>
              </a:rPr>
              <a:t>врегулювання міжбюджетних відносин;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>
              <a:buNone/>
            </a:pPr>
            <a:endParaRPr lang="x-none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189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25840" y="235526"/>
            <a:ext cx="3217024" cy="724594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ПРОДОВЖЕННЯ </a:t>
            </a:r>
            <a:b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</a:br>
            <a:r>
              <a:rPr lang="ru-RU" sz="2000" b="1" i="1" dirty="0">
                <a:solidFill>
                  <a:srgbClr val="C00000"/>
                </a:solidFill>
                <a:latin typeface="Cambria" panose="02040503050406030204" pitchFamily="18" charset="0"/>
                <a:cs typeface="Times New Roman" panose="02020603050405020304" pitchFamily="18" charset="0"/>
              </a:rPr>
              <a:t>СЛАЙДУ 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" y="1149926"/>
            <a:ext cx="10695709" cy="5209309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2000">
                <a:schemeClr val="accent5">
                  <a:lumMod val="60000"/>
                  <a:lumOff val="40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аналітичний інструментарій досліджень фінансово – господарської діяльності (фінансовий </a:t>
            </a:r>
            <a:r>
              <a:rPr lang="uk-UA" i="1" dirty="0" err="1">
                <a:latin typeface="Cambria" panose="02040503050406030204" pitchFamily="18" charset="0"/>
                <a:ea typeface="Cambria" panose="02040503050406030204" pitchFamily="18" charset="0"/>
              </a:rPr>
              <a:t>контролінг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); моніторинг фінансового стану підприємства;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концептуальні моделі фінансово – економічної безпеки підприємства;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itchFamily="18" charset="0"/>
              </a:rPr>
              <a:t>стратегічні пріоритети економічної безпеки розвитку України в умовах глобальної економіки</a:t>
            </a: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anose="02040503050406030204" pitchFamily="18" charset="0"/>
              </a:rPr>
              <a:t>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solidFill>
                  <a:schemeClr val="tx1"/>
                </a:solidFill>
                <a:latin typeface="Cambria" pitchFamily="18" charset="0"/>
                <a:ea typeface="Cambria" panose="02040503050406030204" pitchFamily="18" charset="0"/>
              </a:rPr>
              <a:t>промисловий менеджмент (логістична система підприємства, виробничий потенціал у промисловості, моделі динамічного управління підприємницькими ризиками)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uk-UA" sz="2800" b="1" i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2800" b="1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Практичний досвід роботи: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22 роки роботи в реальному секторі економіки Запорізької області (</a:t>
            </a:r>
            <a:r>
              <a:rPr lang="uk-UA" i="1" dirty="0">
                <a:latin typeface="Cambria" pitchFamily="18" charset="0"/>
              </a:rPr>
              <a:t>в структурних підрозділах з приватизації, економіки та фінансів, виробничо-господарського моніторингу, з підготовки та комплектування персоналу, IT-технологій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);</a:t>
            </a:r>
            <a:r>
              <a:rPr lang="uk-UA" dirty="0"/>
              <a:t> </a:t>
            </a:r>
            <a:endParaRPr lang="uk-UA" sz="2000" i="1" dirty="0">
              <a:solidFill>
                <a:schemeClr val="tx1"/>
              </a:solidFill>
              <a:latin typeface="Cambria" pitchFamily="18" charset="0"/>
              <a:ea typeface="Cambria" panose="020405030504060302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Плідна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співпраця з </a:t>
            </a:r>
            <a:r>
              <a:rPr lang="uk-UA" i="1" dirty="0">
                <a:latin typeface="Cambria" panose="02040503050406030204" pitchFamily="18" charset="0"/>
                <a:ea typeface="Cambria" panose="02040503050406030204" pitchFamily="18" charset="0"/>
              </a:rPr>
              <a:t>Державною к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омісією з цінних паперів та фондового ринку, </a:t>
            </a:r>
            <a:r>
              <a:rPr lang="uk-UA" i="1" dirty="0">
                <a:latin typeface="Cambria" pitchFamily="18" charset="0"/>
              </a:rPr>
              <a:t>Пенсійним фондом, Державною податковою службою, банківськими установами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Запорізької області, міжнародними </a:t>
            </a:r>
            <a:r>
              <a:rPr lang="uk-UA" i="1" dirty="0">
                <a:latin typeface="Cambria" pitchFamily="18" charset="0"/>
              </a:rPr>
              <a:t>аудиторами системи менеджменту якості ISO 19011:2011, </a:t>
            </a:r>
            <a:r>
              <a:rPr lang="uk-UA" sz="2000" i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контролюючими органами тощо.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2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668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3236"/>
            <a:ext cx="9163352" cy="620167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algn="ctr"/>
            <a:r>
              <a:rPr lang="ru-RU" sz="2400" b="1" i="1" dirty="0">
                <a:solidFill>
                  <a:schemeClr val="tx1"/>
                </a:solidFill>
                <a:latin typeface="Cambria" panose="02040503050406030204" pitchFamily="18" charset="0"/>
              </a:rPr>
              <a:t>Науково – педагогічна діяльність: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1054" y="969818"/>
            <a:ext cx="10806546" cy="5403273"/>
          </a:xfrm>
          <a:gradFill>
            <a:gsLst>
              <a:gs pos="100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anose="02040503050406030204" pitchFamily="18" charset="0"/>
              </a:rPr>
              <a:t>Стаж роботи у закладах вищої освіти України 19 років (Запорізький інститут економіки та інформаційних технологій, Інженерний навчально-науковий інститут Запорізького національного університету, </a:t>
            </a:r>
            <a:r>
              <a:rPr lang="uk-UA" sz="2200" i="1" dirty="0">
                <a:latin typeface="Cambria" pitchFamily="18" charset="0"/>
              </a:rPr>
              <a:t>Запорізький гідроенергетичний коледж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, </a:t>
            </a:r>
            <a:r>
              <a:rPr lang="uk-UA" sz="2200" i="1" dirty="0">
                <a:latin typeface="Cambria" pitchFamily="18" charset="0"/>
              </a:rPr>
              <a:t>Мелітопольський промислово-економічний фаховий коледж, Таврійський державний аграрний університет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Підготовка магістерських робіт з впровадженням результатів досліджень у практичну діяльність промислових підприємств регіону;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Підготовка студентських конкурсних робіт з фінансового напряму;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itchFamily="18" charset="0"/>
              </a:rPr>
              <a:t>На посаді завідувача кафедри керування процесами ліцензування та акредитації; реформування спеціальності та її розвитком; розробки нових освітніх програм;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latin typeface="Cambria" pitchFamily="18" charset="0"/>
              </a:rPr>
              <a:t>Виконання </a:t>
            </a:r>
            <a:r>
              <a:rPr lang="uk-UA" sz="2200" i="1" dirty="0" err="1">
                <a:latin typeface="Cambria" pitchFamily="18" charset="0"/>
              </a:rPr>
              <a:t>обов</a:t>
            </a:r>
            <a:r>
              <a:rPr lang="en-US" sz="2200" i="1" dirty="0">
                <a:latin typeface="Cambria" pitchFamily="18" charset="0"/>
              </a:rPr>
              <a:t>`</a:t>
            </a:r>
            <a:r>
              <a:rPr lang="uk-UA" sz="2200" i="1" dirty="0" err="1">
                <a:latin typeface="Cambria" pitchFamily="18" charset="0"/>
              </a:rPr>
              <a:t>язків</a:t>
            </a:r>
            <a:r>
              <a:rPr lang="uk-UA" sz="2200" i="1" dirty="0">
                <a:latin typeface="Cambria" pitchFamily="18" charset="0"/>
              </a:rPr>
              <a:t> вченого секретаря науково-методичної ради, вченої ради в закладах вищої освіти;</a:t>
            </a:r>
            <a:endParaRPr lang="ru-RU" sz="2200" i="1" dirty="0">
              <a:latin typeface="Cambria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Викладання дисциплін: </a:t>
            </a:r>
            <a:r>
              <a:rPr lang="uk-UA" sz="2200" i="1" dirty="0">
                <a:latin typeface="Cambria" pitchFamily="18" charset="0"/>
              </a:rPr>
              <a:t>національна та регіональна економіка</a:t>
            </a:r>
            <a:r>
              <a:rPr lang="en-US" sz="2200" i="1" dirty="0">
                <a:latin typeface="Cambria" pitchFamily="18" charset="0"/>
              </a:rPr>
              <a:t>,</a:t>
            </a:r>
            <a:r>
              <a:rPr lang="uk-UA" sz="2200" i="1" dirty="0">
                <a:latin typeface="Cambria" pitchFamily="18" charset="0"/>
              </a:rPr>
              <a:t> маркетинг</a:t>
            </a:r>
            <a:r>
              <a:rPr lang="en-US" sz="2200" i="1" dirty="0">
                <a:latin typeface="Cambria" pitchFamily="18" charset="0"/>
              </a:rPr>
              <a:t>,</a:t>
            </a:r>
            <a:r>
              <a:rPr lang="uk-UA" sz="2200" i="1" dirty="0">
                <a:latin typeface="Cambria" pitchFamily="18" charset="0"/>
              </a:rPr>
              <a:t> маркетинговий менеджмент, інвестиційний менеджмент</a:t>
            </a:r>
            <a:r>
              <a:rPr lang="en-US" sz="2200" i="1" dirty="0">
                <a:latin typeface="Cambria" pitchFamily="18" charset="0"/>
              </a:rPr>
              <a:t>, 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управління проєктами, фінансовий менеджмент</a:t>
            </a:r>
            <a:r>
              <a:rPr lang="uk-UA" sz="2200" i="1">
                <a:solidFill>
                  <a:schemeClr val="tx1"/>
                </a:solidFill>
                <a:latin typeface="Cambria" pitchFamily="18" charset="0"/>
              </a:rPr>
              <a:t>, управління </a:t>
            </a:r>
            <a:r>
              <a:rPr lang="uk-UA" sz="2200" i="1" dirty="0">
                <a:solidFill>
                  <a:schemeClr val="tx1"/>
                </a:solidFill>
                <a:latin typeface="Cambria" pitchFamily="18" charset="0"/>
              </a:rPr>
              <a:t>інноваційними проектами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uk-UA" sz="2400" i="1" dirty="0">
              <a:solidFill>
                <a:schemeClr val="tx1"/>
              </a:solidFill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130508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Желтый и оранжевый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Галерея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1428</TotalTime>
  <Words>407</Words>
  <Application>Microsoft Office PowerPoint</Application>
  <PresentationFormat>Произвольный</PresentationFormat>
  <Paragraphs>32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Галерея</vt:lpstr>
      <vt:lpstr>ДИСЦИПЛІНА :   ПРИКЛАДНІ ЗАДАЧІ ЛОГІСТИКИ</vt:lpstr>
      <vt:lpstr>ОГЛОБЛІНА ВІКТОРІЯ ОЛЕКСАНДРІВНА– наукові напрями досліджень, практичний досвід, досвід науково – педагогічної діяльності</vt:lpstr>
      <vt:lpstr>ПРОДОВЖЕННЯ  СЛАЙДУ 2</vt:lpstr>
      <vt:lpstr>Науково – педагогічна діяльність: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ПІДПРИЄМНИЦЬКІ РИЗИКИ ВТРАТИ ФІНАНСОВОЇ БЕЗПЕКИ ПРОМИСЛОВИМИ ПІДПРИЄМСТВАМИ УКРАЇНИ</dc:title>
  <dc:creator>Buh</dc:creator>
  <cp:lastModifiedBy>user</cp:lastModifiedBy>
  <cp:revision>124</cp:revision>
  <dcterms:created xsi:type="dcterms:W3CDTF">2019-11-02T14:16:53Z</dcterms:created>
  <dcterms:modified xsi:type="dcterms:W3CDTF">2024-09-27T11:46:24Z</dcterms:modified>
</cp:coreProperties>
</file>