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  <p:sldMasterId id="2147483661" r:id="rId3"/>
    <p:sldMasterId id="2147483662" r:id="rId4"/>
    <p:sldMasterId id="2147483663" r:id="rId5"/>
    <p:sldMasterId id="2147483664" r:id="rId6"/>
    <p:sldMasterId id="2147483665" r:id="rId7"/>
  </p:sldMasterIdLst>
  <p:notesMasterIdLst>
    <p:notesMasterId r:id="rId24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8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36576"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71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1371600" y="601186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371600" y="564991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391525" y="5753100"/>
            <a:ext cx="503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 rot="-5400000">
            <a:off x="-2295144" y="2882264"/>
            <a:ext cx="594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18288" lvl="0" algn="r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2900"/>
              <a:buFont typeface="Century Gothic"/>
              <a:buNone/>
              <a:defRPr sz="29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14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2"/>
          </p:nvPr>
        </p:nvSpPr>
        <p:spPr>
          <a:xfrm>
            <a:off x="3651250" y="320040"/>
            <a:ext cx="5276088" cy="598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0"/>
              </a:spcBef>
              <a:spcAft>
                <a:spcPts val="0"/>
              </a:spcAft>
              <a:buSzPts val="2400"/>
              <a:buChar char="⦿"/>
              <a:defRPr sz="3000"/>
            </a:lvl1pPr>
            <a:lvl2pPr marL="914400" lvl="1" indent="-385444" algn="l">
              <a:spcBef>
                <a:spcPts val="520"/>
              </a:spcBef>
              <a:spcAft>
                <a:spcPts val="0"/>
              </a:spcAft>
              <a:buSzPts val="2470"/>
              <a:buChar char="›"/>
              <a:defRPr sz="26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Char char="●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dt" idx="10"/>
          </p:nvPr>
        </p:nvSpPr>
        <p:spPr>
          <a:xfrm>
            <a:off x="6278562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ftr" idx="11"/>
          </p:nvPr>
        </p:nvSpPr>
        <p:spPr>
          <a:xfrm>
            <a:off x="1135062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410575" y="6556375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Рисунок с подписью" type="picTx">
  <p:cSld name="PICTURE_WITH_CAPTION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 rot="-5400000">
            <a:off x="-2523744" y="2894096"/>
            <a:ext cx="6400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000"/>
              <a:buFont typeface="Century Gothic"/>
              <a:buNone/>
              <a:defRPr sz="3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8"/>
          <p:cNvSpPr>
            <a:spLocks noGrp="1"/>
          </p:cNvSpPr>
          <p:nvPr>
            <p:ph type="pic" idx="2"/>
          </p:nvPr>
        </p:nvSpPr>
        <p:spPr>
          <a:xfrm>
            <a:off x="1138237" y="373966"/>
            <a:ext cx="7333488" cy="5486400"/>
          </a:xfrm>
          <a:prstGeom prst="rect">
            <a:avLst/>
          </a:prstGeom>
          <a:solidFill>
            <a:srgbClr val="4A4A4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Noto Sans Symbols"/>
              <a:buNone/>
              <a:defRPr sz="3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143000" y="5867400"/>
            <a:ext cx="7333488" cy="685800"/>
          </a:xfrm>
          <a:prstGeom prst="rect">
            <a:avLst/>
          </a:prstGeom>
          <a:solidFill>
            <a:schemeClr val="accent1">
              <a:alpha val="14901"/>
            </a:schemeClr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300990" algn="l">
              <a:spcBef>
                <a:spcPts val="240"/>
              </a:spcBef>
              <a:spcAft>
                <a:spcPts val="0"/>
              </a:spcAft>
              <a:buSzPts val="1140"/>
              <a:buChar char="›"/>
              <a:defRPr sz="1200"/>
            </a:lvl2pPr>
            <a:lvl3pPr marL="1371600" lvl="2" indent="-292100" algn="l">
              <a:spcBef>
                <a:spcPts val="200"/>
              </a:spcBef>
              <a:spcAft>
                <a:spcPts val="0"/>
              </a:spcAft>
              <a:buSzPts val="1000"/>
              <a:buChar char="●"/>
              <a:defRPr sz="1000"/>
            </a:lvl3pPr>
            <a:lvl4pPr marL="1828800" lvl="3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4pPr>
            <a:lvl5pPr marL="2286000" lvl="4" indent="-285750" algn="l">
              <a:spcBef>
                <a:spcPts val="180"/>
              </a:spcBef>
              <a:spcAft>
                <a:spcPts val="0"/>
              </a:spcAft>
              <a:buSzPts val="900"/>
              <a:buChar char="●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1169987" y="6557962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8216900" y="6556375"/>
            <a:ext cx="3667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 rot="5400000">
            <a:off x="4991100" y="2171700"/>
            <a:ext cx="54864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 rot="5400000">
            <a:off x="838200" y="0"/>
            <a:ext cx="54864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 rot="5400000">
            <a:off x="2286000" y="53975"/>
            <a:ext cx="45720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360"/>
              </a:spcBef>
              <a:spcAft>
                <a:spcPts val="0"/>
              </a:spcAft>
              <a:buSzPts val="1440"/>
              <a:buChar char="⦿"/>
              <a:defRPr/>
            </a:lvl1pPr>
            <a:lvl2pPr marL="914400" lvl="1" indent="-337185" algn="l">
              <a:spcBef>
                <a:spcPts val="360"/>
              </a:spcBef>
              <a:spcAft>
                <a:spcPts val="0"/>
              </a:spcAft>
              <a:buSzPts val="1710"/>
              <a:buChar char="›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457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2"/>
          </p:nvPr>
        </p:nvSpPr>
        <p:spPr>
          <a:xfrm>
            <a:off x="4648200" y="1722437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spcBef>
                <a:spcPts val="520"/>
              </a:spcBef>
              <a:spcAft>
                <a:spcPts val="0"/>
              </a:spcAft>
              <a:buSzPts val="2080"/>
              <a:buChar char="⦿"/>
              <a:defRPr sz="2600"/>
            </a:lvl1pPr>
            <a:lvl2pPr marL="914400" lvl="1" indent="-373380" algn="l">
              <a:spcBef>
                <a:spcPts val="480"/>
              </a:spcBef>
              <a:spcAft>
                <a:spcPts val="0"/>
              </a:spcAft>
              <a:buSzPts val="2280"/>
              <a:buChar char="›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●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600"/>
              <a:buFont typeface="Century Gothic"/>
              <a:buNone/>
              <a:defRPr sz="3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71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619375" y="6481762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450262" y="809625"/>
            <a:ext cx="503237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 rot="-5400000">
            <a:off x="-2295358" y="2834288"/>
            <a:ext cx="6153912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1"/>
          </p:nvPr>
        </p:nvSpPr>
        <p:spPr>
          <a:xfrm rot="-5400000">
            <a:off x="146758" y="1508980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2"/>
          </p:nvPr>
        </p:nvSpPr>
        <p:spPr>
          <a:xfrm rot="-5400000">
            <a:off x="146758" y="4645372"/>
            <a:ext cx="3017520" cy="581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280"/>
              <a:buNone/>
              <a:defRPr sz="1600" b="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3"/>
          </p:nvPr>
        </p:nvSpPr>
        <p:spPr>
          <a:xfrm>
            <a:off x="2022230" y="290732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4"/>
          </p:nvPr>
        </p:nvSpPr>
        <p:spPr>
          <a:xfrm>
            <a:off x="2022230" y="3427124"/>
            <a:ext cx="6858000" cy="301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480"/>
              </a:spcBef>
              <a:spcAft>
                <a:spcPts val="0"/>
              </a:spcAft>
              <a:buSzPts val="1920"/>
              <a:buChar char="⦿"/>
              <a:defRPr sz="2400"/>
            </a:lvl1pPr>
            <a:lvl2pPr marL="914400" lvl="1" indent="-349250" algn="l">
              <a:spcBef>
                <a:spcPts val="400"/>
              </a:spcBef>
              <a:spcAft>
                <a:spcPts val="0"/>
              </a:spcAft>
              <a:buSzPts val="1900"/>
              <a:buChar char="›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●"/>
              <a:defRPr sz="16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sldNum" idx="12"/>
          </p:nvPr>
        </p:nvSpPr>
        <p:spPr>
          <a:xfrm>
            <a:off x="7589837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6350" y="14287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7;p1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8" name="Google Shape;8;p1"/>
          <p:cNvCxnSpPr/>
          <p:nvPr/>
        </p:nvCxnSpPr>
        <p:spPr>
          <a:xfrm flipH="1">
            <a:off x="6469062" y="4948237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" name="Google Shape;9;p1"/>
          <p:cNvSpPr/>
          <p:nvPr/>
        </p:nvSpPr>
        <p:spPr>
          <a:xfrm rot="-5400000">
            <a:off x="7553325" y="5254625"/>
            <a:ext cx="1893887" cy="1293812"/>
          </a:xfrm>
          <a:prstGeom prst="triangle">
            <a:avLst>
              <a:gd name="adj" fmla="val 11086"/>
            </a:avLst>
          </a:prstGeom>
          <a:gradFill>
            <a:gsLst>
              <a:gs pos="0">
                <a:srgbClr val="B6004A"/>
              </a:gs>
              <a:gs pos="60000">
                <a:srgbClr val="FF0083"/>
              </a:gs>
              <a:gs pos="100000">
                <a:srgbClr val="FF69A4"/>
              </a:gs>
            </a:gsLst>
            <a:lin ang="1547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1371600" y="601186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1371600" y="5649912"/>
            <a:ext cx="5791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91525" y="5753100"/>
            <a:ext cx="50323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Century Gothic"/>
              <a:buNone/>
              <a:defRPr sz="1300" b="0" i="0" u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6350" y="14287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23;p3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 flipH="1">
            <a:off x="6469062" y="4948237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791075" y="64801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/>
          <p:nvPr/>
        </p:nvSpPr>
        <p:spPr>
          <a:xfrm>
            <a:off x="6350" y="14287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38;p5"/>
          <p:cNvCxnSpPr/>
          <p:nvPr/>
        </p:nvCxnSpPr>
        <p:spPr>
          <a:xfrm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9" name="Google Shape;39;p5"/>
          <p:cNvCxnSpPr/>
          <p:nvPr/>
        </p:nvCxnSpPr>
        <p:spPr>
          <a:xfrm flipH="1">
            <a:off x="6469062" y="4948237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5926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7589837" y="6481762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/>
          <p:nvPr/>
        </p:nvSpPr>
        <p:spPr>
          <a:xfrm rot="10800000" flipH="1">
            <a:off x="6350" y="6350"/>
            <a:ext cx="9131300" cy="6837362"/>
          </a:xfrm>
          <a:prstGeom prst="rtTriangle">
            <a:avLst/>
          </a:prstGeom>
          <a:gradFill>
            <a:gsLst>
              <a:gs pos="0">
                <a:srgbClr val="D2D2D2"/>
              </a:gs>
              <a:gs pos="69999">
                <a:srgbClr val="D2D2D2"/>
              </a:gs>
              <a:gs pos="100000">
                <a:srgbClr val="D2D2D2"/>
              </a:gs>
            </a:gsLst>
            <a:lin ang="798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1"/>
          <p:cNvSpPr/>
          <p:nvPr/>
        </p:nvSpPr>
        <p:spPr>
          <a:xfrm rot="-5400000" flipH="1">
            <a:off x="7553325" y="309562"/>
            <a:ext cx="1893887" cy="1293812"/>
          </a:xfrm>
          <a:prstGeom prst="triangle">
            <a:avLst>
              <a:gd name="adj" fmla="val 11086"/>
            </a:avLst>
          </a:prstGeom>
          <a:gradFill>
            <a:gsLst>
              <a:gs pos="0">
                <a:srgbClr val="B6004A"/>
              </a:gs>
              <a:gs pos="60000">
                <a:srgbClr val="FF0083"/>
              </a:gs>
              <a:gs pos="100000">
                <a:srgbClr val="FF69A4"/>
              </a:gs>
            </a:gsLst>
            <a:lin ang="1547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6469062" y="9525"/>
            <a:ext cx="2673350" cy="1900237"/>
          </a:xfrm>
          <a:prstGeom prst="straightConnector1">
            <a:avLst/>
          </a:prstGeom>
          <a:noFill/>
          <a:ln w="9525" cap="rnd" cmpd="sng">
            <a:solidFill>
              <a:srgbClr val="C6C6C6">
                <a:alpha val="44705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77" name="Google Shape;77;p11"/>
          <p:cNvCxnSpPr/>
          <p:nvPr/>
        </p:nvCxnSpPr>
        <p:spPr>
          <a:xfrm rot="10800000" flipH="1">
            <a:off x="0" y="6350"/>
            <a:ext cx="9137650" cy="6845300"/>
          </a:xfrm>
          <a:prstGeom prst="straightConnector1">
            <a:avLst/>
          </a:prstGeom>
          <a:noFill/>
          <a:ln w="9525" cap="rnd" cmpd="sng">
            <a:solidFill>
              <a:srgbClr val="BFBFBF">
                <a:alpha val="3450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6956425" y="6477000"/>
            <a:ext cx="21336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19375" y="6481762"/>
            <a:ext cx="4260850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450262" y="809625"/>
            <a:ext cx="503237" cy="300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dt" idx="10"/>
          </p:nvPr>
        </p:nvSpPr>
        <p:spPr>
          <a:xfrm>
            <a:off x="4791075" y="6481762"/>
            <a:ext cx="2130425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ftr" idx="11"/>
          </p:nvPr>
        </p:nvSpPr>
        <p:spPr>
          <a:xfrm>
            <a:off x="457200" y="6481762"/>
            <a:ext cx="4260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7589837" y="6483350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entury Gothic"/>
              <a:buNone/>
              <a:defRPr sz="1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74747"/>
            </a:gs>
            <a:gs pos="60000">
              <a:srgbClr val="626262"/>
            </a:gs>
            <a:gs pos="100000">
              <a:srgbClr val="8C8C8C"/>
            </a:gs>
          </a:gsLst>
          <a:lin ang="5400000" scaled="0"/>
        </a:gra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dt" idx="10"/>
          </p:nvPr>
        </p:nvSpPr>
        <p:spPr>
          <a:xfrm>
            <a:off x="6278562" y="6556375"/>
            <a:ext cx="21336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ftr" idx="11"/>
          </p:nvPr>
        </p:nvSpPr>
        <p:spPr>
          <a:xfrm>
            <a:off x="1135062" y="6556375"/>
            <a:ext cx="514350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410575" y="6556375"/>
            <a:ext cx="503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60000">
              <a:srgbClr val="000000"/>
            </a:gs>
            <a:gs pos="100000">
              <a:srgbClr val="6C6C6C"/>
            </a:gs>
          </a:gsLst>
          <a:lin ang="5400000" scaled="0"/>
        </a:gra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5444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470"/>
              <a:buFont typeface="Verdana"/>
              <a:buChar char="›"/>
              <a:defRPr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FF90B2"/>
              </a:buClr>
              <a:buSzPts val="1900"/>
              <a:buFont typeface="Noto Sans Symbols"/>
              <a:buChar char="●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FF8EB1"/>
              </a:buClr>
              <a:buSzPts val="18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FF8EB1"/>
              </a:buClr>
              <a:buSzPts val="160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dt" idx="10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ftr" idx="11"/>
          </p:nvPr>
        </p:nvSpPr>
        <p:spPr>
          <a:xfrm>
            <a:off x="1169987" y="6557962"/>
            <a:ext cx="4948237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216900" y="6556375"/>
            <a:ext cx="366712" cy="30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entury Gothic"/>
              <a:buNone/>
              <a:defRPr sz="9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ctrTitle" idx="4294967295"/>
          </p:nvPr>
        </p:nvSpPr>
        <p:spPr>
          <a:xfrm>
            <a:off x="540544" y="776288"/>
            <a:ext cx="8135912" cy="4380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84632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6000"/>
              <a:buFont typeface="Century Gothic"/>
              <a:buNone/>
            </a:pPr>
            <a:r>
              <a:rPr lang="ru-RU" sz="6000" b="1" i="1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Нейролінгвістичне програмування</a:t>
            </a:r>
            <a:endParaRPr sz="6000" b="1" i="1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8" descr="D:\унів\Історія психології\карт\12341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012" y="233362"/>
            <a:ext cx="6911975" cy="64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body" idx="1"/>
          </p:nvPr>
        </p:nvSpPr>
        <p:spPr>
          <a:xfrm>
            <a:off x="457200" y="260350"/>
            <a:ext cx="8229600" cy="619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Грунтуючись на мовних сигналах тіла, зібраних експертними методами під час спостережень декількох психотерапевтів , що практикують НЛП, вважають, що нашу суб'єктивну реальність визначають переконання, сприйняття та поведінку, і, отже, можливо проводити зміни поведінки, трансформувати переконання і лікувати травми . </a:t>
            </a:r>
            <a:endParaRPr/>
          </a:p>
          <a:p>
            <a:pPr marL="447675" marR="0" lvl="0" indent="-382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Техніки, вироблені на основі даних спостережень, описувалися як «терапевтична магія», тоді як саме НЛП описувалося як «дослідження структури суб'єктивного досвіду». Ці твердження грунтуються на принципі, що будь-яка поведінка не виявляється випадково, але має структуру, яку можливо зрозуміти.</a:t>
            </a:r>
            <a:endParaRPr/>
          </a:p>
          <a:p>
            <a:pPr marL="447675" marR="0" lvl="0" indent="-38258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НЛП застосовується в цілому ряді сфер діяльності: торгівля, психотерапія, комунікація, освіта, спорт , управління бізнесом, міжособистісні відносини, а також в духовних рухах і при спокушанні. Як серед практиків, так і серед скептично налаштованих людей існує значне розмаїття думок щодо того, що слід вважати НЛП, а що не слід.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0" descr="D:\унів\Історія психології\карт\img-4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5287" y="188912"/>
            <a:ext cx="8353425" cy="6424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1"/>
          <p:cNvSpPr txBox="1"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785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959"/>
              <a:buFont typeface="Century Gothic"/>
              <a:buNone/>
            </a:pPr>
            <a:br>
              <a:rPr lang="ru-RU" sz="3959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ru-RU" sz="378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Область застосування НЛП</a:t>
            </a:r>
            <a:br>
              <a:rPr lang="ru-RU" sz="378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378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1"/>
          <p:cNvSpPr txBox="1">
            <a:spLocks noGrp="1"/>
          </p:cNvSpPr>
          <p:nvPr>
            <p:ph type="body" idx="1"/>
          </p:nvPr>
        </p:nvSpPr>
        <p:spPr>
          <a:xfrm>
            <a:off x="457200" y="908050"/>
            <a:ext cx="8229600" cy="554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26066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lang="ru-RU" sz="24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Під час появи нейролінгвістичного програмування його головним завданням була сфера комунікативних та мовних явищ. Згідно з уявленнями нейролінгвістичного програмування наш досвід складається з наших відчуттів і особливостей людини. В системі нейролінгвістичного програмування ні чітких граней того, що можливо пізнати, до того ж вважається, що краще дослідити досвід людини, ніж щось інше. 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lang="ru-RU" sz="24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 результаті цього з'явилося кілька областей застосування нейролінгвістичного програмування:</a:t>
            </a:r>
            <a:endParaRPr/>
          </a:p>
          <a:p>
            <a:pPr marL="447675" marR="0" lvl="0" indent="-260668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435975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різні психологічні явища, такі як фобії;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несвідомі феномени: занурення в транс і інші несвідомі процеси;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 медицині нейролінгвістичне програмування застосовується для управління больовими відчуттями і здоров'ям;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вивчення парапсихологічних явищ: екстрасенси, провісники;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бізнес, в основному використовується при тренінгу персоналу;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повсякденні ситуації, такі як переговори, або ж просто розмова з дитиною;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дослідження духовних станів і переживань людини;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вивчення поведінки людини, а також з'ясування причин різкої зміни його поведінки;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вдосконалення роботи з різними ситуаціями спілкування;</a:t>
            </a:r>
            <a:endParaRPr/>
          </a:p>
          <a:p>
            <a:pPr marL="447675" marR="0" lvl="0" indent="-382587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⦿"/>
            </a:pPr>
            <a:r>
              <a:rPr lang="ru-RU" sz="20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моделювання поведінки деяких відомих особистостей, з метою дізнатися, як повів би себе ця людина в певній ситуації</a:t>
            </a:r>
            <a:endParaRPr/>
          </a:p>
          <a:p>
            <a:pPr marL="447675" marR="0" lvl="0" indent="-28098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endParaRPr sz="20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713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188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9C"/>
              </a:buClr>
              <a:buSzPts val="3800"/>
              <a:buFont typeface="Century Gothic"/>
              <a:buNone/>
            </a:pPr>
            <a:r>
              <a:rPr lang="ru-RU" sz="3800" b="0" i="0" u="none" strike="noStrike" cap="none">
                <a:solidFill>
                  <a:srgbClr val="FF5C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Критика</a:t>
            </a:r>
            <a:endParaRPr sz="3800" b="0" i="0" u="none" strike="noStrike" cap="none">
              <a:solidFill>
                <a:srgbClr val="FF5C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3"/>
          <p:cNvSpPr txBox="1">
            <a:spLocks noGrp="1"/>
          </p:cNvSpPr>
          <p:nvPr>
            <p:ph type="body" idx="1"/>
          </p:nvPr>
        </p:nvSpPr>
        <p:spPr>
          <a:xfrm>
            <a:off x="457200" y="981075"/>
            <a:ext cx="8229600" cy="5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27082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endParaRPr sz="22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⦿"/>
            </a:pPr>
            <a:r>
              <a:rPr lang="ru-RU" sz="2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Варто зазначити, що НЛП іноді класифікується як паранауковіий напрямок . Існує ряд досліджень ефективності НЛП з позитивним результатом, проте велика частина наукових експериментів говорять про неефективність методик НЛП і відсутність у них наукового обгрунтування. Деякі критики висловлюють сумніви в етичності застосування НЛП .</a:t>
            </a:r>
            <a:endParaRPr/>
          </a:p>
          <a:p>
            <a:pPr marL="447675" marR="0" lvl="0" indent="-382587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Char char="⦿"/>
            </a:pPr>
            <a:r>
              <a:rPr lang="ru-RU" sz="22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Наукові огляди показують, що НЛП містить ряд фактичних помилок і не дає тих результатів, про які заявляють прихильники даного напрямку. Критики звертають увагу не тільки на відсутність достовірних експериментальних підтверджень ефективності НЛП, але і на характерні псевдонаукові риси, присутні в концепціях напрямку, його назві і застосовуваної термінології 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 descr="D:\унів\Історія психології\карт\id_345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9750" y="188912"/>
            <a:ext cx="8194675" cy="645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title" idx="4294967295"/>
          </p:nvPr>
        </p:nvSpPr>
        <p:spPr>
          <a:xfrm>
            <a:off x="457200" y="267494"/>
            <a:ext cx="8229600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84632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99C"/>
              </a:buClr>
              <a:buSzPts val="3780"/>
              <a:buFont typeface="Century Gothic"/>
              <a:buNone/>
            </a:pPr>
            <a:r>
              <a:rPr lang="ru-RU" sz="3780" b="0" i="0" u="none" strike="noStrike" cap="none">
                <a:solidFill>
                  <a:srgbClr val="FF599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Значення НЛП</a:t>
            </a:r>
            <a:endParaRPr sz="3780" b="0" i="0" u="none" strike="noStrike" cap="none">
              <a:solidFill>
                <a:srgbClr val="FF599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457200" y="908050"/>
            <a:ext cx="8435975" cy="554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7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ru-RU"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Нейролінгвістичне програмування (НЛП) - напрям у психотерапії та практичній психології , який не визнається академічною спільнотою. </a:t>
            </a:r>
            <a:endParaRPr/>
          </a:p>
          <a:p>
            <a:pPr marL="447675" marR="0" lvl="0" indent="-275907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ru-RU"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Являє собою процес моделювання унікальних для кожної людини усвідомлених і неусвідомлених типів поведінки, спрямованих на те, щоб постійно рухатися до все більшого розкриття свого потенціалу. </a:t>
            </a:r>
            <a:endParaRPr/>
          </a:p>
          <a:p>
            <a:pPr marL="447675" marR="0" lvl="0" indent="-275907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1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ru-RU" sz="2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По суті своїй НЛП - це дослідження нашого мислення, поведінки і мовних можливостей, за допомогою яких ми можемо вибудувати набір ефективних стратегій. Ці стратегії можуть допомогти нам прийняти рішення, побудувати стосунки, почати свій власний бізнес, керувати групами людей, створювати рівновагу у своєму житті. </a:t>
            </a:r>
            <a:endParaRPr/>
          </a:p>
          <a:p>
            <a:pPr marL="447675" marR="0" lvl="0" indent="-275908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1" descr="D:\унів\Історія психології\NLP-300x28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476250"/>
            <a:ext cx="6408737" cy="613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457200" y="333375"/>
            <a:ext cx="8229600" cy="61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ru-RU" sz="21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Нейро - це уклад нашого мислення, його характер. Наш світогляд, наші стереотипи, що виникли з контакту з навколишнім середовищем і суспільством. Ключ до особистого і ділового успіху знаходиться в першу чергу в нас самих, і вивчення того, яким чином ми думаємо, дозволить нам розкрити наші внутрішні ресурси. </a:t>
            </a:r>
            <a:endParaRPr/>
          </a:p>
          <a:p>
            <a:pPr marL="447675" marR="0" lvl="0" indent="-275907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ru-RU" sz="21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Лінгвістичне - наша мова - невід'ємна частина нашого життя. Спершу, ми не замислюємося, як багато для нас означає мова, зокрема для життя в соціальному середовищі. Навчання розумінню та управління структурою нашої мови відіграє ключову роль у цьому світі, де все більше і більше цінується здатність до спілкування. </a:t>
            </a:r>
            <a:endParaRPr/>
          </a:p>
          <a:p>
            <a:pPr marL="447675" marR="0" lvl="0" indent="-275907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None/>
            </a:pPr>
            <a:endParaRPr sz="21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80000"/>
              </a:lnSpc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ru-RU" sz="21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Програмування - ми керуємо своїм життям за допомогою певних стратегій. Усвідомлюючи ці стратегії, ми забезпечуємо собі вибір: продовжувати діяти в тому ж ключі або спробувати розвинути наш потенціал нашу особисту ефективність.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3" descr="D:\унів\Історія психології\карт\NL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2275" y="476250"/>
            <a:ext cx="5832475" cy="614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body" idx="1"/>
          </p:nvPr>
        </p:nvSpPr>
        <p:spPr>
          <a:xfrm>
            <a:off x="250825" y="333375"/>
            <a:ext cx="8424862" cy="266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29622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7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⦿"/>
            </a:pPr>
            <a:r>
              <a:rPr lang="ru-RU" sz="17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НЛП, відоме також як «психотерапія нової хвилі», було розроблено в 1960-х - 1970-х роках групою співавторів, незабаром набуло популярності. Провідна роль у створенні належить Річарду Бендлеру (математик) і Джону Гріндеру (лінгвіст).</a:t>
            </a:r>
            <a:endParaRPr/>
          </a:p>
          <a:p>
            <a:pPr marL="447675" marR="0" lvl="0" indent="-382587" algn="just" rtl="0">
              <a:lnSpc>
                <a:spcPct val="8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Char char="⦿"/>
            </a:pPr>
            <a:r>
              <a:rPr lang="ru-RU" sz="17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Своїми попередниками автори вважають Грегорі Бейтсона, Мілтона Еріксона, сучасних нейропсихологів, що займаються розробкою межполушарной асиметрії: права півкуля - образне, ліва півкуля "комп'ютерне",, кібернетиків, в першу чергу - Карлоса Кастанедy.</a:t>
            </a:r>
            <a:endParaRPr/>
          </a:p>
          <a:p>
            <a:pPr marL="447675" marR="0" lvl="0" indent="-296228" algn="l" rtl="0"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360"/>
              <a:buFont typeface="Noto Sans Symbols"/>
              <a:buNone/>
            </a:pPr>
            <a:endParaRPr sz="17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1" name="Google Shape;161;p24" descr="D:\унів\Історія психології\карт\bateson_1_middl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20000">
            <a:off x="641350" y="2852737"/>
            <a:ext cx="3035300" cy="36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4" descr="D:\унів\Історія психології\карт\milton_erikson.kouch_poziciya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20000">
            <a:off x="5192712" y="2906712"/>
            <a:ext cx="3508375" cy="35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57200" y="5157787"/>
            <a:ext cx="8229600" cy="129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Char char="⦿"/>
            </a:pPr>
            <a:r>
              <a:rPr lang="ru-RU" sz="23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Річард Бендлер народився 24 лютого 1950 р в Нью-Джерсі  - Американський письменник, співавтор (разом з Джоном Гріндером) нейролінгвістичного програмування.</a:t>
            </a:r>
            <a:endParaRPr/>
          </a:p>
          <a:p>
            <a:pPr marL="447675" marR="0" lvl="0" indent="-265748" algn="l" rtl="0">
              <a:spcBef>
                <a:spcPts val="46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endParaRPr sz="23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8" name="Google Shape;168;p25" descr="D:\унів\Історія психології\карт\Dr-Richard-Bandler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88912"/>
            <a:ext cx="6624637" cy="491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6"/>
          <p:cNvSpPr txBox="1">
            <a:spLocks noGrp="1"/>
          </p:cNvSpPr>
          <p:nvPr>
            <p:ph type="body" idx="1"/>
          </p:nvPr>
        </p:nvSpPr>
        <p:spPr>
          <a:xfrm>
            <a:off x="457200" y="4725987"/>
            <a:ext cx="8229600" cy="2016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382587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⦿"/>
            </a:pPr>
            <a:r>
              <a:rPr lang="ru-RU" sz="21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Джон Гріндер (Р. 10 січня 1940) - американський автор, лінгвіст. Будучи на десять років старше Бендлера, став супервізором в його групі семінарів гештальт терапії. У молодості працював таємним агентом ЦРУ в Німеччині, Італії та Югославії. Він також працював молодшим асистентом професора лінгвістики під керівництвом Грегорі Бейтсон в Кресж Коледж.</a:t>
            </a:r>
            <a:endParaRPr/>
          </a:p>
        </p:txBody>
      </p:sp>
      <p:pic>
        <p:nvPicPr>
          <p:cNvPr id="174" name="Google Shape;174;p26" descr="D:\унів\Історія психології\карт\grinde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9975" y="260350"/>
            <a:ext cx="4392612" cy="413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>
            <a:spLocks noGrp="1"/>
          </p:cNvSpPr>
          <p:nvPr>
            <p:ph type="body" idx="1"/>
          </p:nvPr>
        </p:nvSpPr>
        <p:spPr>
          <a:xfrm>
            <a:off x="457200" y="549275"/>
            <a:ext cx="8229600" cy="59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47675" marR="0" lvl="0" indent="-260666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lang="ru-RU" sz="24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Річард Бендлер і Джон Гріндер пояснюють, що в НЛП втілені ідеї про те, що наші карти, або моделі світу є викривленими репрезентаціями, зважаючи на особливості нейрологічного функціонування та обмежень, пов'язаних з ним. </a:t>
            </a:r>
            <a:endParaRPr/>
          </a:p>
          <a:p>
            <a:pPr marL="447675" marR="0" lvl="0" indent="-260666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0" indent="-382587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Char char="⦿"/>
            </a:pPr>
            <a:r>
              <a:rPr lang="ru-RU" sz="2400" b="0" i="0" u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«Інформація про світ виходить рецепторами п'яти почуттів і потім піддається різним нейрологічним  і лінгвістичним трансформаціям навіть до того, як ми вперше отримуємо доступ до цієї інформації, що означає, що ми ніколи не переживаємо на досвіді об'єктивну реальність, ще не змінену нашою мовою і нейролога»</a:t>
            </a:r>
            <a:endParaRPr/>
          </a:p>
          <a:p>
            <a:pPr marL="447675" marR="0" lvl="0" indent="-260668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Яркая">
  <a:themeElements>
    <a:clrScheme name="Яркая">
      <a:dk1>
        <a:srgbClr val="000000"/>
      </a:dk1>
      <a:lt1>
        <a:srgbClr val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933</Words>
  <Application>Microsoft Office PowerPoint</Application>
  <PresentationFormat>Экран (4:3)</PresentationFormat>
  <Paragraphs>42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Noto Sans Symbols</vt:lpstr>
      <vt:lpstr>Verdana</vt:lpstr>
      <vt:lpstr>Century Gothic</vt:lpstr>
      <vt:lpstr>Arial</vt:lpstr>
      <vt:lpstr>1_Яркая</vt:lpstr>
      <vt:lpstr>2_Яркая</vt:lpstr>
      <vt:lpstr>Яркая</vt:lpstr>
      <vt:lpstr>3_Яркая</vt:lpstr>
      <vt:lpstr>4_Яркая</vt:lpstr>
      <vt:lpstr>5_Яркая</vt:lpstr>
      <vt:lpstr>6_Яркая</vt:lpstr>
      <vt:lpstr>Нейролінгвістичне програмування</vt:lpstr>
      <vt:lpstr>Значення НЛП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Область застосування НЛП </vt:lpstr>
      <vt:lpstr>Презентация PowerPoint</vt:lpstr>
      <vt:lpstr>Критика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Нейролінгвістичне програмування</dc:title>
  <dc:creator>Lenovo</dc:creator>
  <cp:lastModifiedBy>Максим Куринной</cp:lastModifiedBy>
  <cp:revision>2</cp:revision>
  <dcterms:modified xsi:type="dcterms:W3CDTF">2024-05-23T23:03:03Z</dcterms:modified>
</cp:coreProperties>
</file>