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1" r:id="rId2"/>
    <p:sldId id="395" r:id="rId3"/>
    <p:sldId id="379" r:id="rId4"/>
    <p:sldId id="392" r:id="rId5"/>
    <p:sldId id="393" r:id="rId6"/>
    <p:sldId id="394" r:id="rId7"/>
    <p:sldId id="381" r:id="rId8"/>
    <p:sldId id="382" r:id="rId9"/>
    <p:sldId id="373" r:id="rId10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66FF66"/>
    <a:srgbClr val="00CC66"/>
    <a:srgbClr val="CC99FF"/>
    <a:srgbClr val="0066FF"/>
    <a:srgbClr val="0099FF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06" autoAdjust="0"/>
    <p:restoredTop sz="94539" autoAdjust="0"/>
  </p:normalViewPr>
  <p:slideViewPr>
    <p:cSldViewPr snapToGrid="0">
      <p:cViewPr>
        <p:scale>
          <a:sx n="75" d="100"/>
          <a:sy n="75" d="100"/>
        </p:scale>
        <p:origin x="-124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A96776-3AB9-48C1-A8AB-D44F30C412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98DDEC-8B71-4185-AF62-C294071DA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12BBC-04BA-48F3-839D-5B00F6706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9564E-7289-4FC7-90CD-0E3A962E3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0B554-C90D-4423-876D-FCA70655F2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50F70-BA82-4DF8-A4EC-7A2AB0953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ECB80-049C-4DBE-9E3B-9AFBA7586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7EEBB-7590-40FC-9275-47A2E3264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5348E-6036-4044-BC40-CFE326AE6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FFE4E-52FF-4859-8E2B-92A3580FA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3CAA2-733D-4B61-9AA5-558537B60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E33A7-10E3-43C4-BF8F-F0DC5B0CA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701D4-93CF-448C-8A6B-98F5A2609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48B5D-AE6E-4569-8F82-7BC8ED40E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AE045-0B27-473A-A768-EB05781EF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CCA05-6C3E-492A-9500-22D15477B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43DC8026-6A02-42B6-8FC9-B33347F8D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 dirty="0" smtClean="0">
                <a:solidFill>
                  <a:srgbClr val="6600CC"/>
                </a:solidFill>
              </a:rPr>
              <a:t>	</a:t>
            </a:r>
            <a:r>
              <a:rPr lang="ru-RU" b="1" i="1" dirty="0" smtClean="0">
                <a:solidFill>
                  <a:srgbClr val="6600CC"/>
                </a:solidFill>
                <a:latin typeface="Comic Sans MS" pitchFamily="66" charset="0"/>
              </a:rPr>
              <a:t>.</a:t>
            </a:r>
            <a:endParaRPr lang="ru-RU" i="1" dirty="0" smtClean="0">
              <a:latin typeface="Comic Sans MS" pitchFamily="66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1079500" y="1333500"/>
            <a:ext cx="7137400" cy="37719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i="1" dirty="0" smtClean="0">
                <a:solidFill>
                  <a:srgbClr val="FF0000"/>
                </a:solidFill>
                <a:latin typeface="Monotype Corsiva" pitchFamily="66" charset="0"/>
              </a:rPr>
              <a:t>Механізм дії ферментів</a:t>
            </a:r>
            <a:endParaRPr lang="uk-UA" sz="3200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727200" y="1104900"/>
            <a:ext cx="4864100" cy="39497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Активний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центр ферменту -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організована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функціональна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структура,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що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складається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з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обмеженого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числа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амінокислотних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залишків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, яка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вступає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в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безпосередній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контакт </a:t>
            </a:r>
            <a:r>
              <a:rPr lang="ru-RU" sz="2400" i="1" dirty="0" err="1">
                <a:solidFill>
                  <a:srgbClr val="FF0000"/>
                </a:solidFill>
                <a:latin typeface="Monotype Corsiva" pitchFamily="66" charset="0"/>
              </a:rPr>
              <a:t>з</a:t>
            </a:r>
            <a:r>
              <a:rPr lang="ru-RU" sz="2400" i="1" dirty="0">
                <a:solidFill>
                  <a:srgbClr val="FF0000"/>
                </a:solidFill>
                <a:latin typeface="Monotype Corsiva" pitchFamily="66" charset="0"/>
              </a:rPr>
              <a:t> субстратом</a:t>
            </a:r>
            <a:endParaRPr lang="uk-UA" sz="2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>
                <a:solidFill>
                  <a:srgbClr val="6600CC"/>
                </a:solidFill>
              </a:rPr>
              <a:t>	</a:t>
            </a: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	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Формування</a:t>
            </a:r>
            <a:r>
              <a:rPr lang="ru-RU" sz="2800" b="1" i="1" dirty="0" smtClean="0"/>
              <a:t> активного центру - результат </a:t>
            </a:r>
            <a:r>
              <a:rPr lang="ru-RU" sz="2800" b="1" i="1" dirty="0" err="1" smtClean="0"/>
              <a:t>освіти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вторинної</a:t>
            </a:r>
            <a:r>
              <a:rPr lang="ru-RU" sz="2800" b="1" i="1" dirty="0" smtClean="0"/>
              <a:t> та </a:t>
            </a:r>
            <a:r>
              <a:rPr lang="ru-RU" sz="2800" b="1" i="1" dirty="0" err="1" smtClean="0"/>
              <a:t>третинної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структури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білка</a:t>
            </a:r>
            <a:r>
              <a:rPr lang="ru-RU" sz="2800" b="1" i="1" dirty="0" smtClean="0"/>
              <a:t> на </a:t>
            </a:r>
            <a:r>
              <a:rPr lang="ru-RU" sz="2800" b="1" i="1" dirty="0" err="1" smtClean="0"/>
              <a:t>основі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первинної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послідовності</a:t>
            </a:r>
            <a:r>
              <a:rPr lang="ru-RU" sz="2800" b="1" i="1" dirty="0" smtClean="0"/>
              <a:t>. </a:t>
            </a:r>
            <a:endParaRPr lang="ru-RU" sz="2800" b="1" i="1" dirty="0" smtClean="0"/>
          </a:p>
          <a:p>
            <a:pPr>
              <a:buFontTx/>
              <a:buNone/>
            </a:pPr>
            <a:endParaRPr lang="ru-RU" sz="2800" b="1" i="1" dirty="0" smtClean="0"/>
          </a:p>
          <a:p>
            <a:pPr>
              <a:buFontTx/>
              <a:buNone/>
            </a:pPr>
            <a:r>
              <a:rPr lang="ru-RU" sz="2800" b="1" i="1" dirty="0" smtClean="0"/>
              <a:t>	</a:t>
            </a:r>
            <a:r>
              <a:rPr lang="ru-RU" sz="2800" b="1" i="1" dirty="0" smtClean="0"/>
              <a:t> У </a:t>
            </a:r>
            <a:r>
              <a:rPr lang="ru-RU" sz="2800" b="1" i="1" dirty="0" err="1" smtClean="0"/>
              <a:t>формуванні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можуть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брати</a:t>
            </a:r>
            <a:r>
              <a:rPr lang="ru-RU" sz="2800" b="1" i="1" dirty="0" smtClean="0"/>
              <a:t> участь </a:t>
            </a:r>
            <a:r>
              <a:rPr lang="ru-RU" sz="2800" b="1" i="1" dirty="0" err="1" smtClean="0"/>
              <a:t>молекули</a:t>
            </a:r>
            <a:r>
              <a:rPr lang="ru-RU" sz="2800" b="1" i="1" dirty="0" smtClean="0"/>
              <a:t> води, </a:t>
            </a:r>
            <a:r>
              <a:rPr lang="ru-RU" sz="2800" b="1" i="1" dirty="0" err="1" smtClean="0"/>
              <a:t>іони</a:t>
            </a:r>
            <a:r>
              <a:rPr lang="ru-RU" sz="2800" b="1" i="1" dirty="0" smtClean="0"/>
              <a:t> металів </a:t>
            </a:r>
            <a:r>
              <a:rPr lang="ru-RU" sz="2800" b="1" i="1" dirty="0" err="1" smtClean="0"/>
              <a:t>або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органічний</a:t>
            </a:r>
            <a:r>
              <a:rPr lang="ru-RU" sz="2800" b="1" i="1" dirty="0" smtClean="0"/>
              <a:t> кофактор.</a:t>
            </a:r>
            <a:endParaRPr lang="ru-RU" sz="2800" i="1" dirty="0" smtClean="0"/>
          </a:p>
          <a:p>
            <a:pPr>
              <a:buFontTx/>
              <a:buNone/>
            </a:pPr>
            <a:r>
              <a:rPr lang="ru-RU" dirty="0" smtClean="0"/>
              <a:t>	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8" name="Rectangle 12"/>
          <p:cNvSpPr>
            <a:spLocks noChangeArrowheads="1"/>
          </p:cNvSpPr>
          <p:nvPr/>
        </p:nvSpPr>
        <p:spPr bwMode="auto">
          <a:xfrm>
            <a:off x="1201738" y="4508500"/>
            <a:ext cx="2668587" cy="882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249867" name="Rectangle 11"/>
          <p:cNvSpPr>
            <a:spLocks noChangeArrowheads="1"/>
          </p:cNvSpPr>
          <p:nvPr/>
        </p:nvSpPr>
        <p:spPr bwMode="auto">
          <a:xfrm>
            <a:off x="1155700" y="1882775"/>
            <a:ext cx="2701925" cy="1084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360488"/>
            <a:ext cx="5553075" cy="746125"/>
          </a:xfrm>
        </p:spPr>
        <p:txBody>
          <a:bodyPr/>
          <a:lstStyle/>
          <a:p>
            <a:pPr>
              <a:buFontTx/>
              <a:buNone/>
            </a:pPr>
            <a:r>
              <a:rPr lang="ru-RU" dirty="0" smtClean="0"/>
              <a:t>1) </a:t>
            </a:r>
            <a:r>
              <a:rPr lang="ru-RU" dirty="0" err="1" smtClean="0"/>
              <a:t>зв'язування</a:t>
            </a:r>
            <a:r>
              <a:rPr lang="ru-RU" dirty="0" smtClean="0"/>
              <a:t> субстрату</a:t>
            </a:r>
            <a:endParaRPr lang="ru-RU" dirty="0" smtClean="0"/>
          </a:p>
        </p:txBody>
      </p:sp>
      <p:pic>
        <p:nvPicPr>
          <p:cNvPr id="249860" name="Picture 4" descr="1_ur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2388" y="2049463"/>
            <a:ext cx="222885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9861" name="Picture 5" descr="1_2_ur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1438" y="4598988"/>
            <a:ext cx="2422525" cy="550862"/>
          </a:xfrm>
          <a:prstGeom prst="rect">
            <a:avLst/>
          </a:prstGeom>
          <a:noFill/>
        </p:spPr>
      </p:pic>
      <p:sp>
        <p:nvSpPr>
          <p:cNvPr id="249863" name="Rectangle 7"/>
          <p:cNvSpPr>
            <a:spLocks noChangeArrowheads="1"/>
          </p:cNvSpPr>
          <p:nvPr/>
        </p:nvSpPr>
        <p:spPr bwMode="auto">
          <a:xfrm>
            <a:off x="654050" y="3938588"/>
            <a:ext cx="49465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ru-RU" sz="3200" b="0" dirty="0">
                <a:latin typeface="Arial" charset="0"/>
              </a:rPr>
              <a:t>2) </a:t>
            </a:r>
            <a:r>
              <a:rPr lang="ru-RU" sz="3200" b="0" dirty="0" err="1" smtClean="0">
                <a:latin typeface="Arial" charset="0"/>
              </a:rPr>
              <a:t>Хімічне</a:t>
            </a:r>
            <a:r>
              <a:rPr lang="ru-RU" sz="3200" b="0" dirty="0" smtClean="0">
                <a:latin typeface="Arial" charset="0"/>
              </a:rPr>
              <a:t> </a:t>
            </a:r>
            <a:r>
              <a:rPr lang="ru-RU" sz="3200" b="0" dirty="0" err="1" smtClean="0">
                <a:latin typeface="Arial" charset="0"/>
              </a:rPr>
              <a:t>перетворення</a:t>
            </a:r>
            <a:r>
              <a:rPr lang="ru-RU" sz="3200" b="0" dirty="0" smtClean="0">
                <a:latin typeface="Arial" charset="0"/>
              </a:rPr>
              <a:t>.</a:t>
            </a:r>
            <a:endParaRPr lang="ru-RU" b="0" dirty="0"/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2103438" y="642938"/>
            <a:ext cx="5309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0" dirty="0" smtClean="0">
                <a:solidFill>
                  <a:srgbClr val="006600"/>
                </a:solidFill>
              </a:rPr>
              <a:t>Робота активного центру :</a:t>
            </a:r>
            <a:endParaRPr lang="ru-RU" sz="3200" b="0" dirty="0">
              <a:solidFill>
                <a:srgbClr val="006600"/>
              </a:solidFill>
            </a:endParaRPr>
          </a:p>
        </p:txBody>
      </p:sp>
      <p:sp>
        <p:nvSpPr>
          <p:cNvPr id="249865" name="Rectangle 9"/>
          <p:cNvSpPr>
            <a:spLocks noChangeArrowheads="1"/>
          </p:cNvSpPr>
          <p:nvPr/>
        </p:nvSpPr>
        <p:spPr bwMode="auto">
          <a:xfrm>
            <a:off x="1081088" y="2947988"/>
            <a:ext cx="7272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latin typeface="Arial" charset="0"/>
              </a:rPr>
              <a:t>k</a:t>
            </a:r>
            <a:r>
              <a:rPr lang="ru-RU" sz="2000" b="0" baseline="-25000" dirty="0">
                <a:latin typeface="Arial" charset="0"/>
              </a:rPr>
              <a:t>-1</a:t>
            </a:r>
            <a:r>
              <a:rPr lang="ru-RU" sz="2000" b="0" dirty="0">
                <a:latin typeface="Arial" charset="0"/>
              </a:rPr>
              <a:t>/</a:t>
            </a:r>
            <a:r>
              <a:rPr lang="en-US" sz="2000" b="0" dirty="0">
                <a:latin typeface="Arial" charset="0"/>
              </a:rPr>
              <a:t>k</a:t>
            </a:r>
            <a:r>
              <a:rPr lang="ru-RU" sz="2000" b="0" baseline="-25000" dirty="0" err="1">
                <a:latin typeface="Arial" charset="0"/>
              </a:rPr>
              <a:t>1</a:t>
            </a:r>
            <a:r>
              <a:rPr lang="ru-RU" sz="2000" b="0" dirty="0" err="1">
                <a:latin typeface="Arial" charset="0"/>
              </a:rPr>
              <a:t>=</a:t>
            </a:r>
            <a:r>
              <a:rPr lang="en-US" sz="2000" b="0" dirty="0" err="1">
                <a:latin typeface="Arial" charset="0"/>
              </a:rPr>
              <a:t>K</a:t>
            </a:r>
            <a:r>
              <a:rPr lang="en-US" sz="2000" b="0" baseline="-25000" dirty="0" err="1">
                <a:latin typeface="Arial" charset="0"/>
              </a:rPr>
              <a:t>d</a:t>
            </a:r>
            <a:r>
              <a:rPr lang="ru-RU" sz="2000" b="0" dirty="0">
                <a:latin typeface="Arial" charset="0"/>
              </a:rPr>
              <a:t> [моль/</a:t>
            </a:r>
            <a:r>
              <a:rPr lang="ru-RU" sz="2000" b="0" dirty="0" err="1">
                <a:latin typeface="Arial" charset="0"/>
              </a:rPr>
              <a:t>л=М</a:t>
            </a:r>
            <a:r>
              <a:rPr lang="ru-RU" sz="2000" b="0" dirty="0">
                <a:latin typeface="Arial" charset="0"/>
              </a:rPr>
              <a:t>] </a:t>
            </a:r>
          </a:p>
          <a:p>
            <a:pPr eaLnBrk="0" hangingPunct="0"/>
            <a:r>
              <a:rPr lang="en-US" sz="2000" b="0" dirty="0" err="1">
                <a:latin typeface="Arial" charset="0"/>
              </a:rPr>
              <a:t>K</a:t>
            </a:r>
            <a:r>
              <a:rPr lang="en-US" sz="2000" b="0" baseline="-25000" dirty="0" err="1">
                <a:latin typeface="Arial" charset="0"/>
              </a:rPr>
              <a:t>d</a:t>
            </a:r>
            <a:r>
              <a:rPr lang="ru-RU" sz="2000" b="0" dirty="0">
                <a:latin typeface="Arial" charset="0"/>
              </a:rPr>
              <a:t> – </a:t>
            </a:r>
            <a:r>
              <a:rPr lang="ru-RU" sz="2000" b="0" dirty="0" smtClean="0">
                <a:latin typeface="Arial" charset="0"/>
              </a:rPr>
              <a:t>константа </a:t>
            </a:r>
            <a:r>
              <a:rPr lang="ru-RU" sz="2000" b="0" dirty="0" err="1" smtClean="0">
                <a:latin typeface="Arial" charset="0"/>
              </a:rPr>
              <a:t>дисоціації</a:t>
            </a:r>
            <a:r>
              <a:rPr lang="ru-RU" sz="2000" b="0" dirty="0" smtClean="0">
                <a:latin typeface="Arial" charset="0"/>
              </a:rPr>
              <a:t> фермент-субстратного комплексу</a:t>
            </a:r>
            <a:endParaRPr lang="ru-RU" dirty="0"/>
          </a:p>
        </p:txBody>
      </p:sp>
      <p:sp>
        <p:nvSpPr>
          <p:cNvPr id="249866" name="Rectangle 10"/>
          <p:cNvSpPr>
            <a:spLocks noChangeArrowheads="1"/>
          </p:cNvSpPr>
          <p:nvPr/>
        </p:nvSpPr>
        <p:spPr bwMode="auto">
          <a:xfrm>
            <a:off x="1073150" y="5340350"/>
            <a:ext cx="5548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latin typeface="Arial" charset="0"/>
              </a:rPr>
              <a:t>k</a:t>
            </a:r>
            <a:r>
              <a:rPr lang="ru-RU" sz="2000" b="0" baseline="-25000" dirty="0">
                <a:latin typeface="Arial" charset="0"/>
              </a:rPr>
              <a:t>2</a:t>
            </a:r>
            <a:r>
              <a:rPr lang="ru-RU" sz="2000" b="0" dirty="0">
                <a:latin typeface="Arial" charset="0"/>
              </a:rPr>
              <a:t> = </a:t>
            </a:r>
            <a:r>
              <a:rPr lang="en-US" sz="2000" b="0" dirty="0" err="1">
                <a:latin typeface="Arial" charset="0"/>
              </a:rPr>
              <a:t>k</a:t>
            </a:r>
            <a:r>
              <a:rPr lang="en-US" sz="2000" b="0" baseline="-25000" dirty="0" err="1">
                <a:latin typeface="Arial" charset="0"/>
              </a:rPr>
              <a:t>cat</a:t>
            </a:r>
            <a:r>
              <a:rPr lang="ru-RU" sz="2000" b="0" dirty="0">
                <a:latin typeface="Arial" charset="0"/>
              </a:rPr>
              <a:t> [</a:t>
            </a:r>
            <a:r>
              <a:rPr lang="en-US" sz="2000" b="0" dirty="0">
                <a:latin typeface="Arial" charset="0"/>
              </a:rPr>
              <a:t>c</a:t>
            </a:r>
            <a:r>
              <a:rPr lang="ru-RU" sz="2000" b="0" dirty="0" err="1">
                <a:latin typeface="Arial" charset="0"/>
              </a:rPr>
              <a:t>ек</a:t>
            </a:r>
            <a:r>
              <a:rPr lang="ru-RU" sz="2000" b="0" baseline="30000" dirty="0" err="1">
                <a:latin typeface="Arial" charset="0"/>
              </a:rPr>
              <a:t>-1</a:t>
            </a:r>
            <a:r>
              <a:rPr lang="ru-RU" sz="2000" b="0" dirty="0">
                <a:latin typeface="Arial" charset="0"/>
              </a:rPr>
              <a:t>] </a:t>
            </a:r>
            <a:r>
              <a:rPr lang="ru-RU" sz="2000" b="0" dirty="0" err="1" smtClean="0">
                <a:latin typeface="Arial" charset="0"/>
              </a:rPr>
              <a:t>характеризує</a:t>
            </a:r>
            <a:r>
              <a:rPr lang="ru-RU" sz="2000" b="0" dirty="0" smtClean="0">
                <a:latin typeface="Arial" charset="0"/>
              </a:rPr>
              <a:t> число </a:t>
            </a:r>
            <a:r>
              <a:rPr lang="ru-RU" sz="2000" b="0" dirty="0" err="1" smtClean="0">
                <a:latin typeface="Arial" charset="0"/>
              </a:rPr>
              <a:t>оборотів</a:t>
            </a:r>
            <a:r>
              <a:rPr lang="ru-RU" sz="2000" b="0" dirty="0" smtClean="0">
                <a:latin typeface="Arial" charset="0"/>
              </a:rPr>
              <a:t> </a:t>
            </a:r>
          </a:p>
          <a:p>
            <a:pPr eaLnBrk="0" hangingPunct="0"/>
            <a:r>
              <a:rPr lang="ru-RU" sz="2000" b="0" dirty="0" smtClean="0">
                <a:latin typeface="Arial" charset="0"/>
              </a:rPr>
              <a:t> </a:t>
            </a:r>
            <a:r>
              <a:rPr lang="ru-RU" sz="2000" b="0" dirty="0" err="1" smtClean="0">
                <a:latin typeface="Arial" charset="0"/>
              </a:rPr>
              <a:t>ферментативної</a:t>
            </a:r>
            <a:r>
              <a:rPr lang="ru-RU" sz="2000" b="0" dirty="0" smtClean="0">
                <a:latin typeface="Arial" charset="0"/>
              </a:rPr>
              <a:t> реакції</a:t>
            </a:r>
            <a:endParaRPr lang="ru-RU" sz="20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9" name="Rectangle 9"/>
          <p:cNvSpPr>
            <a:spLocks noChangeArrowheads="1"/>
          </p:cNvSpPr>
          <p:nvPr/>
        </p:nvSpPr>
        <p:spPr bwMode="auto">
          <a:xfrm>
            <a:off x="4057650" y="968375"/>
            <a:ext cx="4827588" cy="490855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pic>
        <p:nvPicPr>
          <p:cNvPr id="250885" name="Picture 5" descr="ribonucleas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8925" y="992188"/>
            <a:ext cx="4770438" cy="4859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-142875" y="2314575"/>
            <a:ext cx="43307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Двустадійний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механізм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реакції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гідролізу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рібонуклеазою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А Перша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стадія</a:t>
            </a:r>
            <a:endParaRPr lang="ru-RU" sz="2000" dirty="0">
              <a:solidFill>
                <a:srgbClr val="0066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0" name="Rectangle 6"/>
          <p:cNvSpPr>
            <a:spLocks noChangeArrowheads="1"/>
          </p:cNvSpPr>
          <p:nvPr/>
        </p:nvSpPr>
        <p:spPr bwMode="auto">
          <a:xfrm>
            <a:off x="3586163" y="954088"/>
            <a:ext cx="5445125" cy="496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pic>
        <p:nvPicPr>
          <p:cNvPr id="251909" name="Picture 5" descr="ribonucleas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27438" y="1241425"/>
            <a:ext cx="5308600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11" name="Rectangle 7"/>
          <p:cNvSpPr>
            <a:spLocks noChangeArrowheads="1"/>
          </p:cNvSpPr>
          <p:nvPr/>
        </p:nvSpPr>
        <p:spPr bwMode="auto">
          <a:xfrm>
            <a:off x="165100" y="1409701"/>
            <a:ext cx="385127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Двустадійний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механізм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реакції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гідролізу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рібонуклеазою</a:t>
            </a:r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А</a:t>
            </a:r>
          </a:p>
          <a:p>
            <a:pPr algn="ctr" eaLnBrk="0" hangingPunct="0"/>
            <a:r>
              <a:rPr lang="ru-RU" sz="2000" dirty="0" smtClean="0">
                <a:solidFill>
                  <a:srgbClr val="006600"/>
                </a:solidFill>
                <a:latin typeface="Arial" charset="0"/>
              </a:rPr>
              <a:t> Друга </a:t>
            </a:r>
            <a:r>
              <a:rPr lang="ru-RU" sz="2000" dirty="0" err="1" smtClean="0">
                <a:solidFill>
                  <a:srgbClr val="006600"/>
                </a:solidFill>
                <a:latin typeface="Arial" charset="0"/>
              </a:rPr>
              <a:t>стадія</a:t>
            </a:r>
            <a:endParaRPr lang="ru-RU" sz="2000" dirty="0">
              <a:solidFill>
                <a:srgbClr val="0066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667250" y="127000"/>
            <a:ext cx="3476625" cy="6581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title"/>
          </p:nvPr>
        </p:nvSpPr>
        <p:spPr>
          <a:xfrm>
            <a:off x="242888" y="1411288"/>
            <a:ext cx="4260850" cy="2305050"/>
          </a:xfrm>
          <a:noFill/>
          <a:ln/>
        </p:spPr>
        <p:txBody>
          <a:bodyPr/>
          <a:lstStyle/>
          <a:p>
            <a:r>
              <a:rPr lang="ru-RU" sz="2400" b="1" dirty="0" smtClean="0">
                <a:solidFill>
                  <a:srgbClr val="006600"/>
                </a:solidFill>
              </a:rPr>
              <a:t>Схема активного центру </a:t>
            </a:r>
            <a:r>
              <a:rPr lang="ru-RU" sz="2400" b="1" dirty="0" err="1" smtClean="0">
                <a:solidFill>
                  <a:srgbClr val="006600"/>
                </a:solidFill>
              </a:rPr>
              <a:t>серинових</a:t>
            </a:r>
            <a:r>
              <a:rPr lang="ru-RU" sz="2400" b="1" dirty="0" smtClean="0">
                <a:solidFill>
                  <a:srgbClr val="006600"/>
                </a:solidFill>
              </a:rPr>
              <a:t> протеаз.  </a:t>
            </a:r>
            <a:r>
              <a:rPr lang="ru-RU" sz="2400" b="1" dirty="0" err="1" smtClean="0">
                <a:solidFill>
                  <a:srgbClr val="006600"/>
                </a:solidFill>
              </a:rPr>
              <a:t>Механізм</a:t>
            </a:r>
            <a:r>
              <a:rPr lang="ru-RU" sz="2400" b="1" dirty="0" smtClean="0">
                <a:solidFill>
                  <a:srgbClr val="006600"/>
                </a:solidFill>
              </a:rPr>
              <a:t> </a:t>
            </a:r>
            <a:r>
              <a:rPr lang="ru-RU" sz="2400" b="1" dirty="0" err="1" smtClean="0">
                <a:solidFill>
                  <a:srgbClr val="006600"/>
                </a:solidFill>
              </a:rPr>
              <a:t>їх</a:t>
            </a:r>
            <a:r>
              <a:rPr lang="ru-RU" sz="2400" b="1" dirty="0" smtClean="0">
                <a:solidFill>
                  <a:srgbClr val="006600"/>
                </a:solidFill>
              </a:rPr>
              <a:t> </a:t>
            </a:r>
            <a:r>
              <a:rPr lang="ru-RU" sz="2400" b="1" dirty="0" err="1" smtClean="0">
                <a:solidFill>
                  <a:srgbClr val="006600"/>
                </a:solidFill>
              </a:rPr>
              <a:t>дії</a:t>
            </a:r>
            <a:endParaRPr lang="ru-RU" sz="2400" b="1" dirty="0" smtClean="0">
              <a:solidFill>
                <a:srgbClr val="006600"/>
              </a:solidFill>
            </a:endParaRPr>
          </a:p>
        </p:txBody>
      </p:sp>
      <p:pic>
        <p:nvPicPr>
          <p:cNvPr id="124933" name="Picture 5" descr="АЦ серин протеаз ч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0" y="144463"/>
            <a:ext cx="2963863" cy="6562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4316413" y="149225"/>
            <a:ext cx="3786187" cy="6581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pic>
        <p:nvPicPr>
          <p:cNvPr id="125956" name="Picture 4" descr="АЦ серин протеаз ч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7713" y="242888"/>
            <a:ext cx="3275012" cy="6426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50900" y="2133600"/>
            <a:ext cx="2336800" cy="261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6600"/>
                </a:solidFill>
              </a:rPr>
              <a:t>Схема активного центру </a:t>
            </a:r>
            <a:r>
              <a:rPr lang="ru-RU" dirty="0" err="1">
                <a:solidFill>
                  <a:srgbClr val="006600"/>
                </a:solidFill>
              </a:rPr>
              <a:t>серинових</a:t>
            </a:r>
            <a:r>
              <a:rPr lang="ru-RU" dirty="0">
                <a:solidFill>
                  <a:srgbClr val="006600"/>
                </a:solidFill>
              </a:rPr>
              <a:t> протеаз.  </a:t>
            </a:r>
            <a:r>
              <a:rPr lang="ru-RU" dirty="0" err="1">
                <a:solidFill>
                  <a:srgbClr val="006600"/>
                </a:solidFill>
              </a:rPr>
              <a:t>Механізм</a:t>
            </a:r>
            <a:r>
              <a:rPr lang="ru-RU" dirty="0">
                <a:solidFill>
                  <a:srgbClr val="006600"/>
                </a:solidFill>
              </a:rPr>
              <a:t> </a:t>
            </a:r>
            <a:r>
              <a:rPr lang="ru-RU" dirty="0" err="1">
                <a:solidFill>
                  <a:srgbClr val="006600"/>
                </a:solidFill>
              </a:rPr>
              <a:t>їх</a:t>
            </a:r>
            <a:r>
              <a:rPr lang="ru-RU" dirty="0">
                <a:solidFill>
                  <a:srgbClr val="006600"/>
                </a:solidFill>
              </a:rPr>
              <a:t> </a:t>
            </a:r>
            <a:r>
              <a:rPr lang="ru-RU" dirty="0" err="1">
                <a:solidFill>
                  <a:srgbClr val="006600"/>
                </a:solidFill>
              </a:rPr>
              <a:t>дії</a:t>
            </a:r>
            <a:endParaRPr lang="uk-UA" dirty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1587500" y="1035050"/>
            <a:ext cx="5956300" cy="5648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pic>
        <p:nvPicPr>
          <p:cNvPr id="116741" name="Picture 5" descr="karboksipeptida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3888" y="1052513"/>
            <a:ext cx="5283200" cy="559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2" name="Rectangle 6"/>
          <p:cNvSpPr>
            <a:spLocks noGrp="1" noChangeArrowheads="1"/>
          </p:cNvSpPr>
          <p:nvPr>
            <p:ph type="title"/>
          </p:nvPr>
        </p:nvSpPr>
        <p:spPr>
          <a:xfrm>
            <a:off x="190500" y="244475"/>
            <a:ext cx="8712200" cy="879475"/>
          </a:xfrm>
          <a:noFill/>
          <a:ln/>
        </p:spPr>
        <p:txBody>
          <a:bodyPr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Схема активного центру </a:t>
            </a:r>
            <a:r>
              <a:rPr lang="ru-RU" sz="2000" b="1" dirty="0" err="1" smtClean="0">
                <a:solidFill>
                  <a:srgbClr val="006600"/>
                </a:solidFill>
              </a:rPr>
              <a:t>карбоксипептидази</a:t>
            </a:r>
            <a:r>
              <a:rPr lang="ru-RU" sz="2000" b="1" dirty="0" smtClean="0">
                <a:solidFill>
                  <a:srgbClr val="006600"/>
                </a:solidFill>
              </a:rPr>
              <a:t> А у </a:t>
            </a:r>
            <a:r>
              <a:rPr lang="ru-RU" sz="2000" b="1" dirty="0" err="1" smtClean="0">
                <a:solidFill>
                  <a:srgbClr val="006600"/>
                </a:solidFill>
              </a:rPr>
              <a:t>присутності</a:t>
            </a:r>
            <a:r>
              <a:rPr lang="ru-RU" sz="2000" b="1" dirty="0" smtClean="0">
                <a:solidFill>
                  <a:srgbClr val="006600"/>
                </a:solidFill>
              </a:rPr>
              <a:t> субстрату</a:t>
            </a:r>
            <a:endParaRPr lang="ru-RU" sz="2000" b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8154</TotalTime>
  <Words>110</Words>
  <Application>Microsoft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Comic Sans MS</vt:lpstr>
      <vt:lpstr>Arial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Схема активного центру серинових протеаз.  Механізм їх дії</vt:lpstr>
      <vt:lpstr>Слайд 8</vt:lpstr>
      <vt:lpstr>Схема активного центру карбоксипептидази А у присутності субстрату</vt:lpstr>
    </vt:vector>
  </TitlesOfParts>
  <Company>MPS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damage and repair</dc:title>
  <dc:creator>Lavrik</dc:creator>
  <cp:lastModifiedBy>User</cp:lastModifiedBy>
  <cp:revision>252</cp:revision>
  <dcterms:created xsi:type="dcterms:W3CDTF">2003-10-02T05:43:48Z</dcterms:created>
  <dcterms:modified xsi:type="dcterms:W3CDTF">2014-07-11T20:18:42Z</dcterms:modified>
</cp:coreProperties>
</file>