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6" r:id="rId4"/>
    <p:sldId id="271" r:id="rId5"/>
    <p:sldId id="270" r:id="rId6"/>
    <p:sldId id="274" r:id="rId7"/>
    <p:sldId id="273" r:id="rId8"/>
    <p:sldId id="257" r:id="rId9"/>
    <p:sldId id="272" r:id="rId10"/>
    <p:sldId id="276" r:id="rId11"/>
    <p:sldId id="267" r:id="rId12"/>
    <p:sldId id="278" r:id="rId13"/>
    <p:sldId id="264" r:id="rId14"/>
    <p:sldId id="263" r:id="rId15"/>
    <p:sldId id="258" r:id="rId16"/>
    <p:sldId id="260" r:id="rId17"/>
    <p:sldId id="259" r:id="rId18"/>
    <p:sldId id="275" r:id="rId19"/>
    <p:sldId id="268" r:id="rId20"/>
    <p:sldId id="269" r:id="rId21"/>
    <p:sldId id="277" r:id="rId22"/>
    <p:sldId id="262" r:id="rId23"/>
    <p:sldId id="286" r:id="rId24"/>
    <p:sldId id="261" r:id="rId25"/>
    <p:sldId id="285" r:id="rId26"/>
    <p:sldId id="284" r:id="rId27"/>
    <p:sldId id="283" r:id="rId28"/>
    <p:sldId id="288" r:id="rId29"/>
    <p:sldId id="282" r:id="rId30"/>
    <p:sldId id="280" r:id="rId31"/>
    <p:sldId id="281" r:id="rId32"/>
    <p:sldId id="289" r:id="rId33"/>
    <p:sldId id="290" r:id="rId34"/>
    <p:sldId id="279" r:id="rId35"/>
    <p:sldId id="287"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8462" autoAdjust="0"/>
  </p:normalViewPr>
  <p:slideViewPr>
    <p:cSldViewPr>
      <p:cViewPr>
        <p:scale>
          <a:sx n="70" d="100"/>
          <a:sy n="70" d="100"/>
        </p:scale>
        <p:origin x="-1482" y="-4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uk.wikipedia.org/wiki/%D0%9F%D1%80%D0%B0%D0%B2%D0%BE%D0%BE%D1%85%D0%BE%D1%80%D0%BE%D0%BD%D0%BD%D1%96_%D0%BE%D1%80%D0%B3%D0%B0%D0%BD%D0%B8"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hyperlink" Target="http://www.niisp.gov.ua/vydanna.php?razdel=monogr&amp;doc=bodruk&amp;glava=p1_2" TargetMode="External"/><Relationship Id="rId2" Type="http://schemas.openxmlformats.org/officeDocument/2006/relationships/hyperlink" Target="http://www.niisp.gov.ua/vydanna.php?razdel=monogr&amp;doc=bodruk&amp;glava=p1_1" TargetMode="External"/><Relationship Id="rId1" Type="http://schemas.openxmlformats.org/officeDocument/2006/relationships/slideLayout" Target="../slideLayouts/slideLayout7.xml"/><Relationship Id="rId4" Type="http://schemas.openxmlformats.org/officeDocument/2006/relationships/hyperlink" Target="http://www.niisp.gov.ua/vydanna.php?razdel=monogr&amp;doc=bodruk&amp;glava=p1_2_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268" y="35238"/>
            <a:ext cx="9144000" cy="686341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8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Україна </a:t>
            </a:r>
          </a:p>
          <a:p>
            <a:pPr algn="ctr"/>
            <a:r>
              <a:rPr lang="uk-UA" sz="8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 системі світової політики та міжнародної безпеки</a:t>
            </a:r>
            <a:endParaRPr lang="uk-UA"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01731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3495"/>
            <a:ext cx="9036496" cy="7089330"/>
          </a:xfrm>
          <a:prstGeom prst="rect">
            <a:avLst/>
          </a:prstGeom>
        </p:spPr>
      </p:pic>
    </p:spTree>
    <p:extLst>
      <p:ext uri="{BB962C8B-B14F-4D97-AF65-F5344CB8AC3E}">
        <p14:creationId xmlns:p14="http://schemas.microsoft.com/office/powerpoint/2010/main" val="394663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584"/>
            <a:ext cx="9144000" cy="6750208"/>
          </a:xfrm>
          <a:prstGeom prst="rect">
            <a:avLst/>
          </a:prstGeom>
        </p:spPr>
      </p:pic>
    </p:spTree>
    <p:extLst>
      <p:ext uri="{BB962C8B-B14F-4D97-AF65-F5344CB8AC3E}">
        <p14:creationId xmlns:p14="http://schemas.microsoft.com/office/powerpoint/2010/main" val="49908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692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 y="0"/>
            <a:ext cx="9135054" cy="6858000"/>
          </a:xfrm>
          <a:prstGeom prst="rect">
            <a:avLst/>
          </a:prstGeom>
        </p:spPr>
      </p:pic>
    </p:spTree>
    <p:extLst>
      <p:ext uri="{BB962C8B-B14F-4D97-AF65-F5344CB8AC3E}">
        <p14:creationId xmlns:p14="http://schemas.microsoft.com/office/powerpoint/2010/main" val="34477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25" y="-120995"/>
            <a:ext cx="9144000" cy="6955750"/>
          </a:xfrm>
          <a:prstGeom prst="rect">
            <a:avLst/>
          </a:prstGeom>
        </p:spPr>
        <p:txBody>
          <a:bodyPr wrap="square">
            <a:spAutoFit/>
          </a:bodyPr>
          <a:lstStyle/>
          <a:p>
            <a:r>
              <a:rPr lang="en-US" dirty="0"/>
              <a:t>№ 964-IV </a:t>
            </a:r>
            <a:r>
              <a:rPr lang="ru-RU" dirty="0" err="1"/>
              <a:t>від</a:t>
            </a:r>
            <a:r>
              <a:rPr lang="ru-RU" dirty="0"/>
              <a:t> 18 </a:t>
            </a:r>
            <a:r>
              <a:rPr lang="ru-RU" dirty="0" err="1"/>
              <a:t>червня</a:t>
            </a:r>
            <a:r>
              <a:rPr lang="ru-RU" dirty="0"/>
              <a:t> 2003 р.</a:t>
            </a:r>
          </a:p>
          <a:p>
            <a:pPr algn="ctr"/>
            <a:r>
              <a:rPr lang="ru-RU" b="1" dirty="0"/>
              <a:t>ЗАКОН УКРАЇНИ</a:t>
            </a:r>
            <a:endParaRPr lang="ru-RU" dirty="0"/>
          </a:p>
          <a:p>
            <a:pPr algn="ctr"/>
            <a:r>
              <a:rPr lang="ru-RU" b="1" dirty="0"/>
              <a:t>Про </a:t>
            </a:r>
            <a:r>
              <a:rPr lang="ru-RU" b="1" dirty="0" err="1"/>
              <a:t>основи</a:t>
            </a:r>
            <a:r>
              <a:rPr lang="ru-RU" b="1" dirty="0"/>
              <a:t> </a:t>
            </a:r>
            <a:r>
              <a:rPr lang="ru-RU" b="1" dirty="0" err="1"/>
              <a:t>національної</a:t>
            </a:r>
            <a:r>
              <a:rPr lang="ru-RU" b="1" dirty="0"/>
              <a:t> </a:t>
            </a:r>
            <a:r>
              <a:rPr lang="ru-RU" b="1" dirty="0" err="1"/>
              <a:t>безпеки</a:t>
            </a:r>
            <a:r>
              <a:rPr lang="ru-RU" b="1" dirty="0"/>
              <a:t> </a:t>
            </a:r>
            <a:r>
              <a:rPr lang="ru-RU" b="1" dirty="0" err="1"/>
              <a:t>України</a:t>
            </a:r>
            <a:endParaRPr lang="ru-RU" dirty="0"/>
          </a:p>
          <a:p>
            <a:r>
              <a:rPr lang="ru-RU" dirty="0" err="1"/>
              <a:t>Цей</a:t>
            </a:r>
            <a:r>
              <a:rPr lang="ru-RU" dirty="0"/>
              <a:t> Закон </a:t>
            </a:r>
            <a:r>
              <a:rPr lang="ru-RU" dirty="0" err="1"/>
              <a:t>відповідно</a:t>
            </a:r>
            <a:r>
              <a:rPr lang="ru-RU" dirty="0"/>
              <a:t> до пункту 17 </a:t>
            </a:r>
            <a:r>
              <a:rPr lang="ru-RU" dirty="0" err="1"/>
              <a:t>частини</a:t>
            </a:r>
            <a:r>
              <a:rPr lang="ru-RU" dirty="0"/>
              <a:t> </a:t>
            </a:r>
            <a:r>
              <a:rPr lang="ru-RU" dirty="0" err="1"/>
              <a:t>першої</a:t>
            </a:r>
            <a:r>
              <a:rPr lang="ru-RU" dirty="0"/>
              <a:t> </a:t>
            </a:r>
            <a:r>
              <a:rPr lang="ru-RU" dirty="0" err="1"/>
              <a:t>статті</a:t>
            </a:r>
            <a:r>
              <a:rPr lang="ru-RU" dirty="0"/>
              <a:t> 92 </a:t>
            </a:r>
            <a:r>
              <a:rPr lang="ru-RU" dirty="0" err="1"/>
              <a:t>Конституції</a:t>
            </a:r>
            <a:r>
              <a:rPr lang="ru-RU" dirty="0"/>
              <a:t> </a:t>
            </a:r>
            <a:r>
              <a:rPr lang="ru-RU" dirty="0" err="1"/>
              <a:t>України</a:t>
            </a:r>
            <a:r>
              <a:rPr lang="ru-RU" dirty="0"/>
              <a:t> </a:t>
            </a:r>
            <a:r>
              <a:rPr lang="ru-RU" dirty="0" err="1"/>
              <a:t>визначає</a:t>
            </a:r>
            <a:r>
              <a:rPr lang="ru-RU" dirty="0"/>
              <a:t> </a:t>
            </a:r>
            <a:r>
              <a:rPr lang="ru-RU" dirty="0" err="1"/>
              <a:t>основні</a:t>
            </a:r>
            <a:r>
              <a:rPr lang="ru-RU" dirty="0"/>
              <a:t> засади </a:t>
            </a:r>
            <a:r>
              <a:rPr lang="ru-RU" dirty="0" err="1"/>
              <a:t>державної</a:t>
            </a:r>
            <a:r>
              <a:rPr lang="ru-RU" dirty="0"/>
              <a:t> </a:t>
            </a:r>
            <a:r>
              <a:rPr lang="ru-RU" dirty="0" err="1"/>
              <a:t>політики</a:t>
            </a:r>
            <a:r>
              <a:rPr lang="ru-RU" dirty="0"/>
              <a:t>, </a:t>
            </a:r>
            <a:r>
              <a:rPr lang="ru-RU" dirty="0" err="1"/>
              <a:t>спрямованої</a:t>
            </a:r>
            <a:r>
              <a:rPr lang="ru-RU" dirty="0"/>
              <a:t> на </a:t>
            </a:r>
            <a:r>
              <a:rPr lang="ru-RU" dirty="0" err="1"/>
              <a:t>захист</a:t>
            </a:r>
            <a:r>
              <a:rPr lang="ru-RU" dirty="0"/>
              <a:t> </a:t>
            </a:r>
            <a:r>
              <a:rPr lang="ru-RU" dirty="0" err="1"/>
              <a:t>національних</a:t>
            </a:r>
            <a:r>
              <a:rPr lang="ru-RU" dirty="0"/>
              <a:t> </a:t>
            </a:r>
            <a:r>
              <a:rPr lang="ru-RU" dirty="0" err="1"/>
              <a:t>інтересів</a:t>
            </a:r>
            <a:r>
              <a:rPr lang="ru-RU" dirty="0"/>
              <a:t> і </a:t>
            </a:r>
            <a:r>
              <a:rPr lang="ru-RU" dirty="0" err="1"/>
              <a:t>гарантування</a:t>
            </a:r>
            <a:r>
              <a:rPr lang="ru-RU" dirty="0"/>
              <a:t> в </a:t>
            </a:r>
            <a:r>
              <a:rPr lang="ru-RU" dirty="0" err="1"/>
              <a:t>Україні</a:t>
            </a:r>
            <a:r>
              <a:rPr lang="ru-RU" dirty="0"/>
              <a:t> </a:t>
            </a:r>
            <a:r>
              <a:rPr lang="ru-RU" dirty="0" err="1"/>
              <a:t>безпеки</a:t>
            </a:r>
            <a:r>
              <a:rPr lang="ru-RU" dirty="0"/>
              <a:t> особи, </a:t>
            </a:r>
            <a:r>
              <a:rPr lang="ru-RU" dirty="0" err="1"/>
              <a:t>суспільства</a:t>
            </a:r>
            <a:r>
              <a:rPr lang="ru-RU" dirty="0"/>
              <a:t> і </a:t>
            </a:r>
            <a:r>
              <a:rPr lang="ru-RU" dirty="0" err="1"/>
              <a:t>держави</a:t>
            </a:r>
            <a:r>
              <a:rPr lang="ru-RU" dirty="0"/>
              <a:t> </a:t>
            </a:r>
            <a:r>
              <a:rPr lang="ru-RU" dirty="0" err="1"/>
              <a:t>від</a:t>
            </a:r>
            <a:r>
              <a:rPr lang="ru-RU" dirty="0"/>
              <a:t> </a:t>
            </a:r>
            <a:r>
              <a:rPr lang="ru-RU" dirty="0" err="1"/>
              <a:t>зовнішніх</a:t>
            </a:r>
            <a:r>
              <a:rPr lang="ru-RU" dirty="0"/>
              <a:t> і </a:t>
            </a:r>
            <a:r>
              <a:rPr lang="ru-RU" dirty="0" err="1"/>
              <a:t>внутрішніх</a:t>
            </a:r>
            <a:r>
              <a:rPr lang="ru-RU" dirty="0"/>
              <a:t> </a:t>
            </a:r>
            <a:r>
              <a:rPr lang="ru-RU" dirty="0" err="1"/>
              <a:t>загроз</a:t>
            </a:r>
            <a:r>
              <a:rPr lang="ru-RU" dirty="0"/>
              <a:t> в </a:t>
            </a:r>
            <a:r>
              <a:rPr lang="ru-RU" dirty="0" err="1"/>
              <a:t>усіх</a:t>
            </a:r>
            <a:r>
              <a:rPr lang="ru-RU" dirty="0"/>
              <a:t> сферах </a:t>
            </a:r>
            <a:r>
              <a:rPr lang="ru-RU" dirty="0" err="1"/>
              <a:t>життєдіяльності</a:t>
            </a:r>
            <a:r>
              <a:rPr lang="ru-RU" dirty="0"/>
              <a:t>.</a:t>
            </a:r>
          </a:p>
          <a:p>
            <a:r>
              <a:rPr lang="ru-RU" b="1" dirty="0" err="1"/>
              <a:t>Стаття</a:t>
            </a:r>
            <a:r>
              <a:rPr lang="ru-RU" b="1" dirty="0"/>
              <a:t> 1. </a:t>
            </a:r>
            <a:r>
              <a:rPr lang="ru-RU" b="1" dirty="0" err="1"/>
              <a:t>Визначення</a:t>
            </a:r>
            <a:r>
              <a:rPr lang="ru-RU" b="1" dirty="0"/>
              <a:t> </a:t>
            </a:r>
            <a:r>
              <a:rPr lang="ru-RU" b="1" dirty="0" err="1"/>
              <a:t>термінів</a:t>
            </a:r>
            <a:endParaRPr lang="ru-RU" dirty="0"/>
          </a:p>
          <a:p>
            <a:r>
              <a:rPr lang="ru-RU" sz="1400" dirty="0" err="1"/>
              <a:t>Наведені</a:t>
            </a:r>
            <a:r>
              <a:rPr lang="ru-RU" sz="1400" dirty="0"/>
              <a:t> в </a:t>
            </a:r>
            <a:r>
              <a:rPr lang="ru-RU" sz="1400" dirty="0" err="1"/>
              <a:t>цьому</a:t>
            </a:r>
            <a:r>
              <a:rPr lang="ru-RU" sz="1400" dirty="0"/>
              <a:t> </a:t>
            </a:r>
            <a:r>
              <a:rPr lang="ru-RU" sz="1400" dirty="0" err="1"/>
              <a:t>Законі</a:t>
            </a:r>
            <a:r>
              <a:rPr lang="ru-RU" sz="1400" dirty="0"/>
              <a:t> </a:t>
            </a:r>
            <a:r>
              <a:rPr lang="ru-RU" sz="1400" dirty="0" err="1"/>
              <a:t>терміни</a:t>
            </a:r>
            <a:r>
              <a:rPr lang="ru-RU" sz="1400" dirty="0"/>
              <a:t> </a:t>
            </a:r>
            <a:r>
              <a:rPr lang="ru-RU" sz="1400" dirty="0" err="1"/>
              <a:t>вживаються</a:t>
            </a:r>
            <a:r>
              <a:rPr lang="ru-RU" sz="1400" dirty="0"/>
              <a:t> в такому </a:t>
            </a:r>
            <a:r>
              <a:rPr lang="ru-RU" sz="1400" dirty="0" err="1"/>
              <a:t>значенні</a:t>
            </a:r>
            <a:r>
              <a:rPr lang="ru-RU" sz="1400" dirty="0"/>
              <a:t>:</a:t>
            </a:r>
            <a:r>
              <a:rPr lang="ru-RU" dirty="0"/>
              <a:t/>
            </a:r>
            <a:br>
              <a:rPr lang="ru-RU" dirty="0"/>
            </a:br>
            <a:r>
              <a:rPr lang="ru-RU" sz="1600" dirty="0" err="1" smtClean="0"/>
              <a:t>національна</a:t>
            </a:r>
            <a:r>
              <a:rPr lang="ru-RU" sz="1600" dirty="0" smtClean="0"/>
              <a:t> </a:t>
            </a:r>
            <a:r>
              <a:rPr lang="ru-RU" sz="1600" dirty="0" err="1"/>
              <a:t>безпека</a:t>
            </a:r>
            <a:r>
              <a:rPr lang="ru-RU" sz="1600" dirty="0"/>
              <a:t> - </a:t>
            </a:r>
            <a:r>
              <a:rPr lang="ru-RU" sz="1600" dirty="0" err="1"/>
              <a:t>захищеність</a:t>
            </a:r>
            <a:r>
              <a:rPr lang="ru-RU" sz="1600" dirty="0"/>
              <a:t> </a:t>
            </a:r>
            <a:r>
              <a:rPr lang="ru-RU" sz="1600" dirty="0" err="1"/>
              <a:t>життєво</a:t>
            </a:r>
            <a:r>
              <a:rPr lang="ru-RU" sz="1600" dirty="0"/>
              <a:t> </a:t>
            </a:r>
            <a:r>
              <a:rPr lang="ru-RU" sz="1600" dirty="0" err="1"/>
              <a:t>важливих</a:t>
            </a:r>
            <a:r>
              <a:rPr lang="ru-RU" sz="1600" dirty="0"/>
              <a:t> </a:t>
            </a:r>
            <a:r>
              <a:rPr lang="ru-RU" sz="1600" dirty="0" err="1"/>
              <a:t>інтересів</a:t>
            </a:r>
            <a:r>
              <a:rPr lang="ru-RU" sz="1600" dirty="0"/>
              <a:t> </a:t>
            </a:r>
            <a:r>
              <a:rPr lang="ru-RU" sz="1600" dirty="0" err="1"/>
              <a:t>людини</a:t>
            </a:r>
            <a:r>
              <a:rPr lang="ru-RU" sz="1600" dirty="0"/>
              <a:t> і </a:t>
            </a:r>
            <a:r>
              <a:rPr lang="ru-RU" sz="1600" dirty="0" err="1"/>
              <a:t>громадянина</a:t>
            </a:r>
            <a:r>
              <a:rPr lang="ru-RU" sz="1600" dirty="0"/>
              <a:t>, </a:t>
            </a:r>
            <a:r>
              <a:rPr lang="ru-RU" sz="1600" dirty="0" err="1"/>
              <a:t>суспільства</a:t>
            </a:r>
            <a:r>
              <a:rPr lang="ru-RU" sz="1600" dirty="0"/>
              <a:t> і </a:t>
            </a:r>
            <a:r>
              <a:rPr lang="ru-RU" sz="1600" dirty="0" err="1"/>
              <a:t>держави</a:t>
            </a:r>
            <a:r>
              <a:rPr lang="ru-RU" sz="1600" dirty="0"/>
              <a:t>, за </a:t>
            </a:r>
            <a:r>
              <a:rPr lang="ru-RU" sz="1600" dirty="0" err="1"/>
              <a:t>якої</a:t>
            </a:r>
            <a:r>
              <a:rPr lang="ru-RU" sz="1600" dirty="0"/>
              <a:t> </a:t>
            </a:r>
            <a:r>
              <a:rPr lang="ru-RU" sz="1600" dirty="0" err="1"/>
              <a:t>забезпечуються</a:t>
            </a:r>
            <a:r>
              <a:rPr lang="ru-RU" sz="1600" dirty="0"/>
              <a:t> </a:t>
            </a:r>
            <a:r>
              <a:rPr lang="ru-RU" sz="1600" dirty="0" err="1"/>
              <a:t>сталий</a:t>
            </a:r>
            <a:r>
              <a:rPr lang="ru-RU" sz="1600" dirty="0"/>
              <a:t> </a:t>
            </a:r>
            <a:r>
              <a:rPr lang="ru-RU" sz="1600" dirty="0" err="1"/>
              <a:t>розвиток</a:t>
            </a:r>
            <a:r>
              <a:rPr lang="ru-RU" sz="1600" dirty="0"/>
              <a:t> </a:t>
            </a:r>
            <a:r>
              <a:rPr lang="ru-RU" sz="1600" dirty="0" err="1"/>
              <a:t>суспільства</a:t>
            </a:r>
            <a:r>
              <a:rPr lang="ru-RU" sz="1600" dirty="0"/>
              <a:t>, </a:t>
            </a:r>
            <a:r>
              <a:rPr lang="ru-RU" sz="1600" dirty="0" err="1"/>
              <a:t>своєчасне</a:t>
            </a:r>
            <a:r>
              <a:rPr lang="ru-RU" sz="1600" dirty="0"/>
              <a:t> </a:t>
            </a:r>
            <a:r>
              <a:rPr lang="ru-RU" sz="1600" dirty="0" err="1"/>
              <a:t>виявлення</a:t>
            </a:r>
            <a:r>
              <a:rPr lang="ru-RU" sz="1600" dirty="0"/>
              <a:t>, </a:t>
            </a:r>
            <a:r>
              <a:rPr lang="ru-RU" sz="1600" dirty="0" err="1"/>
              <a:t>запобігання</a:t>
            </a:r>
            <a:r>
              <a:rPr lang="ru-RU" sz="1600" dirty="0"/>
              <a:t> і </a:t>
            </a:r>
            <a:r>
              <a:rPr lang="ru-RU" sz="1600" dirty="0" err="1"/>
              <a:t>нейтралізація</a:t>
            </a:r>
            <a:r>
              <a:rPr lang="ru-RU" sz="1600" dirty="0"/>
              <a:t> </a:t>
            </a:r>
            <a:r>
              <a:rPr lang="ru-RU" sz="1600" dirty="0" err="1"/>
              <a:t>реальних</a:t>
            </a:r>
            <a:r>
              <a:rPr lang="ru-RU" sz="1600" dirty="0"/>
              <a:t> та </a:t>
            </a:r>
            <a:r>
              <a:rPr lang="ru-RU" sz="1600" dirty="0" err="1"/>
              <a:t>потенційних</a:t>
            </a:r>
            <a:r>
              <a:rPr lang="ru-RU" sz="1600" dirty="0"/>
              <a:t> </a:t>
            </a:r>
            <a:r>
              <a:rPr lang="ru-RU" sz="1600" dirty="0" err="1"/>
              <a:t>загроз</a:t>
            </a:r>
            <a:r>
              <a:rPr lang="ru-RU" sz="1600" dirty="0"/>
              <a:t> </a:t>
            </a:r>
            <a:r>
              <a:rPr lang="ru-RU" sz="1600" dirty="0" err="1"/>
              <a:t>національним</a:t>
            </a:r>
            <a:r>
              <a:rPr lang="ru-RU" sz="1600" dirty="0"/>
              <a:t> </a:t>
            </a:r>
            <a:r>
              <a:rPr lang="ru-RU" sz="1600" dirty="0" err="1"/>
              <a:t>інтересам</a:t>
            </a:r>
            <a:r>
              <a:rPr lang="ru-RU" sz="1600" dirty="0"/>
              <a:t>;</a:t>
            </a:r>
            <a:br>
              <a:rPr lang="ru-RU" sz="1600" dirty="0"/>
            </a:br>
            <a:r>
              <a:rPr lang="ru-RU" sz="1600" dirty="0"/>
              <a:t/>
            </a:r>
            <a:br>
              <a:rPr lang="ru-RU" sz="1600" dirty="0"/>
            </a:br>
            <a:r>
              <a:rPr lang="ru-RU" sz="1600" dirty="0" err="1"/>
              <a:t>національні</a:t>
            </a:r>
            <a:r>
              <a:rPr lang="ru-RU" sz="1600" dirty="0"/>
              <a:t> </a:t>
            </a:r>
            <a:r>
              <a:rPr lang="ru-RU" sz="1600" dirty="0" err="1"/>
              <a:t>інтереси</a:t>
            </a:r>
            <a:r>
              <a:rPr lang="ru-RU" sz="1600" dirty="0"/>
              <a:t> - </a:t>
            </a:r>
            <a:r>
              <a:rPr lang="ru-RU" sz="1600" dirty="0" err="1"/>
              <a:t>життєво</a:t>
            </a:r>
            <a:r>
              <a:rPr lang="ru-RU" sz="1600" dirty="0"/>
              <a:t> </a:t>
            </a:r>
            <a:r>
              <a:rPr lang="ru-RU" sz="1600" dirty="0" err="1"/>
              <a:t>важливі</a:t>
            </a:r>
            <a:r>
              <a:rPr lang="ru-RU" sz="1600" dirty="0"/>
              <a:t> </a:t>
            </a:r>
            <a:r>
              <a:rPr lang="ru-RU" sz="1600" dirty="0" err="1"/>
              <a:t>матеріальні</a:t>
            </a:r>
            <a:r>
              <a:rPr lang="ru-RU" sz="1600" dirty="0"/>
              <a:t>, </a:t>
            </a:r>
            <a:r>
              <a:rPr lang="ru-RU" sz="1600" dirty="0" err="1"/>
              <a:t>інтелектуальні</a:t>
            </a:r>
            <a:r>
              <a:rPr lang="ru-RU" sz="1600" dirty="0"/>
              <a:t> і </a:t>
            </a:r>
            <a:r>
              <a:rPr lang="ru-RU" sz="1600" dirty="0" err="1"/>
              <a:t>духовні</a:t>
            </a:r>
            <a:r>
              <a:rPr lang="ru-RU" sz="1600" dirty="0"/>
              <a:t> </a:t>
            </a:r>
            <a:r>
              <a:rPr lang="ru-RU" sz="1600" dirty="0" err="1"/>
              <a:t>цінності</a:t>
            </a:r>
            <a:r>
              <a:rPr lang="ru-RU" sz="1600" dirty="0"/>
              <a:t> </a:t>
            </a:r>
            <a:r>
              <a:rPr lang="ru-RU" sz="1600" dirty="0" err="1"/>
              <a:t>Українського</a:t>
            </a:r>
            <a:r>
              <a:rPr lang="ru-RU" sz="1600" dirty="0"/>
              <a:t> народу як </a:t>
            </a:r>
            <a:r>
              <a:rPr lang="ru-RU" sz="1600" dirty="0" err="1"/>
              <a:t>носія</a:t>
            </a:r>
            <a:r>
              <a:rPr lang="ru-RU" sz="1600" dirty="0"/>
              <a:t> </a:t>
            </a:r>
            <a:r>
              <a:rPr lang="ru-RU" sz="1600" dirty="0" err="1"/>
              <a:t>суверенітету</a:t>
            </a:r>
            <a:r>
              <a:rPr lang="ru-RU" sz="1600" dirty="0"/>
              <a:t> і </a:t>
            </a:r>
            <a:r>
              <a:rPr lang="ru-RU" sz="1600" dirty="0" err="1"/>
              <a:t>єдиного</a:t>
            </a:r>
            <a:r>
              <a:rPr lang="ru-RU" sz="1600" dirty="0"/>
              <a:t> </a:t>
            </a:r>
            <a:r>
              <a:rPr lang="ru-RU" sz="1600" dirty="0" err="1"/>
              <a:t>джерела</a:t>
            </a:r>
            <a:r>
              <a:rPr lang="ru-RU" sz="1600" dirty="0"/>
              <a:t> </a:t>
            </a:r>
            <a:r>
              <a:rPr lang="ru-RU" sz="1600" dirty="0" err="1"/>
              <a:t>влади</a:t>
            </a:r>
            <a:r>
              <a:rPr lang="ru-RU" sz="1600" dirty="0"/>
              <a:t> в </a:t>
            </a:r>
            <a:r>
              <a:rPr lang="ru-RU" sz="1600" dirty="0" err="1"/>
              <a:t>Україні</a:t>
            </a:r>
            <a:r>
              <a:rPr lang="ru-RU" sz="1600" dirty="0"/>
              <a:t>, </a:t>
            </a:r>
            <a:r>
              <a:rPr lang="ru-RU" sz="1600" dirty="0" err="1"/>
              <a:t>визначальні</a:t>
            </a:r>
            <a:r>
              <a:rPr lang="ru-RU" sz="1600" dirty="0"/>
              <a:t> потреби </a:t>
            </a:r>
            <a:r>
              <a:rPr lang="ru-RU" sz="1600" dirty="0" err="1"/>
              <a:t>суспільства</a:t>
            </a:r>
            <a:r>
              <a:rPr lang="ru-RU" sz="1600" dirty="0"/>
              <a:t> і </a:t>
            </a:r>
            <a:r>
              <a:rPr lang="ru-RU" sz="1600" dirty="0" err="1"/>
              <a:t>держави</a:t>
            </a:r>
            <a:r>
              <a:rPr lang="ru-RU" sz="1600" dirty="0"/>
              <a:t>, </a:t>
            </a:r>
            <a:r>
              <a:rPr lang="ru-RU" sz="1600" dirty="0" err="1"/>
              <a:t>реалізація</a:t>
            </a:r>
            <a:r>
              <a:rPr lang="ru-RU" sz="1600" dirty="0"/>
              <a:t> </a:t>
            </a:r>
            <a:r>
              <a:rPr lang="ru-RU" sz="1600" dirty="0" err="1"/>
              <a:t>яких</a:t>
            </a:r>
            <a:r>
              <a:rPr lang="ru-RU" sz="1600" dirty="0"/>
              <a:t> </a:t>
            </a:r>
            <a:r>
              <a:rPr lang="ru-RU" sz="1600" dirty="0" err="1"/>
              <a:t>гарантує</a:t>
            </a:r>
            <a:r>
              <a:rPr lang="ru-RU" sz="1600" dirty="0"/>
              <a:t> </a:t>
            </a:r>
            <a:r>
              <a:rPr lang="ru-RU" sz="1600" dirty="0" err="1"/>
              <a:t>державний</a:t>
            </a:r>
            <a:r>
              <a:rPr lang="ru-RU" sz="1600" dirty="0"/>
              <a:t> </a:t>
            </a:r>
            <a:r>
              <a:rPr lang="ru-RU" sz="1600" dirty="0" err="1"/>
              <a:t>суверенітет</a:t>
            </a:r>
            <a:r>
              <a:rPr lang="ru-RU" sz="1600" dirty="0"/>
              <a:t> </a:t>
            </a:r>
            <a:r>
              <a:rPr lang="ru-RU" sz="1600" dirty="0" err="1"/>
              <a:t>України</a:t>
            </a:r>
            <a:r>
              <a:rPr lang="ru-RU" sz="1600" dirty="0"/>
              <a:t> та </a:t>
            </a:r>
            <a:r>
              <a:rPr lang="ru-RU" sz="1600" dirty="0" err="1"/>
              <a:t>її</a:t>
            </a:r>
            <a:r>
              <a:rPr lang="ru-RU" sz="1600" dirty="0"/>
              <a:t> </a:t>
            </a:r>
            <a:r>
              <a:rPr lang="ru-RU" sz="1600" dirty="0" err="1"/>
              <a:t>прогресивний</a:t>
            </a:r>
            <a:r>
              <a:rPr lang="ru-RU" sz="1600" dirty="0"/>
              <a:t> </a:t>
            </a:r>
            <a:r>
              <a:rPr lang="ru-RU" sz="1600" dirty="0" err="1"/>
              <a:t>розвиток</a:t>
            </a:r>
            <a:r>
              <a:rPr lang="ru-RU" sz="1600" dirty="0"/>
              <a:t>;</a:t>
            </a:r>
            <a:br>
              <a:rPr lang="ru-RU" sz="1600" dirty="0"/>
            </a:br>
            <a:r>
              <a:rPr lang="ru-RU" sz="1600" dirty="0"/>
              <a:t/>
            </a:r>
            <a:br>
              <a:rPr lang="ru-RU" sz="1600" dirty="0"/>
            </a:br>
            <a:r>
              <a:rPr lang="ru-RU" sz="1600" dirty="0" err="1"/>
              <a:t>загрози</a:t>
            </a:r>
            <a:r>
              <a:rPr lang="ru-RU" sz="1600" dirty="0"/>
              <a:t> </a:t>
            </a:r>
            <a:r>
              <a:rPr lang="ru-RU" sz="1600" dirty="0" err="1"/>
              <a:t>національній</a:t>
            </a:r>
            <a:r>
              <a:rPr lang="ru-RU" sz="1600" dirty="0"/>
              <a:t> </a:t>
            </a:r>
            <a:r>
              <a:rPr lang="ru-RU" sz="1600" dirty="0" err="1"/>
              <a:t>безпеці</a:t>
            </a:r>
            <a:r>
              <a:rPr lang="ru-RU" sz="1600" dirty="0"/>
              <a:t> - </a:t>
            </a:r>
            <a:r>
              <a:rPr lang="ru-RU" sz="1600" dirty="0" err="1"/>
              <a:t>наявні</a:t>
            </a:r>
            <a:r>
              <a:rPr lang="ru-RU" sz="1600" dirty="0"/>
              <a:t> та </a:t>
            </a:r>
            <a:r>
              <a:rPr lang="ru-RU" sz="1600" dirty="0" err="1"/>
              <a:t>потенційно</a:t>
            </a:r>
            <a:r>
              <a:rPr lang="ru-RU" sz="1600" dirty="0"/>
              <a:t> </a:t>
            </a:r>
            <a:r>
              <a:rPr lang="ru-RU" sz="1600" dirty="0" err="1"/>
              <a:t>можливі</a:t>
            </a:r>
            <a:r>
              <a:rPr lang="ru-RU" sz="1600" dirty="0"/>
              <a:t> </a:t>
            </a:r>
            <a:r>
              <a:rPr lang="ru-RU" sz="1600" dirty="0" err="1"/>
              <a:t>явища</a:t>
            </a:r>
            <a:r>
              <a:rPr lang="ru-RU" sz="1600" dirty="0"/>
              <a:t> і </a:t>
            </a:r>
            <a:r>
              <a:rPr lang="ru-RU" sz="1600" dirty="0" err="1"/>
              <a:t>чинники</a:t>
            </a:r>
            <a:r>
              <a:rPr lang="ru-RU" sz="1600" dirty="0"/>
              <a:t>, </a:t>
            </a:r>
            <a:r>
              <a:rPr lang="ru-RU" sz="1600" dirty="0" err="1"/>
              <a:t>що</a:t>
            </a:r>
            <a:r>
              <a:rPr lang="ru-RU" sz="1600" dirty="0"/>
              <a:t> </a:t>
            </a:r>
            <a:r>
              <a:rPr lang="ru-RU" sz="1600" dirty="0" err="1"/>
              <a:t>створюють</a:t>
            </a:r>
            <a:r>
              <a:rPr lang="ru-RU" sz="1600" dirty="0"/>
              <a:t> </a:t>
            </a:r>
            <a:r>
              <a:rPr lang="ru-RU" sz="1600" dirty="0" err="1"/>
              <a:t>небезпеку</a:t>
            </a:r>
            <a:r>
              <a:rPr lang="ru-RU" sz="1600" dirty="0"/>
              <a:t> </a:t>
            </a:r>
            <a:r>
              <a:rPr lang="ru-RU" sz="1600" dirty="0" err="1"/>
              <a:t>життєво</a:t>
            </a:r>
            <a:r>
              <a:rPr lang="ru-RU" sz="1600" dirty="0"/>
              <a:t> </a:t>
            </a:r>
            <a:r>
              <a:rPr lang="ru-RU" sz="1600" dirty="0" err="1"/>
              <a:t>важливим</a:t>
            </a:r>
            <a:r>
              <a:rPr lang="ru-RU" sz="1600" dirty="0"/>
              <a:t> </a:t>
            </a:r>
            <a:r>
              <a:rPr lang="ru-RU" sz="1600" dirty="0" err="1"/>
              <a:t>національним</a:t>
            </a:r>
            <a:r>
              <a:rPr lang="ru-RU" sz="1600" dirty="0"/>
              <a:t> </a:t>
            </a:r>
            <a:r>
              <a:rPr lang="ru-RU" sz="1600" dirty="0" err="1"/>
              <a:t>інтересам</a:t>
            </a:r>
            <a:r>
              <a:rPr lang="ru-RU" sz="1600" dirty="0"/>
              <a:t> </a:t>
            </a:r>
            <a:r>
              <a:rPr lang="ru-RU" sz="1600" dirty="0" err="1"/>
              <a:t>України</a:t>
            </a:r>
            <a:r>
              <a:rPr lang="ru-RU" sz="1600" dirty="0"/>
              <a:t>;</a:t>
            </a:r>
            <a:br>
              <a:rPr lang="ru-RU" sz="1600" dirty="0"/>
            </a:br>
            <a:r>
              <a:rPr lang="ru-RU" sz="1600" dirty="0"/>
              <a:t/>
            </a:r>
            <a:br>
              <a:rPr lang="ru-RU" sz="1600" dirty="0"/>
            </a:br>
            <a:r>
              <a:rPr lang="ru-RU" sz="1600" dirty="0" err="1"/>
              <a:t>Воєнна</a:t>
            </a:r>
            <a:r>
              <a:rPr lang="ru-RU" sz="1600" dirty="0"/>
              <a:t> </a:t>
            </a:r>
            <a:r>
              <a:rPr lang="ru-RU" sz="1600" dirty="0" err="1"/>
              <a:t>організація</a:t>
            </a:r>
            <a:r>
              <a:rPr lang="ru-RU" sz="1600" dirty="0"/>
              <a:t> </a:t>
            </a:r>
            <a:r>
              <a:rPr lang="ru-RU" sz="1600" dirty="0" err="1"/>
              <a:t>держави</a:t>
            </a:r>
            <a:r>
              <a:rPr lang="ru-RU" sz="1600" dirty="0"/>
              <a:t> - </a:t>
            </a:r>
            <a:r>
              <a:rPr lang="ru-RU" sz="1600" dirty="0" err="1"/>
              <a:t>сукупність</a:t>
            </a:r>
            <a:r>
              <a:rPr lang="ru-RU" sz="1600" dirty="0"/>
              <a:t> </a:t>
            </a:r>
            <a:r>
              <a:rPr lang="ru-RU" sz="1600" dirty="0" err="1"/>
              <a:t>органів</a:t>
            </a:r>
            <a:r>
              <a:rPr lang="ru-RU" sz="1600" dirty="0"/>
              <a:t> </a:t>
            </a:r>
            <a:r>
              <a:rPr lang="ru-RU" sz="1600" dirty="0" err="1"/>
              <a:t>державної</a:t>
            </a:r>
            <a:r>
              <a:rPr lang="ru-RU" sz="1600" dirty="0"/>
              <a:t> </a:t>
            </a:r>
            <a:r>
              <a:rPr lang="ru-RU" sz="1600" dirty="0" err="1"/>
              <a:t>влади</a:t>
            </a:r>
            <a:r>
              <a:rPr lang="ru-RU" sz="1600" dirty="0"/>
              <a:t>, </a:t>
            </a:r>
            <a:r>
              <a:rPr lang="ru-RU" sz="1600" dirty="0" err="1"/>
              <a:t>військових</a:t>
            </a:r>
            <a:r>
              <a:rPr lang="ru-RU" sz="1600" dirty="0"/>
              <a:t> </a:t>
            </a:r>
            <a:r>
              <a:rPr lang="ru-RU" sz="1600" dirty="0" err="1"/>
              <a:t>формувань</a:t>
            </a:r>
            <a:r>
              <a:rPr lang="ru-RU" sz="1600" dirty="0"/>
              <a:t>, </a:t>
            </a:r>
            <a:r>
              <a:rPr lang="ru-RU" sz="1600" dirty="0" err="1"/>
              <a:t>утворених</a:t>
            </a:r>
            <a:r>
              <a:rPr lang="ru-RU" sz="1600" dirty="0"/>
              <a:t> </a:t>
            </a:r>
            <a:r>
              <a:rPr lang="ru-RU" sz="1600" dirty="0" err="1"/>
              <a:t>відповідно</a:t>
            </a:r>
            <a:r>
              <a:rPr lang="ru-RU" sz="1600" dirty="0"/>
              <a:t> до </a:t>
            </a:r>
            <a:r>
              <a:rPr lang="ru-RU" sz="1600" dirty="0" err="1"/>
              <a:t>законів</a:t>
            </a:r>
            <a:r>
              <a:rPr lang="ru-RU" sz="1600" dirty="0"/>
              <a:t> </a:t>
            </a:r>
            <a:r>
              <a:rPr lang="ru-RU" sz="1600" dirty="0" err="1"/>
              <a:t>України</a:t>
            </a:r>
            <a:r>
              <a:rPr lang="ru-RU" sz="1600" dirty="0"/>
              <a:t>, </a:t>
            </a:r>
            <a:r>
              <a:rPr lang="ru-RU" sz="1600" dirty="0" err="1"/>
              <a:t>діяльність</a:t>
            </a:r>
            <a:r>
              <a:rPr lang="ru-RU" sz="1600" dirty="0"/>
              <a:t> </a:t>
            </a:r>
            <a:r>
              <a:rPr lang="ru-RU" sz="1600" dirty="0" err="1"/>
              <a:t>яких</a:t>
            </a:r>
            <a:r>
              <a:rPr lang="ru-RU" sz="1600" dirty="0"/>
              <a:t> </a:t>
            </a:r>
            <a:r>
              <a:rPr lang="ru-RU" sz="1600" dirty="0" err="1"/>
              <a:t>перебуває</a:t>
            </a:r>
            <a:r>
              <a:rPr lang="ru-RU" sz="1600" dirty="0"/>
              <a:t> </a:t>
            </a:r>
            <a:r>
              <a:rPr lang="ru-RU" sz="1600" dirty="0" err="1"/>
              <a:t>під</a:t>
            </a:r>
            <a:r>
              <a:rPr lang="ru-RU" sz="1600" dirty="0"/>
              <a:t> </a:t>
            </a:r>
            <a:r>
              <a:rPr lang="ru-RU" sz="1600" dirty="0" err="1"/>
              <a:t>демократичним</a:t>
            </a:r>
            <a:r>
              <a:rPr lang="ru-RU" sz="1600" dirty="0"/>
              <a:t> </a:t>
            </a:r>
            <a:r>
              <a:rPr lang="ru-RU" sz="1600" dirty="0" err="1"/>
              <a:t>цивільним</a:t>
            </a:r>
            <a:r>
              <a:rPr lang="ru-RU" sz="1600" dirty="0"/>
              <a:t> контролем з боку </a:t>
            </a:r>
            <a:r>
              <a:rPr lang="ru-RU" sz="1600" dirty="0" err="1"/>
              <a:t>суспільства</a:t>
            </a:r>
            <a:r>
              <a:rPr lang="ru-RU" sz="1600" dirty="0"/>
              <a:t> і </a:t>
            </a:r>
            <a:r>
              <a:rPr lang="ru-RU" sz="1600" dirty="0" err="1"/>
              <a:t>безпосередньо</a:t>
            </a:r>
            <a:r>
              <a:rPr lang="ru-RU" sz="1600" dirty="0"/>
              <a:t> </a:t>
            </a:r>
            <a:r>
              <a:rPr lang="ru-RU" sz="1600" dirty="0" err="1"/>
              <a:t>спрямована</a:t>
            </a:r>
            <a:r>
              <a:rPr lang="ru-RU" sz="1600" dirty="0"/>
              <a:t> на </a:t>
            </a:r>
            <a:r>
              <a:rPr lang="ru-RU" sz="1600" dirty="0" err="1"/>
              <a:t>захист</a:t>
            </a:r>
            <a:r>
              <a:rPr lang="ru-RU" sz="1600" dirty="0"/>
              <a:t> </a:t>
            </a:r>
            <a:r>
              <a:rPr lang="ru-RU" sz="1600" dirty="0" err="1"/>
              <a:t>національних</a:t>
            </a:r>
            <a:r>
              <a:rPr lang="ru-RU" sz="1600" dirty="0"/>
              <a:t> </a:t>
            </a:r>
            <a:r>
              <a:rPr lang="ru-RU" sz="1600" dirty="0" err="1"/>
              <a:t>інтересів</a:t>
            </a:r>
            <a:r>
              <a:rPr lang="ru-RU" sz="1600" dirty="0"/>
              <a:t> </a:t>
            </a:r>
            <a:r>
              <a:rPr lang="ru-RU" sz="1600" dirty="0" err="1"/>
              <a:t>України</a:t>
            </a:r>
            <a:r>
              <a:rPr lang="ru-RU" sz="1600" dirty="0"/>
              <a:t> </a:t>
            </a:r>
            <a:r>
              <a:rPr lang="ru-RU" sz="1600" dirty="0" err="1"/>
              <a:t>від</a:t>
            </a:r>
            <a:r>
              <a:rPr lang="ru-RU" sz="1600" dirty="0"/>
              <a:t> </a:t>
            </a:r>
            <a:r>
              <a:rPr lang="ru-RU" sz="1600" dirty="0" err="1"/>
              <a:t>зовнішніх</a:t>
            </a:r>
            <a:r>
              <a:rPr lang="ru-RU" sz="1600" dirty="0"/>
              <a:t> та </a:t>
            </a:r>
            <a:r>
              <a:rPr lang="ru-RU" sz="1600" dirty="0" err="1"/>
              <a:t>внутрішніх</a:t>
            </a:r>
            <a:r>
              <a:rPr lang="ru-RU" sz="1600" dirty="0"/>
              <a:t> </a:t>
            </a:r>
            <a:r>
              <a:rPr lang="ru-RU" sz="1600" dirty="0" err="1"/>
              <a:t>загроз</a:t>
            </a:r>
            <a:r>
              <a:rPr lang="ru-RU" sz="1600" dirty="0"/>
              <a:t>;</a:t>
            </a:r>
            <a:br>
              <a:rPr lang="ru-RU" sz="1600" dirty="0"/>
            </a:br>
            <a:r>
              <a:rPr lang="ru-RU" sz="1600" dirty="0"/>
              <a:t/>
            </a:r>
            <a:br>
              <a:rPr lang="ru-RU" sz="1600" dirty="0"/>
            </a:br>
            <a:r>
              <a:rPr lang="ru-RU" sz="1600" dirty="0" err="1"/>
              <a:t>правоохоронні</a:t>
            </a:r>
            <a:r>
              <a:rPr lang="ru-RU" sz="1600" dirty="0"/>
              <a:t> </a:t>
            </a:r>
            <a:r>
              <a:rPr lang="ru-RU" sz="1600" dirty="0" err="1"/>
              <a:t>органи</a:t>
            </a:r>
            <a:r>
              <a:rPr lang="ru-RU" sz="1600" dirty="0"/>
              <a:t> - </a:t>
            </a:r>
            <a:r>
              <a:rPr lang="ru-RU" sz="1600" dirty="0" err="1"/>
              <a:t>органи</a:t>
            </a:r>
            <a:r>
              <a:rPr lang="ru-RU" sz="1600" dirty="0"/>
              <a:t> </a:t>
            </a:r>
            <a:r>
              <a:rPr lang="ru-RU" sz="1600" dirty="0" err="1"/>
              <a:t>державної</a:t>
            </a:r>
            <a:r>
              <a:rPr lang="ru-RU" sz="1600" dirty="0"/>
              <a:t> </a:t>
            </a:r>
            <a:r>
              <a:rPr lang="ru-RU" sz="1600" dirty="0" err="1"/>
              <a:t>влади</a:t>
            </a:r>
            <a:r>
              <a:rPr lang="ru-RU" sz="1600" dirty="0"/>
              <a:t>, на </a:t>
            </a:r>
            <a:r>
              <a:rPr lang="ru-RU" sz="1600" dirty="0" err="1"/>
              <a:t>які</a:t>
            </a:r>
            <a:r>
              <a:rPr lang="ru-RU" sz="1600" dirty="0"/>
              <a:t> </a:t>
            </a:r>
            <a:r>
              <a:rPr lang="ru-RU" sz="1600" dirty="0" err="1"/>
              <a:t>Конституцією</a:t>
            </a:r>
            <a:r>
              <a:rPr lang="ru-RU" sz="1600" dirty="0"/>
              <a:t> і законами </a:t>
            </a:r>
            <a:r>
              <a:rPr lang="ru-RU" sz="1600" dirty="0" err="1"/>
              <a:t>України</a:t>
            </a:r>
            <a:r>
              <a:rPr lang="ru-RU" sz="1600" dirty="0"/>
              <a:t> </a:t>
            </a:r>
            <a:r>
              <a:rPr lang="ru-RU" sz="1600" dirty="0" err="1"/>
              <a:t>покладено</a:t>
            </a:r>
            <a:r>
              <a:rPr lang="ru-RU" sz="1600" dirty="0"/>
              <a:t> </a:t>
            </a:r>
            <a:r>
              <a:rPr lang="ru-RU" sz="1600" dirty="0" err="1"/>
              <a:t>здійснення</a:t>
            </a:r>
            <a:r>
              <a:rPr lang="ru-RU" sz="1600" dirty="0"/>
              <a:t> </a:t>
            </a:r>
            <a:r>
              <a:rPr lang="ru-RU" sz="1600" dirty="0" err="1"/>
              <a:t>правоохоронних</a:t>
            </a:r>
            <a:r>
              <a:rPr lang="ru-RU" sz="1600" dirty="0"/>
              <a:t> </a:t>
            </a:r>
            <a:r>
              <a:rPr lang="ru-RU" sz="1600" dirty="0" err="1"/>
              <a:t>функцій</a:t>
            </a:r>
            <a:r>
              <a:rPr lang="ru-RU" sz="1600" dirty="0"/>
              <a:t>.</a:t>
            </a:r>
          </a:p>
        </p:txBody>
      </p:sp>
    </p:spTree>
    <p:extLst>
      <p:ext uri="{BB962C8B-B14F-4D97-AF65-F5344CB8AC3E}">
        <p14:creationId xmlns:p14="http://schemas.microsoft.com/office/powerpoint/2010/main" val="181053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34190" cy="6858000"/>
          </a:xfrm>
          <a:prstGeom prst="rect">
            <a:avLst/>
          </a:prstGeom>
        </p:spPr>
      </p:pic>
    </p:spTree>
    <p:extLst>
      <p:ext uri="{BB962C8B-B14F-4D97-AF65-F5344CB8AC3E}">
        <p14:creationId xmlns:p14="http://schemas.microsoft.com/office/powerpoint/2010/main" val="215893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518"/>
            <a:ext cx="8928992" cy="6878806"/>
          </a:xfrm>
          <a:prstGeom prst="rect">
            <a:avLst/>
          </a:prstGeom>
        </p:spPr>
        <p:txBody>
          <a:bodyPr wrap="square">
            <a:spAutoFit/>
          </a:bodyPr>
          <a:lstStyle/>
          <a:p>
            <a:pPr algn="just"/>
            <a:r>
              <a:rPr lang="uk-UA" sz="2100" b="1" dirty="0" smtClean="0"/>
              <a:t>Національна безпека України</a:t>
            </a:r>
            <a:r>
              <a:rPr lang="uk-UA" sz="2100" dirty="0" smtClean="0"/>
              <a:t> — комплекс законодавчих та організаційних заходів, спрямованих на постійну захищеність </a:t>
            </a:r>
            <a:r>
              <a:rPr lang="uk-UA" sz="2100" dirty="0" err="1" smtClean="0"/>
              <a:t>життєво</a:t>
            </a:r>
            <a:r>
              <a:rPr lang="uk-UA" sz="2100" dirty="0" smtClean="0"/>
              <a:t> важливих інтересів людини і громадянина, суспільства і держави, за якої забезпечуються сталий розвиток суспільства, своєчасне виявлення, запобігання і нейтралізація реальних та потенційних загроз національним інтересам у сферах правоохоронної діяльності, боротьби з корупцією, прикордонної діяльності та оборони, міграційної політики, охорони здоров'я, освіти та науки, науково-технічної та інноваційної політики, культурного розвитку населення, забезпечення свободи слова та інформаційної безпеки, соціальної політики та пенсійного забезпечення, житлово-комунального господарства, ринку фінансових послуг, захисту прав власності, фондових ринків і обігу цінних паперів, податково-бюджетної та митної політики, торгівлі та підприємницької діяльності, ринку банківських послуг, інвестиційної політики, ревізійної діяльності, монетарної та валютної політики, захисту інформації, ліцензування, промисловості та сільського господарства, транспорту та зв'язку, інформаційних технологій, енергетики та енергозбереження, функціонування природних монополій, використання надр, земельних та водних ресурсів, корисних копалин, захисту екології і довкілля та інших сферах державного управління при виникненні негативних тенденцій до створення потенційних або реальних загроз національним інтересам</a:t>
            </a:r>
            <a:endParaRPr lang="uk-UA" sz="2100" dirty="0"/>
          </a:p>
        </p:txBody>
      </p:sp>
    </p:spTree>
    <p:extLst>
      <p:ext uri="{BB962C8B-B14F-4D97-AF65-F5344CB8AC3E}">
        <p14:creationId xmlns:p14="http://schemas.microsoft.com/office/powerpoint/2010/main" val="251536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9653"/>
            <a:ext cx="9144000" cy="6001643"/>
          </a:xfrm>
          <a:prstGeom prst="rect">
            <a:avLst/>
          </a:prstGeom>
        </p:spPr>
        <p:txBody>
          <a:bodyPr wrap="square">
            <a:spAutoFit/>
          </a:bodyPr>
          <a:lstStyle/>
          <a:p>
            <a:r>
              <a:rPr lang="uk-UA" sz="2400" b="1" dirty="0" smtClean="0"/>
              <a:t>Національні інтереси </a:t>
            </a:r>
            <a:r>
              <a:rPr lang="uk-UA" sz="2400" dirty="0" smtClean="0"/>
              <a:t>— </a:t>
            </a:r>
            <a:r>
              <a:rPr lang="uk-UA" sz="2400" dirty="0" err="1" smtClean="0"/>
              <a:t>життєво</a:t>
            </a:r>
            <a:r>
              <a:rPr lang="uk-UA" sz="2400" dirty="0" smtClean="0"/>
              <a:t> важливі матеріальні, інтелектуальні і духовні цінності народу України як носія суверенітету і єдиного джерела влади в Україні, визначальні потреби суспільства і держави, реалізація яких гарантує державний суверенітет України та її прогресивний розвиток;</a:t>
            </a:r>
          </a:p>
          <a:p>
            <a:r>
              <a:rPr lang="uk-UA" sz="2400" b="1" dirty="0" smtClean="0"/>
              <a:t>Загрози національній безпеці </a:t>
            </a:r>
            <a:r>
              <a:rPr lang="uk-UA" sz="2400" dirty="0" smtClean="0"/>
              <a:t>— наявні та потенційно можливі явища і чинники, що створюють небезпеку </a:t>
            </a:r>
            <a:r>
              <a:rPr lang="uk-UA" sz="2400" dirty="0" err="1" smtClean="0"/>
              <a:t>життєво</a:t>
            </a:r>
            <a:r>
              <a:rPr lang="uk-UA" sz="2400" dirty="0" smtClean="0"/>
              <a:t> важливим національним інтересам України;</a:t>
            </a:r>
          </a:p>
          <a:p>
            <a:r>
              <a:rPr lang="uk-UA" sz="2400" b="1" dirty="0" smtClean="0"/>
              <a:t>Воєнна організація держави </a:t>
            </a:r>
            <a:r>
              <a:rPr lang="uk-UA" sz="2400" dirty="0" smtClean="0"/>
              <a:t>— сукупність органів державної влади, військових формувань, утворених відповідно до законів України, діяльність яких перебуває під демократичним цивільним контролем із боку суспільства і безпосередньо спрямована на захист національних інтересів України від зовнішніх та внутрішніх загроз;</a:t>
            </a:r>
          </a:p>
          <a:p>
            <a:r>
              <a:rPr lang="uk-UA" sz="2400" b="1" dirty="0" smtClean="0">
                <a:hlinkClick r:id="rId2" tooltip="Правоохоронні органи"/>
              </a:rPr>
              <a:t>Правоохоронні органи</a:t>
            </a:r>
            <a:r>
              <a:rPr lang="uk-UA" sz="2400" dirty="0" smtClean="0"/>
              <a:t> — органи державної влади, на які Конституцією і законами України покладено здійснення правоохоронних функцій.</a:t>
            </a:r>
            <a:endParaRPr lang="uk-UA" sz="2400" dirty="0"/>
          </a:p>
        </p:txBody>
      </p:sp>
    </p:spTree>
    <p:extLst>
      <p:ext uri="{BB962C8B-B14F-4D97-AF65-F5344CB8AC3E}">
        <p14:creationId xmlns:p14="http://schemas.microsoft.com/office/powerpoint/2010/main" val="264225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962"/>
            <a:ext cx="9144000" cy="6814038"/>
          </a:xfrm>
          <a:prstGeom prst="rect">
            <a:avLst/>
          </a:prstGeom>
        </p:spPr>
      </p:pic>
    </p:spTree>
    <p:extLst>
      <p:ext uri="{BB962C8B-B14F-4D97-AF65-F5344CB8AC3E}">
        <p14:creationId xmlns:p14="http://schemas.microsoft.com/office/powerpoint/2010/main" val="415945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8" y="-1"/>
            <a:ext cx="5197807" cy="325916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3005816"/>
            <a:ext cx="2708099" cy="384441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565" y="1429658"/>
            <a:ext cx="3900142" cy="5445224"/>
          </a:xfrm>
          <a:prstGeom prst="rect">
            <a:avLst/>
          </a:prstGeom>
        </p:spPr>
      </p:pic>
    </p:spTree>
    <p:extLst>
      <p:ext uri="{BB962C8B-B14F-4D97-AF65-F5344CB8AC3E}">
        <p14:creationId xmlns:p14="http://schemas.microsoft.com/office/powerpoint/2010/main" val="13439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4063"/>
            <a:ext cx="9159171" cy="12618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Тема 1. Концептуально-історичні аспекти міжнародної політики та безпеки.</a:t>
            </a:r>
          </a:p>
        </p:txBody>
      </p:sp>
      <p:sp>
        <p:nvSpPr>
          <p:cNvPr id="7" name="Прямоугольник 6"/>
          <p:cNvSpPr/>
          <p:nvPr/>
        </p:nvSpPr>
        <p:spPr>
          <a:xfrm>
            <a:off x="0" y="1237821"/>
            <a:ext cx="9121855" cy="5509200"/>
          </a:xfrm>
          <a:prstGeom prst="rect">
            <a:avLst/>
          </a:prstGeom>
          <a:noFill/>
        </p:spPr>
        <p:txBody>
          <a:bodyPr wrap="square" lIns="91440" tIns="45720" rIns="91440" bIns="45720">
            <a:spAutoFit/>
          </a:bodyPr>
          <a:lstStyle/>
          <a:p>
            <a:pPr algn="ctr"/>
            <a:r>
              <a:rPr lang="uk-UA"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2"/>
              </a:rPr>
              <a:t>Національна безпека – історико-теоретичний контекст проблеми</a:t>
            </a:r>
            <a:r>
              <a:rPr lang="uk-UA"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2"/>
              </a:rPr>
              <a:t>.</a:t>
            </a: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algn="ct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marL="514350" indent="-514350">
              <a:buFont typeface="+mj-lt"/>
              <a:buAutoNum type="arabicPeriod"/>
            </a:pPr>
            <a:r>
              <a:rPr lang="uk-UA" sz="3200" b="1" cap="none" spc="0" smtClean="0">
                <a:ln w="17780" cmpd="sng">
                  <a:solidFill>
                    <a:srgbClr val="FFFFFF"/>
                  </a:solidFill>
                  <a:prstDash val="solid"/>
                  <a:miter lim="800000"/>
                </a:ln>
                <a:solidFill>
                  <a:srgbClr val="002060"/>
                </a:solidFill>
                <a:effectLst>
                  <a:outerShdw blurRad="50800" algn="tl" rotWithShape="0">
                    <a:srgbClr val="000000"/>
                  </a:outerShdw>
                </a:effectLst>
              </a:rPr>
              <a:t>Роль </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безпеки для суверенітету держави, стабільності в регіоні, миру у світі. </a:t>
            </a: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marL="514350" indent="-514350">
              <a:buFont typeface="+mj-lt"/>
              <a:buAutoNum type="arabicPeriod"/>
            </a:pP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Політологічний</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 правовий, філософський зміст міжнародної та національної безпеки. </a:t>
            </a: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marL="514350" indent="-514350">
              <a:buFont typeface="+mj-lt"/>
              <a:buAutoNum type="arabicPeriod"/>
            </a:pP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Основні </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поняття і категорії системи </a:t>
            </a: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безпеки.</a:t>
            </a:r>
          </a:p>
          <a:p>
            <a:pPr marL="514350" indent="-514350">
              <a:buFont typeface="+mj-lt"/>
              <a:buAutoNum type="arabicPeriod"/>
            </a:pP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Види</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 компоненти й фактори безпеки. </a:t>
            </a: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marL="514350" indent="-514350">
              <a:buFont typeface="+mj-lt"/>
              <a:buAutoNum type="arabicPeriod"/>
            </a:pP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Співвідношення </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національної та міжнародної безпеки</a:t>
            </a: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a:t>
            </a:r>
            <a:r>
              <a:rPr lang="uk-UA" sz="10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 </a:t>
            </a:r>
            <a:r>
              <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3"/>
              </a:rPr>
              <a:t>Категоріальний</a:t>
            </a:r>
            <a:r>
              <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3"/>
              </a:rPr>
              <a:t>апарат теорії національної безпеки. </a:t>
            </a:r>
            <a:r>
              <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4"/>
              </a:rPr>
              <a:t>Фактори впливу на стан безпеки. </a:t>
            </a:r>
            <a:endPar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4657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0"/>
            <a:ext cx="9036495" cy="6858000"/>
          </a:xfrm>
          <a:prstGeom prst="rect">
            <a:avLst/>
          </a:prstGeom>
        </p:spPr>
      </p:pic>
    </p:spTree>
    <p:extLst>
      <p:ext uri="{BB962C8B-B14F-4D97-AF65-F5344CB8AC3E}">
        <p14:creationId xmlns:p14="http://schemas.microsoft.com/office/powerpoint/2010/main" val="235558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2425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09508"/>
          </a:xfrm>
          <a:prstGeom prst="rect">
            <a:avLst/>
          </a:prstGeom>
        </p:spPr>
      </p:pic>
    </p:spTree>
    <p:extLst>
      <p:ext uri="{BB962C8B-B14F-4D97-AF65-F5344CB8AC3E}">
        <p14:creationId xmlns:p14="http://schemas.microsoft.com/office/powerpoint/2010/main" val="352314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6171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Тема 2. Система </a:t>
            </a:r>
            <a:r>
              <a:rPr lang="uk-UA" sz="4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безпекової</a:t>
            </a:r>
            <a:r>
              <a:rPr lang="uk-UA"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діяльності.</a:t>
            </a:r>
            <a:endParaRPr lang="ru-RU"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742950" indent="-742950" algn="just">
              <a:buFont typeface="+mj-lt"/>
              <a:buAutoNum type="arabicPeriod"/>
            </a:pP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Поняття потенціалу безпеки та його складники. </a:t>
            </a:r>
            <a:endPar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742950" indent="-742950" algn="just">
              <a:buFont typeface="+mj-lt"/>
              <a:buAutoNum type="arabicPeriod"/>
            </a:pP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Проблематика </a:t>
            </a: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визначення загроз безпеці держави, регіону, світу. </a:t>
            </a:r>
            <a:endParaRPr lang="uk-UA"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742950" indent="-742950" algn="just">
              <a:buFont typeface="+mj-lt"/>
              <a:buAutoNum type="arabicPeriod"/>
            </a:pP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Принципи, норми та нормативи міжнародної та регіональної безпеки. </a:t>
            </a:r>
            <a:endPar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742950" indent="-742950" algn="just">
              <a:buFont typeface="+mj-lt"/>
              <a:buAutoNum type="arabicPeriod"/>
            </a:pP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Критерії безпеки. Індикатори та порогові рівні безпеки. </a:t>
            </a:r>
          </a:p>
          <a:p>
            <a:pPr marL="742950" indent="-742950" algn="just">
              <a:buFont typeface="+mj-lt"/>
              <a:buAutoNum type="arabicPeriod"/>
            </a:pPr>
            <a:r>
              <a:rPr lang="uk-U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Система </a:t>
            </a: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забезпечення безпеки.</a:t>
            </a: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uk-U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32266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0648"/>
            <a:ext cx="8842498" cy="6336704"/>
          </a:xfrm>
          <a:prstGeom prst="rect">
            <a:avLst/>
          </a:prstGeom>
        </p:spPr>
      </p:pic>
    </p:spTree>
    <p:extLst>
      <p:ext uri="{BB962C8B-B14F-4D97-AF65-F5344CB8AC3E}">
        <p14:creationId xmlns:p14="http://schemas.microsoft.com/office/powerpoint/2010/main" val="3213616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33590"/>
            <a:ext cx="8352928" cy="6363762"/>
          </a:xfrm>
          <a:prstGeom prst="rect">
            <a:avLst/>
          </a:prstGeom>
        </p:spPr>
      </p:pic>
    </p:spTree>
    <p:extLst>
      <p:ext uri="{BB962C8B-B14F-4D97-AF65-F5344CB8AC3E}">
        <p14:creationId xmlns:p14="http://schemas.microsoft.com/office/powerpoint/2010/main" val="2297538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15145"/>
            <a:ext cx="8352928" cy="6256539"/>
          </a:xfrm>
          <a:prstGeom prst="rect">
            <a:avLst/>
          </a:prstGeom>
        </p:spPr>
      </p:pic>
    </p:spTree>
    <p:extLst>
      <p:ext uri="{BB962C8B-B14F-4D97-AF65-F5344CB8AC3E}">
        <p14:creationId xmlns:p14="http://schemas.microsoft.com/office/powerpoint/2010/main" val="1408005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1985"/>
            <a:ext cx="8799947" cy="5152910"/>
          </a:xfrm>
          <a:prstGeom prst="rect">
            <a:avLst/>
          </a:prstGeom>
        </p:spPr>
      </p:pic>
    </p:spTree>
    <p:extLst>
      <p:ext uri="{BB962C8B-B14F-4D97-AF65-F5344CB8AC3E}">
        <p14:creationId xmlns:p14="http://schemas.microsoft.com/office/powerpoint/2010/main" val="204895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98" y="332655"/>
            <a:ext cx="8216550" cy="6154389"/>
          </a:xfrm>
          <a:prstGeom prst="rect">
            <a:avLst/>
          </a:prstGeom>
        </p:spPr>
      </p:pic>
    </p:spTree>
    <p:extLst>
      <p:ext uri="{BB962C8B-B14F-4D97-AF65-F5344CB8AC3E}">
        <p14:creationId xmlns:p14="http://schemas.microsoft.com/office/powerpoint/2010/main" val="442831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90746"/>
            <a:ext cx="8214545" cy="6152887"/>
          </a:xfrm>
          <a:prstGeom prst="rect">
            <a:avLst/>
          </a:prstGeom>
        </p:spPr>
      </p:pic>
    </p:spTree>
    <p:extLst>
      <p:ext uri="{BB962C8B-B14F-4D97-AF65-F5344CB8AC3E}">
        <p14:creationId xmlns:p14="http://schemas.microsoft.com/office/powerpoint/2010/main" val="322348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2" y="0"/>
            <a:ext cx="9065683" cy="6858000"/>
          </a:xfrm>
          <a:prstGeom prst="rect">
            <a:avLst/>
          </a:prstGeom>
        </p:spPr>
      </p:pic>
    </p:spTree>
    <p:extLst>
      <p:ext uri="{BB962C8B-B14F-4D97-AF65-F5344CB8AC3E}">
        <p14:creationId xmlns:p14="http://schemas.microsoft.com/office/powerpoint/2010/main" val="4074560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37" y="332656"/>
            <a:ext cx="8482835" cy="6353842"/>
          </a:xfrm>
          <a:prstGeom prst="rect">
            <a:avLst/>
          </a:prstGeom>
        </p:spPr>
      </p:pic>
    </p:spTree>
    <p:extLst>
      <p:ext uri="{BB962C8B-B14F-4D97-AF65-F5344CB8AC3E}">
        <p14:creationId xmlns:p14="http://schemas.microsoft.com/office/powerpoint/2010/main" val="178765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26" y="491444"/>
            <a:ext cx="7531592" cy="5641339"/>
          </a:xfrm>
          <a:prstGeom prst="rect">
            <a:avLst/>
          </a:prstGeom>
        </p:spPr>
      </p:pic>
    </p:spTree>
    <p:extLst>
      <p:ext uri="{BB962C8B-B14F-4D97-AF65-F5344CB8AC3E}">
        <p14:creationId xmlns:p14="http://schemas.microsoft.com/office/powerpoint/2010/main" val="144623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943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862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7998" y="3694028"/>
            <a:ext cx="7948010" cy="1446550"/>
          </a:xfrm>
          <a:prstGeom prst="rect">
            <a:avLst/>
          </a:prstGeom>
          <a:noFill/>
        </p:spPr>
        <p:txBody>
          <a:bodyPr wrap="none" lIns="91440" tIns="45720" rIns="91440" bIns="45720">
            <a:spAutoFit/>
          </a:bodyPr>
          <a:lstStyle/>
          <a:p>
            <a:pPr algn="ctr"/>
            <a:r>
              <a:rPr lang="ru-RU" sz="88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Дякую</a:t>
            </a:r>
            <a:r>
              <a:rPr lang="ru-RU" sz="8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за </a:t>
            </a:r>
            <a:r>
              <a:rPr lang="ru-RU" sz="88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увагу</a:t>
            </a:r>
            <a:r>
              <a:rPr lang="ru-RU" sz="8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sz="8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023106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720840"/>
            <a:ext cx="4572000" cy="3416320"/>
          </a:xfrm>
          <a:prstGeom prst="rect">
            <a:avLst/>
          </a:prstGeom>
        </p:spPr>
        <p:txBody>
          <a:bodyPr>
            <a:spAutoFit/>
          </a:bodyPr>
          <a:lstStyle/>
          <a:p>
            <a:r>
              <a:rPr lang="uk-U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Критерії і пріоритети міжнародної та регіональної безпеки. Правова база безпеки: особистості, суспільства, держави, глобального простору. Роль військового фактору в забезпеченні системи безпеки. Зростання невійськових факторів забезпечення безпеки. Релігійна безпека в національних, регіональних і глобальних масштабах. Інформаційна безпека та умови її забезпечення. Проблеми екологічної безпеки в регіоні та світі. Поняття фінансово-економічної безпеки.</a:t>
            </a:r>
            <a:endParaRPr lang="uk-UA" dirty="0"/>
          </a:p>
        </p:txBody>
      </p:sp>
    </p:spTree>
    <p:extLst>
      <p:ext uri="{BB962C8B-B14F-4D97-AF65-F5344CB8AC3E}">
        <p14:creationId xmlns:p14="http://schemas.microsoft.com/office/powerpoint/2010/main" val="73476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8" y="0"/>
            <a:ext cx="9171831" cy="6858000"/>
          </a:xfrm>
          <a:prstGeom prst="rect">
            <a:avLst/>
          </a:prstGeom>
        </p:spPr>
      </p:pic>
    </p:spTree>
    <p:extLst>
      <p:ext uri="{BB962C8B-B14F-4D97-AF65-F5344CB8AC3E}">
        <p14:creationId xmlns:p14="http://schemas.microsoft.com/office/powerpoint/2010/main" val="174739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890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 y="0"/>
            <a:ext cx="9149134" cy="6876608"/>
          </a:xfrm>
          <a:prstGeom prst="rect">
            <a:avLst/>
          </a:prstGeom>
        </p:spPr>
      </p:pic>
    </p:spTree>
    <p:extLst>
      <p:ext uri="{BB962C8B-B14F-4D97-AF65-F5344CB8AC3E}">
        <p14:creationId xmlns:p14="http://schemas.microsoft.com/office/powerpoint/2010/main" val="389496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378" cy="6858000"/>
          </a:xfrm>
          <a:prstGeom prst="rect">
            <a:avLst/>
          </a:prstGeom>
        </p:spPr>
      </p:pic>
    </p:spTree>
    <p:extLst>
      <p:ext uri="{BB962C8B-B14F-4D97-AF65-F5344CB8AC3E}">
        <p14:creationId xmlns:p14="http://schemas.microsoft.com/office/powerpoint/2010/main" val="363876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9360"/>
          </a:xfrm>
          <a:prstGeom prst="rect">
            <a:avLst/>
          </a:prstGeom>
        </p:spPr>
      </p:pic>
    </p:spTree>
    <p:extLst>
      <p:ext uri="{BB962C8B-B14F-4D97-AF65-F5344CB8AC3E}">
        <p14:creationId xmlns:p14="http://schemas.microsoft.com/office/powerpoint/2010/main" val="167636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17025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204</Words>
  <Application>Microsoft Office PowerPoint</Application>
  <PresentationFormat>Экран (4:3)</PresentationFormat>
  <Paragraphs>29</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31</cp:revision>
  <dcterms:created xsi:type="dcterms:W3CDTF">2022-02-16T08:48:01Z</dcterms:created>
  <dcterms:modified xsi:type="dcterms:W3CDTF">2022-02-18T15:25:27Z</dcterms:modified>
</cp:coreProperties>
</file>