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3" r:id="rId2"/>
    <p:sldId id="342" r:id="rId3"/>
    <p:sldId id="345" r:id="rId4"/>
    <p:sldId id="347" r:id="rId5"/>
    <p:sldId id="346" r:id="rId6"/>
    <p:sldId id="349" r:id="rId7"/>
    <p:sldId id="348" r:id="rId8"/>
    <p:sldId id="362" r:id="rId9"/>
    <p:sldId id="361" r:id="rId10"/>
    <p:sldId id="353" r:id="rId11"/>
    <p:sldId id="3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0000CC"/>
    <a:srgbClr val="00CCFF"/>
    <a:srgbClr val="33F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0B92D-700A-42BB-8A88-ADA60844130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6275E-FB02-486B-A043-C9C2B5C0F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7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4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7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6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2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9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1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8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4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5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84E0-087A-44BF-B86F-4A2E019121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npu.edu.ua/naukova-robota/docaments-download/d-58-053-01/Dis_Boryn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ped-kopilka.com.ua/vospitateljam/uroki-truda-v-dou/index.htm" TargetMode="External"/><Relationship Id="rId4" Type="http://schemas.openxmlformats.org/officeDocument/2006/relationships/hyperlink" Target="https://www.researchgate.net/publication/344545999_Hudozna_praca_ak_zasib_formuvanna_predmetno-prakticnoi_kompetentnosti_u_ditej_doskilnogo_vik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1963"/>
            <a:ext cx="12192000" cy="7781925"/>
          </a:xfrm>
          <a:prstGeom prst="rect">
            <a:avLst/>
          </a:prstGeom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858982" y="1228436"/>
            <a:ext cx="6391563" cy="42579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Презентація навчальної дисципліни </a:t>
            </a:r>
          </a:p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«Художня праця та основи дитячого дизайну»</a:t>
            </a:r>
            <a:endParaRPr lang="en-US" sz="28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8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798618" y="431800"/>
            <a:ext cx="8783782" cy="607291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endParaRPr lang="ru-RU" sz="28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8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Інформаційні </a:t>
            </a:r>
            <a:r>
              <a:rPr lang="ru-RU" sz="2400" b="1" dirty="0" err="1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ресурси</a:t>
            </a:r>
            <a:endParaRPr lang="ru-RU" sz="1000" b="1" dirty="0" smtClean="0">
              <a:solidFill>
                <a:schemeClr val="tx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uk-UA" sz="16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Борин</a:t>
            </a:r>
            <a:r>
              <a:rPr lang="uk-UA" sz="1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Г. В. </a:t>
            </a:r>
            <a:r>
              <a:rPr lang="uk-UA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Підготовка майбутніх вихователів до формування художньо-конструктивної діяльності дітей дошкільного віку.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URL:</a:t>
            </a:r>
            <a:r>
              <a:rPr lang="uk-UA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https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://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tnpu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.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edu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.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ua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/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naukova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-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robota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/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docaments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-</a:t>
            </a:r>
            <a:r>
              <a:rPr lang="en-US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download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/</a:t>
            </a:r>
            <a:r>
              <a:rPr lang="en-US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d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-58-053-01/</a:t>
            </a:r>
            <a:r>
              <a:rPr lang="en-US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Dis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_</a:t>
            </a:r>
            <a:r>
              <a:rPr lang="en-US" sz="1600" dirty="0" err="1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Boryn</a:t>
            </a:r>
            <a:r>
              <a:rPr lang="ru-RU" sz="1600" dirty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.</a:t>
            </a:r>
            <a:r>
              <a:rPr lang="en-US" sz="1600" dirty="0" smtClean="0">
                <a:solidFill>
                  <a:srgbClr val="0000CC"/>
                </a:solidFill>
                <a:latin typeface="Book Antiqua" panose="02040602050305030304" pitchFamily="18" charset="0"/>
                <a:hlinkClick r:id="rId3"/>
              </a:rPr>
              <a:t>pdf</a:t>
            </a:r>
            <a:endParaRPr lang="uk-UA" sz="1600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Гаращенко Л.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Художня праця як засіб формування предметно-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практичної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компетентності у дітей дошкільного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віку. </a:t>
            </a:r>
            <a: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URL: </a:t>
            </a:r>
            <a:r>
              <a:rPr lang="ru-RU" sz="1600" u="sng" dirty="0" smtClean="0">
                <a:solidFill>
                  <a:srgbClr val="3333FF"/>
                </a:solidFill>
                <a:latin typeface="Book Antiqua" panose="02040602050305030304" pitchFamily="18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ru-RU" sz="1600" u="sng" dirty="0">
                <a:solidFill>
                  <a:srgbClr val="3333FF"/>
                </a:solidFill>
                <a:latin typeface="Book Antiqua" panose="02040602050305030304" pitchFamily="18" charset="0"/>
                <a:ea typeface="Times New Roman" panose="02020603050405020304" pitchFamily="18" charset="0"/>
                <a:hlinkClick r:id="rId4"/>
              </a:rPr>
              <a:t>://</a:t>
            </a:r>
            <a:r>
              <a:rPr lang="ru-RU" sz="1600" u="sng" dirty="0" smtClean="0">
                <a:solidFill>
                  <a:srgbClr val="3333FF"/>
                </a:solidFill>
                <a:latin typeface="Book Antiqua" panose="02040602050305030304" pitchFamily="18" charset="0"/>
                <a:ea typeface="Times New Roman" panose="02020603050405020304" pitchFamily="18" charset="0"/>
                <a:hlinkClick r:id="rId4"/>
              </a:rPr>
              <a:t>www.researchgate.net/publication/344545999_Hudozna_praca_ak_zasib_formuvanna_predmetno-prakticnoi_kompetentnosti_u_ditej_doskilnogo_viku</a:t>
            </a:r>
            <a:endParaRPr lang="ru-RU" sz="1600" u="sng" dirty="0" smtClean="0">
              <a:solidFill>
                <a:srgbClr val="3333FF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600" b="1" dirty="0" err="1" smtClean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Коломоєць</a:t>
            </a:r>
            <a:r>
              <a:rPr lang="ru-RU" sz="1600" b="1" dirty="0" smtClean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Т. Г. </a:t>
            </a:r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Розвиток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творчості дітей дошкільного віку на </a:t>
            </a:r>
            <a:r>
              <a:rPr lang="ru-RU" sz="1600" dirty="0" err="1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заняттях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з </a:t>
            </a:r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художньої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праці.  </a:t>
            </a:r>
            <a:r>
              <a:rPr lang="en-US" sz="16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URL :  </a:t>
            </a:r>
            <a:r>
              <a:rPr lang="en-US" sz="1600" dirty="0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http://lib.iitta.gov.ua/710229/7/</a:t>
            </a:r>
            <a:r>
              <a:rPr lang="ru-RU" sz="1600" dirty="0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Коломоєць-стаття%20Т.Г.</a:t>
            </a:r>
            <a:r>
              <a:rPr lang="en-US" sz="1600" dirty="0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pdf </a:t>
            </a:r>
            <a:endParaRPr lang="uk-UA" sz="1600" dirty="0" smtClean="0">
              <a:solidFill>
                <a:srgbClr val="0070C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Уроки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праці в ДНЗ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  <a:r>
              <a:rPr lang="en-US" sz="16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URL : </a:t>
            </a:r>
            <a:r>
              <a:rPr lang="en-US" sz="1600" dirty="0" smtClean="0">
                <a:solidFill>
                  <a:srgbClr val="000000"/>
                </a:solidFill>
                <a:latin typeface="Book Antiqua" panose="02040602050305030304" pitchFamily="18" charset="0"/>
                <a:hlinkClick r:id="rId5"/>
              </a:rPr>
              <a:t>https</a:t>
            </a:r>
            <a:r>
              <a:rPr lang="en-US" sz="1600" dirty="0">
                <a:solidFill>
                  <a:srgbClr val="000000"/>
                </a:solidFill>
                <a:latin typeface="Book Antiqua" panose="02040602050305030304" pitchFamily="18" charset="0"/>
                <a:hlinkClick r:id="rId5"/>
              </a:rPr>
              <a:t>://</a:t>
            </a:r>
            <a:r>
              <a:rPr lang="en-US" sz="1600" dirty="0" smtClean="0">
                <a:solidFill>
                  <a:srgbClr val="000000"/>
                </a:solidFill>
                <a:latin typeface="Book Antiqua" panose="02040602050305030304" pitchFamily="18" charset="0"/>
                <a:hlinkClick r:id="rId5"/>
              </a:rPr>
              <a:t>ped-kopilka.com.ua/vospitateljam/uroki-truda-v-dou/index.htm</a:t>
            </a:r>
            <a:endParaRPr lang="uk-UA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8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91" y="1659160"/>
            <a:ext cx="2798618" cy="2090803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166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6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23" y="1232027"/>
            <a:ext cx="5712691" cy="42608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651" y="523707"/>
            <a:ext cx="4249280" cy="63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048000" y="748144"/>
            <a:ext cx="8728364" cy="5126183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        </a:t>
            </a:r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Метою </a:t>
            </a:r>
            <a:r>
              <a:rPr lang="ru-RU" sz="2000" b="1" dirty="0" smtClean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навчальної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дисципліни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2000" b="1" dirty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Художня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праця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та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основи</a:t>
            </a:r>
            <a:r>
              <a:rPr lang="ru-RU" sz="2000" b="1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smtClean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дитячого </a:t>
            </a:r>
            <a:r>
              <a:rPr lang="ru-RU" sz="2000" b="1" smtClean="0">
                <a:solidFill>
                  <a:srgbClr val="0000CC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дизайну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Onyx" panose="04050602080702020203" pitchFamily="82" charset="0"/>
              </a:rPr>
              <a:t>»</a:t>
            </a:r>
            <a:r>
              <a:rPr lang="ru-RU" sz="2000" b="1" dirty="0">
                <a:solidFill>
                  <a:srgbClr val="0000CC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є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підготовка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студентів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спеціальності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Onyx" panose="04050602080702020203" pitchFamily="82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Дошкільна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освіта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Onyx" panose="04050602080702020203" pitchFamily="82" charset="0"/>
              </a:rPr>
              <a:t>»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як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висококваліфікованих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фахівців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здатних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до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оволодіння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практично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реалізовувати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свій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художньо</a:t>
            </a:r>
            <a:r>
              <a:rPr lang="uk-UA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uk-UA" sz="2000" dirty="0" smtClean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естетичний</a:t>
            </a:r>
            <a:r>
              <a:rPr lang="uk-UA" sz="2000" dirty="0" smtClean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потенціал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опановувати</a:t>
            </a:r>
            <a:r>
              <a:rPr lang="uk-UA" sz="2000" b="1" dirty="0">
                <a:solidFill>
                  <a:srgbClr val="FF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технологію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обробки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різних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матеріалів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способи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дизайн</a:t>
            </a:r>
            <a:r>
              <a:rPr lang="uk-UA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uk-UA" sz="2000" dirty="0" smtClean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проєктування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художньо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декоративного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оформлення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виробів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до</a:t>
            </a:r>
            <a:r>
              <a:rPr lang="uk-UA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організації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та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проведення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занять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гурткової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роботи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з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художньої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праці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закладах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дошкільної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освіти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до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створення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умов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для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гармонійного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художньо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естетичного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особистості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дитини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дошкільного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Cambria" panose="02040503050406030204" pitchFamily="18" charset="0"/>
              </a:rPr>
              <a:t>віку</a:t>
            </a:r>
            <a:r>
              <a:rPr lang="ru-RU" sz="2000" dirty="0">
                <a:solidFill>
                  <a:srgbClr val="000000"/>
                </a:solidFill>
                <a:latin typeface="Onyx" panose="04050602080702020203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Onyx" panose="04050602080702020203" pitchFamily="82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81" y="282254"/>
            <a:ext cx="2761674" cy="3080183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81" y="3468254"/>
            <a:ext cx="2761674" cy="32499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323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36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60219" y="267856"/>
            <a:ext cx="9382031" cy="638232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uk-UA" sz="20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uk-UA" sz="1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uk-UA" sz="19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Основними </a:t>
            </a:r>
            <a:r>
              <a:rPr lang="uk-UA" sz="19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завданнями вивчення навчальної дисципліни </a:t>
            </a:r>
            <a:endParaRPr lang="uk-UA" sz="19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uk-UA" sz="19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19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Художня </a:t>
            </a:r>
            <a:r>
              <a:rPr lang="ru-RU" sz="19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праця та основи </a:t>
            </a:r>
            <a:r>
              <a:rPr lang="ru-RU" sz="19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дитячого дизайну</a:t>
            </a:r>
            <a:r>
              <a:rPr lang="uk-UA" sz="19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r>
              <a:rPr lang="uk-UA" sz="19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є</a:t>
            </a:r>
            <a:r>
              <a:rPr lang="uk-UA" sz="19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just">
              <a:lnSpc>
                <a:spcPct val="150000"/>
              </a:lnSpc>
              <a:tabLst>
                <a:tab pos="90170" algn="l"/>
                <a:tab pos="706755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     </a:t>
            </a:r>
            <a:r>
              <a:rPr lang="uk-UA" sz="16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–</a:t>
            </a:r>
            <a:r>
              <a:rPr lang="uk-UA" sz="1600" dirty="0">
                <a:solidFill>
                  <a:srgbClr val="000000"/>
                </a:solidFill>
                <a:latin typeface="Arial Unicode MS" panose="020B0604020202020204" pitchFamily="34" charset="-128"/>
              </a:rPr>
              <a:t> 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формування у студентів інтересу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до</a:t>
            </a:r>
            <a:r>
              <a:rPr lang="en-US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декоративно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прикладного</a:t>
            </a:r>
            <a:r>
              <a:rPr lang="en-US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мистецтва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дизайн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діяльності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;</a:t>
            </a:r>
            <a:endParaRPr lang="en-US" sz="1600" dirty="0">
              <a:latin typeface="Onyx" panose="04050602080702020203" pitchFamily="82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540385" algn="l"/>
              </a:tabLst>
            </a:pP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–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озброєння студентів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системою</a:t>
            </a:r>
            <a:r>
              <a:rPr lang="en-US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теоретичних та методичних знань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професійно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виконавчих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методичних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зображувальних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конструктивних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художніх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умінь та</a:t>
            </a:r>
            <a:r>
              <a:rPr lang="en-US" sz="1600" spc="-5" dirty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навичок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;</a:t>
            </a:r>
            <a:endParaRPr lang="en-US" sz="1600" dirty="0">
              <a:latin typeface="Onyx" panose="04050602080702020203" pitchFamily="82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706755" algn="l"/>
              </a:tabLst>
            </a:pP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–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розвиток художнього сприйняття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естетичної культури студентів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; </a:t>
            </a:r>
            <a:endParaRPr lang="en-US" sz="1600" dirty="0">
              <a:latin typeface="Onyx" panose="04050602080702020203" pitchFamily="82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706755" algn="l"/>
              </a:tabLst>
            </a:pP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–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формування професійної готовності майбутніх вихователів до проведення занять та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гурткової</a:t>
            </a:r>
            <a:r>
              <a:rPr lang="en-US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роботи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з художньої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праці</a:t>
            </a:r>
            <a:r>
              <a:rPr lang="en-US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у різних вікових</a:t>
            </a:r>
            <a:r>
              <a:rPr lang="en-US" sz="1600" spc="-15" dirty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групах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; </a:t>
            </a:r>
            <a:endParaRPr lang="uk-UA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90170" algn="l"/>
                <a:tab pos="706755" algn="l"/>
              </a:tabLst>
            </a:pP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–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залучення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студентів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до організації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художньої праці та дизайну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з дітьми з 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особливими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потребами;</a:t>
            </a:r>
            <a:endParaRPr lang="uk-UA" sz="1600" dirty="0">
              <a:latin typeface="Book Antiqua" panose="0204060205030503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90170" algn="l"/>
                <a:tab pos="706755" algn="l"/>
              </a:tabLst>
            </a:pP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–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розвиток професійних компетентностей майбутніх вихователів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;</a:t>
            </a:r>
            <a:endParaRPr lang="en-US" sz="1600" dirty="0">
              <a:latin typeface="Onyx" panose="04050602080702020203" pitchFamily="82" charset="0"/>
            </a:endParaRP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–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виховання у студентів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активності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самостійності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Onyx" panose="04050602080702020203" pitchFamily="82" charset="0"/>
              </a:rPr>
              <a:t>прагнення до творчості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Onyx" panose="04050602080702020203" pitchFamily="82" charset="0"/>
              </a:rPr>
              <a:t>дизайн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діяльності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7662" y="3829596"/>
            <a:ext cx="108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90170" algn="l"/>
                <a:tab pos="706755" algn="l"/>
              </a:tabLst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123" y="3491042"/>
            <a:ext cx="5580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180340" algn="l"/>
                <a:tab pos="270510" algn="l"/>
                <a:tab pos="450215" algn="l"/>
              </a:tabLst>
            </a:pPr>
            <a:endParaRPr lang="en-US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062" y="373807"/>
            <a:ext cx="2456874" cy="1798476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044" y="3589738"/>
            <a:ext cx="2453720" cy="1798476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05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508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586183" y="267855"/>
            <a:ext cx="9162472" cy="6188363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4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2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 </a:t>
            </a:r>
            <a:r>
              <a:rPr lang="ru-RU" sz="20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результаті вивчення навчальної дисципліни </a:t>
            </a:r>
            <a:endParaRPr lang="ru-RU" sz="20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uk-UA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Художня </a:t>
            </a:r>
            <a:r>
              <a:rPr lang="uk-UA" sz="20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праця та основи </a:t>
            </a:r>
            <a:r>
              <a:rPr lang="uk-UA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дитячого дизайну</a:t>
            </a:r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студенти </a:t>
            </a:r>
            <a:r>
              <a:rPr lang="ru-RU" sz="20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повинні </a:t>
            </a:r>
            <a:r>
              <a:rPr lang="ru-RU" sz="2000" b="1" i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знати</a:t>
            </a:r>
            <a:r>
              <a:rPr lang="ru-RU" sz="2000" b="1" i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ctr"/>
            <a:endParaRPr lang="ru-RU" sz="105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– історію 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виникнення художньої праці та дизайну, психолого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педагогічні основи художньо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конструктивної діяльності дітей дошкільного віку;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 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зміст 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й завдання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художньої праці та основ дизайну,  види дитячого дизайну, їхні сутнісні характеристики та можливості використання у практиці ЗДО; 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– види різних матеріалів, їх властивості, технологію їх виготовлення, обробки і застосування, назви інструментів, що використовуються при обробці різних матеріалів та їх призначення;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– правила безпечної праці при обробці різних матеріалів, вимоги гігієни праці;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– методику проведення занять з художньої праці та організацію гурткової роботи в закладах дошкільної освіти;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– традиційні й інноваційні технології з художньої праці та основ дизайну;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– особливості роботи з дітьми з особливими потребами з художньої праці в ЗДО.</a:t>
            </a:r>
          </a:p>
          <a:p>
            <a:pPr lvl="0" algn="just">
              <a:lnSpc>
                <a:spcPct val="150000"/>
              </a:lnSpc>
              <a:spcAft>
                <a:spcPts val="270"/>
              </a:spcAft>
            </a:pPr>
            <a:endParaRPr lang="uk-UA" sz="16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000" b="1" i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7089" y="1459719"/>
            <a:ext cx="3011053" cy="2466367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240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04798" y="184728"/>
            <a:ext cx="9845965" cy="641003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800" b="1" i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i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i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Студент повинен вміти:</a:t>
            </a:r>
            <a:endParaRPr lang="uk-UA" sz="2000" dirty="0" smtClean="0">
              <a:solidFill>
                <a:srgbClr val="000000"/>
              </a:solidFill>
              <a:latin typeface="Onyx" panose="04050602080702020203" pitchFamily="82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–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володіти вміннями необхідними для реалізації освітньої лінії «Дитина у світі культури» БКДО та чинних програм щодо формування художньо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продуктивної та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предметно-перетворювальної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діяльності;</a:t>
            </a:r>
          </a:p>
          <a:p>
            <a:pPr lvl="0" indent="450215" algn="just">
              <a:lnSpc>
                <a:spcPct val="150000"/>
              </a:lnSpc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працювати з методичною літературою,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інтернет-ресурсом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для розширення теоретичних знань та розвитку практичних умінь з художньої праці та дизайну;</a:t>
            </a:r>
          </a:p>
          <a:p>
            <a:pPr lvl="0" indent="450215" algn="just">
              <a:lnSpc>
                <a:spcPct val="150000"/>
              </a:lnSpc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організовувати художню працю на заняттях, під час гурткової роботи та в повсякденному житті закладу дошкільної освіти;</a:t>
            </a:r>
            <a:endParaRPr lang="uk-UA" sz="1600" dirty="0">
              <a:solidFill>
                <a:srgbClr val="000000"/>
              </a:solidFill>
              <a:latin typeface="Onyx" panose="04050602080702020203" pitchFamily="82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користуватись інструментами для обробки матеріалів виконувати технологічні операції та прийоми, дотримуватись правил безпечної праці і вимог гігієни праці;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реалізовувати свій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художньо-естетичний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потенціал для отримання бажаного результату творчої діяльності, виготовляти вироби за поданим алгоритмом, технологічною картою, поданим планом чи зразком;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складати технологічні картки майбутнього вибору, використовувати у практичній діяльності традиційні та інноваційні технології художньої праці та основ дизайну;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враховувати рівні розвитку дітей при виборі технологій навчання.</a:t>
            </a:r>
            <a:endParaRPr lang="uk-UA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uk-UA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ru-RU" sz="28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8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en-US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0891">
            <a:off x="9951562" y="1259161"/>
            <a:ext cx="2439639" cy="242567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9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6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395" y="4969164"/>
            <a:ext cx="2798879" cy="2111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7" y="4969164"/>
            <a:ext cx="2786071" cy="20394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428" y="5061527"/>
            <a:ext cx="2675235" cy="19558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86479" y="421181"/>
            <a:ext cx="11419041" cy="4762399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400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Згідно з вимогами освітньо-професійної програми «Дошкільна освіта» студенти повинні досягти таких результатів навчання (компетентностей):</a:t>
            </a:r>
          </a:p>
          <a:p>
            <a:pPr algn="just">
              <a:lnSpc>
                <a:spcPct val="150000"/>
              </a:lnSpc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 ЗК</a:t>
            </a:r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1 – здатність до креативного мислення;</a:t>
            </a:r>
          </a:p>
          <a:p>
            <a:pPr algn="just">
              <a:lnSpc>
                <a:spcPct val="150000"/>
              </a:lnSpc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 ЗК</a:t>
            </a:r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1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1 – здатність до забезпечення власної безпеки діяльності та інших учасників освітнього процесу; </a:t>
            </a:r>
          </a:p>
          <a:p>
            <a:pPr algn="just">
              <a:lnSpc>
                <a:spcPct val="150000"/>
              </a:lnSpc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 ФК</a:t>
            </a:r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1 –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здатність до розвитку у дітей дошкільного віку креативності як базової якості особистості; </a:t>
            </a:r>
          </a:p>
          <a:p>
            <a:pPr algn="just">
              <a:lnSpc>
                <a:spcPct val="150000"/>
              </a:lnSpc>
            </a:pP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ФК</a:t>
            </a:r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6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– здатність до розвитку у дітей дошкільного віку навичок безпечної поведінки і діяльності в побуті під час мистецької діяльності;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endParaRPr lang="uk-UA" sz="1600" dirty="0" smtClean="0">
              <a:solidFill>
                <a:srgbClr val="000000"/>
              </a:solidFill>
              <a:latin typeface="Onyx" panose="04050602080702020203" pitchFamily="82" charset="0"/>
            </a:endParaRPr>
          </a:p>
          <a:p>
            <a:pPr algn="just">
              <a:lnSpc>
                <a:spcPct val="150000"/>
              </a:lnSpc>
            </a:pP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ФК</a:t>
            </a:r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7 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–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здатність до формування у дітей дошкільного віку естетичного ставлення до власної художньої творчості;  здатність до формування у дітей дошкільного віку уявлень про різні види мистецтва і засоби художньої виразності; </a:t>
            </a:r>
          </a:p>
          <a:p>
            <a:pPr algn="just">
              <a:lnSpc>
                <a:spcPct val="150000"/>
              </a:lnSpc>
            </a:pP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ФК</a:t>
            </a:r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–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8 </a:t>
            </a:r>
            <a:r>
              <a:rPr lang="uk-UA" sz="1600" dirty="0">
                <a:solidFill>
                  <a:srgbClr val="000000"/>
                </a:solidFill>
                <a:latin typeface="Onyx" panose="04050602080702020203" pitchFamily="82" charset="0"/>
              </a:rPr>
              <a:t>–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здатність до організації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художньо-продуктивної </a:t>
            </a: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діяльності дітей дошкільного віку. </a:t>
            </a:r>
            <a:endParaRPr lang="ru-RU" b="1" dirty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801090" y="762001"/>
            <a:ext cx="8229600" cy="2978727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00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Міждисциплінарні зв’язки</a:t>
            </a:r>
          </a:p>
          <a:p>
            <a:pPr lvl="0" algn="just">
              <a:lnSpc>
                <a:spcPct val="150000"/>
              </a:lnSpc>
            </a:pPr>
            <a:r>
              <a:rPr lang="uk-UA" sz="1600" dirty="0" smtClean="0">
                <a:solidFill>
                  <a:srgbClr val="000000"/>
                </a:solidFill>
                <a:latin typeface="Onyx" panose="04050602080702020203" pitchFamily="82" charset="0"/>
              </a:rPr>
              <a:t>               </a:t>
            </a:r>
            <a:r>
              <a:rPr lang="uk-UA" dirty="0" smtClean="0">
                <a:solidFill>
                  <a:srgbClr val="000000"/>
                </a:solidFill>
                <a:latin typeface="Onyx" panose="04050602080702020203" pitchFamily="82" charset="0"/>
              </a:rPr>
              <a:t>Проблематика навчальної дисципліни «Художня праця з основами </a:t>
            </a:r>
            <a:r>
              <a:rPr lang="uk-UA" dirty="0" smtClean="0">
                <a:solidFill>
                  <a:srgbClr val="000000"/>
                </a:solidFill>
                <a:latin typeface="Onyx" panose="04050602080702020203" pitchFamily="82" charset="0"/>
              </a:rPr>
              <a:t>дитячого дизайну</a:t>
            </a:r>
            <a:r>
              <a:rPr lang="uk-UA" dirty="0" smtClean="0">
                <a:solidFill>
                  <a:srgbClr val="000000"/>
                </a:solidFill>
                <a:latin typeface="Onyx" panose="04050602080702020203" pitchFamily="82" charset="0"/>
              </a:rPr>
              <a:t>» пов</a:t>
            </a:r>
            <a:r>
              <a:rPr lang="en-US" dirty="0" smtClean="0">
                <a:solidFill>
                  <a:srgbClr val="000000"/>
                </a:solidFill>
                <a:latin typeface="Onyx" panose="04050602080702020203" pitchFamily="82" charset="0"/>
              </a:rPr>
              <a:t>’</a:t>
            </a:r>
            <a:r>
              <a:rPr lang="uk-UA" dirty="0" smtClean="0">
                <a:solidFill>
                  <a:srgbClr val="000000"/>
                </a:solidFill>
                <a:latin typeface="Onyx" panose="04050602080702020203" pitchFamily="82" charset="0"/>
              </a:rPr>
              <a:t>язана з дисциплінами «Загальна психологія», «Дитяча психологія», «Педагогічна психологія», «Дитяча психологія», «Педагогіка», «Дошкільна педагогіка», «Основи образотворчого мистецтва з методикою керівництва зображувальною діяльністю». </a:t>
            </a:r>
          </a:p>
          <a:p>
            <a:pPr lvl="0" algn="just">
              <a:lnSpc>
                <a:spcPct val="150000"/>
              </a:lnSpc>
            </a:pPr>
            <a:endParaRPr lang="ru-RU" sz="28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380" y="3916218"/>
            <a:ext cx="3771468" cy="30202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945" y="3916218"/>
            <a:ext cx="3759200" cy="30202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312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6508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961015" y="544946"/>
            <a:ext cx="9430327" cy="6036107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2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2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Рекомендована література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Основна:</a:t>
            </a:r>
          </a:p>
          <a:p>
            <a:pPr marL="270510" indent="-270510" algn="just">
              <a:lnSpc>
                <a:spcPct val="150000"/>
              </a:lnSpc>
              <a:tabLst>
                <a:tab pos="54038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 Матвієнко С. І.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Художня праця та основи дизайну : навч. посіб. Ніжин : Вид. НДУ ім. М. Гоголя, 2016. 201 с.</a:t>
            </a:r>
            <a:endParaRPr lang="en-US" sz="1600" dirty="0"/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</a:rPr>
              <a:t>2. Калуська Л.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Дивокрай. Вибрані дидактико-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методичні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матеріали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працівників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дошк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закладів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. Кн.1. Тернопіль: Мандрівець, 2005. 320 с.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</a:rPr>
              <a:t>3. Калуська Л. В.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Художня праця у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дитячому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садку: Конспект лекцій. Київ: ІСДО, 1995. 120 с.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600" b="1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4. </a:t>
            </a:r>
            <a:r>
              <a:rPr lang="ru-RU" sz="1600" b="1" dirty="0" err="1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Комісарик</a:t>
            </a: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М. І., Беспалько Г. М.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Художня праця з основами дизайну : метод.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посібник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самост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роботи.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Чернівці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Чернівец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нац. ун-т ім. Ю.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Федьковича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2023. 116 с.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</a:rPr>
              <a:t>5. Скляренко Н. В.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Основи дизайн-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проектування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дитячого простору : навч. посіб. для студентів спеціальності «Дизайн». К. :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Видавець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Олег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Філюк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2014. 248 с.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</a:rPr>
              <a:t>6. Тименко В. П., </a:t>
            </a:r>
            <a:r>
              <a:rPr lang="ru-RU" sz="1600" b="1" dirty="0" err="1">
                <a:solidFill>
                  <a:srgbClr val="000000"/>
                </a:solidFill>
                <a:latin typeface="Book Antiqua" panose="02040602050305030304" pitchFamily="18" charset="0"/>
              </a:rPr>
              <a:t>Єніна</a:t>
            </a:r>
            <a:r>
              <a:rPr lang="ru-RU" sz="1600" b="1" dirty="0">
                <a:solidFill>
                  <a:srgbClr val="000000"/>
                </a:solidFill>
                <a:latin typeface="Book Antiqua" panose="02040602050305030304" pitchFamily="18" charset="0"/>
              </a:rPr>
              <a:t> Л. Л., Савченко Л. М.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Дошкільна дизайн-освіта: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первинна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діагностика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обдарованості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: метод. посіб. К. : ТОВ «Інформаційні </a:t>
            </a:r>
            <a:r>
              <a:rPr lang="ru-RU" sz="16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», 2011. 433 с.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600" dirty="0">
              <a:solidFill>
                <a:srgbClr val="3333FF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600" dirty="0">
              <a:solidFill>
                <a:schemeClr val="tx1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endParaRPr lang="uk-UA" sz="16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endParaRPr lang="uk-UA" sz="16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endParaRPr lang="uk-UA" sz="16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endParaRPr lang="uk-UA" sz="1600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endParaRPr lang="ru-RU" sz="1600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0000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00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0000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8" y="4694340"/>
            <a:ext cx="2115127" cy="237598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942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78508"/>
            <a:ext cx="12192000" cy="69365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5503" t="6537" r="5970" b="7973"/>
          <a:stretch/>
        </p:blipFill>
        <p:spPr>
          <a:xfrm rot="20681868">
            <a:off x="1910901" y="4722122"/>
            <a:ext cx="1327319" cy="1760782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263222" y="605382"/>
            <a:ext cx="8361552" cy="551411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Додаткова</a:t>
            </a:r>
            <a:r>
              <a:rPr lang="ru-RU" sz="2800" b="1" dirty="0" smtClean="0">
                <a:solidFill>
                  <a:srgbClr val="0000CC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00CC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121" y="2574654"/>
            <a:ext cx="1694835" cy="2097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6943" t="6376" r="8002" b="6332"/>
          <a:stretch/>
        </p:blipFill>
        <p:spPr>
          <a:xfrm rot="20677221">
            <a:off x="219873" y="4306571"/>
            <a:ext cx="1272597" cy="18299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073" y="1122362"/>
            <a:ext cx="6519851" cy="50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8491</TotalTime>
  <Words>698</Words>
  <Application>Microsoft Office PowerPoint</Application>
  <PresentationFormat>Широкоэкранный</PresentationFormat>
  <Paragraphs>159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 Unicode MS</vt:lpstr>
      <vt:lpstr>Arial</vt:lpstr>
      <vt:lpstr>Arial Black</vt:lpstr>
      <vt:lpstr>Book Antiqua</vt:lpstr>
      <vt:lpstr>Bookman Old Style</vt:lpstr>
      <vt:lpstr>Calibri</vt:lpstr>
      <vt:lpstr>Calibri Light</vt:lpstr>
      <vt:lpstr>Cambria</vt:lpstr>
      <vt:lpstr>Onyx</vt:lpstr>
      <vt:lpstr>Times New Roman</vt:lpstr>
      <vt:lpstr>Тема Office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400</cp:revision>
  <dcterms:created xsi:type="dcterms:W3CDTF">2023-01-10T19:21:31Z</dcterms:created>
  <dcterms:modified xsi:type="dcterms:W3CDTF">2025-02-19T20:42:41Z</dcterms:modified>
</cp:coreProperties>
</file>