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  <p:sldId id="281" r:id="rId16"/>
    <p:sldId id="290" r:id="rId17"/>
    <p:sldId id="280" r:id="rId18"/>
    <p:sldId id="279" r:id="rId19"/>
    <p:sldId id="278" r:id="rId20"/>
    <p:sldId id="277" r:id="rId21"/>
    <p:sldId id="286" r:id="rId22"/>
    <p:sldId id="285" r:id="rId23"/>
    <p:sldId id="284" r:id="rId24"/>
    <p:sldId id="283" r:id="rId25"/>
    <p:sldId id="282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549"/>
    <a:srgbClr val="E7C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3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9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1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01F73-FF43-4CDE-9C3C-15DE24ADA5F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01F73-FF43-4CDE-9C3C-15DE24ADA5F5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5EC2-DDC0-4D30-AD36-CBB2E8084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9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958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БРЕНД-МЕНЕДЖМЕНТ ТУРИСТИЧНОЇ ДЕСТИНАЦІЇ </a:t>
            </a:r>
            <a:endParaRPr 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13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3370" y="1219200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411" y="265093"/>
            <a:ext cx="8698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err="1"/>
              <a:t>Виділяють</a:t>
            </a:r>
            <a:r>
              <a:rPr lang="ru-RU" sz="2800" dirty="0"/>
              <a:t> </a:t>
            </a:r>
            <a:r>
              <a:rPr lang="ru-RU" sz="2800" dirty="0" err="1"/>
              <a:t>дві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 </a:t>
            </a:r>
            <a:r>
              <a:rPr lang="ru-RU" sz="2800" dirty="0" err="1"/>
              <a:t>брендів</a:t>
            </a:r>
            <a:r>
              <a:rPr lang="ru-RU" sz="2800" dirty="0"/>
              <a:t> – </a:t>
            </a:r>
            <a:r>
              <a:rPr lang="ru-RU" sz="2800" dirty="0" err="1"/>
              <a:t>формалізовані</a:t>
            </a:r>
            <a:r>
              <a:rPr lang="ru-RU" sz="2800" dirty="0"/>
              <a:t> та </a:t>
            </a:r>
            <a:r>
              <a:rPr lang="ru-RU" sz="2800" dirty="0" err="1"/>
              <a:t>неформалізовані</a:t>
            </a:r>
            <a:r>
              <a:rPr lang="ru-RU" sz="2800" dirty="0"/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985" y="1407110"/>
            <a:ext cx="7848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 err="1"/>
              <a:t>Формалізовані</a:t>
            </a:r>
            <a:r>
              <a:rPr lang="ru-RU" sz="2400" b="1" dirty="0"/>
              <a:t> </a:t>
            </a:r>
            <a:r>
              <a:rPr lang="ru-RU" sz="2400" b="1" dirty="0" err="1"/>
              <a:t>географічні</a:t>
            </a:r>
            <a:r>
              <a:rPr lang="ru-RU" sz="2400" b="1" dirty="0"/>
              <a:t> </a:t>
            </a:r>
            <a:r>
              <a:rPr lang="ru-RU" sz="2400" dirty="0"/>
              <a:t>бренди </a:t>
            </a:r>
            <a:r>
              <a:rPr lang="ru-RU" sz="2400" dirty="0" err="1"/>
              <a:t>мають</a:t>
            </a:r>
            <a:r>
              <a:rPr lang="ru-RU" sz="2400" dirty="0"/>
              <a:t> логотип, </a:t>
            </a:r>
            <a:r>
              <a:rPr lang="ru-RU" sz="2400" dirty="0" err="1"/>
              <a:t>затверджений</a:t>
            </a:r>
            <a:r>
              <a:rPr lang="ru-RU" sz="2400" dirty="0"/>
              <a:t> в </a:t>
            </a:r>
            <a:r>
              <a:rPr lang="ru-RU" sz="2400" dirty="0" err="1"/>
              <a:t>установленому</a:t>
            </a:r>
            <a:r>
              <a:rPr lang="ru-RU" sz="2400" dirty="0"/>
              <a:t> порядку, </a:t>
            </a:r>
            <a:r>
              <a:rPr lang="ru-RU" sz="2400" dirty="0" err="1"/>
              <a:t>який</a:t>
            </a:r>
            <a:r>
              <a:rPr lang="ru-RU" sz="2400" dirty="0"/>
              <a:t> є </a:t>
            </a:r>
            <a:r>
              <a:rPr lang="ru-RU" sz="2400" dirty="0" err="1"/>
              <a:t>офіційним</a:t>
            </a:r>
            <a:r>
              <a:rPr lang="ru-RU" sz="2400" dirty="0"/>
              <a:t> символом </a:t>
            </a:r>
            <a:r>
              <a:rPr lang="ru-RU" sz="2400" dirty="0" err="1"/>
              <a:t>країн</a:t>
            </a:r>
            <a:r>
              <a:rPr lang="ru-RU" sz="2400" dirty="0"/>
              <a:t>, </a:t>
            </a:r>
            <a:r>
              <a:rPr lang="ru-RU" sz="2400" dirty="0" err="1"/>
              <a:t>регіонів</a:t>
            </a:r>
            <a:r>
              <a:rPr lang="ru-RU" sz="2400" dirty="0"/>
              <a:t>, </a:t>
            </a:r>
            <a:r>
              <a:rPr lang="ru-RU" sz="2400" dirty="0" err="1"/>
              <a:t>місцевостей</a:t>
            </a:r>
            <a:r>
              <a:rPr lang="ru-RU" sz="2400" dirty="0"/>
              <a:t>, </a:t>
            </a:r>
            <a:r>
              <a:rPr lang="ru-RU" sz="2400" dirty="0" err="1"/>
              <a:t>населених</a:t>
            </a:r>
            <a:r>
              <a:rPr lang="ru-RU" sz="2400" dirty="0"/>
              <a:t> </a:t>
            </a:r>
            <a:r>
              <a:rPr lang="ru-RU" sz="2400" dirty="0" err="1"/>
              <a:t>пунктів</a:t>
            </a:r>
            <a:r>
              <a:rPr lang="ru-RU" sz="2400" dirty="0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 err="1"/>
              <a:t>Неформалізовані</a:t>
            </a:r>
            <a:r>
              <a:rPr lang="ru-RU" sz="2400" b="1" dirty="0"/>
              <a:t> </a:t>
            </a:r>
            <a:r>
              <a:rPr lang="ru-RU" sz="2400" b="1" dirty="0" err="1"/>
              <a:t>географічні</a:t>
            </a:r>
            <a:r>
              <a:rPr lang="ru-RU" sz="2400" b="1" dirty="0"/>
              <a:t> бренди </a:t>
            </a:r>
            <a:r>
              <a:rPr lang="ru-RU" sz="2400" dirty="0" err="1"/>
              <a:t>складаються</a:t>
            </a:r>
            <a:r>
              <a:rPr lang="ru-RU" sz="2400" dirty="0"/>
              <a:t> з таких </a:t>
            </a:r>
            <a:r>
              <a:rPr lang="ru-RU" sz="2400" dirty="0" err="1"/>
              <a:t>символічних</a:t>
            </a:r>
            <a:r>
              <a:rPr lang="ru-RU" sz="2400" dirty="0"/>
              <a:t> </a:t>
            </a:r>
            <a:r>
              <a:rPr lang="ru-RU" sz="2400" dirty="0" err="1"/>
              <a:t>об'єктів</a:t>
            </a:r>
            <a:r>
              <a:rPr lang="ru-RU" sz="2400" dirty="0"/>
              <a:t>, як </a:t>
            </a:r>
            <a:r>
              <a:rPr lang="ru-RU" sz="2400" dirty="0" err="1"/>
              <a:t>архітектурні</a:t>
            </a:r>
            <a:r>
              <a:rPr lang="ru-RU" sz="2400" dirty="0"/>
              <a:t> </a:t>
            </a:r>
            <a:r>
              <a:rPr lang="ru-RU" sz="2400" dirty="0" err="1"/>
              <a:t>споруди</a:t>
            </a:r>
            <a:r>
              <a:rPr lang="ru-RU" sz="2400" dirty="0"/>
              <a:t>, </a:t>
            </a:r>
            <a:r>
              <a:rPr lang="ru-RU" sz="2400" dirty="0" err="1"/>
              <a:t>витвори</a:t>
            </a:r>
            <a:r>
              <a:rPr lang="ru-RU" sz="2400" dirty="0"/>
              <a:t> </a:t>
            </a:r>
            <a:r>
              <a:rPr lang="ru-RU" sz="2400" dirty="0" err="1"/>
              <a:t>мистецтва</a:t>
            </a:r>
            <a:r>
              <a:rPr lang="ru-RU" sz="2400" dirty="0"/>
              <a:t>, </a:t>
            </a:r>
            <a:r>
              <a:rPr lang="ru-RU" sz="2400" dirty="0" err="1"/>
              <a:t>особистості</a:t>
            </a:r>
            <a:r>
              <a:rPr lang="ru-RU" sz="2400" dirty="0"/>
              <a:t>, </a:t>
            </a:r>
            <a:r>
              <a:rPr lang="ru-RU" sz="2400" dirty="0" err="1"/>
              <a:t>місцеві</a:t>
            </a:r>
            <a:r>
              <a:rPr lang="ru-RU" sz="2400" dirty="0"/>
              <a:t> </a:t>
            </a:r>
            <a:r>
              <a:rPr lang="ru-RU" sz="2400" dirty="0" err="1"/>
              <a:t>товари</a:t>
            </a:r>
            <a:r>
              <a:rPr lang="ru-RU" sz="2400" dirty="0"/>
              <a:t> (</a:t>
            </a:r>
            <a:r>
              <a:rPr lang="ru-RU" sz="2400" dirty="0" err="1"/>
              <a:t>сувеніри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впливають</a:t>
            </a:r>
            <a:r>
              <a:rPr lang="ru-RU" sz="2400" dirty="0"/>
              <a:t> на </a:t>
            </a:r>
            <a:r>
              <a:rPr lang="ru-RU" sz="2400" dirty="0" err="1"/>
              <a:t>мотиви</a:t>
            </a:r>
            <a:r>
              <a:rPr lang="ru-RU" sz="2400" dirty="0"/>
              <a:t> </a:t>
            </a:r>
            <a:r>
              <a:rPr lang="ru-RU" sz="2400" dirty="0" err="1"/>
              <a:t>подорожі</a:t>
            </a:r>
            <a:r>
              <a:rPr lang="ru-RU" sz="2400" dirty="0"/>
              <a:t> та часто </a:t>
            </a:r>
            <a:r>
              <a:rPr lang="ru-RU" sz="2400" dirty="0" err="1"/>
              <a:t>виступають</a:t>
            </a:r>
            <a:r>
              <a:rPr lang="ru-RU" sz="2400" dirty="0"/>
              <a:t> як </a:t>
            </a:r>
            <a:r>
              <a:rPr lang="ru-RU" sz="2400" dirty="0" err="1"/>
              <a:t>цільові</a:t>
            </a:r>
            <a:r>
              <a:rPr lang="ru-RU" sz="2400" dirty="0"/>
              <a:t> </a:t>
            </a:r>
            <a:r>
              <a:rPr lang="ru-RU" sz="2400" dirty="0" err="1"/>
              <a:t>об'єкти</a:t>
            </a:r>
            <a:r>
              <a:rPr lang="ru-RU" sz="2400" dirty="0"/>
              <a:t> </a:t>
            </a:r>
            <a:r>
              <a:rPr lang="ru-RU" sz="2400" dirty="0" err="1"/>
              <a:t>відвідування</a:t>
            </a:r>
            <a:r>
              <a:rPr lang="ru-RU" sz="2400" dirty="0"/>
              <a:t> </a:t>
            </a:r>
            <a:r>
              <a:rPr lang="ru-RU" sz="2400" dirty="0" err="1"/>
              <a:t>дестинації</a:t>
            </a:r>
            <a:r>
              <a:rPr lang="ru-RU" sz="2400" dirty="0"/>
              <a:t>. </a:t>
            </a:r>
            <a:r>
              <a:rPr lang="ru-RU" sz="2400" dirty="0" err="1"/>
              <a:t>Центральне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в будь-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географічному</a:t>
            </a:r>
            <a:r>
              <a:rPr lang="ru-RU" sz="2400" dirty="0"/>
              <a:t> </a:t>
            </a:r>
            <a:r>
              <a:rPr lang="ru-RU" sz="2400" dirty="0" err="1"/>
              <a:t>бренді</a:t>
            </a:r>
            <a:r>
              <a:rPr lang="ru-RU" sz="2400" dirty="0"/>
              <a:t> </a:t>
            </a:r>
            <a:r>
              <a:rPr lang="ru-RU" sz="2400" dirty="0" err="1"/>
              <a:t>займає</a:t>
            </a:r>
            <a:r>
              <a:rPr lang="ru-RU" sz="2400" dirty="0"/>
              <a:t> </a:t>
            </a:r>
            <a:r>
              <a:rPr lang="ru-RU" sz="2400" b="1" dirty="0"/>
              <a:t>символ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символічний</a:t>
            </a:r>
            <a:r>
              <a:rPr lang="ru-RU" sz="2400" b="1" dirty="0"/>
              <a:t> </a:t>
            </a:r>
            <a:r>
              <a:rPr lang="ru-RU" sz="2400" b="1" dirty="0" err="1"/>
              <a:t>об'єкт</a:t>
            </a:r>
            <a:r>
              <a:rPr lang="ru-RU" sz="2400" dirty="0"/>
              <a:t>,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формується</a:t>
            </a:r>
            <a:r>
              <a:rPr lang="ru-RU" sz="2400" dirty="0"/>
              <a:t> </a:t>
            </a:r>
            <a:r>
              <a:rPr lang="ru-RU" sz="2400" dirty="0" err="1"/>
              <a:t>семантична</a:t>
            </a:r>
            <a:r>
              <a:rPr lang="ru-RU" sz="2400" dirty="0"/>
              <a:t> </a:t>
            </a:r>
            <a:r>
              <a:rPr lang="ru-RU" sz="2400" dirty="0" err="1"/>
              <a:t>інформація</a:t>
            </a:r>
            <a:r>
              <a:rPr lang="ru-RU" sz="2400" dirty="0"/>
              <a:t>, а в </a:t>
            </a:r>
            <a:r>
              <a:rPr lang="ru-RU" sz="2400" dirty="0" err="1"/>
              <a:t>результаті</a:t>
            </a:r>
            <a:r>
              <a:rPr lang="ru-RU" sz="2400" dirty="0"/>
              <a:t> – </a:t>
            </a:r>
            <a:r>
              <a:rPr lang="ru-RU" sz="2400" dirty="0" err="1"/>
              <a:t>асоціативна</a:t>
            </a:r>
            <a:r>
              <a:rPr lang="ru-RU" sz="2400" dirty="0"/>
              <a:t> </a:t>
            </a:r>
            <a:r>
              <a:rPr lang="ru-RU" sz="2400" dirty="0" err="1"/>
              <a:t>інформація</a:t>
            </a:r>
            <a:r>
              <a:rPr lang="ru-RU" sz="2400" dirty="0"/>
              <a:t> про </a:t>
            </a:r>
            <a:r>
              <a:rPr lang="ru-RU" sz="2400" dirty="0" err="1"/>
              <a:t>репутацію</a:t>
            </a:r>
            <a:r>
              <a:rPr lang="ru-RU" sz="2400" dirty="0"/>
              <a:t> </a:t>
            </a:r>
            <a:r>
              <a:rPr lang="ru-RU" sz="2400" dirty="0" err="1"/>
              <a:t>туристичного</a:t>
            </a:r>
            <a:r>
              <a:rPr lang="ru-RU" sz="2400" dirty="0"/>
              <a:t> продукту </a:t>
            </a:r>
            <a:r>
              <a:rPr lang="ru-RU" sz="2400" dirty="0" err="1"/>
              <a:t>дестинації</a:t>
            </a:r>
            <a:r>
              <a:rPr lang="ru-RU" sz="2400" dirty="0"/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46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3370" y="1219200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1" y="1600200"/>
            <a:ext cx="7772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 err="1"/>
              <a:t>Символи</a:t>
            </a:r>
            <a:r>
              <a:rPr lang="ru-RU" sz="2400" b="1" dirty="0"/>
              <a:t> бренду </a:t>
            </a:r>
            <a:r>
              <a:rPr lang="ru-RU" sz="2400" b="1" dirty="0" err="1"/>
              <a:t>поділяють</a:t>
            </a:r>
            <a:r>
              <a:rPr lang="ru-RU" sz="2400" b="1" dirty="0"/>
              <a:t> на </a:t>
            </a:r>
            <a:r>
              <a:rPr lang="ru-RU" sz="2400" b="1" dirty="0" err="1"/>
              <a:t>реальні</a:t>
            </a:r>
            <a:r>
              <a:rPr lang="ru-RU" sz="2400" b="1" dirty="0"/>
              <a:t> й </a:t>
            </a:r>
            <a:r>
              <a:rPr lang="ru-RU" sz="2400" b="1" dirty="0" err="1"/>
              <a:t>емблемні</a:t>
            </a:r>
            <a:r>
              <a:rPr lang="ru-RU" sz="2400" b="1" dirty="0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4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 err="1"/>
              <a:t>Реальний</a:t>
            </a:r>
            <a:r>
              <a:rPr lang="ru-RU" sz="2400" b="1" dirty="0"/>
              <a:t> символ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об'єкт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існував</a:t>
            </a:r>
            <a:r>
              <a:rPr lang="ru-RU" sz="2400" dirty="0"/>
              <a:t> </a:t>
            </a:r>
            <a:r>
              <a:rPr lang="ru-RU" sz="2400" dirty="0" err="1"/>
              <a:t>раніше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існує</a:t>
            </a:r>
            <a:r>
              <a:rPr lang="ru-RU" sz="2400" dirty="0"/>
              <a:t> в даний час і </a:t>
            </a:r>
            <a:r>
              <a:rPr lang="ru-RU" sz="2400" dirty="0" err="1"/>
              <a:t>пов'язаний</a:t>
            </a:r>
            <a:r>
              <a:rPr lang="ru-RU" sz="2400" dirty="0"/>
              <a:t> з конкретною </a:t>
            </a:r>
            <a:r>
              <a:rPr lang="ru-RU" sz="2400" dirty="0" err="1"/>
              <a:t>туристичною</a:t>
            </a:r>
            <a:r>
              <a:rPr lang="ru-RU" sz="2400" dirty="0"/>
              <a:t> </a:t>
            </a:r>
            <a:r>
              <a:rPr lang="ru-RU" sz="2400" dirty="0" err="1"/>
              <a:t>дестинацією</a:t>
            </a:r>
            <a:r>
              <a:rPr lang="ru-RU" sz="2400" dirty="0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24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b="1" dirty="0" err="1"/>
              <a:t>Емблемний</a:t>
            </a:r>
            <a:r>
              <a:rPr lang="ru-RU" sz="2400" b="1" dirty="0"/>
              <a:t> символ </a:t>
            </a:r>
            <a:r>
              <a:rPr lang="ru-RU" sz="2400" dirty="0"/>
              <a:t>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об'єкт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не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спільних</a:t>
            </a:r>
            <a:r>
              <a:rPr lang="ru-RU" sz="2400" dirty="0"/>
              <a:t> </a:t>
            </a:r>
            <a:r>
              <a:rPr lang="ru-RU" sz="2400" dirty="0" err="1"/>
              <a:t>коренів</a:t>
            </a:r>
            <a:r>
              <a:rPr lang="ru-RU" sz="2400" dirty="0"/>
              <a:t> з конкретною </a:t>
            </a:r>
            <a:r>
              <a:rPr lang="ru-RU" sz="2400" dirty="0" err="1"/>
              <a:t>туристичною</a:t>
            </a:r>
            <a:r>
              <a:rPr lang="ru-RU" sz="2400" dirty="0"/>
              <a:t> </a:t>
            </a:r>
            <a:r>
              <a:rPr lang="ru-RU" sz="2400" dirty="0" err="1"/>
              <a:t>дестинацією</a:t>
            </a:r>
            <a:r>
              <a:rPr lang="ru-RU" sz="2400" dirty="0"/>
              <a:t>, але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як </a:t>
            </a:r>
            <a:r>
              <a:rPr lang="ru-RU" sz="2400" dirty="0" err="1"/>
              <a:t>її</a:t>
            </a:r>
            <a:r>
              <a:rPr lang="ru-RU" sz="2400" dirty="0"/>
              <a:t> символ (</a:t>
            </a:r>
            <a:r>
              <a:rPr lang="ru-RU" sz="2400" dirty="0" err="1"/>
              <a:t>емблеми</a:t>
            </a:r>
            <a:r>
              <a:rPr lang="ru-RU" sz="2400" dirty="0"/>
              <a:t>).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1C0331-EE07-C79B-8D77-6112A2DFF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986" y="5146125"/>
            <a:ext cx="2857500" cy="1600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AE7722-1431-F9FA-BC18-44156CC0B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147" y="5146125"/>
            <a:ext cx="20955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3370" y="1219200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3370" y="381000"/>
            <a:ext cx="7999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/>
              <a:t>Неформалізовані</a:t>
            </a:r>
            <a:r>
              <a:rPr lang="ru-RU" sz="2800" b="1" dirty="0"/>
              <a:t> бренди </a:t>
            </a:r>
            <a:r>
              <a:rPr lang="ru-RU" sz="2800" b="1" dirty="0" err="1"/>
              <a:t>туристичних</a:t>
            </a:r>
            <a:r>
              <a:rPr lang="ru-RU" sz="2800" b="1" dirty="0"/>
              <a:t> </a:t>
            </a:r>
            <a:r>
              <a:rPr lang="ru-RU" sz="2800" b="1" dirty="0" err="1"/>
              <a:t>дестинацій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145" y="1141791"/>
            <a:ext cx="79247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1" dirty="0" err="1"/>
              <a:t>Неформалізований</a:t>
            </a:r>
            <a:r>
              <a:rPr lang="ru-RU" sz="2000" b="1" dirty="0"/>
              <a:t> бренд </a:t>
            </a:r>
            <a:r>
              <a:rPr lang="ru-RU" sz="2000" b="1" dirty="0" err="1"/>
              <a:t>туристичної</a:t>
            </a:r>
            <a:r>
              <a:rPr lang="ru-RU" sz="2000" b="1" dirty="0"/>
              <a:t> </a:t>
            </a:r>
            <a:r>
              <a:rPr lang="ru-RU" sz="2000" b="1" dirty="0" err="1"/>
              <a:t>дестинації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це</a:t>
            </a:r>
            <a:r>
              <a:rPr lang="ru-RU" sz="2000" dirty="0"/>
              <a:t> бренд, в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центральне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займає</a:t>
            </a:r>
            <a:r>
              <a:rPr lang="ru-RU" sz="2000" dirty="0"/>
              <a:t> </a:t>
            </a:r>
            <a:r>
              <a:rPr lang="ru-RU" sz="2000" dirty="0" err="1"/>
              <a:t>символічний</a:t>
            </a:r>
            <a:r>
              <a:rPr lang="ru-RU" sz="2000" dirty="0"/>
              <a:t> </a:t>
            </a:r>
            <a:r>
              <a:rPr lang="ru-RU" sz="2000" dirty="0" err="1"/>
              <a:t>об'єкт</a:t>
            </a:r>
            <a:r>
              <a:rPr lang="ru-RU" sz="2000" dirty="0"/>
              <a:t>, з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асоціюється</a:t>
            </a:r>
            <a:r>
              <a:rPr lang="ru-RU" sz="2000" dirty="0"/>
              <a:t> </a:t>
            </a:r>
            <a:r>
              <a:rPr lang="ru-RU" sz="2000" dirty="0" err="1"/>
              <a:t>основна</a:t>
            </a:r>
            <a:r>
              <a:rPr lang="ru-RU" sz="2000" dirty="0"/>
              <a:t> мета </a:t>
            </a:r>
            <a:r>
              <a:rPr lang="ru-RU" sz="2000" dirty="0" err="1"/>
              <a:t>подорожуючих</a:t>
            </a:r>
            <a:r>
              <a:rPr lang="ru-RU" sz="2000" dirty="0"/>
              <a:t> до </a:t>
            </a:r>
            <a:r>
              <a:rPr lang="ru-RU" sz="2000" dirty="0" err="1"/>
              <a:t>дестинації</a:t>
            </a:r>
            <a:r>
              <a:rPr lang="ru-RU" sz="2000" dirty="0"/>
              <a:t>. </a:t>
            </a:r>
            <a:r>
              <a:rPr lang="ru-RU" sz="2000" dirty="0" err="1"/>
              <a:t>Класичними</a:t>
            </a:r>
            <a:r>
              <a:rPr lang="ru-RU" sz="2000" dirty="0"/>
              <a:t> прикладами </a:t>
            </a:r>
            <a:r>
              <a:rPr lang="ru-RU" sz="2000" dirty="0" err="1"/>
              <a:t>центральних</a:t>
            </a:r>
            <a:r>
              <a:rPr lang="ru-RU" sz="2000" dirty="0"/>
              <a:t> </a:t>
            </a:r>
            <a:r>
              <a:rPr lang="ru-RU" sz="2000" dirty="0" err="1"/>
              <a:t>символів</a:t>
            </a:r>
            <a:r>
              <a:rPr lang="ru-RU" sz="2000" dirty="0"/>
              <a:t> </a:t>
            </a:r>
            <a:r>
              <a:rPr lang="ru-RU" sz="2000" dirty="0" err="1"/>
              <a:t>неформалізованих</a:t>
            </a:r>
            <a:r>
              <a:rPr lang="ru-RU" sz="2000" dirty="0"/>
              <a:t> </a:t>
            </a:r>
            <a:r>
              <a:rPr lang="ru-RU" sz="2000" dirty="0" err="1"/>
              <a:t>брендів</a:t>
            </a:r>
            <a:r>
              <a:rPr lang="ru-RU" sz="2000" dirty="0"/>
              <a:t> є </a:t>
            </a:r>
            <a:r>
              <a:rPr lang="ru-RU" sz="2000" dirty="0" err="1"/>
              <a:t>Ейфелева</a:t>
            </a:r>
            <a:r>
              <a:rPr lang="ru-RU" sz="2000" dirty="0"/>
              <a:t> вежа, </a:t>
            </a:r>
            <a:r>
              <a:rPr lang="ru-RU" sz="2000" dirty="0" err="1"/>
              <a:t>Колізей</a:t>
            </a:r>
            <a:r>
              <a:rPr lang="ru-RU" sz="2000" dirty="0"/>
              <a:t>, Статуя </a:t>
            </a:r>
            <a:r>
              <a:rPr lang="ru-RU" sz="2000" dirty="0" err="1"/>
              <a:t>Свободи</a:t>
            </a:r>
            <a:r>
              <a:rPr lang="ru-RU" sz="2000" dirty="0"/>
              <a:t>, </a:t>
            </a:r>
            <a:r>
              <a:rPr lang="ru-RU" sz="2000" dirty="0" err="1"/>
              <a:t>Сіднейська</a:t>
            </a:r>
            <a:r>
              <a:rPr lang="ru-RU" sz="2000" dirty="0"/>
              <a:t> опера, Тадж-Махал.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об'єкти</a:t>
            </a:r>
            <a:r>
              <a:rPr lang="ru-RU" sz="2000" dirty="0"/>
              <a:t>, </a:t>
            </a:r>
            <a:r>
              <a:rPr lang="ru-RU" sz="2000" dirty="0" err="1"/>
              <a:t>відомі</a:t>
            </a:r>
            <a:r>
              <a:rPr lang="ru-RU" sz="2000" dirty="0"/>
              <a:t> </a:t>
            </a:r>
            <a:r>
              <a:rPr lang="ru-RU" sz="2000" dirty="0" err="1"/>
              <a:t>кожній</a:t>
            </a:r>
            <a:r>
              <a:rPr lang="ru-RU" sz="2000" dirty="0"/>
              <a:t> </a:t>
            </a:r>
            <a:r>
              <a:rPr lang="ru-RU" sz="2000" dirty="0" err="1"/>
              <a:t>освіченій</a:t>
            </a:r>
            <a:r>
              <a:rPr lang="ru-RU" sz="2000" dirty="0"/>
              <a:t> </a:t>
            </a:r>
            <a:r>
              <a:rPr lang="ru-RU" sz="2000" dirty="0" err="1"/>
              <a:t>людині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відображають</a:t>
            </a:r>
            <a:r>
              <a:rPr lang="ru-RU" sz="2000" dirty="0"/>
              <a:t> </a:t>
            </a:r>
            <a:r>
              <a:rPr lang="ru-RU" sz="2000" dirty="0" err="1"/>
              <a:t>культурні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 </a:t>
            </a:r>
            <a:r>
              <a:rPr lang="ru-RU" sz="2000" dirty="0" err="1"/>
              <a:t>цілих</a:t>
            </a:r>
            <a:r>
              <a:rPr lang="ru-RU" sz="2000" dirty="0"/>
              <a:t> держав, є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візитівкою</a:t>
            </a:r>
            <a:r>
              <a:rPr lang="ru-RU" sz="2000" dirty="0"/>
              <a:t>. Символ бренду повинен </a:t>
            </a:r>
            <a:r>
              <a:rPr lang="ru-RU" sz="2000" dirty="0" err="1"/>
              <a:t>забезпечувати</a:t>
            </a:r>
            <a:r>
              <a:rPr lang="ru-RU" sz="2000" dirty="0"/>
              <a:t> </a:t>
            </a:r>
            <a:r>
              <a:rPr lang="ru-RU" sz="2000" dirty="0" err="1"/>
              <a:t>пізнаваність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, і разом з </a:t>
            </a:r>
            <a:r>
              <a:rPr lang="ru-RU" sz="2000" dirty="0" err="1"/>
              <a:t>тим</a:t>
            </a:r>
            <a:r>
              <a:rPr lang="ru-RU" sz="2000" dirty="0"/>
              <a:t> бути </a:t>
            </a:r>
            <a:r>
              <a:rPr lang="ru-RU" sz="2000" dirty="0" err="1"/>
              <a:t>тематично</a:t>
            </a:r>
            <a:r>
              <a:rPr lang="ru-RU" sz="2000" dirty="0"/>
              <a:t> </a:t>
            </a:r>
            <a:r>
              <a:rPr lang="ru-RU" sz="2000" dirty="0" err="1"/>
              <a:t>пов'язаним</a:t>
            </a:r>
            <a:r>
              <a:rPr lang="ru-RU" sz="2000" dirty="0"/>
              <a:t> з </a:t>
            </a:r>
            <a:r>
              <a:rPr lang="ru-RU" sz="2000" dirty="0" err="1"/>
              <a:t>її</a:t>
            </a:r>
            <a:r>
              <a:rPr lang="ru-RU" sz="2000" dirty="0"/>
              <a:t> турпродуктом.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7F957F8-2507-ADEF-7ECA-D68A868B2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695" y="3764914"/>
            <a:ext cx="2044532" cy="30930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812E64-E91D-173E-97C7-8274BE944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" y="4360124"/>
            <a:ext cx="3776662" cy="248141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AC1A8D-00FF-52B5-6A26-E49CED037E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008802"/>
            <a:ext cx="3098744" cy="206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7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9085" y="932355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467" y="942906"/>
            <a:ext cx="8570448" cy="195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dirty="0"/>
              <a:t>В </a:t>
            </a:r>
            <a:r>
              <a:rPr lang="ru-RU" sz="2000" dirty="0" err="1"/>
              <a:t>України</a:t>
            </a:r>
            <a:r>
              <a:rPr lang="ru-RU" sz="2000" dirty="0"/>
              <a:t> є </a:t>
            </a:r>
            <a:r>
              <a:rPr lang="ru-RU" sz="2000" dirty="0" err="1"/>
              <a:t>символи</a:t>
            </a:r>
            <a:r>
              <a:rPr lang="ru-RU" sz="2000" dirty="0"/>
              <a:t> </a:t>
            </a:r>
            <a:r>
              <a:rPr lang="ru-RU" sz="2000" dirty="0" err="1"/>
              <a:t>неформалізованих</a:t>
            </a:r>
            <a:r>
              <a:rPr lang="ru-RU" sz="2000" dirty="0"/>
              <a:t> </a:t>
            </a:r>
            <a:r>
              <a:rPr lang="ru-RU" sz="2000" dirty="0" err="1"/>
              <a:t>туристичних</a:t>
            </a:r>
            <a:r>
              <a:rPr lang="ru-RU" sz="2000" dirty="0"/>
              <a:t> </a:t>
            </a:r>
            <a:r>
              <a:rPr lang="ru-RU" sz="2000" dirty="0" err="1"/>
              <a:t>брендів</a:t>
            </a:r>
            <a:r>
              <a:rPr lang="ru-RU" sz="2000" dirty="0"/>
              <a:t> </a:t>
            </a:r>
            <a:r>
              <a:rPr lang="ru-RU" sz="2000" dirty="0" err="1"/>
              <a:t>національного</a:t>
            </a:r>
            <a:r>
              <a:rPr lang="ru-RU" sz="2000" dirty="0"/>
              <a:t> та </a:t>
            </a:r>
            <a:r>
              <a:rPr lang="ru-RU" sz="2000" dirty="0" err="1"/>
              <a:t>регіонального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. </a:t>
            </a:r>
            <a:r>
              <a:rPr lang="ru-RU" sz="2000" b="1" dirty="0" err="1"/>
              <a:t>Найвідоміші</a:t>
            </a:r>
            <a:r>
              <a:rPr lang="ru-RU" sz="2000" b="1" dirty="0"/>
              <a:t> </a:t>
            </a:r>
            <a:r>
              <a:rPr lang="ru-RU" sz="2000" b="1" dirty="0" err="1"/>
              <a:t>серед</a:t>
            </a:r>
            <a:r>
              <a:rPr lang="ru-RU" sz="2000" b="1" dirty="0"/>
              <a:t> них</a:t>
            </a:r>
            <a:r>
              <a:rPr lang="ru-RU" sz="2000" dirty="0"/>
              <a:t>: </a:t>
            </a:r>
            <a:r>
              <a:rPr lang="ru-RU" sz="2000" dirty="0" err="1"/>
              <a:t>національний</a:t>
            </a:r>
            <a:r>
              <a:rPr lang="ru-RU" sz="2000" dirty="0"/>
              <a:t> </a:t>
            </a:r>
            <a:r>
              <a:rPr lang="ru-RU" sz="2000" dirty="0" err="1"/>
              <a:t>заповідник</a:t>
            </a:r>
            <a:r>
              <a:rPr lang="ru-RU" sz="2000" dirty="0"/>
              <a:t> «</a:t>
            </a:r>
            <a:r>
              <a:rPr lang="ru-RU" sz="2000" dirty="0" err="1"/>
              <a:t>Софія</a:t>
            </a:r>
            <a:r>
              <a:rPr lang="ru-RU" sz="2000" dirty="0"/>
              <a:t> </a:t>
            </a:r>
            <a:r>
              <a:rPr lang="ru-RU" sz="2000" dirty="0" err="1"/>
              <a:t>Київська</a:t>
            </a:r>
            <a:r>
              <a:rPr lang="ru-RU" sz="2000" dirty="0"/>
              <a:t>», </a:t>
            </a:r>
            <a:r>
              <a:rPr lang="ru-RU" sz="2000" dirty="0" err="1"/>
              <a:t>національний</a:t>
            </a:r>
            <a:r>
              <a:rPr lang="ru-RU" sz="2000" dirty="0"/>
              <a:t> </a:t>
            </a:r>
            <a:r>
              <a:rPr lang="ru-RU" sz="2000" dirty="0" err="1"/>
              <a:t>дендрологічний</a:t>
            </a:r>
            <a:r>
              <a:rPr lang="ru-RU" sz="2000" dirty="0"/>
              <a:t> парк «</a:t>
            </a:r>
            <a:r>
              <a:rPr lang="ru-RU" sz="2000" dirty="0" err="1"/>
              <a:t>Софіївка</a:t>
            </a:r>
            <a:r>
              <a:rPr lang="ru-RU" sz="2000" dirty="0"/>
              <a:t>», </a:t>
            </a:r>
            <a:r>
              <a:rPr lang="ru-RU" sz="2000" dirty="0" err="1"/>
              <a:t>замкові</a:t>
            </a:r>
            <a:r>
              <a:rPr lang="ru-RU" sz="2000" dirty="0"/>
              <a:t> </a:t>
            </a:r>
            <a:r>
              <a:rPr lang="ru-RU" sz="2000" dirty="0" err="1"/>
              <a:t>комплекси</a:t>
            </a:r>
            <a:r>
              <a:rPr lang="ru-RU" sz="2000" dirty="0"/>
              <a:t> у </a:t>
            </a:r>
            <a:r>
              <a:rPr lang="ru-RU" sz="2000" dirty="0" err="1"/>
              <a:t>Кам’янці</a:t>
            </a:r>
            <a:r>
              <a:rPr lang="ru-RU" sz="2000" dirty="0"/>
              <a:t>, </a:t>
            </a:r>
            <a:r>
              <a:rPr lang="ru-RU" sz="2000" dirty="0" err="1"/>
              <a:t>Львові</a:t>
            </a:r>
            <a:r>
              <a:rPr lang="ru-RU" sz="2000" dirty="0"/>
              <a:t>. </a:t>
            </a:r>
            <a:r>
              <a:rPr lang="ru-RU" sz="2000" dirty="0" err="1"/>
              <a:t>Всі</a:t>
            </a:r>
            <a:r>
              <a:rPr lang="ru-RU" sz="2000" dirty="0"/>
              <a:t> вони </a:t>
            </a:r>
            <a:r>
              <a:rPr lang="ru-RU" sz="2000" dirty="0" err="1"/>
              <a:t>сформувалися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архітектурних</a:t>
            </a:r>
            <a:r>
              <a:rPr lang="ru-RU" sz="2000" dirty="0"/>
              <a:t> </a:t>
            </a:r>
            <a:r>
              <a:rPr lang="ru-RU" sz="2000" dirty="0" err="1"/>
              <a:t>пам'яток</a:t>
            </a:r>
            <a:r>
              <a:rPr lang="ru-RU" sz="2000" dirty="0"/>
              <a:t>,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відомих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44A2B7-5510-2143-C415-16D169D4B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44" y="3493293"/>
            <a:ext cx="4011908" cy="26027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47CFAD-7A35-99A3-D597-66C3F417F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5711" y="2906151"/>
            <a:ext cx="4127834" cy="30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2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" y="-12781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Неформалізованими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брендами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володіють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більш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дрібні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дестинації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зокрема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малі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середні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міста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Наведемо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приклади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Німеччині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Україні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07779-83D9-EF8C-AAF3-64EF8BAF59DD}"/>
              </a:ext>
            </a:extLst>
          </p:cNvPr>
          <p:cNvSpPr txBox="1"/>
          <p:nvPr/>
        </p:nvSpPr>
        <p:spPr>
          <a:xfrm>
            <a:off x="457200" y="1259173"/>
            <a:ext cx="8458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Символом </a:t>
            </a:r>
            <a:r>
              <a:rPr lang="ru-RU" sz="2000" dirty="0" err="1"/>
              <a:t>міста</a:t>
            </a:r>
            <a:r>
              <a:rPr lang="ru-RU" sz="2000" dirty="0"/>
              <a:t> Равенсбург стала </a:t>
            </a:r>
            <a:r>
              <a:rPr lang="ru-RU" sz="2000" dirty="0" err="1"/>
              <a:t>висока</a:t>
            </a:r>
            <a:r>
              <a:rPr lang="ru-RU" sz="2000" dirty="0"/>
              <a:t> </a:t>
            </a:r>
            <a:r>
              <a:rPr lang="ru-RU" sz="2000" dirty="0" err="1"/>
              <a:t>сторожова</a:t>
            </a:r>
            <a:r>
              <a:rPr lang="ru-RU" sz="2000" dirty="0"/>
              <a:t> вежа «</a:t>
            </a:r>
            <a:r>
              <a:rPr lang="ru-RU" sz="2000" dirty="0" err="1"/>
              <a:t>Мішок</a:t>
            </a:r>
            <a:r>
              <a:rPr lang="ru-RU" sz="2000" dirty="0"/>
              <a:t> </a:t>
            </a:r>
            <a:r>
              <a:rPr lang="ru-RU" sz="2000" dirty="0" err="1"/>
              <a:t>борошна</a:t>
            </a:r>
            <a:r>
              <a:rPr lang="ru-RU" sz="2000" dirty="0"/>
              <a:t>» (</a:t>
            </a:r>
            <a:r>
              <a:rPr lang="en-US" sz="2000" dirty="0" err="1"/>
              <a:t>Mehlsack</a:t>
            </a:r>
            <a:r>
              <a:rPr lang="en-US" sz="2000" dirty="0"/>
              <a:t>), </a:t>
            </a:r>
            <a:r>
              <a:rPr lang="ru-RU" sz="2000" dirty="0" err="1"/>
              <a:t>побудована</a:t>
            </a:r>
            <a:r>
              <a:rPr lang="ru-RU" sz="2000" dirty="0"/>
              <a:t> в </a:t>
            </a:r>
            <a:r>
              <a:rPr lang="en-US" sz="2000" dirty="0"/>
              <a:t>XV </a:t>
            </a:r>
            <a:r>
              <a:rPr lang="ru-RU" sz="2000" dirty="0"/>
              <a:t>ст. </a:t>
            </a:r>
            <a:r>
              <a:rPr lang="ru-RU" sz="2000" dirty="0" err="1"/>
              <a:t>Білий</a:t>
            </a:r>
            <a:r>
              <a:rPr lang="ru-RU" sz="2000" dirty="0"/>
              <a:t> </a:t>
            </a:r>
            <a:r>
              <a:rPr lang="ru-RU" sz="2000" dirty="0" err="1"/>
              <a:t>колір</a:t>
            </a:r>
            <a:r>
              <a:rPr lang="ru-RU" sz="2000" dirty="0"/>
              <a:t> і форма,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нагадує</a:t>
            </a:r>
            <a:r>
              <a:rPr lang="ru-RU" sz="2000" dirty="0"/>
              <a:t> </a:t>
            </a:r>
            <a:r>
              <a:rPr lang="ru-RU" sz="2000" dirty="0" err="1"/>
              <a:t>мішок</a:t>
            </a:r>
            <a:r>
              <a:rPr lang="ru-RU" sz="2000" dirty="0"/>
              <a:t>, у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місцеві</a:t>
            </a:r>
            <a:r>
              <a:rPr lang="ru-RU" sz="2000" dirty="0"/>
              <a:t> </a:t>
            </a:r>
            <a:r>
              <a:rPr lang="ru-RU" sz="2000" dirty="0" err="1"/>
              <a:t>селяни</a:t>
            </a:r>
            <a:r>
              <a:rPr lang="ru-RU" sz="2000" dirty="0"/>
              <a:t> </a:t>
            </a:r>
            <a:r>
              <a:rPr lang="ru-RU" sz="2000" dirty="0" err="1"/>
              <a:t>тримають</a:t>
            </a:r>
            <a:r>
              <a:rPr lang="ru-RU" sz="2000" dirty="0"/>
              <a:t> </a:t>
            </a:r>
            <a:r>
              <a:rPr lang="ru-RU" sz="2000" dirty="0" err="1"/>
              <a:t>борошно</a:t>
            </a:r>
            <a:r>
              <a:rPr lang="ru-RU" sz="2000" dirty="0"/>
              <a:t>, </a:t>
            </a:r>
            <a:r>
              <a:rPr lang="ru-RU" sz="2000" dirty="0" err="1"/>
              <a:t>визначили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незвичайну</a:t>
            </a:r>
            <a:r>
              <a:rPr lang="ru-RU" sz="2000" dirty="0"/>
              <a:t> </a:t>
            </a:r>
            <a:r>
              <a:rPr lang="ru-RU" sz="2000" dirty="0" err="1"/>
              <a:t>назву</a:t>
            </a:r>
            <a:r>
              <a:rPr lang="ru-RU" sz="2000" dirty="0"/>
              <a:t>. </a:t>
            </a:r>
            <a:r>
              <a:rPr lang="ru-RU" sz="2000" dirty="0" err="1"/>
              <a:t>Подібними</a:t>
            </a:r>
            <a:r>
              <a:rPr lang="ru-RU" sz="2000" dirty="0"/>
              <a:t> прикладами </a:t>
            </a:r>
            <a:r>
              <a:rPr lang="ru-RU" sz="2000" dirty="0" err="1"/>
              <a:t>пам'яток</a:t>
            </a:r>
            <a:r>
              <a:rPr lang="ru-RU" sz="2000" dirty="0"/>
              <a:t> </a:t>
            </a:r>
            <a:r>
              <a:rPr lang="ru-RU" sz="2000" dirty="0" err="1"/>
              <a:t>багата</a:t>
            </a:r>
            <a:r>
              <a:rPr lang="ru-RU" sz="2000" dirty="0"/>
              <a:t> </a:t>
            </a:r>
            <a:r>
              <a:rPr lang="ru-RU" sz="2000" dirty="0" err="1"/>
              <a:t>Україна</a:t>
            </a:r>
            <a:r>
              <a:rPr lang="ru-RU" sz="2000" dirty="0"/>
              <a:t>. </a:t>
            </a:r>
            <a:r>
              <a:rPr lang="ru-RU" sz="2000" dirty="0" err="1"/>
              <a:t>Зокрема</a:t>
            </a:r>
            <a:r>
              <a:rPr lang="ru-RU" sz="2000" dirty="0"/>
              <a:t> </a:t>
            </a:r>
            <a:r>
              <a:rPr lang="ru-RU" sz="2000" dirty="0" err="1"/>
              <a:t>візитівкою</a:t>
            </a:r>
            <a:r>
              <a:rPr lang="ru-RU" sz="2000" dirty="0"/>
              <a:t> та символом </a:t>
            </a:r>
            <a:r>
              <a:rPr lang="ru-RU" sz="2000" dirty="0" err="1"/>
              <a:t>Вінниці</a:t>
            </a:r>
            <a:r>
              <a:rPr lang="ru-RU" sz="2000" dirty="0"/>
              <a:t> стали </a:t>
            </a:r>
            <a:r>
              <a:rPr lang="ru-RU" sz="2000" dirty="0" err="1"/>
              <a:t>водонапірна</a:t>
            </a:r>
            <a:r>
              <a:rPr lang="ru-RU" sz="2000" dirty="0"/>
              <a:t> вежа та арка парку </a:t>
            </a:r>
            <a:r>
              <a:rPr lang="ru-RU" sz="2000" dirty="0" err="1"/>
              <a:t>культури</a:t>
            </a:r>
            <a:r>
              <a:rPr lang="ru-RU" sz="2000" dirty="0"/>
              <a:t> і </a:t>
            </a:r>
            <a:r>
              <a:rPr lang="ru-RU" sz="2000" dirty="0" err="1"/>
              <a:t>відпочинку</a:t>
            </a:r>
            <a:r>
              <a:rPr lang="ru-RU" sz="2000" dirty="0"/>
              <a:t>. </a:t>
            </a:r>
            <a:r>
              <a:rPr lang="ru-RU" sz="2000" dirty="0" err="1"/>
              <a:t>Водонапірна</a:t>
            </a:r>
            <a:r>
              <a:rPr lang="ru-RU" sz="2000" dirty="0"/>
              <a:t> вежа – символ </a:t>
            </a:r>
            <a:r>
              <a:rPr lang="ru-RU" sz="2000" dirty="0" err="1"/>
              <a:t>Вінниці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7AEC9C-CFDC-A421-C036-AC57828DC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178016"/>
            <a:ext cx="2286000" cy="36344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886866-B479-E7AF-8DBE-D10FBEED6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410" y="3429000"/>
            <a:ext cx="4765328" cy="31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78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9085" y="932355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C20F954-6EBB-F0A3-72F3-29D2A2CC4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err="1"/>
              <a:t>типологію</a:t>
            </a:r>
            <a:r>
              <a:rPr lang="ru-RU" dirty="0"/>
              <a:t> </a:t>
            </a:r>
            <a:r>
              <a:rPr lang="ru-RU" dirty="0" err="1"/>
              <a:t>брендів</a:t>
            </a:r>
            <a:r>
              <a:rPr lang="ru-RU" dirty="0"/>
              <a:t> таких </a:t>
            </a:r>
            <a:r>
              <a:rPr lang="ru-RU" dirty="0" err="1"/>
              <a:t>дестинацій</a:t>
            </a:r>
            <a:r>
              <a:rPr lang="ru-RU" dirty="0"/>
              <a:t>, як </a:t>
            </a:r>
            <a:r>
              <a:rPr lang="ru-RU" dirty="0" err="1"/>
              <a:t>місто</a:t>
            </a:r>
            <a:r>
              <a:rPr lang="ru-RU" dirty="0"/>
              <a:t>, 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типи: </a:t>
            </a:r>
            <a:r>
              <a:rPr lang="ru-RU" dirty="0" err="1"/>
              <a:t>історично-культурний</a:t>
            </a:r>
            <a:r>
              <a:rPr lang="ru-RU" dirty="0"/>
              <a:t> бренд (</a:t>
            </a:r>
            <a:r>
              <a:rPr lang="ru-RU" dirty="0" err="1"/>
              <a:t>Львів</a:t>
            </a:r>
            <a:r>
              <a:rPr lang="ru-RU" dirty="0"/>
              <a:t>, </a:t>
            </a:r>
            <a:r>
              <a:rPr lang="ru-RU" dirty="0" err="1"/>
              <a:t>Київ</a:t>
            </a:r>
            <a:r>
              <a:rPr lang="ru-RU" dirty="0"/>
              <a:t>), </a:t>
            </a:r>
            <a:r>
              <a:rPr lang="ru-RU" dirty="0" err="1"/>
              <a:t>релігійний</a:t>
            </a:r>
            <a:r>
              <a:rPr lang="ru-RU" dirty="0"/>
              <a:t> (</a:t>
            </a:r>
            <a:r>
              <a:rPr lang="ru-RU" dirty="0" err="1"/>
              <a:t>Почаїв</a:t>
            </a:r>
            <a:r>
              <a:rPr lang="ru-RU" dirty="0"/>
              <a:t>), </a:t>
            </a:r>
            <a:r>
              <a:rPr lang="ru-RU" dirty="0" err="1"/>
              <a:t>промисловий</a:t>
            </a:r>
            <a:r>
              <a:rPr lang="ru-RU" dirty="0"/>
              <a:t> (</a:t>
            </a:r>
            <a:r>
              <a:rPr lang="ru-RU" dirty="0" err="1"/>
              <a:t>Харків</a:t>
            </a:r>
            <a:r>
              <a:rPr lang="ru-RU" dirty="0"/>
              <a:t>, </a:t>
            </a:r>
            <a:r>
              <a:rPr lang="ru-RU" dirty="0" err="1"/>
              <a:t>Запоріжжя</a:t>
            </a:r>
            <a:r>
              <a:rPr lang="ru-RU" dirty="0"/>
              <a:t>), </a:t>
            </a:r>
            <a:r>
              <a:rPr lang="ru-RU" dirty="0" err="1"/>
              <a:t>туристичний</a:t>
            </a:r>
            <a:r>
              <a:rPr lang="ru-RU" dirty="0"/>
              <a:t>, </a:t>
            </a:r>
            <a:r>
              <a:rPr lang="ru-RU" dirty="0" err="1"/>
              <a:t>етнографічний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540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9085" y="932355"/>
            <a:ext cx="8545830" cy="3563445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Ваш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погляд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є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неформалізованим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туристичним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брендом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тієї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місцевості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в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якій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Ви живете?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552" y="238780"/>
            <a:ext cx="8570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err="1"/>
              <a:t>Проблемне</a:t>
            </a:r>
            <a:r>
              <a:rPr lang="ru-RU" sz="2800" dirty="0"/>
              <a:t> </a:t>
            </a:r>
            <a:r>
              <a:rPr lang="ru-RU" sz="2800" dirty="0" err="1"/>
              <a:t>питання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834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5265" y="797169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467" y="942906"/>
            <a:ext cx="8570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/>
              <a:t>У </a:t>
            </a:r>
            <a:r>
              <a:rPr lang="ru-RU" sz="2400" dirty="0" err="1"/>
              <a:t>центрі</a:t>
            </a:r>
            <a:r>
              <a:rPr lang="ru-RU" sz="2400" dirty="0"/>
              <a:t> </a:t>
            </a:r>
            <a:r>
              <a:rPr lang="ru-RU" sz="2400" dirty="0" err="1"/>
              <a:t>формалізованих</a:t>
            </a:r>
            <a:r>
              <a:rPr lang="ru-RU" sz="2400" dirty="0"/>
              <a:t> </a:t>
            </a:r>
            <a:r>
              <a:rPr lang="ru-RU" sz="2400" dirty="0" err="1"/>
              <a:t>брендів</a:t>
            </a:r>
            <a:r>
              <a:rPr lang="ru-RU" sz="2400" dirty="0"/>
              <a:t> </a:t>
            </a:r>
            <a:r>
              <a:rPr lang="ru-RU" sz="2400" dirty="0" err="1"/>
              <a:t>туристичних</a:t>
            </a:r>
            <a:r>
              <a:rPr lang="ru-RU" sz="2400" dirty="0"/>
              <a:t> </a:t>
            </a:r>
            <a:r>
              <a:rPr lang="ru-RU" sz="2400" dirty="0" err="1"/>
              <a:t>дестинацій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як </a:t>
            </a:r>
            <a:r>
              <a:rPr lang="ru-RU" sz="2400" dirty="0" err="1"/>
              <a:t>державна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муніципальна</a:t>
            </a:r>
            <a:r>
              <a:rPr lang="ru-RU" sz="2400" dirty="0"/>
              <a:t> </a:t>
            </a:r>
            <a:r>
              <a:rPr lang="ru-RU" sz="2400" dirty="0" err="1"/>
              <a:t>символіка</a:t>
            </a:r>
            <a:r>
              <a:rPr lang="ru-RU" sz="2400" dirty="0"/>
              <a:t>, так і </a:t>
            </a:r>
            <a:r>
              <a:rPr lang="ru-RU" sz="2400" dirty="0" err="1"/>
              <a:t>спеціально</a:t>
            </a:r>
            <a:r>
              <a:rPr lang="ru-RU" sz="2400" dirty="0"/>
              <a:t> </a:t>
            </a:r>
            <a:r>
              <a:rPr lang="ru-RU" sz="2400" dirty="0" err="1"/>
              <a:t>розроблені</a:t>
            </a:r>
            <a:r>
              <a:rPr lang="ru-RU" sz="2400" dirty="0"/>
              <a:t> </a:t>
            </a:r>
            <a:r>
              <a:rPr lang="ru-RU" sz="2400" dirty="0" err="1"/>
              <a:t>логотипи</a:t>
            </a:r>
            <a:r>
              <a:rPr lang="ru-RU" sz="2400" dirty="0"/>
              <a:t>. </a:t>
            </a:r>
            <a:r>
              <a:rPr lang="ru-RU" sz="2400" dirty="0" err="1"/>
              <a:t>Країна</a:t>
            </a:r>
            <a:r>
              <a:rPr lang="ru-RU" sz="2400" dirty="0"/>
              <a:t> як </a:t>
            </a:r>
            <a:r>
              <a:rPr lang="ru-RU" sz="2400" dirty="0" err="1"/>
              <a:t>туристична</a:t>
            </a:r>
            <a:r>
              <a:rPr lang="ru-RU" sz="2400" dirty="0"/>
              <a:t> </a:t>
            </a:r>
            <a:r>
              <a:rPr lang="ru-RU" sz="2400" dirty="0" err="1"/>
              <a:t>дестинація</a:t>
            </a:r>
            <a:r>
              <a:rPr lang="ru-RU" sz="2400" dirty="0"/>
              <a:t> в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бренду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</a:t>
            </a:r>
            <a:r>
              <a:rPr lang="ru-RU" sz="2400" dirty="0" err="1"/>
              <a:t>державний</a:t>
            </a:r>
            <a:r>
              <a:rPr lang="ru-RU" sz="2400" dirty="0"/>
              <a:t> прапор </a:t>
            </a:r>
            <a:r>
              <a:rPr lang="ru-RU" sz="2400" dirty="0" err="1"/>
              <a:t>або</a:t>
            </a:r>
            <a:r>
              <a:rPr lang="ru-RU" sz="2400" dirty="0"/>
              <a:t> герб.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137C6-252E-821A-5E65-ACD3608F0EEC}"/>
              </a:ext>
            </a:extLst>
          </p:cNvPr>
          <p:cNvSpPr txBox="1"/>
          <p:nvPr/>
        </p:nvSpPr>
        <p:spPr>
          <a:xfrm>
            <a:off x="685799" y="211798"/>
            <a:ext cx="78177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/>
              <a:t>Формалізовані</a:t>
            </a:r>
            <a:r>
              <a:rPr lang="ru-RU" sz="2800" dirty="0"/>
              <a:t> бренди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дестинацій</a:t>
            </a:r>
            <a:endParaRPr lang="uk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517BD3-33EC-170D-C932-524915C35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45591"/>
            <a:ext cx="4185502" cy="31391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CAC3D7-D8F8-4306-543E-6590D230F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78" y="3735923"/>
            <a:ext cx="4050091" cy="226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46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9085" y="932355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467" y="942906"/>
            <a:ext cx="85704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400" dirty="0" err="1"/>
              <a:t>Туристичний</a:t>
            </a:r>
            <a:r>
              <a:rPr lang="ru-RU" sz="2400" dirty="0"/>
              <a:t> бренд </a:t>
            </a:r>
            <a:r>
              <a:rPr lang="ru-RU" sz="2400" dirty="0" err="1"/>
              <a:t>України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символ, </a:t>
            </a:r>
            <a:r>
              <a:rPr lang="ru-RU" sz="2400" dirty="0" err="1"/>
              <a:t>здатний</a:t>
            </a:r>
            <a:r>
              <a:rPr lang="ru-RU" sz="2400" dirty="0"/>
              <a:t> </a:t>
            </a:r>
            <a:r>
              <a:rPr lang="ru-RU" sz="2400" dirty="0" err="1"/>
              <a:t>об’єднати</a:t>
            </a:r>
            <a:r>
              <a:rPr lang="ru-RU" sz="2400" dirty="0"/>
              <a:t> </a:t>
            </a:r>
            <a:r>
              <a:rPr lang="ru-RU" sz="2400" dirty="0" err="1"/>
              <a:t>українців</a:t>
            </a:r>
            <a:r>
              <a:rPr lang="ru-RU" sz="2400" dirty="0"/>
              <a:t> </a:t>
            </a:r>
            <a:r>
              <a:rPr lang="ru-RU" sz="2400" dirty="0" err="1"/>
              <a:t>заради</a:t>
            </a:r>
            <a:r>
              <a:rPr lang="ru-RU" sz="2400" dirty="0"/>
              <a:t> </a:t>
            </a:r>
            <a:r>
              <a:rPr lang="ru-RU" sz="2400" dirty="0" err="1"/>
              <a:t>майбутнього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. </a:t>
            </a:r>
            <a:r>
              <a:rPr lang="ru-RU" sz="2400" dirty="0" err="1"/>
              <a:t>Туристичний</a:t>
            </a:r>
            <a:r>
              <a:rPr lang="ru-RU" sz="2400" dirty="0"/>
              <a:t> бренд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системної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з </a:t>
            </a:r>
            <a:r>
              <a:rPr lang="ru-RU" sz="2400" dirty="0" err="1"/>
              <a:t>популяризації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у </a:t>
            </a:r>
            <a:r>
              <a:rPr lang="ru-RU" sz="2400" dirty="0" err="1"/>
              <a:t>світі</a:t>
            </a:r>
            <a:r>
              <a:rPr lang="ru-RU" sz="2400" dirty="0"/>
              <a:t> та </a:t>
            </a:r>
            <a:r>
              <a:rPr lang="ru-RU" sz="2400" dirty="0" err="1"/>
              <a:t>активізації</a:t>
            </a:r>
            <a:r>
              <a:rPr lang="ru-RU" sz="2400" dirty="0"/>
              <a:t> </a:t>
            </a:r>
            <a:r>
              <a:rPr lang="ru-RU" sz="2400" dirty="0" err="1"/>
              <a:t>сфери</a:t>
            </a:r>
            <a:r>
              <a:rPr lang="ru-RU" sz="2400" dirty="0"/>
              <a:t> туризму в </a:t>
            </a:r>
            <a:r>
              <a:rPr lang="ru-RU" sz="2400" dirty="0" err="1"/>
              <a:t>середині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. 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яскравого</a:t>
            </a:r>
            <a:r>
              <a:rPr lang="ru-RU" sz="2400" dirty="0"/>
              <a:t> бренду,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запам'ятовується</a:t>
            </a:r>
            <a:r>
              <a:rPr lang="ru-RU" sz="2400" dirty="0"/>
              <a:t> кожному, </a:t>
            </a:r>
            <a:r>
              <a:rPr lang="ru-RU" sz="2400" dirty="0" err="1"/>
              <a:t>формуються</a:t>
            </a:r>
            <a:r>
              <a:rPr lang="ru-RU" sz="2400" dirty="0"/>
              <a:t> </a:t>
            </a:r>
            <a:r>
              <a:rPr lang="ru-RU" sz="2400" dirty="0" err="1"/>
              <a:t>позитивні</a:t>
            </a:r>
            <a:r>
              <a:rPr lang="ru-RU" sz="2400" dirty="0"/>
              <a:t> </a:t>
            </a:r>
            <a:r>
              <a:rPr lang="ru-RU" sz="2400" dirty="0" err="1"/>
              <a:t>враження</a:t>
            </a:r>
            <a:r>
              <a:rPr lang="ru-RU" sz="2400" dirty="0"/>
              <a:t> </a:t>
            </a:r>
            <a:r>
              <a:rPr lang="ru-RU" sz="2400" dirty="0" err="1"/>
              <a:t>туристів</a:t>
            </a:r>
            <a:r>
              <a:rPr lang="ru-RU" sz="2400" dirty="0"/>
              <a:t> про </a:t>
            </a:r>
            <a:r>
              <a:rPr lang="ru-RU" sz="2400" dirty="0" err="1"/>
              <a:t>Україну</a:t>
            </a:r>
            <a:r>
              <a:rPr lang="ru-RU" sz="2400" dirty="0"/>
              <a:t>, </a:t>
            </a:r>
            <a:r>
              <a:rPr lang="ru-RU" sz="2400" dirty="0" err="1"/>
              <a:t>створюється</a:t>
            </a:r>
            <a:r>
              <a:rPr lang="ru-RU" sz="2400" dirty="0"/>
              <a:t> образ </a:t>
            </a:r>
            <a:r>
              <a:rPr lang="ru-RU" sz="2400" dirty="0" err="1"/>
              <a:t>країни</a:t>
            </a:r>
            <a:r>
              <a:rPr lang="ru-RU" sz="2400" dirty="0"/>
              <a:t>, яку </a:t>
            </a:r>
            <a:r>
              <a:rPr lang="ru-RU" sz="2400" dirty="0" err="1"/>
              <a:t>цікаво</a:t>
            </a:r>
            <a:r>
              <a:rPr lang="ru-RU" sz="2400" dirty="0"/>
              <a:t> </a:t>
            </a:r>
            <a:r>
              <a:rPr lang="ru-RU" sz="2400" dirty="0" err="1"/>
              <a:t>вивчати</a:t>
            </a:r>
            <a:r>
              <a:rPr lang="ru-RU" sz="2400" dirty="0"/>
              <a:t> та </a:t>
            </a:r>
            <a:r>
              <a:rPr lang="ru-RU" sz="2400" dirty="0" err="1"/>
              <a:t>приїздити</a:t>
            </a:r>
            <a:r>
              <a:rPr lang="ru-RU" sz="2400" dirty="0"/>
              <a:t>. В основу бренду </a:t>
            </a:r>
            <a:r>
              <a:rPr lang="ru-RU" sz="2400" dirty="0" err="1"/>
              <a:t>покладено</a:t>
            </a:r>
            <a:r>
              <a:rPr lang="ru-RU" sz="2400" dirty="0"/>
              <a:t> </a:t>
            </a:r>
            <a:r>
              <a:rPr lang="ru-RU" sz="2400" dirty="0" err="1"/>
              <a:t>ідею</a:t>
            </a:r>
            <a:r>
              <a:rPr lang="ru-RU" sz="2400" dirty="0"/>
              <a:t> «і – і» – </a:t>
            </a:r>
            <a:r>
              <a:rPr lang="ru-RU" sz="2400" dirty="0" err="1"/>
              <a:t>об'єднання</a:t>
            </a:r>
            <a:r>
              <a:rPr lang="ru-RU" sz="2400" dirty="0"/>
              <a:t> </a:t>
            </a:r>
            <a:r>
              <a:rPr lang="ru-RU" sz="2400" dirty="0" err="1"/>
              <a:t>нібито</a:t>
            </a:r>
            <a:r>
              <a:rPr lang="ru-RU" sz="2400" dirty="0"/>
              <a:t> </a:t>
            </a:r>
            <a:r>
              <a:rPr lang="ru-RU" sz="2400" dirty="0" err="1"/>
              <a:t>несумісних</a:t>
            </a:r>
            <a:r>
              <a:rPr lang="ru-RU" sz="2400" dirty="0"/>
              <a:t> </a:t>
            </a:r>
            <a:r>
              <a:rPr lang="ru-RU" sz="2400" dirty="0" err="1"/>
              <a:t>ідей</a:t>
            </a:r>
            <a:r>
              <a:rPr lang="ru-RU" sz="2400" dirty="0"/>
              <a:t> і речей,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доповнюють</a:t>
            </a:r>
            <a:r>
              <a:rPr lang="ru-RU" sz="2400" dirty="0"/>
              <a:t> одна одну. </a:t>
            </a:r>
            <a:r>
              <a:rPr lang="ru-RU" sz="2400" dirty="0" err="1"/>
              <a:t>Увага</a:t>
            </a:r>
            <a:r>
              <a:rPr lang="ru-RU" sz="2400" dirty="0"/>
              <a:t> </a:t>
            </a:r>
            <a:r>
              <a:rPr lang="ru-RU" sz="2400" dirty="0" err="1"/>
              <a:t>акцентується</a:t>
            </a:r>
            <a:r>
              <a:rPr lang="ru-RU" sz="2400" dirty="0"/>
              <a:t> на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Україна</a:t>
            </a:r>
            <a:r>
              <a:rPr lang="ru-RU" sz="2400" dirty="0"/>
              <a:t> – </a:t>
            </a:r>
            <a:r>
              <a:rPr lang="ru-RU" sz="2400" dirty="0" err="1"/>
              <a:t>особлива</a:t>
            </a:r>
            <a:r>
              <a:rPr lang="ru-RU" sz="2400" dirty="0"/>
              <a:t> </a:t>
            </a:r>
            <a:r>
              <a:rPr lang="ru-RU" sz="2400" dirty="0" err="1"/>
              <a:t>цивілізація</a:t>
            </a:r>
            <a:r>
              <a:rPr lang="ru-RU" sz="2400" dirty="0"/>
              <a:t>, яка </a:t>
            </a:r>
            <a:r>
              <a:rPr lang="ru-RU" sz="2400" dirty="0" err="1"/>
              <a:t>століттями</a:t>
            </a:r>
            <a:r>
              <a:rPr lang="ru-RU" sz="2400" dirty="0"/>
              <a:t> жила «</a:t>
            </a:r>
            <a:r>
              <a:rPr lang="ru-RU" sz="2400" dirty="0" err="1"/>
              <a:t>між</a:t>
            </a:r>
            <a:r>
              <a:rPr lang="ru-RU" sz="2400" dirty="0"/>
              <a:t>» </a:t>
            </a:r>
            <a:r>
              <a:rPr lang="ru-RU" sz="2400" dirty="0" err="1"/>
              <a:t>геополітичних</a:t>
            </a:r>
            <a:r>
              <a:rPr lang="ru-RU" sz="2400" dirty="0"/>
              <a:t>, </a:t>
            </a:r>
            <a:r>
              <a:rPr lang="ru-RU" sz="2400" dirty="0" err="1"/>
              <a:t>геокультурних</a:t>
            </a:r>
            <a:r>
              <a:rPr lang="ru-RU" sz="2400" dirty="0"/>
              <a:t>, </a:t>
            </a:r>
            <a:r>
              <a:rPr lang="ru-RU" sz="2400" dirty="0" err="1"/>
              <a:t>геоекономічних</a:t>
            </a:r>
            <a:r>
              <a:rPr lang="ru-RU" sz="2400" dirty="0"/>
              <a:t> «плит» </a:t>
            </a:r>
            <a:r>
              <a:rPr lang="ru-RU" sz="2400" dirty="0" err="1"/>
              <a:t>світу</a:t>
            </a:r>
            <a:r>
              <a:rPr lang="ru-RU" sz="2400" dirty="0"/>
              <a:t>. І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інтегрувати</a:t>
            </a:r>
            <a:r>
              <a:rPr lang="ru-RU" sz="2400" dirty="0"/>
              <a:t> </a:t>
            </a:r>
            <a:r>
              <a:rPr lang="ru-RU" sz="2400" dirty="0" err="1"/>
              <a:t>сформувала</a:t>
            </a:r>
            <a:r>
              <a:rPr lang="ru-RU" sz="2400" dirty="0"/>
              <a:t> </a:t>
            </a:r>
            <a:r>
              <a:rPr lang="ru-RU" sz="2400" dirty="0" err="1"/>
              <a:t>особливу</a:t>
            </a:r>
            <a:r>
              <a:rPr lang="ru-RU" sz="2400" dirty="0"/>
              <a:t> культуру, </a:t>
            </a:r>
            <a:r>
              <a:rPr lang="ru-RU" sz="2400" dirty="0" err="1"/>
              <a:t>менталітет</a:t>
            </a:r>
            <a:r>
              <a:rPr lang="ru-RU" sz="2400" dirty="0"/>
              <a:t> </a:t>
            </a:r>
            <a:r>
              <a:rPr lang="ru-RU" sz="2400" dirty="0" err="1"/>
              <a:t>нації</a:t>
            </a:r>
            <a:r>
              <a:rPr lang="ru-RU" sz="2400" dirty="0"/>
              <a:t> – «і – і» </a:t>
            </a:r>
            <a:r>
              <a:rPr lang="ru-RU" sz="2400" dirty="0" err="1"/>
              <a:t>замість</a:t>
            </a:r>
            <a:r>
              <a:rPr lang="ru-RU" sz="2400" dirty="0"/>
              <a:t> «</a:t>
            </a:r>
            <a:r>
              <a:rPr lang="ru-RU" sz="2400" dirty="0" err="1"/>
              <a:t>або-або</a:t>
            </a:r>
            <a:r>
              <a:rPr lang="ru-RU" sz="2400" dirty="0"/>
              <a:t>».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54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9085" y="932355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B9EA7A-B752-4980-34F1-21C695A76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2" y="528637"/>
            <a:ext cx="86772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1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3370" y="1219200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28800" y="298257"/>
            <a:ext cx="15055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dirty="0">
                <a:solidFill>
                  <a:schemeClr val="bg1"/>
                </a:solidFill>
              </a:rPr>
              <a:t>План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825481"/>
            <a:ext cx="7848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200" dirty="0"/>
              <a:t>1. </a:t>
            </a:r>
            <a:r>
              <a:rPr lang="ru-RU" sz="3200" dirty="0" err="1"/>
              <a:t>Сутність</a:t>
            </a:r>
            <a:r>
              <a:rPr lang="ru-RU" sz="3200" dirty="0"/>
              <a:t> бренду </a:t>
            </a:r>
            <a:r>
              <a:rPr lang="ru-RU" sz="3200" dirty="0" err="1"/>
              <a:t>туристичної</a:t>
            </a:r>
            <a:r>
              <a:rPr lang="ru-RU" sz="3200" dirty="0"/>
              <a:t> </a:t>
            </a:r>
            <a:r>
              <a:rPr lang="ru-RU" sz="3200" dirty="0" err="1"/>
              <a:t>дестинації</a:t>
            </a:r>
            <a:r>
              <a:rPr lang="ru-RU" sz="3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2. </a:t>
            </a:r>
            <a:r>
              <a:rPr lang="ru-RU" sz="3200" dirty="0" err="1"/>
              <a:t>Неформалізовані</a:t>
            </a:r>
            <a:r>
              <a:rPr lang="ru-RU" sz="3200" dirty="0"/>
              <a:t> бренди </a:t>
            </a:r>
            <a:r>
              <a:rPr lang="ru-RU" sz="3200" dirty="0" err="1"/>
              <a:t>туристичних</a:t>
            </a:r>
            <a:r>
              <a:rPr lang="ru-RU" sz="3200" dirty="0"/>
              <a:t> </a:t>
            </a:r>
            <a:r>
              <a:rPr lang="ru-RU" sz="3200" dirty="0" err="1"/>
              <a:t>дестинацій</a:t>
            </a:r>
            <a:r>
              <a:rPr lang="ru-RU" sz="32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/>
              <a:t>3. </a:t>
            </a:r>
            <a:r>
              <a:rPr lang="ru-RU" sz="3200" dirty="0" err="1"/>
              <a:t>Формалізовані</a:t>
            </a:r>
            <a:r>
              <a:rPr lang="ru-RU" sz="3200" dirty="0"/>
              <a:t> бренди </a:t>
            </a:r>
            <a:r>
              <a:rPr lang="ru-RU" sz="3200" dirty="0" err="1"/>
              <a:t>туристичних</a:t>
            </a:r>
            <a:r>
              <a:rPr lang="ru-RU" sz="3200" dirty="0"/>
              <a:t> </a:t>
            </a:r>
            <a:r>
              <a:rPr lang="ru-RU" sz="3200" dirty="0" err="1"/>
              <a:t>дестинацій</a:t>
            </a:r>
            <a:r>
              <a:rPr lang="ru-RU" sz="32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27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9085" y="932355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085" y="304800"/>
            <a:ext cx="8570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«Слоган “Ukraine: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It’s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about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U”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має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подвійне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значення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з одного боку,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перекласти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як «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Україна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все про тебе», а з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іншого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боку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значення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«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все про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Україну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».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DAC145-8B7B-6312-507E-CE225B905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87" y="1625263"/>
            <a:ext cx="7339013" cy="510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87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1942" y="781239"/>
            <a:ext cx="8540115" cy="2536726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Історія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створення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міста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сучасний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вигляд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архітектурою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радянського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періоду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пам'ятками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конструктивізму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індустріальною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величчю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довгими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рівними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наче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спроектованими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під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лінійку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площами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вулицями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— все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це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створює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єдине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візуальне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враження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Запоріжжя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B0604020202020204" pitchFamily="18" charset="-52"/>
              </a:rPr>
              <a:t>.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000000"/>
              </a:solidFill>
              <a:latin typeface="PT Serif" panose="020A0603040505020204" pitchFamily="18" charset="-5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Восени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2016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було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обрано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7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найяскравіших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туристичних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напрямків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Запоріжжя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лягли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в основу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розробки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концепції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айдентики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міста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.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Саме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тому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основі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слогану 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словосполучення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сім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шляхів</a:t>
            </a: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».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164812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ru-RU" sz="3200" b="0" dirty="0" err="1">
                <a:solidFill>
                  <a:srgbClr val="000000"/>
                </a:solidFill>
                <a:effectLst/>
                <a:latin typeface="Adelle"/>
              </a:rPr>
              <a:t>Туристична</a:t>
            </a:r>
            <a:r>
              <a:rPr lang="ru-RU" sz="3200" b="0" dirty="0">
                <a:solidFill>
                  <a:srgbClr val="000000"/>
                </a:solidFill>
                <a:effectLst/>
                <a:latin typeface="Adelle"/>
              </a:rPr>
              <a:t> айдентика </a:t>
            </a:r>
            <a:r>
              <a:rPr lang="ru-RU" sz="3200" b="0" dirty="0" err="1">
                <a:solidFill>
                  <a:srgbClr val="000000"/>
                </a:solidFill>
                <a:effectLst/>
                <a:latin typeface="Adelle"/>
              </a:rPr>
              <a:t>Запоріжжя</a:t>
            </a:r>
            <a:endParaRPr lang="ru-RU" sz="3200" b="0" dirty="0">
              <a:solidFill>
                <a:srgbClr val="000000"/>
              </a:solidFill>
              <a:effectLst/>
              <a:latin typeface="Adelle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52D1F0-80F9-646B-B37F-2E26CEE8F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57" y="3540035"/>
            <a:ext cx="7470885" cy="315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31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9085" y="932355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467" y="942906"/>
            <a:ext cx="8570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Дизайн знаку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базувався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традиційній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козацькій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символіці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креслень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туристичних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маршрутів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та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нових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напрямків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туристичної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стратегії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A47CD0-51CC-4E7F-4610-F17B9F8E7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209800"/>
            <a:ext cx="7109709" cy="404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56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9085" y="932355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552" y="238780"/>
            <a:ext cx="8570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err="1"/>
              <a:t>Кожен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напрямків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власний</a:t>
            </a:r>
            <a:r>
              <a:rPr lang="ru-RU" sz="2800" dirty="0"/>
              <a:t> символ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7C176E-3A1A-9D27-2192-D079C3F4F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139595"/>
            <a:ext cx="64770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45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9085" y="932355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467" y="942906"/>
            <a:ext cx="8570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BF2042-E3D6-858C-B4EC-298AE08B1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091" y="283328"/>
            <a:ext cx="5924550" cy="41433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F7F127-8516-8FD8-6288-BA1596093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21" y="3962400"/>
            <a:ext cx="5007429" cy="27967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5C1ABC-C3B4-274D-223F-1225D7F1E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062" y="4426703"/>
            <a:ext cx="3735991" cy="2138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5F8AAB-67DA-FB4F-3BB8-426DFB289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085" y="942906"/>
            <a:ext cx="2732649" cy="27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19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9085" y="932355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309F5C-FE4E-69A6-03AE-5CA3F052B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85" y="932355"/>
            <a:ext cx="8545830" cy="49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50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9085" y="932355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Завдання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Виконати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співвідношення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неформалізованих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брендів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зарубіжних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туристичних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дестинацій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вітчизняними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Завдання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Міні-проєкт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«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Створення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іміджу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Запоріжжя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(на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вибір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як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ділового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центру (на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вибір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відповідно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ситуації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склалася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за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допомогою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розробки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його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бренду».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Виявлення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активів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особливостей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переваг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міста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як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об'єкта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брендингу.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Визначення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цільової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аудиторії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Розробка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заходів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критеріїв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необхідних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для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контролювання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прогресу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3552" y="238780"/>
            <a:ext cx="8570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err="1"/>
              <a:t>Практичне</a:t>
            </a:r>
            <a:r>
              <a:rPr lang="ru-RU" sz="2800" dirty="0"/>
              <a:t> </a:t>
            </a:r>
            <a:r>
              <a:rPr lang="ru-RU" sz="2800" dirty="0" err="1"/>
              <a:t>завдання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29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3370" y="1219200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3370" y="381000"/>
            <a:ext cx="7895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Сутність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бренду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туристичної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дестинації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370" y="1346775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dirty="0"/>
              <a:t>В маркетингу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дестинацій</a:t>
            </a:r>
            <a:r>
              <a:rPr lang="ru-RU" sz="2800" dirty="0"/>
              <a:t> </a:t>
            </a:r>
            <a:r>
              <a:rPr lang="ru-RU" sz="2800" dirty="0" err="1"/>
              <a:t>важливе</a:t>
            </a:r>
            <a:r>
              <a:rPr lang="ru-RU" sz="2800" dirty="0"/>
              <a:t> </a:t>
            </a:r>
            <a:r>
              <a:rPr lang="ru-RU" sz="2800" dirty="0" err="1"/>
              <a:t>місце</a:t>
            </a:r>
            <a:r>
              <a:rPr lang="ru-RU" sz="2800" dirty="0"/>
              <a:t> </a:t>
            </a:r>
            <a:r>
              <a:rPr lang="ru-RU" sz="2800" dirty="0" err="1"/>
              <a:t>посідає</a:t>
            </a:r>
            <a:r>
              <a:rPr lang="ru-RU" sz="2800" dirty="0"/>
              <a:t>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err="1"/>
              <a:t>власного</a:t>
            </a:r>
            <a:r>
              <a:rPr lang="ru-RU" sz="2800" dirty="0"/>
              <a:t> </a:t>
            </a:r>
            <a:r>
              <a:rPr lang="ru-RU" sz="2800" dirty="0" err="1"/>
              <a:t>привабливого</a:t>
            </a:r>
            <a:r>
              <a:rPr lang="ru-RU" sz="2800" dirty="0"/>
              <a:t> </a:t>
            </a:r>
            <a:r>
              <a:rPr lang="ru-RU" sz="2800" dirty="0" err="1"/>
              <a:t>туристичного</a:t>
            </a:r>
            <a:r>
              <a:rPr lang="ru-RU" sz="2800" dirty="0"/>
              <a:t> </a:t>
            </a:r>
            <a:r>
              <a:rPr lang="ru-RU" sz="2800" dirty="0" err="1"/>
              <a:t>іміджу</a:t>
            </a:r>
            <a:r>
              <a:rPr lang="ru-RU" sz="2800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800" b="1" dirty="0" err="1"/>
              <a:t>Формування</a:t>
            </a:r>
            <a:r>
              <a:rPr lang="ru-RU" sz="2800" b="1" dirty="0"/>
              <a:t> </a:t>
            </a:r>
            <a:r>
              <a:rPr lang="ru-RU" sz="2800" b="1" dirty="0" err="1"/>
              <a:t>іміджу</a:t>
            </a:r>
            <a:r>
              <a:rPr lang="ru-RU" sz="2800" b="1" dirty="0"/>
              <a:t>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 </a:t>
            </a:r>
            <a:r>
              <a:rPr lang="ru-RU" sz="2800" dirty="0" err="1"/>
              <a:t>встановлення</a:t>
            </a:r>
            <a:r>
              <a:rPr lang="ru-RU" sz="2800" dirty="0"/>
              <a:t> </a:t>
            </a:r>
            <a:r>
              <a:rPr lang="ru-RU" sz="2800" dirty="0" err="1"/>
              <a:t>асоціативних</a:t>
            </a:r>
            <a:r>
              <a:rPr lang="ru-RU" sz="2800" dirty="0"/>
              <a:t> </a:t>
            </a:r>
            <a:r>
              <a:rPr lang="ru-RU" sz="2800" dirty="0" err="1"/>
              <a:t>зв'язків</a:t>
            </a:r>
            <a:r>
              <a:rPr lang="ru-RU" sz="2800" dirty="0"/>
              <a:t> базового </a:t>
            </a:r>
            <a:r>
              <a:rPr lang="ru-RU" sz="2800" dirty="0" err="1"/>
              <a:t>уявлення</a:t>
            </a:r>
            <a:r>
              <a:rPr lang="ru-RU" sz="2800" dirty="0"/>
              <a:t> про </a:t>
            </a:r>
            <a:r>
              <a:rPr lang="ru-RU" sz="2800" dirty="0" err="1"/>
              <a:t>дестинації</a:t>
            </a:r>
            <a:r>
              <a:rPr lang="ru-RU" sz="2800" dirty="0"/>
              <a:t> з </a:t>
            </a:r>
            <a:r>
              <a:rPr lang="ru-RU" sz="2800" dirty="0" err="1"/>
              <a:t>іншими</a:t>
            </a:r>
            <a:r>
              <a:rPr lang="ru-RU" sz="2800" dirty="0"/>
              <a:t> </a:t>
            </a:r>
            <a:r>
              <a:rPr lang="ru-RU" sz="2800" dirty="0" err="1"/>
              <a:t>уявленнями</a:t>
            </a:r>
            <a:r>
              <a:rPr lang="ru-RU" sz="2800" dirty="0"/>
              <a:t> шляхом </a:t>
            </a:r>
            <a:r>
              <a:rPr lang="ru-RU" sz="2800" dirty="0" err="1"/>
              <a:t>багаторазового</a:t>
            </a:r>
            <a:r>
              <a:rPr lang="ru-RU" sz="2800" dirty="0"/>
              <a:t> </a:t>
            </a:r>
            <a:r>
              <a:rPr lang="ru-RU" sz="2800" dirty="0" err="1"/>
              <a:t>спільного</a:t>
            </a:r>
            <a:r>
              <a:rPr lang="ru-RU" sz="2800" dirty="0"/>
              <a:t> </a:t>
            </a:r>
            <a:r>
              <a:rPr lang="ru-RU" sz="2800" dirty="0" err="1"/>
              <a:t>відтворення</a:t>
            </a:r>
            <a:r>
              <a:rPr lang="ru-RU" sz="2800" dirty="0"/>
              <a:t> </a:t>
            </a:r>
            <a:r>
              <a:rPr lang="ru-RU" sz="2800" dirty="0" err="1"/>
              <a:t>відповідного</a:t>
            </a:r>
            <a:r>
              <a:rPr lang="ru-RU" sz="2800" dirty="0"/>
              <a:t> </a:t>
            </a:r>
            <a:r>
              <a:rPr lang="ru-RU" sz="2800" dirty="0" err="1"/>
              <a:t>подання</a:t>
            </a:r>
            <a:r>
              <a:rPr lang="ru-RU" sz="2800" dirty="0"/>
              <a:t> </a:t>
            </a:r>
            <a:r>
              <a:rPr lang="ru-RU" sz="2800" dirty="0" err="1"/>
              <a:t>об'єктів</a:t>
            </a:r>
            <a:r>
              <a:rPr lang="ru-RU" sz="2800" dirty="0"/>
              <a:t> у межах </a:t>
            </a:r>
            <a:r>
              <a:rPr lang="ru-RU" sz="2800" dirty="0" err="1"/>
              <a:t>єдиної</a:t>
            </a:r>
            <a:r>
              <a:rPr lang="ru-RU" sz="2800" dirty="0"/>
              <a:t> </a:t>
            </a:r>
            <a:r>
              <a:rPr lang="ru-RU" sz="2800" dirty="0" err="1"/>
              <a:t>ситуації</a:t>
            </a:r>
            <a:r>
              <a:rPr lang="ru-RU" sz="2800" dirty="0"/>
              <a:t>. </a:t>
            </a:r>
            <a:r>
              <a:rPr lang="ru-RU" sz="2800" dirty="0" err="1"/>
              <a:t>Туристичний</a:t>
            </a:r>
            <a:r>
              <a:rPr lang="ru-RU" sz="2800" dirty="0"/>
              <a:t> </a:t>
            </a:r>
            <a:r>
              <a:rPr lang="ru-RU" sz="2800" dirty="0" err="1"/>
              <a:t>імідж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 </a:t>
            </a:r>
            <a:r>
              <a:rPr lang="ru-RU" sz="2800" dirty="0" err="1"/>
              <a:t>формують</a:t>
            </a:r>
            <a:r>
              <a:rPr lang="ru-RU" sz="2800" dirty="0"/>
              <a:t>, перш за все, </a:t>
            </a:r>
            <a:r>
              <a:rPr lang="ru-RU" sz="2800" dirty="0" err="1"/>
              <a:t>засоби</a:t>
            </a:r>
            <a:r>
              <a:rPr lang="ru-RU" sz="2800" dirty="0"/>
              <a:t> </a:t>
            </a:r>
            <a:r>
              <a:rPr lang="ru-RU" sz="2800" dirty="0" err="1"/>
              <a:t>масової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часто </a:t>
            </a:r>
            <a:r>
              <a:rPr lang="ru-RU" sz="2800" dirty="0" err="1"/>
              <a:t>нав'язують</a:t>
            </a:r>
            <a:r>
              <a:rPr lang="ru-RU" sz="2800" dirty="0"/>
              <a:t> </a:t>
            </a:r>
            <a:r>
              <a:rPr lang="ru-RU" sz="2800" dirty="0" err="1"/>
              <a:t>негативний</a:t>
            </a:r>
            <a:r>
              <a:rPr lang="ru-RU" sz="2800" dirty="0"/>
              <a:t> </a:t>
            </a:r>
            <a:r>
              <a:rPr lang="ru-RU" sz="2800" dirty="0" err="1"/>
              <a:t>туристичний</a:t>
            </a:r>
            <a:r>
              <a:rPr lang="ru-RU" sz="2800" dirty="0"/>
              <a:t> </a:t>
            </a:r>
            <a:r>
              <a:rPr lang="ru-RU" sz="2800" dirty="0" err="1"/>
              <a:t>імідж</a:t>
            </a:r>
            <a:r>
              <a:rPr lang="ru-RU" sz="2800" dirty="0"/>
              <a:t> </a:t>
            </a:r>
            <a:r>
              <a:rPr lang="ru-RU" sz="2800" dirty="0" err="1"/>
              <a:t>країни</a:t>
            </a:r>
            <a:r>
              <a:rPr lang="ru-RU" sz="2800" dirty="0"/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5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3370" y="1219200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247" y="1219200"/>
            <a:ext cx="88506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узагальненому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вигляді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бренд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туристичної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дестинації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сукупність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уявлень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споживача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 турпродукт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дестинації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центральне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місце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якому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посідає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логотип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або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певний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символ. Бренд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пов'язує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між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собою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матеріальний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об'єкт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нематеріальні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образи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відчуття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виникають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 людей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після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його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сприйняття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Бренд є одним з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провідних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елементів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формування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іміджу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дестинації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доносить до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споживача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такі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інформації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символічну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зоровий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образ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об'єкта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з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яким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асоціюється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конкретний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продукт;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семантичну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назва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бренду,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відомості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його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символ і слоган;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похідну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інформацію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репутацію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пропонованого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продукту,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представляє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собою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сукупність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асоціацій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які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виникають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споживачів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результаті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їх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власного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досвіду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споживання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або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сформувалися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під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впливом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досвіду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інших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споживачів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49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3370" y="1219200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330" y="1226976"/>
            <a:ext cx="82159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Основними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функціями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бренду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туристичної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дестинації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є: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забезпечення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упізнання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дестинації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підтвердження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якості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турпродукту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дестинації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формування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іміджу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туристичної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дестинації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сприятливий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вплив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формування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корпоративної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свідомості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населення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туристичного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регіону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B02182-ED98-3078-A9F2-4909A3059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330" y="5343181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3586" y="233991"/>
            <a:ext cx="8545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/>
              <a:t>Виділяють</a:t>
            </a:r>
            <a:r>
              <a:rPr lang="ru-RU" sz="2800" b="1" dirty="0"/>
              <a:t> </a:t>
            </a:r>
            <a:r>
              <a:rPr lang="ru-RU" sz="2800" b="1" dirty="0" err="1"/>
              <a:t>вісім</a:t>
            </a:r>
            <a:r>
              <a:rPr lang="ru-RU" sz="2800" b="1" dirty="0"/>
              <a:t> </a:t>
            </a:r>
            <a:r>
              <a:rPr lang="ru-RU" sz="2800" b="1" dirty="0" err="1"/>
              <a:t>головних</a:t>
            </a:r>
            <a:r>
              <a:rPr lang="ru-RU" sz="2800" b="1" dirty="0"/>
              <a:t> </a:t>
            </a:r>
            <a:r>
              <a:rPr lang="ru-RU" sz="2800" b="1" dirty="0" err="1"/>
              <a:t>принципів</a:t>
            </a:r>
            <a:r>
              <a:rPr lang="ru-RU" sz="2800" b="1" dirty="0"/>
              <a:t> брендингу </a:t>
            </a:r>
            <a:r>
              <a:rPr lang="ru-RU" sz="2800" b="1" dirty="0" err="1"/>
              <a:t>територій</a:t>
            </a:r>
            <a:r>
              <a:rPr lang="ru-RU" sz="2800" b="1" dirty="0"/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8297" y="1659285"/>
            <a:ext cx="871597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Цілеспрямованість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використання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потенціалу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Правдивість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Відповідність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очікуванням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прагнення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до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кращого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Врахування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всіх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інтересів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спільного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блага.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Творчий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та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інноваційний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підхід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Складність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простота.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Здатність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об’єднувати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Поступовість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досягнення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цілей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90E9FD-0598-06B9-CECC-F751CB94A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116" y="5183164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5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3370" y="1219200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282" y="304800"/>
            <a:ext cx="89822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Інструментарій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територіального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брендингу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досить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широкий.     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Умовно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його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можна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розділити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три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категорії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дослідження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сукупність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аналітичних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дослідницьких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інструментів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що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включають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дослідження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ринків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статистику,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анкетування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управління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розробка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стратегії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операційний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менеджмент,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оцінювання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результативності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операційний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маркетинг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просування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сервіси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для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інвесторів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територіальна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пропозиція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тощо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Типи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аудиторій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брендингу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територій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інвестори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забезпечують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приплив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інвестицій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дохід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податків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туристи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дохід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оплати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послуг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зовнішні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покупці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місцевих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товарів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і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послуг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дохід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продажів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);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місцеве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населення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дохід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із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податків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3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2" y="-112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3370" y="1219200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76652"/>
            <a:ext cx="8850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/>
              <a:t>Для точного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сприйняття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про бренд з боку </a:t>
            </a:r>
            <a:r>
              <a:rPr lang="ru-RU" sz="2400" dirty="0" err="1"/>
              <a:t>споживачів</a:t>
            </a:r>
            <a:r>
              <a:rPr lang="ru-RU" sz="2400" dirty="0"/>
              <a:t> </a:t>
            </a:r>
            <a:r>
              <a:rPr lang="ru-RU" sz="2400" dirty="0" err="1"/>
              <a:t>фахівці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спеціальний</a:t>
            </a:r>
            <a:r>
              <a:rPr lang="ru-RU" sz="2400" dirty="0"/>
              <a:t> </a:t>
            </a:r>
            <a:r>
              <a:rPr lang="ru-RU" sz="2400" dirty="0" err="1"/>
              <a:t>інструмент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600200"/>
            <a:ext cx="1791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Your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23948A-1F65-1FDF-3656-6EF832009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246094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1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pro.co.uk/blogs/wp-content/uploads/2011/02/clou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3370" y="1219200"/>
            <a:ext cx="8545830" cy="5638800"/>
          </a:xfrm>
          <a:prstGeom prst="rect">
            <a:avLst/>
          </a:prstGeom>
          <a:gradFill flip="none" rotWithShape="1">
            <a:gsLst>
              <a:gs pos="46700">
                <a:srgbClr val="FFFFFF">
                  <a:alpha val="83000"/>
                </a:srgb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28600"/>
            <a:ext cx="7772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 err="1"/>
              <a:t>Кожна</a:t>
            </a:r>
            <a:r>
              <a:rPr lang="ru-RU" sz="2800" dirty="0"/>
              <a:t> </a:t>
            </a:r>
            <a:r>
              <a:rPr lang="ru-RU" sz="2800" dirty="0" err="1"/>
              <a:t>туристична</a:t>
            </a:r>
            <a:r>
              <a:rPr lang="ru-RU" sz="2800" dirty="0"/>
              <a:t> </a:t>
            </a:r>
            <a:r>
              <a:rPr lang="ru-RU" sz="2800" dirty="0" err="1"/>
              <a:t>дестинація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право на </a:t>
            </a:r>
            <a:r>
              <a:rPr lang="ru-RU" sz="2800" dirty="0" err="1"/>
              <a:t>індивідуальний</a:t>
            </a:r>
            <a:r>
              <a:rPr lang="ru-RU" sz="2800" dirty="0"/>
              <a:t> бренд.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8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err="1"/>
              <a:t>Формування</a:t>
            </a:r>
            <a:r>
              <a:rPr lang="ru-RU" sz="2800" b="1" dirty="0"/>
              <a:t> бренду проходить через </a:t>
            </a:r>
            <a:r>
              <a:rPr lang="ru-RU" sz="2800" b="1" dirty="0" err="1"/>
              <a:t>реалізацію</a:t>
            </a:r>
            <a:r>
              <a:rPr lang="ru-RU" sz="2800" b="1" dirty="0"/>
              <a:t> </a:t>
            </a:r>
            <a:r>
              <a:rPr lang="ru-RU" sz="2800" b="1" dirty="0" err="1"/>
              <a:t>наступних</a:t>
            </a:r>
            <a:r>
              <a:rPr lang="ru-RU" sz="2800" b="1" dirty="0"/>
              <a:t> </a:t>
            </a:r>
            <a:r>
              <a:rPr lang="ru-RU" sz="2800" b="1" dirty="0" err="1"/>
              <a:t>етапів</a:t>
            </a:r>
            <a:r>
              <a:rPr lang="ru-RU" sz="2800" b="1" dirty="0"/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dirty="0"/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u-RU" sz="2800" dirty="0" err="1"/>
              <a:t>пошук</a:t>
            </a:r>
            <a:r>
              <a:rPr lang="ru-RU" sz="2800" dirty="0"/>
              <a:t> </a:t>
            </a:r>
            <a:r>
              <a:rPr lang="ru-RU" sz="2800" dirty="0" err="1"/>
              <a:t>знакових</a:t>
            </a:r>
            <a:r>
              <a:rPr lang="ru-RU" sz="2800" dirty="0"/>
              <a:t> </a:t>
            </a:r>
            <a:r>
              <a:rPr lang="ru-RU" sz="2800" dirty="0" err="1"/>
              <a:t>об'єктів</a:t>
            </a:r>
            <a:r>
              <a:rPr lang="ru-RU" sz="2800" dirty="0"/>
              <a:t>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асоціативного</a:t>
            </a:r>
            <a:r>
              <a:rPr lang="ru-RU" sz="2800" dirty="0"/>
              <a:t> ряду символу;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u-RU" sz="2800" dirty="0" err="1"/>
              <a:t>вибір</a:t>
            </a:r>
            <a:r>
              <a:rPr lang="ru-RU" sz="2800" dirty="0"/>
              <a:t> символу,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найбільш</a:t>
            </a:r>
            <a:r>
              <a:rPr lang="ru-RU" sz="2800" dirty="0"/>
              <a:t> </a:t>
            </a:r>
            <a:r>
              <a:rPr lang="ru-RU" sz="2800" dirty="0" err="1"/>
              <a:t>асоціюється</a:t>
            </a:r>
            <a:r>
              <a:rPr lang="ru-RU" sz="2800" dirty="0"/>
              <a:t> з </a:t>
            </a:r>
            <a:r>
              <a:rPr lang="ru-RU" sz="2800" dirty="0" err="1"/>
              <a:t>туристичним</a:t>
            </a:r>
            <a:r>
              <a:rPr lang="ru-RU" sz="2800" dirty="0"/>
              <a:t> </a:t>
            </a:r>
            <a:r>
              <a:rPr lang="ru-RU" sz="2800" dirty="0" err="1"/>
              <a:t>потенціалом</a:t>
            </a:r>
            <a:r>
              <a:rPr lang="ru-RU" sz="2800" dirty="0"/>
              <a:t> </a:t>
            </a:r>
            <a:r>
              <a:rPr lang="ru-RU" sz="2800" dirty="0" err="1"/>
              <a:t>регіону</a:t>
            </a:r>
            <a:r>
              <a:rPr lang="ru-RU" sz="2800" dirty="0"/>
              <a:t>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u-RU" sz="2800" dirty="0" err="1"/>
              <a:t>вибір</a:t>
            </a:r>
            <a:r>
              <a:rPr lang="ru-RU" sz="2800" dirty="0"/>
              <a:t> стилю і </a:t>
            </a:r>
            <a:r>
              <a:rPr lang="ru-RU" sz="2800" dirty="0" err="1"/>
              <a:t>методів</a:t>
            </a:r>
            <a:r>
              <a:rPr lang="ru-RU" sz="2800" dirty="0"/>
              <a:t> </a:t>
            </a:r>
            <a:r>
              <a:rPr lang="ru-RU" sz="2800" dirty="0" err="1"/>
              <a:t>оформлення</a:t>
            </a:r>
            <a:r>
              <a:rPr lang="ru-RU" sz="2800" dirty="0"/>
              <a:t> бренду;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u-RU" sz="2800" dirty="0" err="1"/>
              <a:t>експертна</a:t>
            </a:r>
            <a:r>
              <a:rPr lang="ru-RU" sz="2800" dirty="0"/>
              <a:t> </a:t>
            </a:r>
            <a:r>
              <a:rPr lang="ru-RU" sz="2800" dirty="0" err="1"/>
              <a:t>апробація</a:t>
            </a:r>
            <a:r>
              <a:rPr lang="ru-RU" sz="2800" dirty="0"/>
              <a:t> (</a:t>
            </a:r>
            <a:r>
              <a:rPr lang="ru-RU" sz="2800" dirty="0" err="1"/>
              <a:t>оцінка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);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R"/>
              <a:tabLst/>
              <a:defRPr/>
            </a:pPr>
            <a:r>
              <a:rPr lang="ru-RU" sz="2800" dirty="0" err="1"/>
              <a:t>офіційна</a:t>
            </a:r>
            <a:r>
              <a:rPr lang="ru-RU" sz="2800" dirty="0"/>
              <a:t> </a:t>
            </a:r>
            <a:r>
              <a:rPr lang="ru-RU" sz="2800" dirty="0" err="1"/>
              <a:t>реєстрація</a:t>
            </a:r>
            <a:r>
              <a:rPr lang="ru-RU" sz="2800" dirty="0"/>
              <a:t> бренду (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формалізованого</a:t>
            </a:r>
            <a:r>
              <a:rPr lang="ru-RU" sz="2800" dirty="0"/>
              <a:t> бренду).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516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1308</Words>
  <Application>Microsoft Office PowerPoint</Application>
  <PresentationFormat>Экран (4:3)</PresentationFormat>
  <Paragraphs>83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Adelle</vt:lpstr>
      <vt:lpstr>Arial</vt:lpstr>
      <vt:lpstr>Calibri</vt:lpstr>
      <vt:lpstr>PT Serif</vt:lpstr>
      <vt:lpstr>Office Theme</vt:lpstr>
      <vt:lpstr>БРЕНД-МЕНЕДЖМЕНТ ТУРИСТИЧНОЇ ДЕСТИНАЦІЇ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UKRAINE’S  POWERPOINT</dc:title>
  <dc:creator>pmarkasian</dc:creator>
  <cp:lastModifiedBy>Анна Сидорук</cp:lastModifiedBy>
  <cp:revision>5</cp:revision>
  <dcterms:created xsi:type="dcterms:W3CDTF">2014-05-20T14:53:19Z</dcterms:created>
  <dcterms:modified xsi:type="dcterms:W3CDTF">2022-11-13T18:03:56Z</dcterms:modified>
</cp:coreProperties>
</file>