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71" r:id="rId1"/>
  </p:sldMasterIdLst>
  <p:sldIdLst>
    <p:sldId id="286" r:id="rId2"/>
    <p:sldId id="287" r:id="rId3"/>
    <p:sldId id="284" r:id="rId4"/>
    <p:sldId id="329" r:id="rId5"/>
    <p:sldId id="270" r:id="rId6"/>
    <p:sldId id="257" r:id="rId7"/>
    <p:sldId id="331" r:id="rId8"/>
    <p:sldId id="271" r:id="rId9"/>
    <p:sldId id="332" r:id="rId10"/>
    <p:sldId id="258" r:id="rId11"/>
    <p:sldId id="272" r:id="rId12"/>
    <p:sldId id="259" r:id="rId13"/>
    <p:sldId id="273" r:id="rId14"/>
    <p:sldId id="275" r:id="rId15"/>
    <p:sldId id="260" r:id="rId16"/>
    <p:sldId id="274" r:id="rId17"/>
    <p:sldId id="261" r:id="rId18"/>
    <p:sldId id="262" r:id="rId19"/>
    <p:sldId id="276" r:id="rId20"/>
    <p:sldId id="263" r:id="rId21"/>
    <p:sldId id="277" r:id="rId22"/>
    <p:sldId id="278" r:id="rId23"/>
    <p:sldId id="265" r:id="rId24"/>
    <p:sldId id="279" r:id="rId25"/>
    <p:sldId id="266" r:id="rId26"/>
    <p:sldId id="333" r:id="rId27"/>
    <p:sldId id="280" r:id="rId28"/>
    <p:sldId id="288" r:id="rId29"/>
    <p:sldId id="267" r:id="rId30"/>
    <p:sldId id="281" r:id="rId31"/>
    <p:sldId id="268" r:id="rId32"/>
    <p:sldId id="334" r:id="rId33"/>
    <p:sldId id="282" r:id="rId34"/>
    <p:sldId id="269" r:id="rId35"/>
    <p:sldId id="283" r:id="rId36"/>
    <p:sldId id="335"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Lst>
  <p:sldSz cx="10083800" cy="7562850"/>
  <p:notesSz cx="5334000" cy="75628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40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996" y="372"/>
      </p:cViewPr>
      <p:guideLst>
        <p:guide orient="horz" pos="2880"/>
        <p:guide pos="4083"/>
      </p:guideLst>
    </p:cSldViewPr>
  </p:slideViewPr>
  <p:notesTextViewPr>
    <p:cViewPr>
      <p:scale>
        <a:sx n="100" d="100"/>
        <a:sy n="100" d="100"/>
      </p:scale>
      <p:origin x="0" y="0"/>
    </p:cViewPr>
  </p:notesTextViewPr>
  <p:sorterViewPr>
    <p:cViewPr>
      <p:scale>
        <a:sx n="100" d="100"/>
        <a:sy n="100" d="100"/>
      </p:scale>
      <p:origin x="0" y="-73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9336" y="-9338"/>
            <a:ext cx="10112256" cy="7581526"/>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46796" y="2651670"/>
            <a:ext cx="6425576" cy="1815505"/>
          </a:xfrm>
        </p:spPr>
        <p:txBody>
          <a:bodyPr anchor="b">
            <a:noAutofit/>
          </a:bodyPr>
          <a:lstStyle>
            <a:lvl1pPr algn="r">
              <a:defRPr sz="5955">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246796" y="4467170"/>
            <a:ext cx="6425576" cy="1209636"/>
          </a:xfrm>
        </p:spPr>
        <p:txBody>
          <a:bodyPr anchor="t"/>
          <a:lstStyle>
            <a:lvl1pPr marL="0" indent="0" algn="r">
              <a:buNone/>
              <a:defRPr>
                <a:solidFill>
                  <a:schemeClr val="tx1">
                    <a:lumMod val="50000"/>
                    <a:lumOff val="50000"/>
                  </a:schemeClr>
                </a:solidFill>
              </a:defRPr>
            </a:lvl1pPr>
            <a:lvl2pPr marL="504188" indent="0" algn="ctr">
              <a:buNone/>
              <a:defRPr>
                <a:solidFill>
                  <a:schemeClr val="tx1">
                    <a:tint val="75000"/>
                  </a:schemeClr>
                </a:solidFill>
              </a:defRPr>
            </a:lvl2pPr>
            <a:lvl3pPr marL="1008375" indent="0" algn="ctr">
              <a:buNone/>
              <a:defRPr>
                <a:solidFill>
                  <a:schemeClr val="tx1">
                    <a:tint val="75000"/>
                  </a:schemeClr>
                </a:solidFill>
              </a:defRPr>
            </a:lvl3pPr>
            <a:lvl4pPr marL="1512563" indent="0" algn="ctr">
              <a:buNone/>
              <a:defRPr>
                <a:solidFill>
                  <a:schemeClr val="tx1">
                    <a:tint val="75000"/>
                  </a:schemeClr>
                </a:solidFill>
              </a:defRPr>
            </a:lvl4pPr>
            <a:lvl5pPr marL="2016751" indent="0" algn="ctr">
              <a:buNone/>
              <a:defRPr>
                <a:solidFill>
                  <a:schemeClr val="tx1">
                    <a:tint val="75000"/>
                  </a:schemeClr>
                </a:solidFill>
              </a:defRPr>
            </a:lvl5pPr>
            <a:lvl6pPr marL="2520938" indent="0" algn="ctr">
              <a:buNone/>
              <a:defRPr>
                <a:solidFill>
                  <a:schemeClr val="tx1">
                    <a:tint val="75000"/>
                  </a:schemeClr>
                </a:solidFill>
              </a:defRPr>
            </a:lvl6pPr>
            <a:lvl7pPr marL="3025125" indent="0" algn="ctr">
              <a:buNone/>
              <a:defRPr>
                <a:solidFill>
                  <a:schemeClr val="tx1">
                    <a:tint val="75000"/>
                  </a:schemeClr>
                </a:solidFill>
              </a:defRPr>
            </a:lvl7pPr>
            <a:lvl8pPr marL="3529313" indent="0" algn="ctr">
              <a:buNone/>
              <a:defRPr>
                <a:solidFill>
                  <a:schemeClr val="tx1">
                    <a:tint val="75000"/>
                  </a:schemeClr>
                </a:solidFill>
              </a:defRPr>
            </a:lvl8pPr>
            <a:lvl9pPr marL="40335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2871095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2255" y="672254"/>
            <a:ext cx="7000119" cy="3753414"/>
          </a:xfrm>
        </p:spPr>
        <p:txBody>
          <a:bodyPr anchor="ctr">
            <a:normAutofit/>
          </a:bodyPr>
          <a:lstStyle>
            <a:lvl1pPr algn="l">
              <a:defRPr sz="4852"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2255" y="4929858"/>
            <a:ext cx="7000119" cy="1732422"/>
          </a:xfrm>
        </p:spPr>
        <p:txBody>
          <a:bodyPr anchor="ctr">
            <a:normAutofit/>
          </a:bodyPr>
          <a:lstStyle>
            <a:lvl1pPr marL="0" indent="0" algn="l">
              <a:buNone/>
              <a:defRPr sz="1985">
                <a:solidFill>
                  <a:schemeClr val="tx1">
                    <a:lumMod val="75000"/>
                    <a:lumOff val="25000"/>
                  </a:schemeClr>
                </a:solidFill>
              </a:defRPr>
            </a:lvl1pPr>
            <a:lvl2pPr marL="504188" indent="0">
              <a:buNone/>
              <a:defRPr sz="1985">
                <a:solidFill>
                  <a:schemeClr val="tx1">
                    <a:tint val="75000"/>
                  </a:schemeClr>
                </a:solidFill>
              </a:defRPr>
            </a:lvl2pPr>
            <a:lvl3pPr marL="1008375" indent="0">
              <a:buNone/>
              <a:defRPr sz="1764">
                <a:solidFill>
                  <a:schemeClr val="tx1">
                    <a:tint val="75000"/>
                  </a:schemeClr>
                </a:solidFill>
              </a:defRPr>
            </a:lvl3pPr>
            <a:lvl4pPr marL="1512563" indent="0">
              <a:buNone/>
              <a:defRPr sz="1544">
                <a:solidFill>
                  <a:schemeClr val="tx1">
                    <a:tint val="75000"/>
                  </a:schemeClr>
                </a:solidFill>
              </a:defRPr>
            </a:lvl4pPr>
            <a:lvl5pPr marL="2016751" indent="0">
              <a:buNone/>
              <a:defRPr sz="1544">
                <a:solidFill>
                  <a:schemeClr val="tx1">
                    <a:tint val="75000"/>
                  </a:schemeClr>
                </a:solidFill>
              </a:defRPr>
            </a:lvl5pPr>
            <a:lvl6pPr marL="2520938" indent="0">
              <a:buNone/>
              <a:defRPr sz="1544">
                <a:solidFill>
                  <a:schemeClr val="tx1">
                    <a:tint val="75000"/>
                  </a:schemeClr>
                </a:solidFill>
              </a:defRPr>
            </a:lvl6pPr>
            <a:lvl7pPr marL="3025125" indent="0">
              <a:buNone/>
              <a:defRPr sz="1544">
                <a:solidFill>
                  <a:schemeClr val="tx1">
                    <a:tint val="75000"/>
                  </a:schemeClr>
                </a:solidFill>
              </a:defRPr>
            </a:lvl7pPr>
            <a:lvl8pPr marL="3529313" indent="0">
              <a:buNone/>
              <a:defRPr sz="1544">
                <a:solidFill>
                  <a:schemeClr val="tx1">
                    <a:tint val="75000"/>
                  </a:schemeClr>
                </a:solidFill>
              </a:defRPr>
            </a:lvl8pPr>
            <a:lvl9pPr marL="4033500" indent="0">
              <a:buNone/>
              <a:defRPr sz="1544">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2840747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4528" y="672254"/>
            <a:ext cx="6696267" cy="3333256"/>
          </a:xfrm>
        </p:spPr>
        <p:txBody>
          <a:bodyPr anchor="ctr">
            <a:normAutofit/>
          </a:bodyPr>
          <a:lstStyle>
            <a:lvl1pPr algn="l">
              <a:defRPr sz="4852"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214243" y="4005511"/>
            <a:ext cx="5976839" cy="420158"/>
          </a:xfrm>
        </p:spPr>
        <p:txBody>
          <a:bodyPr anchor="ctr">
            <a:noAutofit/>
          </a:bodyPr>
          <a:lstStyle>
            <a:lvl1pPr marL="0" indent="0">
              <a:buFontTx/>
              <a:buNone/>
              <a:defRPr sz="1764">
                <a:solidFill>
                  <a:schemeClr val="tx1">
                    <a:lumMod val="50000"/>
                    <a:lumOff val="50000"/>
                  </a:schemeClr>
                </a:solidFill>
              </a:defRPr>
            </a:lvl1pPr>
            <a:lvl2pPr marL="504188" indent="0">
              <a:buFontTx/>
              <a:buNone/>
              <a:defRPr/>
            </a:lvl2pPr>
            <a:lvl3pPr marL="1008375" indent="0">
              <a:buFontTx/>
              <a:buNone/>
              <a:defRPr/>
            </a:lvl3pPr>
            <a:lvl4pPr marL="1512563" indent="0">
              <a:buFontTx/>
              <a:buNone/>
              <a:defRPr/>
            </a:lvl4pPr>
            <a:lvl5pPr marL="2016751"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2255" y="4929858"/>
            <a:ext cx="7000119" cy="1732422"/>
          </a:xfrm>
        </p:spPr>
        <p:txBody>
          <a:bodyPr anchor="ctr">
            <a:normAutofit/>
          </a:bodyPr>
          <a:lstStyle>
            <a:lvl1pPr marL="0" indent="0" algn="l">
              <a:buNone/>
              <a:defRPr sz="1985">
                <a:solidFill>
                  <a:schemeClr val="tx1">
                    <a:lumMod val="75000"/>
                    <a:lumOff val="25000"/>
                  </a:schemeClr>
                </a:solidFill>
              </a:defRPr>
            </a:lvl1pPr>
            <a:lvl2pPr marL="504188" indent="0">
              <a:buNone/>
              <a:defRPr sz="1985">
                <a:solidFill>
                  <a:schemeClr val="tx1">
                    <a:tint val="75000"/>
                  </a:schemeClr>
                </a:solidFill>
              </a:defRPr>
            </a:lvl2pPr>
            <a:lvl3pPr marL="1008375" indent="0">
              <a:buNone/>
              <a:defRPr sz="1764">
                <a:solidFill>
                  <a:schemeClr val="tx1">
                    <a:tint val="75000"/>
                  </a:schemeClr>
                </a:solidFill>
              </a:defRPr>
            </a:lvl3pPr>
            <a:lvl4pPr marL="1512563" indent="0">
              <a:buNone/>
              <a:defRPr sz="1544">
                <a:solidFill>
                  <a:schemeClr val="tx1">
                    <a:tint val="75000"/>
                  </a:schemeClr>
                </a:solidFill>
              </a:defRPr>
            </a:lvl4pPr>
            <a:lvl5pPr marL="2016751" indent="0">
              <a:buNone/>
              <a:defRPr sz="1544">
                <a:solidFill>
                  <a:schemeClr val="tx1">
                    <a:tint val="75000"/>
                  </a:schemeClr>
                </a:solidFill>
              </a:defRPr>
            </a:lvl5pPr>
            <a:lvl6pPr marL="2520938" indent="0">
              <a:buNone/>
              <a:defRPr sz="1544">
                <a:solidFill>
                  <a:schemeClr val="tx1">
                    <a:tint val="75000"/>
                  </a:schemeClr>
                </a:solidFill>
              </a:defRPr>
            </a:lvl6pPr>
            <a:lvl7pPr marL="3025125" indent="0">
              <a:buNone/>
              <a:defRPr sz="1544">
                <a:solidFill>
                  <a:schemeClr val="tx1">
                    <a:tint val="75000"/>
                  </a:schemeClr>
                </a:solidFill>
              </a:defRPr>
            </a:lvl7pPr>
            <a:lvl8pPr marL="3529313" indent="0">
              <a:buNone/>
              <a:defRPr sz="1544">
                <a:solidFill>
                  <a:schemeClr val="tx1">
                    <a:tint val="75000"/>
                  </a:schemeClr>
                </a:solidFill>
              </a:defRPr>
            </a:lvl8pPr>
            <a:lvl9pPr marL="4033500" indent="0">
              <a:buNone/>
              <a:defRPr sz="1544">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F15528-21DE-4FAA-801E-634DDDAF4B2B}" type="slidenum">
              <a:rPr lang="ru-RU" smtClean="0"/>
              <a:t>‹#›</a:t>
            </a:fld>
            <a:endParaRPr lang="ru-RU"/>
          </a:p>
        </p:txBody>
      </p:sp>
      <p:sp>
        <p:nvSpPr>
          <p:cNvPr id="24" name="TextBox 23"/>
          <p:cNvSpPr txBox="1"/>
          <p:nvPr/>
        </p:nvSpPr>
        <p:spPr>
          <a:xfrm>
            <a:off x="532325" y="871611"/>
            <a:ext cx="504321" cy="644878"/>
          </a:xfrm>
          <a:prstGeom prst="rect">
            <a:avLst/>
          </a:prstGeom>
        </p:spPr>
        <p:txBody>
          <a:bodyPr vert="horz" lIns="100838" tIns="50419" rIns="100838" bIns="50419" rtlCol="0" anchor="ctr">
            <a:noAutofit/>
          </a:bodyPr>
          <a:lstStyle/>
          <a:p>
            <a:pPr lvl="0"/>
            <a:r>
              <a:rPr lang="en-US" sz="8822"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441215" y="3183231"/>
            <a:ext cx="504321" cy="644878"/>
          </a:xfrm>
          <a:prstGeom prst="rect">
            <a:avLst/>
          </a:prstGeom>
        </p:spPr>
        <p:txBody>
          <a:bodyPr vert="horz" lIns="100838" tIns="50419" rIns="100838" bIns="50419" rtlCol="0" anchor="ctr">
            <a:noAutofit/>
          </a:bodyPr>
          <a:lstStyle/>
          <a:p>
            <a:pPr lvl="0"/>
            <a:r>
              <a:rPr lang="en-US" sz="8822"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61844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2255" y="2130553"/>
            <a:ext cx="7000119" cy="2862216"/>
          </a:xfrm>
        </p:spPr>
        <p:txBody>
          <a:bodyPr anchor="b">
            <a:normAutofit/>
          </a:bodyPr>
          <a:lstStyle>
            <a:lvl1pPr algn="l">
              <a:defRPr sz="4852"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2255" y="4992772"/>
            <a:ext cx="7000119" cy="1669511"/>
          </a:xfrm>
        </p:spPr>
        <p:txBody>
          <a:bodyPr anchor="t">
            <a:normAutofit/>
          </a:bodyPr>
          <a:lstStyle>
            <a:lvl1pPr marL="0" indent="0" algn="l">
              <a:buNone/>
              <a:defRPr sz="1985">
                <a:solidFill>
                  <a:schemeClr val="tx1">
                    <a:lumMod val="75000"/>
                    <a:lumOff val="25000"/>
                  </a:schemeClr>
                </a:solidFill>
              </a:defRPr>
            </a:lvl1pPr>
            <a:lvl2pPr marL="504188" indent="0">
              <a:buNone/>
              <a:defRPr sz="1985">
                <a:solidFill>
                  <a:schemeClr val="tx1">
                    <a:tint val="75000"/>
                  </a:schemeClr>
                </a:solidFill>
              </a:defRPr>
            </a:lvl2pPr>
            <a:lvl3pPr marL="1008375" indent="0">
              <a:buNone/>
              <a:defRPr sz="1764">
                <a:solidFill>
                  <a:schemeClr val="tx1">
                    <a:tint val="75000"/>
                  </a:schemeClr>
                </a:solidFill>
              </a:defRPr>
            </a:lvl3pPr>
            <a:lvl4pPr marL="1512563" indent="0">
              <a:buNone/>
              <a:defRPr sz="1544">
                <a:solidFill>
                  <a:schemeClr val="tx1">
                    <a:tint val="75000"/>
                  </a:schemeClr>
                </a:solidFill>
              </a:defRPr>
            </a:lvl4pPr>
            <a:lvl5pPr marL="2016751" indent="0">
              <a:buNone/>
              <a:defRPr sz="1544">
                <a:solidFill>
                  <a:schemeClr val="tx1">
                    <a:tint val="75000"/>
                  </a:schemeClr>
                </a:solidFill>
              </a:defRPr>
            </a:lvl5pPr>
            <a:lvl6pPr marL="2520938" indent="0">
              <a:buNone/>
              <a:defRPr sz="1544">
                <a:solidFill>
                  <a:schemeClr val="tx1">
                    <a:tint val="75000"/>
                  </a:schemeClr>
                </a:solidFill>
              </a:defRPr>
            </a:lvl6pPr>
            <a:lvl7pPr marL="3025125" indent="0">
              <a:buNone/>
              <a:defRPr sz="1544">
                <a:solidFill>
                  <a:schemeClr val="tx1">
                    <a:tint val="75000"/>
                  </a:schemeClr>
                </a:solidFill>
              </a:defRPr>
            </a:lvl7pPr>
            <a:lvl8pPr marL="3529313" indent="0">
              <a:buNone/>
              <a:defRPr sz="1544">
                <a:solidFill>
                  <a:schemeClr val="tx1">
                    <a:tint val="75000"/>
                  </a:schemeClr>
                </a:solidFill>
              </a:defRPr>
            </a:lvl8pPr>
            <a:lvl9pPr marL="4033500" indent="0">
              <a:buNone/>
              <a:defRPr sz="1544">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3650450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4528" y="672254"/>
            <a:ext cx="6696267" cy="3333256"/>
          </a:xfrm>
        </p:spPr>
        <p:txBody>
          <a:bodyPr anchor="ctr">
            <a:normAutofit/>
          </a:bodyPr>
          <a:lstStyle>
            <a:lvl1pPr algn="l">
              <a:defRPr sz="4852"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2251" y="4425671"/>
            <a:ext cx="7000120" cy="567101"/>
          </a:xfrm>
        </p:spPr>
        <p:txBody>
          <a:bodyPr anchor="b">
            <a:noAutofit/>
          </a:bodyPr>
          <a:lstStyle>
            <a:lvl1pPr marL="0" indent="0">
              <a:buFontTx/>
              <a:buNone/>
              <a:defRPr sz="2647">
                <a:solidFill>
                  <a:schemeClr val="tx1">
                    <a:lumMod val="75000"/>
                    <a:lumOff val="25000"/>
                  </a:schemeClr>
                </a:solidFill>
              </a:defRPr>
            </a:lvl1pPr>
            <a:lvl2pPr marL="504188" indent="0">
              <a:buFontTx/>
              <a:buNone/>
              <a:defRPr/>
            </a:lvl2pPr>
            <a:lvl3pPr marL="1008375" indent="0">
              <a:buFontTx/>
              <a:buNone/>
              <a:defRPr/>
            </a:lvl3pPr>
            <a:lvl4pPr marL="1512563" indent="0">
              <a:buFontTx/>
              <a:buNone/>
              <a:defRPr/>
            </a:lvl4pPr>
            <a:lvl5pPr marL="2016751"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2255" y="4992772"/>
            <a:ext cx="7000119" cy="1669511"/>
          </a:xfrm>
        </p:spPr>
        <p:txBody>
          <a:bodyPr anchor="t">
            <a:normAutofit/>
          </a:bodyPr>
          <a:lstStyle>
            <a:lvl1pPr marL="0" indent="0" algn="l">
              <a:buNone/>
              <a:defRPr sz="1985">
                <a:solidFill>
                  <a:schemeClr val="tx1">
                    <a:lumMod val="50000"/>
                    <a:lumOff val="50000"/>
                  </a:schemeClr>
                </a:solidFill>
              </a:defRPr>
            </a:lvl1pPr>
            <a:lvl2pPr marL="504188" indent="0">
              <a:buNone/>
              <a:defRPr sz="1985">
                <a:solidFill>
                  <a:schemeClr val="tx1">
                    <a:tint val="75000"/>
                  </a:schemeClr>
                </a:solidFill>
              </a:defRPr>
            </a:lvl2pPr>
            <a:lvl3pPr marL="1008375" indent="0">
              <a:buNone/>
              <a:defRPr sz="1764">
                <a:solidFill>
                  <a:schemeClr val="tx1">
                    <a:tint val="75000"/>
                  </a:schemeClr>
                </a:solidFill>
              </a:defRPr>
            </a:lvl3pPr>
            <a:lvl4pPr marL="1512563" indent="0">
              <a:buNone/>
              <a:defRPr sz="1544">
                <a:solidFill>
                  <a:schemeClr val="tx1">
                    <a:tint val="75000"/>
                  </a:schemeClr>
                </a:solidFill>
              </a:defRPr>
            </a:lvl4pPr>
            <a:lvl5pPr marL="2016751" indent="0">
              <a:buNone/>
              <a:defRPr sz="1544">
                <a:solidFill>
                  <a:schemeClr val="tx1">
                    <a:tint val="75000"/>
                  </a:schemeClr>
                </a:solidFill>
              </a:defRPr>
            </a:lvl5pPr>
            <a:lvl6pPr marL="2520938" indent="0">
              <a:buNone/>
              <a:defRPr sz="1544">
                <a:solidFill>
                  <a:schemeClr val="tx1">
                    <a:tint val="75000"/>
                  </a:schemeClr>
                </a:solidFill>
              </a:defRPr>
            </a:lvl6pPr>
            <a:lvl7pPr marL="3025125" indent="0">
              <a:buNone/>
              <a:defRPr sz="1544">
                <a:solidFill>
                  <a:schemeClr val="tx1">
                    <a:tint val="75000"/>
                  </a:schemeClr>
                </a:solidFill>
              </a:defRPr>
            </a:lvl7pPr>
            <a:lvl8pPr marL="3529313" indent="0">
              <a:buNone/>
              <a:defRPr sz="1544">
                <a:solidFill>
                  <a:schemeClr val="tx1">
                    <a:tint val="75000"/>
                  </a:schemeClr>
                </a:solidFill>
              </a:defRPr>
            </a:lvl8pPr>
            <a:lvl9pPr marL="4033500" indent="0">
              <a:buNone/>
              <a:defRPr sz="1544">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F15528-21DE-4FAA-801E-634DDDAF4B2B}" type="slidenum">
              <a:rPr lang="ru-RU" smtClean="0"/>
              <a:t>‹#›</a:t>
            </a:fld>
            <a:endParaRPr lang="ru-RU"/>
          </a:p>
        </p:txBody>
      </p:sp>
      <p:sp>
        <p:nvSpPr>
          <p:cNvPr id="24" name="TextBox 23"/>
          <p:cNvSpPr txBox="1"/>
          <p:nvPr/>
        </p:nvSpPr>
        <p:spPr>
          <a:xfrm>
            <a:off x="532325" y="871611"/>
            <a:ext cx="504321" cy="644878"/>
          </a:xfrm>
          <a:prstGeom prst="rect">
            <a:avLst/>
          </a:prstGeom>
        </p:spPr>
        <p:txBody>
          <a:bodyPr vert="horz" lIns="100838" tIns="50419" rIns="100838" bIns="50419" rtlCol="0" anchor="ctr">
            <a:noAutofit/>
          </a:bodyPr>
          <a:lstStyle/>
          <a:p>
            <a:pPr lvl="0"/>
            <a:r>
              <a:rPr lang="en-US" sz="8822"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441215" y="3183231"/>
            <a:ext cx="504321" cy="644878"/>
          </a:xfrm>
          <a:prstGeom prst="rect">
            <a:avLst/>
          </a:prstGeom>
        </p:spPr>
        <p:txBody>
          <a:bodyPr vert="horz" lIns="100838" tIns="50419" rIns="100838" bIns="50419" rtlCol="0" anchor="ctr">
            <a:noAutofit/>
          </a:bodyPr>
          <a:lstStyle/>
          <a:p>
            <a:pPr lvl="0"/>
            <a:r>
              <a:rPr lang="en-US" sz="8822"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15005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79146" y="672254"/>
            <a:ext cx="6993227" cy="3333256"/>
          </a:xfrm>
        </p:spPr>
        <p:txBody>
          <a:bodyPr anchor="ctr">
            <a:normAutofit/>
          </a:bodyPr>
          <a:lstStyle>
            <a:lvl1pPr algn="l">
              <a:defRPr sz="4852"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2251" y="4425671"/>
            <a:ext cx="7000120" cy="567101"/>
          </a:xfrm>
        </p:spPr>
        <p:txBody>
          <a:bodyPr anchor="b">
            <a:noAutofit/>
          </a:bodyPr>
          <a:lstStyle>
            <a:lvl1pPr marL="0" indent="0">
              <a:buFontTx/>
              <a:buNone/>
              <a:defRPr sz="2647">
                <a:solidFill>
                  <a:schemeClr val="accent1"/>
                </a:solidFill>
              </a:defRPr>
            </a:lvl1pPr>
            <a:lvl2pPr marL="504188" indent="0">
              <a:buFontTx/>
              <a:buNone/>
              <a:defRPr/>
            </a:lvl2pPr>
            <a:lvl3pPr marL="1008375" indent="0">
              <a:buFontTx/>
              <a:buNone/>
              <a:defRPr/>
            </a:lvl3pPr>
            <a:lvl4pPr marL="1512563" indent="0">
              <a:buFontTx/>
              <a:buNone/>
              <a:defRPr/>
            </a:lvl4pPr>
            <a:lvl5pPr marL="2016751"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2255" y="4992772"/>
            <a:ext cx="7000119" cy="1669511"/>
          </a:xfrm>
        </p:spPr>
        <p:txBody>
          <a:bodyPr anchor="t">
            <a:normAutofit/>
          </a:bodyPr>
          <a:lstStyle>
            <a:lvl1pPr marL="0" indent="0" algn="l">
              <a:buNone/>
              <a:defRPr sz="1985">
                <a:solidFill>
                  <a:schemeClr val="tx1">
                    <a:lumMod val="50000"/>
                    <a:lumOff val="50000"/>
                  </a:schemeClr>
                </a:solidFill>
              </a:defRPr>
            </a:lvl1pPr>
            <a:lvl2pPr marL="504188" indent="0">
              <a:buNone/>
              <a:defRPr sz="1985">
                <a:solidFill>
                  <a:schemeClr val="tx1">
                    <a:tint val="75000"/>
                  </a:schemeClr>
                </a:solidFill>
              </a:defRPr>
            </a:lvl2pPr>
            <a:lvl3pPr marL="1008375" indent="0">
              <a:buNone/>
              <a:defRPr sz="1764">
                <a:solidFill>
                  <a:schemeClr val="tx1">
                    <a:tint val="75000"/>
                  </a:schemeClr>
                </a:solidFill>
              </a:defRPr>
            </a:lvl3pPr>
            <a:lvl4pPr marL="1512563" indent="0">
              <a:buNone/>
              <a:defRPr sz="1544">
                <a:solidFill>
                  <a:schemeClr val="tx1">
                    <a:tint val="75000"/>
                  </a:schemeClr>
                </a:solidFill>
              </a:defRPr>
            </a:lvl4pPr>
            <a:lvl5pPr marL="2016751" indent="0">
              <a:buNone/>
              <a:defRPr sz="1544">
                <a:solidFill>
                  <a:schemeClr val="tx1">
                    <a:tint val="75000"/>
                  </a:schemeClr>
                </a:solidFill>
              </a:defRPr>
            </a:lvl5pPr>
            <a:lvl6pPr marL="2520938" indent="0">
              <a:buNone/>
              <a:defRPr sz="1544">
                <a:solidFill>
                  <a:schemeClr val="tx1">
                    <a:tint val="75000"/>
                  </a:schemeClr>
                </a:solidFill>
              </a:defRPr>
            </a:lvl6pPr>
            <a:lvl7pPr marL="3025125" indent="0">
              <a:buNone/>
              <a:defRPr sz="1544">
                <a:solidFill>
                  <a:schemeClr val="tx1">
                    <a:tint val="75000"/>
                  </a:schemeClr>
                </a:solidFill>
              </a:defRPr>
            </a:lvl7pPr>
            <a:lvl8pPr marL="3529313" indent="0">
              <a:buNone/>
              <a:defRPr sz="1544">
                <a:solidFill>
                  <a:schemeClr val="tx1">
                    <a:tint val="75000"/>
                  </a:schemeClr>
                </a:solidFill>
              </a:defRPr>
            </a:lvl8pPr>
            <a:lvl9pPr marL="4033500" indent="0">
              <a:buNone/>
              <a:defRPr sz="1544">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4167763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4106100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647" y="672257"/>
            <a:ext cx="1079412" cy="5791183"/>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2255" y="672257"/>
            <a:ext cx="5728959" cy="579118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1026634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16032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177323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2255" y="2978459"/>
            <a:ext cx="7000119" cy="2014313"/>
          </a:xfrm>
        </p:spPr>
        <p:txBody>
          <a:bodyPr anchor="b"/>
          <a:lstStyle>
            <a:lvl1pPr algn="l">
              <a:defRPr sz="4411"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2255" y="4992769"/>
            <a:ext cx="7000119" cy="948830"/>
          </a:xfrm>
        </p:spPr>
        <p:txBody>
          <a:bodyPr anchor="t"/>
          <a:lstStyle>
            <a:lvl1pPr marL="0" indent="0" algn="l">
              <a:buNone/>
              <a:defRPr sz="2206">
                <a:solidFill>
                  <a:schemeClr val="tx1">
                    <a:lumMod val="50000"/>
                    <a:lumOff val="50000"/>
                  </a:schemeClr>
                </a:solidFill>
              </a:defRPr>
            </a:lvl1pPr>
            <a:lvl2pPr marL="504188" indent="0">
              <a:buNone/>
              <a:defRPr sz="1985">
                <a:solidFill>
                  <a:schemeClr val="tx1">
                    <a:tint val="75000"/>
                  </a:schemeClr>
                </a:solidFill>
              </a:defRPr>
            </a:lvl2pPr>
            <a:lvl3pPr marL="1008375" indent="0">
              <a:buNone/>
              <a:defRPr sz="1764">
                <a:solidFill>
                  <a:schemeClr val="tx1">
                    <a:tint val="75000"/>
                  </a:schemeClr>
                </a:solidFill>
              </a:defRPr>
            </a:lvl3pPr>
            <a:lvl4pPr marL="1512563" indent="0">
              <a:buNone/>
              <a:defRPr sz="1544">
                <a:solidFill>
                  <a:schemeClr val="tx1">
                    <a:tint val="75000"/>
                  </a:schemeClr>
                </a:solidFill>
              </a:defRPr>
            </a:lvl4pPr>
            <a:lvl5pPr marL="2016751" indent="0">
              <a:buNone/>
              <a:defRPr sz="1544">
                <a:solidFill>
                  <a:schemeClr val="tx1">
                    <a:tint val="75000"/>
                  </a:schemeClr>
                </a:solidFill>
              </a:defRPr>
            </a:lvl5pPr>
            <a:lvl6pPr marL="2520938" indent="0">
              <a:buNone/>
              <a:defRPr sz="1544">
                <a:solidFill>
                  <a:schemeClr val="tx1">
                    <a:tint val="75000"/>
                  </a:schemeClr>
                </a:solidFill>
              </a:defRPr>
            </a:lvl6pPr>
            <a:lvl7pPr marL="3025125" indent="0">
              <a:buNone/>
              <a:defRPr sz="1544">
                <a:solidFill>
                  <a:schemeClr val="tx1">
                    <a:tint val="75000"/>
                  </a:schemeClr>
                </a:solidFill>
              </a:defRPr>
            </a:lvl7pPr>
            <a:lvl8pPr marL="3529313" indent="0">
              <a:buNone/>
              <a:defRPr sz="1544">
                <a:solidFill>
                  <a:schemeClr val="tx1">
                    <a:tint val="75000"/>
                  </a:schemeClr>
                </a:solidFill>
              </a:defRPr>
            </a:lvl8pPr>
            <a:lvl9pPr marL="4033500" indent="0">
              <a:buNone/>
              <a:defRPr sz="1544">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207950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72255" y="672256"/>
            <a:ext cx="7000119" cy="145654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2254" y="2382652"/>
            <a:ext cx="3405499" cy="4279629"/>
          </a:xfrm>
        </p:spPr>
        <p:txBody>
          <a:bodyPr>
            <a:normAutofit/>
          </a:bodyPr>
          <a:lstStyle>
            <a:lvl1pPr>
              <a:defRPr sz="1985"/>
            </a:lvl1pPr>
            <a:lvl2pPr>
              <a:defRPr sz="1764"/>
            </a:lvl2pPr>
            <a:lvl3pPr>
              <a:defRPr sz="1544"/>
            </a:lvl3pPr>
            <a:lvl4pPr>
              <a:defRPr sz="1323"/>
            </a:lvl4pPr>
            <a:lvl5pPr>
              <a:defRPr sz="1323"/>
            </a:lvl5pPr>
            <a:lvl6pPr>
              <a:defRPr sz="1323"/>
            </a:lvl6pPr>
            <a:lvl7pPr>
              <a:defRPr sz="1323"/>
            </a:lvl7pPr>
            <a:lvl8pPr>
              <a:defRPr sz="1323"/>
            </a:lvl8pPr>
            <a:lvl9pPr>
              <a:defRPr sz="1323"/>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266874" y="2382651"/>
            <a:ext cx="3405499" cy="4279630"/>
          </a:xfrm>
        </p:spPr>
        <p:txBody>
          <a:bodyPr>
            <a:normAutofit/>
          </a:bodyPr>
          <a:lstStyle>
            <a:lvl1pPr>
              <a:defRPr sz="1985"/>
            </a:lvl1pPr>
            <a:lvl2pPr>
              <a:defRPr sz="1764"/>
            </a:lvl2pPr>
            <a:lvl3pPr>
              <a:defRPr sz="1544"/>
            </a:lvl3pPr>
            <a:lvl4pPr>
              <a:defRPr sz="1323"/>
            </a:lvl4pPr>
            <a:lvl5pPr>
              <a:defRPr sz="1323"/>
            </a:lvl5pPr>
            <a:lvl6pPr>
              <a:defRPr sz="1323"/>
            </a:lvl6pPr>
            <a:lvl7pPr>
              <a:defRPr sz="1323"/>
            </a:lvl7pPr>
            <a:lvl8pPr>
              <a:defRPr sz="1323"/>
            </a:lvl8pPr>
            <a:lvl9pPr>
              <a:defRPr sz="1323"/>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4172618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72254" y="672256"/>
            <a:ext cx="7000117" cy="1456549"/>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2253" y="2383087"/>
            <a:ext cx="3408324" cy="635489"/>
          </a:xfrm>
        </p:spPr>
        <p:txBody>
          <a:bodyPr anchor="b">
            <a:noAutofit/>
          </a:bodyPr>
          <a:lstStyle>
            <a:lvl1pPr marL="0" indent="0">
              <a:buNone/>
              <a:defRPr sz="2647" b="0"/>
            </a:lvl1pPr>
            <a:lvl2pPr marL="504188" indent="0">
              <a:buNone/>
              <a:defRPr sz="2206" b="1"/>
            </a:lvl2pPr>
            <a:lvl3pPr marL="1008375" indent="0">
              <a:buNone/>
              <a:defRPr sz="1985" b="1"/>
            </a:lvl3pPr>
            <a:lvl4pPr marL="1512563" indent="0">
              <a:buNone/>
              <a:defRPr sz="1764" b="1"/>
            </a:lvl4pPr>
            <a:lvl5pPr marL="2016751" indent="0">
              <a:buNone/>
              <a:defRPr sz="1764" b="1"/>
            </a:lvl5pPr>
            <a:lvl6pPr marL="2520938" indent="0">
              <a:buNone/>
              <a:defRPr sz="1764" b="1"/>
            </a:lvl6pPr>
            <a:lvl7pPr marL="3025125" indent="0">
              <a:buNone/>
              <a:defRPr sz="1764" b="1"/>
            </a:lvl7pPr>
            <a:lvl8pPr marL="3529313" indent="0">
              <a:buNone/>
              <a:defRPr sz="1764" b="1"/>
            </a:lvl8pPr>
            <a:lvl9pPr marL="4033500" indent="0">
              <a:buNone/>
              <a:defRPr sz="1764" b="1"/>
            </a:lvl9pPr>
          </a:lstStyle>
          <a:p>
            <a:pPr lvl="0"/>
            <a:r>
              <a:rPr lang="ru-RU" smtClean="0"/>
              <a:t>Образец текста</a:t>
            </a:r>
          </a:p>
        </p:txBody>
      </p:sp>
      <p:sp>
        <p:nvSpPr>
          <p:cNvPr id="4" name="Content Placeholder 3"/>
          <p:cNvSpPr>
            <a:spLocks noGrp="1"/>
          </p:cNvSpPr>
          <p:nvPr>
            <p:ph sz="half" idx="2"/>
          </p:nvPr>
        </p:nvSpPr>
        <p:spPr>
          <a:xfrm>
            <a:off x="672253" y="3018577"/>
            <a:ext cx="3408324" cy="364370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264046" y="2383087"/>
            <a:ext cx="3408324" cy="635489"/>
          </a:xfrm>
        </p:spPr>
        <p:txBody>
          <a:bodyPr anchor="b">
            <a:noAutofit/>
          </a:bodyPr>
          <a:lstStyle>
            <a:lvl1pPr marL="0" indent="0">
              <a:buNone/>
              <a:defRPr sz="2647" b="0"/>
            </a:lvl1pPr>
            <a:lvl2pPr marL="504188" indent="0">
              <a:buNone/>
              <a:defRPr sz="2206" b="1"/>
            </a:lvl2pPr>
            <a:lvl3pPr marL="1008375" indent="0">
              <a:buNone/>
              <a:defRPr sz="1985" b="1"/>
            </a:lvl3pPr>
            <a:lvl4pPr marL="1512563" indent="0">
              <a:buNone/>
              <a:defRPr sz="1764" b="1"/>
            </a:lvl4pPr>
            <a:lvl5pPr marL="2016751" indent="0">
              <a:buNone/>
              <a:defRPr sz="1764" b="1"/>
            </a:lvl5pPr>
            <a:lvl6pPr marL="2520938" indent="0">
              <a:buNone/>
              <a:defRPr sz="1764" b="1"/>
            </a:lvl6pPr>
            <a:lvl7pPr marL="3025125" indent="0">
              <a:buNone/>
              <a:defRPr sz="1764" b="1"/>
            </a:lvl7pPr>
            <a:lvl8pPr marL="3529313" indent="0">
              <a:buNone/>
              <a:defRPr sz="1764" b="1"/>
            </a:lvl8pPr>
            <a:lvl9pPr marL="4033500" indent="0">
              <a:buNone/>
              <a:defRPr sz="1764" b="1"/>
            </a:lvl9pPr>
          </a:lstStyle>
          <a:p>
            <a:pPr lvl="0"/>
            <a:r>
              <a:rPr lang="ru-RU" smtClean="0"/>
              <a:t>Образец текста</a:t>
            </a:r>
          </a:p>
        </p:txBody>
      </p:sp>
      <p:sp>
        <p:nvSpPr>
          <p:cNvPr id="6" name="Content Placeholder 5"/>
          <p:cNvSpPr>
            <a:spLocks noGrp="1"/>
          </p:cNvSpPr>
          <p:nvPr>
            <p:ph sz="quarter" idx="4"/>
          </p:nvPr>
        </p:nvSpPr>
        <p:spPr>
          <a:xfrm>
            <a:off x="4264046" y="3018577"/>
            <a:ext cx="3408324" cy="364370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5/12/2023</a:t>
            </a:fld>
            <a:endParaRPr lang="en-US"/>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39093572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2254" y="672256"/>
            <a:ext cx="7000119" cy="1456549"/>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5/12/2023</a:t>
            </a:fld>
            <a:endParaRPr lang="en-US"/>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16092774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5/12/2023</a:t>
            </a:fld>
            <a:endParaRPr lang="en-US"/>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19311763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2254" y="1652628"/>
            <a:ext cx="3076951" cy="1409864"/>
          </a:xfrm>
        </p:spPr>
        <p:txBody>
          <a:bodyPr anchor="b">
            <a:normAutofit/>
          </a:bodyPr>
          <a:lstStyle>
            <a:lvl1pPr>
              <a:defRPr sz="2206"/>
            </a:lvl1pPr>
          </a:lstStyle>
          <a:p>
            <a:r>
              <a:rPr lang="ru-RU" smtClean="0"/>
              <a:t>Образец заголовка</a:t>
            </a:r>
            <a:endParaRPr lang="en-US" dirty="0"/>
          </a:p>
        </p:txBody>
      </p:sp>
      <p:sp>
        <p:nvSpPr>
          <p:cNvPr id="3" name="Content Placeholder 2"/>
          <p:cNvSpPr>
            <a:spLocks noGrp="1"/>
          </p:cNvSpPr>
          <p:nvPr>
            <p:ph idx="1"/>
          </p:nvPr>
        </p:nvSpPr>
        <p:spPr>
          <a:xfrm>
            <a:off x="3938323" y="567849"/>
            <a:ext cx="3734047" cy="609443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2254" y="3062493"/>
            <a:ext cx="3076951" cy="2850073"/>
          </a:xfrm>
        </p:spPr>
        <p:txBody>
          <a:bodyPr>
            <a:normAutofit/>
          </a:bodyPr>
          <a:lstStyle>
            <a:lvl1pPr marL="0" indent="0">
              <a:buNone/>
              <a:defRPr sz="1544"/>
            </a:lvl1pPr>
            <a:lvl2pPr marL="378140" indent="0">
              <a:buNone/>
              <a:defRPr sz="1158"/>
            </a:lvl2pPr>
            <a:lvl3pPr marL="756281" indent="0">
              <a:buNone/>
              <a:defRPr sz="993"/>
            </a:lvl3pPr>
            <a:lvl4pPr marL="1134422" indent="0">
              <a:buNone/>
              <a:defRPr sz="827"/>
            </a:lvl4pPr>
            <a:lvl5pPr marL="1512563" indent="0">
              <a:buNone/>
              <a:defRPr sz="827"/>
            </a:lvl5pPr>
            <a:lvl6pPr marL="1890704" indent="0">
              <a:buNone/>
              <a:defRPr sz="827"/>
            </a:lvl6pPr>
            <a:lvl7pPr marL="2268845" indent="0">
              <a:buNone/>
              <a:defRPr sz="827"/>
            </a:lvl7pPr>
            <a:lvl8pPr marL="2646985" indent="0">
              <a:buNone/>
              <a:defRPr sz="827"/>
            </a:lvl8pPr>
            <a:lvl9pPr marL="3025125" indent="0">
              <a:buNone/>
              <a:defRPr sz="827"/>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45521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2254" y="5293996"/>
            <a:ext cx="7000119" cy="624986"/>
          </a:xfrm>
        </p:spPr>
        <p:txBody>
          <a:bodyPr anchor="b">
            <a:normAutofit/>
          </a:bodyPr>
          <a:lstStyle>
            <a:lvl1pPr algn="l">
              <a:defRPr sz="2647"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2254" y="672255"/>
            <a:ext cx="7000119" cy="4240972"/>
          </a:xfrm>
        </p:spPr>
        <p:txBody>
          <a:bodyPr anchor="t">
            <a:normAutofit/>
          </a:bodyPr>
          <a:lstStyle>
            <a:lvl1pPr marL="0" indent="0" algn="ctr">
              <a:buNone/>
              <a:defRPr sz="1764"/>
            </a:lvl1pPr>
            <a:lvl2pPr marL="504188" indent="0">
              <a:buNone/>
              <a:defRPr sz="1764"/>
            </a:lvl2pPr>
            <a:lvl3pPr marL="1008375" indent="0">
              <a:buNone/>
              <a:defRPr sz="1764"/>
            </a:lvl3pPr>
            <a:lvl4pPr marL="1512563" indent="0">
              <a:buNone/>
              <a:defRPr sz="1764"/>
            </a:lvl4pPr>
            <a:lvl5pPr marL="2016751" indent="0">
              <a:buNone/>
              <a:defRPr sz="1764"/>
            </a:lvl5pPr>
            <a:lvl6pPr marL="2520938" indent="0">
              <a:buNone/>
              <a:defRPr sz="1764"/>
            </a:lvl6pPr>
            <a:lvl7pPr marL="3025125" indent="0">
              <a:buNone/>
              <a:defRPr sz="1764"/>
            </a:lvl7pPr>
            <a:lvl8pPr marL="3529313" indent="0">
              <a:buNone/>
              <a:defRPr sz="1764"/>
            </a:lvl8pPr>
            <a:lvl9pPr marL="4033500" indent="0">
              <a:buNone/>
              <a:defRPr sz="1764"/>
            </a:lvl9pPr>
          </a:lstStyle>
          <a:p>
            <a:r>
              <a:rPr lang="ru-RU" smtClean="0"/>
              <a:t>Вставка рисунка</a:t>
            </a:r>
            <a:endParaRPr lang="en-US" dirty="0"/>
          </a:p>
        </p:txBody>
      </p:sp>
      <p:sp>
        <p:nvSpPr>
          <p:cNvPr id="4" name="Text Placeholder 3"/>
          <p:cNvSpPr>
            <a:spLocks noGrp="1"/>
          </p:cNvSpPr>
          <p:nvPr>
            <p:ph type="body" sz="half" idx="2"/>
          </p:nvPr>
        </p:nvSpPr>
        <p:spPr>
          <a:xfrm>
            <a:off x="672254" y="5918984"/>
            <a:ext cx="7000119" cy="743299"/>
          </a:xfrm>
        </p:spPr>
        <p:txBody>
          <a:bodyPr>
            <a:normAutofit/>
          </a:bodyPr>
          <a:lstStyle>
            <a:lvl1pPr marL="0" indent="0">
              <a:buNone/>
              <a:defRPr sz="1323"/>
            </a:lvl1pPr>
            <a:lvl2pPr marL="504188" indent="0">
              <a:buNone/>
              <a:defRPr sz="1323"/>
            </a:lvl2pPr>
            <a:lvl3pPr marL="1008375" indent="0">
              <a:buNone/>
              <a:defRPr sz="1103"/>
            </a:lvl3pPr>
            <a:lvl4pPr marL="1512563" indent="0">
              <a:buNone/>
              <a:defRPr sz="993"/>
            </a:lvl4pPr>
            <a:lvl5pPr marL="2016751" indent="0">
              <a:buNone/>
              <a:defRPr sz="993"/>
            </a:lvl5pPr>
            <a:lvl6pPr marL="2520938" indent="0">
              <a:buNone/>
              <a:defRPr sz="993"/>
            </a:lvl6pPr>
            <a:lvl7pPr marL="3025125" indent="0">
              <a:buNone/>
              <a:defRPr sz="993"/>
            </a:lvl7pPr>
            <a:lvl8pPr marL="3529313" indent="0">
              <a:buNone/>
              <a:defRPr sz="993"/>
            </a:lvl8pPr>
            <a:lvl9pPr marL="4033500" indent="0">
              <a:buNone/>
              <a:defRPr sz="993"/>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357710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336" y="-9338"/>
            <a:ext cx="10112257" cy="7581526"/>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2254" y="672256"/>
            <a:ext cx="7000117" cy="1456549"/>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2254" y="2382651"/>
            <a:ext cx="7000119" cy="427963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60799" y="6662282"/>
            <a:ext cx="754447" cy="402652"/>
          </a:xfrm>
          <a:prstGeom prst="rect">
            <a:avLst/>
          </a:prstGeom>
        </p:spPr>
        <p:txBody>
          <a:bodyPr vert="horz" lIns="91440" tIns="45720" rIns="91440" bIns="45720" rtlCol="0" anchor="ctr"/>
          <a:lstStyle>
            <a:lvl1pPr algn="r">
              <a:defRPr sz="993">
                <a:solidFill>
                  <a:schemeClr val="tx1">
                    <a:tint val="75000"/>
                  </a:schemeClr>
                </a:solidFill>
              </a:defRPr>
            </a:lvl1pPr>
          </a:lstStyle>
          <a:p>
            <a:fld id="{1D8BD707-D9CF-40AE-B4C6-C98DA3205C09}" type="datetimeFigureOut">
              <a:rPr lang="en-US" smtClean="0"/>
              <a:t>5/12/2023</a:t>
            </a:fld>
            <a:endParaRPr lang="en-US"/>
          </a:p>
        </p:txBody>
      </p:sp>
      <p:sp>
        <p:nvSpPr>
          <p:cNvPr id="5" name="Footer Placeholder 4"/>
          <p:cNvSpPr>
            <a:spLocks noGrp="1"/>
          </p:cNvSpPr>
          <p:nvPr>
            <p:ph type="ftr" sz="quarter" idx="3"/>
          </p:nvPr>
        </p:nvSpPr>
        <p:spPr>
          <a:xfrm>
            <a:off x="672253" y="6662282"/>
            <a:ext cx="5098112" cy="402652"/>
          </a:xfrm>
          <a:prstGeom prst="rect">
            <a:avLst/>
          </a:prstGeom>
        </p:spPr>
        <p:txBody>
          <a:bodyPr vert="horz" lIns="91440" tIns="45720" rIns="91440" bIns="45720" rtlCol="0" anchor="ctr"/>
          <a:lstStyle>
            <a:lvl1pPr algn="l">
              <a:defRPr sz="993">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7107046" y="6662282"/>
            <a:ext cx="565327" cy="402652"/>
          </a:xfrm>
          <a:prstGeom prst="rect">
            <a:avLst/>
          </a:prstGeom>
        </p:spPr>
        <p:txBody>
          <a:bodyPr vert="horz" lIns="91440" tIns="45720" rIns="91440" bIns="45720" rtlCol="0" anchor="ctr"/>
          <a:lstStyle>
            <a:lvl1pPr algn="r">
              <a:defRPr sz="993">
                <a:solidFill>
                  <a:schemeClr val="accent1"/>
                </a:solidFill>
              </a:defRPr>
            </a:lvl1pPr>
          </a:lstStyle>
          <a:p>
            <a:fld id="{B6F15528-21DE-4FAA-801E-634DDDAF4B2B}" type="slidenum">
              <a:rPr lang="ru-RU" smtClean="0"/>
              <a:t>‹#›</a:t>
            </a:fld>
            <a:endParaRPr lang="ru-RU"/>
          </a:p>
        </p:txBody>
      </p:sp>
    </p:spTree>
    <p:extLst>
      <p:ext uri="{BB962C8B-B14F-4D97-AF65-F5344CB8AC3E}">
        <p14:creationId xmlns:p14="http://schemas.microsoft.com/office/powerpoint/2010/main" val="1541666222"/>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Lst>
  <p:txStyles>
    <p:titleStyle>
      <a:lvl1pPr algn="l" defTabSz="504188" rtl="0" eaLnBrk="1" latinLnBrk="0" hangingPunct="1">
        <a:spcBef>
          <a:spcPct val="0"/>
        </a:spcBef>
        <a:buNone/>
        <a:defRPr sz="397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8140" indent="-378140" algn="l" defTabSz="504188" rtl="0" eaLnBrk="1" latinLnBrk="0" hangingPunct="1">
        <a:spcBef>
          <a:spcPts val="1103"/>
        </a:spcBef>
        <a:spcAft>
          <a:spcPts val="0"/>
        </a:spcAft>
        <a:buClr>
          <a:schemeClr val="accent1"/>
        </a:buClr>
        <a:buSzPct val="80000"/>
        <a:buFont typeface="Wingdings 3" charset="2"/>
        <a:buChar char=""/>
        <a:defRPr sz="1985" kern="1200">
          <a:solidFill>
            <a:schemeClr val="tx1">
              <a:lumMod val="75000"/>
              <a:lumOff val="25000"/>
            </a:schemeClr>
          </a:solidFill>
          <a:latin typeface="+mn-lt"/>
          <a:ea typeface="+mn-ea"/>
          <a:cs typeface="+mn-cs"/>
        </a:defRPr>
      </a:lvl1pPr>
      <a:lvl2pPr marL="819305" indent="-315117" algn="l" defTabSz="504188" rtl="0" eaLnBrk="1" latinLnBrk="0" hangingPunct="1">
        <a:spcBef>
          <a:spcPts val="1103"/>
        </a:spcBef>
        <a:spcAft>
          <a:spcPts val="0"/>
        </a:spcAft>
        <a:buClr>
          <a:schemeClr val="accent1"/>
        </a:buClr>
        <a:buSzPct val="80000"/>
        <a:buFont typeface="Wingdings 3" charset="2"/>
        <a:buChar char=""/>
        <a:defRPr sz="1764" kern="1200">
          <a:solidFill>
            <a:schemeClr val="tx1">
              <a:lumMod val="75000"/>
              <a:lumOff val="25000"/>
            </a:schemeClr>
          </a:solidFill>
          <a:latin typeface="+mn-lt"/>
          <a:ea typeface="+mn-ea"/>
          <a:cs typeface="+mn-cs"/>
        </a:defRPr>
      </a:lvl2pPr>
      <a:lvl3pPr marL="1260469" indent="-252094" algn="l" defTabSz="504188" rtl="0" eaLnBrk="1" latinLnBrk="0" hangingPunct="1">
        <a:spcBef>
          <a:spcPts val="1103"/>
        </a:spcBef>
        <a:spcAft>
          <a:spcPts val="0"/>
        </a:spcAft>
        <a:buClr>
          <a:schemeClr val="accent1"/>
        </a:buClr>
        <a:buSzPct val="80000"/>
        <a:buFont typeface="Wingdings 3" charset="2"/>
        <a:buChar char=""/>
        <a:defRPr sz="1544" kern="1200">
          <a:solidFill>
            <a:schemeClr val="tx1">
              <a:lumMod val="75000"/>
              <a:lumOff val="25000"/>
            </a:schemeClr>
          </a:solidFill>
          <a:latin typeface="+mn-lt"/>
          <a:ea typeface="+mn-ea"/>
          <a:cs typeface="+mn-cs"/>
        </a:defRPr>
      </a:lvl3pPr>
      <a:lvl4pPr marL="1764657" indent="-252094" algn="l" defTabSz="504188" rtl="0" eaLnBrk="1" latinLnBrk="0" hangingPunct="1">
        <a:spcBef>
          <a:spcPts val="1103"/>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4pPr>
      <a:lvl5pPr marL="2268845" indent="-252094" algn="l" defTabSz="504188" rtl="0" eaLnBrk="1" latinLnBrk="0" hangingPunct="1">
        <a:spcBef>
          <a:spcPts val="1103"/>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5pPr>
      <a:lvl6pPr marL="2773032" indent="-252094" algn="l" defTabSz="504188" rtl="0" eaLnBrk="1" latinLnBrk="0" hangingPunct="1">
        <a:spcBef>
          <a:spcPts val="1103"/>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6pPr>
      <a:lvl7pPr marL="3277219" indent="-252094" algn="l" defTabSz="504188" rtl="0" eaLnBrk="1" latinLnBrk="0" hangingPunct="1">
        <a:spcBef>
          <a:spcPts val="1103"/>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7pPr>
      <a:lvl8pPr marL="3781406" indent="-252094" algn="l" defTabSz="504188" rtl="0" eaLnBrk="1" latinLnBrk="0" hangingPunct="1">
        <a:spcBef>
          <a:spcPts val="1103"/>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8pPr>
      <a:lvl9pPr marL="4285594" indent="-252094" algn="l" defTabSz="504188" rtl="0" eaLnBrk="1" latinLnBrk="0" hangingPunct="1">
        <a:spcBef>
          <a:spcPts val="1103"/>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9pPr>
    </p:bodyStyle>
    <p:otherStyle>
      <a:defPPr>
        <a:defRPr lang="en-US"/>
      </a:defPPr>
      <a:lvl1pPr marL="0" algn="l" defTabSz="504188" rtl="0" eaLnBrk="1" latinLnBrk="0" hangingPunct="1">
        <a:defRPr sz="1985" kern="1200">
          <a:solidFill>
            <a:schemeClr val="tx1"/>
          </a:solidFill>
          <a:latin typeface="+mn-lt"/>
          <a:ea typeface="+mn-ea"/>
          <a:cs typeface="+mn-cs"/>
        </a:defRPr>
      </a:lvl1pPr>
      <a:lvl2pPr marL="504188" algn="l" defTabSz="504188" rtl="0" eaLnBrk="1" latinLnBrk="0" hangingPunct="1">
        <a:defRPr sz="1985" kern="1200">
          <a:solidFill>
            <a:schemeClr val="tx1"/>
          </a:solidFill>
          <a:latin typeface="+mn-lt"/>
          <a:ea typeface="+mn-ea"/>
          <a:cs typeface="+mn-cs"/>
        </a:defRPr>
      </a:lvl2pPr>
      <a:lvl3pPr marL="1008375" algn="l" defTabSz="504188" rtl="0" eaLnBrk="1" latinLnBrk="0" hangingPunct="1">
        <a:defRPr sz="1985" kern="1200">
          <a:solidFill>
            <a:schemeClr val="tx1"/>
          </a:solidFill>
          <a:latin typeface="+mn-lt"/>
          <a:ea typeface="+mn-ea"/>
          <a:cs typeface="+mn-cs"/>
        </a:defRPr>
      </a:lvl3pPr>
      <a:lvl4pPr marL="1512563" algn="l" defTabSz="504188" rtl="0" eaLnBrk="1" latinLnBrk="0" hangingPunct="1">
        <a:defRPr sz="1985" kern="1200">
          <a:solidFill>
            <a:schemeClr val="tx1"/>
          </a:solidFill>
          <a:latin typeface="+mn-lt"/>
          <a:ea typeface="+mn-ea"/>
          <a:cs typeface="+mn-cs"/>
        </a:defRPr>
      </a:lvl4pPr>
      <a:lvl5pPr marL="2016751" algn="l" defTabSz="504188" rtl="0" eaLnBrk="1" latinLnBrk="0" hangingPunct="1">
        <a:defRPr sz="1985" kern="1200">
          <a:solidFill>
            <a:schemeClr val="tx1"/>
          </a:solidFill>
          <a:latin typeface="+mn-lt"/>
          <a:ea typeface="+mn-ea"/>
          <a:cs typeface="+mn-cs"/>
        </a:defRPr>
      </a:lvl5pPr>
      <a:lvl6pPr marL="2520938" algn="l" defTabSz="504188" rtl="0" eaLnBrk="1" latinLnBrk="0" hangingPunct="1">
        <a:defRPr sz="1985" kern="1200">
          <a:solidFill>
            <a:schemeClr val="tx1"/>
          </a:solidFill>
          <a:latin typeface="+mn-lt"/>
          <a:ea typeface="+mn-ea"/>
          <a:cs typeface="+mn-cs"/>
        </a:defRPr>
      </a:lvl6pPr>
      <a:lvl7pPr marL="3025125" algn="l" defTabSz="504188" rtl="0" eaLnBrk="1" latinLnBrk="0" hangingPunct="1">
        <a:defRPr sz="1985" kern="1200">
          <a:solidFill>
            <a:schemeClr val="tx1"/>
          </a:solidFill>
          <a:latin typeface="+mn-lt"/>
          <a:ea typeface="+mn-ea"/>
          <a:cs typeface="+mn-cs"/>
        </a:defRPr>
      </a:lvl7pPr>
      <a:lvl8pPr marL="3529313" algn="l" defTabSz="504188" rtl="0" eaLnBrk="1" latinLnBrk="0" hangingPunct="1">
        <a:defRPr sz="1985" kern="1200">
          <a:solidFill>
            <a:schemeClr val="tx1"/>
          </a:solidFill>
          <a:latin typeface="+mn-lt"/>
          <a:ea typeface="+mn-ea"/>
          <a:cs typeface="+mn-cs"/>
        </a:defRPr>
      </a:lvl8pPr>
      <a:lvl9pPr marL="4033500" algn="l" defTabSz="504188"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CustomShape 2"/>
          <p:cNvSpPr/>
          <p:nvPr/>
        </p:nvSpPr>
        <p:spPr>
          <a:xfrm>
            <a:off x="338245" y="174283"/>
            <a:ext cx="7675456" cy="2754386"/>
          </a:xfrm>
          <a:prstGeom prst="rect">
            <a:avLst/>
          </a:prstGeom>
          <a:noFill/>
          <a:ln>
            <a:noFill/>
          </a:ln>
        </p:spPr>
        <p:style>
          <a:lnRef idx="0">
            <a:scrgbClr r="0" g="0" b="0"/>
          </a:lnRef>
          <a:fillRef idx="0">
            <a:scrgbClr r="0" g="0" b="0"/>
          </a:fillRef>
          <a:effectRef idx="0">
            <a:scrgbClr r="0" g="0" b="0"/>
          </a:effectRef>
          <a:fontRef idx="minor"/>
        </p:style>
        <p:txBody>
          <a:bodyPr lIns="99250" tIns="49625" rIns="99250" bIns="49625">
            <a:normAutofit fontScale="92500" lnSpcReduction="20000"/>
          </a:bodyPr>
          <a:lstStyle/>
          <a:p>
            <a:pPr algn="ctr">
              <a:spcBef>
                <a:spcPts val="881"/>
              </a:spcBef>
            </a:pPr>
            <a:endParaRPr lang="ru-RU" sz="1985" spc="-1" dirty="0">
              <a:latin typeface="Arial"/>
            </a:endParaRPr>
          </a:p>
          <a:p>
            <a:pPr algn="ctr">
              <a:lnSpc>
                <a:spcPct val="90000"/>
              </a:lnSpc>
              <a:spcBef>
                <a:spcPts val="881"/>
              </a:spcBef>
            </a:pPr>
            <a:r>
              <a:rPr lang="ru-RU" sz="8822" b="1" spc="-1" dirty="0" err="1">
                <a:solidFill>
                  <a:srgbClr val="0070C0"/>
                </a:solidFill>
                <a:latin typeface="Calibri"/>
                <a:ea typeface="DejaVu Sans"/>
              </a:rPr>
              <a:t>Лекція</a:t>
            </a:r>
            <a:r>
              <a:rPr lang="ru-RU" sz="8822" b="1" spc="-1" dirty="0">
                <a:solidFill>
                  <a:srgbClr val="0070C0"/>
                </a:solidFill>
                <a:latin typeface="Calibri"/>
                <a:ea typeface="DejaVu Sans"/>
              </a:rPr>
              <a:t> № </a:t>
            </a:r>
            <a:r>
              <a:rPr lang="en-US" sz="8822" b="1" spc="-1" dirty="0">
                <a:solidFill>
                  <a:srgbClr val="0070C0"/>
                </a:solidFill>
                <a:latin typeface="Calibri"/>
                <a:ea typeface="DejaVu Sans"/>
              </a:rPr>
              <a:t>7</a:t>
            </a:r>
            <a:endParaRPr lang="uk-UA" sz="8822" b="1" spc="-1" dirty="0">
              <a:solidFill>
                <a:srgbClr val="0070C0"/>
              </a:solidFill>
              <a:latin typeface="Calibri"/>
              <a:ea typeface="DejaVu Sans"/>
            </a:endParaRPr>
          </a:p>
          <a:p>
            <a:pPr algn="ctr">
              <a:lnSpc>
                <a:spcPct val="90000"/>
              </a:lnSpc>
              <a:spcBef>
                <a:spcPts val="881"/>
              </a:spcBef>
            </a:pPr>
            <a:r>
              <a:rPr lang="ru-RU" sz="4800" b="1" dirty="0" err="1">
                <a:solidFill>
                  <a:srgbClr val="FF0000"/>
                </a:solidFill>
                <a:effectLst>
                  <a:outerShdw blurRad="38100" dist="38100" dir="2700000" algn="tl">
                    <a:srgbClr val="000000">
                      <a:alpha val="43137"/>
                    </a:srgbClr>
                  </a:outerShdw>
                </a:effectLst>
              </a:rPr>
              <a:t>Трансгеноз</a:t>
            </a:r>
            <a:r>
              <a:rPr lang="ru-RU" sz="4800" b="1" dirty="0">
                <a:solidFill>
                  <a:srgbClr val="FF0000"/>
                </a:solidFill>
                <a:effectLst>
                  <a:outerShdw blurRad="38100" dist="38100" dir="2700000" algn="tl">
                    <a:srgbClr val="000000">
                      <a:alpha val="43137"/>
                    </a:srgbClr>
                  </a:outerShdw>
                </a:effectLst>
              </a:rPr>
              <a:t> </a:t>
            </a:r>
            <a:r>
              <a:rPr lang="ru-RU" sz="4800" b="1" dirty="0" err="1">
                <a:solidFill>
                  <a:srgbClr val="FF0000"/>
                </a:solidFill>
                <a:effectLst>
                  <a:outerShdw blurRad="38100" dist="38100" dir="2700000" algn="tl">
                    <a:srgbClr val="000000">
                      <a:alpha val="43137"/>
                    </a:srgbClr>
                  </a:outerShdw>
                </a:effectLst>
              </a:rPr>
              <a:t>рослин</a:t>
            </a:r>
            <a:r>
              <a:rPr lang="ru-RU" sz="4800" b="1" dirty="0">
                <a:solidFill>
                  <a:srgbClr val="FF0000"/>
                </a:solidFill>
                <a:effectLst>
                  <a:outerShdw blurRad="38100" dist="38100" dir="2700000" algn="tl">
                    <a:srgbClr val="000000">
                      <a:alpha val="43137"/>
                    </a:srgbClr>
                  </a:outerShdw>
                </a:effectLst>
              </a:rPr>
              <a:t>. </a:t>
            </a:r>
            <a:endParaRPr lang="en-US" sz="4800" b="1" dirty="0">
              <a:solidFill>
                <a:srgbClr val="FF0000"/>
              </a:solidFill>
              <a:effectLst>
                <a:outerShdw blurRad="38100" dist="38100" dir="2700000" algn="tl">
                  <a:srgbClr val="000000">
                    <a:alpha val="43137"/>
                  </a:srgbClr>
                </a:outerShdw>
              </a:effectLst>
            </a:endParaRPr>
          </a:p>
          <a:p>
            <a:pPr algn="ctr">
              <a:lnSpc>
                <a:spcPct val="90000"/>
              </a:lnSpc>
              <a:spcBef>
                <a:spcPts val="881"/>
              </a:spcBef>
            </a:pPr>
            <a:r>
              <a:rPr lang="ru-RU" sz="4800" b="1" dirty="0" err="1">
                <a:solidFill>
                  <a:srgbClr val="FF0000"/>
                </a:solidFill>
                <a:effectLst>
                  <a:outerShdw blurRad="38100" dist="38100" dir="2700000" algn="tl">
                    <a:srgbClr val="000000">
                      <a:alpha val="43137"/>
                    </a:srgbClr>
                  </a:outerShdw>
                </a:effectLst>
              </a:rPr>
              <a:t>Трансгеноз</a:t>
            </a:r>
            <a:r>
              <a:rPr lang="ru-RU" sz="4800" b="1" dirty="0">
                <a:solidFill>
                  <a:srgbClr val="FF0000"/>
                </a:solidFill>
                <a:effectLst>
                  <a:outerShdw blurRad="38100" dist="38100" dir="2700000" algn="tl">
                    <a:srgbClr val="000000">
                      <a:alpha val="43137"/>
                    </a:srgbClr>
                  </a:outerShdw>
                </a:effectLst>
              </a:rPr>
              <a:t> твари</a:t>
            </a:r>
            <a:r>
              <a:rPr lang="uk-UA" sz="4800" b="1" dirty="0">
                <a:solidFill>
                  <a:srgbClr val="FF0000"/>
                </a:solidFill>
                <a:effectLst>
                  <a:outerShdw blurRad="38100" dist="38100" dir="2700000" algn="tl">
                    <a:srgbClr val="000000">
                      <a:alpha val="43137"/>
                    </a:srgbClr>
                  </a:outerShdw>
                </a:effectLst>
              </a:rPr>
              <a:t>н</a:t>
            </a:r>
            <a:endParaRPr lang="ru-RU" sz="4800" b="1" dirty="0">
              <a:solidFill>
                <a:srgbClr val="FF0000"/>
              </a:solidFill>
              <a:effectLst>
                <a:outerShdw blurRad="38100" dist="38100" dir="2700000" algn="tl">
                  <a:srgbClr val="000000">
                    <a:alpha val="43137"/>
                  </a:srgbClr>
                </a:outerShdw>
              </a:effectLst>
            </a:endParaRPr>
          </a:p>
        </p:txBody>
      </p:sp>
      <p:sp>
        <p:nvSpPr>
          <p:cNvPr id="277" name="CustomShape 5"/>
          <p:cNvSpPr/>
          <p:nvPr/>
        </p:nvSpPr>
        <p:spPr>
          <a:xfrm>
            <a:off x="171504" y="-159197"/>
            <a:ext cx="333480" cy="333480"/>
          </a:xfrm>
          <a:prstGeom prst="rect">
            <a:avLst/>
          </a:prstGeom>
          <a:noFill/>
          <a:ln>
            <a:noFill/>
          </a:ln>
        </p:spPr>
        <p:style>
          <a:lnRef idx="0">
            <a:scrgbClr r="0" g="0" b="0"/>
          </a:lnRef>
          <a:fillRef idx="0">
            <a:scrgbClr r="0" g="0" b="0"/>
          </a:fillRef>
          <a:effectRef idx="0">
            <a:scrgbClr r="0" g="0" b="0"/>
          </a:effectRef>
          <a:fontRef idx="minor"/>
        </p:style>
      </p:sp>
      <p:sp>
        <p:nvSpPr>
          <p:cNvPr id="278" name="CustomShape 6"/>
          <p:cNvSpPr/>
          <p:nvPr/>
        </p:nvSpPr>
        <p:spPr>
          <a:xfrm>
            <a:off x="171504" y="-159197"/>
            <a:ext cx="333480" cy="333480"/>
          </a:xfrm>
          <a:prstGeom prst="rect">
            <a:avLst/>
          </a:prstGeom>
          <a:noFill/>
          <a:ln>
            <a:noFill/>
          </a:ln>
        </p:spPr>
        <p:style>
          <a:lnRef idx="0">
            <a:scrgbClr r="0" g="0" b="0"/>
          </a:lnRef>
          <a:fillRef idx="0">
            <a:scrgbClr r="0" g="0" b="0"/>
          </a:fillRef>
          <a:effectRef idx="0">
            <a:scrgbClr r="0" g="0" b="0"/>
          </a:effectRef>
          <a:fontRef idx="minor"/>
        </p:style>
      </p:sp>
      <p:sp>
        <p:nvSpPr>
          <p:cNvPr id="279" name="CustomShape 7"/>
          <p:cNvSpPr/>
          <p:nvPr/>
        </p:nvSpPr>
        <p:spPr>
          <a:xfrm>
            <a:off x="171504" y="-159197"/>
            <a:ext cx="333480" cy="333480"/>
          </a:xfrm>
          <a:prstGeom prst="rect">
            <a:avLst/>
          </a:prstGeom>
          <a:noFill/>
          <a:ln>
            <a:noFill/>
          </a:ln>
        </p:spPr>
        <p:style>
          <a:lnRef idx="0">
            <a:scrgbClr r="0" g="0" b="0"/>
          </a:lnRef>
          <a:fillRef idx="0">
            <a:scrgbClr r="0" g="0" b="0"/>
          </a:fillRef>
          <a:effectRef idx="0">
            <a:scrgbClr r="0" g="0" b="0"/>
          </a:effectRef>
          <a:fontRef idx="minor"/>
        </p:style>
      </p:sp>
      <p:sp>
        <p:nvSpPr>
          <p:cNvPr id="280" name="CustomShape 8"/>
          <p:cNvSpPr/>
          <p:nvPr/>
        </p:nvSpPr>
        <p:spPr>
          <a:xfrm>
            <a:off x="171504" y="-159197"/>
            <a:ext cx="333480" cy="333480"/>
          </a:xfrm>
          <a:prstGeom prst="rect">
            <a:avLst/>
          </a:prstGeom>
          <a:noFill/>
          <a:ln>
            <a:noFill/>
          </a:ln>
        </p:spPr>
        <p:style>
          <a:lnRef idx="0">
            <a:scrgbClr r="0" g="0" b="0"/>
          </a:lnRef>
          <a:fillRef idx="0">
            <a:scrgbClr r="0" g="0" b="0"/>
          </a:fillRef>
          <a:effectRef idx="0">
            <a:scrgbClr r="0" g="0" b="0"/>
          </a:effectRef>
          <a:fontRef idx="minor"/>
        </p:style>
      </p:sp>
      <p:pic>
        <p:nvPicPr>
          <p:cNvPr id="2056" name="Picture 8" descr="lll➤ Трансгенні тварини ⭐ вся актуальна інформація на сайті agrostory.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700" y="4961706"/>
            <a:ext cx="3332056" cy="213754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Трансгенні тварин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947" y="3807692"/>
            <a:ext cx="3133725" cy="222278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ГЕНЕТИЧНО МОДИФІКОВАНІ ОРГАНІЗМИ: ТРАНСГЕННІ РОСЛИН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9" y="2770668"/>
            <a:ext cx="3117796" cy="2159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17864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3700" y="276225"/>
            <a:ext cx="8991600" cy="6483826"/>
          </a:xfrm>
          <a:prstGeom prst="rect">
            <a:avLst/>
          </a:prstGeom>
          <a:solidFill>
            <a:schemeClr val="bg1"/>
          </a:solidFill>
        </p:spPr>
        <p:txBody>
          <a:bodyPr vert="horz" wrap="square" lIns="0" tIns="12700" rIns="0" bIns="0" rtlCol="0">
            <a:spAutoFit/>
          </a:bodyPr>
          <a:lstStyle/>
          <a:p>
            <a:pPr>
              <a:lnSpc>
                <a:spcPct val="100000"/>
              </a:lnSpc>
            </a:pPr>
            <a:endParaRPr sz="1250" dirty="0">
              <a:latin typeface="Arial"/>
              <a:cs typeface="Arial"/>
            </a:endParaRPr>
          </a:p>
          <a:p>
            <a:pPr marL="12700" marR="5080" algn="just">
              <a:tabLst>
                <a:tab pos="646414" algn="l"/>
                <a:tab pos="807700" algn="l"/>
                <a:tab pos="1340452" algn="l"/>
                <a:tab pos="1525232" algn="l"/>
                <a:tab pos="1766526" algn="l"/>
                <a:tab pos="2088462" algn="l"/>
                <a:tab pos="2162121" algn="l"/>
                <a:tab pos="2186885" algn="l"/>
                <a:tab pos="2896798" algn="l"/>
                <a:tab pos="3085388" algn="l"/>
                <a:tab pos="3106977" algn="l"/>
                <a:tab pos="3310172" algn="l"/>
                <a:tab pos="3535591" algn="l"/>
                <a:tab pos="4001670" algn="l"/>
              </a:tabLst>
            </a:pPr>
            <a:r>
              <a:rPr sz="2400" b="1" spc="5" dirty="0" err="1">
                <a:solidFill>
                  <a:srgbClr val="231F20"/>
                </a:solidFill>
                <a:latin typeface="Times New Roman"/>
                <a:cs typeface="Times New Roman"/>
              </a:rPr>
              <a:t>Для</a:t>
            </a:r>
            <a:r>
              <a:rPr sz="2400" b="1" spc="55" dirty="0">
                <a:solidFill>
                  <a:srgbClr val="231F20"/>
                </a:solidFill>
                <a:latin typeface="Times New Roman"/>
                <a:cs typeface="Times New Roman"/>
              </a:rPr>
              <a:t> </a:t>
            </a:r>
            <a:r>
              <a:rPr sz="2400" b="1" spc="5" dirty="0">
                <a:solidFill>
                  <a:srgbClr val="231F20"/>
                </a:solidFill>
                <a:latin typeface="Times New Roman"/>
                <a:cs typeface="Times New Roman"/>
              </a:rPr>
              <a:t>отримання</a:t>
            </a:r>
            <a:r>
              <a:rPr sz="2400" b="1" spc="55" dirty="0">
                <a:solidFill>
                  <a:srgbClr val="231F20"/>
                </a:solidFill>
                <a:latin typeface="Times New Roman"/>
                <a:cs typeface="Times New Roman"/>
              </a:rPr>
              <a:t> </a:t>
            </a:r>
            <a:r>
              <a:rPr sz="2400" b="1" spc="10" dirty="0">
                <a:solidFill>
                  <a:srgbClr val="231F20"/>
                </a:solidFill>
                <a:latin typeface="Times New Roman"/>
                <a:cs typeface="Times New Roman"/>
              </a:rPr>
              <a:t>мутантних</a:t>
            </a:r>
            <a:r>
              <a:rPr sz="2400" b="1" spc="50" dirty="0">
                <a:solidFill>
                  <a:srgbClr val="231F20"/>
                </a:solidFill>
                <a:latin typeface="Times New Roman"/>
                <a:cs typeface="Times New Roman"/>
              </a:rPr>
              <a:t> </a:t>
            </a:r>
            <a:r>
              <a:rPr sz="2400" b="1" dirty="0">
                <a:solidFill>
                  <a:srgbClr val="231F20"/>
                </a:solidFill>
                <a:latin typeface="Times New Roman"/>
                <a:cs typeface="Times New Roman"/>
              </a:rPr>
              <a:t>форм</a:t>
            </a:r>
            <a:r>
              <a:rPr sz="2400" b="1" spc="60" dirty="0">
                <a:solidFill>
                  <a:srgbClr val="231F20"/>
                </a:solidFill>
                <a:latin typeface="Times New Roman"/>
                <a:cs typeface="Times New Roman"/>
              </a:rPr>
              <a:t> </a:t>
            </a:r>
            <a:r>
              <a:rPr sz="2400" b="1" spc="10" dirty="0">
                <a:solidFill>
                  <a:srgbClr val="231F20"/>
                </a:solidFill>
                <a:latin typeface="Times New Roman"/>
                <a:cs typeface="Times New Roman"/>
              </a:rPr>
              <a:t>рослин</a:t>
            </a:r>
            <a:r>
              <a:rPr sz="2400" b="1" spc="50" dirty="0">
                <a:solidFill>
                  <a:srgbClr val="231F20"/>
                </a:solidFill>
                <a:latin typeface="Times New Roman"/>
                <a:cs typeface="Times New Roman"/>
              </a:rPr>
              <a:t> </a:t>
            </a:r>
            <a:r>
              <a:rPr sz="2400" b="1" spc="5" dirty="0">
                <a:solidFill>
                  <a:srgbClr val="231F20"/>
                </a:solidFill>
                <a:latin typeface="Times New Roman"/>
                <a:cs typeface="Times New Roman"/>
              </a:rPr>
              <a:t>із</a:t>
            </a:r>
            <a:r>
              <a:rPr sz="2400" b="1" spc="55" dirty="0">
                <a:solidFill>
                  <a:srgbClr val="231F20"/>
                </a:solidFill>
                <a:latin typeface="Times New Roman"/>
                <a:cs typeface="Times New Roman"/>
              </a:rPr>
              <a:t> </a:t>
            </a:r>
            <a:r>
              <a:rPr sz="2400" b="1" spc="5" dirty="0">
                <a:solidFill>
                  <a:srgbClr val="231F20"/>
                </a:solidFill>
                <a:latin typeface="Times New Roman"/>
                <a:cs typeface="Times New Roman"/>
              </a:rPr>
              <a:t>певними </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господарсько-цінними</a:t>
            </a:r>
            <a:r>
              <a:rPr sz="2400" b="1" spc="85" dirty="0">
                <a:solidFill>
                  <a:srgbClr val="231F20"/>
                </a:solidFill>
                <a:latin typeface="Times New Roman"/>
                <a:cs typeface="Times New Roman"/>
              </a:rPr>
              <a:t> </a:t>
            </a:r>
            <a:r>
              <a:rPr sz="2400" b="1" spc="5" dirty="0">
                <a:solidFill>
                  <a:srgbClr val="231F20"/>
                </a:solidFill>
                <a:latin typeface="Times New Roman"/>
                <a:cs typeface="Times New Roman"/>
              </a:rPr>
              <a:t>ознаками,</a:t>
            </a:r>
            <a:r>
              <a:rPr sz="2400" b="1" spc="75" dirty="0">
                <a:solidFill>
                  <a:srgbClr val="231F20"/>
                </a:solidFill>
                <a:latin typeface="Times New Roman"/>
                <a:cs typeface="Times New Roman"/>
              </a:rPr>
              <a:t> </a:t>
            </a:r>
            <a:r>
              <a:rPr sz="2400" b="1" spc="5" dirty="0">
                <a:solidFill>
                  <a:srgbClr val="231F20"/>
                </a:solidFill>
                <a:latin typeface="Times New Roman"/>
                <a:cs typeface="Times New Roman"/>
              </a:rPr>
              <a:t>поряд</a:t>
            </a:r>
            <a:r>
              <a:rPr sz="2400" b="1" spc="75" dirty="0">
                <a:solidFill>
                  <a:srgbClr val="231F20"/>
                </a:solidFill>
                <a:latin typeface="Times New Roman"/>
                <a:cs typeface="Times New Roman"/>
              </a:rPr>
              <a:t> </a:t>
            </a:r>
            <a:r>
              <a:rPr sz="2400" b="1" spc="5" dirty="0">
                <a:solidFill>
                  <a:srgbClr val="231F20"/>
                </a:solidFill>
                <a:latin typeface="Times New Roman"/>
                <a:cs typeface="Times New Roman"/>
              </a:rPr>
              <a:t>із</a:t>
            </a:r>
            <a:r>
              <a:rPr sz="2400" b="1" spc="75" dirty="0">
                <a:solidFill>
                  <a:srgbClr val="231F20"/>
                </a:solidFill>
                <a:latin typeface="Times New Roman"/>
                <a:cs typeface="Times New Roman"/>
              </a:rPr>
              <a:t> </a:t>
            </a:r>
            <a:r>
              <a:rPr sz="2400" b="1" spc="10" dirty="0">
                <a:solidFill>
                  <a:srgbClr val="231F20"/>
                </a:solidFill>
                <a:latin typeface="Times New Roman"/>
                <a:cs typeface="Times New Roman"/>
              </a:rPr>
              <a:t>традиційною, </a:t>
            </a:r>
            <a:r>
              <a:rPr sz="2400" b="1" spc="-285" dirty="0">
                <a:solidFill>
                  <a:srgbClr val="231F20"/>
                </a:solidFill>
                <a:latin typeface="Times New Roman"/>
                <a:cs typeface="Times New Roman"/>
              </a:rPr>
              <a:t> </a:t>
            </a:r>
            <a:r>
              <a:rPr sz="2400" b="1" spc="10" dirty="0">
                <a:solidFill>
                  <a:srgbClr val="231F20"/>
                </a:solidFill>
                <a:latin typeface="Times New Roman"/>
                <a:cs typeface="Times New Roman"/>
              </a:rPr>
              <a:t>ви</a:t>
            </a:r>
            <a:r>
              <a:rPr sz="2400" b="1" spc="-50" dirty="0">
                <a:solidFill>
                  <a:srgbClr val="231F20"/>
                </a:solidFill>
                <a:latin typeface="Times New Roman"/>
                <a:cs typeface="Times New Roman"/>
              </a:rPr>
              <a:t>к</a:t>
            </a:r>
            <a:r>
              <a:rPr sz="2400" b="1" spc="10" dirty="0">
                <a:solidFill>
                  <a:srgbClr val="231F20"/>
                </a:solidFill>
                <a:latin typeface="Times New Roman"/>
                <a:cs typeface="Times New Roman"/>
              </a:rPr>
              <a:t>орис</a:t>
            </a:r>
            <a:r>
              <a:rPr sz="2400" b="1" spc="-5" dirty="0">
                <a:solidFill>
                  <a:srgbClr val="231F20"/>
                </a:solidFill>
                <a:latin typeface="Times New Roman"/>
                <a:cs typeface="Times New Roman"/>
              </a:rPr>
              <a:t>т</a:t>
            </a:r>
            <a:r>
              <a:rPr sz="2400" b="1" spc="10" dirty="0">
                <a:solidFill>
                  <a:srgbClr val="231F20"/>
                </a:solidFill>
                <a:latin typeface="Times New Roman"/>
                <a:cs typeface="Times New Roman"/>
              </a:rPr>
              <a:t>о</a:t>
            </a:r>
            <a:r>
              <a:rPr sz="2400" b="1" spc="-30" dirty="0">
                <a:solidFill>
                  <a:srgbClr val="231F20"/>
                </a:solidFill>
                <a:latin typeface="Times New Roman"/>
                <a:cs typeface="Times New Roman"/>
              </a:rPr>
              <a:t>в</a:t>
            </a:r>
            <a:r>
              <a:rPr sz="2400" b="1" spc="10" dirty="0">
                <a:solidFill>
                  <a:srgbClr val="231F20"/>
                </a:solidFill>
                <a:latin typeface="Times New Roman"/>
                <a:cs typeface="Times New Roman"/>
              </a:rPr>
              <a:t>у</a:t>
            </a:r>
            <a:r>
              <a:rPr sz="2400" b="1" spc="-5" dirty="0">
                <a:solidFill>
                  <a:srgbClr val="231F20"/>
                </a:solidFill>
                <a:latin typeface="Times New Roman"/>
                <a:cs typeface="Times New Roman"/>
              </a:rPr>
              <a:t>ю</a:t>
            </a:r>
            <a:r>
              <a:rPr sz="2400" b="1" spc="10" dirty="0">
                <a:solidFill>
                  <a:srgbClr val="231F20"/>
                </a:solidFill>
                <a:latin typeface="Times New Roman"/>
                <a:cs typeface="Times New Roman"/>
              </a:rPr>
              <a:t>т</a:t>
            </a:r>
            <a:r>
              <a:rPr sz="2400" b="1" dirty="0">
                <a:solidFill>
                  <a:srgbClr val="231F20"/>
                </a:solidFill>
                <a:latin typeface="Times New Roman"/>
                <a:cs typeface="Times New Roman"/>
              </a:rPr>
              <a:t>ь	</a:t>
            </a:r>
            <a:r>
              <a:rPr sz="2400" b="1" i="1" spc="10" dirty="0" err="1">
                <a:solidFill>
                  <a:srgbClr val="7030A0"/>
                </a:solidFill>
                <a:effectLst>
                  <a:outerShdw blurRad="38100" dist="38100" dir="2700000" algn="tl">
                    <a:srgbClr val="000000">
                      <a:alpha val="43137"/>
                    </a:srgbClr>
                  </a:outerShdw>
                </a:effectLst>
                <a:latin typeface="Times New Roman"/>
                <a:cs typeface="Times New Roman"/>
              </a:rPr>
              <a:t>клітинн</a:t>
            </a:r>
            <a:r>
              <a:rPr sz="2400" b="1" i="1" dirty="0" err="1">
                <a:solidFill>
                  <a:srgbClr val="7030A0"/>
                </a:solidFill>
                <a:effectLst>
                  <a:outerShdw blurRad="38100" dist="38100" dir="2700000" algn="tl">
                    <a:srgbClr val="000000">
                      <a:alpha val="43137"/>
                    </a:srgbClr>
                  </a:outerShdw>
                </a:effectLst>
                <a:latin typeface="Times New Roman"/>
                <a:cs typeface="Times New Roman"/>
              </a:rPr>
              <a:t>у</a:t>
            </a:r>
            <a:r>
              <a:rPr lang="en-US" sz="2400" b="1" i="1" dirty="0">
                <a:solidFill>
                  <a:srgbClr val="7030A0"/>
                </a:solidFill>
                <a:effectLst>
                  <a:outerShdw blurRad="38100" dist="38100" dir="2700000" algn="tl">
                    <a:srgbClr val="000000">
                      <a:alpha val="43137"/>
                    </a:srgbClr>
                  </a:outerShdw>
                </a:effectLst>
                <a:latin typeface="Times New Roman"/>
                <a:cs typeface="Times New Roman"/>
              </a:rPr>
              <a:t> </a:t>
            </a:r>
            <a:r>
              <a:rPr sz="2400" b="1" i="1" spc="25" dirty="0" err="1">
                <a:solidFill>
                  <a:srgbClr val="7030A0"/>
                </a:solidFill>
                <a:effectLst>
                  <a:outerShdw blurRad="38100" dist="38100" dir="2700000" algn="tl">
                    <a:srgbClr val="000000">
                      <a:alpha val="43137"/>
                    </a:srgbClr>
                  </a:outerShdw>
                </a:effectLst>
                <a:latin typeface="Times New Roman"/>
                <a:cs typeface="Times New Roman"/>
              </a:rPr>
              <a:t>с</a:t>
            </a:r>
            <a:r>
              <a:rPr sz="2400" b="1" i="1" spc="10" dirty="0" err="1">
                <a:solidFill>
                  <a:srgbClr val="7030A0"/>
                </a:solidFill>
                <a:effectLst>
                  <a:outerShdw blurRad="38100" dist="38100" dir="2700000" algn="tl">
                    <a:srgbClr val="000000">
                      <a:alpha val="43137"/>
                    </a:srgbClr>
                  </a:outerShdw>
                </a:effectLst>
                <a:latin typeface="Times New Roman"/>
                <a:cs typeface="Times New Roman"/>
              </a:rPr>
              <a:t>елекцію</a:t>
            </a:r>
            <a:r>
              <a:rPr sz="2400" b="1" dirty="0">
                <a:solidFill>
                  <a:srgbClr val="231F20"/>
                </a:solidFill>
                <a:latin typeface="Times New Roman"/>
                <a:cs typeface="Times New Roman"/>
              </a:rPr>
              <a:t>,</a:t>
            </a:r>
            <a:r>
              <a:rPr lang="en-US" sz="2400" b="1" dirty="0">
                <a:solidFill>
                  <a:srgbClr val="231F20"/>
                </a:solidFill>
                <a:latin typeface="Times New Roman"/>
                <a:cs typeface="Times New Roman"/>
              </a:rPr>
              <a:t> </a:t>
            </a:r>
            <a:r>
              <a:rPr sz="2400" b="1" spc="10" dirty="0" err="1">
                <a:solidFill>
                  <a:srgbClr val="231F20"/>
                </a:solidFill>
                <a:latin typeface="Times New Roman"/>
                <a:cs typeface="Times New Roman"/>
              </a:rPr>
              <a:t>щ</a:t>
            </a:r>
            <a:r>
              <a:rPr sz="2400" b="1" dirty="0" err="1">
                <a:solidFill>
                  <a:srgbClr val="231F20"/>
                </a:solidFill>
                <a:latin typeface="Times New Roman"/>
                <a:cs typeface="Times New Roman"/>
              </a:rPr>
              <a:t>о</a:t>
            </a:r>
            <a:r>
              <a:rPr lang="en-US" sz="2400" b="1" dirty="0">
                <a:solidFill>
                  <a:srgbClr val="231F20"/>
                </a:solidFill>
                <a:latin typeface="Times New Roman"/>
                <a:cs typeface="Times New Roman"/>
              </a:rPr>
              <a:t> </a:t>
            </a:r>
            <a:r>
              <a:rPr sz="2400" b="1" spc="10" dirty="0" err="1">
                <a:solidFill>
                  <a:srgbClr val="231F20"/>
                </a:solidFill>
                <a:latin typeface="Times New Roman"/>
                <a:cs typeface="Times New Roman"/>
              </a:rPr>
              <a:t>за</a:t>
            </a:r>
            <a:r>
              <a:rPr sz="2400" b="1" spc="-20" dirty="0" err="1">
                <a:solidFill>
                  <a:srgbClr val="231F20"/>
                </a:solidFill>
                <a:latin typeface="Times New Roman"/>
                <a:cs typeface="Times New Roman"/>
              </a:rPr>
              <a:t>в</a:t>
            </a:r>
            <a:r>
              <a:rPr sz="2400" b="1" spc="10" dirty="0" err="1">
                <a:solidFill>
                  <a:srgbClr val="231F20"/>
                </a:solidFill>
                <a:latin typeface="Times New Roman"/>
                <a:cs typeface="Times New Roman"/>
              </a:rPr>
              <a:t>дяк</a:t>
            </a:r>
            <a:r>
              <a:rPr sz="2400" b="1" dirty="0" err="1">
                <a:solidFill>
                  <a:srgbClr val="231F20"/>
                </a:solidFill>
                <a:latin typeface="Times New Roman"/>
                <a:cs typeface="Times New Roman"/>
              </a:rPr>
              <a:t>и</a:t>
            </a:r>
            <a:r>
              <a:rPr sz="2400" b="1" dirty="0">
                <a:solidFill>
                  <a:srgbClr val="231F20"/>
                </a:solidFill>
                <a:latin typeface="Times New Roman"/>
                <a:cs typeface="Times New Roman"/>
              </a:rPr>
              <a:t>  </a:t>
            </a:r>
            <a:r>
              <a:rPr sz="2400" b="1" spc="5" dirty="0">
                <a:solidFill>
                  <a:srgbClr val="231F20"/>
                </a:solidFill>
                <a:latin typeface="Times New Roman"/>
                <a:cs typeface="Times New Roman"/>
              </a:rPr>
              <a:t>тотипотентності</a:t>
            </a:r>
            <a:r>
              <a:rPr sz="2400" b="1" spc="45" dirty="0">
                <a:solidFill>
                  <a:srgbClr val="231F20"/>
                </a:solidFill>
                <a:latin typeface="Times New Roman"/>
                <a:cs typeface="Times New Roman"/>
              </a:rPr>
              <a:t> </a:t>
            </a:r>
            <a:r>
              <a:rPr sz="2400" b="1" spc="10" dirty="0">
                <a:solidFill>
                  <a:srgbClr val="231F20"/>
                </a:solidFill>
                <a:latin typeface="Times New Roman"/>
                <a:cs typeface="Times New Roman"/>
              </a:rPr>
              <a:t>рослинної</a:t>
            </a:r>
            <a:r>
              <a:rPr sz="2400" b="1" spc="35" dirty="0">
                <a:solidFill>
                  <a:srgbClr val="231F20"/>
                </a:solidFill>
                <a:latin typeface="Times New Roman"/>
                <a:cs typeface="Times New Roman"/>
              </a:rPr>
              <a:t> </a:t>
            </a:r>
            <a:r>
              <a:rPr sz="2400" b="1" spc="5" dirty="0">
                <a:solidFill>
                  <a:srgbClr val="231F20"/>
                </a:solidFill>
                <a:latin typeface="Times New Roman"/>
                <a:cs typeface="Times New Roman"/>
              </a:rPr>
              <a:t>клітини</a:t>
            </a:r>
            <a:r>
              <a:rPr sz="2400" b="1" spc="45" dirty="0">
                <a:solidFill>
                  <a:srgbClr val="231F20"/>
                </a:solidFill>
                <a:latin typeface="Times New Roman"/>
                <a:cs typeface="Times New Roman"/>
              </a:rPr>
              <a:t> </a:t>
            </a:r>
            <a:r>
              <a:rPr sz="2400" b="1" spc="5" dirty="0">
                <a:solidFill>
                  <a:srgbClr val="231F20"/>
                </a:solidFill>
                <a:latin typeface="Times New Roman"/>
                <a:cs typeface="Times New Roman"/>
              </a:rPr>
              <a:t>дозволяє</a:t>
            </a:r>
            <a:r>
              <a:rPr sz="2400" b="1" spc="45" dirty="0">
                <a:solidFill>
                  <a:srgbClr val="231F20"/>
                </a:solidFill>
                <a:latin typeface="Times New Roman"/>
                <a:cs typeface="Times New Roman"/>
              </a:rPr>
              <a:t> </a:t>
            </a:r>
            <a:r>
              <a:rPr sz="2400" b="1" dirty="0">
                <a:solidFill>
                  <a:srgbClr val="231F20"/>
                </a:solidFill>
                <a:latin typeface="Times New Roman"/>
                <a:cs typeface="Times New Roman"/>
              </a:rPr>
              <a:t>проводити </a:t>
            </a:r>
            <a:r>
              <a:rPr sz="2400" b="1" spc="-285" dirty="0">
                <a:solidFill>
                  <a:srgbClr val="231F20"/>
                </a:solidFill>
                <a:latin typeface="Times New Roman"/>
                <a:cs typeface="Times New Roman"/>
              </a:rPr>
              <a:t> </a:t>
            </a:r>
            <a:r>
              <a:rPr sz="2400" b="1" spc="5" dirty="0">
                <a:solidFill>
                  <a:srgbClr val="231F20"/>
                </a:solidFill>
                <a:latin typeface="Times New Roman"/>
                <a:cs typeface="Times New Roman"/>
              </a:rPr>
              <a:t>направлений</a:t>
            </a:r>
            <a:r>
              <a:rPr sz="2400" b="1" spc="40" dirty="0">
                <a:solidFill>
                  <a:srgbClr val="231F20"/>
                </a:solidFill>
                <a:latin typeface="Times New Roman"/>
                <a:cs typeface="Times New Roman"/>
              </a:rPr>
              <a:t> </a:t>
            </a:r>
            <a:r>
              <a:rPr sz="2400" b="1" spc="5" dirty="0">
                <a:solidFill>
                  <a:srgbClr val="231F20"/>
                </a:solidFill>
                <a:latin typeface="Times New Roman"/>
                <a:cs typeface="Times New Roman"/>
              </a:rPr>
              <a:t>відбір</a:t>
            </a:r>
            <a:r>
              <a:rPr sz="2400" b="1" spc="40" dirty="0">
                <a:solidFill>
                  <a:srgbClr val="231F20"/>
                </a:solidFill>
                <a:latin typeface="Times New Roman"/>
                <a:cs typeface="Times New Roman"/>
              </a:rPr>
              <a:t> </a:t>
            </a:r>
            <a:r>
              <a:rPr sz="2400" b="1" i="1" spc="5" dirty="0">
                <a:solidFill>
                  <a:srgbClr val="231F20"/>
                </a:solidFill>
                <a:latin typeface="Times New Roman"/>
                <a:cs typeface="Times New Roman"/>
              </a:rPr>
              <a:t>in</a:t>
            </a:r>
            <a:r>
              <a:rPr sz="2400" b="1" i="1" spc="40" dirty="0">
                <a:solidFill>
                  <a:srgbClr val="231F20"/>
                </a:solidFill>
                <a:latin typeface="Times New Roman"/>
                <a:cs typeface="Times New Roman"/>
              </a:rPr>
              <a:t> </a:t>
            </a:r>
            <a:r>
              <a:rPr sz="2400" b="1" i="1" dirty="0">
                <a:solidFill>
                  <a:srgbClr val="231F20"/>
                </a:solidFill>
                <a:latin typeface="Times New Roman"/>
                <a:cs typeface="Times New Roman"/>
              </a:rPr>
              <a:t>vitro</a:t>
            </a:r>
            <a:r>
              <a:rPr sz="2400" b="1" dirty="0">
                <a:solidFill>
                  <a:srgbClr val="231F20"/>
                </a:solidFill>
                <a:latin typeface="Times New Roman"/>
                <a:cs typeface="Times New Roman"/>
              </a:rPr>
              <a:t>.</a:t>
            </a:r>
            <a:r>
              <a:rPr sz="2400" b="1" spc="45" dirty="0">
                <a:solidFill>
                  <a:srgbClr val="231F20"/>
                </a:solidFill>
                <a:latin typeface="Times New Roman"/>
                <a:cs typeface="Times New Roman"/>
              </a:rPr>
              <a:t> </a:t>
            </a:r>
            <a:endParaRPr lang="uk-UA" sz="2400" b="1" spc="45" dirty="0" smtClean="0">
              <a:solidFill>
                <a:srgbClr val="231F20"/>
              </a:solidFill>
              <a:latin typeface="Times New Roman"/>
              <a:cs typeface="Times New Roman"/>
            </a:endParaRPr>
          </a:p>
          <a:p>
            <a:pPr marL="12700" marR="5080" algn="just">
              <a:tabLst>
                <a:tab pos="646414" algn="l"/>
                <a:tab pos="807700" algn="l"/>
                <a:tab pos="1340452" algn="l"/>
                <a:tab pos="1525232" algn="l"/>
                <a:tab pos="1766526" algn="l"/>
                <a:tab pos="2088462" algn="l"/>
                <a:tab pos="2162121" algn="l"/>
                <a:tab pos="2186885" algn="l"/>
                <a:tab pos="2896798" algn="l"/>
                <a:tab pos="3085388" algn="l"/>
                <a:tab pos="3106977" algn="l"/>
                <a:tab pos="3310172" algn="l"/>
                <a:tab pos="3535591" algn="l"/>
                <a:tab pos="4001670" algn="l"/>
              </a:tabLst>
            </a:pPr>
            <a:r>
              <a:rPr sz="2400" b="1" spc="5" dirty="0" err="1" smtClean="0">
                <a:solidFill>
                  <a:srgbClr val="231F20"/>
                </a:solidFill>
                <a:latin typeface="Times New Roman"/>
                <a:cs typeface="Times New Roman"/>
              </a:rPr>
              <a:t>Прийоми</a:t>
            </a:r>
            <a:r>
              <a:rPr sz="2400" b="1" spc="40" dirty="0" smtClean="0">
                <a:solidFill>
                  <a:srgbClr val="231F20"/>
                </a:solidFill>
                <a:latin typeface="Times New Roman"/>
                <a:cs typeface="Times New Roman"/>
              </a:rPr>
              <a:t> </a:t>
            </a:r>
            <a:r>
              <a:rPr sz="2400" b="1" spc="-10" dirty="0">
                <a:solidFill>
                  <a:srgbClr val="231F20"/>
                </a:solidFill>
                <a:latin typeface="Times New Roman"/>
                <a:cs typeface="Times New Roman"/>
              </a:rPr>
              <a:t>культури</a:t>
            </a:r>
            <a:r>
              <a:rPr sz="2400" b="1" spc="55" dirty="0">
                <a:solidFill>
                  <a:srgbClr val="231F20"/>
                </a:solidFill>
                <a:latin typeface="Times New Roman"/>
                <a:cs typeface="Times New Roman"/>
              </a:rPr>
              <a:t> </a:t>
            </a:r>
            <a:r>
              <a:rPr sz="2400" b="1" spc="5" dirty="0">
                <a:solidFill>
                  <a:srgbClr val="231F20"/>
                </a:solidFill>
                <a:latin typeface="Times New Roman"/>
                <a:cs typeface="Times New Roman"/>
              </a:rPr>
              <a:t>клітин</a:t>
            </a:r>
            <a:r>
              <a:rPr sz="2400" b="1" spc="40" dirty="0">
                <a:solidFill>
                  <a:srgbClr val="231F20"/>
                </a:solidFill>
                <a:latin typeface="Times New Roman"/>
                <a:cs typeface="Times New Roman"/>
              </a:rPr>
              <a:t> </a:t>
            </a:r>
            <a:r>
              <a:rPr sz="2400" b="1" spc="10" dirty="0">
                <a:solidFill>
                  <a:srgbClr val="231F20"/>
                </a:solidFill>
                <a:latin typeface="Times New Roman"/>
                <a:cs typeface="Times New Roman"/>
              </a:rPr>
              <a:t>та </a:t>
            </a:r>
            <a:r>
              <a:rPr sz="2400" b="1" spc="-285" dirty="0">
                <a:solidFill>
                  <a:srgbClr val="231F20"/>
                </a:solidFill>
                <a:latin typeface="Times New Roman"/>
                <a:cs typeface="Times New Roman"/>
              </a:rPr>
              <a:t> </a:t>
            </a:r>
            <a:r>
              <a:rPr sz="2400" b="1" spc="-10" dirty="0">
                <a:solidFill>
                  <a:srgbClr val="231F20"/>
                </a:solidFill>
                <a:latin typeface="Times New Roman"/>
                <a:cs typeface="Times New Roman"/>
              </a:rPr>
              <a:t>регенерації</a:t>
            </a:r>
            <a:r>
              <a:rPr sz="2400" b="1" spc="-50" dirty="0">
                <a:solidFill>
                  <a:srgbClr val="231F20"/>
                </a:solidFill>
                <a:latin typeface="Times New Roman"/>
                <a:cs typeface="Times New Roman"/>
              </a:rPr>
              <a:t> </a:t>
            </a:r>
            <a:r>
              <a:rPr sz="2400" b="1" spc="-5" dirty="0">
                <a:solidFill>
                  <a:srgbClr val="231F20"/>
                </a:solidFill>
                <a:latin typeface="Times New Roman"/>
                <a:cs typeface="Times New Roman"/>
              </a:rPr>
              <a:t>із</a:t>
            </a:r>
            <a:r>
              <a:rPr sz="2400" b="1" spc="-50" dirty="0">
                <a:solidFill>
                  <a:srgbClr val="231F20"/>
                </a:solidFill>
                <a:latin typeface="Times New Roman"/>
                <a:cs typeface="Times New Roman"/>
              </a:rPr>
              <a:t> </a:t>
            </a:r>
            <a:r>
              <a:rPr sz="2400" b="1" spc="-5" dirty="0">
                <a:solidFill>
                  <a:srgbClr val="231F20"/>
                </a:solidFill>
                <a:latin typeface="Times New Roman"/>
                <a:cs typeface="Times New Roman"/>
              </a:rPr>
              <a:t>них</a:t>
            </a:r>
            <a:r>
              <a:rPr sz="2400" b="1" spc="-45" dirty="0">
                <a:solidFill>
                  <a:srgbClr val="231F20"/>
                </a:solidFill>
                <a:latin typeface="Times New Roman"/>
                <a:cs typeface="Times New Roman"/>
              </a:rPr>
              <a:t> </a:t>
            </a:r>
            <a:r>
              <a:rPr sz="2400" b="1" dirty="0">
                <a:solidFill>
                  <a:srgbClr val="231F20"/>
                </a:solidFill>
                <a:latin typeface="Times New Roman"/>
                <a:cs typeface="Times New Roman"/>
              </a:rPr>
              <a:t>рослин</a:t>
            </a:r>
            <a:r>
              <a:rPr sz="2400" b="1" spc="-50" dirty="0">
                <a:solidFill>
                  <a:srgbClr val="231F20"/>
                </a:solidFill>
                <a:latin typeface="Times New Roman"/>
                <a:cs typeface="Times New Roman"/>
              </a:rPr>
              <a:t> </a:t>
            </a:r>
            <a:r>
              <a:rPr sz="2400" b="1" spc="-15" dirty="0">
                <a:solidFill>
                  <a:srgbClr val="231F20"/>
                </a:solidFill>
                <a:latin typeface="Times New Roman"/>
                <a:cs typeface="Times New Roman"/>
              </a:rPr>
              <a:t>уже</a:t>
            </a:r>
            <a:r>
              <a:rPr sz="2400" b="1" spc="-45" dirty="0">
                <a:solidFill>
                  <a:srgbClr val="231F20"/>
                </a:solidFill>
                <a:latin typeface="Times New Roman"/>
                <a:cs typeface="Times New Roman"/>
              </a:rPr>
              <a:t> </a:t>
            </a:r>
            <a:r>
              <a:rPr sz="2400" b="1" spc="-15" dirty="0">
                <a:solidFill>
                  <a:srgbClr val="231F20"/>
                </a:solidFill>
                <a:latin typeface="Times New Roman"/>
                <a:cs typeface="Times New Roman"/>
              </a:rPr>
              <a:t>сьогодні</a:t>
            </a:r>
            <a:r>
              <a:rPr sz="2400" b="1" spc="-50" dirty="0">
                <a:solidFill>
                  <a:srgbClr val="231F20"/>
                </a:solidFill>
                <a:latin typeface="Times New Roman"/>
                <a:cs typeface="Times New Roman"/>
              </a:rPr>
              <a:t> </a:t>
            </a:r>
            <a:r>
              <a:rPr sz="2400" b="1" spc="-10" dirty="0">
                <a:solidFill>
                  <a:srgbClr val="231F20"/>
                </a:solidFill>
                <a:latin typeface="Times New Roman"/>
                <a:cs typeface="Times New Roman"/>
              </a:rPr>
              <a:t>дозволяють</a:t>
            </a:r>
            <a:r>
              <a:rPr sz="2400" b="1" spc="-50" dirty="0">
                <a:solidFill>
                  <a:srgbClr val="231F20"/>
                </a:solidFill>
                <a:latin typeface="Times New Roman"/>
                <a:cs typeface="Times New Roman"/>
              </a:rPr>
              <a:t> </a:t>
            </a:r>
            <a:r>
              <a:rPr sz="2400" b="1" spc="-10" dirty="0">
                <a:solidFill>
                  <a:srgbClr val="231F20"/>
                </a:solidFill>
                <a:latin typeface="Times New Roman"/>
                <a:cs typeface="Times New Roman"/>
              </a:rPr>
              <a:t>реалізувати </a:t>
            </a:r>
            <a:r>
              <a:rPr sz="2400" b="1" spc="-285" dirty="0">
                <a:solidFill>
                  <a:srgbClr val="231F20"/>
                </a:solidFill>
                <a:latin typeface="Times New Roman"/>
                <a:cs typeface="Times New Roman"/>
              </a:rPr>
              <a:t> </a:t>
            </a:r>
            <a:r>
              <a:rPr sz="2400" b="1" spc="5" dirty="0">
                <a:solidFill>
                  <a:srgbClr val="231F20"/>
                </a:solidFill>
                <a:latin typeface="Times New Roman"/>
                <a:cs typeface="Times New Roman"/>
              </a:rPr>
              <a:t>можливості</a:t>
            </a:r>
            <a:r>
              <a:rPr sz="2400" b="1" spc="225" dirty="0">
                <a:solidFill>
                  <a:srgbClr val="231F20"/>
                </a:solidFill>
                <a:latin typeface="Times New Roman"/>
                <a:cs typeface="Times New Roman"/>
              </a:rPr>
              <a:t> </a:t>
            </a:r>
            <a:r>
              <a:rPr sz="2400" b="1" spc="5" dirty="0">
                <a:solidFill>
                  <a:srgbClr val="231F20"/>
                </a:solidFill>
                <a:latin typeface="Times New Roman"/>
                <a:cs typeface="Times New Roman"/>
              </a:rPr>
              <a:t>клітинної</a:t>
            </a:r>
            <a:r>
              <a:rPr sz="2400" b="1" spc="225" dirty="0">
                <a:solidFill>
                  <a:srgbClr val="231F20"/>
                </a:solidFill>
                <a:latin typeface="Times New Roman"/>
                <a:cs typeface="Times New Roman"/>
              </a:rPr>
              <a:t> </a:t>
            </a:r>
            <a:r>
              <a:rPr sz="2400" b="1" spc="10" dirty="0">
                <a:solidFill>
                  <a:srgbClr val="231F20"/>
                </a:solidFill>
                <a:latin typeface="Times New Roman"/>
                <a:cs typeface="Times New Roman"/>
              </a:rPr>
              <a:t>селекції,</a:t>
            </a:r>
            <a:r>
              <a:rPr sz="2400" b="1" spc="220" dirty="0">
                <a:solidFill>
                  <a:srgbClr val="231F20"/>
                </a:solidFill>
                <a:latin typeface="Times New Roman"/>
                <a:cs typeface="Times New Roman"/>
              </a:rPr>
              <a:t> </a:t>
            </a:r>
            <a:r>
              <a:rPr sz="2400" b="1" spc="5" dirty="0">
                <a:solidFill>
                  <a:srgbClr val="231F20"/>
                </a:solidFill>
                <a:latin typeface="Times New Roman"/>
                <a:cs typeface="Times New Roman"/>
              </a:rPr>
              <a:t>зокрема</a:t>
            </a:r>
            <a:r>
              <a:rPr sz="2400" b="1" spc="225" dirty="0">
                <a:solidFill>
                  <a:srgbClr val="231F20"/>
                </a:solidFill>
                <a:latin typeface="Times New Roman"/>
                <a:cs typeface="Times New Roman"/>
              </a:rPr>
              <a:t> </a:t>
            </a:r>
            <a:r>
              <a:rPr sz="2400" b="1" spc="5" dirty="0">
                <a:solidFill>
                  <a:srgbClr val="231F20"/>
                </a:solidFill>
                <a:latin typeface="Times New Roman"/>
                <a:cs typeface="Times New Roman"/>
              </a:rPr>
              <a:t>на</a:t>
            </a:r>
            <a:r>
              <a:rPr sz="2400" b="1" spc="225" dirty="0">
                <a:solidFill>
                  <a:srgbClr val="231F20"/>
                </a:solidFill>
                <a:latin typeface="Times New Roman"/>
                <a:cs typeface="Times New Roman"/>
              </a:rPr>
              <a:t> </a:t>
            </a:r>
            <a:r>
              <a:rPr sz="2400" b="1" spc="5" dirty="0">
                <a:solidFill>
                  <a:srgbClr val="231F20"/>
                </a:solidFill>
                <a:latin typeface="Times New Roman"/>
                <a:cs typeface="Times New Roman"/>
              </a:rPr>
              <a:t>стійкість</a:t>
            </a:r>
            <a:r>
              <a:rPr sz="2400" b="1" spc="225" dirty="0">
                <a:solidFill>
                  <a:srgbClr val="231F20"/>
                </a:solidFill>
                <a:latin typeface="Times New Roman"/>
                <a:cs typeface="Times New Roman"/>
              </a:rPr>
              <a:t> </a:t>
            </a:r>
            <a:r>
              <a:rPr sz="2400" b="1" spc="5" dirty="0">
                <a:solidFill>
                  <a:srgbClr val="231F20"/>
                </a:solidFill>
                <a:latin typeface="Times New Roman"/>
                <a:cs typeface="Times New Roman"/>
              </a:rPr>
              <a:t>до </a:t>
            </a:r>
            <a:r>
              <a:rPr sz="2400" b="1" spc="-285" dirty="0">
                <a:solidFill>
                  <a:srgbClr val="231F20"/>
                </a:solidFill>
                <a:latin typeface="Times New Roman"/>
                <a:cs typeface="Times New Roman"/>
              </a:rPr>
              <a:t> </a:t>
            </a:r>
            <a:r>
              <a:rPr sz="2400" b="1" spc="5" dirty="0">
                <a:solidFill>
                  <a:srgbClr val="231F20"/>
                </a:solidFill>
                <a:latin typeface="Times New Roman"/>
                <a:cs typeface="Times New Roman"/>
              </a:rPr>
              <a:t>стресових</a:t>
            </a:r>
            <a:r>
              <a:rPr sz="2400" b="1" spc="75" dirty="0">
                <a:solidFill>
                  <a:srgbClr val="231F20"/>
                </a:solidFill>
                <a:latin typeface="Times New Roman"/>
                <a:cs typeface="Times New Roman"/>
              </a:rPr>
              <a:t> </a:t>
            </a:r>
            <a:r>
              <a:rPr sz="2400" b="1" spc="-5" dirty="0">
                <a:solidFill>
                  <a:srgbClr val="231F20"/>
                </a:solidFill>
                <a:latin typeface="Times New Roman"/>
                <a:cs typeface="Times New Roman"/>
              </a:rPr>
              <a:t>факторів,</a:t>
            </a:r>
            <a:r>
              <a:rPr sz="2400" b="1" spc="75" dirty="0">
                <a:solidFill>
                  <a:srgbClr val="231F20"/>
                </a:solidFill>
                <a:latin typeface="Times New Roman"/>
                <a:cs typeface="Times New Roman"/>
              </a:rPr>
              <a:t> </a:t>
            </a:r>
            <a:r>
              <a:rPr sz="2400" b="1" spc="-5" dirty="0">
                <a:solidFill>
                  <a:srgbClr val="231F20"/>
                </a:solidFill>
                <a:latin typeface="Times New Roman"/>
                <a:cs typeface="Times New Roman"/>
              </a:rPr>
              <a:t>гербіцидів,</a:t>
            </a:r>
            <a:r>
              <a:rPr sz="2400" b="1" spc="75" dirty="0">
                <a:solidFill>
                  <a:srgbClr val="231F20"/>
                </a:solidFill>
                <a:latin typeface="Times New Roman"/>
                <a:cs typeface="Times New Roman"/>
              </a:rPr>
              <a:t> </a:t>
            </a:r>
            <a:r>
              <a:rPr sz="2400" b="1" dirty="0">
                <a:solidFill>
                  <a:srgbClr val="231F20"/>
                </a:solidFill>
                <a:latin typeface="Times New Roman"/>
                <a:cs typeface="Times New Roman"/>
              </a:rPr>
              <a:t>різних</a:t>
            </a:r>
            <a:r>
              <a:rPr sz="2400" b="1" spc="75" dirty="0">
                <a:solidFill>
                  <a:srgbClr val="231F20"/>
                </a:solidFill>
                <a:latin typeface="Times New Roman"/>
                <a:cs typeface="Times New Roman"/>
              </a:rPr>
              <a:t> </a:t>
            </a:r>
            <a:r>
              <a:rPr sz="2400" b="1" spc="-5" dirty="0">
                <a:solidFill>
                  <a:srgbClr val="231F20"/>
                </a:solidFill>
                <a:latin typeface="Times New Roman"/>
                <a:cs typeface="Times New Roman"/>
              </a:rPr>
              <a:t>захворювань.</a:t>
            </a:r>
            <a:r>
              <a:rPr sz="2400" b="1" spc="75" dirty="0">
                <a:solidFill>
                  <a:srgbClr val="231F20"/>
                </a:solidFill>
                <a:latin typeface="Times New Roman"/>
                <a:cs typeface="Times New Roman"/>
              </a:rPr>
              <a:t> </a:t>
            </a:r>
            <a:r>
              <a:rPr sz="2400" b="1" spc="-5" dirty="0" err="1">
                <a:solidFill>
                  <a:srgbClr val="231F20"/>
                </a:solidFill>
                <a:latin typeface="Times New Roman"/>
                <a:cs typeface="Times New Roman"/>
              </a:rPr>
              <a:t>Відомо</a:t>
            </a:r>
            <a:r>
              <a:rPr sz="2400" b="1" spc="-5" dirty="0" smtClean="0">
                <a:solidFill>
                  <a:srgbClr val="231F20"/>
                </a:solidFill>
                <a:latin typeface="Times New Roman"/>
                <a:cs typeface="Times New Roman"/>
              </a:rPr>
              <a:t>,</a:t>
            </a:r>
            <a:r>
              <a:rPr sz="2400" b="1" spc="-285" dirty="0" smtClean="0">
                <a:solidFill>
                  <a:srgbClr val="231F20"/>
                </a:solidFill>
                <a:latin typeface="Times New Roman"/>
                <a:cs typeface="Times New Roman"/>
              </a:rPr>
              <a:t> </a:t>
            </a:r>
            <a:r>
              <a:rPr sz="2400" b="1" spc="5" dirty="0">
                <a:solidFill>
                  <a:srgbClr val="231F20"/>
                </a:solidFill>
                <a:latin typeface="Times New Roman"/>
                <a:cs typeface="Times New Roman"/>
              </a:rPr>
              <a:t>що</a:t>
            </a:r>
            <a:r>
              <a:rPr sz="2400" b="1" spc="70" dirty="0">
                <a:solidFill>
                  <a:srgbClr val="231F20"/>
                </a:solidFill>
                <a:latin typeface="Times New Roman"/>
                <a:cs typeface="Times New Roman"/>
              </a:rPr>
              <a:t> </a:t>
            </a:r>
            <a:r>
              <a:rPr sz="2400" b="1" spc="5" dirty="0">
                <a:solidFill>
                  <a:srgbClr val="231F20"/>
                </a:solidFill>
                <a:latin typeface="Times New Roman"/>
                <a:cs typeface="Times New Roman"/>
              </a:rPr>
              <a:t>генетично</a:t>
            </a:r>
            <a:r>
              <a:rPr sz="2400" b="1" spc="70" dirty="0">
                <a:solidFill>
                  <a:srgbClr val="231F20"/>
                </a:solidFill>
                <a:latin typeface="Times New Roman"/>
                <a:cs typeface="Times New Roman"/>
              </a:rPr>
              <a:t> </a:t>
            </a:r>
            <a:r>
              <a:rPr sz="2400" b="1" spc="5" dirty="0">
                <a:solidFill>
                  <a:srgbClr val="231F20"/>
                </a:solidFill>
                <a:latin typeface="Times New Roman"/>
                <a:cs typeface="Times New Roman"/>
              </a:rPr>
              <a:t>ідентичні</a:t>
            </a:r>
            <a:r>
              <a:rPr sz="2400" b="1" spc="70" dirty="0">
                <a:solidFill>
                  <a:srgbClr val="231F20"/>
                </a:solidFill>
                <a:latin typeface="Times New Roman"/>
                <a:cs typeface="Times New Roman"/>
              </a:rPr>
              <a:t> </a:t>
            </a:r>
            <a:r>
              <a:rPr sz="2400" b="1" spc="10" dirty="0">
                <a:solidFill>
                  <a:srgbClr val="231F20"/>
                </a:solidFill>
                <a:latin typeface="Times New Roman"/>
                <a:cs typeface="Times New Roman"/>
              </a:rPr>
              <a:t>рослини-регенеранти</a:t>
            </a:r>
            <a:r>
              <a:rPr sz="2400" b="1" spc="65" dirty="0">
                <a:solidFill>
                  <a:srgbClr val="231F20"/>
                </a:solidFill>
                <a:latin typeface="Times New Roman"/>
                <a:cs typeface="Times New Roman"/>
              </a:rPr>
              <a:t> </a:t>
            </a:r>
            <a:r>
              <a:rPr sz="2400" b="1" spc="5" dirty="0">
                <a:solidFill>
                  <a:srgbClr val="231F20"/>
                </a:solidFill>
                <a:latin typeface="Times New Roman"/>
                <a:cs typeface="Times New Roman"/>
              </a:rPr>
              <a:t>отримують, </a:t>
            </a:r>
            <a:r>
              <a:rPr sz="2400" b="1" spc="-285" dirty="0">
                <a:solidFill>
                  <a:srgbClr val="231F20"/>
                </a:solidFill>
                <a:latin typeface="Times New Roman"/>
                <a:cs typeface="Times New Roman"/>
              </a:rPr>
              <a:t> </a:t>
            </a:r>
            <a:r>
              <a:rPr sz="2400" b="1" spc="5" dirty="0">
                <a:solidFill>
                  <a:srgbClr val="231F20"/>
                </a:solidFill>
                <a:latin typeface="Times New Roman"/>
                <a:cs typeface="Times New Roman"/>
              </a:rPr>
              <a:t>зазвичай,</a:t>
            </a:r>
            <a:r>
              <a:rPr sz="2400" b="1" spc="75" dirty="0">
                <a:solidFill>
                  <a:srgbClr val="231F20"/>
                </a:solidFill>
                <a:latin typeface="Times New Roman"/>
                <a:cs typeface="Times New Roman"/>
              </a:rPr>
              <a:t> </a:t>
            </a:r>
            <a:r>
              <a:rPr sz="2400" b="1" spc="10" dirty="0">
                <a:solidFill>
                  <a:srgbClr val="231F20"/>
                </a:solidFill>
                <a:latin typeface="Times New Roman"/>
                <a:cs typeface="Times New Roman"/>
              </a:rPr>
              <a:t>через</a:t>
            </a:r>
            <a:r>
              <a:rPr sz="2400" b="1" spc="65" dirty="0">
                <a:solidFill>
                  <a:srgbClr val="231F20"/>
                </a:solidFill>
                <a:latin typeface="Times New Roman"/>
                <a:cs typeface="Times New Roman"/>
              </a:rPr>
              <a:t> </a:t>
            </a:r>
            <a:r>
              <a:rPr sz="2400" b="1" spc="5" dirty="0">
                <a:solidFill>
                  <a:srgbClr val="7030A0"/>
                </a:solidFill>
                <a:latin typeface="Times New Roman"/>
                <a:cs typeface="Times New Roman"/>
              </a:rPr>
              <a:t>первинний</a:t>
            </a:r>
            <a:r>
              <a:rPr sz="2400" b="1" spc="75" dirty="0">
                <a:solidFill>
                  <a:srgbClr val="7030A0"/>
                </a:solidFill>
                <a:latin typeface="Times New Roman"/>
                <a:cs typeface="Times New Roman"/>
              </a:rPr>
              <a:t> </a:t>
            </a:r>
            <a:r>
              <a:rPr sz="2400" b="1" spc="5" dirty="0">
                <a:solidFill>
                  <a:srgbClr val="7030A0"/>
                </a:solidFill>
                <a:latin typeface="Times New Roman"/>
                <a:cs typeface="Times New Roman"/>
              </a:rPr>
              <a:t>калус</a:t>
            </a:r>
            <a:r>
              <a:rPr sz="2400" b="1" spc="5" dirty="0">
                <a:solidFill>
                  <a:srgbClr val="231F20"/>
                </a:solidFill>
                <a:latin typeface="Times New Roman"/>
                <a:cs typeface="Times New Roman"/>
              </a:rPr>
              <a:t>.</a:t>
            </a:r>
            <a:r>
              <a:rPr sz="2400" b="1" spc="75" dirty="0">
                <a:solidFill>
                  <a:srgbClr val="231F20"/>
                </a:solidFill>
                <a:latin typeface="Times New Roman"/>
                <a:cs typeface="Times New Roman"/>
              </a:rPr>
              <a:t> </a:t>
            </a:r>
            <a:endParaRPr lang="uk-UA" sz="2400" b="1" spc="75" dirty="0" smtClean="0">
              <a:solidFill>
                <a:srgbClr val="231F20"/>
              </a:solidFill>
              <a:latin typeface="Times New Roman"/>
              <a:cs typeface="Times New Roman"/>
            </a:endParaRPr>
          </a:p>
          <a:p>
            <a:pPr marL="12700" marR="5080" algn="just">
              <a:tabLst>
                <a:tab pos="646414" algn="l"/>
                <a:tab pos="807700" algn="l"/>
                <a:tab pos="1340452" algn="l"/>
                <a:tab pos="1525232" algn="l"/>
                <a:tab pos="1766526" algn="l"/>
                <a:tab pos="2088462" algn="l"/>
                <a:tab pos="2162121" algn="l"/>
                <a:tab pos="2186885" algn="l"/>
                <a:tab pos="2896798" algn="l"/>
                <a:tab pos="3085388" algn="l"/>
                <a:tab pos="3106977" algn="l"/>
                <a:tab pos="3310172" algn="l"/>
                <a:tab pos="3535591" algn="l"/>
                <a:tab pos="4001670" algn="l"/>
              </a:tabLst>
            </a:pPr>
            <a:r>
              <a:rPr sz="2400" b="1" dirty="0" smtClean="0">
                <a:solidFill>
                  <a:srgbClr val="231F20"/>
                </a:solidFill>
                <a:latin typeface="Times New Roman"/>
                <a:cs typeface="Times New Roman"/>
              </a:rPr>
              <a:t>У</a:t>
            </a:r>
            <a:r>
              <a:rPr lang="uk-UA" sz="2400" b="1" spc="85" dirty="0">
                <a:solidFill>
                  <a:srgbClr val="231F20"/>
                </a:solidFill>
                <a:latin typeface="Times New Roman"/>
                <a:cs typeface="Times New Roman"/>
              </a:rPr>
              <a:t> </a:t>
            </a:r>
            <a:r>
              <a:rPr sz="2400" b="1" spc="5" dirty="0" err="1" smtClean="0">
                <a:solidFill>
                  <a:srgbClr val="231F20"/>
                </a:solidFill>
                <a:latin typeface="Times New Roman"/>
                <a:cs typeface="Times New Roman"/>
              </a:rPr>
              <a:t>калусній</a:t>
            </a:r>
            <a:r>
              <a:rPr sz="2400" b="1" spc="75"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тканині</a:t>
            </a:r>
            <a:r>
              <a:rPr sz="2400" b="1" spc="-285" dirty="0" smtClean="0">
                <a:solidFill>
                  <a:srgbClr val="231F20"/>
                </a:solidFill>
                <a:latin typeface="Times New Roman"/>
                <a:cs typeface="Times New Roman"/>
              </a:rPr>
              <a:t> </a:t>
            </a:r>
            <a:r>
              <a:rPr sz="2400" b="1" spc="10" dirty="0">
                <a:solidFill>
                  <a:srgbClr val="231F20"/>
                </a:solidFill>
                <a:latin typeface="Times New Roman"/>
                <a:cs typeface="Times New Roman"/>
              </a:rPr>
              <a:t>спостерігається</a:t>
            </a:r>
            <a:r>
              <a:rPr sz="2400" b="1" spc="310" dirty="0">
                <a:solidFill>
                  <a:srgbClr val="231F20"/>
                </a:solidFill>
                <a:latin typeface="Times New Roman"/>
                <a:cs typeface="Times New Roman"/>
              </a:rPr>
              <a:t> </a:t>
            </a:r>
            <a:r>
              <a:rPr sz="2400" b="1" spc="5" dirty="0">
                <a:solidFill>
                  <a:srgbClr val="7030A0"/>
                </a:solidFill>
                <a:effectLst>
                  <a:outerShdw blurRad="38100" dist="38100" dir="2700000" algn="tl">
                    <a:srgbClr val="000000">
                      <a:alpha val="43137"/>
                    </a:srgbClr>
                  </a:outerShdw>
                </a:effectLst>
                <a:latin typeface="Times New Roman"/>
                <a:cs typeface="Times New Roman"/>
              </a:rPr>
              <a:t>цитогенетична</a:t>
            </a:r>
            <a:r>
              <a:rPr sz="2400" b="1" spc="10" dirty="0">
                <a:solidFill>
                  <a:srgbClr val="7030A0"/>
                </a:solidFill>
                <a:effectLst>
                  <a:outerShdw blurRad="38100" dist="38100" dir="2700000" algn="tl">
                    <a:srgbClr val="000000">
                      <a:alpha val="43137"/>
                    </a:srgbClr>
                  </a:outerShdw>
                </a:effectLst>
                <a:latin typeface="Times New Roman"/>
                <a:cs typeface="Times New Roman"/>
              </a:rPr>
              <a:t> </a:t>
            </a:r>
            <a:r>
              <a:rPr sz="2400" b="1" spc="5" dirty="0">
                <a:solidFill>
                  <a:srgbClr val="7030A0"/>
                </a:solidFill>
                <a:effectLst>
                  <a:outerShdw blurRad="38100" dist="38100" dir="2700000" algn="tl">
                    <a:srgbClr val="000000">
                      <a:alpha val="43137"/>
                    </a:srgbClr>
                  </a:outerShdw>
                </a:effectLst>
                <a:latin typeface="Times New Roman"/>
                <a:cs typeface="Times New Roman"/>
              </a:rPr>
              <a:t>гетерогенність</a:t>
            </a:r>
            <a:r>
              <a:rPr sz="2400" b="1" spc="10" dirty="0">
                <a:solidFill>
                  <a:srgbClr val="231F20"/>
                </a:solidFill>
                <a:latin typeface="Times New Roman"/>
                <a:cs typeface="Times New Roman"/>
              </a:rPr>
              <a:t> </a:t>
            </a:r>
            <a:r>
              <a:rPr sz="2400" b="1" spc="5" dirty="0" err="1">
                <a:solidFill>
                  <a:srgbClr val="231F20"/>
                </a:solidFill>
                <a:latin typeface="Times New Roman"/>
                <a:cs typeface="Times New Roman"/>
              </a:rPr>
              <a:t>на</a:t>
            </a:r>
            <a:r>
              <a:rPr sz="2400" b="1" spc="10" dirty="0">
                <a:solidFill>
                  <a:srgbClr val="231F20"/>
                </a:solidFill>
                <a:latin typeface="Times New Roman"/>
                <a:cs typeface="Times New Roman"/>
              </a:rPr>
              <a:t> </a:t>
            </a:r>
            <a:r>
              <a:rPr sz="2400" b="1" spc="10" dirty="0" err="1" smtClean="0">
                <a:solidFill>
                  <a:srgbClr val="231F20"/>
                </a:solidFill>
                <a:latin typeface="Times New Roman"/>
                <a:cs typeface="Times New Roman"/>
              </a:rPr>
              <a:t>основі</a:t>
            </a:r>
            <a:r>
              <a:rPr sz="2400" b="1" spc="-285" dirty="0" smtClean="0">
                <a:solidFill>
                  <a:srgbClr val="231F20"/>
                </a:solidFill>
                <a:latin typeface="Times New Roman"/>
                <a:cs typeface="Times New Roman"/>
              </a:rPr>
              <a:t> </a:t>
            </a:r>
            <a:r>
              <a:rPr sz="2400" b="1" spc="5" dirty="0">
                <a:solidFill>
                  <a:srgbClr val="231F20"/>
                </a:solidFill>
                <a:latin typeface="Times New Roman"/>
                <a:cs typeface="Times New Roman"/>
              </a:rPr>
              <a:t>спонтанного</a:t>
            </a:r>
            <a:r>
              <a:rPr sz="2400" b="1" spc="250" dirty="0">
                <a:solidFill>
                  <a:srgbClr val="231F20"/>
                </a:solidFill>
                <a:latin typeface="Times New Roman"/>
                <a:cs typeface="Times New Roman"/>
              </a:rPr>
              <a:t> </a:t>
            </a:r>
            <a:r>
              <a:rPr sz="2400" b="1" spc="-5" dirty="0">
                <a:solidFill>
                  <a:srgbClr val="231F20"/>
                </a:solidFill>
                <a:latin typeface="Times New Roman"/>
                <a:cs typeface="Times New Roman"/>
              </a:rPr>
              <a:t>мутагенезу.</a:t>
            </a:r>
            <a:r>
              <a:rPr sz="2400" b="1" spc="250" dirty="0">
                <a:solidFill>
                  <a:srgbClr val="231F20"/>
                </a:solidFill>
                <a:latin typeface="Times New Roman"/>
                <a:cs typeface="Times New Roman"/>
              </a:rPr>
              <a:t> </a:t>
            </a:r>
            <a:endParaRPr lang="uk-UA" sz="2400" b="1" spc="250" dirty="0" smtClean="0">
              <a:solidFill>
                <a:srgbClr val="231F20"/>
              </a:solidFill>
              <a:latin typeface="Times New Roman"/>
              <a:cs typeface="Times New Roman"/>
            </a:endParaRPr>
          </a:p>
          <a:p>
            <a:pPr marL="12700" marR="5080" algn="just">
              <a:tabLst>
                <a:tab pos="646414" algn="l"/>
                <a:tab pos="807700" algn="l"/>
                <a:tab pos="1340452" algn="l"/>
                <a:tab pos="1525232" algn="l"/>
                <a:tab pos="1766526" algn="l"/>
                <a:tab pos="2088462" algn="l"/>
                <a:tab pos="2162121" algn="l"/>
                <a:tab pos="2186885" algn="l"/>
                <a:tab pos="2896798" algn="l"/>
                <a:tab pos="3085388" algn="l"/>
                <a:tab pos="3106977" algn="l"/>
                <a:tab pos="3310172" algn="l"/>
                <a:tab pos="3535591" algn="l"/>
                <a:tab pos="4001670" algn="l"/>
              </a:tabLst>
            </a:pPr>
            <a:r>
              <a:rPr sz="2400" b="1" spc="5" dirty="0" err="1" smtClean="0">
                <a:solidFill>
                  <a:srgbClr val="FF0000"/>
                </a:solidFill>
                <a:effectLst>
                  <a:outerShdw blurRad="38100" dist="38100" dir="2700000" algn="tl">
                    <a:srgbClr val="000000">
                      <a:alpha val="43137"/>
                    </a:srgbClr>
                  </a:outerShdw>
                </a:effectLst>
                <a:latin typeface="Times New Roman"/>
                <a:cs typeface="Times New Roman"/>
              </a:rPr>
              <a:t>Рослини-регенеранти</a:t>
            </a:r>
            <a:r>
              <a:rPr sz="2400" b="1" spc="5" dirty="0">
                <a:solidFill>
                  <a:srgbClr val="231F20"/>
                </a:solidFill>
                <a:latin typeface="Times New Roman"/>
                <a:cs typeface="Times New Roman"/>
              </a:rPr>
              <a:t>,</a:t>
            </a:r>
            <a:r>
              <a:rPr sz="2400" b="1" spc="254" dirty="0">
                <a:solidFill>
                  <a:srgbClr val="231F20"/>
                </a:solidFill>
                <a:latin typeface="Times New Roman"/>
                <a:cs typeface="Times New Roman"/>
              </a:rPr>
              <a:t> </a:t>
            </a:r>
            <a:r>
              <a:rPr sz="2400" b="1" spc="5" dirty="0">
                <a:solidFill>
                  <a:srgbClr val="231F20"/>
                </a:solidFill>
                <a:latin typeface="Times New Roman"/>
                <a:cs typeface="Times New Roman"/>
              </a:rPr>
              <a:t>отримані</a:t>
            </a:r>
            <a:r>
              <a:rPr sz="2400" b="1" spc="250" dirty="0">
                <a:solidFill>
                  <a:srgbClr val="231F20"/>
                </a:solidFill>
                <a:latin typeface="Times New Roman"/>
                <a:cs typeface="Times New Roman"/>
              </a:rPr>
              <a:t> </a:t>
            </a:r>
            <a:r>
              <a:rPr sz="2400" b="1" spc="5" dirty="0">
                <a:solidFill>
                  <a:srgbClr val="231F20"/>
                </a:solidFill>
                <a:latin typeface="Times New Roman"/>
                <a:cs typeface="Times New Roman"/>
              </a:rPr>
              <a:t>із </a:t>
            </a:r>
            <a:r>
              <a:rPr sz="2400" b="1" spc="-285" dirty="0">
                <a:solidFill>
                  <a:srgbClr val="231F20"/>
                </a:solidFill>
                <a:latin typeface="Times New Roman"/>
                <a:cs typeface="Times New Roman"/>
              </a:rPr>
              <a:t> </a:t>
            </a:r>
            <a:r>
              <a:rPr sz="2400" b="1" spc="10" dirty="0">
                <a:solidFill>
                  <a:srgbClr val="231F20"/>
                </a:solidFill>
                <a:latin typeface="Times New Roman"/>
                <a:cs typeface="Times New Roman"/>
              </a:rPr>
              <a:t>таких</a:t>
            </a:r>
            <a:r>
              <a:rPr sz="2400" b="1" spc="80" dirty="0">
                <a:solidFill>
                  <a:srgbClr val="231F20"/>
                </a:solidFill>
                <a:latin typeface="Times New Roman"/>
                <a:cs typeface="Times New Roman"/>
              </a:rPr>
              <a:t> </a:t>
            </a:r>
            <a:r>
              <a:rPr sz="2400" b="1" spc="5" dirty="0">
                <a:solidFill>
                  <a:srgbClr val="231F20"/>
                </a:solidFill>
                <a:latin typeface="Times New Roman"/>
                <a:cs typeface="Times New Roman"/>
              </a:rPr>
              <a:t>калусних</a:t>
            </a:r>
            <a:r>
              <a:rPr sz="2400" b="1" spc="80" dirty="0">
                <a:solidFill>
                  <a:srgbClr val="231F20"/>
                </a:solidFill>
                <a:latin typeface="Times New Roman"/>
                <a:cs typeface="Times New Roman"/>
              </a:rPr>
              <a:t> </a:t>
            </a:r>
            <a:r>
              <a:rPr sz="2400" b="1" spc="5" dirty="0">
                <a:solidFill>
                  <a:srgbClr val="231F20"/>
                </a:solidFill>
                <a:latin typeface="Times New Roman"/>
                <a:cs typeface="Times New Roman"/>
              </a:rPr>
              <a:t>тканин</a:t>
            </a:r>
            <a:r>
              <a:rPr sz="2400" b="1" spc="80" dirty="0">
                <a:solidFill>
                  <a:srgbClr val="231F20"/>
                </a:solidFill>
                <a:latin typeface="Times New Roman"/>
                <a:cs typeface="Times New Roman"/>
              </a:rPr>
              <a:t> </a:t>
            </a:r>
            <a:r>
              <a:rPr sz="2400" b="1" spc="5" dirty="0">
                <a:solidFill>
                  <a:srgbClr val="231F20"/>
                </a:solidFill>
                <a:latin typeface="Times New Roman"/>
                <a:cs typeface="Times New Roman"/>
              </a:rPr>
              <a:t>помітно</a:t>
            </a:r>
            <a:r>
              <a:rPr sz="2400" b="1" spc="80" dirty="0">
                <a:solidFill>
                  <a:srgbClr val="231F20"/>
                </a:solidFill>
                <a:latin typeface="Times New Roman"/>
                <a:cs typeface="Times New Roman"/>
              </a:rPr>
              <a:t> </a:t>
            </a:r>
            <a:r>
              <a:rPr sz="2400" b="1" spc="5" dirty="0">
                <a:solidFill>
                  <a:srgbClr val="231F20"/>
                </a:solidFill>
                <a:latin typeface="Times New Roman"/>
                <a:cs typeface="Times New Roman"/>
              </a:rPr>
              <a:t>відрізняються</a:t>
            </a:r>
            <a:r>
              <a:rPr sz="2400" b="1" spc="80" dirty="0">
                <a:solidFill>
                  <a:srgbClr val="231F20"/>
                </a:solidFill>
                <a:latin typeface="Times New Roman"/>
                <a:cs typeface="Times New Roman"/>
              </a:rPr>
              <a:t> </a:t>
            </a:r>
            <a:r>
              <a:rPr sz="2400" b="1" spc="5" dirty="0">
                <a:solidFill>
                  <a:srgbClr val="231F20"/>
                </a:solidFill>
                <a:latin typeface="Times New Roman"/>
                <a:cs typeface="Times New Roman"/>
              </a:rPr>
              <a:t>від</a:t>
            </a:r>
            <a:r>
              <a:rPr sz="2400" b="1" spc="80" dirty="0">
                <a:solidFill>
                  <a:srgbClr val="231F20"/>
                </a:solidFill>
                <a:latin typeface="Times New Roman"/>
                <a:cs typeface="Times New Roman"/>
              </a:rPr>
              <a:t> </a:t>
            </a:r>
            <a:r>
              <a:rPr sz="2400" b="1" spc="5" dirty="0">
                <a:solidFill>
                  <a:srgbClr val="231F20"/>
                </a:solidFill>
                <a:latin typeface="Times New Roman"/>
                <a:cs typeface="Times New Roman"/>
              </a:rPr>
              <a:t>вихідного </a:t>
            </a:r>
            <a:r>
              <a:rPr sz="2400" b="1" spc="-285" dirty="0">
                <a:solidFill>
                  <a:srgbClr val="231F20"/>
                </a:solidFill>
                <a:latin typeface="Times New Roman"/>
                <a:cs typeface="Times New Roman"/>
              </a:rPr>
              <a:t> </a:t>
            </a:r>
            <a:r>
              <a:rPr sz="2400" b="1" spc="-10" dirty="0">
                <a:solidFill>
                  <a:srgbClr val="231F20"/>
                </a:solidFill>
                <a:latin typeface="Times New Roman"/>
                <a:cs typeface="Times New Roman"/>
              </a:rPr>
              <a:t>матеріалу.</a:t>
            </a:r>
            <a:r>
              <a:rPr sz="2400" b="1" spc="110" dirty="0">
                <a:solidFill>
                  <a:srgbClr val="231F20"/>
                </a:solidFill>
                <a:latin typeface="Times New Roman"/>
                <a:cs typeface="Times New Roman"/>
              </a:rPr>
              <a:t> </a:t>
            </a:r>
            <a:r>
              <a:rPr sz="2400" b="1" spc="5" dirty="0">
                <a:solidFill>
                  <a:srgbClr val="231F20"/>
                </a:solidFill>
                <a:latin typeface="Times New Roman"/>
                <a:cs typeface="Times New Roman"/>
              </a:rPr>
              <a:t>Це</a:t>
            </a:r>
            <a:r>
              <a:rPr sz="2400" b="1" spc="110" dirty="0">
                <a:solidFill>
                  <a:srgbClr val="231F20"/>
                </a:solidFill>
                <a:latin typeface="Times New Roman"/>
                <a:cs typeface="Times New Roman"/>
              </a:rPr>
              <a:t> </a:t>
            </a:r>
            <a:r>
              <a:rPr sz="2400" b="1" spc="5" dirty="0">
                <a:solidFill>
                  <a:srgbClr val="231F20"/>
                </a:solidFill>
                <a:latin typeface="Times New Roman"/>
                <a:cs typeface="Times New Roman"/>
              </a:rPr>
              <a:t>явище</a:t>
            </a:r>
            <a:r>
              <a:rPr sz="2400" b="1" spc="110" dirty="0">
                <a:solidFill>
                  <a:srgbClr val="231F20"/>
                </a:solidFill>
                <a:latin typeface="Times New Roman"/>
                <a:cs typeface="Times New Roman"/>
              </a:rPr>
              <a:t> </a:t>
            </a:r>
            <a:r>
              <a:rPr sz="2400" b="1" dirty="0">
                <a:solidFill>
                  <a:srgbClr val="231F20"/>
                </a:solidFill>
                <a:latin typeface="Times New Roman"/>
                <a:cs typeface="Times New Roman"/>
              </a:rPr>
              <a:t>використовується</a:t>
            </a:r>
            <a:r>
              <a:rPr sz="2400" b="1" spc="110" dirty="0">
                <a:solidFill>
                  <a:srgbClr val="231F20"/>
                </a:solidFill>
                <a:latin typeface="Times New Roman"/>
                <a:cs typeface="Times New Roman"/>
              </a:rPr>
              <a:t> </a:t>
            </a:r>
            <a:r>
              <a:rPr sz="2400" b="1" spc="5" dirty="0">
                <a:solidFill>
                  <a:srgbClr val="231F20"/>
                </a:solidFill>
                <a:latin typeface="Times New Roman"/>
                <a:cs typeface="Times New Roman"/>
              </a:rPr>
              <a:t>для</a:t>
            </a:r>
            <a:r>
              <a:rPr sz="2400" b="1" spc="110" dirty="0">
                <a:solidFill>
                  <a:srgbClr val="231F20"/>
                </a:solidFill>
                <a:latin typeface="Times New Roman"/>
                <a:cs typeface="Times New Roman"/>
              </a:rPr>
              <a:t> </a:t>
            </a:r>
            <a:r>
              <a:rPr sz="2400" b="1" spc="5" dirty="0">
                <a:solidFill>
                  <a:srgbClr val="231F20"/>
                </a:solidFill>
                <a:latin typeface="Times New Roman"/>
                <a:cs typeface="Times New Roman"/>
              </a:rPr>
              <a:t>створення</a:t>
            </a:r>
            <a:r>
              <a:rPr sz="2400" b="1" spc="110" dirty="0">
                <a:solidFill>
                  <a:srgbClr val="231F20"/>
                </a:solidFill>
                <a:latin typeface="Times New Roman"/>
                <a:cs typeface="Times New Roman"/>
              </a:rPr>
              <a:t> </a:t>
            </a:r>
            <a:r>
              <a:rPr sz="2400" b="1" spc="5" dirty="0">
                <a:solidFill>
                  <a:srgbClr val="231F20"/>
                </a:solidFill>
                <a:latin typeface="Times New Roman"/>
                <a:cs typeface="Times New Roman"/>
              </a:rPr>
              <a:t>нових </a:t>
            </a:r>
            <a:r>
              <a:rPr sz="2400" b="1" spc="-285" dirty="0">
                <a:solidFill>
                  <a:srgbClr val="231F20"/>
                </a:solidFill>
                <a:latin typeface="Times New Roman"/>
                <a:cs typeface="Times New Roman"/>
              </a:rPr>
              <a:t> </a:t>
            </a:r>
            <a:r>
              <a:rPr sz="2400" b="1" spc="5" dirty="0">
                <a:solidFill>
                  <a:srgbClr val="231F20"/>
                </a:solidFill>
                <a:latin typeface="Times New Roman"/>
                <a:cs typeface="Times New Roman"/>
              </a:rPr>
              <a:t>рослинних</a:t>
            </a:r>
            <a:r>
              <a:rPr sz="2400" b="1" spc="80" dirty="0">
                <a:solidFill>
                  <a:srgbClr val="231F20"/>
                </a:solidFill>
                <a:latin typeface="Times New Roman"/>
                <a:cs typeface="Times New Roman"/>
              </a:rPr>
              <a:t> </a:t>
            </a:r>
            <a:r>
              <a:rPr sz="2400" b="1" spc="-5" dirty="0">
                <a:solidFill>
                  <a:srgbClr val="231F20"/>
                </a:solidFill>
                <a:latin typeface="Times New Roman"/>
                <a:cs typeface="Times New Roman"/>
              </a:rPr>
              <a:t>форм</a:t>
            </a:r>
            <a:r>
              <a:rPr sz="2400" b="1" spc="85" dirty="0">
                <a:solidFill>
                  <a:srgbClr val="231F20"/>
                </a:solidFill>
                <a:latin typeface="Times New Roman"/>
                <a:cs typeface="Times New Roman"/>
              </a:rPr>
              <a:t> </a:t>
            </a:r>
            <a:r>
              <a:rPr sz="2400" b="1" spc="5" dirty="0">
                <a:solidFill>
                  <a:srgbClr val="231F20"/>
                </a:solidFill>
                <a:latin typeface="Times New Roman"/>
                <a:cs typeface="Times New Roman"/>
              </a:rPr>
              <a:t>так</a:t>
            </a:r>
            <a:r>
              <a:rPr sz="2400" b="1" spc="80" dirty="0">
                <a:solidFill>
                  <a:srgbClr val="231F20"/>
                </a:solidFill>
                <a:latin typeface="Times New Roman"/>
                <a:cs typeface="Times New Roman"/>
              </a:rPr>
              <a:t> </a:t>
            </a:r>
            <a:r>
              <a:rPr sz="2400" b="1" dirty="0">
                <a:solidFill>
                  <a:srgbClr val="231F20"/>
                </a:solidFill>
                <a:latin typeface="Times New Roman"/>
                <a:cs typeface="Times New Roman"/>
              </a:rPr>
              <a:t>званих</a:t>
            </a:r>
            <a:r>
              <a:rPr sz="2400" b="1" spc="85" dirty="0">
                <a:solidFill>
                  <a:srgbClr val="231F20"/>
                </a:solidFill>
                <a:latin typeface="Times New Roman"/>
                <a:cs typeface="Times New Roman"/>
              </a:rPr>
              <a:t> </a:t>
            </a:r>
            <a:r>
              <a:rPr sz="2400" b="1" u="sng" dirty="0">
                <a:solidFill>
                  <a:srgbClr val="231F20"/>
                </a:solidFill>
                <a:effectLst>
                  <a:outerShdw blurRad="38100" dist="38100" dir="2700000" algn="tl">
                    <a:srgbClr val="000000">
                      <a:alpha val="43137"/>
                    </a:srgbClr>
                  </a:outerShdw>
                </a:effectLst>
                <a:latin typeface="Times New Roman"/>
                <a:cs typeface="Times New Roman"/>
              </a:rPr>
              <a:t>сомаклональних</a:t>
            </a:r>
            <a:r>
              <a:rPr sz="2400" b="1" u="sng" spc="85" dirty="0">
                <a:solidFill>
                  <a:srgbClr val="231F20"/>
                </a:solidFill>
                <a:effectLst>
                  <a:outerShdw blurRad="38100" dist="38100" dir="2700000" algn="tl">
                    <a:srgbClr val="000000">
                      <a:alpha val="43137"/>
                    </a:srgbClr>
                  </a:outerShdw>
                </a:effectLst>
                <a:latin typeface="Times New Roman"/>
                <a:cs typeface="Times New Roman"/>
              </a:rPr>
              <a:t> </a:t>
            </a:r>
            <a:r>
              <a:rPr sz="2400" b="1" u="sng" dirty="0">
                <a:solidFill>
                  <a:srgbClr val="231F20"/>
                </a:solidFill>
                <a:effectLst>
                  <a:outerShdw blurRad="38100" dist="38100" dir="2700000" algn="tl">
                    <a:srgbClr val="000000">
                      <a:alpha val="43137"/>
                    </a:srgbClr>
                  </a:outerShdw>
                </a:effectLst>
                <a:latin typeface="Times New Roman"/>
                <a:cs typeface="Times New Roman"/>
              </a:rPr>
              <a:t>варіантів</a:t>
            </a:r>
            <a:r>
              <a:rPr sz="2400" b="1" dirty="0">
                <a:solidFill>
                  <a:srgbClr val="231F20"/>
                </a:solidFill>
                <a:latin typeface="Times New Roman"/>
                <a:cs typeface="Times New Roman"/>
              </a:rPr>
              <a:t>,</a:t>
            </a:r>
            <a:r>
              <a:rPr sz="2400" b="1" spc="80" dirty="0">
                <a:solidFill>
                  <a:srgbClr val="231F20"/>
                </a:solidFill>
                <a:latin typeface="Times New Roman"/>
                <a:cs typeface="Times New Roman"/>
              </a:rPr>
              <a:t> </a:t>
            </a:r>
            <a:r>
              <a:rPr sz="2400" b="1" spc="-10" dirty="0">
                <a:solidFill>
                  <a:srgbClr val="231F20"/>
                </a:solidFill>
                <a:latin typeface="Times New Roman"/>
                <a:cs typeface="Times New Roman"/>
              </a:rPr>
              <a:t>котрі </a:t>
            </a:r>
            <a:r>
              <a:rPr sz="2400" b="1" spc="-285" dirty="0">
                <a:solidFill>
                  <a:srgbClr val="231F20"/>
                </a:solidFill>
                <a:latin typeface="Times New Roman"/>
                <a:cs typeface="Times New Roman"/>
              </a:rPr>
              <a:t> </a:t>
            </a:r>
            <a:r>
              <a:rPr sz="2400" b="1" spc="-10" dirty="0">
                <a:solidFill>
                  <a:srgbClr val="231F20"/>
                </a:solidFill>
                <a:latin typeface="Times New Roman"/>
                <a:cs typeface="Times New Roman"/>
              </a:rPr>
              <a:t>також</a:t>
            </a:r>
            <a:r>
              <a:rPr sz="2400" b="1" spc="55" dirty="0">
                <a:solidFill>
                  <a:srgbClr val="231F20"/>
                </a:solidFill>
                <a:latin typeface="Times New Roman"/>
                <a:cs typeface="Times New Roman"/>
              </a:rPr>
              <a:t> </a:t>
            </a:r>
            <a:r>
              <a:rPr sz="2400" b="1" spc="5" dirty="0">
                <a:solidFill>
                  <a:srgbClr val="231F20"/>
                </a:solidFill>
                <a:latin typeface="Times New Roman"/>
                <a:cs typeface="Times New Roman"/>
              </a:rPr>
              <a:t>розширюють</a:t>
            </a:r>
            <a:r>
              <a:rPr sz="2400" b="1" spc="40" dirty="0">
                <a:solidFill>
                  <a:srgbClr val="231F20"/>
                </a:solidFill>
                <a:latin typeface="Times New Roman"/>
                <a:cs typeface="Times New Roman"/>
              </a:rPr>
              <a:t> </a:t>
            </a:r>
            <a:r>
              <a:rPr sz="2400" b="1" spc="5" dirty="0">
                <a:solidFill>
                  <a:srgbClr val="231F20"/>
                </a:solidFill>
                <a:latin typeface="Times New Roman"/>
                <a:cs typeface="Times New Roman"/>
              </a:rPr>
              <a:t>генофонд</a:t>
            </a:r>
            <a:r>
              <a:rPr sz="2400" b="1" spc="40" dirty="0">
                <a:solidFill>
                  <a:srgbClr val="231F20"/>
                </a:solidFill>
                <a:latin typeface="Times New Roman"/>
                <a:cs typeface="Times New Roman"/>
              </a:rPr>
              <a:t> </a:t>
            </a:r>
            <a:r>
              <a:rPr sz="2400" b="1" spc="5" dirty="0">
                <a:solidFill>
                  <a:srgbClr val="231F20"/>
                </a:solidFill>
                <a:latin typeface="Times New Roman"/>
                <a:cs typeface="Times New Roman"/>
              </a:rPr>
              <a:t>для</a:t>
            </a:r>
            <a:r>
              <a:rPr sz="2400" b="1" spc="40" dirty="0">
                <a:solidFill>
                  <a:srgbClr val="231F20"/>
                </a:solidFill>
                <a:latin typeface="Times New Roman"/>
                <a:cs typeface="Times New Roman"/>
              </a:rPr>
              <a:t> </a:t>
            </a:r>
            <a:r>
              <a:rPr sz="2400" b="1" spc="10" dirty="0">
                <a:solidFill>
                  <a:srgbClr val="231F20"/>
                </a:solidFill>
                <a:latin typeface="Times New Roman"/>
                <a:cs typeface="Times New Roman"/>
              </a:rPr>
              <a:t>селекції</a:t>
            </a:r>
            <a:r>
              <a:rPr sz="2400" b="1" spc="35" dirty="0">
                <a:solidFill>
                  <a:srgbClr val="231F20"/>
                </a:solidFill>
                <a:latin typeface="Times New Roman"/>
                <a:cs typeface="Times New Roman"/>
              </a:rPr>
              <a:t> </a:t>
            </a:r>
            <a:r>
              <a:rPr sz="2400" b="1" spc="10" dirty="0">
                <a:solidFill>
                  <a:srgbClr val="231F20"/>
                </a:solidFill>
                <a:latin typeface="Times New Roman"/>
                <a:cs typeface="Times New Roman"/>
              </a:rPr>
              <a:t>рослин.</a:t>
            </a:r>
            <a:r>
              <a:rPr sz="2400" b="1" spc="35" dirty="0">
                <a:solidFill>
                  <a:srgbClr val="231F20"/>
                </a:solidFill>
                <a:latin typeface="Times New Roman"/>
                <a:cs typeface="Times New Roman"/>
              </a:rPr>
              <a:t> </a:t>
            </a:r>
            <a:endParaRPr lang="en-US" sz="2400" b="1" spc="35" dirty="0">
              <a:solidFill>
                <a:srgbClr val="231F20"/>
              </a:solidFill>
              <a:latin typeface="Times New Roman"/>
              <a:cs typeface="Times New Roma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7500" y="123825"/>
            <a:ext cx="9601200" cy="7337906"/>
          </a:xfrm>
          <a:prstGeom prst="rect">
            <a:avLst/>
          </a:prstGeom>
          <a:solidFill>
            <a:schemeClr val="bg1"/>
          </a:solidFill>
        </p:spPr>
        <p:txBody>
          <a:bodyPr vert="horz" wrap="square" lIns="0" tIns="12700" rIns="0" bIns="0" rtlCol="0">
            <a:spAutoFit/>
          </a:bodyPr>
          <a:lstStyle/>
          <a:p>
            <a:pPr marR="5080" algn="just"/>
            <a:r>
              <a:rPr sz="2800" b="1" dirty="0" err="1">
                <a:solidFill>
                  <a:srgbClr val="231F20"/>
                </a:solidFill>
                <a:latin typeface="Times New Roman"/>
                <a:cs typeface="Times New Roman"/>
              </a:rPr>
              <a:t>Варто</a:t>
            </a:r>
            <a:r>
              <a:rPr sz="2800" b="1" dirty="0">
                <a:solidFill>
                  <a:srgbClr val="231F20"/>
                </a:solidFill>
                <a:latin typeface="Times New Roman"/>
                <a:cs typeface="Times New Roman"/>
              </a:rPr>
              <a:t> </a:t>
            </a:r>
            <a:r>
              <a:rPr sz="2800" b="1" spc="-285" dirty="0">
                <a:solidFill>
                  <a:srgbClr val="231F20"/>
                </a:solidFill>
                <a:latin typeface="Times New Roman"/>
                <a:cs typeface="Times New Roman"/>
              </a:rPr>
              <a:t> </a:t>
            </a:r>
            <a:r>
              <a:rPr sz="2800" b="1" dirty="0">
                <a:solidFill>
                  <a:srgbClr val="231F20"/>
                </a:solidFill>
                <a:latin typeface="Times New Roman"/>
                <a:cs typeface="Times New Roman"/>
              </a:rPr>
              <a:t>зазначити,</a:t>
            </a:r>
            <a:r>
              <a:rPr sz="2800" b="1" spc="114" dirty="0">
                <a:solidFill>
                  <a:srgbClr val="231F20"/>
                </a:solidFill>
                <a:latin typeface="Times New Roman"/>
                <a:cs typeface="Times New Roman"/>
              </a:rPr>
              <a:t> </a:t>
            </a:r>
            <a:r>
              <a:rPr sz="2800" b="1" spc="5" dirty="0">
                <a:solidFill>
                  <a:srgbClr val="231F20"/>
                </a:solidFill>
                <a:latin typeface="Times New Roman"/>
                <a:cs typeface="Times New Roman"/>
              </a:rPr>
              <a:t>що</a:t>
            </a:r>
            <a:r>
              <a:rPr sz="2800" b="1" spc="110" dirty="0">
                <a:solidFill>
                  <a:srgbClr val="231F20"/>
                </a:solidFill>
                <a:latin typeface="Times New Roman"/>
                <a:cs typeface="Times New Roman"/>
              </a:rPr>
              <a:t> </a:t>
            </a:r>
            <a:r>
              <a:rPr sz="2800" b="1" spc="-5" dirty="0">
                <a:solidFill>
                  <a:srgbClr val="231F20"/>
                </a:solidFill>
                <a:latin typeface="Times New Roman"/>
                <a:cs typeface="Times New Roman"/>
              </a:rPr>
              <a:t>метод</a:t>
            </a:r>
            <a:r>
              <a:rPr sz="2800" b="1" spc="120" dirty="0">
                <a:solidFill>
                  <a:srgbClr val="231F20"/>
                </a:solidFill>
                <a:latin typeface="Times New Roman"/>
                <a:cs typeface="Times New Roman"/>
              </a:rPr>
              <a:t> </a:t>
            </a:r>
            <a:r>
              <a:rPr sz="2800" b="1" spc="-10" dirty="0">
                <a:solidFill>
                  <a:srgbClr val="231F20"/>
                </a:solidFill>
                <a:latin typeface="Times New Roman"/>
                <a:cs typeface="Times New Roman"/>
              </a:rPr>
              <a:t>культури</a:t>
            </a:r>
            <a:r>
              <a:rPr sz="2800" b="1" spc="125" dirty="0">
                <a:solidFill>
                  <a:srgbClr val="231F20"/>
                </a:solidFill>
                <a:latin typeface="Times New Roman"/>
                <a:cs typeface="Times New Roman"/>
              </a:rPr>
              <a:t> </a:t>
            </a:r>
            <a:r>
              <a:rPr sz="2800" b="1" spc="5" dirty="0">
                <a:solidFill>
                  <a:srgbClr val="231F20"/>
                </a:solidFill>
                <a:latin typeface="Times New Roman"/>
                <a:cs typeface="Times New Roman"/>
              </a:rPr>
              <a:t>клітин</a:t>
            </a:r>
            <a:r>
              <a:rPr sz="2800" b="1" spc="110" dirty="0">
                <a:solidFill>
                  <a:srgbClr val="231F20"/>
                </a:solidFill>
                <a:latin typeface="Times New Roman"/>
                <a:cs typeface="Times New Roman"/>
              </a:rPr>
              <a:t> </a:t>
            </a:r>
            <a:r>
              <a:rPr sz="2800" b="1" spc="5" dirty="0">
                <a:solidFill>
                  <a:srgbClr val="231F20"/>
                </a:solidFill>
                <a:latin typeface="Times New Roman"/>
                <a:cs typeface="Times New Roman"/>
              </a:rPr>
              <a:t>дозволяє</a:t>
            </a:r>
            <a:r>
              <a:rPr sz="2800" b="1" spc="110" dirty="0">
                <a:solidFill>
                  <a:srgbClr val="231F20"/>
                </a:solidFill>
                <a:latin typeface="Times New Roman"/>
                <a:cs typeface="Times New Roman"/>
              </a:rPr>
              <a:t> </a:t>
            </a:r>
            <a:r>
              <a:rPr sz="2800" b="1" dirty="0">
                <a:solidFill>
                  <a:srgbClr val="231F20"/>
                </a:solidFill>
                <a:latin typeface="Times New Roman"/>
                <a:cs typeface="Times New Roman"/>
              </a:rPr>
              <a:t>отримати </a:t>
            </a:r>
            <a:r>
              <a:rPr sz="2800" b="1" spc="-285" dirty="0">
                <a:solidFill>
                  <a:srgbClr val="231F20"/>
                </a:solidFill>
                <a:latin typeface="Times New Roman"/>
                <a:cs typeface="Times New Roman"/>
              </a:rPr>
              <a:t> </a:t>
            </a:r>
            <a:r>
              <a:rPr sz="2800" b="1" spc="5" dirty="0">
                <a:solidFill>
                  <a:srgbClr val="231F20"/>
                </a:solidFill>
                <a:latin typeface="Times New Roman"/>
                <a:cs typeface="Times New Roman"/>
              </a:rPr>
              <a:t>генетично</a:t>
            </a:r>
            <a:r>
              <a:rPr sz="2800" b="1" spc="270" dirty="0">
                <a:solidFill>
                  <a:srgbClr val="231F20"/>
                </a:solidFill>
                <a:latin typeface="Times New Roman"/>
                <a:cs typeface="Times New Roman"/>
              </a:rPr>
              <a:t> </a:t>
            </a:r>
            <a:r>
              <a:rPr sz="2800" b="1" spc="5" dirty="0">
                <a:solidFill>
                  <a:srgbClr val="231F20"/>
                </a:solidFill>
                <a:latin typeface="Times New Roman"/>
                <a:cs typeface="Times New Roman"/>
              </a:rPr>
              <a:t>змінені</a:t>
            </a:r>
            <a:r>
              <a:rPr sz="2800" b="1" spc="270" dirty="0">
                <a:solidFill>
                  <a:srgbClr val="231F20"/>
                </a:solidFill>
                <a:latin typeface="Times New Roman"/>
                <a:cs typeface="Times New Roman"/>
              </a:rPr>
              <a:t> </a:t>
            </a:r>
            <a:r>
              <a:rPr sz="2800" b="1" spc="10" dirty="0">
                <a:solidFill>
                  <a:srgbClr val="231F20"/>
                </a:solidFill>
                <a:latin typeface="Times New Roman"/>
                <a:cs typeface="Times New Roman"/>
              </a:rPr>
              <a:t>рослини</a:t>
            </a:r>
            <a:r>
              <a:rPr sz="2800" b="1" spc="270" dirty="0">
                <a:solidFill>
                  <a:srgbClr val="231F20"/>
                </a:solidFill>
                <a:latin typeface="Times New Roman"/>
                <a:cs typeface="Times New Roman"/>
              </a:rPr>
              <a:t> </a:t>
            </a:r>
            <a:r>
              <a:rPr sz="2800" b="1" dirty="0">
                <a:solidFill>
                  <a:srgbClr val="231F20"/>
                </a:solidFill>
                <a:latin typeface="Times New Roman"/>
                <a:cs typeface="Times New Roman"/>
              </a:rPr>
              <a:t>значно</a:t>
            </a:r>
            <a:r>
              <a:rPr sz="2800" b="1" spc="270" dirty="0">
                <a:solidFill>
                  <a:srgbClr val="231F20"/>
                </a:solidFill>
                <a:latin typeface="Times New Roman"/>
                <a:cs typeface="Times New Roman"/>
              </a:rPr>
              <a:t> </a:t>
            </a:r>
            <a:r>
              <a:rPr sz="2800" b="1" spc="5" dirty="0">
                <a:solidFill>
                  <a:srgbClr val="231F20"/>
                </a:solidFill>
                <a:latin typeface="Times New Roman"/>
                <a:cs typeface="Times New Roman"/>
              </a:rPr>
              <a:t>швидше,</a:t>
            </a:r>
            <a:r>
              <a:rPr sz="2800" b="1" spc="270" dirty="0">
                <a:solidFill>
                  <a:srgbClr val="231F20"/>
                </a:solidFill>
                <a:latin typeface="Times New Roman"/>
                <a:cs typeface="Times New Roman"/>
              </a:rPr>
              <a:t> </a:t>
            </a:r>
            <a:r>
              <a:rPr sz="2800" b="1" spc="5" dirty="0">
                <a:solidFill>
                  <a:srgbClr val="231F20"/>
                </a:solidFill>
                <a:latin typeface="Times New Roman"/>
                <a:cs typeface="Times New Roman"/>
              </a:rPr>
              <a:t>ніж</a:t>
            </a:r>
            <a:r>
              <a:rPr sz="2800" b="1" spc="270" dirty="0">
                <a:solidFill>
                  <a:srgbClr val="231F20"/>
                </a:solidFill>
                <a:latin typeface="Times New Roman"/>
                <a:cs typeface="Times New Roman"/>
              </a:rPr>
              <a:t> </a:t>
            </a:r>
            <a:r>
              <a:rPr sz="2800" b="1" dirty="0">
                <a:solidFill>
                  <a:srgbClr val="231F20"/>
                </a:solidFill>
                <a:latin typeface="Times New Roman"/>
                <a:cs typeface="Times New Roman"/>
              </a:rPr>
              <a:t>методами </a:t>
            </a:r>
            <a:r>
              <a:rPr sz="2800" b="1" spc="-285" dirty="0">
                <a:solidFill>
                  <a:srgbClr val="231F20"/>
                </a:solidFill>
                <a:latin typeface="Times New Roman"/>
                <a:cs typeface="Times New Roman"/>
              </a:rPr>
              <a:t> </a:t>
            </a:r>
            <a:r>
              <a:rPr sz="2800" b="1" spc="5" dirty="0">
                <a:solidFill>
                  <a:srgbClr val="231F20"/>
                </a:solidFill>
                <a:latin typeface="Times New Roman"/>
                <a:cs typeface="Times New Roman"/>
              </a:rPr>
              <a:t>традиційної</a:t>
            </a:r>
            <a:r>
              <a:rPr sz="2800" b="1" spc="60" dirty="0">
                <a:solidFill>
                  <a:srgbClr val="231F20"/>
                </a:solidFill>
                <a:latin typeface="Times New Roman"/>
                <a:cs typeface="Times New Roman"/>
              </a:rPr>
              <a:t> </a:t>
            </a:r>
            <a:r>
              <a:rPr sz="2800" b="1" spc="5" dirty="0">
                <a:solidFill>
                  <a:srgbClr val="231F20"/>
                </a:solidFill>
                <a:latin typeface="Times New Roman"/>
                <a:cs typeface="Times New Roman"/>
              </a:rPr>
              <a:t>селекції.</a:t>
            </a:r>
            <a:r>
              <a:rPr sz="2800" b="1" spc="65" dirty="0">
                <a:solidFill>
                  <a:srgbClr val="231F20"/>
                </a:solidFill>
                <a:latin typeface="Times New Roman"/>
                <a:cs typeface="Times New Roman"/>
              </a:rPr>
              <a:t> </a:t>
            </a:r>
            <a:r>
              <a:rPr sz="2800" b="1" spc="-5" dirty="0">
                <a:solidFill>
                  <a:srgbClr val="231F20"/>
                </a:solidFill>
                <a:latin typeface="Times New Roman"/>
                <a:cs typeface="Times New Roman"/>
              </a:rPr>
              <a:t>Значні</a:t>
            </a:r>
            <a:r>
              <a:rPr sz="2800" b="1" spc="65" dirty="0">
                <a:solidFill>
                  <a:srgbClr val="231F20"/>
                </a:solidFill>
                <a:latin typeface="Times New Roman"/>
                <a:cs typeface="Times New Roman"/>
              </a:rPr>
              <a:t> </a:t>
            </a:r>
            <a:r>
              <a:rPr sz="2800" b="1" spc="-10" dirty="0">
                <a:solidFill>
                  <a:srgbClr val="231F20"/>
                </a:solidFill>
                <a:latin typeface="Times New Roman"/>
                <a:cs typeface="Times New Roman"/>
              </a:rPr>
              <a:t>результати</a:t>
            </a:r>
            <a:r>
              <a:rPr sz="2800" b="1" spc="65" dirty="0">
                <a:solidFill>
                  <a:srgbClr val="231F20"/>
                </a:solidFill>
                <a:latin typeface="Times New Roman"/>
                <a:cs typeface="Times New Roman"/>
              </a:rPr>
              <a:t> </a:t>
            </a:r>
            <a:r>
              <a:rPr sz="2800" b="1" spc="5" dirty="0">
                <a:solidFill>
                  <a:srgbClr val="231F20"/>
                </a:solidFill>
                <a:latin typeface="Times New Roman"/>
                <a:cs typeface="Times New Roman"/>
              </a:rPr>
              <a:t>досягаються</a:t>
            </a:r>
            <a:r>
              <a:rPr sz="2800" b="1" spc="65" dirty="0">
                <a:solidFill>
                  <a:srgbClr val="231F20"/>
                </a:solidFill>
                <a:latin typeface="Times New Roman"/>
                <a:cs typeface="Times New Roman"/>
              </a:rPr>
              <a:t> </a:t>
            </a:r>
            <a:r>
              <a:rPr sz="2800" b="1" dirty="0">
                <a:solidFill>
                  <a:srgbClr val="231F20"/>
                </a:solidFill>
                <a:latin typeface="Times New Roman"/>
                <a:cs typeface="Times New Roman"/>
              </a:rPr>
              <a:t>завдяки </a:t>
            </a:r>
            <a:r>
              <a:rPr sz="2800" b="1" spc="-285" dirty="0">
                <a:solidFill>
                  <a:srgbClr val="231F20"/>
                </a:solidFill>
                <a:latin typeface="Times New Roman"/>
                <a:cs typeface="Times New Roman"/>
              </a:rPr>
              <a:t> </a:t>
            </a:r>
            <a:r>
              <a:rPr sz="2800" b="1" spc="5" dirty="0">
                <a:solidFill>
                  <a:srgbClr val="231F20"/>
                </a:solidFill>
                <a:latin typeface="Times New Roman"/>
                <a:cs typeface="Times New Roman"/>
              </a:rPr>
              <a:t>більш</a:t>
            </a:r>
            <a:r>
              <a:rPr sz="2800" b="1" spc="290" dirty="0">
                <a:solidFill>
                  <a:srgbClr val="231F20"/>
                </a:solidFill>
                <a:latin typeface="Times New Roman"/>
                <a:cs typeface="Times New Roman"/>
              </a:rPr>
              <a:t> </a:t>
            </a:r>
            <a:r>
              <a:rPr sz="2800" b="1" spc="-5" dirty="0">
                <a:solidFill>
                  <a:srgbClr val="231F20"/>
                </a:solidFill>
                <a:latin typeface="Times New Roman"/>
                <a:cs typeface="Times New Roman"/>
              </a:rPr>
              <a:t>широкому</a:t>
            </a:r>
            <a:r>
              <a:rPr sz="2800" b="1" dirty="0">
                <a:solidFill>
                  <a:srgbClr val="231F20"/>
                </a:solidFill>
                <a:latin typeface="Times New Roman"/>
                <a:cs typeface="Times New Roman"/>
              </a:rPr>
              <a:t> включенню</a:t>
            </a:r>
            <a:r>
              <a:rPr sz="2800" b="1" spc="290" dirty="0">
                <a:solidFill>
                  <a:srgbClr val="231F20"/>
                </a:solidFill>
                <a:latin typeface="Times New Roman"/>
                <a:cs typeface="Times New Roman"/>
              </a:rPr>
              <a:t> </a:t>
            </a:r>
            <a:r>
              <a:rPr sz="2800" b="1" dirty="0">
                <a:solidFill>
                  <a:srgbClr val="231F20"/>
                </a:solidFill>
                <a:latin typeface="Times New Roman"/>
                <a:cs typeface="Times New Roman"/>
              </a:rPr>
              <a:t>у</a:t>
            </a:r>
            <a:r>
              <a:rPr sz="2800" b="1" spc="295" dirty="0">
                <a:solidFill>
                  <a:srgbClr val="231F20"/>
                </a:solidFill>
                <a:latin typeface="Times New Roman"/>
                <a:cs typeface="Times New Roman"/>
              </a:rPr>
              <a:t> </a:t>
            </a:r>
            <a:r>
              <a:rPr sz="2800" b="1" spc="10" dirty="0">
                <a:solidFill>
                  <a:srgbClr val="231F20"/>
                </a:solidFill>
                <a:latin typeface="Times New Roman"/>
                <a:cs typeface="Times New Roman"/>
              </a:rPr>
              <a:t>селекційний</a:t>
            </a:r>
            <a:r>
              <a:rPr sz="2800" b="1" spc="290" dirty="0">
                <a:solidFill>
                  <a:srgbClr val="231F20"/>
                </a:solidFill>
                <a:latin typeface="Times New Roman"/>
                <a:cs typeface="Times New Roman"/>
              </a:rPr>
              <a:t> </a:t>
            </a:r>
            <a:r>
              <a:rPr sz="2800" b="1" spc="10" dirty="0">
                <a:solidFill>
                  <a:srgbClr val="231F20"/>
                </a:solidFill>
                <a:latin typeface="Times New Roman"/>
                <a:cs typeface="Times New Roman"/>
              </a:rPr>
              <a:t>процес</a:t>
            </a:r>
            <a:r>
              <a:rPr sz="2800" b="1" spc="295" dirty="0">
                <a:solidFill>
                  <a:srgbClr val="231F20"/>
                </a:solidFill>
                <a:latin typeface="Times New Roman"/>
                <a:cs typeface="Times New Roman"/>
              </a:rPr>
              <a:t> </a:t>
            </a:r>
            <a:r>
              <a:rPr sz="2800" b="1" spc="5" dirty="0" err="1">
                <a:solidFill>
                  <a:srgbClr val="231F20"/>
                </a:solidFill>
                <a:latin typeface="Times New Roman"/>
                <a:cs typeface="Times New Roman"/>
              </a:rPr>
              <a:t>диких</a:t>
            </a:r>
            <a:r>
              <a:rPr sz="2800" b="1" spc="5" dirty="0">
                <a:solidFill>
                  <a:srgbClr val="231F20"/>
                </a:solidFill>
                <a:latin typeface="Times New Roman"/>
                <a:cs typeface="Times New Roman"/>
              </a:rPr>
              <a:t> </a:t>
            </a:r>
            <a:r>
              <a:rPr sz="2800" b="1" spc="-285" dirty="0">
                <a:solidFill>
                  <a:srgbClr val="231F20"/>
                </a:solidFill>
                <a:latin typeface="Times New Roman"/>
                <a:cs typeface="Times New Roman"/>
              </a:rPr>
              <a:t> </a:t>
            </a:r>
            <a:r>
              <a:rPr sz="2800" b="1" spc="10" dirty="0" err="1">
                <a:solidFill>
                  <a:srgbClr val="231F20"/>
                </a:solidFill>
                <a:latin typeface="Times New Roman"/>
                <a:cs typeface="Times New Roman"/>
              </a:rPr>
              <a:t>р</a:t>
            </a:r>
            <a:r>
              <a:rPr sz="2800" b="1" spc="-25" dirty="0" err="1">
                <a:solidFill>
                  <a:srgbClr val="231F20"/>
                </a:solidFill>
                <a:latin typeface="Times New Roman"/>
                <a:cs typeface="Times New Roman"/>
              </a:rPr>
              <a:t>о</a:t>
            </a:r>
            <a:r>
              <a:rPr sz="2800" b="1" spc="10" dirty="0" err="1">
                <a:solidFill>
                  <a:srgbClr val="231F20"/>
                </a:solidFill>
                <a:latin typeface="Times New Roman"/>
                <a:cs typeface="Times New Roman"/>
              </a:rPr>
              <a:t>дичі</a:t>
            </a:r>
            <a:r>
              <a:rPr sz="2800" b="1" dirty="0" err="1">
                <a:solidFill>
                  <a:srgbClr val="231F20"/>
                </a:solidFill>
                <a:latin typeface="Times New Roman"/>
                <a:cs typeface="Times New Roman"/>
              </a:rPr>
              <a:t>в</a:t>
            </a:r>
            <a:r>
              <a:rPr lang="en-US" sz="2800" b="1" dirty="0">
                <a:solidFill>
                  <a:srgbClr val="231F20"/>
                </a:solidFill>
                <a:latin typeface="Times New Roman"/>
                <a:cs typeface="Times New Roman"/>
              </a:rPr>
              <a:t> </a:t>
            </a:r>
            <a:r>
              <a:rPr sz="2800" b="1" spc="-5" dirty="0" err="1" smtClean="0">
                <a:solidFill>
                  <a:srgbClr val="231F20"/>
                </a:solidFill>
                <a:latin typeface="Times New Roman"/>
                <a:cs typeface="Times New Roman"/>
              </a:rPr>
              <a:t>к</a:t>
            </a:r>
            <a:r>
              <a:rPr sz="2800" b="1" spc="-45" dirty="0" err="1" smtClean="0">
                <a:solidFill>
                  <a:srgbClr val="231F20"/>
                </a:solidFill>
                <a:latin typeface="Times New Roman"/>
                <a:cs typeface="Times New Roman"/>
              </a:rPr>
              <a:t>у</a:t>
            </a:r>
            <a:r>
              <a:rPr sz="2800" b="1" spc="10" dirty="0" err="1" smtClean="0">
                <a:solidFill>
                  <a:srgbClr val="231F20"/>
                </a:solidFill>
                <a:latin typeface="Times New Roman"/>
                <a:cs typeface="Times New Roman"/>
              </a:rPr>
              <a:t>л</a:t>
            </a:r>
            <a:r>
              <a:rPr sz="2800" b="1" spc="-35" dirty="0" err="1" smtClean="0">
                <a:solidFill>
                  <a:srgbClr val="231F20"/>
                </a:solidFill>
                <a:latin typeface="Times New Roman"/>
                <a:cs typeface="Times New Roman"/>
              </a:rPr>
              <a:t>ь</a:t>
            </a:r>
            <a:r>
              <a:rPr sz="2800" b="1" spc="-5" dirty="0" err="1" smtClean="0">
                <a:solidFill>
                  <a:srgbClr val="231F20"/>
                </a:solidFill>
                <a:latin typeface="Times New Roman"/>
                <a:cs typeface="Times New Roman"/>
              </a:rPr>
              <a:t>т</a:t>
            </a:r>
            <a:r>
              <a:rPr sz="2800" b="1" spc="10" dirty="0" err="1" smtClean="0">
                <a:solidFill>
                  <a:srgbClr val="231F20"/>
                </a:solidFill>
                <a:latin typeface="Times New Roman"/>
                <a:cs typeface="Times New Roman"/>
              </a:rPr>
              <a:t>урни</a:t>
            </a:r>
            <a:r>
              <a:rPr sz="2800" b="1" dirty="0" err="1" smtClean="0">
                <a:solidFill>
                  <a:srgbClr val="231F20"/>
                </a:solidFill>
                <a:latin typeface="Times New Roman"/>
                <a:cs typeface="Times New Roman"/>
              </a:rPr>
              <a:t>х</a:t>
            </a:r>
            <a:r>
              <a:rPr lang="en-US" sz="2800" b="1" dirty="0" smtClean="0">
                <a:solidFill>
                  <a:srgbClr val="231F20"/>
                </a:solidFill>
                <a:latin typeface="Times New Roman"/>
                <a:cs typeface="Times New Roman"/>
              </a:rPr>
              <a:t> </a:t>
            </a:r>
            <a:r>
              <a:rPr sz="2800" b="1" spc="10" dirty="0" err="1" smtClean="0">
                <a:solidFill>
                  <a:srgbClr val="231F20"/>
                </a:solidFill>
                <a:latin typeface="Times New Roman"/>
                <a:cs typeface="Times New Roman"/>
              </a:rPr>
              <a:t>р</a:t>
            </a:r>
            <a:r>
              <a:rPr sz="2800" b="1" spc="40" dirty="0" err="1" smtClean="0">
                <a:solidFill>
                  <a:srgbClr val="231F20"/>
                </a:solidFill>
                <a:latin typeface="Times New Roman"/>
                <a:cs typeface="Times New Roman"/>
              </a:rPr>
              <a:t>о</a:t>
            </a:r>
            <a:r>
              <a:rPr sz="2800" b="1" spc="10" dirty="0" err="1" smtClean="0">
                <a:solidFill>
                  <a:srgbClr val="231F20"/>
                </a:solidFill>
                <a:latin typeface="Times New Roman"/>
                <a:cs typeface="Times New Roman"/>
              </a:rPr>
              <a:t>слин</a:t>
            </a:r>
            <a:r>
              <a:rPr sz="2800" b="1" dirty="0">
                <a:solidFill>
                  <a:srgbClr val="231F20"/>
                </a:solidFill>
                <a:latin typeface="Times New Roman"/>
                <a:cs typeface="Times New Roman"/>
              </a:rPr>
              <a:t>.	</a:t>
            </a:r>
            <a:endParaRPr lang="uk-UA" sz="2800" b="1" dirty="0" smtClean="0">
              <a:solidFill>
                <a:srgbClr val="231F20"/>
              </a:solidFill>
              <a:latin typeface="Times New Roman"/>
              <a:cs typeface="Times New Roman"/>
            </a:endParaRPr>
          </a:p>
          <a:p>
            <a:pPr marR="5080" algn="just"/>
            <a:r>
              <a:rPr sz="2800" b="1" i="1" spc="10" dirty="0" err="1" smtClean="0">
                <a:solidFill>
                  <a:srgbClr val="FF0000"/>
                </a:solidFill>
                <a:latin typeface="Times New Roman"/>
                <a:cs typeface="Times New Roman"/>
              </a:rPr>
              <a:t>З</a:t>
            </a:r>
            <a:r>
              <a:rPr sz="2800" b="1" i="1" spc="-5" dirty="0" err="1" smtClean="0">
                <a:solidFill>
                  <a:srgbClr val="FF0000"/>
                </a:solidFill>
                <a:latin typeface="Times New Roman"/>
                <a:cs typeface="Times New Roman"/>
              </a:rPr>
              <a:t>а</a:t>
            </a:r>
            <a:r>
              <a:rPr sz="2800" b="1" i="1" spc="10" dirty="0" err="1" smtClean="0">
                <a:solidFill>
                  <a:srgbClr val="FF0000"/>
                </a:solidFill>
                <a:latin typeface="Times New Roman"/>
                <a:cs typeface="Times New Roman"/>
              </a:rPr>
              <a:t>плідненн</a:t>
            </a:r>
            <a:r>
              <a:rPr sz="2800" b="1" i="1" dirty="0" err="1" smtClean="0">
                <a:solidFill>
                  <a:srgbClr val="FF0000"/>
                </a:solidFill>
                <a:latin typeface="Times New Roman"/>
                <a:cs typeface="Times New Roman"/>
              </a:rPr>
              <a:t>я</a:t>
            </a:r>
            <a:r>
              <a:rPr lang="en-US" sz="2800" b="1" i="1" dirty="0" smtClean="0">
                <a:solidFill>
                  <a:srgbClr val="FF0000"/>
                </a:solidFill>
                <a:latin typeface="Times New Roman"/>
                <a:cs typeface="Times New Roman"/>
              </a:rPr>
              <a:t>  </a:t>
            </a:r>
            <a:r>
              <a:rPr sz="2800" b="1" i="1" dirty="0">
                <a:solidFill>
                  <a:srgbClr val="FF0000"/>
                </a:solidFill>
                <a:latin typeface="Times New Roman"/>
                <a:cs typeface="Times New Roman"/>
              </a:rPr>
              <a:t>у</a:t>
            </a:r>
            <a:r>
              <a:rPr lang="en-US" sz="2800" b="1" i="1" dirty="0">
                <a:solidFill>
                  <a:srgbClr val="FF0000"/>
                </a:solidFill>
                <a:latin typeface="Times New Roman"/>
                <a:cs typeface="Times New Roman"/>
              </a:rPr>
              <a:t> </a:t>
            </a:r>
            <a:r>
              <a:rPr sz="2800" b="1" i="1" spc="10" dirty="0" err="1" smtClean="0">
                <a:solidFill>
                  <a:srgbClr val="FF0000"/>
                </a:solidFill>
                <a:latin typeface="Times New Roman"/>
                <a:cs typeface="Times New Roman"/>
              </a:rPr>
              <a:t>пробірц</a:t>
            </a:r>
            <a:r>
              <a:rPr sz="2800" b="1" i="1" dirty="0" err="1" smtClean="0">
                <a:solidFill>
                  <a:srgbClr val="FF0000"/>
                </a:solidFill>
                <a:latin typeface="Times New Roman"/>
                <a:cs typeface="Times New Roman"/>
              </a:rPr>
              <a:t>і</a:t>
            </a:r>
            <a:r>
              <a:rPr lang="uk-UA" sz="2800" b="1" i="1" dirty="0">
                <a:solidFill>
                  <a:srgbClr val="FF0000"/>
                </a:solidFill>
                <a:latin typeface="Times New Roman"/>
                <a:cs typeface="Times New Roman"/>
              </a:rPr>
              <a:t> </a:t>
            </a:r>
            <a:r>
              <a:rPr sz="2800" b="1" i="1" dirty="0" smtClean="0">
                <a:solidFill>
                  <a:srgbClr val="FF0000"/>
                </a:solidFill>
                <a:latin typeface="Times New Roman"/>
                <a:cs typeface="Times New Roman"/>
              </a:rPr>
              <a:t>і </a:t>
            </a:r>
            <a:r>
              <a:rPr sz="2800" b="1" i="1" dirty="0" err="1" smtClean="0">
                <a:solidFill>
                  <a:srgbClr val="FF0000"/>
                </a:solidFill>
                <a:latin typeface="Times New Roman"/>
                <a:cs typeface="Times New Roman"/>
              </a:rPr>
              <a:t>ембріокультура</a:t>
            </a:r>
            <a:r>
              <a:rPr sz="2800" b="1" i="1" spc="5" dirty="0" smtClean="0">
                <a:solidFill>
                  <a:srgbClr val="FF0000"/>
                </a:solidFill>
                <a:latin typeface="Times New Roman"/>
                <a:cs typeface="Times New Roman"/>
              </a:rPr>
              <a:t> </a:t>
            </a:r>
            <a:r>
              <a:rPr sz="2800" b="1" spc="5" dirty="0">
                <a:solidFill>
                  <a:srgbClr val="231F20"/>
                </a:solidFill>
                <a:latin typeface="Times New Roman"/>
                <a:cs typeface="Times New Roman"/>
              </a:rPr>
              <a:t>дозволяє</a:t>
            </a:r>
            <a:r>
              <a:rPr sz="2800" b="1" spc="315" dirty="0">
                <a:solidFill>
                  <a:srgbClr val="231F20"/>
                </a:solidFill>
                <a:latin typeface="Times New Roman"/>
                <a:cs typeface="Times New Roman"/>
              </a:rPr>
              <a:t> </a:t>
            </a:r>
            <a:r>
              <a:rPr sz="2800" b="1" dirty="0">
                <a:solidFill>
                  <a:srgbClr val="231F20"/>
                </a:solidFill>
                <a:latin typeface="Times New Roman"/>
                <a:cs typeface="Times New Roman"/>
              </a:rPr>
              <a:t>долати</a:t>
            </a:r>
            <a:r>
              <a:rPr sz="2800" b="1" spc="5" dirty="0">
                <a:solidFill>
                  <a:srgbClr val="231F20"/>
                </a:solidFill>
                <a:latin typeface="Times New Roman"/>
                <a:cs typeface="Times New Roman"/>
              </a:rPr>
              <a:t> прогамну</a:t>
            </a:r>
            <a:r>
              <a:rPr sz="2800" b="1" spc="315" dirty="0">
                <a:solidFill>
                  <a:srgbClr val="231F20"/>
                </a:solidFill>
                <a:latin typeface="Times New Roman"/>
                <a:cs typeface="Times New Roman"/>
              </a:rPr>
              <a:t> </a:t>
            </a:r>
            <a:r>
              <a:rPr sz="2800" b="1" dirty="0">
                <a:solidFill>
                  <a:srgbClr val="231F20"/>
                </a:solidFill>
                <a:latin typeface="Times New Roman"/>
                <a:cs typeface="Times New Roman"/>
              </a:rPr>
              <a:t>й</a:t>
            </a:r>
            <a:r>
              <a:rPr sz="2800" b="1" spc="5" dirty="0">
                <a:solidFill>
                  <a:srgbClr val="231F20"/>
                </a:solidFill>
                <a:latin typeface="Times New Roman"/>
                <a:cs typeface="Times New Roman"/>
              </a:rPr>
              <a:t> </a:t>
            </a:r>
            <a:r>
              <a:rPr sz="2800" b="1" spc="10" dirty="0">
                <a:solidFill>
                  <a:srgbClr val="231F20"/>
                </a:solidFill>
                <a:latin typeface="Times New Roman"/>
                <a:cs typeface="Times New Roman"/>
              </a:rPr>
              <a:t>постгамну </a:t>
            </a:r>
            <a:r>
              <a:rPr sz="2800" b="1" spc="-285" dirty="0">
                <a:solidFill>
                  <a:srgbClr val="231F20"/>
                </a:solidFill>
                <a:latin typeface="Times New Roman"/>
                <a:cs typeface="Times New Roman"/>
              </a:rPr>
              <a:t> </a:t>
            </a:r>
            <a:r>
              <a:rPr sz="2800" b="1" spc="5" dirty="0">
                <a:solidFill>
                  <a:srgbClr val="231F20"/>
                </a:solidFill>
                <a:latin typeface="Times New Roman"/>
                <a:cs typeface="Times New Roman"/>
              </a:rPr>
              <a:t>несумісність</a:t>
            </a:r>
            <a:r>
              <a:rPr sz="2800" b="1" spc="20" dirty="0">
                <a:solidFill>
                  <a:srgbClr val="231F20"/>
                </a:solidFill>
                <a:latin typeface="Times New Roman"/>
                <a:cs typeface="Times New Roman"/>
              </a:rPr>
              <a:t> </a:t>
            </a:r>
            <a:r>
              <a:rPr sz="2800" b="1" spc="5" dirty="0">
                <a:solidFill>
                  <a:srgbClr val="231F20"/>
                </a:solidFill>
                <a:latin typeface="Times New Roman"/>
                <a:cs typeface="Times New Roman"/>
              </a:rPr>
              <a:t>при</a:t>
            </a:r>
            <a:r>
              <a:rPr sz="2800" b="1" spc="20" dirty="0">
                <a:solidFill>
                  <a:srgbClr val="231F20"/>
                </a:solidFill>
                <a:latin typeface="Times New Roman"/>
                <a:cs typeface="Times New Roman"/>
              </a:rPr>
              <a:t> </a:t>
            </a:r>
            <a:r>
              <a:rPr sz="2800" b="1" spc="10" dirty="0">
                <a:solidFill>
                  <a:srgbClr val="231F20"/>
                </a:solidFill>
                <a:latin typeface="Times New Roman"/>
                <a:cs typeface="Times New Roman"/>
              </a:rPr>
              <a:t>віддаленій</a:t>
            </a:r>
            <a:r>
              <a:rPr sz="2800" b="1" spc="320" dirty="0">
                <a:solidFill>
                  <a:srgbClr val="231F20"/>
                </a:solidFill>
                <a:latin typeface="Times New Roman"/>
                <a:cs typeface="Times New Roman"/>
              </a:rPr>
              <a:t> </a:t>
            </a:r>
            <a:r>
              <a:rPr sz="2800" b="1" spc="5" dirty="0">
                <a:solidFill>
                  <a:srgbClr val="231F20"/>
                </a:solidFill>
                <a:latin typeface="Times New Roman"/>
                <a:cs typeface="Times New Roman"/>
              </a:rPr>
              <a:t>гібридизації</a:t>
            </a:r>
            <a:r>
              <a:rPr sz="2800" b="1" spc="20" dirty="0">
                <a:solidFill>
                  <a:srgbClr val="231F20"/>
                </a:solidFill>
                <a:latin typeface="Times New Roman"/>
                <a:cs typeface="Times New Roman"/>
              </a:rPr>
              <a:t> </a:t>
            </a:r>
            <a:r>
              <a:rPr sz="2800" b="1" dirty="0">
                <a:solidFill>
                  <a:srgbClr val="231F20"/>
                </a:solidFill>
                <a:latin typeface="Times New Roman"/>
                <a:cs typeface="Times New Roman"/>
              </a:rPr>
              <a:t>й</a:t>
            </a:r>
            <a:r>
              <a:rPr sz="2800" b="1" spc="30" dirty="0">
                <a:solidFill>
                  <a:srgbClr val="231F20"/>
                </a:solidFill>
                <a:latin typeface="Times New Roman"/>
                <a:cs typeface="Times New Roman"/>
              </a:rPr>
              <a:t> </a:t>
            </a:r>
            <a:r>
              <a:rPr sz="2800" b="1" dirty="0">
                <a:solidFill>
                  <a:srgbClr val="231F20"/>
                </a:solidFill>
                <a:latin typeface="Times New Roman"/>
                <a:cs typeface="Times New Roman"/>
              </a:rPr>
              <a:t>отримувати </a:t>
            </a:r>
            <a:r>
              <a:rPr sz="2800" b="1" spc="-285" dirty="0">
                <a:solidFill>
                  <a:srgbClr val="231F20"/>
                </a:solidFill>
                <a:latin typeface="Times New Roman"/>
                <a:cs typeface="Times New Roman"/>
              </a:rPr>
              <a:t> </a:t>
            </a:r>
            <a:r>
              <a:rPr sz="2800" b="1" dirty="0">
                <a:solidFill>
                  <a:srgbClr val="231F20"/>
                </a:solidFill>
                <a:latin typeface="Times New Roman"/>
                <a:cs typeface="Times New Roman"/>
              </a:rPr>
              <a:t>життєздатні</a:t>
            </a:r>
            <a:r>
              <a:rPr sz="2800" b="1" spc="75" dirty="0">
                <a:solidFill>
                  <a:srgbClr val="231F20"/>
                </a:solidFill>
                <a:latin typeface="Times New Roman"/>
                <a:cs typeface="Times New Roman"/>
              </a:rPr>
              <a:t> </a:t>
            </a:r>
            <a:r>
              <a:rPr sz="2800" b="1" dirty="0">
                <a:solidFill>
                  <a:srgbClr val="231F20"/>
                </a:solidFill>
                <a:latin typeface="Times New Roman"/>
                <a:cs typeface="Times New Roman"/>
              </a:rPr>
              <a:t>міжвидові</a:t>
            </a:r>
            <a:r>
              <a:rPr sz="2800" b="1" spc="75" dirty="0">
                <a:solidFill>
                  <a:srgbClr val="231F20"/>
                </a:solidFill>
                <a:latin typeface="Times New Roman"/>
                <a:cs typeface="Times New Roman"/>
              </a:rPr>
              <a:t> </a:t>
            </a:r>
            <a:r>
              <a:rPr sz="2800" b="1" dirty="0">
                <a:solidFill>
                  <a:srgbClr val="231F20"/>
                </a:solidFill>
                <a:latin typeface="Times New Roman"/>
                <a:cs typeface="Times New Roman"/>
              </a:rPr>
              <a:t>й</a:t>
            </a:r>
            <a:r>
              <a:rPr sz="2800" b="1" spc="80" dirty="0">
                <a:solidFill>
                  <a:srgbClr val="231F20"/>
                </a:solidFill>
                <a:latin typeface="Times New Roman"/>
                <a:cs typeface="Times New Roman"/>
              </a:rPr>
              <a:t> </a:t>
            </a:r>
            <a:r>
              <a:rPr sz="2800" b="1" dirty="0">
                <a:solidFill>
                  <a:srgbClr val="231F20"/>
                </a:solidFill>
                <a:latin typeface="Times New Roman"/>
                <a:cs typeface="Times New Roman"/>
              </a:rPr>
              <a:t>міжродові</a:t>
            </a:r>
            <a:r>
              <a:rPr sz="2800" b="1" spc="75" dirty="0">
                <a:solidFill>
                  <a:srgbClr val="231F20"/>
                </a:solidFill>
                <a:latin typeface="Times New Roman"/>
                <a:cs typeface="Times New Roman"/>
              </a:rPr>
              <a:t> </a:t>
            </a:r>
            <a:r>
              <a:rPr sz="2800" b="1" dirty="0">
                <a:solidFill>
                  <a:srgbClr val="231F20"/>
                </a:solidFill>
                <a:latin typeface="Times New Roman"/>
                <a:cs typeface="Times New Roman"/>
              </a:rPr>
              <a:t>гібриди.</a:t>
            </a:r>
            <a:r>
              <a:rPr sz="2800" b="1" spc="80" dirty="0">
                <a:solidFill>
                  <a:srgbClr val="231F20"/>
                </a:solidFill>
                <a:latin typeface="Times New Roman"/>
                <a:cs typeface="Times New Roman"/>
              </a:rPr>
              <a:t> </a:t>
            </a:r>
            <a:r>
              <a:rPr sz="2800" b="1" i="1" spc="-5" dirty="0">
                <a:solidFill>
                  <a:srgbClr val="FF0000"/>
                </a:solidFill>
                <a:latin typeface="Times New Roman"/>
                <a:cs typeface="Times New Roman"/>
              </a:rPr>
              <a:t>Ембріокультура</a:t>
            </a:r>
            <a:r>
              <a:rPr sz="2800" b="1" spc="-5" dirty="0">
                <a:solidFill>
                  <a:srgbClr val="231F20"/>
                </a:solidFill>
                <a:latin typeface="Times New Roman"/>
                <a:cs typeface="Times New Roman"/>
              </a:rPr>
              <a:t> </a:t>
            </a:r>
            <a:r>
              <a:rPr sz="2800" b="1" spc="-285" dirty="0">
                <a:solidFill>
                  <a:srgbClr val="231F20"/>
                </a:solidFill>
                <a:latin typeface="Times New Roman"/>
                <a:cs typeface="Times New Roman"/>
              </a:rPr>
              <a:t> </a:t>
            </a:r>
            <a:r>
              <a:rPr sz="2800" b="1" dirty="0">
                <a:solidFill>
                  <a:srgbClr val="231F20"/>
                </a:solidFill>
                <a:latin typeface="Times New Roman"/>
                <a:cs typeface="Times New Roman"/>
              </a:rPr>
              <a:t>стає</a:t>
            </a:r>
            <a:r>
              <a:rPr sz="2800" b="1" spc="-55" dirty="0">
                <a:solidFill>
                  <a:srgbClr val="231F20"/>
                </a:solidFill>
                <a:latin typeface="Times New Roman"/>
                <a:cs typeface="Times New Roman"/>
              </a:rPr>
              <a:t> </a:t>
            </a:r>
            <a:r>
              <a:rPr sz="2800" b="1" spc="-5" dirty="0">
                <a:solidFill>
                  <a:srgbClr val="231F20"/>
                </a:solidFill>
                <a:latin typeface="Times New Roman"/>
                <a:cs typeface="Times New Roman"/>
              </a:rPr>
              <a:t>незамінним</a:t>
            </a:r>
            <a:r>
              <a:rPr sz="2800" b="1" spc="-55" dirty="0">
                <a:solidFill>
                  <a:srgbClr val="231F20"/>
                </a:solidFill>
                <a:latin typeface="Times New Roman"/>
                <a:cs typeface="Times New Roman"/>
              </a:rPr>
              <a:t> </a:t>
            </a:r>
            <a:r>
              <a:rPr sz="2800" b="1" spc="-15" dirty="0">
                <a:solidFill>
                  <a:srgbClr val="231F20"/>
                </a:solidFill>
                <a:latin typeface="Times New Roman"/>
                <a:cs typeface="Times New Roman"/>
              </a:rPr>
              <a:t>методом</a:t>
            </a:r>
            <a:r>
              <a:rPr sz="2800" b="1" spc="-55" dirty="0">
                <a:solidFill>
                  <a:srgbClr val="231F20"/>
                </a:solidFill>
                <a:latin typeface="Times New Roman"/>
                <a:cs typeface="Times New Roman"/>
              </a:rPr>
              <a:t> </a:t>
            </a:r>
            <a:r>
              <a:rPr sz="2800" b="1" spc="-10" dirty="0">
                <a:solidFill>
                  <a:srgbClr val="231F20"/>
                </a:solidFill>
                <a:latin typeface="Times New Roman"/>
                <a:cs typeface="Times New Roman"/>
              </a:rPr>
              <a:t>подолання</a:t>
            </a:r>
            <a:r>
              <a:rPr sz="2800" b="1" spc="-50" dirty="0">
                <a:solidFill>
                  <a:srgbClr val="231F20"/>
                </a:solidFill>
                <a:latin typeface="Times New Roman"/>
                <a:cs typeface="Times New Roman"/>
              </a:rPr>
              <a:t> </a:t>
            </a:r>
            <a:r>
              <a:rPr sz="2800" b="1" spc="-10" dirty="0">
                <a:solidFill>
                  <a:srgbClr val="231F20"/>
                </a:solidFill>
                <a:latin typeface="Times New Roman"/>
                <a:cs typeface="Times New Roman"/>
              </a:rPr>
              <a:t>бар’єру</a:t>
            </a:r>
            <a:r>
              <a:rPr sz="2800" b="1" spc="-55" dirty="0">
                <a:solidFill>
                  <a:srgbClr val="231F20"/>
                </a:solidFill>
                <a:latin typeface="Times New Roman"/>
                <a:cs typeface="Times New Roman"/>
              </a:rPr>
              <a:t> </a:t>
            </a:r>
            <a:r>
              <a:rPr sz="2800" b="1" spc="-5" dirty="0" err="1">
                <a:solidFill>
                  <a:srgbClr val="231F20"/>
                </a:solidFill>
                <a:latin typeface="Times New Roman"/>
                <a:cs typeface="Times New Roman"/>
              </a:rPr>
              <a:t>несхрещуваності</a:t>
            </a:r>
            <a:r>
              <a:rPr sz="2800" b="1" spc="-5" dirty="0">
                <a:solidFill>
                  <a:srgbClr val="231F20"/>
                </a:solidFill>
                <a:latin typeface="Times New Roman"/>
                <a:cs typeface="Times New Roman"/>
              </a:rPr>
              <a:t>.</a:t>
            </a:r>
            <a:r>
              <a:rPr lang="en-US" sz="2800" b="1" spc="-5" dirty="0">
                <a:solidFill>
                  <a:srgbClr val="231F20"/>
                </a:solidFill>
                <a:latin typeface="Times New Roman"/>
                <a:cs typeface="Times New Roman"/>
              </a:rPr>
              <a:t> </a:t>
            </a:r>
            <a:r>
              <a:rPr sz="2800" b="1" dirty="0" err="1">
                <a:solidFill>
                  <a:srgbClr val="231F20"/>
                </a:solidFill>
                <a:latin typeface="Times New Roman"/>
                <a:cs typeface="Times New Roman"/>
              </a:rPr>
              <a:t>Гаплоїдія</a:t>
            </a:r>
            <a:r>
              <a:rPr lang="en-US" sz="2800" b="1" dirty="0">
                <a:solidFill>
                  <a:srgbClr val="231F20"/>
                </a:solidFill>
                <a:latin typeface="Times New Roman"/>
                <a:cs typeface="Times New Roman"/>
              </a:rPr>
              <a:t> </a:t>
            </a:r>
            <a:r>
              <a:rPr sz="2800" b="1" spc="10" dirty="0" err="1">
                <a:solidFill>
                  <a:srgbClr val="231F20"/>
                </a:solidFill>
                <a:latin typeface="Times New Roman"/>
                <a:cs typeface="Times New Roman"/>
              </a:rPr>
              <a:t>відноситься</a:t>
            </a:r>
            <a:r>
              <a:rPr lang="en-US" sz="2800" b="1" spc="10" dirty="0">
                <a:solidFill>
                  <a:srgbClr val="231F20"/>
                </a:solidFill>
                <a:latin typeface="Times New Roman"/>
                <a:cs typeface="Times New Roman"/>
              </a:rPr>
              <a:t> </a:t>
            </a:r>
            <a:r>
              <a:rPr sz="2800" b="1" spc="5" dirty="0" err="1">
                <a:solidFill>
                  <a:srgbClr val="231F20"/>
                </a:solidFill>
                <a:latin typeface="Times New Roman"/>
                <a:cs typeface="Times New Roman"/>
              </a:rPr>
              <a:t>до</a:t>
            </a:r>
            <a:r>
              <a:rPr lang="en-US" sz="2800" b="1" spc="5" dirty="0">
                <a:solidFill>
                  <a:srgbClr val="231F20"/>
                </a:solidFill>
                <a:latin typeface="Times New Roman"/>
                <a:cs typeface="Times New Roman"/>
              </a:rPr>
              <a:t> </a:t>
            </a:r>
            <a:r>
              <a:rPr sz="2800" b="1" spc="5" dirty="0" err="1">
                <a:solidFill>
                  <a:srgbClr val="231F20"/>
                </a:solidFill>
                <a:latin typeface="Times New Roman"/>
                <a:cs typeface="Times New Roman"/>
              </a:rPr>
              <a:t>важливих</a:t>
            </a:r>
            <a:r>
              <a:rPr lang="en-US" sz="2800" b="1" spc="5" dirty="0">
                <a:solidFill>
                  <a:srgbClr val="231F20"/>
                </a:solidFill>
                <a:latin typeface="Times New Roman"/>
                <a:cs typeface="Times New Roman"/>
              </a:rPr>
              <a:t> </a:t>
            </a:r>
            <a:r>
              <a:rPr sz="2800" b="1" spc="5" dirty="0" err="1">
                <a:solidFill>
                  <a:srgbClr val="231F20"/>
                </a:solidFill>
                <a:latin typeface="Times New Roman"/>
                <a:cs typeface="Times New Roman"/>
              </a:rPr>
              <a:t>прикладних</a:t>
            </a:r>
            <a:r>
              <a:rPr sz="2800" b="1" spc="5" dirty="0">
                <a:solidFill>
                  <a:srgbClr val="231F20"/>
                </a:solidFill>
                <a:latin typeface="Times New Roman"/>
                <a:cs typeface="Times New Roman"/>
              </a:rPr>
              <a:t> </a:t>
            </a:r>
            <a:r>
              <a:rPr sz="2800" b="1" spc="10" dirty="0">
                <a:solidFill>
                  <a:srgbClr val="231F20"/>
                </a:solidFill>
                <a:latin typeface="Times New Roman"/>
                <a:cs typeface="Times New Roman"/>
              </a:rPr>
              <a:t> </a:t>
            </a:r>
            <a:r>
              <a:rPr sz="2800" b="1" spc="-5" dirty="0">
                <a:solidFill>
                  <a:srgbClr val="231F20"/>
                </a:solidFill>
                <a:latin typeface="Times New Roman"/>
                <a:cs typeface="Times New Roman"/>
              </a:rPr>
              <a:t>напрямків</a:t>
            </a:r>
            <a:r>
              <a:rPr sz="2800" b="1" spc="80" dirty="0">
                <a:solidFill>
                  <a:srgbClr val="231F20"/>
                </a:solidFill>
                <a:latin typeface="Times New Roman"/>
                <a:cs typeface="Times New Roman"/>
              </a:rPr>
              <a:t> </a:t>
            </a:r>
            <a:r>
              <a:rPr sz="2800" b="1" spc="-5" dirty="0">
                <a:solidFill>
                  <a:srgbClr val="231F20"/>
                </a:solidFill>
                <a:latin typeface="Times New Roman"/>
                <a:cs typeface="Times New Roman"/>
              </a:rPr>
              <a:t>генетики.</a:t>
            </a:r>
            <a:r>
              <a:rPr sz="2800" b="1" spc="85" dirty="0">
                <a:solidFill>
                  <a:srgbClr val="231F20"/>
                </a:solidFill>
                <a:latin typeface="Times New Roman"/>
                <a:cs typeface="Times New Roman"/>
              </a:rPr>
              <a:t> </a:t>
            </a:r>
            <a:r>
              <a:rPr sz="2800" b="1" spc="-15" dirty="0">
                <a:solidFill>
                  <a:srgbClr val="231F20"/>
                </a:solidFill>
                <a:latin typeface="Times New Roman"/>
                <a:cs typeface="Times New Roman"/>
              </a:rPr>
              <a:t>Шляхом</a:t>
            </a:r>
            <a:r>
              <a:rPr sz="2800" b="1" spc="85" dirty="0">
                <a:solidFill>
                  <a:srgbClr val="231F20"/>
                </a:solidFill>
                <a:latin typeface="Times New Roman"/>
                <a:cs typeface="Times New Roman"/>
              </a:rPr>
              <a:t> </a:t>
            </a:r>
            <a:r>
              <a:rPr sz="2800" b="1" spc="-5" dirty="0">
                <a:solidFill>
                  <a:srgbClr val="7030A0"/>
                </a:solidFill>
                <a:latin typeface="Times New Roman"/>
                <a:cs typeface="Times New Roman"/>
              </a:rPr>
              <a:t>диплоїдизації</a:t>
            </a:r>
            <a:r>
              <a:rPr sz="2800" b="1" spc="80" dirty="0">
                <a:solidFill>
                  <a:srgbClr val="7030A0"/>
                </a:solidFill>
                <a:latin typeface="Times New Roman"/>
                <a:cs typeface="Times New Roman"/>
              </a:rPr>
              <a:t> </a:t>
            </a:r>
            <a:r>
              <a:rPr sz="2800" b="1" spc="-5" dirty="0">
                <a:solidFill>
                  <a:srgbClr val="7030A0"/>
                </a:solidFill>
                <a:latin typeface="Times New Roman"/>
                <a:cs typeface="Times New Roman"/>
              </a:rPr>
              <a:t>гаплоїдів</a:t>
            </a:r>
            <a:r>
              <a:rPr sz="2800" b="1" spc="85" dirty="0">
                <a:solidFill>
                  <a:srgbClr val="7030A0"/>
                </a:solidFill>
                <a:latin typeface="Times New Roman"/>
                <a:cs typeface="Times New Roman"/>
              </a:rPr>
              <a:t> </a:t>
            </a:r>
            <a:r>
              <a:rPr sz="2800" b="1" spc="-15" dirty="0">
                <a:solidFill>
                  <a:srgbClr val="231F20"/>
                </a:solidFill>
                <a:latin typeface="Times New Roman"/>
                <a:cs typeface="Times New Roman"/>
              </a:rPr>
              <a:t>швидко </a:t>
            </a:r>
            <a:r>
              <a:rPr sz="2800" b="1" spc="-285" dirty="0">
                <a:solidFill>
                  <a:srgbClr val="231F20"/>
                </a:solidFill>
                <a:latin typeface="Times New Roman"/>
                <a:cs typeface="Times New Roman"/>
              </a:rPr>
              <a:t> </a:t>
            </a:r>
            <a:r>
              <a:rPr sz="2800" b="1" spc="-10" dirty="0">
                <a:solidFill>
                  <a:srgbClr val="231F20"/>
                </a:solidFill>
                <a:latin typeface="Times New Roman"/>
                <a:cs typeface="Times New Roman"/>
              </a:rPr>
              <a:t>досягається</a:t>
            </a:r>
            <a:r>
              <a:rPr sz="2800" b="1" spc="-50" dirty="0">
                <a:solidFill>
                  <a:srgbClr val="231F20"/>
                </a:solidFill>
                <a:latin typeface="Times New Roman"/>
                <a:cs typeface="Times New Roman"/>
              </a:rPr>
              <a:t> </a:t>
            </a:r>
            <a:r>
              <a:rPr sz="2800" b="1" spc="-20" dirty="0">
                <a:solidFill>
                  <a:srgbClr val="231F20"/>
                </a:solidFill>
                <a:latin typeface="Times New Roman"/>
                <a:cs typeface="Times New Roman"/>
              </a:rPr>
              <a:t>гомозиготність</a:t>
            </a:r>
            <a:r>
              <a:rPr sz="2800" b="1" spc="-45" dirty="0">
                <a:solidFill>
                  <a:srgbClr val="231F20"/>
                </a:solidFill>
                <a:latin typeface="Times New Roman"/>
                <a:cs typeface="Times New Roman"/>
              </a:rPr>
              <a:t> </a:t>
            </a:r>
            <a:r>
              <a:rPr sz="2800" b="1" spc="-5" dirty="0">
                <a:solidFill>
                  <a:srgbClr val="231F20"/>
                </a:solidFill>
                <a:latin typeface="Times New Roman"/>
                <a:cs typeface="Times New Roman"/>
              </a:rPr>
              <a:t>по</a:t>
            </a:r>
            <a:r>
              <a:rPr sz="2800" b="1" spc="-50" dirty="0">
                <a:solidFill>
                  <a:srgbClr val="231F20"/>
                </a:solidFill>
                <a:latin typeface="Times New Roman"/>
                <a:cs typeface="Times New Roman"/>
              </a:rPr>
              <a:t> </a:t>
            </a:r>
            <a:r>
              <a:rPr sz="2800" b="1" spc="-10" dirty="0">
                <a:solidFill>
                  <a:srgbClr val="231F20"/>
                </a:solidFill>
                <a:latin typeface="Times New Roman"/>
                <a:cs typeface="Times New Roman"/>
              </a:rPr>
              <a:t>всіх</a:t>
            </a:r>
            <a:r>
              <a:rPr sz="2800" b="1" spc="-45" dirty="0">
                <a:solidFill>
                  <a:srgbClr val="231F20"/>
                </a:solidFill>
                <a:latin typeface="Times New Roman"/>
                <a:cs typeface="Times New Roman"/>
              </a:rPr>
              <a:t> </a:t>
            </a:r>
            <a:r>
              <a:rPr sz="2800" b="1" spc="-15" dirty="0">
                <a:solidFill>
                  <a:srgbClr val="231F20"/>
                </a:solidFill>
                <a:latin typeface="Times New Roman"/>
                <a:cs typeface="Times New Roman"/>
              </a:rPr>
              <a:t>ознаках</a:t>
            </a:r>
            <a:r>
              <a:rPr sz="2800" b="1" spc="-45" dirty="0">
                <a:solidFill>
                  <a:srgbClr val="231F20"/>
                </a:solidFill>
                <a:latin typeface="Times New Roman"/>
                <a:cs typeface="Times New Roman"/>
              </a:rPr>
              <a:t> </a:t>
            </a:r>
            <a:r>
              <a:rPr sz="2800" b="1" dirty="0">
                <a:solidFill>
                  <a:srgbClr val="231F20"/>
                </a:solidFill>
                <a:latin typeface="Times New Roman"/>
                <a:cs typeface="Times New Roman"/>
              </a:rPr>
              <a:t>і</a:t>
            </a:r>
            <a:r>
              <a:rPr sz="2800" b="1" spc="-50" dirty="0">
                <a:solidFill>
                  <a:srgbClr val="231F20"/>
                </a:solidFill>
                <a:latin typeface="Times New Roman"/>
                <a:cs typeface="Times New Roman"/>
              </a:rPr>
              <a:t> </a:t>
            </a:r>
            <a:r>
              <a:rPr sz="2800" b="1" dirty="0">
                <a:solidFill>
                  <a:srgbClr val="231F20"/>
                </a:solidFill>
                <a:latin typeface="Times New Roman"/>
                <a:cs typeface="Times New Roman"/>
              </a:rPr>
              <a:t>в</a:t>
            </a:r>
            <a:r>
              <a:rPr sz="2800" b="1" spc="-45" dirty="0">
                <a:solidFill>
                  <a:srgbClr val="231F20"/>
                </a:solidFill>
                <a:latin typeface="Times New Roman"/>
                <a:cs typeface="Times New Roman"/>
              </a:rPr>
              <a:t> </a:t>
            </a:r>
            <a:r>
              <a:rPr sz="2800" b="1" spc="-25" dirty="0">
                <a:solidFill>
                  <a:srgbClr val="231F20"/>
                </a:solidFill>
                <a:latin typeface="Times New Roman"/>
                <a:cs typeface="Times New Roman"/>
              </a:rPr>
              <a:t>результаті</a:t>
            </a:r>
            <a:r>
              <a:rPr sz="2800" b="1" spc="-45" dirty="0">
                <a:solidFill>
                  <a:srgbClr val="231F20"/>
                </a:solidFill>
                <a:latin typeface="Times New Roman"/>
                <a:cs typeface="Times New Roman"/>
              </a:rPr>
              <a:t> </a:t>
            </a:r>
            <a:r>
              <a:rPr sz="2800" b="1" spc="-15" dirty="0">
                <a:solidFill>
                  <a:srgbClr val="231F20"/>
                </a:solidFill>
                <a:latin typeface="Times New Roman"/>
                <a:cs typeface="Times New Roman"/>
              </a:rPr>
              <a:t>вдалої </a:t>
            </a:r>
            <a:r>
              <a:rPr sz="2800" b="1" spc="-285" dirty="0">
                <a:solidFill>
                  <a:srgbClr val="231F20"/>
                </a:solidFill>
                <a:latin typeface="Times New Roman"/>
                <a:cs typeface="Times New Roman"/>
              </a:rPr>
              <a:t> </a:t>
            </a:r>
            <a:r>
              <a:rPr sz="2800" b="1" spc="-10" dirty="0">
                <a:solidFill>
                  <a:srgbClr val="231F20"/>
                </a:solidFill>
                <a:latin typeface="Times New Roman"/>
                <a:cs typeface="Times New Roman"/>
              </a:rPr>
              <a:t>комбінації</a:t>
            </a:r>
            <a:r>
              <a:rPr sz="2800" b="1" spc="-5" dirty="0">
                <a:solidFill>
                  <a:srgbClr val="231F20"/>
                </a:solidFill>
                <a:latin typeface="Times New Roman"/>
                <a:cs typeface="Times New Roman"/>
              </a:rPr>
              <a:t> хромосом</a:t>
            </a:r>
            <a:r>
              <a:rPr sz="2800" b="1" dirty="0">
                <a:solidFill>
                  <a:srgbClr val="231F20"/>
                </a:solidFill>
                <a:latin typeface="Times New Roman"/>
                <a:cs typeface="Times New Roman"/>
              </a:rPr>
              <a:t> </a:t>
            </a:r>
            <a:r>
              <a:rPr sz="2800" b="1" spc="-5" dirty="0">
                <a:solidFill>
                  <a:srgbClr val="231F20"/>
                </a:solidFill>
                <a:latin typeface="Times New Roman"/>
                <a:cs typeface="Times New Roman"/>
              </a:rPr>
              <a:t>отримані</a:t>
            </a:r>
            <a:r>
              <a:rPr sz="2800" b="1" dirty="0">
                <a:solidFill>
                  <a:srgbClr val="231F20"/>
                </a:solidFill>
                <a:latin typeface="Times New Roman"/>
                <a:cs typeface="Times New Roman"/>
              </a:rPr>
              <a:t> </a:t>
            </a:r>
            <a:r>
              <a:rPr sz="2800" b="1" spc="-10" dirty="0">
                <a:solidFill>
                  <a:srgbClr val="231F20"/>
                </a:solidFill>
                <a:latin typeface="Times New Roman"/>
                <a:cs typeface="Times New Roman"/>
              </a:rPr>
              <a:t>константні</a:t>
            </a:r>
            <a:r>
              <a:rPr sz="2800" b="1" dirty="0">
                <a:solidFill>
                  <a:srgbClr val="231F20"/>
                </a:solidFill>
                <a:latin typeface="Times New Roman"/>
                <a:cs typeface="Times New Roman"/>
              </a:rPr>
              <a:t> </a:t>
            </a:r>
            <a:r>
              <a:rPr sz="2800" b="1" spc="-5" dirty="0">
                <a:solidFill>
                  <a:srgbClr val="231F20"/>
                </a:solidFill>
                <a:latin typeface="Times New Roman"/>
                <a:cs typeface="Times New Roman"/>
              </a:rPr>
              <a:t>форми</a:t>
            </a:r>
            <a:r>
              <a:rPr sz="2800" b="1" dirty="0">
                <a:solidFill>
                  <a:srgbClr val="231F20"/>
                </a:solidFill>
                <a:latin typeface="Times New Roman"/>
                <a:cs typeface="Times New Roman"/>
              </a:rPr>
              <a:t> </a:t>
            </a:r>
            <a:r>
              <a:rPr sz="2800" b="1" spc="-5" dirty="0">
                <a:solidFill>
                  <a:srgbClr val="231F20"/>
                </a:solidFill>
                <a:latin typeface="Times New Roman"/>
                <a:cs typeface="Times New Roman"/>
              </a:rPr>
              <a:t>можуть</a:t>
            </a:r>
            <a:r>
              <a:rPr sz="2800" b="1" dirty="0">
                <a:solidFill>
                  <a:srgbClr val="231F20"/>
                </a:solidFill>
                <a:latin typeface="Times New Roman"/>
                <a:cs typeface="Times New Roman"/>
              </a:rPr>
              <a:t> </a:t>
            </a:r>
            <a:r>
              <a:rPr sz="2800" b="1" spc="-10" dirty="0">
                <a:solidFill>
                  <a:srgbClr val="231F20"/>
                </a:solidFill>
                <a:latin typeface="Times New Roman"/>
                <a:cs typeface="Times New Roman"/>
              </a:rPr>
              <a:t>дати </a:t>
            </a:r>
            <a:r>
              <a:rPr sz="2800" b="1" spc="-285" dirty="0">
                <a:solidFill>
                  <a:srgbClr val="231F20"/>
                </a:solidFill>
                <a:latin typeface="Times New Roman"/>
                <a:cs typeface="Times New Roman"/>
              </a:rPr>
              <a:t> </a:t>
            </a:r>
            <a:r>
              <a:rPr sz="2800" b="1" spc="-15" dirty="0">
                <a:solidFill>
                  <a:srgbClr val="231F20"/>
                </a:solidFill>
                <a:latin typeface="Times New Roman"/>
                <a:cs typeface="Times New Roman"/>
              </a:rPr>
              <a:t>початок</a:t>
            </a:r>
            <a:r>
              <a:rPr sz="2800" b="1" spc="20" dirty="0">
                <a:solidFill>
                  <a:srgbClr val="231F20"/>
                </a:solidFill>
                <a:latin typeface="Times New Roman"/>
                <a:cs typeface="Times New Roman"/>
              </a:rPr>
              <a:t> </a:t>
            </a:r>
            <a:r>
              <a:rPr sz="2800" b="1" dirty="0">
                <a:solidFill>
                  <a:srgbClr val="231F20"/>
                </a:solidFill>
                <a:latin typeface="Times New Roman"/>
                <a:cs typeface="Times New Roman"/>
              </a:rPr>
              <a:t>новим</a:t>
            </a:r>
            <a:r>
              <a:rPr sz="2800" b="1" spc="25" dirty="0">
                <a:solidFill>
                  <a:srgbClr val="231F20"/>
                </a:solidFill>
                <a:latin typeface="Times New Roman"/>
                <a:cs typeface="Times New Roman"/>
              </a:rPr>
              <a:t> </a:t>
            </a:r>
            <a:r>
              <a:rPr sz="2800" b="1" spc="-5" dirty="0">
                <a:solidFill>
                  <a:srgbClr val="231F20"/>
                </a:solidFill>
                <a:latin typeface="Times New Roman"/>
                <a:cs typeface="Times New Roman"/>
              </a:rPr>
              <a:t>сортам.</a:t>
            </a:r>
            <a:r>
              <a:rPr sz="2800" b="1" spc="25" dirty="0">
                <a:solidFill>
                  <a:srgbClr val="231F20"/>
                </a:solidFill>
                <a:latin typeface="Times New Roman"/>
                <a:cs typeface="Times New Roman"/>
              </a:rPr>
              <a:t> </a:t>
            </a:r>
            <a:r>
              <a:rPr sz="2800" b="1" spc="-30" dirty="0">
                <a:solidFill>
                  <a:srgbClr val="231F20"/>
                </a:solidFill>
                <a:latin typeface="Times New Roman"/>
                <a:cs typeface="Times New Roman"/>
              </a:rPr>
              <a:t>Культивуючи</a:t>
            </a:r>
            <a:r>
              <a:rPr sz="2800" b="1" spc="25" dirty="0">
                <a:solidFill>
                  <a:srgbClr val="231F20"/>
                </a:solidFill>
                <a:latin typeface="Times New Roman"/>
                <a:cs typeface="Times New Roman"/>
              </a:rPr>
              <a:t> </a:t>
            </a:r>
            <a:r>
              <a:rPr sz="2800" b="1" dirty="0">
                <a:solidFill>
                  <a:srgbClr val="231F20"/>
                </a:solidFill>
                <a:latin typeface="Times New Roman"/>
                <a:cs typeface="Times New Roman"/>
              </a:rPr>
              <a:t>пиляки</a:t>
            </a:r>
            <a:r>
              <a:rPr sz="2800" b="1" spc="25" dirty="0">
                <a:solidFill>
                  <a:srgbClr val="231F20"/>
                </a:solidFill>
                <a:latin typeface="Times New Roman"/>
                <a:cs typeface="Times New Roman"/>
              </a:rPr>
              <a:t> </a:t>
            </a:r>
            <a:r>
              <a:rPr sz="2800" b="1" dirty="0">
                <a:solidFill>
                  <a:srgbClr val="231F20"/>
                </a:solidFill>
                <a:latin typeface="Times New Roman"/>
                <a:cs typeface="Times New Roman"/>
              </a:rPr>
              <a:t>рослин,</a:t>
            </a:r>
            <a:r>
              <a:rPr sz="2800" b="1" spc="25" dirty="0">
                <a:solidFill>
                  <a:srgbClr val="231F20"/>
                </a:solidFill>
                <a:latin typeface="Times New Roman"/>
                <a:cs typeface="Times New Roman"/>
              </a:rPr>
              <a:t> </a:t>
            </a:r>
            <a:r>
              <a:rPr sz="2800" b="1" spc="-5" dirty="0">
                <a:solidFill>
                  <a:srgbClr val="231F20"/>
                </a:solidFill>
                <a:latin typeface="Times New Roman"/>
                <a:cs typeface="Times New Roman"/>
              </a:rPr>
              <a:t>вдається </a:t>
            </a:r>
            <a:r>
              <a:rPr sz="2800" b="1" spc="-285" dirty="0">
                <a:solidFill>
                  <a:srgbClr val="231F20"/>
                </a:solidFill>
                <a:latin typeface="Times New Roman"/>
                <a:cs typeface="Times New Roman"/>
              </a:rPr>
              <a:t> </a:t>
            </a:r>
            <a:r>
              <a:rPr sz="2800" b="1" spc="-10" dirty="0">
                <a:solidFill>
                  <a:srgbClr val="231F20"/>
                </a:solidFill>
                <a:latin typeface="Times New Roman"/>
                <a:cs typeface="Times New Roman"/>
              </a:rPr>
              <a:t>отримати</a:t>
            </a:r>
            <a:r>
              <a:rPr sz="2800" b="1" spc="50" dirty="0">
                <a:solidFill>
                  <a:srgbClr val="231F20"/>
                </a:solidFill>
                <a:latin typeface="Times New Roman"/>
                <a:cs typeface="Times New Roman"/>
              </a:rPr>
              <a:t> </a:t>
            </a:r>
            <a:r>
              <a:rPr sz="2800" b="1" spc="-5" dirty="0">
                <a:solidFill>
                  <a:srgbClr val="231F20"/>
                </a:solidFill>
                <a:latin typeface="Times New Roman"/>
                <a:cs typeface="Times New Roman"/>
              </a:rPr>
              <a:t>ізогенні</a:t>
            </a:r>
            <a:r>
              <a:rPr sz="2800" b="1" spc="55" dirty="0">
                <a:solidFill>
                  <a:srgbClr val="231F20"/>
                </a:solidFill>
                <a:latin typeface="Times New Roman"/>
                <a:cs typeface="Times New Roman"/>
              </a:rPr>
              <a:t> </a:t>
            </a:r>
            <a:r>
              <a:rPr sz="2800" b="1" dirty="0">
                <a:solidFill>
                  <a:srgbClr val="231F20"/>
                </a:solidFill>
                <a:latin typeface="Times New Roman"/>
                <a:cs typeface="Times New Roman"/>
              </a:rPr>
              <a:t>лінії</a:t>
            </a:r>
            <a:r>
              <a:rPr sz="2800" b="1" spc="55" dirty="0">
                <a:solidFill>
                  <a:srgbClr val="231F20"/>
                </a:solidFill>
                <a:latin typeface="Times New Roman"/>
                <a:cs typeface="Times New Roman"/>
              </a:rPr>
              <a:t> </a:t>
            </a:r>
            <a:r>
              <a:rPr sz="2800" b="1" dirty="0">
                <a:solidFill>
                  <a:srgbClr val="231F20"/>
                </a:solidFill>
                <a:latin typeface="Times New Roman"/>
                <a:cs typeface="Times New Roman"/>
              </a:rPr>
              <a:t>за</a:t>
            </a:r>
            <a:r>
              <a:rPr sz="2800" b="1" spc="55" dirty="0">
                <a:solidFill>
                  <a:srgbClr val="231F20"/>
                </a:solidFill>
                <a:latin typeface="Times New Roman"/>
                <a:cs typeface="Times New Roman"/>
              </a:rPr>
              <a:t> </a:t>
            </a:r>
            <a:r>
              <a:rPr sz="2800" b="1" dirty="0">
                <a:solidFill>
                  <a:srgbClr val="231F20"/>
                </a:solidFill>
                <a:latin typeface="Times New Roman"/>
                <a:cs typeface="Times New Roman"/>
              </a:rPr>
              <a:t>2-3</a:t>
            </a:r>
            <a:r>
              <a:rPr sz="2800" b="1" spc="50" dirty="0">
                <a:solidFill>
                  <a:srgbClr val="231F20"/>
                </a:solidFill>
                <a:latin typeface="Times New Roman"/>
                <a:cs typeface="Times New Roman"/>
              </a:rPr>
              <a:t> </a:t>
            </a:r>
            <a:r>
              <a:rPr sz="2800" b="1" dirty="0">
                <a:solidFill>
                  <a:srgbClr val="231F20"/>
                </a:solidFill>
                <a:latin typeface="Times New Roman"/>
                <a:cs typeface="Times New Roman"/>
              </a:rPr>
              <a:t>роки,</a:t>
            </a:r>
            <a:r>
              <a:rPr sz="2800" b="1" spc="55" dirty="0">
                <a:solidFill>
                  <a:srgbClr val="231F20"/>
                </a:solidFill>
                <a:latin typeface="Times New Roman"/>
                <a:cs typeface="Times New Roman"/>
              </a:rPr>
              <a:t> </a:t>
            </a:r>
            <a:r>
              <a:rPr sz="2800" b="1" spc="-15" dirty="0">
                <a:solidFill>
                  <a:srgbClr val="231F20"/>
                </a:solidFill>
                <a:latin typeface="Times New Roman"/>
                <a:cs typeface="Times New Roman"/>
              </a:rPr>
              <a:t>тоді</a:t>
            </a:r>
            <a:r>
              <a:rPr sz="2800" b="1" spc="55" dirty="0">
                <a:solidFill>
                  <a:srgbClr val="231F20"/>
                </a:solidFill>
                <a:latin typeface="Times New Roman"/>
                <a:cs typeface="Times New Roman"/>
              </a:rPr>
              <a:t> </a:t>
            </a:r>
            <a:r>
              <a:rPr sz="2800" b="1" dirty="0">
                <a:solidFill>
                  <a:srgbClr val="231F20"/>
                </a:solidFill>
                <a:latin typeface="Times New Roman"/>
                <a:cs typeface="Times New Roman"/>
              </a:rPr>
              <a:t>як</a:t>
            </a:r>
            <a:r>
              <a:rPr sz="2800" b="1" spc="55" dirty="0">
                <a:solidFill>
                  <a:srgbClr val="231F20"/>
                </a:solidFill>
                <a:latin typeface="Times New Roman"/>
                <a:cs typeface="Times New Roman"/>
              </a:rPr>
              <a:t> </a:t>
            </a:r>
            <a:r>
              <a:rPr sz="2800" b="1" dirty="0" err="1">
                <a:solidFill>
                  <a:srgbClr val="231F20"/>
                </a:solidFill>
                <a:latin typeface="Times New Roman"/>
                <a:cs typeface="Times New Roman"/>
              </a:rPr>
              <a:t>звичайна</a:t>
            </a:r>
            <a:r>
              <a:rPr sz="2800" b="1" spc="55" dirty="0">
                <a:solidFill>
                  <a:srgbClr val="231F20"/>
                </a:solidFill>
                <a:latin typeface="Times New Roman"/>
                <a:cs typeface="Times New Roman"/>
              </a:rPr>
              <a:t> </a:t>
            </a:r>
            <a:r>
              <a:rPr sz="2800" b="1" dirty="0" err="1">
                <a:solidFill>
                  <a:srgbClr val="231F20"/>
                </a:solidFill>
                <a:latin typeface="Times New Roman"/>
                <a:cs typeface="Times New Roman"/>
              </a:rPr>
              <a:t>селекція</a:t>
            </a:r>
            <a:r>
              <a:rPr lang="en-US" sz="2800" b="1" dirty="0">
                <a:solidFill>
                  <a:srgbClr val="231F20"/>
                </a:solidFill>
                <a:latin typeface="Times New Roman"/>
                <a:cs typeface="Times New Roman"/>
              </a:rPr>
              <a:t> </a:t>
            </a:r>
            <a:r>
              <a:rPr sz="2800" b="1" spc="-10" dirty="0" err="1">
                <a:solidFill>
                  <a:srgbClr val="231F20"/>
                </a:solidFill>
                <a:latin typeface="Times New Roman"/>
                <a:cs typeface="Times New Roman"/>
              </a:rPr>
              <a:t>затрачає</a:t>
            </a:r>
            <a:r>
              <a:rPr sz="2800" b="1" spc="-20" dirty="0">
                <a:solidFill>
                  <a:srgbClr val="231F20"/>
                </a:solidFill>
                <a:latin typeface="Times New Roman"/>
                <a:cs typeface="Times New Roman"/>
              </a:rPr>
              <a:t> </a:t>
            </a:r>
            <a:r>
              <a:rPr sz="2800" b="1" dirty="0">
                <a:solidFill>
                  <a:srgbClr val="231F20"/>
                </a:solidFill>
                <a:latin typeface="Times New Roman"/>
                <a:cs typeface="Times New Roman"/>
              </a:rPr>
              <a:t>на</a:t>
            </a:r>
            <a:r>
              <a:rPr sz="2800" b="1" spc="-20" dirty="0">
                <a:solidFill>
                  <a:srgbClr val="231F20"/>
                </a:solidFill>
                <a:latin typeface="Times New Roman"/>
                <a:cs typeface="Times New Roman"/>
              </a:rPr>
              <a:t> </a:t>
            </a:r>
            <a:r>
              <a:rPr sz="2800" b="1" dirty="0">
                <a:solidFill>
                  <a:srgbClr val="231F20"/>
                </a:solidFill>
                <a:latin typeface="Times New Roman"/>
                <a:cs typeface="Times New Roman"/>
              </a:rPr>
              <a:t>це</a:t>
            </a:r>
            <a:r>
              <a:rPr sz="2800" b="1" spc="-15" dirty="0">
                <a:solidFill>
                  <a:srgbClr val="231F20"/>
                </a:solidFill>
                <a:latin typeface="Times New Roman"/>
                <a:cs typeface="Times New Roman"/>
              </a:rPr>
              <a:t> </a:t>
            </a:r>
            <a:r>
              <a:rPr sz="2800" b="1" dirty="0">
                <a:solidFill>
                  <a:srgbClr val="231F20"/>
                </a:solidFill>
                <a:latin typeface="Times New Roman"/>
                <a:cs typeface="Times New Roman"/>
              </a:rPr>
              <a:t>10-15</a:t>
            </a:r>
            <a:r>
              <a:rPr sz="2800" b="1" spc="-20" dirty="0">
                <a:solidFill>
                  <a:srgbClr val="231F20"/>
                </a:solidFill>
                <a:latin typeface="Times New Roman"/>
                <a:cs typeface="Times New Roman"/>
              </a:rPr>
              <a:t> </a:t>
            </a:r>
            <a:r>
              <a:rPr sz="2800" b="1" dirty="0" err="1">
                <a:solidFill>
                  <a:srgbClr val="231F20"/>
                </a:solidFill>
                <a:latin typeface="Times New Roman"/>
                <a:cs typeface="Times New Roman"/>
              </a:rPr>
              <a:t>років</a:t>
            </a:r>
            <a:r>
              <a:rPr sz="2800" b="1" dirty="0">
                <a:solidFill>
                  <a:srgbClr val="231F20"/>
                </a:solidFill>
                <a:latin typeface="Times New Roman"/>
                <a:cs typeface="Times New Roman"/>
              </a:rPr>
              <a:t>.</a:t>
            </a:r>
            <a:endParaRPr lang="en-US" sz="2800" b="1" dirty="0">
              <a:solidFill>
                <a:srgbClr val="231F20"/>
              </a:solidFill>
              <a:latin typeface="Times New Roman"/>
              <a:cs typeface="Times New Roman"/>
            </a:endParaRPr>
          </a:p>
        </p:txBody>
      </p:sp>
    </p:spTree>
    <p:extLst>
      <p:ext uri="{BB962C8B-B14F-4D97-AF65-F5344CB8AC3E}">
        <p14:creationId xmlns:p14="http://schemas.microsoft.com/office/powerpoint/2010/main" val="3758936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38905" y="7263536"/>
            <a:ext cx="476884" cy="0"/>
          </a:xfrm>
          <a:custGeom>
            <a:avLst/>
            <a:gdLst/>
            <a:ahLst/>
            <a:cxnLst/>
            <a:rect l="l" t="t" r="r" b="b"/>
            <a:pathLst>
              <a:path w="476885">
                <a:moveTo>
                  <a:pt x="0" y="0"/>
                </a:moveTo>
                <a:lnTo>
                  <a:pt x="476389" y="0"/>
                </a:lnTo>
              </a:path>
            </a:pathLst>
          </a:custGeom>
          <a:ln w="8470">
            <a:solidFill>
              <a:srgbClr val="231F20"/>
            </a:solidFill>
          </a:ln>
        </p:spPr>
        <p:txBody>
          <a:bodyPr wrap="square" lIns="0" tIns="0" rIns="0" bIns="0" rtlCol="0"/>
          <a:lstStyle/>
          <a:p>
            <a:endParaRPr/>
          </a:p>
        </p:txBody>
      </p:sp>
      <p:sp>
        <p:nvSpPr>
          <p:cNvPr id="3" name="object 3"/>
          <p:cNvSpPr txBox="1"/>
          <p:nvPr/>
        </p:nvSpPr>
        <p:spPr>
          <a:xfrm>
            <a:off x="393700" y="352425"/>
            <a:ext cx="9220200" cy="6414577"/>
          </a:xfrm>
          <a:prstGeom prst="rect">
            <a:avLst/>
          </a:prstGeom>
        </p:spPr>
        <p:txBody>
          <a:bodyPr vert="horz" wrap="square" lIns="0" tIns="12700" rIns="0" bIns="0" rtlCol="0">
            <a:spAutoFit/>
          </a:bodyPr>
          <a:lstStyle/>
          <a:p>
            <a:pPr marL="536561" indent="-457189" algn="ctr">
              <a:buFont typeface="Wingdings" panose="05000000000000000000" pitchFamily="2" charset="2"/>
              <a:buChar char="ü"/>
            </a:pPr>
            <a:r>
              <a:rPr lang="ru-RU" sz="3200" b="1" i="1" spc="-10" dirty="0">
                <a:solidFill>
                  <a:srgbClr val="FF0000"/>
                </a:solidFill>
                <a:latin typeface="Times New Roman"/>
                <a:cs typeface="Times New Roman"/>
              </a:rPr>
              <a:t>Проблема</a:t>
            </a:r>
            <a:r>
              <a:rPr lang="ru-RU" sz="3200" b="1" i="1" spc="5" dirty="0">
                <a:solidFill>
                  <a:srgbClr val="FF0000"/>
                </a:solidFill>
                <a:latin typeface="Times New Roman"/>
                <a:cs typeface="Times New Roman"/>
              </a:rPr>
              <a:t> </a:t>
            </a:r>
            <a:r>
              <a:rPr lang="ru-RU" sz="3200" b="1" i="1" spc="-10" dirty="0" err="1">
                <a:solidFill>
                  <a:srgbClr val="FF0000"/>
                </a:solidFill>
                <a:latin typeface="Times New Roman"/>
                <a:cs typeface="Times New Roman"/>
              </a:rPr>
              <a:t>експресії</a:t>
            </a:r>
            <a:r>
              <a:rPr lang="ru-RU" sz="3200" b="1" i="1" spc="10" dirty="0">
                <a:solidFill>
                  <a:srgbClr val="FF0000"/>
                </a:solidFill>
                <a:latin typeface="Times New Roman"/>
                <a:cs typeface="Times New Roman"/>
              </a:rPr>
              <a:t> </a:t>
            </a:r>
            <a:r>
              <a:rPr lang="ru-RU" sz="3200" b="1" i="1" spc="-5" dirty="0" err="1">
                <a:solidFill>
                  <a:srgbClr val="FF0000"/>
                </a:solidFill>
                <a:latin typeface="Times New Roman"/>
                <a:cs typeface="Times New Roman"/>
              </a:rPr>
              <a:t>трансгенів</a:t>
            </a:r>
            <a:r>
              <a:rPr lang="ru-RU" sz="3200" b="1" i="1" spc="5" dirty="0">
                <a:solidFill>
                  <a:srgbClr val="FF0000"/>
                </a:solidFill>
                <a:latin typeface="Times New Roman"/>
                <a:cs typeface="Times New Roman"/>
              </a:rPr>
              <a:t> </a:t>
            </a:r>
            <a:r>
              <a:rPr lang="ru-RU" sz="3200" b="1" i="1" dirty="0">
                <a:solidFill>
                  <a:srgbClr val="FF0000"/>
                </a:solidFill>
                <a:latin typeface="Times New Roman"/>
                <a:cs typeface="Times New Roman"/>
              </a:rPr>
              <a:t>у </a:t>
            </a:r>
            <a:r>
              <a:rPr lang="ru-RU" sz="3200" b="1" i="1" spc="-10" dirty="0" err="1">
                <a:solidFill>
                  <a:srgbClr val="FF0000"/>
                </a:solidFill>
                <a:latin typeface="Times New Roman"/>
                <a:cs typeface="Times New Roman"/>
              </a:rPr>
              <a:t>модифікованих</a:t>
            </a:r>
            <a:r>
              <a:rPr lang="ru-RU" sz="3200" b="1" i="1" spc="10" dirty="0">
                <a:solidFill>
                  <a:srgbClr val="FF0000"/>
                </a:solidFill>
                <a:latin typeface="Times New Roman"/>
                <a:cs typeface="Times New Roman"/>
              </a:rPr>
              <a:t> </a:t>
            </a:r>
            <a:r>
              <a:rPr lang="ru-RU" sz="3200" b="1" i="1" spc="-5" dirty="0" err="1">
                <a:solidFill>
                  <a:srgbClr val="FF0000"/>
                </a:solidFill>
                <a:latin typeface="Times New Roman"/>
                <a:cs typeface="Times New Roman"/>
              </a:rPr>
              <a:t>рослин</a:t>
            </a:r>
            <a:endParaRPr lang="ru-RU" sz="3200" b="1" dirty="0">
              <a:solidFill>
                <a:srgbClr val="FF0000"/>
              </a:solidFill>
              <a:latin typeface="Times New Roman"/>
              <a:cs typeface="Times New Roman"/>
            </a:endParaRPr>
          </a:p>
          <a:p>
            <a:pPr marL="12700" marR="5080" indent="359401" algn="just"/>
            <a:r>
              <a:rPr lang="ru-RU" sz="2200" b="1" spc="-5" dirty="0" err="1">
                <a:solidFill>
                  <a:srgbClr val="231F20"/>
                </a:solidFill>
                <a:latin typeface="Times New Roman"/>
                <a:cs typeface="Times New Roman"/>
              </a:rPr>
              <a:t>Із</a:t>
            </a:r>
            <a:r>
              <a:rPr lang="ru-RU" sz="2200" b="1" spc="-55" dirty="0">
                <a:solidFill>
                  <a:srgbClr val="231F20"/>
                </a:solidFill>
                <a:latin typeface="Times New Roman"/>
                <a:cs typeface="Times New Roman"/>
              </a:rPr>
              <a:t> </a:t>
            </a:r>
            <a:r>
              <a:rPr lang="ru-RU" sz="2200" b="1" spc="-10" dirty="0">
                <a:solidFill>
                  <a:srgbClr val="231F20"/>
                </a:solidFill>
                <a:latin typeface="Times New Roman"/>
                <a:cs typeface="Times New Roman"/>
              </a:rPr>
              <a:t>метою</a:t>
            </a:r>
            <a:r>
              <a:rPr lang="ru-RU" sz="2200" b="1" spc="-55" dirty="0">
                <a:solidFill>
                  <a:srgbClr val="231F20"/>
                </a:solidFill>
                <a:latin typeface="Times New Roman"/>
                <a:cs typeface="Times New Roman"/>
              </a:rPr>
              <a:t> </a:t>
            </a:r>
            <a:r>
              <a:rPr lang="ru-RU" sz="2200" b="1" spc="-10" dirty="0" err="1">
                <a:solidFill>
                  <a:srgbClr val="231F20"/>
                </a:solidFill>
                <a:latin typeface="Times New Roman"/>
                <a:cs typeface="Times New Roman"/>
              </a:rPr>
              <a:t>ідентифікації</a:t>
            </a:r>
            <a:r>
              <a:rPr lang="ru-RU" sz="2200" b="1" spc="-50" dirty="0">
                <a:solidFill>
                  <a:srgbClr val="231F20"/>
                </a:solidFill>
                <a:latin typeface="Times New Roman"/>
                <a:cs typeface="Times New Roman"/>
              </a:rPr>
              <a:t> </a:t>
            </a:r>
            <a:r>
              <a:rPr lang="ru-RU" sz="2200" b="1" spc="-5" dirty="0" err="1">
                <a:solidFill>
                  <a:srgbClr val="231F20"/>
                </a:solidFill>
                <a:latin typeface="Times New Roman"/>
                <a:cs typeface="Times New Roman"/>
              </a:rPr>
              <a:t>трансформованих</a:t>
            </a:r>
            <a:r>
              <a:rPr lang="ru-RU" sz="2200" b="1" spc="-55" dirty="0">
                <a:solidFill>
                  <a:srgbClr val="231F20"/>
                </a:solidFill>
                <a:latin typeface="Times New Roman"/>
                <a:cs typeface="Times New Roman"/>
              </a:rPr>
              <a:t> </a:t>
            </a:r>
            <a:r>
              <a:rPr lang="ru-RU" sz="2200" b="1" spc="-5" dirty="0" err="1">
                <a:solidFill>
                  <a:srgbClr val="231F20"/>
                </a:solidFill>
                <a:latin typeface="Times New Roman"/>
                <a:cs typeface="Times New Roman"/>
              </a:rPr>
              <a:t>клітин</a:t>
            </a:r>
            <a:r>
              <a:rPr lang="ru-RU" sz="2200" b="1" spc="-55" dirty="0">
                <a:solidFill>
                  <a:srgbClr val="231F20"/>
                </a:solidFill>
                <a:latin typeface="Times New Roman"/>
                <a:cs typeface="Times New Roman"/>
              </a:rPr>
              <a:t> </a:t>
            </a:r>
            <a:r>
              <a:rPr lang="ru-RU" sz="2200" b="1" dirty="0">
                <a:solidFill>
                  <a:srgbClr val="231F20"/>
                </a:solidFill>
                <a:latin typeface="Times New Roman"/>
                <a:cs typeface="Times New Roman"/>
              </a:rPr>
              <a:t>й</a:t>
            </a:r>
            <a:r>
              <a:rPr lang="ru-RU" sz="2200" b="1" spc="-50" dirty="0">
                <a:solidFill>
                  <a:srgbClr val="231F20"/>
                </a:solidFill>
                <a:latin typeface="Times New Roman"/>
                <a:cs typeface="Times New Roman"/>
              </a:rPr>
              <a:t> </a:t>
            </a:r>
            <a:r>
              <a:rPr lang="ru-RU" sz="2200" b="1" spc="-5" dirty="0" err="1">
                <a:solidFill>
                  <a:srgbClr val="231F20"/>
                </a:solidFill>
                <a:latin typeface="Times New Roman"/>
                <a:cs typeface="Times New Roman"/>
              </a:rPr>
              <a:t>оцінки</a:t>
            </a:r>
            <a:r>
              <a:rPr lang="ru-RU" sz="2200" b="1" spc="-5" dirty="0">
                <a:solidFill>
                  <a:srgbClr val="231F20"/>
                </a:solidFill>
                <a:latin typeface="Times New Roman"/>
                <a:cs typeface="Times New Roman"/>
              </a:rPr>
              <a:t> </a:t>
            </a:r>
            <a:r>
              <a:rPr lang="ru-RU" sz="2200" b="1" spc="-285" dirty="0">
                <a:solidFill>
                  <a:srgbClr val="231F20"/>
                </a:solidFill>
                <a:latin typeface="Times New Roman"/>
                <a:cs typeface="Times New Roman"/>
              </a:rPr>
              <a:t> </a:t>
            </a:r>
            <a:r>
              <a:rPr lang="ru-RU" sz="2200" b="1" dirty="0" err="1">
                <a:solidFill>
                  <a:srgbClr val="231F20"/>
                </a:solidFill>
                <a:latin typeface="Times New Roman"/>
                <a:cs typeface="Times New Roman"/>
              </a:rPr>
              <a:t>рівня</a:t>
            </a:r>
            <a:r>
              <a:rPr lang="ru-RU" sz="2200" b="1" dirty="0">
                <a:solidFill>
                  <a:srgbClr val="231F20"/>
                </a:solidFill>
                <a:latin typeface="Times New Roman"/>
                <a:cs typeface="Times New Roman"/>
              </a:rPr>
              <a:t> </a:t>
            </a:r>
            <a:r>
              <a:rPr lang="ru-RU" sz="2200" b="1" spc="-5" dirty="0" err="1">
                <a:solidFill>
                  <a:srgbClr val="231F20"/>
                </a:solidFill>
                <a:latin typeface="Times New Roman"/>
                <a:cs typeface="Times New Roman"/>
              </a:rPr>
              <a:t>експресії</a:t>
            </a:r>
            <a:r>
              <a:rPr lang="ru-RU" sz="2200" b="1" dirty="0">
                <a:solidFill>
                  <a:srgbClr val="231F20"/>
                </a:solidFill>
                <a:latin typeface="Times New Roman"/>
                <a:cs typeface="Times New Roman"/>
              </a:rPr>
              <a:t> </a:t>
            </a:r>
            <a:r>
              <a:rPr lang="ru-RU" sz="2200" b="1" spc="-5" dirty="0" err="1">
                <a:solidFill>
                  <a:srgbClr val="231F20"/>
                </a:solidFill>
                <a:latin typeface="Times New Roman"/>
                <a:cs typeface="Times New Roman"/>
              </a:rPr>
              <a:t>чужорідних</a:t>
            </a:r>
            <a:r>
              <a:rPr lang="ru-RU" sz="2200" b="1" dirty="0">
                <a:solidFill>
                  <a:srgbClr val="231F20"/>
                </a:solidFill>
                <a:latin typeface="Times New Roman"/>
                <a:cs typeface="Times New Roman"/>
              </a:rPr>
              <a:t> </a:t>
            </a:r>
            <a:r>
              <a:rPr lang="ru-RU" sz="2200" b="1" spc="-5" dirty="0" err="1">
                <a:solidFill>
                  <a:srgbClr val="231F20"/>
                </a:solidFill>
                <a:latin typeface="Times New Roman"/>
                <a:cs typeface="Times New Roman"/>
              </a:rPr>
              <a:t>генів</a:t>
            </a:r>
            <a:r>
              <a:rPr lang="ru-RU" sz="2200" b="1" dirty="0">
                <a:solidFill>
                  <a:srgbClr val="231F20"/>
                </a:solidFill>
                <a:latin typeface="Times New Roman"/>
                <a:cs typeface="Times New Roman"/>
              </a:rPr>
              <a:t> на </a:t>
            </a:r>
            <a:r>
              <a:rPr lang="ru-RU" sz="2200" b="1" dirty="0" err="1">
                <a:solidFill>
                  <a:srgbClr val="231F20"/>
                </a:solidFill>
                <a:latin typeface="Times New Roman"/>
                <a:cs typeface="Times New Roman"/>
              </a:rPr>
              <a:t>ранніх</a:t>
            </a:r>
            <a:r>
              <a:rPr lang="ru-RU" sz="2200" b="1" spc="5" dirty="0">
                <a:solidFill>
                  <a:srgbClr val="231F20"/>
                </a:solidFill>
                <a:latin typeface="Times New Roman"/>
                <a:cs typeface="Times New Roman"/>
              </a:rPr>
              <a:t> </a:t>
            </a:r>
            <a:r>
              <a:rPr lang="ru-RU" sz="2200" b="1" dirty="0" err="1">
                <a:solidFill>
                  <a:srgbClr val="231F20"/>
                </a:solidFill>
                <a:latin typeface="Times New Roman"/>
                <a:cs typeface="Times New Roman"/>
              </a:rPr>
              <a:t>стадіях</a:t>
            </a:r>
            <a:r>
              <a:rPr lang="ru-RU" sz="2200" b="1" dirty="0">
                <a:solidFill>
                  <a:srgbClr val="231F20"/>
                </a:solidFill>
                <a:latin typeface="Times New Roman"/>
                <a:cs typeface="Times New Roman"/>
              </a:rPr>
              <a:t> </a:t>
            </a:r>
            <a:r>
              <a:rPr lang="ru-RU" sz="2200" b="1" spc="-5" dirty="0" err="1">
                <a:solidFill>
                  <a:srgbClr val="231F20"/>
                </a:solidFill>
                <a:latin typeface="Times New Roman"/>
                <a:cs typeface="Times New Roman"/>
              </a:rPr>
              <a:t>отримання</a:t>
            </a:r>
            <a:endParaRPr lang="ru-RU" sz="2200" b="1" dirty="0">
              <a:latin typeface="Times New Roman"/>
              <a:cs typeface="Times New Roman"/>
            </a:endParaRPr>
          </a:p>
          <a:p>
            <a:pPr marL="12700" marR="5080" algn="just"/>
            <a:r>
              <a:rPr sz="2200" b="1" spc="5" dirty="0" err="1">
                <a:solidFill>
                  <a:srgbClr val="231F20"/>
                </a:solidFill>
                <a:latin typeface="Times New Roman"/>
                <a:cs typeface="Times New Roman"/>
              </a:rPr>
              <a:t>трансгенних</a:t>
            </a:r>
            <a:r>
              <a:rPr sz="2200" b="1" spc="315" dirty="0">
                <a:solidFill>
                  <a:srgbClr val="231F20"/>
                </a:solidFill>
                <a:latin typeface="Times New Roman"/>
                <a:cs typeface="Times New Roman"/>
              </a:rPr>
              <a:t> </a:t>
            </a:r>
            <a:r>
              <a:rPr sz="2200" b="1" spc="10" dirty="0">
                <a:solidFill>
                  <a:srgbClr val="231F20"/>
                </a:solidFill>
                <a:latin typeface="Times New Roman"/>
                <a:cs typeface="Times New Roman"/>
              </a:rPr>
              <a:t>рослин</a:t>
            </a:r>
            <a:r>
              <a:rPr sz="2200" b="1" spc="15" dirty="0">
                <a:solidFill>
                  <a:srgbClr val="231F20"/>
                </a:solidFill>
                <a:latin typeface="Times New Roman"/>
                <a:cs typeface="Times New Roman"/>
              </a:rPr>
              <a:t> </a:t>
            </a:r>
            <a:r>
              <a:rPr sz="2200" b="1" dirty="0">
                <a:solidFill>
                  <a:srgbClr val="231F20"/>
                </a:solidFill>
                <a:latin typeface="Times New Roman"/>
                <a:cs typeface="Times New Roman"/>
              </a:rPr>
              <a:t>використовують</a:t>
            </a:r>
            <a:r>
              <a:rPr sz="2200" b="1" spc="5" dirty="0">
                <a:solidFill>
                  <a:srgbClr val="231F20"/>
                </a:solidFill>
                <a:latin typeface="Times New Roman"/>
                <a:cs typeface="Times New Roman"/>
              </a:rPr>
              <a:t> </a:t>
            </a:r>
            <a:r>
              <a:rPr sz="2200" b="1" i="1" spc="5" dirty="0">
                <a:solidFill>
                  <a:srgbClr val="7030A0"/>
                </a:solidFill>
                <a:effectLst>
                  <a:outerShdw blurRad="38100" dist="38100" dir="2700000" algn="tl">
                    <a:srgbClr val="000000">
                      <a:alpha val="43137"/>
                    </a:srgbClr>
                  </a:outerShdw>
                </a:effectLst>
                <a:latin typeface="Times New Roman"/>
                <a:cs typeface="Times New Roman"/>
              </a:rPr>
              <a:t>репортерні</a:t>
            </a:r>
            <a:r>
              <a:rPr sz="2200" b="1" i="1" spc="315" dirty="0">
                <a:solidFill>
                  <a:srgbClr val="7030A0"/>
                </a:solidFill>
                <a:effectLst>
                  <a:outerShdw blurRad="38100" dist="38100" dir="2700000" algn="tl">
                    <a:srgbClr val="000000">
                      <a:alpha val="43137"/>
                    </a:srgbClr>
                  </a:outerShdw>
                </a:effectLst>
                <a:latin typeface="Times New Roman"/>
                <a:cs typeface="Times New Roman"/>
              </a:rPr>
              <a:t> </a:t>
            </a:r>
            <a:r>
              <a:rPr sz="2200" b="1" i="1" spc="5" dirty="0">
                <a:solidFill>
                  <a:srgbClr val="7030A0"/>
                </a:solidFill>
                <a:effectLst>
                  <a:outerShdw blurRad="38100" dist="38100" dir="2700000" algn="tl">
                    <a:srgbClr val="000000">
                      <a:alpha val="43137"/>
                    </a:srgbClr>
                  </a:outerShdw>
                </a:effectLst>
                <a:latin typeface="Times New Roman"/>
                <a:cs typeface="Times New Roman"/>
              </a:rPr>
              <a:t>гени</a:t>
            </a:r>
            <a:r>
              <a:rPr sz="2200" b="1" i="1" spc="5" dirty="0">
                <a:solidFill>
                  <a:srgbClr val="231F20"/>
                </a:solidFill>
                <a:latin typeface="Times New Roman"/>
                <a:cs typeface="Times New Roman"/>
              </a:rPr>
              <a:t>, </a:t>
            </a:r>
            <a:r>
              <a:rPr sz="2200" b="1" i="1" spc="10" dirty="0">
                <a:solidFill>
                  <a:srgbClr val="231F20"/>
                </a:solidFill>
                <a:latin typeface="Times New Roman"/>
                <a:cs typeface="Times New Roman"/>
              </a:rPr>
              <a:t> </a:t>
            </a:r>
            <a:r>
              <a:rPr sz="2200" b="1" dirty="0">
                <a:solidFill>
                  <a:srgbClr val="231F20"/>
                </a:solidFill>
                <a:latin typeface="Times New Roman"/>
                <a:cs typeface="Times New Roman"/>
              </a:rPr>
              <a:t>продукти</a:t>
            </a:r>
            <a:r>
              <a:rPr sz="2200" b="1" spc="5" dirty="0">
                <a:solidFill>
                  <a:srgbClr val="231F20"/>
                </a:solidFill>
                <a:latin typeface="Times New Roman"/>
                <a:cs typeface="Times New Roman"/>
              </a:rPr>
              <a:t> яких </a:t>
            </a:r>
            <a:r>
              <a:rPr sz="2200" b="1" spc="-5" dirty="0">
                <a:solidFill>
                  <a:srgbClr val="231F20"/>
                </a:solidFill>
                <a:latin typeface="Times New Roman"/>
                <a:cs typeface="Times New Roman"/>
              </a:rPr>
              <a:t>легко</a:t>
            </a:r>
            <a:r>
              <a:rPr sz="2200" b="1" dirty="0">
                <a:solidFill>
                  <a:srgbClr val="231F20"/>
                </a:solidFill>
                <a:latin typeface="Times New Roman"/>
                <a:cs typeface="Times New Roman"/>
              </a:rPr>
              <a:t> </a:t>
            </a:r>
            <a:r>
              <a:rPr sz="2200" b="1" spc="5" dirty="0">
                <a:solidFill>
                  <a:srgbClr val="231F20"/>
                </a:solidFill>
                <a:latin typeface="Times New Roman"/>
                <a:cs typeface="Times New Roman"/>
              </a:rPr>
              <a:t>детектуються за </a:t>
            </a:r>
            <a:r>
              <a:rPr sz="2200" b="1" dirty="0">
                <a:solidFill>
                  <a:srgbClr val="231F20"/>
                </a:solidFill>
                <a:latin typeface="Times New Roman"/>
                <a:cs typeface="Times New Roman"/>
              </a:rPr>
              <a:t>допомогою</a:t>
            </a:r>
            <a:r>
              <a:rPr sz="2200" b="1" spc="5" dirty="0">
                <a:solidFill>
                  <a:srgbClr val="231F20"/>
                </a:solidFill>
                <a:latin typeface="Times New Roman"/>
                <a:cs typeface="Times New Roman"/>
              </a:rPr>
              <a:t> </a:t>
            </a:r>
            <a:r>
              <a:rPr sz="2200" b="1" spc="10" dirty="0">
                <a:solidFill>
                  <a:srgbClr val="231F20"/>
                </a:solidFill>
                <a:latin typeface="Times New Roman"/>
                <a:cs typeface="Times New Roman"/>
              </a:rPr>
              <a:t>простих </a:t>
            </a:r>
            <a:r>
              <a:rPr sz="2200" b="1" spc="15" dirty="0">
                <a:solidFill>
                  <a:srgbClr val="231F20"/>
                </a:solidFill>
                <a:latin typeface="Times New Roman"/>
                <a:cs typeface="Times New Roman"/>
              </a:rPr>
              <a:t> </a:t>
            </a:r>
            <a:r>
              <a:rPr sz="2200" b="1" spc="-10" dirty="0">
                <a:solidFill>
                  <a:srgbClr val="231F20"/>
                </a:solidFill>
                <a:latin typeface="Times New Roman"/>
                <a:cs typeface="Times New Roman"/>
              </a:rPr>
              <a:t>методів. </a:t>
            </a:r>
            <a:r>
              <a:rPr sz="2200" b="1" spc="-5" dirty="0">
                <a:solidFill>
                  <a:srgbClr val="231F20"/>
                </a:solidFill>
                <a:latin typeface="Times New Roman"/>
                <a:cs typeface="Times New Roman"/>
              </a:rPr>
              <a:t>Одним </a:t>
            </a:r>
            <a:r>
              <a:rPr sz="2200" b="1" dirty="0">
                <a:solidFill>
                  <a:srgbClr val="231F20"/>
                </a:solidFill>
                <a:latin typeface="Times New Roman"/>
                <a:cs typeface="Times New Roman"/>
              </a:rPr>
              <a:t>із таких </a:t>
            </a:r>
            <a:r>
              <a:rPr sz="2200" b="1" spc="-5" dirty="0">
                <a:solidFill>
                  <a:srgbClr val="231F20"/>
                </a:solidFill>
                <a:latin typeface="Times New Roman"/>
                <a:cs typeface="Times New Roman"/>
              </a:rPr>
              <a:t>генів </a:t>
            </a:r>
            <a:r>
              <a:rPr sz="2200" b="1" dirty="0">
                <a:solidFill>
                  <a:srgbClr val="231F20"/>
                </a:solidFill>
                <a:latin typeface="Times New Roman"/>
                <a:cs typeface="Times New Roman"/>
              </a:rPr>
              <a:t>є </a:t>
            </a:r>
            <a:r>
              <a:rPr sz="2200" b="1" spc="-10" dirty="0">
                <a:solidFill>
                  <a:srgbClr val="7030A0"/>
                </a:solidFill>
                <a:latin typeface="Times New Roman"/>
                <a:cs typeface="Times New Roman"/>
              </a:rPr>
              <a:t>ген </a:t>
            </a:r>
            <a:r>
              <a:rPr sz="2200" b="1" i="1" dirty="0">
                <a:solidFill>
                  <a:srgbClr val="7030A0"/>
                </a:solidFill>
                <a:latin typeface="Times New Roman"/>
                <a:cs typeface="Times New Roman"/>
              </a:rPr>
              <a:t>GUS</a:t>
            </a:r>
            <a:r>
              <a:rPr sz="2200" b="1" i="1" dirty="0">
                <a:solidFill>
                  <a:srgbClr val="231F20"/>
                </a:solidFill>
                <a:latin typeface="Times New Roman"/>
                <a:cs typeface="Times New Roman"/>
              </a:rPr>
              <a:t>, </a:t>
            </a:r>
            <a:r>
              <a:rPr sz="2200" b="1" dirty="0">
                <a:solidFill>
                  <a:srgbClr val="231F20"/>
                </a:solidFill>
                <a:latin typeface="Times New Roman"/>
                <a:cs typeface="Times New Roman"/>
              </a:rPr>
              <a:t>що </a:t>
            </a:r>
            <a:r>
              <a:rPr sz="2200" b="1" spc="-20" dirty="0">
                <a:solidFill>
                  <a:srgbClr val="231F20"/>
                </a:solidFill>
                <a:latin typeface="Times New Roman"/>
                <a:cs typeface="Times New Roman"/>
              </a:rPr>
              <a:t>кодує </a:t>
            </a:r>
            <a:r>
              <a:rPr sz="2200" b="1" spc="-5" dirty="0" err="1">
                <a:solidFill>
                  <a:srgbClr val="231F20"/>
                </a:solidFill>
                <a:latin typeface="Times New Roman"/>
                <a:cs typeface="Times New Roman"/>
              </a:rPr>
              <a:t>фермент</a:t>
            </a:r>
            <a:r>
              <a:rPr sz="2200" b="1" spc="-5" dirty="0">
                <a:solidFill>
                  <a:srgbClr val="231F20"/>
                </a:solidFill>
                <a:latin typeface="Times New Roman"/>
                <a:cs typeface="Times New Roman"/>
              </a:rPr>
              <a:t> </a:t>
            </a:r>
            <a:r>
              <a:rPr sz="2200" b="1" dirty="0" smtClean="0">
                <a:solidFill>
                  <a:srgbClr val="7030A0"/>
                </a:solidFill>
                <a:latin typeface="Times New Roman"/>
                <a:cs typeface="Times New Roman"/>
              </a:rPr>
              <a:t>p-</a:t>
            </a:r>
            <a:r>
              <a:rPr sz="2200" b="1" spc="-20" dirty="0" smtClean="0">
                <a:solidFill>
                  <a:srgbClr val="7030A0"/>
                </a:solidFill>
                <a:latin typeface="Times New Roman"/>
                <a:cs typeface="Times New Roman"/>
              </a:rPr>
              <a:t>D-</a:t>
            </a:r>
            <a:r>
              <a:rPr sz="2200" b="1" spc="-20" dirty="0" err="1" smtClean="0">
                <a:solidFill>
                  <a:srgbClr val="7030A0"/>
                </a:solidFill>
                <a:latin typeface="Times New Roman"/>
                <a:cs typeface="Times New Roman"/>
              </a:rPr>
              <a:t>глюкуронідазу</a:t>
            </a:r>
            <a:r>
              <a:rPr sz="2200" b="1" spc="-20" dirty="0">
                <a:solidFill>
                  <a:srgbClr val="231F20"/>
                </a:solidFill>
                <a:latin typeface="Times New Roman"/>
                <a:cs typeface="Times New Roman"/>
              </a:rPr>
              <a:t>, </a:t>
            </a:r>
            <a:r>
              <a:rPr sz="2200" b="1" spc="-10" dirty="0">
                <a:solidFill>
                  <a:srgbClr val="231F20"/>
                </a:solidFill>
                <a:latin typeface="Times New Roman"/>
                <a:cs typeface="Times New Roman"/>
              </a:rPr>
              <a:t>яка </a:t>
            </a:r>
            <a:r>
              <a:rPr sz="2200" b="1" spc="-5" dirty="0">
                <a:solidFill>
                  <a:srgbClr val="231F20"/>
                </a:solidFill>
                <a:latin typeface="Times New Roman"/>
                <a:cs typeface="Times New Roman"/>
              </a:rPr>
              <a:t>перетворює </a:t>
            </a:r>
            <a:r>
              <a:rPr sz="2200" b="1" dirty="0">
                <a:solidFill>
                  <a:srgbClr val="231F20"/>
                </a:solidFill>
                <a:latin typeface="Times New Roman"/>
                <a:cs typeface="Times New Roman"/>
              </a:rPr>
              <a:t>певний </a:t>
            </a:r>
            <a:r>
              <a:rPr sz="2200" b="1" spc="-10" dirty="0">
                <a:solidFill>
                  <a:srgbClr val="231F20"/>
                </a:solidFill>
                <a:latin typeface="Times New Roman"/>
                <a:cs typeface="Times New Roman"/>
              </a:rPr>
              <a:t>субстрат </a:t>
            </a:r>
            <a:r>
              <a:rPr sz="2200" b="1" dirty="0">
                <a:solidFill>
                  <a:srgbClr val="231F20"/>
                </a:solidFill>
                <a:latin typeface="Times New Roman"/>
                <a:cs typeface="Times New Roman"/>
              </a:rPr>
              <a:t>на </a:t>
            </a:r>
            <a:r>
              <a:rPr sz="2200" b="1" spc="-25" dirty="0">
                <a:solidFill>
                  <a:srgbClr val="231F20"/>
                </a:solidFill>
                <a:latin typeface="Times New Roman"/>
                <a:cs typeface="Times New Roman"/>
              </a:rPr>
              <a:t>сполуку, </a:t>
            </a:r>
            <a:r>
              <a:rPr sz="2200" b="1" spc="-285" dirty="0">
                <a:solidFill>
                  <a:srgbClr val="231F20"/>
                </a:solidFill>
                <a:latin typeface="Times New Roman"/>
                <a:cs typeface="Times New Roman"/>
              </a:rPr>
              <a:t> </a:t>
            </a:r>
            <a:r>
              <a:rPr sz="2200" b="1" dirty="0">
                <a:solidFill>
                  <a:srgbClr val="231F20"/>
                </a:solidFill>
                <a:latin typeface="Times New Roman"/>
                <a:cs typeface="Times New Roman"/>
              </a:rPr>
              <a:t>що </a:t>
            </a:r>
            <a:r>
              <a:rPr sz="2200" b="1" spc="-5" dirty="0">
                <a:solidFill>
                  <a:srgbClr val="231F20"/>
                </a:solidFill>
                <a:latin typeface="Times New Roman"/>
                <a:cs typeface="Times New Roman"/>
              </a:rPr>
              <a:t>забарвлена </a:t>
            </a:r>
            <a:r>
              <a:rPr sz="2200" b="1" dirty="0">
                <a:solidFill>
                  <a:srgbClr val="231F20"/>
                </a:solidFill>
                <a:latin typeface="Times New Roman"/>
                <a:cs typeface="Times New Roman"/>
              </a:rPr>
              <a:t>в </a:t>
            </a:r>
            <a:r>
              <a:rPr sz="2200" b="1" spc="-5" dirty="0">
                <a:solidFill>
                  <a:srgbClr val="231F20"/>
                </a:solidFill>
                <a:latin typeface="Times New Roman"/>
                <a:cs typeface="Times New Roman"/>
              </a:rPr>
              <a:t>яскраво-блакитний </a:t>
            </a:r>
            <a:r>
              <a:rPr sz="2200" b="1" spc="-15" dirty="0">
                <a:solidFill>
                  <a:srgbClr val="231F20"/>
                </a:solidFill>
                <a:latin typeface="Times New Roman"/>
                <a:cs typeface="Times New Roman"/>
              </a:rPr>
              <a:t>колір. </a:t>
            </a:r>
            <a:r>
              <a:rPr sz="2200" b="1" dirty="0">
                <a:solidFill>
                  <a:srgbClr val="231F20"/>
                </a:solidFill>
                <a:latin typeface="Times New Roman"/>
                <a:cs typeface="Times New Roman"/>
              </a:rPr>
              <a:t>Інший </a:t>
            </a:r>
            <a:r>
              <a:rPr sz="2200" b="1" spc="-5" dirty="0">
                <a:solidFill>
                  <a:srgbClr val="7030A0"/>
                </a:solidFill>
                <a:latin typeface="Times New Roman"/>
                <a:cs typeface="Times New Roman"/>
              </a:rPr>
              <a:t>ген </a:t>
            </a:r>
            <a:r>
              <a:rPr sz="2200" b="1" dirty="0">
                <a:solidFill>
                  <a:srgbClr val="7030A0"/>
                </a:solidFill>
                <a:latin typeface="Times New Roman"/>
                <a:cs typeface="Times New Roman"/>
              </a:rPr>
              <a:t>– </a:t>
            </a:r>
            <a:r>
              <a:rPr sz="2200" b="1" i="1" dirty="0">
                <a:solidFill>
                  <a:srgbClr val="7030A0"/>
                </a:solidFill>
                <a:latin typeface="Times New Roman"/>
                <a:cs typeface="Times New Roman"/>
              </a:rPr>
              <a:t>GFP, </a:t>
            </a:r>
            <a:r>
              <a:rPr sz="2200" b="1" i="1" spc="5" dirty="0">
                <a:solidFill>
                  <a:srgbClr val="7030A0"/>
                </a:solidFill>
                <a:latin typeface="Times New Roman"/>
                <a:cs typeface="Times New Roman"/>
              </a:rPr>
              <a:t> </a:t>
            </a:r>
            <a:r>
              <a:rPr sz="2200" b="1" spc="-30" dirty="0">
                <a:solidFill>
                  <a:srgbClr val="231F20"/>
                </a:solidFill>
                <a:latin typeface="Times New Roman"/>
                <a:cs typeface="Times New Roman"/>
              </a:rPr>
              <a:t>кодує</a:t>
            </a:r>
            <a:r>
              <a:rPr sz="2200" b="1" spc="-55" dirty="0">
                <a:solidFill>
                  <a:srgbClr val="231F20"/>
                </a:solidFill>
                <a:latin typeface="Times New Roman"/>
                <a:cs typeface="Times New Roman"/>
              </a:rPr>
              <a:t> </a:t>
            </a:r>
            <a:r>
              <a:rPr sz="2200" b="1" spc="-15" dirty="0">
                <a:solidFill>
                  <a:srgbClr val="231F20"/>
                </a:solidFill>
                <a:latin typeface="Times New Roman"/>
                <a:cs typeface="Times New Roman"/>
              </a:rPr>
              <a:t>флуоресцентний</a:t>
            </a:r>
            <a:r>
              <a:rPr sz="2200" b="1" spc="-55" dirty="0">
                <a:solidFill>
                  <a:srgbClr val="231F20"/>
                </a:solidFill>
                <a:latin typeface="Times New Roman"/>
                <a:cs typeface="Times New Roman"/>
              </a:rPr>
              <a:t> </a:t>
            </a:r>
            <a:r>
              <a:rPr sz="2200" b="1" spc="-10" dirty="0">
                <a:solidFill>
                  <a:srgbClr val="231F20"/>
                </a:solidFill>
                <a:latin typeface="Times New Roman"/>
                <a:cs typeface="Times New Roman"/>
              </a:rPr>
              <a:t>білок.</a:t>
            </a:r>
            <a:r>
              <a:rPr sz="2200" b="1" spc="-50" dirty="0">
                <a:solidFill>
                  <a:srgbClr val="231F20"/>
                </a:solidFill>
                <a:latin typeface="Times New Roman"/>
                <a:cs typeface="Times New Roman"/>
              </a:rPr>
              <a:t> </a:t>
            </a:r>
            <a:r>
              <a:rPr sz="2200" b="1" spc="-10" dirty="0">
                <a:solidFill>
                  <a:srgbClr val="231F20"/>
                </a:solidFill>
                <a:latin typeface="Times New Roman"/>
                <a:cs typeface="Times New Roman"/>
              </a:rPr>
              <a:t>Зазвичай,</a:t>
            </a:r>
            <a:r>
              <a:rPr sz="2200" b="1" spc="-55" dirty="0">
                <a:solidFill>
                  <a:srgbClr val="231F20"/>
                </a:solidFill>
                <a:latin typeface="Times New Roman"/>
                <a:cs typeface="Times New Roman"/>
              </a:rPr>
              <a:t> </a:t>
            </a:r>
            <a:r>
              <a:rPr sz="2200" b="1" spc="-10" dirty="0">
                <a:solidFill>
                  <a:srgbClr val="231F20"/>
                </a:solidFill>
                <a:latin typeface="Times New Roman"/>
                <a:cs typeface="Times New Roman"/>
              </a:rPr>
              <a:t>експресія</a:t>
            </a:r>
            <a:r>
              <a:rPr sz="2200" b="1" spc="-55" dirty="0">
                <a:solidFill>
                  <a:srgbClr val="231F20"/>
                </a:solidFill>
                <a:latin typeface="Times New Roman"/>
                <a:cs typeface="Times New Roman"/>
              </a:rPr>
              <a:t> </a:t>
            </a:r>
            <a:r>
              <a:rPr sz="2200" b="1" spc="-15" dirty="0">
                <a:solidFill>
                  <a:srgbClr val="231F20"/>
                </a:solidFill>
                <a:latin typeface="Times New Roman"/>
                <a:cs typeface="Times New Roman"/>
              </a:rPr>
              <a:t>репортерного </a:t>
            </a:r>
            <a:r>
              <a:rPr sz="2200" b="1" spc="-285" dirty="0">
                <a:solidFill>
                  <a:srgbClr val="231F20"/>
                </a:solidFill>
                <a:latin typeface="Times New Roman"/>
                <a:cs typeface="Times New Roman"/>
              </a:rPr>
              <a:t> </a:t>
            </a:r>
            <a:r>
              <a:rPr sz="2200" b="1" dirty="0">
                <a:solidFill>
                  <a:srgbClr val="231F20"/>
                </a:solidFill>
                <a:latin typeface="Times New Roman"/>
                <a:cs typeface="Times New Roman"/>
              </a:rPr>
              <a:t>гена</a:t>
            </a:r>
            <a:r>
              <a:rPr sz="2200" b="1" spc="5" dirty="0">
                <a:solidFill>
                  <a:srgbClr val="231F20"/>
                </a:solidFill>
                <a:latin typeface="Times New Roman"/>
                <a:cs typeface="Times New Roman"/>
              </a:rPr>
              <a:t> </a:t>
            </a:r>
            <a:r>
              <a:rPr sz="2200" b="1" dirty="0">
                <a:solidFill>
                  <a:srgbClr val="231F20"/>
                </a:solidFill>
                <a:latin typeface="Times New Roman"/>
                <a:cs typeface="Times New Roman"/>
              </a:rPr>
              <a:t>корелює</a:t>
            </a:r>
            <a:r>
              <a:rPr sz="2200" b="1" spc="5" dirty="0">
                <a:solidFill>
                  <a:srgbClr val="231F20"/>
                </a:solidFill>
                <a:latin typeface="Times New Roman"/>
                <a:cs typeface="Times New Roman"/>
              </a:rPr>
              <a:t> із</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рівнем</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експресії</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функціонального</a:t>
            </a:r>
            <a:r>
              <a:rPr sz="2200" b="1" spc="10" dirty="0">
                <a:solidFill>
                  <a:srgbClr val="231F20"/>
                </a:solidFill>
                <a:latin typeface="Times New Roman"/>
                <a:cs typeface="Times New Roman"/>
              </a:rPr>
              <a:t> </a:t>
            </a:r>
            <a:r>
              <a:rPr sz="2200" b="1" dirty="0">
                <a:solidFill>
                  <a:srgbClr val="231F20"/>
                </a:solidFill>
                <a:latin typeface="Times New Roman"/>
                <a:cs typeface="Times New Roman"/>
              </a:rPr>
              <a:t>гена</a:t>
            </a:r>
            <a:r>
              <a:rPr sz="2200" b="1" spc="5" dirty="0">
                <a:solidFill>
                  <a:srgbClr val="231F20"/>
                </a:solidFill>
                <a:latin typeface="Times New Roman"/>
                <a:cs typeface="Times New Roman"/>
              </a:rPr>
              <a:t> </a:t>
            </a:r>
            <a:r>
              <a:rPr sz="2200" b="1" dirty="0">
                <a:solidFill>
                  <a:srgbClr val="231F20"/>
                </a:solidFill>
                <a:latin typeface="Times New Roman"/>
                <a:cs typeface="Times New Roman"/>
              </a:rPr>
              <a:t>в </a:t>
            </a:r>
            <a:r>
              <a:rPr sz="2200" b="1" spc="-285" dirty="0">
                <a:solidFill>
                  <a:srgbClr val="231F20"/>
                </a:solidFill>
                <a:latin typeface="Times New Roman"/>
                <a:cs typeface="Times New Roman"/>
              </a:rPr>
              <a:t> </a:t>
            </a:r>
            <a:r>
              <a:rPr sz="2200" b="1" spc="5" dirty="0">
                <a:solidFill>
                  <a:srgbClr val="231F20"/>
                </a:solidFill>
                <a:latin typeface="Times New Roman"/>
                <a:cs typeface="Times New Roman"/>
              </a:rPr>
              <a:t>трансгенній</a:t>
            </a:r>
            <a:r>
              <a:rPr sz="2200" b="1" spc="10" dirty="0">
                <a:solidFill>
                  <a:srgbClr val="231F20"/>
                </a:solidFill>
                <a:latin typeface="Times New Roman"/>
                <a:cs typeface="Times New Roman"/>
              </a:rPr>
              <a:t> рослині.</a:t>
            </a:r>
            <a:r>
              <a:rPr sz="2200" b="1" spc="15" dirty="0">
                <a:solidFill>
                  <a:srgbClr val="231F20"/>
                </a:solidFill>
                <a:latin typeface="Times New Roman"/>
                <a:cs typeface="Times New Roman"/>
              </a:rPr>
              <a:t> </a:t>
            </a:r>
            <a:r>
              <a:rPr sz="2200" b="1" dirty="0">
                <a:solidFill>
                  <a:srgbClr val="231F20"/>
                </a:solidFill>
                <a:latin typeface="Times New Roman"/>
                <a:cs typeface="Times New Roman"/>
              </a:rPr>
              <a:t>З</a:t>
            </a:r>
            <a:r>
              <a:rPr sz="2200" b="1" spc="5" dirty="0">
                <a:solidFill>
                  <a:srgbClr val="231F20"/>
                </a:solidFill>
                <a:latin typeface="Times New Roman"/>
                <a:cs typeface="Times New Roman"/>
              </a:rPr>
              <a:t> метою</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мінімізації</a:t>
            </a:r>
            <a:r>
              <a:rPr sz="2200" b="1" spc="10" dirty="0">
                <a:solidFill>
                  <a:srgbClr val="231F20"/>
                </a:solidFill>
                <a:latin typeface="Times New Roman"/>
                <a:cs typeface="Times New Roman"/>
              </a:rPr>
              <a:t> </a:t>
            </a:r>
            <a:r>
              <a:rPr sz="2200" b="1" dirty="0">
                <a:solidFill>
                  <a:srgbClr val="231F20"/>
                </a:solidFill>
                <a:latin typeface="Times New Roman"/>
                <a:cs typeface="Times New Roman"/>
              </a:rPr>
              <a:t>вторгнення</a:t>
            </a:r>
            <a:r>
              <a:rPr sz="2200" b="1" spc="5" dirty="0">
                <a:solidFill>
                  <a:srgbClr val="231F20"/>
                </a:solidFill>
                <a:latin typeface="Times New Roman"/>
                <a:cs typeface="Times New Roman"/>
              </a:rPr>
              <a:t> </a:t>
            </a:r>
            <a:r>
              <a:rPr sz="2200" b="1" dirty="0">
                <a:solidFill>
                  <a:srgbClr val="231F20"/>
                </a:solidFill>
                <a:latin typeface="Times New Roman"/>
                <a:cs typeface="Times New Roman"/>
              </a:rPr>
              <a:t>у </a:t>
            </a:r>
            <a:r>
              <a:rPr sz="2200" b="1" spc="10" dirty="0" err="1" smtClean="0">
                <a:solidFill>
                  <a:srgbClr val="231F20"/>
                </a:solidFill>
                <a:latin typeface="Times New Roman"/>
                <a:cs typeface="Times New Roman"/>
              </a:rPr>
              <a:t>рослинний</a:t>
            </a:r>
            <a:r>
              <a:rPr sz="2200" b="1" spc="10" dirty="0" smtClean="0">
                <a:solidFill>
                  <a:srgbClr val="231F20"/>
                </a:solidFill>
                <a:latin typeface="Times New Roman"/>
                <a:cs typeface="Times New Roman"/>
              </a:rPr>
              <a:t> </a:t>
            </a:r>
            <a:r>
              <a:rPr sz="2200" b="1" dirty="0">
                <a:solidFill>
                  <a:srgbClr val="231F20"/>
                </a:solidFill>
                <a:latin typeface="Times New Roman"/>
                <a:cs typeface="Times New Roman"/>
              </a:rPr>
              <a:t>геном </a:t>
            </a:r>
            <a:r>
              <a:rPr sz="2200" b="1" spc="10" dirty="0">
                <a:solidFill>
                  <a:srgbClr val="231F20"/>
                </a:solidFill>
                <a:latin typeface="Times New Roman"/>
                <a:cs typeface="Times New Roman"/>
              </a:rPr>
              <a:t>останнім </a:t>
            </a:r>
            <a:r>
              <a:rPr sz="2200" b="1" dirty="0">
                <a:solidFill>
                  <a:srgbClr val="231F20"/>
                </a:solidFill>
                <a:latin typeface="Times New Roman"/>
                <a:cs typeface="Times New Roman"/>
              </a:rPr>
              <a:t>часом </a:t>
            </a:r>
            <a:r>
              <a:rPr sz="2200" b="1" spc="5" dirty="0">
                <a:solidFill>
                  <a:srgbClr val="231F20"/>
                </a:solidFill>
                <a:latin typeface="Times New Roman"/>
                <a:cs typeface="Times New Roman"/>
              </a:rPr>
              <a:t>розробляються </a:t>
            </a:r>
            <a:r>
              <a:rPr sz="2200" b="1" spc="-5" dirty="0">
                <a:solidFill>
                  <a:srgbClr val="231F20"/>
                </a:solidFill>
                <a:latin typeface="Times New Roman"/>
                <a:cs typeface="Times New Roman"/>
              </a:rPr>
              <a:t>підходи </a:t>
            </a:r>
            <a:r>
              <a:rPr sz="2200" b="1" dirty="0">
                <a:solidFill>
                  <a:srgbClr val="231F20"/>
                </a:solidFill>
                <a:latin typeface="Times New Roman"/>
                <a:cs typeface="Times New Roman"/>
              </a:rPr>
              <a:t>з </a:t>
            </a:r>
            <a:r>
              <a:rPr sz="2200" b="1" spc="5" dirty="0" err="1" smtClean="0">
                <a:solidFill>
                  <a:srgbClr val="231F20"/>
                </a:solidFill>
                <a:latin typeface="Times New Roman"/>
                <a:cs typeface="Times New Roman"/>
              </a:rPr>
              <a:t>отримання</a:t>
            </a:r>
            <a:r>
              <a:rPr sz="2200" b="1" spc="10" dirty="0" smtClean="0">
                <a:solidFill>
                  <a:srgbClr val="231F20"/>
                </a:solidFill>
                <a:latin typeface="Times New Roman"/>
                <a:cs typeface="Times New Roman"/>
              </a:rPr>
              <a:t> </a:t>
            </a:r>
            <a:r>
              <a:rPr sz="2200" b="1" dirty="0">
                <a:solidFill>
                  <a:srgbClr val="231F20"/>
                </a:solidFill>
                <a:latin typeface="Times New Roman"/>
                <a:cs typeface="Times New Roman"/>
              </a:rPr>
              <a:t>безмаркерних</a:t>
            </a:r>
            <a:r>
              <a:rPr sz="2200" b="1" spc="5" dirty="0">
                <a:solidFill>
                  <a:srgbClr val="231F20"/>
                </a:solidFill>
                <a:latin typeface="Times New Roman"/>
                <a:cs typeface="Times New Roman"/>
              </a:rPr>
              <a:t> трансгенних</a:t>
            </a:r>
            <a:r>
              <a:rPr sz="2200" b="1" spc="10" dirty="0">
                <a:solidFill>
                  <a:srgbClr val="231F20"/>
                </a:solidFill>
                <a:latin typeface="Times New Roman"/>
                <a:cs typeface="Times New Roman"/>
              </a:rPr>
              <a:t> рослин.</a:t>
            </a:r>
            <a:r>
              <a:rPr sz="2200" b="1" spc="15" dirty="0">
                <a:solidFill>
                  <a:srgbClr val="231F20"/>
                </a:solidFill>
                <a:latin typeface="Times New Roman"/>
                <a:cs typeface="Times New Roman"/>
              </a:rPr>
              <a:t> </a:t>
            </a:r>
            <a:r>
              <a:rPr sz="2200" b="1" spc="5" dirty="0" err="1">
                <a:solidFill>
                  <a:srgbClr val="231F20"/>
                </a:solidFill>
                <a:latin typeface="Times New Roman"/>
                <a:cs typeface="Times New Roman"/>
              </a:rPr>
              <a:t>Наприклад</a:t>
            </a:r>
            <a:r>
              <a:rPr sz="2200" b="1" spc="5" dirty="0" smtClean="0">
                <a:solidFill>
                  <a:srgbClr val="231F20"/>
                </a:solidFill>
                <a:latin typeface="Times New Roman"/>
                <a:cs typeface="Times New Roman"/>
              </a:rPr>
              <a:t>,</a:t>
            </a:r>
            <a:r>
              <a:rPr sz="2200" b="1" spc="-285" dirty="0" smtClean="0">
                <a:solidFill>
                  <a:srgbClr val="231F20"/>
                </a:solidFill>
                <a:latin typeface="Times New Roman"/>
                <a:cs typeface="Times New Roman"/>
              </a:rPr>
              <a:t> </a:t>
            </a:r>
            <a:r>
              <a:rPr sz="2200" b="1" spc="-5" dirty="0" err="1">
                <a:solidFill>
                  <a:srgbClr val="231F20"/>
                </a:solidFill>
                <a:latin typeface="Times New Roman"/>
                <a:cs typeface="Times New Roman"/>
              </a:rPr>
              <a:t>трансформують</a:t>
            </a:r>
            <a:r>
              <a:rPr sz="2200" b="1" spc="-60" dirty="0">
                <a:solidFill>
                  <a:srgbClr val="231F20"/>
                </a:solidFill>
                <a:latin typeface="Times New Roman"/>
                <a:cs typeface="Times New Roman"/>
              </a:rPr>
              <a:t> </a:t>
            </a:r>
            <a:r>
              <a:rPr sz="2200" b="1" dirty="0" err="1" smtClean="0">
                <a:solidFill>
                  <a:srgbClr val="231F20"/>
                </a:solidFill>
                <a:latin typeface="Times New Roman"/>
                <a:cs typeface="Times New Roman"/>
              </a:rPr>
              <a:t>рослину</a:t>
            </a:r>
            <a:r>
              <a:rPr sz="2200" b="1" spc="-55" dirty="0" smtClean="0">
                <a:solidFill>
                  <a:srgbClr val="231F20"/>
                </a:solidFill>
                <a:latin typeface="Times New Roman"/>
                <a:cs typeface="Times New Roman"/>
              </a:rPr>
              <a:t> </a:t>
            </a:r>
            <a:r>
              <a:rPr sz="2200" b="1" spc="-10" dirty="0">
                <a:solidFill>
                  <a:srgbClr val="231F20"/>
                </a:solidFill>
                <a:latin typeface="Times New Roman"/>
                <a:cs typeface="Times New Roman"/>
              </a:rPr>
              <a:t>двома</a:t>
            </a:r>
            <a:r>
              <a:rPr sz="2200" b="1" spc="-60" dirty="0">
                <a:solidFill>
                  <a:srgbClr val="231F20"/>
                </a:solidFill>
                <a:latin typeface="Times New Roman"/>
                <a:cs typeface="Times New Roman"/>
              </a:rPr>
              <a:t> </a:t>
            </a:r>
            <a:r>
              <a:rPr sz="2200" b="1" spc="-5" dirty="0">
                <a:solidFill>
                  <a:srgbClr val="231F20"/>
                </a:solidFill>
                <a:latin typeface="Times New Roman"/>
                <a:cs typeface="Times New Roman"/>
              </a:rPr>
              <a:t>різними</a:t>
            </a:r>
            <a:r>
              <a:rPr sz="2200" b="1" spc="-55" dirty="0">
                <a:solidFill>
                  <a:srgbClr val="231F20"/>
                </a:solidFill>
                <a:latin typeface="Times New Roman"/>
                <a:cs typeface="Times New Roman"/>
              </a:rPr>
              <a:t> </a:t>
            </a:r>
            <a:r>
              <a:rPr sz="2200" b="1" spc="-5" dirty="0">
                <a:solidFill>
                  <a:srgbClr val="231F20"/>
                </a:solidFill>
                <a:latin typeface="Times New Roman"/>
                <a:cs typeface="Times New Roman"/>
              </a:rPr>
              <a:t>ДНК,</a:t>
            </a:r>
            <a:r>
              <a:rPr sz="2200" b="1" spc="-55" dirty="0">
                <a:solidFill>
                  <a:srgbClr val="231F20"/>
                </a:solidFill>
                <a:latin typeface="Times New Roman"/>
                <a:cs typeface="Times New Roman"/>
              </a:rPr>
              <a:t> </a:t>
            </a:r>
            <a:r>
              <a:rPr sz="2200" b="1" spc="-15" dirty="0">
                <a:solidFill>
                  <a:srgbClr val="231F20"/>
                </a:solidFill>
                <a:latin typeface="Times New Roman"/>
                <a:cs typeface="Times New Roman"/>
              </a:rPr>
              <a:t>одна</a:t>
            </a:r>
            <a:r>
              <a:rPr sz="2200" b="1" spc="-60" dirty="0">
                <a:solidFill>
                  <a:srgbClr val="231F20"/>
                </a:solidFill>
                <a:latin typeface="Times New Roman"/>
                <a:cs typeface="Times New Roman"/>
              </a:rPr>
              <a:t> </a:t>
            </a:r>
            <a:r>
              <a:rPr sz="2200" b="1" dirty="0">
                <a:solidFill>
                  <a:srgbClr val="231F20"/>
                </a:solidFill>
                <a:latin typeface="Times New Roman"/>
                <a:cs typeface="Times New Roman"/>
              </a:rPr>
              <a:t>з</a:t>
            </a:r>
            <a:r>
              <a:rPr sz="2200" b="1" spc="-55" dirty="0">
                <a:solidFill>
                  <a:srgbClr val="231F20"/>
                </a:solidFill>
                <a:latin typeface="Times New Roman"/>
                <a:cs typeface="Times New Roman"/>
              </a:rPr>
              <a:t> </a:t>
            </a:r>
            <a:r>
              <a:rPr sz="2200" b="1" spc="-5" dirty="0">
                <a:solidFill>
                  <a:srgbClr val="231F20"/>
                </a:solidFill>
                <a:latin typeface="Times New Roman"/>
                <a:cs typeface="Times New Roman"/>
              </a:rPr>
              <a:t>яких</a:t>
            </a:r>
            <a:r>
              <a:rPr sz="2200" b="1" spc="-60" dirty="0">
                <a:solidFill>
                  <a:srgbClr val="231F20"/>
                </a:solidFill>
                <a:latin typeface="Times New Roman"/>
                <a:cs typeface="Times New Roman"/>
              </a:rPr>
              <a:t> </a:t>
            </a:r>
            <a:r>
              <a:rPr sz="2200" b="1" spc="5" dirty="0">
                <a:solidFill>
                  <a:srgbClr val="231F20"/>
                </a:solidFill>
                <a:latin typeface="Times New Roman"/>
                <a:cs typeface="Times New Roman"/>
              </a:rPr>
              <a:t>несе </a:t>
            </a:r>
            <a:r>
              <a:rPr sz="2200" b="1" spc="-285" dirty="0">
                <a:solidFill>
                  <a:srgbClr val="231F20"/>
                </a:solidFill>
                <a:latin typeface="Times New Roman"/>
                <a:cs typeface="Times New Roman"/>
              </a:rPr>
              <a:t> </a:t>
            </a:r>
            <a:r>
              <a:rPr sz="2200" b="1" spc="-5" dirty="0">
                <a:solidFill>
                  <a:srgbClr val="7030A0"/>
                </a:solidFill>
                <a:latin typeface="Times New Roman"/>
                <a:cs typeface="Times New Roman"/>
              </a:rPr>
              <a:t>маркерний ген</a:t>
            </a:r>
            <a:r>
              <a:rPr sz="2200" b="1" spc="-5" dirty="0">
                <a:solidFill>
                  <a:srgbClr val="231F20"/>
                </a:solidFill>
                <a:latin typeface="Times New Roman"/>
                <a:cs typeface="Times New Roman"/>
              </a:rPr>
              <a:t>, </a:t>
            </a:r>
            <a:r>
              <a:rPr sz="2200" b="1" dirty="0">
                <a:solidFill>
                  <a:srgbClr val="231F20"/>
                </a:solidFill>
                <a:latin typeface="Times New Roman"/>
                <a:cs typeface="Times New Roman"/>
              </a:rPr>
              <a:t>а інша – </a:t>
            </a:r>
            <a:r>
              <a:rPr sz="2200" b="1" spc="-5" dirty="0">
                <a:solidFill>
                  <a:srgbClr val="7030A0"/>
                </a:solidFill>
                <a:latin typeface="Times New Roman"/>
                <a:cs typeface="Times New Roman"/>
              </a:rPr>
              <a:t>трансген</a:t>
            </a:r>
            <a:r>
              <a:rPr sz="2200" b="1" spc="-5" dirty="0">
                <a:solidFill>
                  <a:srgbClr val="231F20"/>
                </a:solidFill>
                <a:latin typeface="Times New Roman"/>
                <a:cs typeface="Times New Roman"/>
              </a:rPr>
              <a:t>, </a:t>
            </a:r>
            <a:r>
              <a:rPr sz="2200" b="1" dirty="0">
                <a:solidFill>
                  <a:srgbClr val="231F20"/>
                </a:solidFill>
                <a:latin typeface="Times New Roman"/>
                <a:cs typeface="Times New Roman"/>
              </a:rPr>
              <a:t>що </a:t>
            </a:r>
            <a:r>
              <a:rPr sz="2200" b="1" spc="-5" dirty="0">
                <a:solidFill>
                  <a:srgbClr val="231F20"/>
                </a:solidFill>
                <a:latin typeface="Times New Roman"/>
                <a:cs typeface="Times New Roman"/>
              </a:rPr>
              <a:t>має </a:t>
            </a:r>
            <a:r>
              <a:rPr sz="2200" b="1" spc="-15" dirty="0">
                <a:solidFill>
                  <a:srgbClr val="231F20"/>
                </a:solidFill>
                <a:latin typeface="Times New Roman"/>
                <a:cs typeface="Times New Roman"/>
              </a:rPr>
              <a:t>бути </a:t>
            </a:r>
            <a:r>
              <a:rPr sz="2200" b="1" spc="-5" dirty="0">
                <a:solidFill>
                  <a:srgbClr val="231F20"/>
                </a:solidFill>
                <a:latin typeface="Times New Roman"/>
                <a:cs typeface="Times New Roman"/>
              </a:rPr>
              <a:t>інтегрованим. </a:t>
            </a:r>
            <a:r>
              <a:rPr sz="2200" b="1" dirty="0">
                <a:solidFill>
                  <a:srgbClr val="231F20"/>
                </a:solidFill>
                <a:latin typeface="Times New Roman"/>
                <a:cs typeface="Times New Roman"/>
              </a:rPr>
              <a:t> У </a:t>
            </a:r>
            <a:r>
              <a:rPr sz="2200" b="1" spc="-5" dirty="0">
                <a:solidFill>
                  <a:srgbClr val="231F20"/>
                </a:solidFill>
                <a:latin typeface="Times New Roman"/>
                <a:cs typeface="Times New Roman"/>
              </a:rPr>
              <a:t>цьому випадку </a:t>
            </a:r>
            <a:r>
              <a:rPr sz="2200" b="1" dirty="0">
                <a:solidFill>
                  <a:srgbClr val="231F20"/>
                </a:solidFill>
                <a:latin typeface="Times New Roman"/>
                <a:cs typeface="Times New Roman"/>
              </a:rPr>
              <a:t>від 30 </a:t>
            </a:r>
            <a:r>
              <a:rPr sz="2200" b="1" dirty="0" err="1">
                <a:solidFill>
                  <a:srgbClr val="231F20"/>
                </a:solidFill>
                <a:latin typeface="Times New Roman"/>
                <a:cs typeface="Times New Roman"/>
              </a:rPr>
              <a:t>до</a:t>
            </a:r>
            <a:r>
              <a:rPr sz="2200" b="1" dirty="0">
                <a:solidFill>
                  <a:srgbClr val="231F20"/>
                </a:solidFill>
                <a:latin typeface="Times New Roman"/>
                <a:cs typeface="Times New Roman"/>
              </a:rPr>
              <a:t> 80% рослин містить </a:t>
            </a:r>
            <a:r>
              <a:rPr sz="2200" b="1" spc="-5" dirty="0">
                <a:solidFill>
                  <a:srgbClr val="231F20"/>
                </a:solidFill>
                <a:latin typeface="Times New Roman"/>
                <a:cs typeface="Times New Roman"/>
              </a:rPr>
              <a:t>обидва гени, </a:t>
            </a:r>
            <a:r>
              <a:rPr sz="2200" b="1" dirty="0">
                <a:solidFill>
                  <a:srgbClr val="231F20"/>
                </a:solidFill>
                <a:latin typeface="Times New Roman"/>
                <a:cs typeface="Times New Roman"/>
              </a:rPr>
              <a:t> які, </a:t>
            </a:r>
            <a:r>
              <a:rPr sz="2200" b="1" spc="-10" dirty="0">
                <a:solidFill>
                  <a:srgbClr val="231F20"/>
                </a:solidFill>
                <a:latin typeface="Times New Roman"/>
                <a:cs typeface="Times New Roman"/>
              </a:rPr>
              <a:t>однак, </a:t>
            </a:r>
            <a:r>
              <a:rPr sz="2200" b="1" spc="-5" dirty="0">
                <a:solidFill>
                  <a:srgbClr val="231F20"/>
                </a:solidFill>
                <a:latin typeface="Times New Roman"/>
                <a:cs typeface="Times New Roman"/>
              </a:rPr>
              <a:t>інтегровані </a:t>
            </a:r>
            <a:r>
              <a:rPr sz="2200" b="1" dirty="0">
                <a:solidFill>
                  <a:srgbClr val="231F20"/>
                </a:solidFill>
                <a:latin typeface="Times New Roman"/>
                <a:cs typeface="Times New Roman"/>
              </a:rPr>
              <a:t>в різні ділянки </a:t>
            </a:r>
            <a:r>
              <a:rPr sz="2200" b="1" spc="-10" dirty="0">
                <a:solidFill>
                  <a:srgbClr val="231F20"/>
                </a:solidFill>
                <a:latin typeface="Times New Roman"/>
                <a:cs typeface="Times New Roman"/>
              </a:rPr>
              <a:t>геному </a:t>
            </a:r>
            <a:r>
              <a:rPr sz="2200" b="1" dirty="0">
                <a:solidFill>
                  <a:srgbClr val="231F20"/>
                </a:solidFill>
                <a:latin typeface="Times New Roman"/>
                <a:cs typeface="Times New Roman"/>
              </a:rPr>
              <a:t>рослини. </a:t>
            </a:r>
            <a:r>
              <a:rPr sz="2200" b="1" dirty="0" err="1">
                <a:solidFill>
                  <a:srgbClr val="231F20"/>
                </a:solidFill>
                <a:latin typeface="Times New Roman"/>
                <a:cs typeface="Times New Roman"/>
              </a:rPr>
              <a:t>Після</a:t>
            </a:r>
            <a:r>
              <a:rPr sz="2200" b="1" dirty="0">
                <a:solidFill>
                  <a:srgbClr val="231F20"/>
                </a:solidFill>
                <a:latin typeface="Times New Roman"/>
                <a:cs typeface="Times New Roman"/>
              </a:rPr>
              <a:t> </a:t>
            </a:r>
            <a:r>
              <a:rPr sz="2200" b="1" spc="5" dirty="0" err="1" smtClean="0">
                <a:solidFill>
                  <a:srgbClr val="231F20"/>
                </a:solidFill>
                <a:latin typeface="Times New Roman"/>
                <a:cs typeface="Times New Roman"/>
              </a:rPr>
              <a:t>відбору</a:t>
            </a:r>
            <a:r>
              <a:rPr sz="2200" b="1" spc="5" dirty="0" smtClean="0">
                <a:solidFill>
                  <a:srgbClr val="231F20"/>
                </a:solidFill>
                <a:latin typeface="Times New Roman"/>
                <a:cs typeface="Times New Roman"/>
              </a:rPr>
              <a:t> </a:t>
            </a:r>
            <a:r>
              <a:rPr sz="2200" b="1" spc="5" dirty="0">
                <a:solidFill>
                  <a:srgbClr val="231F20"/>
                </a:solidFill>
                <a:latin typeface="Times New Roman"/>
                <a:cs typeface="Times New Roman"/>
              </a:rPr>
              <a:t>трансформантів </a:t>
            </a:r>
            <a:r>
              <a:rPr sz="2200" b="1" dirty="0">
                <a:solidFill>
                  <a:srgbClr val="231F20"/>
                </a:solidFill>
                <a:latin typeface="Times New Roman"/>
                <a:cs typeface="Times New Roman"/>
              </a:rPr>
              <a:t>маркерний</a:t>
            </a:r>
            <a:r>
              <a:rPr sz="2200" b="1" spc="5" dirty="0">
                <a:solidFill>
                  <a:srgbClr val="231F20"/>
                </a:solidFill>
                <a:latin typeface="Times New Roman"/>
                <a:cs typeface="Times New Roman"/>
              </a:rPr>
              <a:t> </a:t>
            </a:r>
            <a:r>
              <a:rPr sz="2200" b="1" dirty="0">
                <a:solidFill>
                  <a:srgbClr val="231F20"/>
                </a:solidFill>
                <a:latin typeface="Times New Roman"/>
                <a:cs typeface="Times New Roman"/>
              </a:rPr>
              <a:t>ген</a:t>
            </a:r>
            <a:r>
              <a:rPr sz="2200" b="1" spc="5" dirty="0">
                <a:solidFill>
                  <a:srgbClr val="231F20"/>
                </a:solidFill>
                <a:latin typeface="Times New Roman"/>
                <a:cs typeface="Times New Roman"/>
              </a:rPr>
              <a:t> </a:t>
            </a:r>
            <a:r>
              <a:rPr sz="2200" b="1" dirty="0">
                <a:solidFill>
                  <a:srgbClr val="231F20"/>
                </a:solidFill>
                <a:latin typeface="Times New Roman"/>
                <a:cs typeface="Times New Roman"/>
              </a:rPr>
              <a:t>можна</a:t>
            </a:r>
            <a:r>
              <a:rPr sz="2200" b="1" spc="5" dirty="0">
                <a:solidFill>
                  <a:srgbClr val="231F20"/>
                </a:solidFill>
                <a:latin typeface="Times New Roman"/>
                <a:cs typeface="Times New Roman"/>
              </a:rPr>
              <a:t> </a:t>
            </a:r>
            <a:r>
              <a:rPr sz="2200" b="1" spc="10" dirty="0">
                <a:solidFill>
                  <a:srgbClr val="231F20"/>
                </a:solidFill>
                <a:latin typeface="Times New Roman"/>
                <a:cs typeface="Times New Roman"/>
              </a:rPr>
              <a:t>видалити </a:t>
            </a:r>
            <a:r>
              <a:rPr sz="2200" b="1" dirty="0">
                <a:solidFill>
                  <a:srgbClr val="231F20"/>
                </a:solidFill>
                <a:latin typeface="Times New Roman"/>
                <a:cs typeface="Times New Roman"/>
              </a:rPr>
              <a:t>з </a:t>
            </a:r>
            <a:r>
              <a:rPr sz="2200" b="1" spc="5" dirty="0">
                <a:solidFill>
                  <a:srgbClr val="231F20"/>
                </a:solidFill>
                <a:latin typeface="Times New Roman"/>
                <a:cs typeface="Times New Roman"/>
              </a:rPr>
              <a:t> </a:t>
            </a:r>
            <a:r>
              <a:rPr sz="2200" b="1" spc="-5" dirty="0">
                <a:solidFill>
                  <a:srgbClr val="231F20"/>
                </a:solidFill>
                <a:latin typeface="Times New Roman"/>
                <a:cs typeface="Times New Roman"/>
              </a:rPr>
              <a:t>трансгенної</a:t>
            </a:r>
            <a:r>
              <a:rPr sz="2200" b="1" spc="5" dirty="0">
                <a:solidFill>
                  <a:srgbClr val="231F20"/>
                </a:solidFill>
                <a:latin typeface="Times New Roman"/>
                <a:cs typeface="Times New Roman"/>
              </a:rPr>
              <a:t> </a:t>
            </a:r>
            <a:r>
              <a:rPr sz="2200" b="1" dirty="0">
                <a:solidFill>
                  <a:srgbClr val="231F20"/>
                </a:solidFill>
                <a:latin typeface="Times New Roman"/>
                <a:cs typeface="Times New Roman"/>
              </a:rPr>
              <a:t>рослини</a:t>
            </a:r>
            <a:r>
              <a:rPr sz="2200" b="1" spc="5" dirty="0">
                <a:solidFill>
                  <a:srgbClr val="231F20"/>
                </a:solidFill>
                <a:latin typeface="Times New Roman"/>
                <a:cs typeface="Times New Roman"/>
              </a:rPr>
              <a:t> </a:t>
            </a:r>
            <a:r>
              <a:rPr sz="2200" b="1" dirty="0">
                <a:solidFill>
                  <a:srgbClr val="231F20"/>
                </a:solidFill>
                <a:latin typeface="Times New Roman"/>
                <a:cs typeface="Times New Roman"/>
              </a:rPr>
              <a:t>за</a:t>
            </a:r>
            <a:r>
              <a:rPr sz="2200" b="1" spc="10" dirty="0">
                <a:solidFill>
                  <a:srgbClr val="231F20"/>
                </a:solidFill>
                <a:latin typeface="Times New Roman"/>
                <a:cs typeface="Times New Roman"/>
              </a:rPr>
              <a:t> </a:t>
            </a:r>
            <a:r>
              <a:rPr sz="2200" b="1" spc="-10" dirty="0">
                <a:solidFill>
                  <a:srgbClr val="231F20"/>
                </a:solidFill>
                <a:latin typeface="Times New Roman"/>
                <a:cs typeface="Times New Roman"/>
              </a:rPr>
              <a:t>допомогою</a:t>
            </a:r>
            <a:r>
              <a:rPr sz="2200" b="1" spc="5" dirty="0">
                <a:solidFill>
                  <a:srgbClr val="231F20"/>
                </a:solidFill>
                <a:latin typeface="Times New Roman"/>
                <a:cs typeface="Times New Roman"/>
              </a:rPr>
              <a:t> </a:t>
            </a:r>
            <a:r>
              <a:rPr sz="2200" b="1" spc="-5" dirty="0">
                <a:solidFill>
                  <a:srgbClr val="231F20"/>
                </a:solidFill>
                <a:latin typeface="Times New Roman"/>
                <a:cs typeface="Times New Roman"/>
              </a:rPr>
              <a:t>звичайного</a:t>
            </a:r>
            <a:r>
              <a:rPr sz="2200" b="1" spc="10" dirty="0">
                <a:solidFill>
                  <a:srgbClr val="231F20"/>
                </a:solidFill>
                <a:latin typeface="Times New Roman"/>
                <a:cs typeface="Times New Roman"/>
              </a:rPr>
              <a:t> </a:t>
            </a:r>
            <a:r>
              <a:rPr sz="2200" b="1" spc="-5" dirty="0" err="1">
                <a:solidFill>
                  <a:srgbClr val="231F20"/>
                </a:solidFill>
                <a:latin typeface="Times New Roman"/>
                <a:cs typeface="Times New Roman"/>
              </a:rPr>
              <a:t>схрещування</a:t>
            </a:r>
            <a:r>
              <a:rPr sz="2200" b="1" spc="-5" dirty="0">
                <a:solidFill>
                  <a:srgbClr val="231F20"/>
                </a:solidFill>
                <a:latin typeface="Times New Roman"/>
                <a:cs typeface="Times New Roman"/>
              </a:rPr>
              <a:t>.</a:t>
            </a:r>
            <a:endParaRPr sz="2200" b="1" dirty="0">
              <a:latin typeface="Times New Roman"/>
              <a:cs typeface="Times New Roman"/>
            </a:endParaRPr>
          </a:p>
        </p:txBody>
      </p:sp>
      <p:sp>
        <p:nvSpPr>
          <p:cNvPr id="4" name="object 4"/>
          <p:cNvSpPr/>
          <p:nvPr/>
        </p:nvSpPr>
        <p:spPr>
          <a:xfrm>
            <a:off x="5120526" y="7263548"/>
            <a:ext cx="476884" cy="0"/>
          </a:xfrm>
          <a:custGeom>
            <a:avLst/>
            <a:gdLst/>
            <a:ahLst/>
            <a:cxnLst/>
            <a:rect l="l" t="t" r="r" b="b"/>
            <a:pathLst>
              <a:path w="476885">
                <a:moveTo>
                  <a:pt x="0" y="0"/>
                </a:moveTo>
                <a:lnTo>
                  <a:pt x="476376" y="0"/>
                </a:lnTo>
              </a:path>
            </a:pathLst>
          </a:custGeom>
          <a:ln w="8470">
            <a:solidFill>
              <a:srgbClr val="231F2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38905" y="7263536"/>
            <a:ext cx="476884" cy="0"/>
          </a:xfrm>
          <a:custGeom>
            <a:avLst/>
            <a:gdLst/>
            <a:ahLst/>
            <a:cxnLst/>
            <a:rect l="l" t="t" r="r" b="b"/>
            <a:pathLst>
              <a:path w="476885">
                <a:moveTo>
                  <a:pt x="0" y="0"/>
                </a:moveTo>
                <a:lnTo>
                  <a:pt x="476389" y="0"/>
                </a:lnTo>
              </a:path>
            </a:pathLst>
          </a:custGeom>
          <a:ln w="8470">
            <a:solidFill>
              <a:srgbClr val="231F20"/>
            </a:solidFill>
          </a:ln>
        </p:spPr>
        <p:txBody>
          <a:bodyPr wrap="square" lIns="0" tIns="0" rIns="0" bIns="0" rtlCol="0"/>
          <a:lstStyle/>
          <a:p>
            <a:endParaRPr/>
          </a:p>
        </p:txBody>
      </p:sp>
      <p:sp>
        <p:nvSpPr>
          <p:cNvPr id="3" name="object 3"/>
          <p:cNvSpPr txBox="1"/>
          <p:nvPr/>
        </p:nvSpPr>
        <p:spPr>
          <a:xfrm>
            <a:off x="512104" y="504825"/>
            <a:ext cx="8949396" cy="6199133"/>
          </a:xfrm>
          <a:prstGeom prst="rect">
            <a:avLst/>
          </a:prstGeom>
        </p:spPr>
        <p:txBody>
          <a:bodyPr vert="horz" wrap="square" lIns="0" tIns="12700" rIns="0" bIns="0" rtlCol="0">
            <a:spAutoFit/>
          </a:bodyPr>
          <a:lstStyle/>
          <a:p>
            <a:pPr marL="12700" algn="just">
              <a:tabLst>
                <a:tab pos="4044214" algn="l"/>
              </a:tabLst>
            </a:pPr>
            <a:r>
              <a:rPr sz="2600" b="1" spc="5" dirty="0" err="1">
                <a:solidFill>
                  <a:srgbClr val="231F20"/>
                </a:solidFill>
                <a:latin typeface="Times New Roman"/>
                <a:cs typeface="Times New Roman"/>
              </a:rPr>
              <a:t>Із</a:t>
            </a:r>
            <a:r>
              <a:rPr sz="2600" b="1" spc="10" dirty="0">
                <a:solidFill>
                  <a:srgbClr val="231F20"/>
                </a:solidFill>
                <a:latin typeface="Times New Roman"/>
                <a:cs typeface="Times New Roman"/>
              </a:rPr>
              <a:t> </a:t>
            </a:r>
            <a:r>
              <a:rPr sz="2600" b="1" spc="5" dirty="0">
                <a:solidFill>
                  <a:srgbClr val="231F20"/>
                </a:solidFill>
                <a:latin typeface="Times New Roman"/>
                <a:cs typeface="Times New Roman"/>
              </a:rPr>
              <a:t>метою</a:t>
            </a:r>
            <a:r>
              <a:rPr sz="2600" b="1" spc="10" dirty="0">
                <a:solidFill>
                  <a:srgbClr val="231F20"/>
                </a:solidFill>
                <a:latin typeface="Times New Roman"/>
                <a:cs typeface="Times New Roman"/>
              </a:rPr>
              <a:t> </a:t>
            </a:r>
            <a:r>
              <a:rPr sz="2600" b="1" spc="5" dirty="0">
                <a:solidFill>
                  <a:srgbClr val="231F20"/>
                </a:solidFill>
                <a:latin typeface="Times New Roman"/>
                <a:cs typeface="Times New Roman"/>
              </a:rPr>
              <a:t>забезпечення</a:t>
            </a:r>
            <a:r>
              <a:rPr sz="2600" b="1" spc="10" dirty="0">
                <a:solidFill>
                  <a:srgbClr val="231F20"/>
                </a:solidFill>
                <a:latin typeface="Times New Roman"/>
                <a:cs typeface="Times New Roman"/>
              </a:rPr>
              <a:t> </a:t>
            </a:r>
            <a:r>
              <a:rPr sz="2600" b="1" spc="-5" dirty="0">
                <a:solidFill>
                  <a:srgbClr val="231F20"/>
                </a:solidFill>
                <a:latin typeface="Times New Roman"/>
                <a:cs typeface="Times New Roman"/>
              </a:rPr>
              <a:t>високого</a:t>
            </a:r>
            <a:r>
              <a:rPr sz="2600" b="1" dirty="0">
                <a:solidFill>
                  <a:srgbClr val="231F20"/>
                </a:solidFill>
                <a:latin typeface="Times New Roman"/>
                <a:cs typeface="Times New Roman"/>
              </a:rPr>
              <a:t> </a:t>
            </a:r>
            <a:r>
              <a:rPr sz="2600" b="1" spc="5" dirty="0">
                <a:solidFill>
                  <a:srgbClr val="231F20"/>
                </a:solidFill>
                <a:latin typeface="Times New Roman"/>
                <a:cs typeface="Times New Roman"/>
              </a:rPr>
              <a:t>рівня</a:t>
            </a:r>
            <a:r>
              <a:rPr sz="2600" b="1" spc="10" dirty="0">
                <a:solidFill>
                  <a:srgbClr val="231F20"/>
                </a:solidFill>
                <a:latin typeface="Times New Roman"/>
                <a:cs typeface="Times New Roman"/>
              </a:rPr>
              <a:t> </a:t>
            </a:r>
            <a:r>
              <a:rPr sz="2600" b="1" spc="5" dirty="0">
                <a:solidFill>
                  <a:srgbClr val="231F20"/>
                </a:solidFill>
                <a:latin typeface="Times New Roman"/>
                <a:cs typeface="Times New Roman"/>
              </a:rPr>
              <a:t>експресії</a:t>
            </a:r>
            <a:r>
              <a:rPr sz="2600" b="1" spc="10" dirty="0">
                <a:solidFill>
                  <a:srgbClr val="231F20"/>
                </a:solidFill>
                <a:latin typeface="Times New Roman"/>
                <a:cs typeface="Times New Roman"/>
              </a:rPr>
              <a:t> </a:t>
            </a:r>
            <a:r>
              <a:rPr sz="2600" b="1" dirty="0">
                <a:solidFill>
                  <a:srgbClr val="231F20"/>
                </a:solidFill>
                <a:latin typeface="Times New Roman"/>
                <a:cs typeface="Times New Roman"/>
              </a:rPr>
              <a:t>у </a:t>
            </a:r>
            <a:r>
              <a:rPr sz="2600" b="1" spc="5" dirty="0">
                <a:solidFill>
                  <a:srgbClr val="231F20"/>
                </a:solidFill>
                <a:latin typeface="Times New Roman"/>
                <a:cs typeface="Times New Roman"/>
              </a:rPr>
              <a:t> рослинному</a:t>
            </a:r>
            <a:r>
              <a:rPr sz="2600" b="1" spc="10" dirty="0">
                <a:solidFill>
                  <a:srgbClr val="231F20"/>
                </a:solidFill>
                <a:latin typeface="Times New Roman"/>
                <a:cs typeface="Times New Roman"/>
              </a:rPr>
              <a:t> </a:t>
            </a:r>
            <a:r>
              <a:rPr sz="2600" b="1" dirty="0">
                <a:solidFill>
                  <a:srgbClr val="231F20"/>
                </a:solidFill>
                <a:latin typeface="Times New Roman"/>
                <a:cs typeface="Times New Roman"/>
              </a:rPr>
              <a:t>геномі</a:t>
            </a:r>
            <a:r>
              <a:rPr sz="2600" b="1" spc="5" dirty="0">
                <a:solidFill>
                  <a:srgbClr val="231F20"/>
                </a:solidFill>
                <a:latin typeface="Times New Roman"/>
                <a:cs typeface="Times New Roman"/>
              </a:rPr>
              <a:t> </a:t>
            </a:r>
            <a:r>
              <a:rPr sz="2600" b="1" dirty="0">
                <a:solidFill>
                  <a:srgbClr val="231F20"/>
                </a:solidFill>
                <a:latin typeface="Times New Roman"/>
                <a:cs typeface="Times New Roman"/>
              </a:rPr>
              <a:t>чужорідний</a:t>
            </a:r>
            <a:r>
              <a:rPr sz="2600" b="1" spc="5" dirty="0">
                <a:solidFill>
                  <a:srgbClr val="231F20"/>
                </a:solidFill>
                <a:latin typeface="Times New Roman"/>
                <a:cs typeface="Times New Roman"/>
              </a:rPr>
              <a:t> </a:t>
            </a:r>
            <a:r>
              <a:rPr sz="2600" b="1" dirty="0">
                <a:solidFill>
                  <a:srgbClr val="231F20"/>
                </a:solidFill>
                <a:latin typeface="Times New Roman"/>
                <a:cs typeface="Times New Roman"/>
              </a:rPr>
              <a:t>ген</a:t>
            </a:r>
            <a:r>
              <a:rPr sz="2600" b="1" spc="5" dirty="0">
                <a:solidFill>
                  <a:srgbClr val="231F20"/>
                </a:solidFill>
                <a:latin typeface="Times New Roman"/>
                <a:cs typeface="Times New Roman"/>
              </a:rPr>
              <a:t> </a:t>
            </a:r>
            <a:r>
              <a:rPr sz="2600" b="1" spc="10" dirty="0">
                <a:solidFill>
                  <a:srgbClr val="231F20"/>
                </a:solidFill>
                <a:latin typeface="Times New Roman"/>
                <a:cs typeface="Times New Roman"/>
              </a:rPr>
              <a:t>оснащують</a:t>
            </a:r>
            <a:r>
              <a:rPr sz="2600" b="1" spc="15" dirty="0">
                <a:solidFill>
                  <a:srgbClr val="231F20"/>
                </a:solidFill>
                <a:latin typeface="Times New Roman"/>
                <a:cs typeface="Times New Roman"/>
              </a:rPr>
              <a:t> </a:t>
            </a:r>
            <a:r>
              <a:rPr sz="2600" b="1" spc="5" dirty="0">
                <a:solidFill>
                  <a:srgbClr val="231F20"/>
                </a:solidFill>
                <a:latin typeface="Times New Roman"/>
                <a:cs typeface="Times New Roman"/>
              </a:rPr>
              <a:t>сильним </a:t>
            </a:r>
            <a:r>
              <a:rPr sz="2600" b="1" spc="10" dirty="0">
                <a:solidFill>
                  <a:srgbClr val="231F20"/>
                </a:solidFill>
                <a:latin typeface="Times New Roman"/>
                <a:cs typeface="Times New Roman"/>
              </a:rPr>
              <a:t> </a:t>
            </a:r>
            <a:r>
              <a:rPr sz="2600" b="1" dirty="0">
                <a:solidFill>
                  <a:srgbClr val="231F20"/>
                </a:solidFill>
                <a:latin typeface="Times New Roman"/>
                <a:cs typeface="Times New Roman"/>
              </a:rPr>
              <a:t>конститутивним</a:t>
            </a:r>
            <a:r>
              <a:rPr sz="2600" b="1" spc="5" dirty="0">
                <a:solidFill>
                  <a:srgbClr val="231F20"/>
                </a:solidFill>
                <a:latin typeface="Times New Roman"/>
                <a:cs typeface="Times New Roman"/>
              </a:rPr>
              <a:t> </a:t>
            </a:r>
            <a:r>
              <a:rPr sz="2600" b="1" dirty="0">
                <a:solidFill>
                  <a:srgbClr val="231F20"/>
                </a:solidFill>
                <a:latin typeface="Times New Roman"/>
                <a:cs typeface="Times New Roman"/>
              </a:rPr>
              <a:t>промотором.</a:t>
            </a:r>
            <a:r>
              <a:rPr sz="2600" b="1" spc="5" dirty="0">
                <a:solidFill>
                  <a:srgbClr val="231F20"/>
                </a:solidFill>
                <a:latin typeface="Times New Roman"/>
                <a:cs typeface="Times New Roman"/>
              </a:rPr>
              <a:t> Часто</a:t>
            </a:r>
            <a:r>
              <a:rPr sz="2600" b="1" spc="10" dirty="0">
                <a:solidFill>
                  <a:srgbClr val="231F20"/>
                </a:solidFill>
                <a:latin typeface="Times New Roman"/>
                <a:cs typeface="Times New Roman"/>
              </a:rPr>
              <a:t> </a:t>
            </a:r>
            <a:r>
              <a:rPr sz="2600" b="1" dirty="0">
                <a:solidFill>
                  <a:srgbClr val="231F20"/>
                </a:solidFill>
                <a:latin typeface="Times New Roman"/>
                <a:cs typeface="Times New Roman"/>
              </a:rPr>
              <a:t>використовують, </a:t>
            </a:r>
            <a:r>
              <a:rPr sz="2600" b="1" spc="5" dirty="0">
                <a:solidFill>
                  <a:srgbClr val="231F20"/>
                </a:solidFill>
                <a:latin typeface="Times New Roman"/>
                <a:cs typeface="Times New Roman"/>
              </a:rPr>
              <a:t> наприклад, </a:t>
            </a:r>
            <a:r>
              <a:rPr sz="2600" b="1" spc="10" dirty="0">
                <a:solidFill>
                  <a:srgbClr val="231F20"/>
                </a:solidFill>
                <a:latin typeface="Times New Roman"/>
                <a:cs typeface="Times New Roman"/>
              </a:rPr>
              <a:t>так </a:t>
            </a:r>
            <a:r>
              <a:rPr sz="2600" b="1" spc="5" dirty="0">
                <a:solidFill>
                  <a:srgbClr val="231F20"/>
                </a:solidFill>
                <a:latin typeface="Times New Roman"/>
                <a:cs typeface="Times New Roman"/>
              </a:rPr>
              <a:t>званий </a:t>
            </a:r>
            <a:r>
              <a:rPr sz="2600" b="1" dirty="0">
                <a:solidFill>
                  <a:srgbClr val="7030A0"/>
                </a:solidFill>
                <a:latin typeface="Times New Roman"/>
                <a:cs typeface="Times New Roman"/>
              </a:rPr>
              <a:t>35Б-промотор</a:t>
            </a:r>
            <a:r>
              <a:rPr sz="2600" b="1" dirty="0">
                <a:solidFill>
                  <a:srgbClr val="231F20"/>
                </a:solidFill>
                <a:latin typeface="Times New Roman"/>
                <a:cs typeface="Times New Roman"/>
              </a:rPr>
              <a:t> – промотор </a:t>
            </a:r>
            <a:r>
              <a:rPr sz="2600" b="1" spc="5" dirty="0">
                <a:solidFill>
                  <a:srgbClr val="231F20"/>
                </a:solidFill>
                <a:latin typeface="Times New Roman"/>
                <a:cs typeface="Times New Roman"/>
              </a:rPr>
              <a:t>РНК 35S </a:t>
            </a:r>
            <a:r>
              <a:rPr sz="2600" b="1" spc="10" dirty="0">
                <a:solidFill>
                  <a:srgbClr val="231F20"/>
                </a:solidFill>
                <a:latin typeface="Times New Roman"/>
                <a:cs typeface="Times New Roman"/>
              </a:rPr>
              <a:t> </a:t>
            </a:r>
            <a:r>
              <a:rPr sz="2600" b="1" spc="-10" dirty="0">
                <a:solidFill>
                  <a:srgbClr val="231F20"/>
                </a:solidFill>
                <a:latin typeface="Times New Roman"/>
                <a:cs typeface="Times New Roman"/>
              </a:rPr>
              <a:t>вірусу</a:t>
            </a:r>
            <a:r>
              <a:rPr sz="2600" b="1" spc="-30" dirty="0">
                <a:solidFill>
                  <a:srgbClr val="231F20"/>
                </a:solidFill>
                <a:latin typeface="Times New Roman"/>
                <a:cs typeface="Times New Roman"/>
              </a:rPr>
              <a:t> </a:t>
            </a:r>
            <a:r>
              <a:rPr sz="2600" b="1" dirty="0">
                <a:solidFill>
                  <a:srgbClr val="231F20"/>
                </a:solidFill>
                <a:latin typeface="Times New Roman"/>
                <a:cs typeface="Times New Roman"/>
              </a:rPr>
              <a:t>мозаїки</a:t>
            </a:r>
            <a:r>
              <a:rPr sz="2600" b="1" spc="-30" dirty="0">
                <a:solidFill>
                  <a:srgbClr val="231F20"/>
                </a:solidFill>
                <a:latin typeface="Times New Roman"/>
                <a:cs typeface="Times New Roman"/>
              </a:rPr>
              <a:t> </a:t>
            </a:r>
            <a:r>
              <a:rPr sz="2600" b="1" spc="-10" dirty="0">
                <a:solidFill>
                  <a:srgbClr val="231F20"/>
                </a:solidFill>
                <a:latin typeface="Times New Roman"/>
                <a:cs typeface="Times New Roman"/>
              </a:rPr>
              <a:t>кольорової</a:t>
            </a:r>
            <a:r>
              <a:rPr sz="2600" b="1" spc="-30" dirty="0">
                <a:solidFill>
                  <a:srgbClr val="231F20"/>
                </a:solidFill>
                <a:latin typeface="Times New Roman"/>
                <a:cs typeface="Times New Roman"/>
              </a:rPr>
              <a:t> </a:t>
            </a:r>
            <a:r>
              <a:rPr sz="2600" b="1" spc="-5" dirty="0">
                <a:solidFill>
                  <a:srgbClr val="231F20"/>
                </a:solidFill>
                <a:latin typeface="Times New Roman"/>
                <a:cs typeface="Times New Roman"/>
              </a:rPr>
              <a:t>капусти,</a:t>
            </a:r>
            <a:r>
              <a:rPr sz="2600" b="1" spc="-30" dirty="0">
                <a:solidFill>
                  <a:srgbClr val="231F20"/>
                </a:solidFill>
                <a:latin typeface="Times New Roman"/>
                <a:cs typeface="Times New Roman"/>
              </a:rPr>
              <a:t> </a:t>
            </a:r>
            <a:r>
              <a:rPr sz="2600" b="1" dirty="0">
                <a:solidFill>
                  <a:srgbClr val="231F20"/>
                </a:solidFill>
                <a:latin typeface="Times New Roman"/>
                <a:cs typeface="Times New Roman"/>
              </a:rPr>
              <a:t>який</a:t>
            </a:r>
            <a:r>
              <a:rPr sz="2600" b="1" spc="-25" dirty="0">
                <a:solidFill>
                  <a:srgbClr val="231F20"/>
                </a:solidFill>
                <a:latin typeface="Times New Roman"/>
                <a:cs typeface="Times New Roman"/>
              </a:rPr>
              <a:t> </a:t>
            </a:r>
            <a:r>
              <a:rPr sz="2600" b="1" spc="-5" dirty="0">
                <a:solidFill>
                  <a:srgbClr val="231F20"/>
                </a:solidFill>
                <a:latin typeface="Times New Roman"/>
                <a:cs typeface="Times New Roman"/>
              </a:rPr>
              <a:t>забезпечує</a:t>
            </a:r>
            <a:r>
              <a:rPr sz="2600" b="1" spc="-30" dirty="0">
                <a:solidFill>
                  <a:srgbClr val="231F20"/>
                </a:solidFill>
                <a:latin typeface="Times New Roman"/>
                <a:cs typeface="Times New Roman"/>
              </a:rPr>
              <a:t> </a:t>
            </a:r>
            <a:r>
              <a:rPr sz="2600" b="1" spc="-5" dirty="0">
                <a:solidFill>
                  <a:srgbClr val="231F20"/>
                </a:solidFill>
                <a:latin typeface="Times New Roman"/>
                <a:cs typeface="Times New Roman"/>
              </a:rPr>
              <a:t>експресію </a:t>
            </a:r>
            <a:r>
              <a:rPr sz="2600" b="1" spc="-290" dirty="0">
                <a:solidFill>
                  <a:srgbClr val="231F20"/>
                </a:solidFill>
                <a:latin typeface="Times New Roman"/>
                <a:cs typeface="Times New Roman"/>
              </a:rPr>
              <a:t> </a:t>
            </a:r>
            <a:r>
              <a:rPr sz="2600" b="1" dirty="0">
                <a:solidFill>
                  <a:srgbClr val="231F20"/>
                </a:solidFill>
                <a:latin typeface="Times New Roman"/>
                <a:cs typeface="Times New Roman"/>
              </a:rPr>
              <a:t>у </a:t>
            </a:r>
            <a:r>
              <a:rPr sz="2600" b="1" spc="-5" dirty="0">
                <a:solidFill>
                  <a:srgbClr val="231F20"/>
                </a:solidFill>
                <a:latin typeface="Times New Roman"/>
                <a:cs typeface="Times New Roman"/>
              </a:rPr>
              <a:t>будь-яких </a:t>
            </a:r>
            <a:r>
              <a:rPr sz="2600" b="1" dirty="0">
                <a:solidFill>
                  <a:srgbClr val="231F20"/>
                </a:solidFill>
                <a:latin typeface="Times New Roman"/>
                <a:cs typeface="Times New Roman"/>
              </a:rPr>
              <a:t>геномах </a:t>
            </a:r>
            <a:r>
              <a:rPr sz="2600" b="1" spc="10" dirty="0">
                <a:solidFill>
                  <a:srgbClr val="231F20"/>
                </a:solidFill>
                <a:latin typeface="Times New Roman"/>
                <a:cs typeface="Times New Roman"/>
              </a:rPr>
              <a:t>рослин. </a:t>
            </a:r>
            <a:r>
              <a:rPr sz="2600" b="1" dirty="0">
                <a:solidFill>
                  <a:srgbClr val="231F20"/>
                </a:solidFill>
                <a:latin typeface="Times New Roman"/>
                <a:cs typeface="Times New Roman"/>
              </a:rPr>
              <a:t>Велике значення мають </a:t>
            </a:r>
            <a:r>
              <a:rPr sz="2600" b="1" spc="-10" dirty="0">
                <a:solidFill>
                  <a:srgbClr val="231F20"/>
                </a:solidFill>
                <a:latin typeface="Times New Roman"/>
                <a:cs typeface="Times New Roman"/>
              </a:rPr>
              <a:t>також </a:t>
            </a:r>
            <a:r>
              <a:rPr sz="2600" b="1" spc="-5" dirty="0">
                <a:solidFill>
                  <a:srgbClr val="231F20"/>
                </a:solidFill>
                <a:latin typeface="Times New Roman"/>
                <a:cs typeface="Times New Roman"/>
              </a:rPr>
              <a:t> </a:t>
            </a:r>
            <a:r>
              <a:rPr sz="2600" b="1" dirty="0">
                <a:solidFill>
                  <a:srgbClr val="231F20"/>
                </a:solidFill>
                <a:latin typeface="Times New Roman"/>
                <a:cs typeface="Times New Roman"/>
              </a:rPr>
              <a:t>тканиноспецифічні</a:t>
            </a:r>
            <a:r>
              <a:rPr sz="2600" b="1" spc="-30" dirty="0">
                <a:solidFill>
                  <a:srgbClr val="231F20"/>
                </a:solidFill>
                <a:latin typeface="Times New Roman"/>
                <a:cs typeface="Times New Roman"/>
              </a:rPr>
              <a:t> </a:t>
            </a:r>
            <a:r>
              <a:rPr sz="2600" b="1" spc="-10" dirty="0">
                <a:solidFill>
                  <a:srgbClr val="231F20"/>
                </a:solidFill>
                <a:latin typeface="Times New Roman"/>
                <a:cs typeface="Times New Roman"/>
              </a:rPr>
              <a:t>промотори</a:t>
            </a:r>
            <a:r>
              <a:rPr sz="2600" b="1" spc="-30" dirty="0">
                <a:solidFill>
                  <a:srgbClr val="231F20"/>
                </a:solidFill>
                <a:latin typeface="Times New Roman"/>
                <a:cs typeface="Times New Roman"/>
              </a:rPr>
              <a:t> </a:t>
            </a:r>
            <a:r>
              <a:rPr sz="2600" b="1" dirty="0">
                <a:solidFill>
                  <a:srgbClr val="231F20"/>
                </a:solidFill>
                <a:latin typeface="Times New Roman"/>
                <a:cs typeface="Times New Roman"/>
              </a:rPr>
              <a:t>рослинних</a:t>
            </a:r>
            <a:r>
              <a:rPr sz="2600" b="1" spc="-25" dirty="0">
                <a:solidFill>
                  <a:srgbClr val="231F20"/>
                </a:solidFill>
                <a:latin typeface="Times New Roman"/>
                <a:cs typeface="Times New Roman"/>
              </a:rPr>
              <a:t> </a:t>
            </a:r>
            <a:r>
              <a:rPr sz="2600" b="1" spc="-5" dirty="0">
                <a:solidFill>
                  <a:srgbClr val="231F20"/>
                </a:solidFill>
                <a:latin typeface="Times New Roman"/>
                <a:cs typeface="Times New Roman"/>
              </a:rPr>
              <a:t>генів.</a:t>
            </a:r>
            <a:r>
              <a:rPr sz="2600" b="1" spc="-30" dirty="0">
                <a:solidFill>
                  <a:srgbClr val="231F20"/>
                </a:solidFill>
                <a:latin typeface="Times New Roman"/>
                <a:cs typeface="Times New Roman"/>
              </a:rPr>
              <a:t> </a:t>
            </a:r>
            <a:r>
              <a:rPr sz="2600" b="1" dirty="0">
                <a:solidFill>
                  <a:srgbClr val="231F20"/>
                </a:solidFill>
                <a:latin typeface="Times New Roman"/>
                <a:cs typeface="Times New Roman"/>
              </a:rPr>
              <a:t>Їхня</a:t>
            </a:r>
            <a:r>
              <a:rPr sz="2600" b="1" spc="-25" dirty="0">
                <a:solidFill>
                  <a:srgbClr val="231F20"/>
                </a:solidFill>
                <a:latin typeface="Times New Roman"/>
                <a:cs typeface="Times New Roman"/>
              </a:rPr>
              <a:t> </a:t>
            </a:r>
            <a:r>
              <a:rPr sz="2600" b="1" spc="-5" dirty="0">
                <a:solidFill>
                  <a:srgbClr val="231F20"/>
                </a:solidFill>
                <a:latin typeface="Times New Roman"/>
                <a:cs typeface="Times New Roman"/>
              </a:rPr>
              <a:t>перевага </a:t>
            </a:r>
            <a:r>
              <a:rPr sz="2600" b="1" spc="-290" dirty="0">
                <a:solidFill>
                  <a:srgbClr val="231F20"/>
                </a:solidFill>
                <a:latin typeface="Times New Roman"/>
                <a:cs typeface="Times New Roman"/>
              </a:rPr>
              <a:t> </a:t>
            </a:r>
            <a:r>
              <a:rPr sz="2600" b="1" spc="-5" dirty="0">
                <a:solidFill>
                  <a:srgbClr val="231F20"/>
                </a:solidFill>
                <a:latin typeface="Times New Roman"/>
                <a:cs typeface="Times New Roman"/>
              </a:rPr>
              <a:t>полягає</a:t>
            </a:r>
            <a:r>
              <a:rPr sz="2600" b="1" spc="-20" dirty="0">
                <a:solidFill>
                  <a:srgbClr val="231F20"/>
                </a:solidFill>
                <a:latin typeface="Times New Roman"/>
                <a:cs typeface="Times New Roman"/>
              </a:rPr>
              <a:t> </a:t>
            </a:r>
            <a:r>
              <a:rPr sz="2600" b="1" dirty="0">
                <a:solidFill>
                  <a:srgbClr val="231F20"/>
                </a:solidFill>
                <a:latin typeface="Times New Roman"/>
                <a:cs typeface="Times New Roman"/>
              </a:rPr>
              <a:t>у</a:t>
            </a:r>
            <a:r>
              <a:rPr sz="2600" b="1" spc="-20" dirty="0">
                <a:solidFill>
                  <a:srgbClr val="231F20"/>
                </a:solidFill>
                <a:latin typeface="Times New Roman"/>
                <a:cs typeface="Times New Roman"/>
              </a:rPr>
              <a:t> </a:t>
            </a:r>
            <a:r>
              <a:rPr sz="2600" b="1" spc="-35" dirty="0">
                <a:solidFill>
                  <a:srgbClr val="231F20"/>
                </a:solidFill>
                <a:latin typeface="Times New Roman"/>
                <a:cs typeface="Times New Roman"/>
              </a:rPr>
              <a:t>тому,</a:t>
            </a:r>
            <a:r>
              <a:rPr sz="2600" b="1" spc="-20" dirty="0">
                <a:solidFill>
                  <a:srgbClr val="231F20"/>
                </a:solidFill>
                <a:latin typeface="Times New Roman"/>
                <a:cs typeface="Times New Roman"/>
              </a:rPr>
              <a:t> </a:t>
            </a:r>
            <a:r>
              <a:rPr sz="2600" b="1" dirty="0">
                <a:solidFill>
                  <a:srgbClr val="231F20"/>
                </a:solidFill>
                <a:latin typeface="Times New Roman"/>
                <a:cs typeface="Times New Roman"/>
              </a:rPr>
              <a:t>що</a:t>
            </a:r>
            <a:r>
              <a:rPr sz="2600" b="1" spc="-20" dirty="0">
                <a:solidFill>
                  <a:srgbClr val="231F20"/>
                </a:solidFill>
                <a:latin typeface="Times New Roman"/>
                <a:cs typeface="Times New Roman"/>
              </a:rPr>
              <a:t> </a:t>
            </a:r>
            <a:r>
              <a:rPr sz="2600" b="1" spc="-5" dirty="0">
                <a:solidFill>
                  <a:srgbClr val="231F20"/>
                </a:solidFill>
                <a:latin typeface="Times New Roman"/>
                <a:cs typeface="Times New Roman"/>
              </a:rPr>
              <a:t>гени,</a:t>
            </a:r>
            <a:r>
              <a:rPr sz="2600" b="1" spc="-20" dirty="0">
                <a:solidFill>
                  <a:srgbClr val="231F20"/>
                </a:solidFill>
                <a:latin typeface="Times New Roman"/>
                <a:cs typeface="Times New Roman"/>
              </a:rPr>
              <a:t> </a:t>
            </a:r>
            <a:r>
              <a:rPr sz="2600" b="1" dirty="0">
                <a:solidFill>
                  <a:srgbClr val="231F20"/>
                </a:solidFill>
                <a:latin typeface="Times New Roman"/>
                <a:cs typeface="Times New Roman"/>
              </a:rPr>
              <a:t>які</a:t>
            </a:r>
            <a:r>
              <a:rPr sz="2600" b="1" spc="-20" dirty="0">
                <a:solidFill>
                  <a:srgbClr val="231F20"/>
                </a:solidFill>
                <a:latin typeface="Times New Roman"/>
                <a:cs typeface="Times New Roman"/>
              </a:rPr>
              <a:t> </a:t>
            </a:r>
            <a:r>
              <a:rPr sz="2600" b="1" spc="-10" dirty="0">
                <a:solidFill>
                  <a:srgbClr val="231F20"/>
                </a:solidFill>
                <a:latin typeface="Times New Roman"/>
                <a:cs typeface="Times New Roman"/>
              </a:rPr>
              <a:t>перебувають</a:t>
            </a:r>
            <a:r>
              <a:rPr sz="2600" b="1" spc="-20" dirty="0">
                <a:solidFill>
                  <a:srgbClr val="231F20"/>
                </a:solidFill>
                <a:latin typeface="Times New Roman"/>
                <a:cs typeface="Times New Roman"/>
              </a:rPr>
              <a:t> </a:t>
            </a:r>
            <a:r>
              <a:rPr sz="2600" b="1" dirty="0">
                <a:solidFill>
                  <a:srgbClr val="231F20"/>
                </a:solidFill>
                <a:latin typeface="Times New Roman"/>
                <a:cs typeface="Times New Roman"/>
              </a:rPr>
              <a:t>під</a:t>
            </a:r>
            <a:r>
              <a:rPr sz="2600" b="1" spc="-15" dirty="0">
                <a:solidFill>
                  <a:srgbClr val="231F20"/>
                </a:solidFill>
                <a:latin typeface="Times New Roman"/>
                <a:cs typeface="Times New Roman"/>
              </a:rPr>
              <a:t> </a:t>
            </a:r>
            <a:r>
              <a:rPr sz="2600" b="1" dirty="0">
                <a:solidFill>
                  <a:srgbClr val="231F20"/>
                </a:solidFill>
                <a:latin typeface="Times New Roman"/>
                <a:cs typeface="Times New Roman"/>
              </a:rPr>
              <a:t>їхнім</a:t>
            </a:r>
            <a:r>
              <a:rPr sz="2600" b="1" spc="-20" dirty="0">
                <a:solidFill>
                  <a:srgbClr val="231F20"/>
                </a:solidFill>
                <a:latin typeface="Times New Roman"/>
                <a:cs typeface="Times New Roman"/>
              </a:rPr>
              <a:t> </a:t>
            </a:r>
            <a:r>
              <a:rPr sz="2600" b="1" spc="-10" dirty="0">
                <a:solidFill>
                  <a:srgbClr val="231F20"/>
                </a:solidFill>
                <a:latin typeface="Times New Roman"/>
                <a:cs typeface="Times New Roman"/>
              </a:rPr>
              <a:t>контролем, </a:t>
            </a:r>
            <a:r>
              <a:rPr sz="2600" b="1" spc="-290" dirty="0">
                <a:solidFill>
                  <a:srgbClr val="231F20"/>
                </a:solidFill>
                <a:latin typeface="Times New Roman"/>
                <a:cs typeface="Times New Roman"/>
              </a:rPr>
              <a:t> </a:t>
            </a:r>
            <a:r>
              <a:rPr sz="2600" b="1" spc="5" dirty="0">
                <a:solidFill>
                  <a:srgbClr val="231F20"/>
                </a:solidFill>
                <a:latin typeface="Times New Roman"/>
                <a:cs typeface="Times New Roman"/>
              </a:rPr>
              <a:t>експресуються лише </a:t>
            </a:r>
            <a:r>
              <a:rPr sz="2600" b="1" dirty="0">
                <a:solidFill>
                  <a:srgbClr val="231F20"/>
                </a:solidFill>
                <a:latin typeface="Times New Roman"/>
                <a:cs typeface="Times New Roman"/>
              </a:rPr>
              <a:t>в </a:t>
            </a:r>
            <a:r>
              <a:rPr sz="2600" b="1" spc="5" dirty="0">
                <a:solidFill>
                  <a:srgbClr val="231F20"/>
                </a:solidFill>
                <a:latin typeface="Times New Roman"/>
                <a:cs typeface="Times New Roman"/>
              </a:rPr>
              <a:t>певних тканинах. </a:t>
            </a:r>
            <a:r>
              <a:rPr sz="2600" b="1" dirty="0">
                <a:solidFill>
                  <a:srgbClr val="231F20"/>
                </a:solidFill>
                <a:latin typeface="Times New Roman"/>
                <a:cs typeface="Times New Roman"/>
              </a:rPr>
              <a:t>Так, </a:t>
            </a:r>
            <a:r>
              <a:rPr sz="2600" b="1" spc="-5" dirty="0">
                <a:solidFill>
                  <a:srgbClr val="231F20"/>
                </a:solidFill>
                <a:latin typeface="Times New Roman"/>
                <a:cs typeface="Times New Roman"/>
              </a:rPr>
              <a:t>будь-який </a:t>
            </a:r>
            <a:r>
              <a:rPr sz="2600" b="1" dirty="0">
                <a:solidFill>
                  <a:srgbClr val="231F20"/>
                </a:solidFill>
                <a:latin typeface="Times New Roman"/>
                <a:cs typeface="Times New Roman"/>
              </a:rPr>
              <a:t>ген, </a:t>
            </a:r>
            <a:r>
              <a:rPr sz="2600" b="1" spc="5" dirty="0">
                <a:solidFill>
                  <a:srgbClr val="231F20"/>
                </a:solidFill>
                <a:latin typeface="Times New Roman"/>
                <a:cs typeface="Times New Roman"/>
              </a:rPr>
              <a:t> </a:t>
            </a:r>
            <a:r>
              <a:rPr sz="2600" b="1" dirty="0">
                <a:solidFill>
                  <a:srgbClr val="231F20"/>
                </a:solidFill>
                <a:latin typeface="Times New Roman"/>
                <a:cs typeface="Times New Roman"/>
              </a:rPr>
              <a:t>контрольований</a:t>
            </a:r>
            <a:r>
              <a:rPr sz="2600" b="1" spc="5" dirty="0">
                <a:solidFill>
                  <a:srgbClr val="231F20"/>
                </a:solidFill>
                <a:latin typeface="Times New Roman"/>
                <a:cs typeface="Times New Roman"/>
              </a:rPr>
              <a:t> </a:t>
            </a:r>
            <a:r>
              <a:rPr sz="2600" b="1" spc="5" dirty="0">
                <a:solidFill>
                  <a:srgbClr val="7030A0"/>
                </a:solidFill>
                <a:latin typeface="Times New Roman"/>
                <a:cs typeface="Times New Roman"/>
              </a:rPr>
              <a:t>пататиновим</a:t>
            </a:r>
            <a:r>
              <a:rPr sz="2600" b="1" spc="10" dirty="0">
                <a:solidFill>
                  <a:srgbClr val="7030A0"/>
                </a:solidFill>
                <a:latin typeface="Times New Roman"/>
                <a:cs typeface="Times New Roman"/>
              </a:rPr>
              <a:t> </a:t>
            </a:r>
            <a:r>
              <a:rPr sz="2600" b="1" dirty="0">
                <a:solidFill>
                  <a:srgbClr val="7030A0"/>
                </a:solidFill>
                <a:latin typeface="Times New Roman"/>
                <a:cs typeface="Times New Roman"/>
              </a:rPr>
              <a:t>промотором</a:t>
            </a:r>
            <a:r>
              <a:rPr sz="2600" b="1" dirty="0">
                <a:solidFill>
                  <a:srgbClr val="231F20"/>
                </a:solidFill>
                <a:latin typeface="Times New Roman"/>
                <a:cs typeface="Times New Roman"/>
              </a:rPr>
              <a:t>,</a:t>
            </a:r>
            <a:r>
              <a:rPr sz="2600" b="1" spc="5" dirty="0">
                <a:solidFill>
                  <a:srgbClr val="231F20"/>
                </a:solidFill>
                <a:latin typeface="Times New Roman"/>
                <a:cs typeface="Times New Roman"/>
              </a:rPr>
              <a:t> </a:t>
            </a:r>
            <a:r>
              <a:rPr sz="2600" b="1" spc="-25" dirty="0">
                <a:solidFill>
                  <a:srgbClr val="231F20"/>
                </a:solidFill>
                <a:latin typeface="Times New Roman"/>
                <a:cs typeface="Times New Roman"/>
              </a:rPr>
              <a:t>буде </a:t>
            </a:r>
            <a:r>
              <a:rPr sz="2600" b="1" spc="-20" dirty="0">
                <a:solidFill>
                  <a:srgbClr val="231F20"/>
                </a:solidFill>
                <a:latin typeface="Times New Roman"/>
                <a:cs typeface="Times New Roman"/>
              </a:rPr>
              <a:t> </a:t>
            </a:r>
            <a:r>
              <a:rPr sz="2600" b="1" spc="-10" dirty="0">
                <a:solidFill>
                  <a:srgbClr val="231F20"/>
                </a:solidFill>
                <a:latin typeface="Times New Roman"/>
                <a:cs typeface="Times New Roman"/>
              </a:rPr>
              <a:t>експресуватись </a:t>
            </a:r>
            <a:r>
              <a:rPr sz="2600" b="1" dirty="0">
                <a:solidFill>
                  <a:srgbClr val="231F20"/>
                </a:solidFill>
                <a:latin typeface="Times New Roman"/>
                <a:cs typeface="Times New Roman"/>
              </a:rPr>
              <a:t>лише в </a:t>
            </a:r>
            <a:r>
              <a:rPr sz="2600" b="1" spc="-15" dirty="0">
                <a:solidFill>
                  <a:srgbClr val="231F20"/>
                </a:solidFill>
                <a:latin typeface="Times New Roman"/>
                <a:cs typeface="Times New Roman"/>
              </a:rPr>
              <a:t>бульбах </a:t>
            </a:r>
            <a:r>
              <a:rPr sz="2600" b="1" spc="-10" dirty="0">
                <a:solidFill>
                  <a:srgbClr val="231F20"/>
                </a:solidFill>
                <a:latin typeface="Times New Roman"/>
                <a:cs typeface="Times New Roman"/>
              </a:rPr>
              <a:t>картоплі (</a:t>
            </a:r>
            <a:r>
              <a:rPr sz="2600" b="1" spc="-10" dirty="0">
                <a:solidFill>
                  <a:srgbClr val="7030A0"/>
                </a:solidFill>
                <a:latin typeface="Times New Roman"/>
                <a:cs typeface="Times New Roman"/>
              </a:rPr>
              <a:t>пататин</a:t>
            </a:r>
            <a:r>
              <a:rPr sz="2600" b="1" spc="-10" dirty="0">
                <a:solidFill>
                  <a:srgbClr val="231F20"/>
                </a:solidFill>
                <a:latin typeface="Times New Roman"/>
                <a:cs typeface="Times New Roman"/>
              </a:rPr>
              <a:t> </a:t>
            </a:r>
            <a:r>
              <a:rPr sz="2600" b="1" dirty="0">
                <a:solidFill>
                  <a:srgbClr val="231F20"/>
                </a:solidFill>
                <a:latin typeface="Times New Roman"/>
                <a:cs typeface="Times New Roman"/>
              </a:rPr>
              <a:t>– </a:t>
            </a:r>
            <a:r>
              <a:rPr sz="2600" b="1" spc="-5" dirty="0">
                <a:solidFill>
                  <a:srgbClr val="231F20"/>
                </a:solidFill>
                <a:latin typeface="Times New Roman"/>
                <a:cs typeface="Times New Roman"/>
              </a:rPr>
              <a:t>запасний </a:t>
            </a:r>
            <a:r>
              <a:rPr sz="2600" b="1" dirty="0">
                <a:solidFill>
                  <a:srgbClr val="231F20"/>
                </a:solidFill>
                <a:latin typeface="Times New Roman"/>
                <a:cs typeface="Times New Roman"/>
              </a:rPr>
              <a:t> </a:t>
            </a:r>
            <a:r>
              <a:rPr sz="2600" b="1" spc="5" dirty="0">
                <a:solidFill>
                  <a:srgbClr val="231F20"/>
                </a:solidFill>
                <a:latin typeface="Times New Roman"/>
                <a:cs typeface="Times New Roman"/>
              </a:rPr>
              <a:t>білок </a:t>
            </a:r>
            <a:r>
              <a:rPr sz="2600" b="1" spc="-15" dirty="0">
                <a:solidFill>
                  <a:srgbClr val="231F20"/>
                </a:solidFill>
                <a:latin typeface="Times New Roman"/>
                <a:cs typeface="Times New Roman"/>
              </a:rPr>
              <a:t>бульб </a:t>
            </a:r>
            <a:r>
              <a:rPr sz="2600" b="1" dirty="0">
                <a:solidFill>
                  <a:srgbClr val="231F20"/>
                </a:solidFill>
                <a:latin typeface="Times New Roman"/>
                <a:cs typeface="Times New Roman"/>
              </a:rPr>
              <a:t>картоплі). Подібні промотори використовують, </a:t>
            </a:r>
            <a:r>
              <a:rPr sz="2600" b="1" spc="5" dirty="0">
                <a:solidFill>
                  <a:srgbClr val="231F20"/>
                </a:solidFill>
                <a:latin typeface="Times New Roman"/>
                <a:cs typeface="Times New Roman"/>
              </a:rPr>
              <a:t> </a:t>
            </a:r>
            <a:r>
              <a:rPr sz="2600" b="1" spc="-15" dirty="0">
                <a:solidFill>
                  <a:srgbClr val="231F20"/>
                </a:solidFill>
                <a:latin typeface="Times New Roman"/>
                <a:cs typeface="Times New Roman"/>
              </a:rPr>
              <a:t>коли</a:t>
            </a:r>
            <a:r>
              <a:rPr sz="2600" b="1" spc="-10" dirty="0">
                <a:solidFill>
                  <a:srgbClr val="231F20"/>
                </a:solidFill>
                <a:latin typeface="Times New Roman"/>
                <a:cs typeface="Times New Roman"/>
              </a:rPr>
              <a:t> </a:t>
            </a:r>
            <a:r>
              <a:rPr sz="2600" b="1" dirty="0">
                <a:solidFill>
                  <a:srgbClr val="231F20"/>
                </a:solidFill>
                <a:latin typeface="Times New Roman"/>
                <a:cs typeface="Times New Roman"/>
              </a:rPr>
              <a:t>необхідна</a:t>
            </a:r>
            <a:r>
              <a:rPr sz="2600" b="1" spc="5" dirty="0">
                <a:solidFill>
                  <a:srgbClr val="231F20"/>
                </a:solidFill>
                <a:latin typeface="Times New Roman"/>
                <a:cs typeface="Times New Roman"/>
              </a:rPr>
              <a:t> експресія</a:t>
            </a:r>
            <a:r>
              <a:rPr sz="2600" b="1" spc="10" dirty="0">
                <a:solidFill>
                  <a:srgbClr val="231F20"/>
                </a:solidFill>
                <a:latin typeface="Times New Roman"/>
                <a:cs typeface="Times New Roman"/>
              </a:rPr>
              <a:t> </a:t>
            </a:r>
            <a:r>
              <a:rPr sz="2600" b="1" dirty="0">
                <a:solidFill>
                  <a:srgbClr val="231F20"/>
                </a:solidFill>
                <a:latin typeface="Times New Roman"/>
                <a:cs typeface="Times New Roman"/>
              </a:rPr>
              <a:t>гена</a:t>
            </a:r>
            <a:r>
              <a:rPr sz="2600" b="1" spc="5" dirty="0">
                <a:solidFill>
                  <a:srgbClr val="231F20"/>
                </a:solidFill>
                <a:latin typeface="Times New Roman"/>
                <a:cs typeface="Times New Roman"/>
              </a:rPr>
              <a:t> </a:t>
            </a:r>
            <a:r>
              <a:rPr sz="2600" b="1" dirty="0">
                <a:solidFill>
                  <a:srgbClr val="231F20"/>
                </a:solidFill>
                <a:latin typeface="Times New Roman"/>
                <a:cs typeface="Times New Roman"/>
              </a:rPr>
              <a:t>в</a:t>
            </a:r>
            <a:r>
              <a:rPr sz="2600" b="1" spc="5" dirty="0">
                <a:solidFill>
                  <a:srgbClr val="231F20"/>
                </a:solidFill>
                <a:latin typeface="Times New Roman"/>
                <a:cs typeface="Times New Roman"/>
              </a:rPr>
              <a:t> певних</a:t>
            </a:r>
            <a:r>
              <a:rPr sz="2600" b="1" spc="10" dirty="0">
                <a:solidFill>
                  <a:srgbClr val="231F20"/>
                </a:solidFill>
                <a:latin typeface="Times New Roman"/>
                <a:cs typeface="Times New Roman"/>
              </a:rPr>
              <a:t> </a:t>
            </a:r>
            <a:r>
              <a:rPr sz="2600" b="1" spc="5" dirty="0">
                <a:solidFill>
                  <a:srgbClr val="231F20"/>
                </a:solidFill>
                <a:latin typeface="Times New Roman"/>
                <a:cs typeface="Times New Roman"/>
              </a:rPr>
              <a:t>органах</a:t>
            </a:r>
            <a:r>
              <a:rPr sz="2600" b="1" spc="10" dirty="0">
                <a:solidFill>
                  <a:srgbClr val="231F20"/>
                </a:solidFill>
                <a:latin typeface="Times New Roman"/>
                <a:cs typeface="Times New Roman"/>
              </a:rPr>
              <a:t> рослин, </a:t>
            </a:r>
            <a:r>
              <a:rPr sz="2600" b="1" spc="15" dirty="0">
                <a:solidFill>
                  <a:srgbClr val="231F20"/>
                </a:solidFill>
                <a:latin typeface="Times New Roman"/>
                <a:cs typeface="Times New Roman"/>
              </a:rPr>
              <a:t> </a:t>
            </a:r>
            <a:r>
              <a:rPr sz="2600" b="1" spc="-5" dirty="0">
                <a:solidFill>
                  <a:srgbClr val="231F20"/>
                </a:solidFill>
                <a:latin typeface="Times New Roman"/>
                <a:cs typeface="Times New Roman"/>
              </a:rPr>
              <a:t>наприклад </a:t>
            </a:r>
            <a:r>
              <a:rPr sz="2600" b="1" dirty="0">
                <a:solidFill>
                  <a:srgbClr val="231F20"/>
                </a:solidFill>
                <a:latin typeface="Times New Roman"/>
                <a:cs typeface="Times New Roman"/>
              </a:rPr>
              <a:t>– у</a:t>
            </a:r>
            <a:r>
              <a:rPr sz="2600" b="1" spc="-5" dirty="0">
                <a:solidFill>
                  <a:srgbClr val="231F20"/>
                </a:solidFill>
                <a:latin typeface="Times New Roman"/>
                <a:cs typeface="Times New Roman"/>
              </a:rPr>
              <a:t> </a:t>
            </a:r>
            <a:r>
              <a:rPr sz="2600" b="1" spc="-10" dirty="0">
                <a:solidFill>
                  <a:srgbClr val="231F20"/>
                </a:solidFill>
                <a:latin typeface="Times New Roman"/>
                <a:cs typeface="Times New Roman"/>
              </a:rPr>
              <a:t>коренях</a:t>
            </a:r>
            <a:r>
              <a:rPr sz="2600" b="1" dirty="0">
                <a:solidFill>
                  <a:srgbClr val="231F20"/>
                </a:solidFill>
                <a:latin typeface="Times New Roman"/>
                <a:cs typeface="Times New Roman"/>
              </a:rPr>
              <a:t> для</a:t>
            </a:r>
            <a:r>
              <a:rPr sz="2600" b="1" spc="-5" dirty="0">
                <a:solidFill>
                  <a:srgbClr val="231F20"/>
                </a:solidFill>
                <a:latin typeface="Times New Roman"/>
                <a:cs typeface="Times New Roman"/>
              </a:rPr>
              <a:t> захисту</a:t>
            </a:r>
            <a:r>
              <a:rPr sz="2600" b="1" dirty="0">
                <a:solidFill>
                  <a:srgbClr val="231F20"/>
                </a:solidFill>
                <a:latin typeface="Times New Roman"/>
                <a:cs typeface="Times New Roman"/>
              </a:rPr>
              <a:t> від</a:t>
            </a:r>
            <a:r>
              <a:rPr sz="2600" b="1" spc="-5" dirty="0">
                <a:solidFill>
                  <a:srgbClr val="231F20"/>
                </a:solidFill>
                <a:latin typeface="Times New Roman"/>
                <a:cs typeface="Times New Roman"/>
              </a:rPr>
              <a:t> ґрунтових</a:t>
            </a:r>
            <a:r>
              <a:rPr sz="2600" b="1" dirty="0">
                <a:solidFill>
                  <a:srgbClr val="231F20"/>
                </a:solidFill>
                <a:latin typeface="Times New Roman"/>
                <a:cs typeface="Times New Roman"/>
              </a:rPr>
              <a:t> </a:t>
            </a:r>
            <a:r>
              <a:rPr sz="2600" b="1" spc="-10" dirty="0" err="1">
                <a:solidFill>
                  <a:srgbClr val="231F20"/>
                </a:solidFill>
                <a:latin typeface="Times New Roman"/>
                <a:cs typeface="Times New Roman"/>
              </a:rPr>
              <a:t>патогенів</a:t>
            </a:r>
            <a:r>
              <a:rPr sz="2600" b="1" spc="-10" dirty="0">
                <a:solidFill>
                  <a:srgbClr val="231F20"/>
                </a:solidFill>
                <a:latin typeface="Times New Roman"/>
                <a:cs typeface="Times New Roman"/>
              </a:rPr>
              <a:t>.</a:t>
            </a:r>
            <a:endParaRPr sz="2600" b="1" dirty="0">
              <a:latin typeface="Times New Roman"/>
              <a:cs typeface="Times New Roman"/>
            </a:endParaRPr>
          </a:p>
          <a:p>
            <a:pPr marL="17144" algn="ctr">
              <a:tabLst>
                <a:tab pos="494018" algn="l"/>
                <a:tab pos="661654" algn="l"/>
                <a:tab pos="998830" algn="l"/>
                <a:tab pos="1475068" algn="l"/>
              </a:tabLst>
            </a:pPr>
            <a:r>
              <a:rPr sz="1200" u="sng" dirty="0">
                <a:solidFill>
                  <a:srgbClr val="231F20"/>
                </a:solidFill>
                <a:uFill>
                  <a:solidFill>
                    <a:srgbClr val="231F20"/>
                  </a:solidFill>
                </a:uFill>
                <a:latin typeface="Times New Roman"/>
                <a:cs typeface="Times New Roman"/>
              </a:rPr>
              <a:t> </a:t>
            </a:r>
            <a:endParaRPr sz="1200" dirty="0">
              <a:latin typeface="Times New Roman"/>
              <a:cs typeface="Times New Roman"/>
            </a:endParaRPr>
          </a:p>
        </p:txBody>
      </p:sp>
      <p:sp>
        <p:nvSpPr>
          <p:cNvPr id="4" name="object 4"/>
          <p:cNvSpPr/>
          <p:nvPr/>
        </p:nvSpPr>
        <p:spPr>
          <a:xfrm>
            <a:off x="5120526" y="7263548"/>
            <a:ext cx="476884" cy="0"/>
          </a:xfrm>
          <a:custGeom>
            <a:avLst/>
            <a:gdLst/>
            <a:ahLst/>
            <a:cxnLst/>
            <a:rect l="l" t="t" r="r" b="b"/>
            <a:pathLst>
              <a:path w="476885">
                <a:moveTo>
                  <a:pt x="0" y="0"/>
                </a:moveTo>
                <a:lnTo>
                  <a:pt x="476376" y="0"/>
                </a:lnTo>
              </a:path>
            </a:pathLst>
          </a:custGeom>
          <a:ln w="8470">
            <a:solidFill>
              <a:srgbClr val="231F20"/>
            </a:solidFill>
          </a:ln>
        </p:spPr>
        <p:txBody>
          <a:bodyPr wrap="square" lIns="0" tIns="0" rIns="0" bIns="0" rtlCol="0"/>
          <a:lstStyle/>
          <a:p>
            <a:endParaRPr/>
          </a:p>
        </p:txBody>
      </p:sp>
    </p:spTree>
    <p:extLst>
      <p:ext uri="{BB962C8B-B14F-4D97-AF65-F5344CB8AC3E}">
        <p14:creationId xmlns:p14="http://schemas.microsoft.com/office/powerpoint/2010/main" val="4064024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38905" y="7263536"/>
            <a:ext cx="476884" cy="0"/>
          </a:xfrm>
          <a:custGeom>
            <a:avLst/>
            <a:gdLst/>
            <a:ahLst/>
            <a:cxnLst/>
            <a:rect l="l" t="t" r="r" b="b"/>
            <a:pathLst>
              <a:path w="476885">
                <a:moveTo>
                  <a:pt x="0" y="0"/>
                </a:moveTo>
                <a:lnTo>
                  <a:pt x="476389" y="0"/>
                </a:lnTo>
              </a:path>
            </a:pathLst>
          </a:custGeom>
          <a:ln w="8470">
            <a:solidFill>
              <a:srgbClr val="231F20"/>
            </a:solidFill>
          </a:ln>
        </p:spPr>
        <p:txBody>
          <a:bodyPr wrap="square" lIns="0" tIns="0" rIns="0" bIns="0" rtlCol="0"/>
          <a:lstStyle/>
          <a:p>
            <a:endParaRPr/>
          </a:p>
        </p:txBody>
      </p:sp>
      <p:sp>
        <p:nvSpPr>
          <p:cNvPr id="3" name="object 3"/>
          <p:cNvSpPr txBox="1"/>
          <p:nvPr/>
        </p:nvSpPr>
        <p:spPr>
          <a:xfrm>
            <a:off x="453046" y="276227"/>
            <a:ext cx="9084654" cy="7799571"/>
          </a:xfrm>
          <a:prstGeom prst="rect">
            <a:avLst/>
          </a:prstGeom>
        </p:spPr>
        <p:txBody>
          <a:bodyPr vert="horz" wrap="square" lIns="0" tIns="12700" rIns="0" bIns="0" rtlCol="0">
            <a:spAutoFit/>
          </a:bodyPr>
          <a:lstStyle/>
          <a:p>
            <a:pPr marL="469889" indent="-457189" algn="just">
              <a:buFont typeface="Wingdings" panose="05000000000000000000" pitchFamily="2" charset="2"/>
              <a:buChar char="ü"/>
              <a:tabLst>
                <a:tab pos="4044214" algn="l"/>
              </a:tabLst>
            </a:pPr>
            <a:r>
              <a:rPr sz="2800" b="1" i="1" dirty="0">
                <a:solidFill>
                  <a:srgbClr val="FF0000"/>
                </a:solidFill>
                <a:effectLst>
                  <a:outerShdw blurRad="38100" dist="38100" dir="2700000" algn="tl">
                    <a:srgbClr val="000000">
                      <a:alpha val="43137"/>
                    </a:srgbClr>
                  </a:outerShdw>
                </a:effectLst>
                <a:latin typeface="Times New Roman"/>
                <a:cs typeface="Times New Roman"/>
              </a:rPr>
              <a:t> </a:t>
            </a:r>
            <a:r>
              <a:rPr sz="3200" b="1" i="1" spc="-5" dirty="0">
                <a:solidFill>
                  <a:srgbClr val="FF0000"/>
                </a:solidFill>
                <a:effectLst>
                  <a:outerShdw blurRad="38100" dist="38100" dir="2700000" algn="tl">
                    <a:srgbClr val="000000">
                      <a:alpha val="43137"/>
                    </a:srgbClr>
                  </a:outerShdw>
                </a:effectLst>
                <a:latin typeface="Times New Roman"/>
                <a:cs typeface="Times New Roman"/>
              </a:rPr>
              <a:t>Поліпшення</a:t>
            </a:r>
            <a:r>
              <a:rPr sz="3200" b="1" i="1" dirty="0">
                <a:solidFill>
                  <a:srgbClr val="FF0000"/>
                </a:solidFill>
                <a:effectLst>
                  <a:outerShdw blurRad="38100" dist="38100" dir="2700000" algn="tl">
                    <a:srgbClr val="000000">
                      <a:alpha val="43137"/>
                    </a:srgbClr>
                  </a:outerShdw>
                </a:effectLst>
                <a:latin typeface="Times New Roman"/>
                <a:cs typeface="Times New Roman"/>
              </a:rPr>
              <a:t> </a:t>
            </a:r>
            <a:r>
              <a:rPr sz="3200" b="1" i="1" spc="-5" dirty="0">
                <a:solidFill>
                  <a:srgbClr val="FF0000"/>
                </a:solidFill>
                <a:effectLst>
                  <a:outerShdw blurRad="38100" dist="38100" dir="2700000" algn="tl">
                    <a:srgbClr val="000000">
                      <a:alpha val="43137"/>
                    </a:srgbClr>
                  </a:outerShdw>
                </a:effectLst>
                <a:latin typeface="Times New Roman"/>
                <a:cs typeface="Times New Roman"/>
              </a:rPr>
              <a:t>харчових</a:t>
            </a:r>
            <a:r>
              <a:rPr sz="3200" b="1" i="1" spc="5" dirty="0">
                <a:solidFill>
                  <a:srgbClr val="FF0000"/>
                </a:solidFill>
                <a:effectLst>
                  <a:outerShdw blurRad="38100" dist="38100" dir="2700000" algn="tl">
                    <a:srgbClr val="000000">
                      <a:alpha val="43137"/>
                    </a:srgbClr>
                  </a:outerShdw>
                </a:effectLst>
                <a:latin typeface="Times New Roman"/>
                <a:cs typeface="Times New Roman"/>
              </a:rPr>
              <a:t> </a:t>
            </a:r>
            <a:r>
              <a:rPr sz="3200" b="1" i="1" spc="-15" dirty="0">
                <a:solidFill>
                  <a:srgbClr val="FF0000"/>
                </a:solidFill>
                <a:effectLst>
                  <a:outerShdw blurRad="38100" dist="38100" dir="2700000" algn="tl">
                    <a:srgbClr val="000000">
                      <a:alpha val="43137"/>
                    </a:srgbClr>
                  </a:outerShdw>
                </a:effectLst>
                <a:latin typeface="Times New Roman"/>
                <a:cs typeface="Times New Roman"/>
              </a:rPr>
              <a:t>якостей</a:t>
            </a:r>
            <a:r>
              <a:rPr sz="3200" b="1" i="1" dirty="0">
                <a:solidFill>
                  <a:srgbClr val="FF0000"/>
                </a:solidFill>
                <a:effectLst>
                  <a:outerShdw blurRad="38100" dist="38100" dir="2700000" algn="tl">
                    <a:srgbClr val="000000">
                      <a:alpha val="43137"/>
                    </a:srgbClr>
                  </a:outerShdw>
                </a:effectLst>
                <a:latin typeface="Times New Roman"/>
                <a:cs typeface="Times New Roman"/>
              </a:rPr>
              <a:t> </a:t>
            </a:r>
            <a:r>
              <a:rPr sz="3200" b="1" i="1" spc="-5" dirty="0">
                <a:solidFill>
                  <a:srgbClr val="FF0000"/>
                </a:solidFill>
                <a:effectLst>
                  <a:outerShdw blurRad="38100" dist="38100" dir="2700000" algn="tl">
                    <a:srgbClr val="000000">
                      <a:alpha val="43137"/>
                    </a:srgbClr>
                  </a:outerShdw>
                </a:effectLst>
                <a:latin typeface="Times New Roman"/>
                <a:cs typeface="Times New Roman"/>
              </a:rPr>
              <a:t>трансгенних</a:t>
            </a:r>
            <a:r>
              <a:rPr sz="3200" b="1" i="1" spc="5" dirty="0">
                <a:solidFill>
                  <a:srgbClr val="FF0000"/>
                </a:solidFill>
                <a:effectLst>
                  <a:outerShdw blurRad="38100" dist="38100" dir="2700000" algn="tl">
                    <a:srgbClr val="000000">
                      <a:alpha val="43137"/>
                    </a:srgbClr>
                  </a:outerShdw>
                </a:effectLst>
                <a:latin typeface="Times New Roman"/>
                <a:cs typeface="Times New Roman"/>
              </a:rPr>
              <a:t> </a:t>
            </a:r>
            <a:r>
              <a:rPr sz="3200" b="1" i="1" spc="-5" dirty="0">
                <a:solidFill>
                  <a:srgbClr val="FF0000"/>
                </a:solidFill>
                <a:effectLst>
                  <a:outerShdw blurRad="38100" dist="38100" dir="2700000" algn="tl">
                    <a:srgbClr val="000000">
                      <a:alpha val="43137"/>
                    </a:srgbClr>
                  </a:outerShdw>
                </a:effectLst>
                <a:latin typeface="Times New Roman"/>
                <a:cs typeface="Times New Roman"/>
              </a:rPr>
              <a:t>рослин</a:t>
            </a:r>
            <a:endParaRPr sz="3200" b="1" i="1" dirty="0">
              <a:solidFill>
                <a:srgbClr val="FF0000"/>
              </a:solidFill>
              <a:effectLst>
                <a:outerShdw blurRad="38100" dist="38100" dir="2700000" algn="tl">
                  <a:srgbClr val="000000">
                    <a:alpha val="43137"/>
                  </a:srgbClr>
                </a:outerShdw>
              </a:effectLst>
              <a:latin typeface="Times New Roman"/>
              <a:cs typeface="Times New Roman"/>
            </a:endParaRPr>
          </a:p>
          <a:p>
            <a:pPr marL="12700" marR="5080" indent="360036" algn="just"/>
            <a:r>
              <a:rPr sz="2800" b="1" spc="-15" dirty="0">
                <a:solidFill>
                  <a:srgbClr val="231F20"/>
                </a:solidFill>
                <a:latin typeface="Times New Roman"/>
                <a:cs typeface="Times New Roman"/>
              </a:rPr>
              <a:t>Поліпшення</a:t>
            </a:r>
            <a:r>
              <a:rPr sz="2800" b="1" spc="-55" dirty="0">
                <a:solidFill>
                  <a:srgbClr val="231F20"/>
                </a:solidFill>
                <a:latin typeface="Times New Roman"/>
                <a:cs typeface="Times New Roman"/>
              </a:rPr>
              <a:t> </a:t>
            </a:r>
            <a:r>
              <a:rPr sz="2800" b="1" spc="-15" dirty="0">
                <a:solidFill>
                  <a:srgbClr val="231F20"/>
                </a:solidFill>
                <a:latin typeface="Times New Roman"/>
                <a:cs typeface="Times New Roman"/>
              </a:rPr>
              <a:t>харчових</a:t>
            </a:r>
            <a:r>
              <a:rPr sz="2800" b="1" spc="-50" dirty="0">
                <a:solidFill>
                  <a:srgbClr val="231F20"/>
                </a:solidFill>
                <a:latin typeface="Times New Roman"/>
                <a:cs typeface="Times New Roman"/>
              </a:rPr>
              <a:t> </a:t>
            </a:r>
            <a:r>
              <a:rPr sz="2800" b="1" spc="-15" dirty="0">
                <a:solidFill>
                  <a:srgbClr val="231F20"/>
                </a:solidFill>
                <a:latin typeface="Times New Roman"/>
                <a:cs typeface="Times New Roman"/>
              </a:rPr>
              <a:t>якостей</a:t>
            </a:r>
            <a:r>
              <a:rPr sz="2800" b="1" spc="-50" dirty="0">
                <a:solidFill>
                  <a:srgbClr val="231F20"/>
                </a:solidFill>
                <a:latin typeface="Times New Roman"/>
                <a:cs typeface="Times New Roman"/>
              </a:rPr>
              <a:t> </a:t>
            </a:r>
            <a:r>
              <a:rPr sz="2800" b="1" spc="-5" dirty="0">
                <a:solidFill>
                  <a:srgbClr val="231F20"/>
                </a:solidFill>
                <a:latin typeface="Times New Roman"/>
                <a:cs typeface="Times New Roman"/>
              </a:rPr>
              <a:t>рослин</a:t>
            </a:r>
            <a:r>
              <a:rPr sz="2800" b="1" spc="-55" dirty="0">
                <a:solidFill>
                  <a:srgbClr val="231F20"/>
                </a:solidFill>
                <a:latin typeface="Times New Roman"/>
                <a:cs typeface="Times New Roman"/>
              </a:rPr>
              <a:t> </a:t>
            </a:r>
            <a:r>
              <a:rPr sz="2800" b="1" dirty="0">
                <a:solidFill>
                  <a:srgbClr val="231F20"/>
                </a:solidFill>
                <a:latin typeface="Times New Roman"/>
                <a:cs typeface="Times New Roman"/>
              </a:rPr>
              <a:t>є</a:t>
            </a:r>
            <a:r>
              <a:rPr sz="2800" b="1" spc="-50" dirty="0">
                <a:solidFill>
                  <a:srgbClr val="231F20"/>
                </a:solidFill>
                <a:latin typeface="Times New Roman"/>
                <a:cs typeface="Times New Roman"/>
              </a:rPr>
              <a:t> </a:t>
            </a:r>
            <a:r>
              <a:rPr sz="2800" b="1" spc="-15" dirty="0">
                <a:solidFill>
                  <a:srgbClr val="231F20"/>
                </a:solidFill>
                <a:latin typeface="Times New Roman"/>
                <a:cs typeface="Times New Roman"/>
              </a:rPr>
              <a:t>важливою</a:t>
            </a:r>
            <a:r>
              <a:rPr sz="2800" b="1" spc="-50" dirty="0">
                <a:solidFill>
                  <a:srgbClr val="231F20"/>
                </a:solidFill>
                <a:latin typeface="Times New Roman"/>
                <a:cs typeface="Times New Roman"/>
              </a:rPr>
              <a:t> </a:t>
            </a:r>
            <a:r>
              <a:rPr sz="2800" b="1" spc="-15" dirty="0">
                <a:solidFill>
                  <a:srgbClr val="231F20"/>
                </a:solidFill>
                <a:latin typeface="Times New Roman"/>
                <a:cs typeface="Times New Roman"/>
              </a:rPr>
              <a:t>метою </a:t>
            </a:r>
            <a:r>
              <a:rPr sz="2800" b="1" spc="-290" dirty="0">
                <a:solidFill>
                  <a:srgbClr val="231F20"/>
                </a:solidFill>
                <a:latin typeface="Times New Roman"/>
                <a:cs typeface="Times New Roman"/>
              </a:rPr>
              <a:t> </a:t>
            </a:r>
            <a:r>
              <a:rPr sz="2800" b="1" spc="5" dirty="0">
                <a:solidFill>
                  <a:srgbClr val="231F20"/>
                </a:solidFill>
                <a:latin typeface="Times New Roman"/>
                <a:cs typeface="Times New Roman"/>
              </a:rPr>
              <a:t>їхньої</a:t>
            </a:r>
            <a:r>
              <a:rPr sz="2800" b="1" spc="315" dirty="0">
                <a:solidFill>
                  <a:srgbClr val="231F20"/>
                </a:solidFill>
                <a:latin typeface="Times New Roman"/>
                <a:cs typeface="Times New Roman"/>
              </a:rPr>
              <a:t> </a:t>
            </a:r>
            <a:r>
              <a:rPr sz="2800" b="1" spc="5" dirty="0">
                <a:solidFill>
                  <a:srgbClr val="7030A0"/>
                </a:solidFill>
                <a:latin typeface="Times New Roman"/>
                <a:cs typeface="Times New Roman"/>
              </a:rPr>
              <a:t>генетичної</a:t>
            </a:r>
            <a:r>
              <a:rPr sz="2800" b="1" spc="315" dirty="0">
                <a:solidFill>
                  <a:srgbClr val="7030A0"/>
                </a:solidFill>
                <a:latin typeface="Times New Roman"/>
                <a:cs typeface="Times New Roman"/>
              </a:rPr>
              <a:t> </a:t>
            </a:r>
            <a:r>
              <a:rPr sz="2800" b="1" dirty="0">
                <a:solidFill>
                  <a:srgbClr val="7030A0"/>
                </a:solidFill>
                <a:latin typeface="Times New Roman"/>
                <a:cs typeface="Times New Roman"/>
              </a:rPr>
              <a:t>модифікації</a:t>
            </a:r>
            <a:r>
              <a:rPr sz="2800" b="1" dirty="0">
                <a:solidFill>
                  <a:srgbClr val="231F20"/>
                </a:solidFill>
                <a:latin typeface="Times New Roman"/>
                <a:cs typeface="Times New Roman"/>
              </a:rPr>
              <a:t>.</a:t>
            </a:r>
            <a:r>
              <a:rPr sz="2800" b="1" spc="5" dirty="0">
                <a:solidFill>
                  <a:srgbClr val="231F20"/>
                </a:solidFill>
                <a:latin typeface="Times New Roman"/>
                <a:cs typeface="Times New Roman"/>
              </a:rPr>
              <a:t> </a:t>
            </a:r>
            <a:r>
              <a:rPr sz="2800" b="1" dirty="0">
                <a:solidFill>
                  <a:srgbClr val="231F20"/>
                </a:solidFill>
                <a:latin typeface="Times New Roman"/>
                <a:cs typeface="Times New Roman"/>
              </a:rPr>
              <a:t>Так,</a:t>
            </a:r>
            <a:r>
              <a:rPr sz="2800" b="1" spc="5" dirty="0">
                <a:solidFill>
                  <a:srgbClr val="231F20"/>
                </a:solidFill>
                <a:latin typeface="Times New Roman"/>
                <a:cs typeface="Times New Roman"/>
              </a:rPr>
              <a:t> до</a:t>
            </a:r>
            <a:r>
              <a:rPr sz="2800" b="1" spc="315" dirty="0">
                <a:solidFill>
                  <a:srgbClr val="231F20"/>
                </a:solidFill>
                <a:latin typeface="Times New Roman"/>
                <a:cs typeface="Times New Roman"/>
              </a:rPr>
              <a:t> </a:t>
            </a:r>
            <a:r>
              <a:rPr sz="2800" b="1" spc="5" dirty="0">
                <a:solidFill>
                  <a:srgbClr val="231F20"/>
                </a:solidFill>
                <a:latin typeface="Times New Roman"/>
                <a:cs typeface="Times New Roman"/>
              </a:rPr>
              <a:t>складу</a:t>
            </a:r>
            <a:r>
              <a:rPr sz="2800" b="1" spc="315" dirty="0">
                <a:solidFill>
                  <a:srgbClr val="231F20"/>
                </a:solidFill>
                <a:latin typeface="Times New Roman"/>
                <a:cs typeface="Times New Roman"/>
              </a:rPr>
              <a:t> </a:t>
            </a:r>
            <a:r>
              <a:rPr sz="2800" b="1" spc="5" dirty="0">
                <a:solidFill>
                  <a:srgbClr val="231F20"/>
                </a:solidFill>
                <a:latin typeface="Times New Roman"/>
                <a:cs typeface="Times New Roman"/>
              </a:rPr>
              <a:t>білків </a:t>
            </a:r>
            <a:r>
              <a:rPr sz="2800" b="1" spc="10" dirty="0">
                <a:solidFill>
                  <a:srgbClr val="231F20"/>
                </a:solidFill>
                <a:latin typeface="Times New Roman"/>
                <a:cs typeface="Times New Roman"/>
              </a:rPr>
              <a:t> ендосперму </a:t>
            </a:r>
            <a:r>
              <a:rPr sz="2800" b="1" spc="5" dirty="0">
                <a:solidFill>
                  <a:srgbClr val="231F20"/>
                </a:solidFill>
                <a:latin typeface="Times New Roman"/>
                <a:cs typeface="Times New Roman"/>
              </a:rPr>
              <a:t>зернових </a:t>
            </a:r>
            <a:r>
              <a:rPr sz="2800" b="1" spc="-10" dirty="0" err="1">
                <a:solidFill>
                  <a:srgbClr val="231F20"/>
                </a:solidFill>
                <a:latin typeface="Times New Roman"/>
                <a:cs typeface="Times New Roman"/>
              </a:rPr>
              <a:t>культур</a:t>
            </a:r>
            <a:r>
              <a:rPr sz="2800" b="1" spc="-10" dirty="0">
                <a:solidFill>
                  <a:srgbClr val="231F20"/>
                </a:solidFill>
                <a:latin typeface="Times New Roman"/>
                <a:cs typeface="Times New Roman"/>
              </a:rPr>
              <a:t> </a:t>
            </a:r>
            <a:r>
              <a:rPr sz="2800" b="1" spc="5" dirty="0" err="1" smtClean="0">
                <a:solidFill>
                  <a:srgbClr val="231F20"/>
                </a:solidFill>
                <a:latin typeface="Times New Roman"/>
                <a:cs typeface="Times New Roman"/>
              </a:rPr>
              <a:t>генно-інженерними</a:t>
            </a:r>
            <a:r>
              <a:rPr lang="uk-UA" sz="2800" b="1" spc="5" dirty="0">
                <a:solidFill>
                  <a:srgbClr val="231F20"/>
                </a:solidFill>
                <a:latin typeface="Times New Roman"/>
                <a:cs typeface="Times New Roman"/>
              </a:rPr>
              <a:t> </a:t>
            </a:r>
            <a:r>
              <a:rPr sz="2800" b="1" dirty="0" err="1" smtClean="0">
                <a:solidFill>
                  <a:srgbClr val="231F20"/>
                </a:solidFill>
                <a:latin typeface="Times New Roman"/>
                <a:cs typeface="Times New Roman"/>
              </a:rPr>
              <a:t>методами</a:t>
            </a:r>
            <a:r>
              <a:rPr lang="uk-UA" sz="2800" b="1" dirty="0" smtClean="0">
                <a:solidFill>
                  <a:srgbClr val="231F20"/>
                </a:solidFill>
                <a:latin typeface="Times New Roman"/>
                <a:cs typeface="Times New Roman"/>
              </a:rPr>
              <a:t> </a:t>
            </a:r>
            <a:r>
              <a:rPr sz="2800" b="1" dirty="0" err="1" smtClean="0">
                <a:solidFill>
                  <a:srgbClr val="7030A0"/>
                </a:solidFill>
                <a:latin typeface="Times New Roman"/>
                <a:cs typeface="Times New Roman"/>
              </a:rPr>
              <a:t>вводять</a:t>
            </a:r>
            <a:r>
              <a:rPr sz="2800" b="1" spc="5" dirty="0" smtClean="0">
                <a:solidFill>
                  <a:srgbClr val="7030A0"/>
                </a:solidFill>
                <a:latin typeface="Times New Roman"/>
                <a:cs typeface="Times New Roman"/>
              </a:rPr>
              <a:t> </a:t>
            </a:r>
            <a:r>
              <a:rPr sz="2800" b="1" spc="-5" dirty="0">
                <a:solidFill>
                  <a:srgbClr val="7030A0"/>
                </a:solidFill>
                <a:latin typeface="Times New Roman"/>
                <a:cs typeface="Times New Roman"/>
              </a:rPr>
              <a:t>додаткові</a:t>
            </a:r>
            <a:r>
              <a:rPr sz="2800" b="1" dirty="0">
                <a:solidFill>
                  <a:srgbClr val="7030A0"/>
                </a:solidFill>
                <a:latin typeface="Times New Roman"/>
                <a:cs typeface="Times New Roman"/>
              </a:rPr>
              <a:t> </a:t>
            </a:r>
            <a:r>
              <a:rPr sz="2800" b="1" spc="5" dirty="0">
                <a:solidFill>
                  <a:srgbClr val="7030A0"/>
                </a:solidFill>
                <a:latin typeface="Times New Roman"/>
                <a:cs typeface="Times New Roman"/>
              </a:rPr>
              <a:t>амінокислоти</a:t>
            </a:r>
            <a:r>
              <a:rPr sz="2800" b="1" spc="5" dirty="0">
                <a:solidFill>
                  <a:srgbClr val="231F20"/>
                </a:solidFill>
                <a:latin typeface="Times New Roman"/>
                <a:cs typeface="Times New Roman"/>
              </a:rPr>
              <a:t>,</a:t>
            </a:r>
            <a:r>
              <a:rPr sz="2800" b="1" spc="10" dirty="0">
                <a:solidFill>
                  <a:srgbClr val="231F20"/>
                </a:solidFill>
                <a:latin typeface="Times New Roman"/>
                <a:cs typeface="Times New Roman"/>
              </a:rPr>
              <a:t> </a:t>
            </a:r>
            <a:r>
              <a:rPr sz="2800" b="1" spc="5" dirty="0">
                <a:solidFill>
                  <a:srgbClr val="231F20"/>
                </a:solidFill>
                <a:latin typeface="Times New Roman"/>
                <a:cs typeface="Times New Roman"/>
              </a:rPr>
              <a:t>що</a:t>
            </a:r>
            <a:r>
              <a:rPr sz="2800" b="1" spc="10" dirty="0">
                <a:solidFill>
                  <a:srgbClr val="231F20"/>
                </a:solidFill>
                <a:latin typeface="Times New Roman"/>
                <a:cs typeface="Times New Roman"/>
              </a:rPr>
              <a:t> </a:t>
            </a:r>
            <a:r>
              <a:rPr sz="2800" b="1" spc="5" dirty="0">
                <a:solidFill>
                  <a:srgbClr val="231F20"/>
                </a:solidFill>
                <a:latin typeface="Times New Roman"/>
                <a:cs typeface="Times New Roman"/>
              </a:rPr>
              <a:t>дозволяє</a:t>
            </a:r>
            <a:r>
              <a:rPr sz="2800" b="1" spc="10" dirty="0">
                <a:solidFill>
                  <a:srgbClr val="231F20"/>
                </a:solidFill>
                <a:latin typeface="Times New Roman"/>
                <a:cs typeface="Times New Roman"/>
              </a:rPr>
              <a:t> </a:t>
            </a:r>
            <a:r>
              <a:rPr sz="2800" b="1" dirty="0">
                <a:solidFill>
                  <a:srgbClr val="231F20"/>
                </a:solidFill>
                <a:latin typeface="Times New Roman"/>
                <a:cs typeface="Times New Roman"/>
              </a:rPr>
              <a:t>отримувати </a:t>
            </a:r>
            <a:r>
              <a:rPr sz="2800" b="1" spc="5" dirty="0">
                <a:solidFill>
                  <a:srgbClr val="231F20"/>
                </a:solidFill>
                <a:latin typeface="Times New Roman"/>
                <a:cs typeface="Times New Roman"/>
              </a:rPr>
              <a:t> якісніше</a:t>
            </a:r>
            <a:r>
              <a:rPr sz="2800" b="1" spc="114" dirty="0">
                <a:solidFill>
                  <a:srgbClr val="231F20"/>
                </a:solidFill>
                <a:latin typeface="Times New Roman"/>
                <a:cs typeface="Times New Roman"/>
              </a:rPr>
              <a:t> </a:t>
            </a:r>
            <a:r>
              <a:rPr sz="2800" b="1" spc="5" dirty="0">
                <a:solidFill>
                  <a:srgbClr val="231F20"/>
                </a:solidFill>
                <a:latin typeface="Times New Roman"/>
                <a:cs typeface="Times New Roman"/>
              </a:rPr>
              <a:t>зерно.</a:t>
            </a:r>
            <a:r>
              <a:rPr sz="2800" b="1" spc="114" dirty="0">
                <a:solidFill>
                  <a:srgbClr val="231F20"/>
                </a:solidFill>
                <a:latin typeface="Times New Roman"/>
                <a:cs typeface="Times New Roman"/>
              </a:rPr>
              <a:t> </a:t>
            </a:r>
            <a:r>
              <a:rPr sz="2800" b="1" spc="5" dirty="0">
                <a:solidFill>
                  <a:srgbClr val="231F20"/>
                </a:solidFill>
                <a:latin typeface="Times New Roman"/>
                <a:cs typeface="Times New Roman"/>
              </a:rPr>
              <a:t>Існують</a:t>
            </a:r>
            <a:r>
              <a:rPr sz="2800" b="1" spc="114" dirty="0">
                <a:solidFill>
                  <a:srgbClr val="231F20"/>
                </a:solidFill>
                <a:latin typeface="Times New Roman"/>
                <a:cs typeface="Times New Roman"/>
              </a:rPr>
              <a:t> </a:t>
            </a:r>
            <a:r>
              <a:rPr sz="2800" b="1" spc="5" dirty="0">
                <a:solidFill>
                  <a:srgbClr val="231F20"/>
                </a:solidFill>
                <a:latin typeface="Times New Roman"/>
                <a:cs typeface="Times New Roman"/>
              </a:rPr>
              <a:t>розробки,</a:t>
            </a:r>
            <a:r>
              <a:rPr sz="2800" b="1" spc="114" dirty="0">
                <a:solidFill>
                  <a:srgbClr val="231F20"/>
                </a:solidFill>
                <a:latin typeface="Times New Roman"/>
                <a:cs typeface="Times New Roman"/>
              </a:rPr>
              <a:t> </a:t>
            </a:r>
            <a:r>
              <a:rPr sz="2800" b="1" spc="5" dirty="0">
                <a:solidFill>
                  <a:srgbClr val="231F20"/>
                </a:solidFill>
                <a:latin typeface="Times New Roman"/>
                <a:cs typeface="Times New Roman"/>
              </a:rPr>
              <a:t>що</a:t>
            </a:r>
            <a:r>
              <a:rPr sz="2800" b="1" spc="114" dirty="0">
                <a:solidFill>
                  <a:srgbClr val="231F20"/>
                </a:solidFill>
                <a:latin typeface="Times New Roman"/>
                <a:cs typeface="Times New Roman"/>
              </a:rPr>
              <a:t> </a:t>
            </a:r>
            <a:r>
              <a:rPr sz="2800" b="1" spc="5" dirty="0" err="1">
                <a:solidFill>
                  <a:srgbClr val="231F20"/>
                </a:solidFill>
                <a:latin typeface="Times New Roman"/>
                <a:cs typeface="Times New Roman"/>
              </a:rPr>
              <a:t>спрямовані</a:t>
            </a:r>
            <a:r>
              <a:rPr sz="2800" b="1" spc="114" dirty="0">
                <a:solidFill>
                  <a:srgbClr val="231F20"/>
                </a:solidFill>
                <a:latin typeface="Times New Roman"/>
                <a:cs typeface="Times New Roman"/>
              </a:rPr>
              <a:t> </a:t>
            </a:r>
            <a:r>
              <a:rPr sz="2800" b="1" spc="5" dirty="0" err="1">
                <a:solidFill>
                  <a:srgbClr val="231F20"/>
                </a:solidFill>
                <a:latin typeface="Times New Roman"/>
                <a:cs typeface="Times New Roman"/>
              </a:rPr>
              <a:t>на</a:t>
            </a:r>
            <a:r>
              <a:rPr lang="en-US" sz="2800" b="1" spc="5" dirty="0">
                <a:solidFill>
                  <a:srgbClr val="231F20"/>
                </a:solidFill>
                <a:latin typeface="Times New Roman"/>
                <a:cs typeface="Times New Roman"/>
              </a:rPr>
              <a:t> </a:t>
            </a:r>
            <a:r>
              <a:rPr lang="ru-RU" sz="2800" b="1" spc="-10" dirty="0" err="1">
                <a:solidFill>
                  <a:srgbClr val="231F20"/>
                </a:solidFill>
                <a:latin typeface="Times New Roman"/>
                <a:cs typeface="Times New Roman"/>
              </a:rPr>
              <a:t>поліпшення</a:t>
            </a:r>
            <a:r>
              <a:rPr lang="ru-RU" sz="2800" b="1" spc="-50" dirty="0">
                <a:solidFill>
                  <a:srgbClr val="231F20"/>
                </a:solidFill>
                <a:latin typeface="Times New Roman"/>
                <a:cs typeface="Times New Roman"/>
              </a:rPr>
              <a:t> </a:t>
            </a:r>
            <a:r>
              <a:rPr lang="ru-RU" sz="2800" b="1" spc="-5" dirty="0">
                <a:solidFill>
                  <a:srgbClr val="231F20"/>
                </a:solidFill>
                <a:latin typeface="Times New Roman"/>
                <a:cs typeface="Times New Roman"/>
              </a:rPr>
              <a:t>складу</a:t>
            </a:r>
            <a:r>
              <a:rPr lang="ru-RU" sz="2800" b="1" spc="-50" dirty="0">
                <a:solidFill>
                  <a:srgbClr val="231F20"/>
                </a:solidFill>
                <a:latin typeface="Times New Roman"/>
                <a:cs typeface="Times New Roman"/>
              </a:rPr>
              <a:t> </a:t>
            </a:r>
            <a:r>
              <a:rPr lang="ru-RU" sz="2800" b="1" spc="-5" dirty="0" err="1">
                <a:solidFill>
                  <a:srgbClr val="231F20"/>
                </a:solidFill>
                <a:latin typeface="Times New Roman"/>
                <a:cs typeface="Times New Roman"/>
              </a:rPr>
              <a:t>жирних</a:t>
            </a:r>
            <a:r>
              <a:rPr lang="ru-RU" sz="2800" b="1" spc="-50" dirty="0">
                <a:solidFill>
                  <a:srgbClr val="231F20"/>
                </a:solidFill>
                <a:latin typeface="Times New Roman"/>
                <a:cs typeface="Times New Roman"/>
              </a:rPr>
              <a:t> </a:t>
            </a:r>
            <a:r>
              <a:rPr lang="ru-RU" sz="2800" b="1" spc="-10" dirty="0">
                <a:solidFill>
                  <a:srgbClr val="231F20"/>
                </a:solidFill>
                <a:latin typeface="Times New Roman"/>
                <a:cs typeface="Times New Roman"/>
              </a:rPr>
              <a:t>кислот</a:t>
            </a:r>
            <a:r>
              <a:rPr lang="ru-RU" sz="2800" b="1" spc="-50" dirty="0">
                <a:solidFill>
                  <a:srgbClr val="231F20"/>
                </a:solidFill>
                <a:latin typeface="Times New Roman"/>
                <a:cs typeface="Times New Roman"/>
              </a:rPr>
              <a:t> </a:t>
            </a:r>
            <a:r>
              <a:rPr lang="ru-RU" sz="2800" b="1" spc="-10" dirty="0" err="1">
                <a:solidFill>
                  <a:srgbClr val="231F20"/>
                </a:solidFill>
                <a:latin typeface="Times New Roman"/>
                <a:cs typeface="Times New Roman"/>
              </a:rPr>
              <a:t>олійних</a:t>
            </a:r>
            <a:r>
              <a:rPr lang="ru-RU" sz="2800" b="1" spc="-50" dirty="0">
                <a:solidFill>
                  <a:srgbClr val="231F20"/>
                </a:solidFill>
                <a:latin typeface="Times New Roman"/>
                <a:cs typeface="Times New Roman"/>
              </a:rPr>
              <a:t> </a:t>
            </a:r>
            <a:r>
              <a:rPr lang="ru-RU" sz="2800" b="1" spc="-25" dirty="0">
                <a:solidFill>
                  <a:srgbClr val="231F20"/>
                </a:solidFill>
                <a:latin typeface="Times New Roman"/>
                <a:cs typeface="Times New Roman"/>
              </a:rPr>
              <a:t>культур,</a:t>
            </a:r>
            <a:r>
              <a:rPr lang="ru-RU" sz="2800" b="1" spc="-50" dirty="0">
                <a:solidFill>
                  <a:srgbClr val="231F20"/>
                </a:solidFill>
                <a:latin typeface="Times New Roman"/>
                <a:cs typeface="Times New Roman"/>
              </a:rPr>
              <a:t> </a:t>
            </a:r>
            <a:r>
              <a:rPr lang="ru-RU" sz="2800" b="1" dirty="0">
                <a:solidFill>
                  <a:srgbClr val="231F20"/>
                </a:solidFill>
                <a:latin typeface="Times New Roman"/>
                <a:cs typeface="Times New Roman"/>
              </a:rPr>
              <a:t>а</a:t>
            </a:r>
            <a:r>
              <a:rPr lang="ru-RU" sz="2800" b="1" spc="-50" dirty="0">
                <a:solidFill>
                  <a:srgbClr val="231F20"/>
                </a:solidFill>
                <a:latin typeface="Times New Roman"/>
                <a:cs typeface="Times New Roman"/>
              </a:rPr>
              <a:t> </a:t>
            </a:r>
            <a:r>
              <a:rPr lang="ru-RU" sz="2800" b="1" spc="-20" dirty="0" err="1">
                <a:solidFill>
                  <a:srgbClr val="231F20"/>
                </a:solidFill>
                <a:latin typeface="Times New Roman"/>
                <a:cs typeface="Times New Roman"/>
              </a:rPr>
              <a:t>також</a:t>
            </a:r>
            <a:r>
              <a:rPr lang="ru-RU" sz="2800" b="1" spc="-50" dirty="0">
                <a:solidFill>
                  <a:srgbClr val="231F20"/>
                </a:solidFill>
                <a:latin typeface="Times New Roman"/>
                <a:cs typeface="Times New Roman"/>
              </a:rPr>
              <a:t> </a:t>
            </a:r>
            <a:r>
              <a:rPr lang="ru-RU" sz="2800" b="1" spc="-5" dirty="0" smtClean="0">
                <a:solidFill>
                  <a:srgbClr val="231F20"/>
                </a:solidFill>
                <a:latin typeface="Times New Roman"/>
                <a:cs typeface="Times New Roman"/>
              </a:rPr>
              <a:t>на</a:t>
            </a:r>
            <a:r>
              <a:rPr lang="ru-RU" sz="2800" b="1" spc="-285" dirty="0" smtClean="0">
                <a:solidFill>
                  <a:srgbClr val="231F20"/>
                </a:solidFill>
                <a:latin typeface="Times New Roman"/>
                <a:cs typeface="Times New Roman"/>
              </a:rPr>
              <a:t> </a:t>
            </a:r>
            <a:r>
              <a:rPr lang="ru-RU" sz="2800" b="1" spc="5" dirty="0" err="1">
                <a:solidFill>
                  <a:srgbClr val="231F20"/>
                </a:solidFill>
                <a:latin typeface="Times New Roman"/>
                <a:cs typeface="Times New Roman"/>
              </a:rPr>
              <a:t>гальмування</a:t>
            </a:r>
            <a:r>
              <a:rPr lang="ru-RU" sz="2800" b="1" spc="10" dirty="0">
                <a:solidFill>
                  <a:srgbClr val="231F20"/>
                </a:solidFill>
                <a:latin typeface="Times New Roman"/>
                <a:cs typeface="Times New Roman"/>
              </a:rPr>
              <a:t> </a:t>
            </a:r>
            <a:r>
              <a:rPr lang="ru-RU" sz="2800" b="1" spc="10" dirty="0" err="1">
                <a:solidFill>
                  <a:srgbClr val="231F20"/>
                </a:solidFill>
                <a:latin typeface="Times New Roman"/>
                <a:cs typeface="Times New Roman"/>
              </a:rPr>
              <a:t>процесу</a:t>
            </a:r>
            <a:r>
              <a:rPr lang="ru-RU" sz="2800" b="1" spc="15" dirty="0">
                <a:solidFill>
                  <a:srgbClr val="231F20"/>
                </a:solidFill>
                <a:latin typeface="Times New Roman"/>
                <a:cs typeface="Times New Roman"/>
              </a:rPr>
              <a:t> </a:t>
            </a:r>
            <a:r>
              <a:rPr lang="ru-RU" sz="2800" b="1" spc="5" dirty="0" err="1">
                <a:solidFill>
                  <a:srgbClr val="231F20"/>
                </a:solidFill>
                <a:latin typeface="Times New Roman"/>
                <a:cs typeface="Times New Roman"/>
              </a:rPr>
              <a:t>пом’якшення</a:t>
            </a:r>
            <a:r>
              <a:rPr lang="ru-RU" sz="2800" b="1" spc="10" dirty="0">
                <a:solidFill>
                  <a:srgbClr val="231F20"/>
                </a:solidFill>
                <a:latin typeface="Times New Roman"/>
                <a:cs typeface="Times New Roman"/>
              </a:rPr>
              <a:t> </a:t>
            </a:r>
            <a:r>
              <a:rPr lang="ru-RU" sz="2800" b="1" dirty="0" err="1">
                <a:solidFill>
                  <a:srgbClr val="231F20"/>
                </a:solidFill>
                <a:latin typeface="Times New Roman"/>
                <a:cs typeface="Times New Roman"/>
              </a:rPr>
              <a:t>плодів</a:t>
            </a:r>
            <a:r>
              <a:rPr lang="ru-RU" sz="2800" b="1" spc="5" dirty="0">
                <a:solidFill>
                  <a:srgbClr val="231F20"/>
                </a:solidFill>
                <a:latin typeface="Times New Roman"/>
                <a:cs typeface="Times New Roman"/>
              </a:rPr>
              <a:t> </a:t>
            </a:r>
            <a:r>
              <a:rPr lang="ru-RU" sz="2800" b="1" spc="5" dirty="0" err="1">
                <a:solidFill>
                  <a:srgbClr val="231F20"/>
                </a:solidFill>
                <a:latin typeface="Times New Roman"/>
                <a:cs typeface="Times New Roman"/>
              </a:rPr>
              <a:t>після</a:t>
            </a:r>
            <a:r>
              <a:rPr lang="ru-RU" sz="2800" b="1" spc="10" dirty="0">
                <a:solidFill>
                  <a:srgbClr val="231F20"/>
                </a:solidFill>
                <a:latin typeface="Times New Roman"/>
                <a:cs typeface="Times New Roman"/>
              </a:rPr>
              <a:t> </a:t>
            </a:r>
            <a:r>
              <a:rPr lang="ru-RU" sz="2800" b="1" dirty="0" err="1">
                <a:solidFill>
                  <a:srgbClr val="231F20"/>
                </a:solidFill>
                <a:latin typeface="Times New Roman"/>
                <a:cs typeface="Times New Roman"/>
              </a:rPr>
              <a:t>їхнього</a:t>
            </a:r>
            <a:r>
              <a:rPr lang="ru-RU" sz="2800" b="1" dirty="0">
                <a:solidFill>
                  <a:srgbClr val="231F20"/>
                </a:solidFill>
                <a:latin typeface="Times New Roman"/>
                <a:cs typeface="Times New Roman"/>
              </a:rPr>
              <a:t> </a:t>
            </a:r>
            <a:r>
              <a:rPr lang="ru-RU" sz="2800" b="1" spc="5" dirty="0">
                <a:solidFill>
                  <a:srgbClr val="231F20"/>
                </a:solidFill>
                <a:latin typeface="Times New Roman"/>
                <a:cs typeface="Times New Roman"/>
              </a:rPr>
              <a:t> </a:t>
            </a:r>
            <a:r>
              <a:rPr lang="ru-RU" sz="2800" b="1" spc="-5" dirty="0" err="1">
                <a:solidFill>
                  <a:srgbClr val="231F20"/>
                </a:solidFill>
                <a:latin typeface="Times New Roman"/>
                <a:cs typeface="Times New Roman"/>
              </a:rPr>
              <a:t>дозрівання</a:t>
            </a:r>
            <a:r>
              <a:rPr lang="ru-RU" sz="2800" b="1" spc="-5" dirty="0">
                <a:solidFill>
                  <a:srgbClr val="231F20"/>
                </a:solidFill>
                <a:latin typeface="Times New Roman"/>
                <a:cs typeface="Times New Roman"/>
              </a:rPr>
              <a:t>. </a:t>
            </a:r>
            <a:r>
              <a:rPr lang="ru-RU" sz="2800" b="1" spc="-5" dirty="0" err="1">
                <a:solidFill>
                  <a:srgbClr val="231F20"/>
                </a:solidFill>
                <a:latin typeface="Times New Roman"/>
                <a:cs typeface="Times New Roman"/>
              </a:rPr>
              <a:t>Наприклад</a:t>
            </a:r>
            <a:r>
              <a:rPr lang="ru-RU" sz="2800" b="1" spc="-5" dirty="0">
                <a:solidFill>
                  <a:srgbClr val="231F20"/>
                </a:solidFill>
                <a:latin typeface="Times New Roman"/>
                <a:cs typeface="Times New Roman"/>
              </a:rPr>
              <a:t>, </a:t>
            </a:r>
            <a:r>
              <a:rPr lang="ru-RU" sz="2800" b="1" spc="-5" dirty="0" err="1">
                <a:solidFill>
                  <a:srgbClr val="231F20"/>
                </a:solidFill>
                <a:latin typeface="Times New Roman"/>
                <a:cs typeface="Times New Roman"/>
              </a:rPr>
              <a:t>таке</a:t>
            </a:r>
            <a:r>
              <a:rPr lang="ru-RU" sz="2800" b="1" spc="-5" dirty="0">
                <a:solidFill>
                  <a:srgbClr val="231F20"/>
                </a:solidFill>
                <a:latin typeface="Times New Roman"/>
                <a:cs typeface="Times New Roman"/>
              </a:rPr>
              <a:t> </a:t>
            </a:r>
            <a:r>
              <a:rPr lang="ru-RU" sz="2800" b="1" spc="-5" dirty="0" err="1">
                <a:solidFill>
                  <a:srgbClr val="231F20"/>
                </a:solidFill>
                <a:latin typeface="Times New Roman"/>
                <a:cs typeface="Times New Roman"/>
              </a:rPr>
              <a:t>передчасне</a:t>
            </a:r>
            <a:r>
              <a:rPr lang="ru-RU" sz="2800" b="1" spc="-5" dirty="0">
                <a:solidFill>
                  <a:srgbClr val="231F20"/>
                </a:solidFill>
                <a:latin typeface="Times New Roman"/>
                <a:cs typeface="Times New Roman"/>
              </a:rPr>
              <a:t> </a:t>
            </a:r>
            <a:r>
              <a:rPr lang="ru-RU" sz="2800" b="1" spc="-5" dirty="0" err="1">
                <a:solidFill>
                  <a:srgbClr val="231F20"/>
                </a:solidFill>
                <a:latin typeface="Times New Roman"/>
                <a:cs typeface="Times New Roman"/>
              </a:rPr>
              <a:t>пом’якшення</a:t>
            </a:r>
            <a:r>
              <a:rPr lang="ru-RU" sz="2800" b="1" spc="-5" dirty="0">
                <a:solidFill>
                  <a:srgbClr val="231F20"/>
                </a:solidFill>
                <a:latin typeface="Times New Roman"/>
                <a:cs typeface="Times New Roman"/>
              </a:rPr>
              <a:t> </a:t>
            </a:r>
            <a:r>
              <a:rPr lang="ru-RU" sz="2800" b="1" spc="-15" dirty="0" err="1">
                <a:solidFill>
                  <a:srgbClr val="231F20"/>
                </a:solidFill>
                <a:latin typeface="Times New Roman"/>
                <a:cs typeface="Times New Roman"/>
              </a:rPr>
              <a:t>томатів</a:t>
            </a:r>
            <a:r>
              <a:rPr lang="ru-RU" sz="2800" b="1" spc="-15" dirty="0">
                <a:solidFill>
                  <a:srgbClr val="231F20"/>
                </a:solidFill>
                <a:latin typeface="Times New Roman"/>
                <a:cs typeface="Times New Roman"/>
              </a:rPr>
              <a:t> </a:t>
            </a:r>
            <a:r>
              <a:rPr lang="ru-RU" sz="2800" b="1" spc="-285" dirty="0">
                <a:solidFill>
                  <a:srgbClr val="231F20"/>
                </a:solidFill>
                <a:latin typeface="Times New Roman"/>
                <a:cs typeface="Times New Roman"/>
              </a:rPr>
              <a:t> </a:t>
            </a:r>
            <a:r>
              <a:rPr lang="ru-RU" sz="2800" b="1" spc="-15" dirty="0" err="1">
                <a:solidFill>
                  <a:srgbClr val="231F20"/>
                </a:solidFill>
                <a:latin typeface="Times New Roman"/>
                <a:cs typeface="Times New Roman"/>
              </a:rPr>
              <a:t>зумовлене</a:t>
            </a:r>
            <a:r>
              <a:rPr lang="ru-RU" sz="2800" b="1" spc="-15" dirty="0">
                <a:solidFill>
                  <a:srgbClr val="231F20"/>
                </a:solidFill>
                <a:latin typeface="Times New Roman"/>
                <a:cs typeface="Times New Roman"/>
              </a:rPr>
              <a:t> </a:t>
            </a:r>
            <a:r>
              <a:rPr lang="ru-RU" sz="2800" b="1" spc="-10" dirty="0">
                <a:solidFill>
                  <a:srgbClr val="7030A0"/>
                </a:solidFill>
                <a:latin typeface="Times New Roman"/>
                <a:cs typeface="Times New Roman"/>
              </a:rPr>
              <a:t>генами </a:t>
            </a:r>
            <a:r>
              <a:rPr lang="ru-RU" sz="2800" b="1" spc="-10" dirty="0" err="1">
                <a:solidFill>
                  <a:srgbClr val="7030A0"/>
                </a:solidFill>
                <a:latin typeface="Times New Roman"/>
                <a:cs typeface="Times New Roman"/>
              </a:rPr>
              <a:t>ферментів</a:t>
            </a:r>
            <a:r>
              <a:rPr lang="ru-RU" sz="2800" b="1" spc="-10" dirty="0">
                <a:solidFill>
                  <a:srgbClr val="7030A0"/>
                </a:solidFill>
                <a:latin typeface="Times New Roman"/>
                <a:cs typeface="Times New Roman"/>
              </a:rPr>
              <a:t> </a:t>
            </a:r>
            <a:r>
              <a:rPr lang="ru-RU" sz="2800" b="1" spc="-10" dirty="0" err="1">
                <a:solidFill>
                  <a:srgbClr val="7030A0"/>
                </a:solidFill>
                <a:latin typeface="Times New Roman"/>
                <a:cs typeface="Times New Roman"/>
              </a:rPr>
              <a:t>целюлази</a:t>
            </a:r>
            <a:r>
              <a:rPr lang="ru-RU" sz="2800" b="1" spc="-10" dirty="0">
                <a:solidFill>
                  <a:srgbClr val="7030A0"/>
                </a:solidFill>
                <a:latin typeface="Times New Roman"/>
                <a:cs typeface="Times New Roman"/>
              </a:rPr>
              <a:t> </a:t>
            </a:r>
            <a:r>
              <a:rPr lang="ru-RU" sz="2800" b="1" dirty="0">
                <a:solidFill>
                  <a:srgbClr val="7030A0"/>
                </a:solidFill>
                <a:latin typeface="Times New Roman"/>
                <a:cs typeface="Times New Roman"/>
              </a:rPr>
              <a:t>й </a:t>
            </a:r>
            <a:r>
              <a:rPr lang="ru-RU" sz="2800" b="1" spc="-10" dirty="0" err="1">
                <a:solidFill>
                  <a:srgbClr val="7030A0"/>
                </a:solidFill>
                <a:latin typeface="Times New Roman"/>
                <a:cs typeface="Times New Roman"/>
              </a:rPr>
              <a:t>полігалактуронази</a:t>
            </a:r>
            <a:r>
              <a:rPr lang="ru-RU" sz="2800" b="1" spc="-10" dirty="0">
                <a:solidFill>
                  <a:srgbClr val="231F20"/>
                </a:solidFill>
                <a:latin typeface="Times New Roman"/>
                <a:cs typeface="Times New Roman"/>
              </a:rPr>
              <a:t>. </a:t>
            </a:r>
            <a:r>
              <a:rPr lang="ru-RU" sz="2800" b="1" spc="-5" dirty="0" err="1">
                <a:solidFill>
                  <a:srgbClr val="231F20"/>
                </a:solidFill>
                <a:latin typeface="Times New Roman"/>
                <a:cs typeface="Times New Roman"/>
              </a:rPr>
              <a:t>Із</a:t>
            </a:r>
            <a:r>
              <a:rPr lang="ru-RU" sz="2800" b="1" spc="-5" dirty="0">
                <a:solidFill>
                  <a:srgbClr val="231F20"/>
                </a:solidFill>
                <a:latin typeface="Times New Roman"/>
                <a:cs typeface="Times New Roman"/>
              </a:rPr>
              <a:t> </a:t>
            </a:r>
            <a:r>
              <a:rPr lang="ru-RU" sz="2800" b="1" spc="-285" dirty="0">
                <a:solidFill>
                  <a:srgbClr val="231F20"/>
                </a:solidFill>
                <a:latin typeface="Times New Roman"/>
                <a:cs typeface="Times New Roman"/>
              </a:rPr>
              <a:t> </a:t>
            </a:r>
            <a:r>
              <a:rPr lang="ru-RU" sz="2800" b="1" spc="5" dirty="0">
                <a:solidFill>
                  <a:srgbClr val="231F20"/>
                </a:solidFill>
                <a:latin typeface="Times New Roman"/>
                <a:cs typeface="Times New Roman"/>
              </a:rPr>
              <a:t>метою</a:t>
            </a:r>
            <a:r>
              <a:rPr lang="ru-RU" sz="2800" b="1" spc="315" dirty="0">
                <a:solidFill>
                  <a:srgbClr val="231F20"/>
                </a:solidFill>
                <a:latin typeface="Times New Roman"/>
                <a:cs typeface="Times New Roman"/>
              </a:rPr>
              <a:t> </a:t>
            </a:r>
            <a:r>
              <a:rPr lang="ru-RU" sz="2800" b="1" spc="5" dirty="0" err="1">
                <a:solidFill>
                  <a:srgbClr val="231F20"/>
                </a:solidFill>
                <a:latin typeface="Times New Roman"/>
                <a:cs typeface="Times New Roman"/>
              </a:rPr>
              <a:t>інактивації</a:t>
            </a:r>
            <a:r>
              <a:rPr lang="ru-RU" sz="2800" b="1" spc="315" dirty="0">
                <a:solidFill>
                  <a:srgbClr val="231F20"/>
                </a:solidFill>
                <a:latin typeface="Times New Roman"/>
                <a:cs typeface="Times New Roman"/>
              </a:rPr>
              <a:t> </a:t>
            </a:r>
            <a:r>
              <a:rPr lang="ru-RU" sz="2800" b="1" spc="5" dirty="0" err="1">
                <a:solidFill>
                  <a:srgbClr val="231F20"/>
                </a:solidFill>
                <a:latin typeface="Times New Roman"/>
                <a:cs typeface="Times New Roman"/>
              </a:rPr>
              <a:t>указаних</a:t>
            </a:r>
            <a:r>
              <a:rPr lang="ru-RU" sz="2800" b="1" spc="315" dirty="0">
                <a:solidFill>
                  <a:srgbClr val="231F20"/>
                </a:solidFill>
                <a:latin typeface="Times New Roman"/>
                <a:cs typeface="Times New Roman"/>
              </a:rPr>
              <a:t> </a:t>
            </a:r>
            <a:r>
              <a:rPr lang="ru-RU" sz="2800" b="1" spc="5" dirty="0" err="1">
                <a:solidFill>
                  <a:srgbClr val="231F20"/>
                </a:solidFill>
                <a:latin typeface="Times New Roman"/>
                <a:cs typeface="Times New Roman"/>
              </a:rPr>
              <a:t>генів</a:t>
            </a:r>
            <a:r>
              <a:rPr lang="ru-RU" sz="2800" b="1" spc="315" dirty="0">
                <a:solidFill>
                  <a:srgbClr val="231F20"/>
                </a:solidFill>
                <a:latin typeface="Times New Roman"/>
                <a:cs typeface="Times New Roman"/>
              </a:rPr>
              <a:t> </a:t>
            </a:r>
            <a:r>
              <a:rPr lang="ru-RU" sz="2800" b="1" spc="5" dirty="0">
                <a:solidFill>
                  <a:srgbClr val="231F20"/>
                </a:solidFill>
                <a:latin typeface="Times New Roman"/>
                <a:cs typeface="Times New Roman"/>
              </a:rPr>
              <a:t>за</a:t>
            </a:r>
            <a:r>
              <a:rPr lang="ru-RU" sz="2800" b="1" spc="315" dirty="0">
                <a:solidFill>
                  <a:srgbClr val="231F20"/>
                </a:solidFill>
                <a:latin typeface="Times New Roman"/>
                <a:cs typeface="Times New Roman"/>
              </a:rPr>
              <a:t> </a:t>
            </a:r>
            <a:r>
              <a:rPr lang="ru-RU" sz="2800" b="1" dirty="0" err="1">
                <a:solidFill>
                  <a:srgbClr val="231F20"/>
                </a:solidFill>
                <a:latin typeface="Times New Roman"/>
                <a:cs typeface="Times New Roman"/>
              </a:rPr>
              <a:t>механізмом</a:t>
            </a:r>
            <a:r>
              <a:rPr lang="ru-RU" sz="2800" b="1" spc="5" dirty="0">
                <a:solidFill>
                  <a:srgbClr val="231F20"/>
                </a:solidFill>
                <a:latin typeface="Times New Roman"/>
                <a:cs typeface="Times New Roman"/>
              </a:rPr>
              <a:t> </a:t>
            </a:r>
            <a:r>
              <a:rPr lang="ru-RU" sz="2800" b="1" spc="5" dirty="0" smtClean="0">
                <a:solidFill>
                  <a:srgbClr val="231F20"/>
                </a:solidFill>
                <a:latin typeface="Times New Roman"/>
                <a:cs typeface="Times New Roman"/>
              </a:rPr>
              <a:t>РНК-</a:t>
            </a:r>
            <a:r>
              <a:rPr lang="ru-RU" sz="2800" b="1" spc="5" dirty="0" err="1" smtClean="0">
                <a:solidFill>
                  <a:srgbClr val="231F20"/>
                </a:solidFill>
                <a:latin typeface="Times New Roman"/>
                <a:cs typeface="Times New Roman"/>
              </a:rPr>
              <a:t>інтерференції</a:t>
            </a:r>
            <a:r>
              <a:rPr lang="ru-RU" sz="2800" b="1" spc="10" dirty="0" smtClean="0">
                <a:solidFill>
                  <a:srgbClr val="231F20"/>
                </a:solidFill>
                <a:latin typeface="Times New Roman"/>
                <a:cs typeface="Times New Roman"/>
              </a:rPr>
              <a:t> </a:t>
            </a:r>
            <a:r>
              <a:rPr lang="ru-RU" sz="2800" b="1" spc="-20" dirty="0" err="1">
                <a:solidFill>
                  <a:srgbClr val="231F20"/>
                </a:solidFill>
                <a:latin typeface="Times New Roman"/>
                <a:cs typeface="Times New Roman"/>
              </a:rPr>
              <a:t>було</a:t>
            </a:r>
            <a:r>
              <a:rPr lang="ru-RU" sz="2800" b="1" spc="-15" dirty="0">
                <a:solidFill>
                  <a:srgbClr val="231F20"/>
                </a:solidFill>
                <a:latin typeface="Times New Roman"/>
                <a:cs typeface="Times New Roman"/>
              </a:rPr>
              <a:t> </a:t>
            </a:r>
            <a:r>
              <a:rPr lang="ru-RU" sz="2800" b="1" spc="5" dirty="0">
                <a:solidFill>
                  <a:srgbClr val="231F20"/>
                </a:solidFill>
                <a:latin typeface="Times New Roman"/>
                <a:cs typeface="Times New Roman"/>
              </a:rPr>
              <a:t>створено</a:t>
            </a:r>
            <a:r>
              <a:rPr lang="ru-RU" sz="2800" b="1" spc="10" dirty="0">
                <a:solidFill>
                  <a:srgbClr val="231F20"/>
                </a:solidFill>
                <a:latin typeface="Times New Roman"/>
                <a:cs typeface="Times New Roman"/>
              </a:rPr>
              <a:t> </a:t>
            </a:r>
            <a:r>
              <a:rPr lang="ru-RU" sz="2800" b="1" spc="5" dirty="0" err="1">
                <a:solidFill>
                  <a:srgbClr val="231F20"/>
                </a:solidFill>
                <a:latin typeface="Times New Roman"/>
                <a:cs typeface="Times New Roman"/>
              </a:rPr>
              <a:t>трансгенні</a:t>
            </a:r>
            <a:r>
              <a:rPr lang="ru-RU" sz="2800" b="1" spc="10" dirty="0">
                <a:solidFill>
                  <a:srgbClr val="231F20"/>
                </a:solidFill>
                <a:latin typeface="Times New Roman"/>
                <a:cs typeface="Times New Roman"/>
              </a:rPr>
              <a:t> </a:t>
            </a:r>
            <a:r>
              <a:rPr lang="ru-RU" sz="2800" b="1" spc="10" dirty="0" err="1">
                <a:solidFill>
                  <a:srgbClr val="231F20"/>
                </a:solidFill>
                <a:latin typeface="Times New Roman"/>
                <a:cs typeface="Times New Roman"/>
              </a:rPr>
              <a:t>рослини</a:t>
            </a:r>
            <a:r>
              <a:rPr lang="ru-RU" sz="2800" b="1" spc="10" dirty="0">
                <a:solidFill>
                  <a:srgbClr val="231F20"/>
                </a:solidFill>
                <a:latin typeface="Times New Roman"/>
                <a:cs typeface="Times New Roman"/>
              </a:rPr>
              <a:t>,</a:t>
            </a:r>
            <a:r>
              <a:rPr lang="ru-RU" sz="2800" b="1" spc="15" dirty="0">
                <a:solidFill>
                  <a:srgbClr val="231F20"/>
                </a:solidFill>
                <a:latin typeface="Times New Roman"/>
                <a:cs typeface="Times New Roman"/>
              </a:rPr>
              <a:t> </a:t>
            </a:r>
            <a:r>
              <a:rPr lang="ru-RU" sz="2800" b="1" dirty="0">
                <a:solidFill>
                  <a:srgbClr val="231F20"/>
                </a:solidFill>
                <a:latin typeface="Times New Roman"/>
                <a:cs typeface="Times New Roman"/>
              </a:rPr>
              <a:t>в</a:t>
            </a:r>
            <a:r>
              <a:rPr lang="ru-RU" sz="2800" b="1" spc="5" dirty="0">
                <a:solidFill>
                  <a:srgbClr val="231F20"/>
                </a:solidFill>
                <a:latin typeface="Times New Roman"/>
                <a:cs typeface="Times New Roman"/>
              </a:rPr>
              <a:t> </a:t>
            </a:r>
            <a:r>
              <a:rPr lang="ru-RU" sz="2800" b="1" spc="5" dirty="0" err="1">
                <a:solidFill>
                  <a:srgbClr val="231F20"/>
                </a:solidFill>
                <a:latin typeface="Times New Roman"/>
                <a:cs typeface="Times New Roman"/>
              </a:rPr>
              <a:t>яких</a:t>
            </a:r>
            <a:r>
              <a:rPr lang="ru-RU" sz="2800" b="1" spc="5" dirty="0">
                <a:solidFill>
                  <a:srgbClr val="231F20"/>
                </a:solidFill>
                <a:latin typeface="Times New Roman"/>
                <a:cs typeface="Times New Roman"/>
              </a:rPr>
              <a:t> </a:t>
            </a:r>
            <a:r>
              <a:rPr lang="ru-RU" sz="2800" b="1" spc="10" dirty="0">
                <a:solidFill>
                  <a:srgbClr val="231F20"/>
                </a:solidFill>
                <a:latin typeface="Times New Roman"/>
                <a:cs typeface="Times New Roman"/>
              </a:rPr>
              <a:t> </a:t>
            </a:r>
            <a:r>
              <a:rPr lang="ru-RU" sz="2800" b="1" spc="-5" dirty="0" err="1">
                <a:solidFill>
                  <a:srgbClr val="231F20"/>
                </a:solidFill>
                <a:latin typeface="Times New Roman"/>
                <a:cs typeface="Times New Roman"/>
              </a:rPr>
              <a:t>синтезувались</a:t>
            </a:r>
            <a:r>
              <a:rPr lang="ru-RU" sz="2800" b="1" dirty="0">
                <a:solidFill>
                  <a:srgbClr val="231F20"/>
                </a:solidFill>
                <a:latin typeface="Times New Roman"/>
                <a:cs typeface="Times New Roman"/>
              </a:rPr>
              <a:t> </a:t>
            </a:r>
            <a:r>
              <a:rPr lang="ru-RU" sz="2800" b="1" spc="-5" dirty="0" err="1">
                <a:solidFill>
                  <a:srgbClr val="231F20"/>
                </a:solidFill>
                <a:latin typeface="Times New Roman"/>
                <a:cs typeface="Times New Roman"/>
              </a:rPr>
              <a:t>антизмістовні</a:t>
            </a:r>
            <a:r>
              <a:rPr lang="ru-RU" sz="2800" b="1" dirty="0">
                <a:solidFill>
                  <a:srgbClr val="231F20"/>
                </a:solidFill>
                <a:latin typeface="Times New Roman"/>
                <a:cs typeface="Times New Roman"/>
              </a:rPr>
              <a:t> </a:t>
            </a:r>
            <a:r>
              <a:rPr lang="ru-RU" sz="2800" b="1" spc="-5" dirty="0">
                <a:solidFill>
                  <a:srgbClr val="231F20"/>
                </a:solidFill>
                <a:latin typeface="Times New Roman"/>
                <a:cs typeface="Times New Roman"/>
              </a:rPr>
              <a:t>РНК-</a:t>
            </a:r>
            <a:r>
              <a:rPr lang="ru-RU" sz="2800" b="1" spc="-5" dirty="0" err="1">
                <a:solidFill>
                  <a:srgbClr val="231F20"/>
                </a:solidFill>
                <a:latin typeface="Times New Roman"/>
                <a:cs typeface="Times New Roman"/>
              </a:rPr>
              <a:t>версії</a:t>
            </a:r>
            <a:r>
              <a:rPr lang="ru-RU" sz="2800" b="1" dirty="0">
                <a:solidFill>
                  <a:srgbClr val="231F20"/>
                </a:solidFill>
                <a:latin typeface="Times New Roman"/>
                <a:cs typeface="Times New Roman"/>
              </a:rPr>
              <a:t> </a:t>
            </a:r>
            <a:r>
              <a:rPr lang="ru-RU" sz="2800" b="1" dirty="0" err="1">
                <a:solidFill>
                  <a:srgbClr val="231F20"/>
                </a:solidFill>
                <a:latin typeface="Times New Roman"/>
                <a:cs typeface="Times New Roman"/>
              </a:rPr>
              <a:t>відповідних</a:t>
            </a:r>
            <a:r>
              <a:rPr lang="ru-RU" sz="2800" b="1" dirty="0">
                <a:solidFill>
                  <a:srgbClr val="231F20"/>
                </a:solidFill>
                <a:latin typeface="Times New Roman"/>
                <a:cs typeface="Times New Roman"/>
              </a:rPr>
              <a:t> м-РНК.</a:t>
            </a:r>
            <a:endParaRPr lang="ru-RU" sz="2800" b="1" dirty="0">
              <a:latin typeface="Times New Roman"/>
              <a:cs typeface="Times New Roman"/>
            </a:endParaRPr>
          </a:p>
          <a:p>
            <a:pPr marL="12700" marR="5080" indent="360036" algn="just"/>
            <a:endParaRPr sz="1600" b="1" spc="5" dirty="0">
              <a:solidFill>
                <a:srgbClr val="231F20"/>
              </a:solidFill>
              <a:latin typeface="Times New Roman"/>
              <a:cs typeface="Times New Roman"/>
            </a:endParaRPr>
          </a:p>
          <a:p>
            <a:pPr>
              <a:lnSpc>
                <a:spcPct val="100000"/>
              </a:lnSpc>
            </a:pPr>
            <a:endParaRPr sz="2400" b="1" dirty="0">
              <a:latin typeface="Times New Roman"/>
              <a:cs typeface="Times New Roman"/>
            </a:endParaRPr>
          </a:p>
          <a:p>
            <a:pPr marL="17144" algn="ctr">
              <a:tabLst>
                <a:tab pos="494018" algn="l"/>
                <a:tab pos="661654" algn="l"/>
                <a:tab pos="998830" algn="l"/>
                <a:tab pos="1475068" algn="l"/>
              </a:tabLst>
            </a:pPr>
            <a:r>
              <a:rPr sz="1200" u="sng" dirty="0">
                <a:solidFill>
                  <a:srgbClr val="231F20"/>
                </a:solidFill>
                <a:uFill>
                  <a:solidFill>
                    <a:srgbClr val="231F20"/>
                  </a:solidFill>
                </a:uFill>
                <a:latin typeface="Times New Roman"/>
                <a:cs typeface="Times New Roman"/>
              </a:rPr>
              <a:t> </a:t>
            </a:r>
            <a:endParaRPr sz="1200" dirty="0">
              <a:latin typeface="Times New Roman"/>
              <a:cs typeface="Times New Roman"/>
            </a:endParaRPr>
          </a:p>
        </p:txBody>
      </p:sp>
      <p:sp>
        <p:nvSpPr>
          <p:cNvPr id="4" name="object 4"/>
          <p:cNvSpPr/>
          <p:nvPr/>
        </p:nvSpPr>
        <p:spPr>
          <a:xfrm>
            <a:off x="5120526" y="7263548"/>
            <a:ext cx="476884" cy="0"/>
          </a:xfrm>
          <a:custGeom>
            <a:avLst/>
            <a:gdLst/>
            <a:ahLst/>
            <a:cxnLst/>
            <a:rect l="l" t="t" r="r" b="b"/>
            <a:pathLst>
              <a:path w="476885">
                <a:moveTo>
                  <a:pt x="0" y="0"/>
                </a:moveTo>
                <a:lnTo>
                  <a:pt x="476376" y="0"/>
                </a:lnTo>
              </a:path>
            </a:pathLst>
          </a:custGeom>
          <a:ln w="8470">
            <a:solidFill>
              <a:srgbClr val="231F20"/>
            </a:solidFill>
          </a:ln>
        </p:spPr>
        <p:txBody>
          <a:bodyPr wrap="square" lIns="0" tIns="0" rIns="0" bIns="0" rtlCol="0"/>
          <a:lstStyle/>
          <a:p>
            <a:endParaRPr/>
          </a:p>
        </p:txBody>
      </p:sp>
    </p:spTree>
    <p:extLst>
      <p:ext uri="{BB962C8B-B14F-4D97-AF65-F5344CB8AC3E}">
        <p14:creationId xmlns:p14="http://schemas.microsoft.com/office/powerpoint/2010/main" val="2357764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1300" y="277529"/>
            <a:ext cx="9525000" cy="6968574"/>
          </a:xfrm>
          <a:prstGeom prst="rect">
            <a:avLst/>
          </a:prstGeom>
          <a:solidFill>
            <a:schemeClr val="bg1"/>
          </a:solidFill>
        </p:spPr>
        <p:txBody>
          <a:bodyPr vert="horz" wrap="square" lIns="0" tIns="12700" rIns="0" bIns="0" rtlCol="0">
            <a:spAutoFit/>
          </a:bodyPr>
          <a:lstStyle/>
          <a:p>
            <a:pPr marL="342892" marR="5080" indent="-342892" algn="just">
              <a:buFont typeface="Wingdings" panose="05000000000000000000" pitchFamily="2" charset="2"/>
              <a:buChar char="ü"/>
            </a:pPr>
            <a:r>
              <a:rPr sz="2400" b="1" i="1" spc="-10" dirty="0">
                <a:solidFill>
                  <a:srgbClr val="FF0000"/>
                </a:solidFill>
                <a:effectLst>
                  <a:outerShdw blurRad="38100" dist="38100" dir="2700000" algn="tl">
                    <a:srgbClr val="000000">
                      <a:alpha val="43137"/>
                    </a:srgbClr>
                  </a:outerShdw>
                </a:effectLst>
                <a:latin typeface="Times New Roman"/>
                <a:cs typeface="Times New Roman"/>
              </a:rPr>
              <a:t> </a:t>
            </a:r>
            <a:r>
              <a:rPr sz="2800" b="1" i="1" spc="-5" dirty="0">
                <a:solidFill>
                  <a:srgbClr val="FF0000"/>
                </a:solidFill>
                <a:effectLst>
                  <a:outerShdw blurRad="38100" dist="38100" dir="2700000" algn="tl">
                    <a:srgbClr val="000000">
                      <a:alpha val="43137"/>
                    </a:srgbClr>
                  </a:outerShdw>
                </a:effectLst>
                <a:latin typeface="Times New Roman"/>
                <a:cs typeface="Times New Roman"/>
              </a:rPr>
              <a:t>Створення</a:t>
            </a:r>
            <a:r>
              <a:rPr sz="2800" b="1" i="1" spc="-10" dirty="0">
                <a:solidFill>
                  <a:srgbClr val="FF0000"/>
                </a:solidFill>
                <a:effectLst>
                  <a:outerShdw blurRad="38100" dist="38100" dir="2700000" algn="tl">
                    <a:srgbClr val="000000">
                      <a:alpha val="43137"/>
                    </a:srgbClr>
                  </a:outerShdw>
                </a:effectLst>
                <a:latin typeface="Times New Roman"/>
                <a:cs typeface="Times New Roman"/>
              </a:rPr>
              <a:t> </a:t>
            </a:r>
            <a:r>
              <a:rPr sz="2800" b="1" i="1" dirty="0">
                <a:solidFill>
                  <a:srgbClr val="FF0000"/>
                </a:solidFill>
                <a:effectLst>
                  <a:outerShdw blurRad="38100" dist="38100" dir="2700000" algn="tl">
                    <a:srgbClr val="000000">
                      <a:alpha val="43137"/>
                    </a:srgbClr>
                  </a:outerShdw>
                </a:effectLst>
                <a:latin typeface="Times New Roman"/>
                <a:cs typeface="Times New Roman"/>
              </a:rPr>
              <a:t>трансгенних</a:t>
            </a:r>
            <a:r>
              <a:rPr sz="2800" b="1" i="1" spc="-10" dirty="0">
                <a:solidFill>
                  <a:srgbClr val="FF0000"/>
                </a:solidFill>
                <a:effectLst>
                  <a:outerShdw blurRad="38100" dist="38100" dir="2700000" algn="tl">
                    <a:srgbClr val="000000">
                      <a:alpha val="43137"/>
                    </a:srgbClr>
                  </a:outerShdw>
                </a:effectLst>
                <a:latin typeface="Times New Roman"/>
                <a:cs typeface="Times New Roman"/>
              </a:rPr>
              <a:t> </a:t>
            </a:r>
            <a:r>
              <a:rPr sz="2800" b="1" i="1" dirty="0">
                <a:solidFill>
                  <a:srgbClr val="FF0000"/>
                </a:solidFill>
                <a:effectLst>
                  <a:outerShdw blurRad="38100" dist="38100" dir="2700000" algn="tl">
                    <a:srgbClr val="000000">
                      <a:alpha val="43137"/>
                    </a:srgbClr>
                  </a:outerShdw>
                </a:effectLst>
                <a:latin typeface="Times New Roman"/>
                <a:cs typeface="Times New Roman"/>
              </a:rPr>
              <a:t>рослин,</a:t>
            </a:r>
            <a:r>
              <a:rPr sz="2800" b="1" i="1" spc="-10" dirty="0">
                <a:solidFill>
                  <a:srgbClr val="FF0000"/>
                </a:solidFill>
                <a:effectLst>
                  <a:outerShdw blurRad="38100" dist="38100" dir="2700000" algn="tl">
                    <a:srgbClr val="000000">
                      <a:alpha val="43137"/>
                    </a:srgbClr>
                  </a:outerShdw>
                </a:effectLst>
                <a:latin typeface="Times New Roman"/>
                <a:cs typeface="Times New Roman"/>
              </a:rPr>
              <a:t> </a:t>
            </a:r>
            <a:r>
              <a:rPr sz="2800" b="1" i="1" dirty="0">
                <a:solidFill>
                  <a:srgbClr val="FF0000"/>
                </a:solidFill>
                <a:effectLst>
                  <a:outerShdw blurRad="38100" dist="38100" dir="2700000" algn="tl">
                    <a:srgbClr val="000000">
                      <a:alpha val="43137"/>
                    </a:srgbClr>
                  </a:outerShdw>
                </a:effectLst>
                <a:latin typeface="Times New Roman"/>
                <a:cs typeface="Times New Roman"/>
              </a:rPr>
              <a:t>що</a:t>
            </a:r>
            <a:r>
              <a:rPr sz="2800" b="1" i="1" spc="-10" dirty="0">
                <a:solidFill>
                  <a:srgbClr val="FF0000"/>
                </a:solidFill>
                <a:effectLst>
                  <a:outerShdw blurRad="38100" dist="38100" dir="2700000" algn="tl">
                    <a:srgbClr val="000000">
                      <a:alpha val="43137"/>
                    </a:srgbClr>
                  </a:outerShdw>
                </a:effectLst>
                <a:latin typeface="Times New Roman"/>
                <a:cs typeface="Times New Roman"/>
              </a:rPr>
              <a:t> </a:t>
            </a:r>
            <a:r>
              <a:rPr sz="2800" b="1" i="1" dirty="0">
                <a:solidFill>
                  <a:srgbClr val="FF0000"/>
                </a:solidFill>
                <a:effectLst>
                  <a:outerShdw blurRad="38100" dist="38100" dir="2700000" algn="tl">
                    <a:srgbClr val="000000">
                      <a:alpha val="43137"/>
                    </a:srgbClr>
                  </a:outerShdw>
                </a:effectLst>
                <a:latin typeface="Times New Roman"/>
                <a:cs typeface="Times New Roman"/>
              </a:rPr>
              <a:t>стійкі</a:t>
            </a:r>
            <a:r>
              <a:rPr sz="2800" b="1" i="1" spc="-10" dirty="0">
                <a:solidFill>
                  <a:srgbClr val="FF0000"/>
                </a:solidFill>
                <a:effectLst>
                  <a:outerShdw blurRad="38100" dist="38100" dir="2700000" algn="tl">
                    <a:srgbClr val="000000">
                      <a:alpha val="43137"/>
                    </a:srgbClr>
                  </a:outerShdw>
                </a:effectLst>
                <a:latin typeface="Times New Roman"/>
                <a:cs typeface="Times New Roman"/>
              </a:rPr>
              <a:t> </a:t>
            </a:r>
            <a:r>
              <a:rPr sz="2800" b="1" i="1" dirty="0">
                <a:solidFill>
                  <a:srgbClr val="FF0000"/>
                </a:solidFill>
                <a:effectLst>
                  <a:outerShdw blurRad="38100" dist="38100" dir="2700000" algn="tl">
                    <a:srgbClr val="000000">
                      <a:alpha val="43137"/>
                    </a:srgbClr>
                  </a:outerShdw>
                </a:effectLst>
                <a:latin typeface="Times New Roman"/>
                <a:cs typeface="Times New Roman"/>
              </a:rPr>
              <a:t>до </a:t>
            </a:r>
            <a:r>
              <a:rPr sz="2800" b="1" i="1" spc="-285" dirty="0">
                <a:solidFill>
                  <a:srgbClr val="FF0000"/>
                </a:solidFill>
                <a:effectLst>
                  <a:outerShdw blurRad="38100" dist="38100" dir="2700000" algn="tl">
                    <a:srgbClr val="000000">
                      <a:alpha val="43137"/>
                    </a:srgbClr>
                  </a:outerShdw>
                </a:effectLst>
                <a:latin typeface="Times New Roman"/>
                <a:cs typeface="Times New Roman"/>
              </a:rPr>
              <a:t> </a:t>
            </a:r>
            <a:r>
              <a:rPr sz="2800" b="1" i="1" spc="-10" dirty="0">
                <a:solidFill>
                  <a:srgbClr val="FF0000"/>
                </a:solidFill>
                <a:effectLst>
                  <a:outerShdw blurRad="38100" dist="38100" dir="2700000" algn="tl">
                    <a:srgbClr val="000000">
                      <a:alpha val="43137"/>
                    </a:srgbClr>
                  </a:outerShdw>
                </a:effectLst>
                <a:latin typeface="Times New Roman"/>
                <a:cs typeface="Times New Roman"/>
              </a:rPr>
              <a:t>екстремальних</a:t>
            </a:r>
            <a:r>
              <a:rPr sz="2800" b="1" i="1" spc="-5" dirty="0">
                <a:solidFill>
                  <a:srgbClr val="FF0000"/>
                </a:solidFill>
                <a:effectLst>
                  <a:outerShdw blurRad="38100" dist="38100" dir="2700000" algn="tl">
                    <a:srgbClr val="000000">
                      <a:alpha val="43137"/>
                    </a:srgbClr>
                  </a:outerShdw>
                </a:effectLst>
                <a:latin typeface="Times New Roman"/>
                <a:cs typeface="Times New Roman"/>
              </a:rPr>
              <a:t> </a:t>
            </a:r>
            <a:r>
              <a:rPr sz="2800" b="1" i="1" spc="-10" dirty="0">
                <a:solidFill>
                  <a:srgbClr val="FF0000"/>
                </a:solidFill>
                <a:effectLst>
                  <a:outerShdw blurRad="38100" dist="38100" dir="2700000" algn="tl">
                    <a:srgbClr val="000000">
                      <a:alpha val="43137"/>
                    </a:srgbClr>
                  </a:outerShdw>
                </a:effectLst>
                <a:latin typeface="Times New Roman"/>
                <a:cs typeface="Times New Roman"/>
              </a:rPr>
              <a:t>умов</a:t>
            </a:r>
            <a:endParaRPr sz="2800" b="1" dirty="0">
              <a:solidFill>
                <a:srgbClr val="FF0000"/>
              </a:solidFill>
              <a:effectLst>
                <a:outerShdw blurRad="38100" dist="38100" dir="2700000" algn="tl">
                  <a:srgbClr val="000000">
                    <a:alpha val="43137"/>
                  </a:srgbClr>
                </a:outerShdw>
              </a:effectLst>
              <a:latin typeface="Times New Roman"/>
              <a:cs typeface="Times New Roman"/>
            </a:endParaRPr>
          </a:p>
          <a:p>
            <a:pPr marR="5080" indent="359401" algn="just"/>
            <a:r>
              <a:rPr sz="2400" b="1" i="1" spc="-5" dirty="0">
                <a:solidFill>
                  <a:srgbClr val="7030A0"/>
                </a:solidFill>
                <a:latin typeface="Times New Roman"/>
                <a:cs typeface="Times New Roman"/>
              </a:rPr>
              <a:t>Стійкість</a:t>
            </a:r>
            <a:r>
              <a:rPr sz="2400" b="1" i="1" spc="-55" dirty="0">
                <a:solidFill>
                  <a:srgbClr val="7030A0"/>
                </a:solidFill>
                <a:latin typeface="Times New Roman"/>
                <a:cs typeface="Times New Roman"/>
              </a:rPr>
              <a:t> </a:t>
            </a:r>
            <a:r>
              <a:rPr sz="2400" b="1" i="1" spc="-5" dirty="0">
                <a:solidFill>
                  <a:srgbClr val="7030A0"/>
                </a:solidFill>
                <a:latin typeface="Times New Roman"/>
                <a:cs typeface="Times New Roman"/>
              </a:rPr>
              <a:t>рослин</a:t>
            </a:r>
            <a:r>
              <a:rPr sz="2400" b="1" i="1" spc="-55" dirty="0">
                <a:solidFill>
                  <a:srgbClr val="7030A0"/>
                </a:solidFill>
                <a:latin typeface="Times New Roman"/>
                <a:cs typeface="Times New Roman"/>
              </a:rPr>
              <a:t> </a:t>
            </a:r>
            <a:r>
              <a:rPr sz="2400" b="1" i="1" spc="-5" dirty="0">
                <a:solidFill>
                  <a:srgbClr val="7030A0"/>
                </a:solidFill>
                <a:latin typeface="Times New Roman"/>
                <a:cs typeface="Times New Roman"/>
              </a:rPr>
              <a:t>до</a:t>
            </a:r>
            <a:r>
              <a:rPr sz="2400" b="1" i="1" spc="-50" dirty="0">
                <a:solidFill>
                  <a:srgbClr val="7030A0"/>
                </a:solidFill>
                <a:latin typeface="Times New Roman"/>
                <a:cs typeface="Times New Roman"/>
              </a:rPr>
              <a:t> </a:t>
            </a:r>
            <a:r>
              <a:rPr sz="2400" b="1" i="1" spc="-5" dirty="0">
                <a:solidFill>
                  <a:srgbClr val="7030A0"/>
                </a:solidFill>
                <a:latin typeface="Times New Roman"/>
                <a:cs typeface="Times New Roman"/>
              </a:rPr>
              <a:t>біотичних</a:t>
            </a:r>
            <a:r>
              <a:rPr sz="2400" b="1" i="1" spc="-55" dirty="0">
                <a:solidFill>
                  <a:srgbClr val="7030A0"/>
                </a:solidFill>
                <a:latin typeface="Times New Roman"/>
                <a:cs typeface="Times New Roman"/>
              </a:rPr>
              <a:t> </a:t>
            </a:r>
            <a:r>
              <a:rPr sz="2400" b="1" i="1" dirty="0">
                <a:solidFill>
                  <a:srgbClr val="7030A0"/>
                </a:solidFill>
                <a:latin typeface="Times New Roman"/>
                <a:cs typeface="Times New Roman"/>
              </a:rPr>
              <a:t>і</a:t>
            </a:r>
            <a:r>
              <a:rPr sz="2400" b="1" i="1" spc="-55" dirty="0">
                <a:solidFill>
                  <a:srgbClr val="7030A0"/>
                </a:solidFill>
                <a:latin typeface="Times New Roman"/>
                <a:cs typeface="Times New Roman"/>
              </a:rPr>
              <a:t> </a:t>
            </a:r>
            <a:r>
              <a:rPr sz="2400" b="1" i="1" spc="-5" dirty="0">
                <a:solidFill>
                  <a:srgbClr val="7030A0"/>
                </a:solidFill>
                <a:latin typeface="Times New Roman"/>
                <a:cs typeface="Times New Roman"/>
              </a:rPr>
              <a:t>абіотичних</a:t>
            </a:r>
            <a:r>
              <a:rPr sz="2400" b="1" i="1" spc="-50" dirty="0">
                <a:solidFill>
                  <a:srgbClr val="7030A0"/>
                </a:solidFill>
                <a:latin typeface="Times New Roman"/>
                <a:cs typeface="Times New Roman"/>
              </a:rPr>
              <a:t> </a:t>
            </a:r>
            <a:r>
              <a:rPr sz="2400" b="1" i="1" spc="-10" dirty="0">
                <a:solidFill>
                  <a:srgbClr val="7030A0"/>
                </a:solidFill>
                <a:latin typeface="Times New Roman"/>
                <a:cs typeface="Times New Roman"/>
              </a:rPr>
              <a:t>факторів</a:t>
            </a:r>
            <a:r>
              <a:rPr sz="2400" b="1" i="1" spc="-55" dirty="0">
                <a:solidFill>
                  <a:srgbClr val="7030A0"/>
                </a:solidFill>
                <a:latin typeface="Times New Roman"/>
                <a:cs typeface="Times New Roman"/>
              </a:rPr>
              <a:t> </a:t>
            </a:r>
            <a:r>
              <a:rPr sz="2400" b="1" dirty="0">
                <a:solidFill>
                  <a:srgbClr val="231F20"/>
                </a:solidFill>
                <a:latin typeface="Times New Roman"/>
                <a:cs typeface="Times New Roman"/>
              </a:rPr>
              <a:t>– </a:t>
            </a:r>
            <a:r>
              <a:rPr sz="2400" b="1" spc="-290" dirty="0">
                <a:solidFill>
                  <a:srgbClr val="231F20"/>
                </a:solidFill>
                <a:latin typeface="Times New Roman"/>
                <a:cs typeface="Times New Roman"/>
              </a:rPr>
              <a:t> </a:t>
            </a:r>
            <a:r>
              <a:rPr sz="2400" b="1" spc="-5" dirty="0">
                <a:solidFill>
                  <a:srgbClr val="231F20"/>
                </a:solidFill>
                <a:latin typeface="Times New Roman"/>
                <a:cs typeface="Times New Roman"/>
              </a:rPr>
              <a:t>інша</a:t>
            </a:r>
            <a:r>
              <a:rPr sz="2400" b="1" spc="-55" dirty="0">
                <a:solidFill>
                  <a:srgbClr val="231F20"/>
                </a:solidFill>
                <a:latin typeface="Times New Roman"/>
                <a:cs typeface="Times New Roman"/>
              </a:rPr>
              <a:t> </a:t>
            </a:r>
            <a:r>
              <a:rPr sz="2400" b="1" spc="-10" dirty="0">
                <a:solidFill>
                  <a:srgbClr val="231F20"/>
                </a:solidFill>
                <a:latin typeface="Times New Roman"/>
                <a:cs typeface="Times New Roman"/>
              </a:rPr>
              <a:t>важлива</a:t>
            </a:r>
            <a:r>
              <a:rPr sz="2400" b="1" spc="-55" dirty="0">
                <a:solidFill>
                  <a:srgbClr val="231F20"/>
                </a:solidFill>
                <a:latin typeface="Times New Roman"/>
                <a:cs typeface="Times New Roman"/>
              </a:rPr>
              <a:t> </a:t>
            </a:r>
            <a:r>
              <a:rPr sz="2400" b="1" dirty="0">
                <a:solidFill>
                  <a:srgbClr val="231F20"/>
                </a:solidFill>
                <a:latin typeface="Times New Roman"/>
                <a:cs typeface="Times New Roman"/>
              </a:rPr>
              <a:t>мета</a:t>
            </a:r>
            <a:r>
              <a:rPr sz="2400" b="1" spc="-55" dirty="0">
                <a:solidFill>
                  <a:srgbClr val="231F20"/>
                </a:solidFill>
                <a:latin typeface="Times New Roman"/>
                <a:cs typeface="Times New Roman"/>
              </a:rPr>
              <a:t> </a:t>
            </a:r>
            <a:r>
              <a:rPr sz="2400" b="1" spc="-10" dirty="0">
                <a:solidFill>
                  <a:srgbClr val="231F20"/>
                </a:solidFill>
                <a:latin typeface="Times New Roman"/>
                <a:cs typeface="Times New Roman"/>
              </a:rPr>
              <a:t>генетичних</a:t>
            </a:r>
            <a:r>
              <a:rPr sz="2400" b="1" spc="-55" dirty="0">
                <a:solidFill>
                  <a:srgbClr val="231F20"/>
                </a:solidFill>
                <a:latin typeface="Times New Roman"/>
                <a:cs typeface="Times New Roman"/>
              </a:rPr>
              <a:t> </a:t>
            </a:r>
            <a:r>
              <a:rPr sz="2400" b="1" spc="-10" dirty="0">
                <a:solidFill>
                  <a:srgbClr val="231F20"/>
                </a:solidFill>
                <a:latin typeface="Times New Roman"/>
                <a:cs typeface="Times New Roman"/>
              </a:rPr>
              <a:t>модифікацій.</a:t>
            </a:r>
            <a:r>
              <a:rPr sz="2400" b="1" spc="-50" dirty="0">
                <a:solidFill>
                  <a:srgbClr val="231F20"/>
                </a:solidFill>
                <a:latin typeface="Times New Roman"/>
                <a:cs typeface="Times New Roman"/>
              </a:rPr>
              <a:t> </a:t>
            </a:r>
            <a:r>
              <a:rPr sz="2400" b="1" spc="-5" dirty="0">
                <a:solidFill>
                  <a:srgbClr val="231F20"/>
                </a:solidFill>
                <a:latin typeface="Times New Roman"/>
                <a:cs typeface="Times New Roman"/>
              </a:rPr>
              <a:t>Наразі</a:t>
            </a:r>
            <a:r>
              <a:rPr sz="2400" b="1" spc="-55" dirty="0">
                <a:solidFill>
                  <a:srgbClr val="231F20"/>
                </a:solidFill>
                <a:latin typeface="Times New Roman"/>
                <a:cs typeface="Times New Roman"/>
              </a:rPr>
              <a:t> </a:t>
            </a:r>
            <a:r>
              <a:rPr sz="2400" b="1" spc="-5" dirty="0">
                <a:solidFill>
                  <a:srgbClr val="231F20"/>
                </a:solidFill>
                <a:latin typeface="Times New Roman"/>
                <a:cs typeface="Times New Roman"/>
              </a:rPr>
              <a:t>найширше </a:t>
            </a:r>
            <a:r>
              <a:rPr sz="2400" b="1" spc="-290" dirty="0">
                <a:solidFill>
                  <a:srgbClr val="231F20"/>
                </a:solidFill>
                <a:latin typeface="Times New Roman"/>
                <a:cs typeface="Times New Roman"/>
              </a:rPr>
              <a:t> </a:t>
            </a:r>
            <a:r>
              <a:rPr sz="2400" b="1" spc="-5" dirty="0">
                <a:solidFill>
                  <a:srgbClr val="231F20"/>
                </a:solidFill>
                <a:latin typeface="Times New Roman"/>
                <a:cs typeface="Times New Roman"/>
              </a:rPr>
              <a:t>культивуються</a:t>
            </a:r>
            <a:r>
              <a:rPr sz="2400" b="1" dirty="0">
                <a:solidFill>
                  <a:srgbClr val="231F20"/>
                </a:solidFill>
                <a:latin typeface="Times New Roman"/>
                <a:cs typeface="Times New Roman"/>
              </a:rPr>
              <a:t> </a:t>
            </a:r>
            <a:r>
              <a:rPr sz="2400" b="1" spc="5" dirty="0">
                <a:solidFill>
                  <a:srgbClr val="231F20"/>
                </a:solidFill>
                <a:latin typeface="Times New Roman"/>
                <a:cs typeface="Times New Roman"/>
              </a:rPr>
              <a:t>трансгенні</a:t>
            </a:r>
            <a:r>
              <a:rPr sz="2400" b="1" spc="10" dirty="0">
                <a:solidFill>
                  <a:srgbClr val="231F20"/>
                </a:solidFill>
                <a:latin typeface="Times New Roman"/>
                <a:cs typeface="Times New Roman"/>
              </a:rPr>
              <a:t> рослини,</a:t>
            </a:r>
            <a:r>
              <a:rPr sz="2400" b="1" spc="15" dirty="0">
                <a:solidFill>
                  <a:srgbClr val="231F20"/>
                </a:solidFill>
                <a:latin typeface="Times New Roman"/>
                <a:cs typeface="Times New Roman"/>
              </a:rPr>
              <a:t> </a:t>
            </a:r>
            <a:r>
              <a:rPr sz="2400" b="1" spc="5" dirty="0">
                <a:solidFill>
                  <a:srgbClr val="231F20"/>
                </a:solidFill>
                <a:latin typeface="Times New Roman"/>
                <a:cs typeface="Times New Roman"/>
              </a:rPr>
              <a:t>що</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є</a:t>
            </a:r>
            <a:r>
              <a:rPr sz="2400" b="1" spc="5" dirty="0">
                <a:solidFill>
                  <a:srgbClr val="231F20"/>
                </a:solidFill>
                <a:latin typeface="Times New Roman"/>
                <a:cs typeface="Times New Roman"/>
              </a:rPr>
              <a:t> стійкими</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до</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дії </a:t>
            </a:r>
            <a:r>
              <a:rPr sz="2400" b="1" spc="10" dirty="0">
                <a:solidFill>
                  <a:srgbClr val="231F20"/>
                </a:solidFill>
                <a:latin typeface="Times New Roman"/>
                <a:cs typeface="Times New Roman"/>
              </a:rPr>
              <a:t> </a:t>
            </a:r>
            <a:r>
              <a:rPr sz="2400" b="1" spc="-10" dirty="0">
                <a:solidFill>
                  <a:srgbClr val="231F20"/>
                </a:solidFill>
                <a:latin typeface="Times New Roman"/>
                <a:cs typeface="Times New Roman"/>
              </a:rPr>
              <a:t>гербіцидів</a:t>
            </a:r>
            <a:r>
              <a:rPr sz="2400" b="1" spc="-40" dirty="0">
                <a:solidFill>
                  <a:srgbClr val="231F20"/>
                </a:solidFill>
                <a:latin typeface="Times New Roman"/>
                <a:cs typeface="Times New Roman"/>
              </a:rPr>
              <a:t> </a:t>
            </a:r>
            <a:r>
              <a:rPr sz="2400" b="1" dirty="0">
                <a:solidFill>
                  <a:srgbClr val="231F20"/>
                </a:solidFill>
                <a:latin typeface="Times New Roman"/>
                <a:cs typeface="Times New Roman"/>
              </a:rPr>
              <a:t>і</a:t>
            </a:r>
            <a:r>
              <a:rPr sz="2400" b="1" spc="-40" dirty="0">
                <a:solidFill>
                  <a:srgbClr val="231F20"/>
                </a:solidFill>
                <a:latin typeface="Times New Roman"/>
                <a:cs typeface="Times New Roman"/>
              </a:rPr>
              <a:t> </a:t>
            </a:r>
            <a:r>
              <a:rPr sz="2400" b="1" spc="-25" dirty="0">
                <a:solidFill>
                  <a:srgbClr val="231F20"/>
                </a:solidFill>
                <a:latin typeface="Times New Roman"/>
                <a:cs typeface="Times New Roman"/>
              </a:rPr>
              <a:t>комах.</a:t>
            </a:r>
            <a:r>
              <a:rPr sz="2400" b="1" spc="-40" dirty="0">
                <a:solidFill>
                  <a:srgbClr val="231F20"/>
                </a:solidFill>
                <a:latin typeface="Times New Roman"/>
                <a:cs typeface="Times New Roman"/>
              </a:rPr>
              <a:t> </a:t>
            </a:r>
            <a:r>
              <a:rPr sz="2400" b="1" spc="-5" dirty="0">
                <a:solidFill>
                  <a:srgbClr val="231F20"/>
                </a:solidFill>
                <a:latin typeface="Times New Roman"/>
                <a:cs typeface="Times New Roman"/>
              </a:rPr>
              <a:t>Дія</a:t>
            </a:r>
            <a:r>
              <a:rPr sz="2400" b="1" spc="-40" dirty="0">
                <a:solidFill>
                  <a:srgbClr val="231F20"/>
                </a:solidFill>
                <a:latin typeface="Times New Roman"/>
                <a:cs typeface="Times New Roman"/>
              </a:rPr>
              <a:t> </a:t>
            </a:r>
            <a:r>
              <a:rPr sz="2400" b="1" spc="-10" dirty="0">
                <a:solidFill>
                  <a:srgbClr val="231F20"/>
                </a:solidFill>
                <a:latin typeface="Times New Roman"/>
                <a:cs typeface="Times New Roman"/>
              </a:rPr>
              <a:t>гербіцидів</a:t>
            </a:r>
            <a:r>
              <a:rPr sz="2400" b="1" spc="-35" dirty="0">
                <a:solidFill>
                  <a:srgbClr val="231F20"/>
                </a:solidFill>
                <a:latin typeface="Times New Roman"/>
                <a:cs typeface="Times New Roman"/>
              </a:rPr>
              <a:t> </a:t>
            </a:r>
            <a:r>
              <a:rPr sz="2400" b="1" spc="-15" dirty="0">
                <a:solidFill>
                  <a:srgbClr val="231F20"/>
                </a:solidFill>
                <a:latin typeface="Times New Roman"/>
                <a:cs typeface="Times New Roman"/>
              </a:rPr>
              <a:t>головним</a:t>
            </a:r>
            <a:r>
              <a:rPr sz="2400" b="1" spc="-40" dirty="0">
                <a:solidFill>
                  <a:srgbClr val="231F20"/>
                </a:solidFill>
                <a:latin typeface="Times New Roman"/>
                <a:cs typeface="Times New Roman"/>
              </a:rPr>
              <a:t> </a:t>
            </a:r>
            <a:r>
              <a:rPr sz="2400" b="1" spc="-10" dirty="0">
                <a:solidFill>
                  <a:srgbClr val="231F20"/>
                </a:solidFill>
                <a:latin typeface="Times New Roman"/>
                <a:cs typeface="Times New Roman"/>
              </a:rPr>
              <a:t>чином</a:t>
            </a:r>
            <a:r>
              <a:rPr sz="2400" b="1" spc="-40" dirty="0">
                <a:solidFill>
                  <a:srgbClr val="231F20"/>
                </a:solidFill>
                <a:latin typeface="Times New Roman"/>
                <a:cs typeface="Times New Roman"/>
              </a:rPr>
              <a:t> </a:t>
            </a:r>
            <a:r>
              <a:rPr sz="2400" b="1" spc="-10" dirty="0" err="1">
                <a:solidFill>
                  <a:srgbClr val="231F20"/>
                </a:solidFill>
                <a:latin typeface="Times New Roman"/>
                <a:cs typeface="Times New Roman"/>
              </a:rPr>
              <a:t>виявляється</a:t>
            </a:r>
            <a:r>
              <a:rPr sz="2400" b="1" spc="-10" dirty="0">
                <a:solidFill>
                  <a:srgbClr val="231F20"/>
                </a:solidFill>
                <a:latin typeface="Times New Roman"/>
                <a:cs typeface="Times New Roman"/>
              </a:rPr>
              <a:t> </a:t>
            </a:r>
            <a:r>
              <a:rPr sz="2400" b="1" dirty="0" smtClean="0">
                <a:solidFill>
                  <a:srgbClr val="231F20"/>
                </a:solidFill>
                <a:latin typeface="Times New Roman"/>
                <a:cs typeface="Times New Roman"/>
              </a:rPr>
              <a:t>в </a:t>
            </a:r>
            <a:r>
              <a:rPr sz="2400" b="1" dirty="0">
                <a:solidFill>
                  <a:srgbClr val="231F20"/>
                </a:solidFill>
                <a:latin typeface="Times New Roman"/>
                <a:cs typeface="Times New Roman"/>
              </a:rPr>
              <a:t>інгібуванні </a:t>
            </a:r>
            <a:r>
              <a:rPr sz="2400" b="1" spc="5" dirty="0">
                <a:solidFill>
                  <a:srgbClr val="231F20"/>
                </a:solidFill>
                <a:latin typeface="Times New Roman"/>
                <a:cs typeface="Times New Roman"/>
              </a:rPr>
              <a:t>біохімічних </a:t>
            </a:r>
            <a:r>
              <a:rPr sz="2400" b="1" spc="10" dirty="0">
                <a:solidFill>
                  <a:srgbClr val="231F20"/>
                </a:solidFill>
                <a:latin typeface="Times New Roman"/>
                <a:cs typeface="Times New Roman"/>
              </a:rPr>
              <a:t>процесів </a:t>
            </a:r>
            <a:r>
              <a:rPr sz="2400" b="1" spc="5" dirty="0">
                <a:solidFill>
                  <a:srgbClr val="231F20"/>
                </a:solidFill>
                <a:latin typeface="Times New Roman"/>
                <a:cs typeface="Times New Roman"/>
              </a:rPr>
              <a:t>фотосинтезу або </a:t>
            </a:r>
            <a:r>
              <a:rPr sz="2400" b="1" spc="5" dirty="0" err="1">
                <a:solidFill>
                  <a:srgbClr val="231F20"/>
                </a:solidFill>
                <a:latin typeface="Times New Roman"/>
                <a:cs typeface="Times New Roman"/>
              </a:rPr>
              <a:t>синтезу</a:t>
            </a:r>
            <a:r>
              <a:rPr sz="2400" b="1" spc="5" dirty="0">
                <a:solidFill>
                  <a:srgbClr val="231F20"/>
                </a:solidFill>
                <a:latin typeface="Times New Roman"/>
                <a:cs typeface="Times New Roman"/>
              </a:rPr>
              <a:t> </a:t>
            </a:r>
            <a:r>
              <a:rPr sz="2400" b="1" spc="-5" dirty="0" err="1" smtClean="0">
                <a:solidFill>
                  <a:srgbClr val="231F20"/>
                </a:solidFill>
                <a:latin typeface="Times New Roman"/>
                <a:cs typeface="Times New Roman"/>
              </a:rPr>
              <a:t>амінокислот</a:t>
            </a:r>
            <a:r>
              <a:rPr sz="2400" b="1" spc="-5" dirty="0">
                <a:solidFill>
                  <a:srgbClr val="231F20"/>
                </a:solidFill>
                <a:latin typeface="Times New Roman"/>
                <a:cs typeface="Times New Roman"/>
              </a:rPr>
              <a:t>. </a:t>
            </a:r>
            <a:r>
              <a:rPr sz="2400" b="1" dirty="0">
                <a:solidFill>
                  <a:srgbClr val="231F20"/>
                </a:solidFill>
                <a:latin typeface="Times New Roman"/>
                <a:cs typeface="Times New Roman"/>
              </a:rPr>
              <a:t>Із появою технології </a:t>
            </a:r>
            <a:r>
              <a:rPr sz="2400" b="1" dirty="0" err="1">
                <a:solidFill>
                  <a:srgbClr val="231F20"/>
                </a:solidFill>
                <a:latin typeface="Times New Roman"/>
                <a:cs typeface="Times New Roman"/>
              </a:rPr>
              <a:t>генетичної</a:t>
            </a:r>
            <a:r>
              <a:rPr sz="2400" b="1" dirty="0">
                <a:solidFill>
                  <a:srgbClr val="231F20"/>
                </a:solidFill>
                <a:latin typeface="Times New Roman"/>
                <a:cs typeface="Times New Roman"/>
              </a:rPr>
              <a:t> </a:t>
            </a:r>
            <a:r>
              <a:rPr sz="2400" b="1" spc="5" dirty="0" err="1" smtClean="0">
                <a:solidFill>
                  <a:srgbClr val="231F20"/>
                </a:solidFill>
                <a:latin typeface="Times New Roman"/>
                <a:cs typeface="Times New Roman"/>
              </a:rPr>
              <a:t>трансформації</a:t>
            </a:r>
            <a:r>
              <a:rPr sz="2400" b="1" spc="10" dirty="0" smtClean="0">
                <a:solidFill>
                  <a:srgbClr val="231F20"/>
                </a:solidFill>
                <a:latin typeface="Times New Roman"/>
                <a:cs typeface="Times New Roman"/>
              </a:rPr>
              <a:t> </a:t>
            </a:r>
            <a:r>
              <a:rPr sz="2400" b="1" spc="10" dirty="0">
                <a:solidFill>
                  <a:srgbClr val="231F20"/>
                </a:solidFill>
                <a:latin typeface="Times New Roman"/>
                <a:cs typeface="Times New Roman"/>
              </a:rPr>
              <a:t>стало </a:t>
            </a:r>
            <a:r>
              <a:rPr sz="2400" b="1" spc="5" dirty="0">
                <a:solidFill>
                  <a:srgbClr val="231F20"/>
                </a:solidFill>
                <a:latin typeface="Times New Roman"/>
                <a:cs typeface="Times New Roman"/>
              </a:rPr>
              <a:t>можливим </a:t>
            </a:r>
            <a:r>
              <a:rPr sz="2400" b="1" spc="-15" dirty="0">
                <a:solidFill>
                  <a:srgbClr val="231F20"/>
                </a:solidFill>
                <a:latin typeface="Times New Roman"/>
                <a:cs typeface="Times New Roman"/>
              </a:rPr>
              <a:t>убудовувати </a:t>
            </a:r>
            <a:r>
              <a:rPr sz="2400" b="1" dirty="0">
                <a:solidFill>
                  <a:srgbClr val="231F20"/>
                </a:solidFill>
                <a:latin typeface="Times New Roman"/>
                <a:cs typeface="Times New Roman"/>
              </a:rPr>
              <a:t>в </a:t>
            </a:r>
            <a:r>
              <a:rPr sz="2400" b="1" spc="10" dirty="0">
                <a:solidFill>
                  <a:srgbClr val="231F20"/>
                </a:solidFill>
                <a:latin typeface="Times New Roman"/>
                <a:cs typeface="Times New Roman"/>
              </a:rPr>
              <a:t>рослини </a:t>
            </a:r>
            <a:r>
              <a:rPr sz="2400" b="1" dirty="0">
                <a:solidFill>
                  <a:srgbClr val="231F20"/>
                </a:solidFill>
                <a:latin typeface="Times New Roman"/>
                <a:cs typeface="Times New Roman"/>
              </a:rPr>
              <a:t>гени, </a:t>
            </a:r>
            <a:r>
              <a:rPr sz="2400" b="1" spc="5" dirty="0">
                <a:solidFill>
                  <a:srgbClr val="231F20"/>
                </a:solidFill>
                <a:latin typeface="Times New Roman"/>
                <a:cs typeface="Times New Roman"/>
              </a:rPr>
              <a:t>які </a:t>
            </a:r>
            <a:r>
              <a:rPr sz="2400" b="1" dirty="0">
                <a:solidFill>
                  <a:srgbClr val="231F20"/>
                </a:solidFill>
                <a:latin typeface="Times New Roman"/>
                <a:cs typeface="Times New Roman"/>
              </a:rPr>
              <a:t>роблять </a:t>
            </a:r>
            <a:r>
              <a:rPr sz="2400" b="1" spc="5" dirty="0">
                <a:solidFill>
                  <a:srgbClr val="231F20"/>
                </a:solidFill>
                <a:latin typeface="Times New Roman"/>
                <a:cs typeface="Times New Roman"/>
              </a:rPr>
              <a:t>їх </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нечутливими </a:t>
            </a:r>
            <a:r>
              <a:rPr sz="2400" b="1" dirty="0">
                <a:solidFill>
                  <a:srgbClr val="231F20"/>
                </a:solidFill>
                <a:latin typeface="Times New Roman"/>
                <a:cs typeface="Times New Roman"/>
              </a:rPr>
              <a:t>до </a:t>
            </a:r>
            <a:r>
              <a:rPr sz="2400" b="1" spc="5" dirty="0">
                <a:solidFill>
                  <a:srgbClr val="231F20"/>
                </a:solidFill>
                <a:latin typeface="Times New Roman"/>
                <a:cs typeface="Times New Roman"/>
              </a:rPr>
              <a:t>таких </a:t>
            </a:r>
            <a:r>
              <a:rPr sz="2400" b="1" dirty="0">
                <a:solidFill>
                  <a:srgbClr val="231F20"/>
                </a:solidFill>
                <a:latin typeface="Times New Roman"/>
                <a:cs typeface="Times New Roman"/>
              </a:rPr>
              <a:t>гербіцидів: після обробки гербіцидом </a:t>
            </a:r>
            <a:r>
              <a:rPr sz="2400" b="1" spc="5" dirty="0">
                <a:solidFill>
                  <a:srgbClr val="231F20"/>
                </a:solidFill>
                <a:latin typeface="Times New Roman"/>
                <a:cs typeface="Times New Roman"/>
              </a:rPr>
              <a:t> </a:t>
            </a:r>
            <a:r>
              <a:rPr sz="2400" b="1" spc="-10" dirty="0">
                <a:solidFill>
                  <a:srgbClr val="231F20"/>
                </a:solidFill>
                <a:latin typeface="Times New Roman"/>
                <a:cs typeface="Times New Roman"/>
              </a:rPr>
              <a:t>бур’яни </a:t>
            </a:r>
            <a:r>
              <a:rPr sz="2400" b="1" dirty="0">
                <a:solidFill>
                  <a:srgbClr val="231F20"/>
                </a:solidFill>
                <a:latin typeface="Times New Roman"/>
                <a:cs typeface="Times New Roman"/>
              </a:rPr>
              <a:t>гинуть, а </a:t>
            </a:r>
            <a:r>
              <a:rPr sz="2400" b="1" spc="-5" dirty="0">
                <a:solidFill>
                  <a:srgbClr val="231F20"/>
                </a:solidFill>
                <a:latin typeface="Times New Roman"/>
                <a:cs typeface="Times New Roman"/>
              </a:rPr>
              <a:t>трансгенні </a:t>
            </a:r>
            <a:r>
              <a:rPr sz="2400" b="1" spc="-20" dirty="0">
                <a:solidFill>
                  <a:srgbClr val="231F20"/>
                </a:solidFill>
                <a:latin typeface="Times New Roman"/>
                <a:cs typeface="Times New Roman"/>
              </a:rPr>
              <a:t>культури </a:t>
            </a:r>
            <a:r>
              <a:rPr sz="2400" b="1" dirty="0">
                <a:solidFill>
                  <a:srgbClr val="231F20"/>
                </a:solidFill>
                <a:latin typeface="Times New Roman"/>
                <a:cs typeface="Times New Roman"/>
              </a:rPr>
              <a:t>– ні. </a:t>
            </a:r>
            <a:r>
              <a:rPr sz="2400" b="1" spc="-10" dirty="0">
                <a:solidFill>
                  <a:srgbClr val="231F20"/>
                </a:solidFill>
                <a:latin typeface="Times New Roman"/>
                <a:cs typeface="Times New Roman"/>
              </a:rPr>
              <a:t>Сьогодні </a:t>
            </a:r>
            <a:r>
              <a:rPr sz="2400" b="1" spc="-5" dirty="0">
                <a:solidFill>
                  <a:srgbClr val="231F20"/>
                </a:solidFill>
                <a:latin typeface="Times New Roman"/>
                <a:cs typeface="Times New Roman"/>
              </a:rPr>
              <a:t>виведено </a:t>
            </a:r>
            <a:r>
              <a:rPr sz="2400" b="1" spc="-290" dirty="0">
                <a:solidFill>
                  <a:srgbClr val="231F20"/>
                </a:solidFill>
                <a:latin typeface="Times New Roman"/>
                <a:cs typeface="Times New Roman"/>
              </a:rPr>
              <a:t> </a:t>
            </a:r>
            <a:r>
              <a:rPr sz="2400" b="1" spc="-5" dirty="0">
                <a:solidFill>
                  <a:srgbClr val="231F20"/>
                </a:solidFill>
                <a:latin typeface="Times New Roman"/>
                <a:cs typeface="Times New Roman"/>
              </a:rPr>
              <a:t>велику </a:t>
            </a:r>
            <a:r>
              <a:rPr sz="2400" b="1" dirty="0">
                <a:solidFill>
                  <a:srgbClr val="231F20"/>
                </a:solidFill>
                <a:latin typeface="Times New Roman"/>
                <a:cs typeface="Times New Roman"/>
              </a:rPr>
              <a:t>кількість </a:t>
            </a:r>
            <a:r>
              <a:rPr sz="2400" b="1" spc="-5" dirty="0">
                <a:solidFill>
                  <a:srgbClr val="231F20"/>
                </a:solidFill>
                <a:latin typeface="Times New Roman"/>
                <a:cs typeface="Times New Roman"/>
              </a:rPr>
              <a:t>трансгенних </a:t>
            </a:r>
            <a:r>
              <a:rPr sz="2400" b="1" dirty="0">
                <a:solidFill>
                  <a:srgbClr val="231F20"/>
                </a:solidFill>
                <a:latin typeface="Times New Roman"/>
                <a:cs typeface="Times New Roman"/>
              </a:rPr>
              <a:t>рослин, які </a:t>
            </a:r>
            <a:r>
              <a:rPr sz="2400" b="1" spc="-5" dirty="0">
                <a:solidFill>
                  <a:srgbClr val="231F20"/>
                </a:solidFill>
                <a:latin typeface="Times New Roman"/>
                <a:cs typeface="Times New Roman"/>
              </a:rPr>
              <a:t>виявляють </a:t>
            </a:r>
            <a:r>
              <a:rPr sz="2400" b="1" dirty="0">
                <a:solidFill>
                  <a:srgbClr val="231F20"/>
                </a:solidFill>
                <a:latin typeface="Times New Roman"/>
                <a:cs typeface="Times New Roman"/>
              </a:rPr>
              <a:t>стійкість </a:t>
            </a:r>
            <a:r>
              <a:rPr sz="2400" b="1" spc="-285" dirty="0">
                <a:solidFill>
                  <a:srgbClr val="231F20"/>
                </a:solidFill>
                <a:latin typeface="Times New Roman"/>
                <a:cs typeface="Times New Roman"/>
              </a:rPr>
              <a:t> </a:t>
            </a:r>
            <a:r>
              <a:rPr sz="2400" b="1" spc="5" dirty="0">
                <a:solidFill>
                  <a:srgbClr val="231F20"/>
                </a:solidFill>
                <a:latin typeface="Times New Roman"/>
                <a:cs typeface="Times New Roman"/>
              </a:rPr>
              <a:t>до</a:t>
            </a:r>
            <a:r>
              <a:rPr sz="2400" b="1" spc="10" dirty="0">
                <a:solidFill>
                  <a:srgbClr val="231F20"/>
                </a:solidFill>
                <a:latin typeface="Times New Roman"/>
                <a:cs typeface="Times New Roman"/>
              </a:rPr>
              <a:t> основних</a:t>
            </a:r>
            <a:r>
              <a:rPr sz="2400" b="1" spc="15" dirty="0">
                <a:solidFill>
                  <a:srgbClr val="231F20"/>
                </a:solidFill>
                <a:latin typeface="Times New Roman"/>
                <a:cs typeface="Times New Roman"/>
              </a:rPr>
              <a:t> </a:t>
            </a:r>
            <a:r>
              <a:rPr sz="2400" b="1" spc="5" dirty="0">
                <a:solidFill>
                  <a:srgbClr val="231F20"/>
                </a:solidFill>
                <a:latin typeface="Times New Roman"/>
                <a:cs typeface="Times New Roman"/>
              </a:rPr>
              <a:t>класів</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гербіцидів.</a:t>
            </a:r>
            <a:r>
              <a:rPr sz="2400" b="1" spc="10" dirty="0">
                <a:solidFill>
                  <a:srgbClr val="231F20"/>
                </a:solidFill>
                <a:latin typeface="Times New Roman"/>
                <a:cs typeface="Times New Roman"/>
              </a:rPr>
              <a:t> </a:t>
            </a:r>
            <a:r>
              <a:rPr sz="2400" b="1" spc="5" dirty="0" err="1" smtClean="0">
                <a:solidFill>
                  <a:srgbClr val="231F20"/>
                </a:solidFill>
                <a:latin typeface="Times New Roman"/>
                <a:cs typeface="Times New Roman"/>
              </a:rPr>
              <a:t>При</a:t>
            </a:r>
            <a:r>
              <a:rPr sz="2400" b="1" spc="10" dirty="0" smtClean="0">
                <a:solidFill>
                  <a:srgbClr val="231F20"/>
                </a:solidFill>
                <a:latin typeface="Times New Roman"/>
                <a:cs typeface="Times New Roman"/>
              </a:rPr>
              <a:t> </a:t>
            </a:r>
            <a:r>
              <a:rPr sz="2400" b="1" spc="5" dirty="0">
                <a:solidFill>
                  <a:srgbClr val="231F20"/>
                </a:solidFill>
                <a:latin typeface="Times New Roman"/>
                <a:cs typeface="Times New Roman"/>
              </a:rPr>
              <a:t>їх</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створенні</a:t>
            </a:r>
            <a:r>
              <a:rPr sz="2400" b="1" spc="10" dirty="0">
                <a:solidFill>
                  <a:srgbClr val="231F20"/>
                </a:solidFill>
                <a:latin typeface="Times New Roman"/>
                <a:cs typeface="Times New Roman"/>
              </a:rPr>
              <a:t> </a:t>
            </a:r>
            <a:r>
              <a:rPr sz="2400" b="1" spc="-20" dirty="0">
                <a:solidFill>
                  <a:srgbClr val="231F20"/>
                </a:solidFill>
                <a:latin typeface="Times New Roman"/>
                <a:cs typeface="Times New Roman"/>
              </a:rPr>
              <a:t>було </a:t>
            </a:r>
            <a:r>
              <a:rPr sz="2400" b="1" spc="-15" dirty="0">
                <a:solidFill>
                  <a:srgbClr val="231F20"/>
                </a:solidFill>
                <a:latin typeface="Times New Roman"/>
                <a:cs typeface="Times New Roman"/>
              </a:rPr>
              <a:t> </a:t>
            </a:r>
            <a:r>
              <a:rPr sz="2400" b="1" spc="-5" dirty="0">
                <a:solidFill>
                  <a:srgbClr val="231F20"/>
                </a:solidFill>
                <a:latin typeface="Times New Roman"/>
                <a:cs typeface="Times New Roman"/>
              </a:rPr>
              <a:t>зреалізовано </a:t>
            </a:r>
            <a:r>
              <a:rPr sz="2400" b="1" dirty="0">
                <a:solidFill>
                  <a:srgbClr val="231F20"/>
                </a:solidFill>
                <a:latin typeface="Times New Roman"/>
                <a:cs typeface="Times New Roman"/>
              </a:rPr>
              <a:t>щонайменше </a:t>
            </a:r>
            <a:r>
              <a:rPr sz="2400" b="1" dirty="0">
                <a:solidFill>
                  <a:srgbClr val="7030A0"/>
                </a:solidFill>
                <a:latin typeface="Times New Roman"/>
                <a:cs typeface="Times New Roman"/>
              </a:rPr>
              <a:t>три різні </a:t>
            </a:r>
            <a:r>
              <a:rPr sz="2400" b="1" spc="-15" dirty="0">
                <a:solidFill>
                  <a:srgbClr val="7030A0"/>
                </a:solidFill>
                <a:latin typeface="Times New Roman"/>
                <a:cs typeface="Times New Roman"/>
              </a:rPr>
              <a:t>підходи</a:t>
            </a:r>
            <a:r>
              <a:rPr sz="2400" b="1" spc="-15" dirty="0">
                <a:solidFill>
                  <a:srgbClr val="231F20"/>
                </a:solidFill>
                <a:latin typeface="Times New Roman"/>
                <a:cs typeface="Times New Roman"/>
              </a:rPr>
              <a:t>:</a:t>
            </a:r>
            <a:endParaRPr sz="2400" b="1" dirty="0">
              <a:latin typeface="Times New Roman"/>
              <a:cs typeface="Times New Roman"/>
            </a:endParaRPr>
          </a:p>
          <a:p>
            <a:pPr marR="5080" indent="131442" algn="just">
              <a:buAutoNum type="arabicParenR"/>
              <a:tabLst>
                <a:tab pos="373371" algn="l"/>
              </a:tabLst>
            </a:pPr>
            <a:r>
              <a:rPr lang="uk-UA" sz="2200" b="1" spc="-5" dirty="0">
                <a:solidFill>
                  <a:srgbClr val="231F20"/>
                </a:solidFill>
                <a:latin typeface="Times New Roman"/>
                <a:cs typeface="Times New Roman"/>
              </a:rPr>
              <a:t> </a:t>
            </a:r>
            <a:r>
              <a:rPr sz="2200" b="1" spc="-5" dirty="0" err="1">
                <a:solidFill>
                  <a:srgbClr val="231F20"/>
                </a:solidFill>
                <a:latin typeface="Times New Roman"/>
                <a:cs typeface="Times New Roman"/>
              </a:rPr>
              <a:t>забезпечення</a:t>
            </a:r>
            <a:r>
              <a:rPr sz="2200" b="1" spc="-45" dirty="0">
                <a:solidFill>
                  <a:srgbClr val="231F20"/>
                </a:solidFill>
                <a:latin typeface="Times New Roman"/>
                <a:cs typeface="Times New Roman"/>
              </a:rPr>
              <a:t> </a:t>
            </a:r>
            <a:r>
              <a:rPr sz="2200" b="1" spc="-5" dirty="0">
                <a:solidFill>
                  <a:srgbClr val="231F20"/>
                </a:solidFill>
                <a:latin typeface="Times New Roman"/>
                <a:cs typeface="Times New Roman"/>
              </a:rPr>
              <a:t>синтезу</a:t>
            </a:r>
            <a:r>
              <a:rPr sz="2200" b="1" spc="-45" dirty="0">
                <a:solidFill>
                  <a:srgbClr val="231F20"/>
                </a:solidFill>
                <a:latin typeface="Times New Roman"/>
                <a:cs typeface="Times New Roman"/>
              </a:rPr>
              <a:t> </a:t>
            </a:r>
            <a:r>
              <a:rPr sz="2200" b="1" spc="-5" dirty="0">
                <a:solidFill>
                  <a:srgbClr val="231F20"/>
                </a:solidFill>
                <a:latin typeface="Times New Roman"/>
                <a:cs typeface="Times New Roman"/>
              </a:rPr>
              <a:t>білка,</a:t>
            </a:r>
            <a:r>
              <a:rPr sz="2200" b="1" spc="-45" dirty="0">
                <a:solidFill>
                  <a:srgbClr val="231F20"/>
                </a:solidFill>
                <a:latin typeface="Times New Roman"/>
                <a:cs typeface="Times New Roman"/>
              </a:rPr>
              <a:t> </a:t>
            </a:r>
            <a:r>
              <a:rPr sz="2200" b="1" spc="-10" dirty="0">
                <a:solidFill>
                  <a:srgbClr val="231F20"/>
                </a:solidFill>
                <a:latin typeface="Times New Roman"/>
                <a:cs typeface="Times New Roman"/>
              </a:rPr>
              <a:t>чутливого</a:t>
            </a:r>
            <a:r>
              <a:rPr sz="2200" b="1" spc="-45" dirty="0">
                <a:solidFill>
                  <a:srgbClr val="231F20"/>
                </a:solidFill>
                <a:latin typeface="Times New Roman"/>
                <a:cs typeface="Times New Roman"/>
              </a:rPr>
              <a:t> </a:t>
            </a:r>
            <a:r>
              <a:rPr sz="2200" b="1" dirty="0">
                <a:solidFill>
                  <a:srgbClr val="231F20"/>
                </a:solidFill>
                <a:latin typeface="Times New Roman"/>
                <a:cs typeface="Times New Roman"/>
              </a:rPr>
              <a:t>до</a:t>
            </a:r>
            <a:r>
              <a:rPr sz="2200" b="1" spc="-45" dirty="0">
                <a:solidFill>
                  <a:srgbClr val="231F20"/>
                </a:solidFill>
                <a:latin typeface="Times New Roman"/>
                <a:cs typeface="Times New Roman"/>
              </a:rPr>
              <a:t> </a:t>
            </a:r>
            <a:r>
              <a:rPr sz="2200" b="1" dirty="0">
                <a:solidFill>
                  <a:srgbClr val="231F20"/>
                </a:solidFill>
                <a:latin typeface="Times New Roman"/>
                <a:cs typeface="Times New Roman"/>
              </a:rPr>
              <a:t>дії</a:t>
            </a:r>
            <a:r>
              <a:rPr sz="2200" b="1" spc="-45" dirty="0">
                <a:solidFill>
                  <a:srgbClr val="231F20"/>
                </a:solidFill>
                <a:latin typeface="Times New Roman"/>
                <a:cs typeface="Times New Roman"/>
              </a:rPr>
              <a:t> </a:t>
            </a:r>
            <a:r>
              <a:rPr sz="2200" b="1" spc="-15" dirty="0">
                <a:solidFill>
                  <a:srgbClr val="231F20"/>
                </a:solidFill>
                <a:latin typeface="Times New Roman"/>
                <a:cs typeface="Times New Roman"/>
              </a:rPr>
              <a:t>гербіциду,</a:t>
            </a:r>
            <a:r>
              <a:rPr sz="2200" b="1" spc="-45" dirty="0">
                <a:solidFill>
                  <a:srgbClr val="231F20"/>
                </a:solidFill>
                <a:latin typeface="Times New Roman"/>
                <a:cs typeface="Times New Roman"/>
              </a:rPr>
              <a:t> </a:t>
            </a:r>
            <a:r>
              <a:rPr sz="2200" b="1" dirty="0">
                <a:solidFill>
                  <a:srgbClr val="231F20"/>
                </a:solidFill>
                <a:latin typeface="Times New Roman"/>
                <a:cs typeface="Times New Roman"/>
              </a:rPr>
              <a:t>у </a:t>
            </a:r>
            <a:r>
              <a:rPr sz="2200" b="1" spc="-290" dirty="0">
                <a:solidFill>
                  <a:srgbClr val="231F20"/>
                </a:solidFill>
                <a:latin typeface="Times New Roman"/>
                <a:cs typeface="Times New Roman"/>
              </a:rPr>
              <a:t> </a:t>
            </a:r>
            <a:r>
              <a:rPr sz="2200" b="1" dirty="0">
                <a:solidFill>
                  <a:srgbClr val="231F20"/>
                </a:solidFill>
                <a:latin typeface="Times New Roman"/>
                <a:cs typeface="Times New Roman"/>
              </a:rPr>
              <a:t>такій </a:t>
            </a:r>
            <a:r>
              <a:rPr sz="2200" b="1" spc="-5" dirty="0">
                <a:solidFill>
                  <a:srgbClr val="231F20"/>
                </a:solidFill>
                <a:latin typeface="Times New Roman"/>
                <a:cs typeface="Times New Roman"/>
              </a:rPr>
              <a:t>кількості, </a:t>
            </a:r>
            <a:r>
              <a:rPr sz="2200" b="1" dirty="0">
                <a:solidFill>
                  <a:srgbClr val="231F20"/>
                </a:solidFill>
                <a:latin typeface="Times New Roman"/>
                <a:cs typeface="Times New Roman"/>
              </a:rPr>
              <a:t>щоб </a:t>
            </a:r>
            <a:r>
              <a:rPr sz="2200" b="1" spc="-10" dirty="0">
                <a:solidFill>
                  <a:srgbClr val="231F20"/>
                </a:solidFill>
                <a:latin typeface="Times New Roman"/>
                <a:cs typeface="Times New Roman"/>
              </a:rPr>
              <a:t>його </a:t>
            </a:r>
            <a:r>
              <a:rPr sz="2200" b="1" spc="-5" dirty="0">
                <a:solidFill>
                  <a:srgbClr val="231F20"/>
                </a:solidFill>
                <a:latin typeface="Times New Roman"/>
                <a:cs typeface="Times New Roman"/>
              </a:rPr>
              <a:t>вистачило </a:t>
            </a:r>
            <a:r>
              <a:rPr sz="2200" b="1" dirty="0">
                <a:solidFill>
                  <a:srgbClr val="231F20"/>
                </a:solidFill>
                <a:latin typeface="Times New Roman"/>
                <a:cs typeface="Times New Roman"/>
              </a:rPr>
              <a:t>на </a:t>
            </a:r>
            <a:r>
              <a:rPr sz="2200" b="1" spc="-10" dirty="0">
                <a:solidFill>
                  <a:srgbClr val="231F20"/>
                </a:solidFill>
                <a:latin typeface="Times New Roman"/>
                <a:cs typeface="Times New Roman"/>
              </a:rPr>
              <a:t>виконання </a:t>
            </a:r>
            <a:r>
              <a:rPr sz="2200" b="1" spc="-5" dirty="0">
                <a:solidFill>
                  <a:srgbClr val="231F20"/>
                </a:solidFill>
                <a:latin typeface="Times New Roman"/>
                <a:cs typeface="Times New Roman"/>
              </a:rPr>
              <a:t>властивих </a:t>
            </a:r>
            <a:r>
              <a:rPr sz="2200" b="1" dirty="0">
                <a:solidFill>
                  <a:srgbClr val="231F20"/>
                </a:solidFill>
                <a:latin typeface="Times New Roman"/>
                <a:cs typeface="Times New Roman"/>
              </a:rPr>
              <a:t> </a:t>
            </a:r>
            <a:r>
              <a:rPr sz="2200" b="1" spc="-10" dirty="0">
                <a:solidFill>
                  <a:srgbClr val="231F20"/>
                </a:solidFill>
                <a:latin typeface="Times New Roman"/>
                <a:cs typeface="Times New Roman"/>
              </a:rPr>
              <a:t>йому</a:t>
            </a:r>
            <a:r>
              <a:rPr sz="2200" b="1" spc="-5" dirty="0">
                <a:solidFill>
                  <a:srgbClr val="231F20"/>
                </a:solidFill>
                <a:latin typeface="Times New Roman"/>
                <a:cs typeface="Times New Roman"/>
              </a:rPr>
              <a:t> функцій</a:t>
            </a:r>
            <a:r>
              <a:rPr sz="2200" b="1" dirty="0">
                <a:solidFill>
                  <a:srgbClr val="231F20"/>
                </a:solidFill>
                <a:latin typeface="Times New Roman"/>
                <a:cs typeface="Times New Roman"/>
              </a:rPr>
              <a:t> за наявності </a:t>
            </a:r>
            <a:r>
              <a:rPr sz="2200" b="1" spc="-5" dirty="0">
                <a:solidFill>
                  <a:srgbClr val="231F20"/>
                </a:solidFill>
                <a:latin typeface="Times New Roman"/>
                <a:cs typeface="Times New Roman"/>
              </a:rPr>
              <a:t>гербіциду;</a:t>
            </a:r>
            <a:endParaRPr sz="2200" b="1" dirty="0">
              <a:latin typeface="Times New Roman"/>
              <a:cs typeface="Times New Roman"/>
            </a:endParaRPr>
          </a:p>
          <a:p>
            <a:pPr marR="5080" indent="130807" algn="just">
              <a:buAutoNum type="arabicParenR"/>
              <a:tabLst>
                <a:tab pos="373371" algn="l"/>
              </a:tabLst>
            </a:pPr>
            <a:r>
              <a:rPr lang="uk-UA" sz="2200" b="1" spc="5" dirty="0">
                <a:solidFill>
                  <a:srgbClr val="231F20"/>
                </a:solidFill>
                <a:latin typeface="Times New Roman"/>
                <a:cs typeface="Times New Roman"/>
              </a:rPr>
              <a:t> </a:t>
            </a:r>
            <a:r>
              <a:rPr sz="2200" b="1" spc="5" dirty="0" err="1">
                <a:solidFill>
                  <a:srgbClr val="231F20"/>
                </a:solidFill>
                <a:latin typeface="Times New Roman"/>
                <a:cs typeface="Times New Roman"/>
              </a:rPr>
              <a:t>зменшення</a:t>
            </a:r>
            <a:r>
              <a:rPr sz="2200" b="1" spc="5" dirty="0">
                <a:solidFill>
                  <a:srgbClr val="231F20"/>
                </a:solidFill>
                <a:latin typeface="Times New Roman"/>
                <a:cs typeface="Times New Roman"/>
              </a:rPr>
              <a:t> здатності білка, </a:t>
            </a:r>
            <a:r>
              <a:rPr sz="2200" b="1" dirty="0">
                <a:solidFill>
                  <a:srgbClr val="231F20"/>
                </a:solidFill>
                <a:latin typeface="Times New Roman"/>
                <a:cs typeface="Times New Roman"/>
              </a:rPr>
              <a:t>чутливого </a:t>
            </a:r>
            <a:r>
              <a:rPr sz="2200" b="1" spc="5" dirty="0">
                <a:solidFill>
                  <a:srgbClr val="231F20"/>
                </a:solidFill>
                <a:latin typeface="Times New Roman"/>
                <a:cs typeface="Times New Roman"/>
              </a:rPr>
              <a:t>до </a:t>
            </a:r>
            <a:r>
              <a:rPr sz="2200" b="1" spc="-5" dirty="0">
                <a:solidFill>
                  <a:srgbClr val="231F20"/>
                </a:solidFill>
                <a:latin typeface="Times New Roman"/>
                <a:cs typeface="Times New Roman"/>
              </a:rPr>
              <a:t>гербіциду, </a:t>
            </a:r>
            <a:r>
              <a:rPr sz="2200" b="1" spc="5" dirty="0">
                <a:solidFill>
                  <a:srgbClr val="231F20"/>
                </a:solidFill>
                <a:latin typeface="Times New Roman"/>
                <a:cs typeface="Times New Roman"/>
              </a:rPr>
              <a:t>до </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зв’язування </a:t>
            </a:r>
            <a:r>
              <a:rPr sz="2200" b="1" dirty="0">
                <a:solidFill>
                  <a:srgbClr val="231F20"/>
                </a:solidFill>
                <a:latin typeface="Times New Roman"/>
                <a:cs typeface="Times New Roman"/>
              </a:rPr>
              <a:t>із ним;</a:t>
            </a:r>
            <a:endParaRPr sz="2200" b="1" dirty="0">
              <a:latin typeface="Times New Roman"/>
              <a:cs typeface="Times New Roman"/>
            </a:endParaRPr>
          </a:p>
          <a:p>
            <a:pPr marR="5080" indent="130807" algn="just">
              <a:buAutoNum type="arabicParenR"/>
              <a:tabLst>
                <a:tab pos="373371" algn="l"/>
              </a:tabLst>
            </a:pPr>
            <a:r>
              <a:rPr lang="uk-UA" sz="2200" b="1" spc="5" dirty="0">
                <a:solidFill>
                  <a:srgbClr val="231F20"/>
                </a:solidFill>
                <a:latin typeface="Times New Roman"/>
                <a:cs typeface="Times New Roman"/>
              </a:rPr>
              <a:t> </a:t>
            </a:r>
            <a:r>
              <a:rPr sz="2200" b="1" spc="5" dirty="0" err="1">
                <a:solidFill>
                  <a:srgbClr val="231F20"/>
                </a:solidFill>
                <a:latin typeface="Times New Roman"/>
                <a:cs typeface="Times New Roman"/>
              </a:rPr>
              <a:t>забезпечення</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інактивації</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гербіциду</a:t>
            </a:r>
            <a:r>
              <a:rPr sz="2200" b="1" spc="10" dirty="0">
                <a:solidFill>
                  <a:srgbClr val="231F20"/>
                </a:solidFill>
                <a:latin typeface="Times New Roman"/>
                <a:cs typeface="Times New Roman"/>
              </a:rPr>
              <a:t> </a:t>
            </a:r>
            <a:r>
              <a:rPr sz="2200" b="1" dirty="0">
                <a:solidFill>
                  <a:srgbClr val="231F20"/>
                </a:solidFill>
                <a:latin typeface="Times New Roman"/>
                <a:cs typeface="Times New Roman"/>
              </a:rPr>
              <a:t>в</a:t>
            </a:r>
            <a:r>
              <a:rPr sz="2200" b="1" spc="5" dirty="0">
                <a:solidFill>
                  <a:srgbClr val="231F20"/>
                </a:solidFill>
                <a:latin typeface="Times New Roman"/>
                <a:cs typeface="Times New Roman"/>
              </a:rPr>
              <a:t> </a:t>
            </a:r>
            <a:r>
              <a:rPr sz="2200" b="1" spc="10" dirty="0">
                <a:solidFill>
                  <a:srgbClr val="231F20"/>
                </a:solidFill>
                <a:latin typeface="Times New Roman"/>
                <a:cs typeface="Times New Roman"/>
              </a:rPr>
              <a:t>рослині</a:t>
            </a:r>
            <a:r>
              <a:rPr sz="2200" b="1" spc="15" dirty="0">
                <a:solidFill>
                  <a:srgbClr val="231F20"/>
                </a:solidFill>
                <a:latin typeface="Times New Roman"/>
                <a:cs typeface="Times New Roman"/>
              </a:rPr>
              <a:t> </a:t>
            </a:r>
            <a:r>
              <a:rPr sz="2200" b="1" dirty="0">
                <a:solidFill>
                  <a:srgbClr val="231F20"/>
                </a:solidFill>
                <a:latin typeface="Times New Roman"/>
                <a:cs typeface="Times New Roman"/>
              </a:rPr>
              <a:t>в</a:t>
            </a:r>
            <a:r>
              <a:rPr sz="2200" b="1" spc="5" dirty="0">
                <a:solidFill>
                  <a:srgbClr val="231F20"/>
                </a:solidFill>
                <a:latin typeface="Times New Roman"/>
                <a:cs typeface="Times New Roman"/>
              </a:rPr>
              <a:t> </a:t>
            </a:r>
            <a:r>
              <a:rPr sz="2200" b="1" spc="-15" dirty="0">
                <a:solidFill>
                  <a:srgbClr val="231F20"/>
                </a:solidFill>
                <a:latin typeface="Times New Roman"/>
                <a:cs typeface="Times New Roman"/>
              </a:rPr>
              <a:t>ході </a:t>
            </a:r>
            <a:r>
              <a:rPr sz="2200" b="1" spc="-285" dirty="0">
                <a:solidFill>
                  <a:srgbClr val="231F20"/>
                </a:solidFill>
                <a:latin typeface="Times New Roman"/>
                <a:cs typeface="Times New Roman"/>
              </a:rPr>
              <a:t> </a:t>
            </a:r>
            <a:r>
              <a:rPr sz="2200" b="1" spc="-15" dirty="0" err="1">
                <a:solidFill>
                  <a:srgbClr val="231F20"/>
                </a:solidFill>
                <a:latin typeface="Times New Roman"/>
                <a:cs typeface="Times New Roman"/>
              </a:rPr>
              <a:t>метаболізму</a:t>
            </a:r>
            <a:r>
              <a:rPr sz="2200" b="1" spc="-15" dirty="0">
                <a:solidFill>
                  <a:srgbClr val="231F20"/>
                </a:solidFill>
                <a:latin typeface="Times New Roman"/>
                <a:cs typeface="Times New Roman"/>
              </a:rPr>
              <a:t>.</a:t>
            </a:r>
            <a:endParaRPr sz="2200" b="1" dirty="0">
              <a:latin typeface="Times New Roman"/>
              <a:cs typeface="Times New Roman"/>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3700" y="200025"/>
            <a:ext cx="9296400" cy="7091685"/>
          </a:xfrm>
          <a:prstGeom prst="rect">
            <a:avLst/>
          </a:prstGeom>
          <a:solidFill>
            <a:schemeClr val="bg1"/>
          </a:solidFill>
        </p:spPr>
        <p:txBody>
          <a:bodyPr vert="horz" wrap="square" lIns="0" tIns="12700" rIns="0" bIns="0" rtlCol="0">
            <a:spAutoFit/>
          </a:bodyPr>
          <a:lstStyle/>
          <a:p>
            <a:pPr marL="12700" marR="5080" algn="just"/>
            <a:r>
              <a:rPr sz="2300" b="1" spc="5" dirty="0" err="1">
                <a:solidFill>
                  <a:srgbClr val="231F20"/>
                </a:solidFill>
                <a:latin typeface="Times New Roman"/>
                <a:cs typeface="Times New Roman"/>
              </a:rPr>
              <a:t>Використання</a:t>
            </a:r>
            <a:r>
              <a:rPr sz="2300" b="1" spc="10" dirty="0">
                <a:solidFill>
                  <a:srgbClr val="231F20"/>
                </a:solidFill>
                <a:latin typeface="Times New Roman"/>
                <a:cs typeface="Times New Roman"/>
              </a:rPr>
              <a:t> </a:t>
            </a:r>
            <a:r>
              <a:rPr sz="2300" b="1" spc="5" dirty="0">
                <a:solidFill>
                  <a:srgbClr val="231F20"/>
                </a:solidFill>
                <a:latin typeface="Times New Roman"/>
                <a:cs typeface="Times New Roman"/>
              </a:rPr>
              <a:t>генної</a:t>
            </a:r>
            <a:r>
              <a:rPr sz="2300" b="1" spc="10" dirty="0">
                <a:solidFill>
                  <a:srgbClr val="231F20"/>
                </a:solidFill>
                <a:latin typeface="Times New Roman"/>
                <a:cs typeface="Times New Roman"/>
              </a:rPr>
              <a:t> </a:t>
            </a:r>
            <a:r>
              <a:rPr sz="2300" b="1" spc="5" dirty="0">
                <a:solidFill>
                  <a:srgbClr val="231F20"/>
                </a:solidFill>
                <a:latin typeface="Times New Roman"/>
                <a:cs typeface="Times New Roman"/>
              </a:rPr>
              <a:t>інженерії</a:t>
            </a:r>
            <a:r>
              <a:rPr sz="2300" b="1" spc="10" dirty="0">
                <a:solidFill>
                  <a:srgbClr val="231F20"/>
                </a:solidFill>
                <a:latin typeface="Times New Roman"/>
                <a:cs typeface="Times New Roman"/>
              </a:rPr>
              <a:t> </a:t>
            </a:r>
            <a:r>
              <a:rPr sz="2300" b="1" spc="5" dirty="0" err="1">
                <a:solidFill>
                  <a:srgbClr val="231F20"/>
                </a:solidFill>
                <a:latin typeface="Times New Roman"/>
                <a:cs typeface="Times New Roman"/>
              </a:rPr>
              <a:t>дозволяє</a:t>
            </a:r>
            <a:r>
              <a:rPr sz="2300" b="1" spc="10" dirty="0">
                <a:solidFill>
                  <a:srgbClr val="231F20"/>
                </a:solidFill>
                <a:latin typeface="Times New Roman"/>
                <a:cs typeface="Times New Roman"/>
              </a:rPr>
              <a:t> </a:t>
            </a:r>
            <a:r>
              <a:rPr sz="2300" b="1" spc="-10" dirty="0" err="1" smtClean="0">
                <a:solidFill>
                  <a:srgbClr val="231F20"/>
                </a:solidFill>
                <a:latin typeface="Times New Roman"/>
                <a:cs typeface="Times New Roman"/>
              </a:rPr>
              <a:t>також</a:t>
            </a:r>
            <a:r>
              <a:rPr sz="2300" b="1" spc="-5" dirty="0" smtClean="0">
                <a:solidFill>
                  <a:srgbClr val="231F20"/>
                </a:solidFill>
                <a:latin typeface="Times New Roman"/>
                <a:cs typeface="Times New Roman"/>
              </a:rPr>
              <a:t> </a:t>
            </a:r>
            <a:r>
              <a:rPr sz="2300" b="1" dirty="0">
                <a:solidFill>
                  <a:srgbClr val="231F20"/>
                </a:solidFill>
                <a:latin typeface="Times New Roman"/>
                <a:cs typeface="Times New Roman"/>
              </a:rPr>
              <a:t>конструювати </a:t>
            </a:r>
            <a:r>
              <a:rPr sz="2300" b="1" spc="10" dirty="0">
                <a:solidFill>
                  <a:srgbClr val="231F20"/>
                </a:solidFill>
                <a:latin typeface="Times New Roman"/>
                <a:cs typeface="Times New Roman"/>
              </a:rPr>
              <a:t>рослини, </a:t>
            </a:r>
            <a:r>
              <a:rPr sz="2300" b="1" spc="5" dirty="0">
                <a:solidFill>
                  <a:srgbClr val="231F20"/>
                </a:solidFill>
                <a:latin typeface="Times New Roman"/>
                <a:cs typeface="Times New Roman"/>
              </a:rPr>
              <a:t>що стійкі до </a:t>
            </a:r>
            <a:r>
              <a:rPr sz="2300" b="1" dirty="0">
                <a:solidFill>
                  <a:srgbClr val="231F20"/>
                </a:solidFill>
                <a:latin typeface="Times New Roman"/>
                <a:cs typeface="Times New Roman"/>
              </a:rPr>
              <a:t>комах-шкідників. Так, </a:t>
            </a:r>
            <a:r>
              <a:rPr sz="2300" b="1" spc="5" dirty="0" err="1" smtClean="0">
                <a:solidFill>
                  <a:srgbClr val="231F20"/>
                </a:solidFill>
                <a:latin typeface="Times New Roman"/>
                <a:cs typeface="Times New Roman"/>
              </a:rPr>
              <a:t>тепер</a:t>
            </a:r>
            <a:r>
              <a:rPr sz="2300" b="1" spc="5" dirty="0" smtClean="0">
                <a:solidFill>
                  <a:srgbClr val="231F20"/>
                </a:solidFill>
                <a:latin typeface="Times New Roman"/>
                <a:cs typeface="Times New Roman"/>
              </a:rPr>
              <a:t> </a:t>
            </a:r>
            <a:r>
              <a:rPr sz="2300" b="1" spc="-5" dirty="0">
                <a:solidFill>
                  <a:srgbClr val="231F20"/>
                </a:solidFill>
                <a:latin typeface="Times New Roman"/>
                <a:cs typeface="Times New Roman"/>
              </a:rPr>
              <a:t>широко </a:t>
            </a:r>
            <a:r>
              <a:rPr sz="2300" b="1" dirty="0">
                <a:solidFill>
                  <a:srgbClr val="231F20"/>
                </a:solidFill>
                <a:latin typeface="Times New Roman"/>
                <a:cs typeface="Times New Roman"/>
              </a:rPr>
              <a:t>використовують </a:t>
            </a:r>
            <a:r>
              <a:rPr sz="2300" b="1" dirty="0">
                <a:solidFill>
                  <a:srgbClr val="7030A0"/>
                </a:solidFill>
                <a:latin typeface="Times New Roman"/>
                <a:cs typeface="Times New Roman"/>
              </a:rPr>
              <a:t>гени </a:t>
            </a:r>
            <a:r>
              <a:rPr sz="2300" b="1" i="1" spc="5" dirty="0">
                <a:solidFill>
                  <a:srgbClr val="7030A0"/>
                </a:solidFill>
                <a:latin typeface="Times New Roman"/>
                <a:cs typeface="Times New Roman"/>
              </a:rPr>
              <a:t>Bacillus </a:t>
            </a:r>
            <a:r>
              <a:rPr sz="2300" b="1" i="1" spc="5" dirty="0" err="1">
                <a:solidFill>
                  <a:srgbClr val="7030A0"/>
                </a:solidFill>
                <a:latin typeface="Times New Roman"/>
                <a:cs typeface="Times New Roman"/>
              </a:rPr>
              <a:t>thuringiensis</a:t>
            </a:r>
            <a:r>
              <a:rPr sz="2300" b="1" i="1" spc="5" dirty="0">
                <a:solidFill>
                  <a:srgbClr val="7030A0"/>
                </a:solidFill>
                <a:latin typeface="Times New Roman"/>
                <a:cs typeface="Times New Roman"/>
              </a:rPr>
              <a:t> </a:t>
            </a:r>
            <a:r>
              <a:rPr sz="2300" b="1" dirty="0" smtClean="0">
                <a:solidFill>
                  <a:srgbClr val="231F20"/>
                </a:solidFill>
                <a:latin typeface="Times New Roman"/>
                <a:cs typeface="Times New Roman"/>
              </a:rPr>
              <a:t>–</a:t>
            </a:r>
            <a:r>
              <a:rPr sz="2300" b="1" spc="5" dirty="0" smtClean="0">
                <a:solidFill>
                  <a:srgbClr val="231F20"/>
                </a:solidFill>
                <a:latin typeface="Times New Roman"/>
                <a:cs typeface="Times New Roman"/>
              </a:rPr>
              <a:t> </a:t>
            </a:r>
            <a:r>
              <a:rPr sz="2300" b="1" spc="-10" dirty="0">
                <a:solidFill>
                  <a:srgbClr val="231F20"/>
                </a:solidFill>
                <a:latin typeface="Times New Roman"/>
                <a:cs typeface="Times New Roman"/>
              </a:rPr>
              <a:t>ґрунтового мікроорганізму, </a:t>
            </a:r>
            <a:r>
              <a:rPr sz="2300" b="1" dirty="0">
                <a:solidFill>
                  <a:srgbClr val="231F20"/>
                </a:solidFill>
                <a:latin typeface="Times New Roman"/>
                <a:cs typeface="Times New Roman"/>
              </a:rPr>
              <a:t>що </a:t>
            </a:r>
            <a:r>
              <a:rPr sz="2300" b="1" spc="-5" dirty="0">
                <a:solidFill>
                  <a:srgbClr val="231F20"/>
                </a:solidFill>
                <a:latin typeface="Times New Roman"/>
                <a:cs typeface="Times New Roman"/>
              </a:rPr>
              <a:t>має </a:t>
            </a:r>
            <a:r>
              <a:rPr sz="2300" b="1" spc="-10" dirty="0">
                <a:solidFill>
                  <a:srgbClr val="231F20"/>
                </a:solidFill>
                <a:latin typeface="Times New Roman"/>
                <a:cs typeface="Times New Roman"/>
              </a:rPr>
              <a:t>здатність </a:t>
            </a:r>
            <a:r>
              <a:rPr sz="2300" b="1" dirty="0">
                <a:solidFill>
                  <a:srgbClr val="231F20"/>
                </a:solidFill>
                <a:latin typeface="Times New Roman"/>
                <a:cs typeface="Times New Roman"/>
              </a:rPr>
              <a:t>у </a:t>
            </a:r>
            <a:r>
              <a:rPr sz="2300" b="1" spc="-25" dirty="0">
                <a:solidFill>
                  <a:srgbClr val="231F20"/>
                </a:solidFill>
                <a:latin typeface="Times New Roman"/>
                <a:cs typeface="Times New Roman"/>
              </a:rPr>
              <a:t>ході </a:t>
            </a:r>
            <a:r>
              <a:rPr sz="2300" b="1" spc="-10" dirty="0">
                <a:solidFill>
                  <a:srgbClr val="231F20"/>
                </a:solidFill>
                <a:latin typeface="Times New Roman"/>
                <a:cs typeface="Times New Roman"/>
              </a:rPr>
              <a:t>споруляції </a:t>
            </a:r>
            <a:r>
              <a:rPr sz="2300" b="1" spc="-285" dirty="0">
                <a:solidFill>
                  <a:srgbClr val="231F20"/>
                </a:solidFill>
                <a:latin typeface="Times New Roman"/>
                <a:cs typeface="Times New Roman"/>
              </a:rPr>
              <a:t> </a:t>
            </a:r>
            <a:r>
              <a:rPr sz="2300" b="1" dirty="0">
                <a:solidFill>
                  <a:srgbClr val="231F20"/>
                </a:solidFill>
                <a:latin typeface="Times New Roman"/>
                <a:cs typeface="Times New Roman"/>
              </a:rPr>
              <a:t>утворювати</a:t>
            </a:r>
            <a:r>
              <a:rPr sz="2300" b="1" spc="5" dirty="0">
                <a:solidFill>
                  <a:srgbClr val="231F20"/>
                </a:solidFill>
                <a:latin typeface="Times New Roman"/>
                <a:cs typeface="Times New Roman"/>
              </a:rPr>
              <a:t> асоційовані</a:t>
            </a:r>
            <a:r>
              <a:rPr sz="2300" b="1" spc="10" dirty="0">
                <a:solidFill>
                  <a:srgbClr val="231F20"/>
                </a:solidFill>
                <a:latin typeface="Times New Roman"/>
                <a:cs typeface="Times New Roman"/>
              </a:rPr>
              <a:t> </a:t>
            </a:r>
            <a:r>
              <a:rPr sz="2300" b="1" spc="5" dirty="0">
                <a:solidFill>
                  <a:srgbClr val="231F20"/>
                </a:solidFill>
                <a:latin typeface="Times New Roman"/>
                <a:cs typeface="Times New Roman"/>
              </a:rPr>
              <a:t>зі</a:t>
            </a:r>
            <a:r>
              <a:rPr sz="2300" b="1" spc="10" dirty="0">
                <a:solidFill>
                  <a:srgbClr val="231F20"/>
                </a:solidFill>
                <a:latin typeface="Times New Roman"/>
                <a:cs typeface="Times New Roman"/>
              </a:rPr>
              <a:t> </a:t>
            </a:r>
            <a:r>
              <a:rPr sz="2300" b="1" spc="5" dirty="0">
                <a:solidFill>
                  <a:srgbClr val="231F20"/>
                </a:solidFill>
                <a:latin typeface="Times New Roman"/>
                <a:cs typeface="Times New Roman"/>
              </a:rPr>
              <a:t>спорами</a:t>
            </a:r>
            <a:r>
              <a:rPr sz="2300" b="1" spc="10" dirty="0">
                <a:solidFill>
                  <a:srgbClr val="231F20"/>
                </a:solidFill>
                <a:latin typeface="Times New Roman"/>
                <a:cs typeface="Times New Roman"/>
              </a:rPr>
              <a:t> </a:t>
            </a:r>
            <a:r>
              <a:rPr sz="2300" b="1" spc="5" dirty="0">
                <a:solidFill>
                  <a:srgbClr val="231F20"/>
                </a:solidFill>
                <a:latin typeface="Times New Roman"/>
                <a:cs typeface="Times New Roman"/>
              </a:rPr>
              <a:t>кристалоподібні </a:t>
            </a:r>
            <a:r>
              <a:rPr sz="2300" b="1" spc="10" dirty="0">
                <a:solidFill>
                  <a:srgbClr val="231F20"/>
                </a:solidFill>
                <a:latin typeface="Times New Roman"/>
                <a:cs typeface="Times New Roman"/>
              </a:rPr>
              <a:t> </a:t>
            </a:r>
            <a:r>
              <a:rPr sz="2300" b="1" spc="-10" dirty="0">
                <a:solidFill>
                  <a:srgbClr val="231F20"/>
                </a:solidFill>
                <a:latin typeface="Times New Roman"/>
                <a:cs typeface="Times New Roman"/>
              </a:rPr>
              <a:t>включення,</a:t>
            </a:r>
            <a:r>
              <a:rPr sz="2300" b="1" spc="-55" dirty="0">
                <a:solidFill>
                  <a:srgbClr val="231F20"/>
                </a:solidFill>
                <a:latin typeface="Times New Roman"/>
                <a:cs typeface="Times New Roman"/>
              </a:rPr>
              <a:t> </a:t>
            </a:r>
            <a:r>
              <a:rPr sz="2300" b="1" spc="-5" dirty="0">
                <a:solidFill>
                  <a:srgbClr val="231F20"/>
                </a:solidFill>
                <a:latin typeface="Times New Roman"/>
                <a:cs typeface="Times New Roman"/>
              </a:rPr>
              <a:t>які</a:t>
            </a:r>
            <a:r>
              <a:rPr sz="2300" b="1" spc="-50" dirty="0">
                <a:solidFill>
                  <a:srgbClr val="231F20"/>
                </a:solidFill>
                <a:latin typeface="Times New Roman"/>
                <a:cs typeface="Times New Roman"/>
              </a:rPr>
              <a:t> </a:t>
            </a:r>
            <a:r>
              <a:rPr sz="2300" b="1" spc="-10" dirty="0">
                <a:solidFill>
                  <a:srgbClr val="231F20"/>
                </a:solidFill>
                <a:latin typeface="Times New Roman"/>
                <a:cs typeface="Times New Roman"/>
              </a:rPr>
              <a:t>складаються</a:t>
            </a:r>
            <a:r>
              <a:rPr sz="2300" b="1" spc="-50" dirty="0">
                <a:solidFill>
                  <a:srgbClr val="231F20"/>
                </a:solidFill>
                <a:latin typeface="Times New Roman"/>
                <a:cs typeface="Times New Roman"/>
              </a:rPr>
              <a:t> </a:t>
            </a:r>
            <a:r>
              <a:rPr sz="2300" b="1" spc="-5" dirty="0">
                <a:solidFill>
                  <a:srgbClr val="231F20"/>
                </a:solidFill>
                <a:latin typeface="Times New Roman"/>
                <a:cs typeface="Times New Roman"/>
              </a:rPr>
              <a:t>із</a:t>
            </a:r>
            <a:r>
              <a:rPr sz="2300" b="1" spc="-50" dirty="0">
                <a:solidFill>
                  <a:srgbClr val="231F20"/>
                </a:solidFill>
                <a:latin typeface="Times New Roman"/>
                <a:cs typeface="Times New Roman"/>
              </a:rPr>
              <a:t> </a:t>
            </a:r>
            <a:r>
              <a:rPr sz="2300" b="1" dirty="0">
                <a:solidFill>
                  <a:srgbClr val="231F20"/>
                </a:solidFill>
                <a:latin typeface="Times New Roman"/>
                <a:cs typeface="Times New Roman"/>
              </a:rPr>
              <a:t>так</a:t>
            </a:r>
            <a:r>
              <a:rPr sz="2300" b="1" spc="-50" dirty="0">
                <a:solidFill>
                  <a:srgbClr val="231F20"/>
                </a:solidFill>
                <a:latin typeface="Times New Roman"/>
                <a:cs typeface="Times New Roman"/>
              </a:rPr>
              <a:t> </a:t>
            </a:r>
            <a:r>
              <a:rPr sz="2300" b="1" spc="-10" dirty="0">
                <a:solidFill>
                  <a:srgbClr val="231F20"/>
                </a:solidFill>
                <a:latin typeface="Times New Roman"/>
                <a:cs typeface="Times New Roman"/>
              </a:rPr>
              <a:t>званих</a:t>
            </a:r>
            <a:r>
              <a:rPr sz="2300" b="1" spc="-50" dirty="0">
                <a:solidFill>
                  <a:srgbClr val="231F20"/>
                </a:solidFill>
                <a:latin typeface="Times New Roman"/>
                <a:cs typeface="Times New Roman"/>
              </a:rPr>
              <a:t> </a:t>
            </a:r>
            <a:r>
              <a:rPr sz="2300" b="1" i="1" spc="-5" dirty="0">
                <a:solidFill>
                  <a:srgbClr val="7030A0"/>
                </a:solidFill>
                <a:latin typeface="Times New Roman"/>
                <a:cs typeface="Times New Roman"/>
              </a:rPr>
              <a:t>Cry-білків</a:t>
            </a:r>
            <a:r>
              <a:rPr sz="2300" b="1" i="1" spc="-50" dirty="0">
                <a:solidFill>
                  <a:srgbClr val="7030A0"/>
                </a:solidFill>
                <a:latin typeface="Times New Roman"/>
                <a:cs typeface="Times New Roman"/>
              </a:rPr>
              <a:t> </a:t>
            </a:r>
            <a:r>
              <a:rPr sz="2300" b="1" dirty="0">
                <a:solidFill>
                  <a:srgbClr val="7030A0"/>
                </a:solidFill>
                <a:latin typeface="Times New Roman"/>
                <a:cs typeface="Times New Roman"/>
              </a:rPr>
              <a:t>–</a:t>
            </a:r>
            <a:r>
              <a:rPr sz="2300" b="1" spc="-50" dirty="0">
                <a:solidFill>
                  <a:srgbClr val="7030A0"/>
                </a:solidFill>
                <a:latin typeface="Times New Roman"/>
                <a:cs typeface="Times New Roman"/>
              </a:rPr>
              <a:t> </a:t>
            </a:r>
            <a:r>
              <a:rPr sz="2300" b="1" spc="-10" dirty="0">
                <a:solidFill>
                  <a:srgbClr val="7030A0"/>
                </a:solidFill>
                <a:latin typeface="Times New Roman"/>
                <a:cs typeface="Times New Roman"/>
              </a:rPr>
              <a:t>токсинів </a:t>
            </a:r>
            <a:r>
              <a:rPr sz="2300" b="1" spc="-290" dirty="0">
                <a:solidFill>
                  <a:srgbClr val="7030A0"/>
                </a:solidFill>
                <a:latin typeface="Times New Roman"/>
                <a:cs typeface="Times New Roman"/>
              </a:rPr>
              <a:t> </a:t>
            </a:r>
            <a:r>
              <a:rPr sz="2300" b="1" spc="-10" dirty="0">
                <a:solidFill>
                  <a:srgbClr val="7030A0"/>
                </a:solidFill>
                <a:latin typeface="Times New Roman"/>
                <a:cs typeface="Times New Roman"/>
              </a:rPr>
              <a:t>комах</a:t>
            </a:r>
            <a:r>
              <a:rPr sz="2300" b="1" spc="-10" dirty="0">
                <a:solidFill>
                  <a:srgbClr val="231F20"/>
                </a:solidFill>
                <a:latin typeface="Times New Roman"/>
                <a:cs typeface="Times New Roman"/>
              </a:rPr>
              <a:t>.</a:t>
            </a:r>
            <a:r>
              <a:rPr sz="2300" b="1" spc="-5" dirty="0">
                <a:solidFill>
                  <a:srgbClr val="231F20"/>
                </a:solidFill>
                <a:latin typeface="Times New Roman"/>
                <a:cs typeface="Times New Roman"/>
              </a:rPr>
              <a:t> </a:t>
            </a:r>
            <a:r>
              <a:rPr sz="2300" b="1" spc="5" dirty="0">
                <a:solidFill>
                  <a:srgbClr val="231F20"/>
                </a:solidFill>
                <a:latin typeface="Times New Roman"/>
                <a:cs typeface="Times New Roman"/>
              </a:rPr>
              <a:t>Мінімальний</a:t>
            </a:r>
            <a:r>
              <a:rPr sz="2300" b="1" spc="10" dirty="0">
                <a:solidFill>
                  <a:srgbClr val="231F20"/>
                </a:solidFill>
                <a:latin typeface="Times New Roman"/>
                <a:cs typeface="Times New Roman"/>
              </a:rPr>
              <a:t> </a:t>
            </a:r>
            <a:r>
              <a:rPr sz="2300" b="1" spc="5" dirty="0">
                <a:solidFill>
                  <a:srgbClr val="231F20"/>
                </a:solidFill>
                <a:latin typeface="Times New Roman"/>
                <a:cs typeface="Times New Roman"/>
              </a:rPr>
              <a:t>фрагмент</a:t>
            </a:r>
            <a:r>
              <a:rPr sz="2300" b="1" spc="10" dirty="0">
                <a:solidFill>
                  <a:srgbClr val="231F20"/>
                </a:solidFill>
                <a:latin typeface="Times New Roman"/>
                <a:cs typeface="Times New Roman"/>
              </a:rPr>
              <a:t> </a:t>
            </a:r>
            <a:r>
              <a:rPr sz="2300" b="1" dirty="0">
                <a:solidFill>
                  <a:srgbClr val="231F20"/>
                </a:solidFill>
                <a:latin typeface="Times New Roman"/>
                <a:cs typeface="Times New Roman"/>
              </a:rPr>
              <a:t>гена</a:t>
            </a:r>
            <a:r>
              <a:rPr sz="2300" b="1" spc="5" dirty="0">
                <a:solidFill>
                  <a:srgbClr val="231F20"/>
                </a:solidFill>
                <a:latin typeface="Times New Roman"/>
                <a:cs typeface="Times New Roman"/>
              </a:rPr>
              <a:t> </a:t>
            </a:r>
            <a:r>
              <a:rPr sz="2300" b="1" spc="-5" dirty="0">
                <a:solidFill>
                  <a:srgbClr val="231F20"/>
                </a:solidFill>
                <a:latin typeface="Times New Roman"/>
                <a:cs typeface="Times New Roman"/>
              </a:rPr>
              <a:t>такого</a:t>
            </a:r>
            <a:r>
              <a:rPr sz="2300" b="1" dirty="0">
                <a:solidFill>
                  <a:srgbClr val="231F20"/>
                </a:solidFill>
                <a:latin typeface="Times New Roman"/>
                <a:cs typeface="Times New Roman"/>
              </a:rPr>
              <a:t> </a:t>
            </a:r>
            <a:r>
              <a:rPr sz="2300" b="1" spc="5" dirty="0">
                <a:solidFill>
                  <a:srgbClr val="231F20"/>
                </a:solidFill>
                <a:latin typeface="Times New Roman"/>
                <a:cs typeface="Times New Roman"/>
              </a:rPr>
              <a:t>бактеріального </a:t>
            </a:r>
            <a:r>
              <a:rPr sz="2300" b="1" spc="10" dirty="0">
                <a:solidFill>
                  <a:srgbClr val="231F20"/>
                </a:solidFill>
                <a:latin typeface="Times New Roman"/>
                <a:cs typeface="Times New Roman"/>
              </a:rPr>
              <a:t> </a:t>
            </a:r>
            <a:r>
              <a:rPr sz="2300" b="1" spc="-15" dirty="0">
                <a:solidFill>
                  <a:srgbClr val="231F20"/>
                </a:solidFill>
                <a:latin typeface="Times New Roman"/>
                <a:cs typeface="Times New Roman"/>
              </a:rPr>
              <a:t>токсину,</a:t>
            </a:r>
            <a:r>
              <a:rPr sz="2300" b="1" spc="235" dirty="0">
                <a:solidFill>
                  <a:srgbClr val="231F20"/>
                </a:solidFill>
                <a:latin typeface="Times New Roman"/>
                <a:cs typeface="Times New Roman"/>
              </a:rPr>
              <a:t> </a:t>
            </a:r>
            <a:r>
              <a:rPr sz="2300" b="1" spc="-5" dirty="0">
                <a:solidFill>
                  <a:srgbClr val="231F20"/>
                </a:solidFill>
                <a:latin typeface="Times New Roman"/>
                <a:cs typeface="Times New Roman"/>
              </a:rPr>
              <a:t>котрий</a:t>
            </a:r>
            <a:r>
              <a:rPr sz="2300" b="1" spc="225" dirty="0">
                <a:solidFill>
                  <a:srgbClr val="231F20"/>
                </a:solidFill>
                <a:latin typeface="Times New Roman"/>
                <a:cs typeface="Times New Roman"/>
              </a:rPr>
              <a:t> </a:t>
            </a:r>
            <a:r>
              <a:rPr sz="2300" b="1" dirty="0">
                <a:solidFill>
                  <a:srgbClr val="231F20"/>
                </a:solidFill>
                <a:latin typeface="Times New Roman"/>
                <a:cs typeface="Times New Roman"/>
              </a:rPr>
              <a:t>оздоблений</a:t>
            </a:r>
            <a:r>
              <a:rPr sz="2300" b="1" spc="220" dirty="0">
                <a:solidFill>
                  <a:srgbClr val="231F20"/>
                </a:solidFill>
                <a:latin typeface="Times New Roman"/>
                <a:cs typeface="Times New Roman"/>
              </a:rPr>
              <a:t> </a:t>
            </a:r>
            <a:r>
              <a:rPr sz="2300" b="1" dirty="0">
                <a:solidFill>
                  <a:srgbClr val="231F20"/>
                </a:solidFill>
                <a:latin typeface="Times New Roman"/>
                <a:cs typeface="Times New Roman"/>
              </a:rPr>
              <a:t>промотором,</a:t>
            </a:r>
            <a:r>
              <a:rPr sz="2300" b="1" spc="220" dirty="0">
                <a:solidFill>
                  <a:srgbClr val="231F20"/>
                </a:solidFill>
                <a:latin typeface="Times New Roman"/>
                <a:cs typeface="Times New Roman"/>
              </a:rPr>
              <a:t> </a:t>
            </a:r>
            <a:r>
              <a:rPr sz="2300" b="1" spc="5" dirty="0" err="1">
                <a:solidFill>
                  <a:srgbClr val="231F20"/>
                </a:solidFill>
                <a:latin typeface="Times New Roman"/>
                <a:cs typeface="Times New Roman"/>
              </a:rPr>
              <a:t>інтегрується</a:t>
            </a:r>
            <a:r>
              <a:rPr sz="2300" b="1" spc="215" dirty="0">
                <a:solidFill>
                  <a:srgbClr val="231F20"/>
                </a:solidFill>
                <a:latin typeface="Times New Roman"/>
                <a:cs typeface="Times New Roman"/>
              </a:rPr>
              <a:t> </a:t>
            </a:r>
            <a:r>
              <a:rPr sz="2300" b="1" dirty="0">
                <a:solidFill>
                  <a:srgbClr val="231F20"/>
                </a:solidFill>
                <a:latin typeface="Times New Roman"/>
                <a:cs typeface="Times New Roman"/>
              </a:rPr>
              <a:t>у</a:t>
            </a:r>
            <a:r>
              <a:rPr lang="en-US" sz="2300" b="1" dirty="0">
                <a:solidFill>
                  <a:srgbClr val="231F20"/>
                </a:solidFill>
                <a:latin typeface="Times New Roman"/>
                <a:cs typeface="Times New Roman"/>
              </a:rPr>
              <a:t> </a:t>
            </a:r>
            <a:r>
              <a:rPr lang="ru-RU" sz="2300" b="1" spc="10" dirty="0" err="1">
                <a:solidFill>
                  <a:srgbClr val="231F20"/>
                </a:solidFill>
                <a:latin typeface="Times New Roman"/>
                <a:cs typeface="Times New Roman"/>
              </a:rPr>
              <a:t>рослинний</a:t>
            </a:r>
            <a:r>
              <a:rPr lang="ru-RU" sz="2300" b="1" spc="10" dirty="0">
                <a:solidFill>
                  <a:srgbClr val="231F20"/>
                </a:solidFill>
                <a:latin typeface="Times New Roman"/>
                <a:cs typeface="Times New Roman"/>
              </a:rPr>
              <a:t> </a:t>
            </a:r>
            <a:r>
              <a:rPr lang="ru-RU" sz="2300" b="1" dirty="0">
                <a:solidFill>
                  <a:srgbClr val="231F20"/>
                </a:solidFill>
                <a:latin typeface="Times New Roman"/>
                <a:cs typeface="Times New Roman"/>
              </a:rPr>
              <a:t>геном – </a:t>
            </a:r>
            <a:r>
              <a:rPr lang="ru-RU" sz="2300" b="1" spc="10" dirty="0">
                <a:solidFill>
                  <a:srgbClr val="231F20"/>
                </a:solidFill>
                <a:latin typeface="Times New Roman"/>
                <a:cs typeface="Times New Roman"/>
              </a:rPr>
              <a:t>таким </a:t>
            </a:r>
            <a:r>
              <a:rPr lang="ru-RU" sz="2300" b="1" spc="-5" dirty="0">
                <a:solidFill>
                  <a:srgbClr val="231F20"/>
                </a:solidFill>
                <a:latin typeface="Times New Roman"/>
                <a:cs typeface="Times New Roman"/>
              </a:rPr>
              <a:t>шляхом уже </a:t>
            </a:r>
            <a:r>
              <a:rPr lang="ru-RU" sz="2300" b="1" spc="5" dirty="0" err="1">
                <a:solidFill>
                  <a:srgbClr val="231F20"/>
                </a:solidFill>
                <a:latin typeface="Times New Roman"/>
                <a:cs typeface="Times New Roman"/>
              </a:rPr>
              <a:t>отримано</a:t>
            </a:r>
            <a:r>
              <a:rPr lang="ru-RU" sz="2300" b="1" spc="5" dirty="0">
                <a:solidFill>
                  <a:srgbClr val="231F20"/>
                </a:solidFill>
                <a:latin typeface="Times New Roman"/>
                <a:cs typeface="Times New Roman"/>
              </a:rPr>
              <a:t> </a:t>
            </a:r>
            <a:r>
              <a:rPr lang="ru-RU" sz="2300" b="1" spc="5" dirty="0" err="1">
                <a:solidFill>
                  <a:srgbClr val="231F20"/>
                </a:solidFill>
                <a:latin typeface="Times New Roman"/>
                <a:cs typeface="Times New Roman"/>
              </a:rPr>
              <a:t>стійкі</a:t>
            </a:r>
            <a:r>
              <a:rPr lang="ru-RU" sz="2300" b="1" spc="5" dirty="0">
                <a:solidFill>
                  <a:srgbClr val="231F20"/>
                </a:solidFill>
                <a:latin typeface="Times New Roman"/>
                <a:cs typeface="Times New Roman"/>
              </a:rPr>
              <a:t> до </a:t>
            </a:r>
            <a:r>
              <a:rPr lang="ru-RU" sz="2300" b="1" spc="10" dirty="0">
                <a:solidFill>
                  <a:srgbClr val="231F20"/>
                </a:solidFill>
                <a:latin typeface="Times New Roman"/>
                <a:cs typeface="Times New Roman"/>
              </a:rPr>
              <a:t> </a:t>
            </a:r>
            <a:r>
              <a:rPr lang="ru-RU" sz="2300" b="1" spc="-15" dirty="0">
                <a:solidFill>
                  <a:srgbClr val="231F20"/>
                </a:solidFill>
                <a:latin typeface="Times New Roman"/>
                <a:cs typeface="Times New Roman"/>
              </a:rPr>
              <a:t>комах </a:t>
            </a:r>
            <a:r>
              <a:rPr lang="ru-RU" sz="2300" b="1" dirty="0" err="1">
                <a:solidFill>
                  <a:srgbClr val="231F20"/>
                </a:solidFill>
                <a:latin typeface="Times New Roman"/>
                <a:cs typeface="Times New Roman"/>
              </a:rPr>
              <a:t>форми</a:t>
            </a:r>
            <a:r>
              <a:rPr lang="ru-RU" sz="2300" b="1" dirty="0">
                <a:solidFill>
                  <a:srgbClr val="231F20"/>
                </a:solidFill>
                <a:latin typeface="Times New Roman"/>
                <a:cs typeface="Times New Roman"/>
              </a:rPr>
              <a:t> </a:t>
            </a:r>
            <a:r>
              <a:rPr lang="ru-RU" sz="2300" b="1" dirty="0" err="1">
                <a:solidFill>
                  <a:srgbClr val="231F20"/>
                </a:solidFill>
                <a:latin typeface="Times New Roman"/>
                <a:cs typeface="Times New Roman"/>
              </a:rPr>
              <a:t>картоплі</a:t>
            </a:r>
            <a:r>
              <a:rPr lang="ru-RU" sz="2300" b="1" dirty="0">
                <a:solidFill>
                  <a:srgbClr val="231F20"/>
                </a:solidFill>
                <a:latin typeface="Times New Roman"/>
                <a:cs typeface="Times New Roman"/>
              </a:rPr>
              <a:t>, </a:t>
            </a:r>
            <a:r>
              <a:rPr lang="ru-RU" sz="2300" b="1" spc="-5" dirty="0" err="1">
                <a:solidFill>
                  <a:srgbClr val="231F20"/>
                </a:solidFill>
                <a:latin typeface="Times New Roman"/>
                <a:cs typeface="Times New Roman"/>
              </a:rPr>
              <a:t>томатів</a:t>
            </a:r>
            <a:r>
              <a:rPr lang="ru-RU" sz="2300" b="1" spc="-5" dirty="0">
                <a:solidFill>
                  <a:srgbClr val="231F20"/>
                </a:solidFill>
                <a:latin typeface="Times New Roman"/>
                <a:cs typeface="Times New Roman"/>
              </a:rPr>
              <a:t>, </a:t>
            </a:r>
            <a:r>
              <a:rPr lang="ru-RU" sz="2300" b="1" spc="-10" dirty="0" err="1">
                <a:solidFill>
                  <a:srgbClr val="231F20"/>
                </a:solidFill>
                <a:latin typeface="Times New Roman"/>
                <a:cs typeface="Times New Roman"/>
              </a:rPr>
              <a:t>бавовнику</a:t>
            </a:r>
            <a:r>
              <a:rPr lang="ru-RU" sz="2300" b="1" spc="-10" dirty="0">
                <a:solidFill>
                  <a:srgbClr val="231F20"/>
                </a:solidFill>
                <a:latin typeface="Times New Roman"/>
                <a:cs typeface="Times New Roman"/>
              </a:rPr>
              <a:t>, </a:t>
            </a:r>
            <a:r>
              <a:rPr lang="ru-RU" sz="2300" b="1" spc="-5" dirty="0" err="1">
                <a:solidFill>
                  <a:srgbClr val="231F20"/>
                </a:solidFill>
                <a:latin typeface="Times New Roman"/>
                <a:cs typeface="Times New Roman"/>
              </a:rPr>
              <a:t>кукурудзи</a:t>
            </a:r>
            <a:r>
              <a:rPr lang="ru-RU" sz="2300" b="1" spc="-5" dirty="0">
                <a:solidFill>
                  <a:srgbClr val="231F20"/>
                </a:solidFill>
                <a:latin typeface="Times New Roman"/>
                <a:cs typeface="Times New Roman"/>
              </a:rPr>
              <a:t> </a:t>
            </a:r>
            <a:r>
              <a:rPr lang="ru-RU" sz="2300" b="1" spc="5" dirty="0" err="1">
                <a:solidFill>
                  <a:srgbClr val="231F20"/>
                </a:solidFill>
                <a:latin typeface="Times New Roman"/>
                <a:cs typeface="Times New Roman"/>
              </a:rPr>
              <a:t>тощо</a:t>
            </a:r>
            <a:r>
              <a:rPr lang="ru-RU" sz="2300" b="1" spc="5" dirty="0">
                <a:solidFill>
                  <a:srgbClr val="231F20"/>
                </a:solidFill>
                <a:latin typeface="Times New Roman"/>
                <a:cs typeface="Times New Roman"/>
              </a:rPr>
              <a:t>. </a:t>
            </a:r>
            <a:r>
              <a:rPr lang="ru-RU" sz="2300" b="1" spc="10" dirty="0">
                <a:solidFill>
                  <a:srgbClr val="231F20"/>
                </a:solidFill>
                <a:latin typeface="Times New Roman"/>
                <a:cs typeface="Times New Roman"/>
              </a:rPr>
              <a:t> </a:t>
            </a:r>
            <a:r>
              <a:rPr lang="ru-RU" sz="2300" b="1" spc="5" dirty="0" err="1">
                <a:solidFill>
                  <a:srgbClr val="231F20"/>
                </a:solidFill>
                <a:latin typeface="Times New Roman"/>
                <a:cs typeface="Times New Roman"/>
              </a:rPr>
              <a:t>Найважливіше</a:t>
            </a:r>
            <a:r>
              <a:rPr lang="ru-RU" sz="2300" b="1" spc="5" dirty="0">
                <a:solidFill>
                  <a:srgbClr val="231F20"/>
                </a:solidFill>
                <a:latin typeface="Times New Roman"/>
                <a:cs typeface="Times New Roman"/>
              </a:rPr>
              <a:t>,</a:t>
            </a:r>
            <a:r>
              <a:rPr lang="ru-RU" sz="2300" b="1" spc="315" dirty="0">
                <a:solidFill>
                  <a:srgbClr val="231F20"/>
                </a:solidFill>
                <a:latin typeface="Times New Roman"/>
                <a:cs typeface="Times New Roman"/>
              </a:rPr>
              <a:t> </a:t>
            </a:r>
            <a:r>
              <a:rPr lang="ru-RU" sz="2300" b="1" spc="5" dirty="0" err="1">
                <a:solidFill>
                  <a:srgbClr val="231F20"/>
                </a:solidFill>
                <a:latin typeface="Times New Roman"/>
                <a:cs typeface="Times New Roman"/>
              </a:rPr>
              <a:t>що</a:t>
            </a:r>
            <a:r>
              <a:rPr lang="ru-RU" sz="2300" b="1" spc="315" dirty="0">
                <a:solidFill>
                  <a:srgbClr val="231F20"/>
                </a:solidFill>
                <a:latin typeface="Times New Roman"/>
                <a:cs typeface="Times New Roman"/>
              </a:rPr>
              <a:t> </a:t>
            </a:r>
            <a:r>
              <a:rPr lang="ru-RU" sz="2300" b="1" spc="5" dirty="0">
                <a:solidFill>
                  <a:srgbClr val="231F20"/>
                </a:solidFill>
                <a:latin typeface="Times New Roman"/>
                <a:cs typeface="Times New Roman"/>
              </a:rPr>
              <a:t>при</a:t>
            </a:r>
            <a:r>
              <a:rPr lang="ru-RU" sz="2300" b="1" spc="315" dirty="0">
                <a:solidFill>
                  <a:srgbClr val="231F20"/>
                </a:solidFill>
                <a:latin typeface="Times New Roman"/>
                <a:cs typeface="Times New Roman"/>
              </a:rPr>
              <a:t> </a:t>
            </a:r>
            <a:r>
              <a:rPr lang="ru-RU" sz="2300" b="1" dirty="0" err="1">
                <a:solidFill>
                  <a:srgbClr val="231F20"/>
                </a:solidFill>
                <a:latin typeface="Times New Roman"/>
                <a:cs typeface="Times New Roman"/>
              </a:rPr>
              <a:t>цьому</a:t>
            </a:r>
            <a:r>
              <a:rPr lang="ru-RU" sz="2300" b="1" spc="5" dirty="0">
                <a:solidFill>
                  <a:srgbClr val="231F20"/>
                </a:solidFill>
                <a:latin typeface="Times New Roman"/>
                <a:cs typeface="Times New Roman"/>
              </a:rPr>
              <a:t> </a:t>
            </a:r>
            <a:r>
              <a:rPr lang="ru-RU" sz="2300" b="1" spc="5" dirty="0" err="1">
                <a:solidFill>
                  <a:srgbClr val="7030A0"/>
                </a:solidFill>
                <a:latin typeface="Times New Roman"/>
                <a:cs typeface="Times New Roman"/>
              </a:rPr>
              <a:t>зникає</a:t>
            </a:r>
            <a:r>
              <a:rPr lang="ru-RU" sz="2300" b="1" spc="315" dirty="0">
                <a:solidFill>
                  <a:srgbClr val="7030A0"/>
                </a:solidFill>
                <a:latin typeface="Times New Roman"/>
                <a:cs typeface="Times New Roman"/>
              </a:rPr>
              <a:t> </a:t>
            </a:r>
            <a:r>
              <a:rPr lang="ru-RU" sz="2300" b="1" spc="5" dirty="0" err="1">
                <a:solidFill>
                  <a:srgbClr val="7030A0"/>
                </a:solidFill>
                <a:latin typeface="Times New Roman"/>
                <a:cs typeface="Times New Roman"/>
              </a:rPr>
              <a:t>необхідність</a:t>
            </a:r>
            <a:r>
              <a:rPr lang="ru-RU" sz="2300" b="1" spc="315" dirty="0">
                <a:solidFill>
                  <a:srgbClr val="7030A0"/>
                </a:solidFill>
                <a:latin typeface="Times New Roman"/>
                <a:cs typeface="Times New Roman"/>
              </a:rPr>
              <a:t> </a:t>
            </a:r>
            <a:r>
              <a:rPr lang="ru-RU" sz="2300" b="1" dirty="0">
                <a:solidFill>
                  <a:srgbClr val="7030A0"/>
                </a:solidFill>
                <a:latin typeface="Times New Roman"/>
                <a:cs typeface="Times New Roman"/>
              </a:rPr>
              <a:t>у </a:t>
            </a:r>
            <a:r>
              <a:rPr lang="ru-RU" sz="2300" b="1" spc="5" dirty="0">
                <a:solidFill>
                  <a:srgbClr val="7030A0"/>
                </a:solidFill>
                <a:latin typeface="Times New Roman"/>
                <a:cs typeface="Times New Roman"/>
              </a:rPr>
              <a:t> </a:t>
            </a:r>
            <a:r>
              <a:rPr lang="ru-RU" sz="2300" b="1" spc="5" dirty="0" err="1">
                <a:solidFill>
                  <a:srgbClr val="7030A0"/>
                </a:solidFill>
                <a:latin typeface="Times New Roman"/>
                <a:cs typeface="Times New Roman"/>
              </a:rPr>
              <a:t>використанні</a:t>
            </a:r>
            <a:r>
              <a:rPr lang="ru-RU" sz="2300" b="1" spc="5" dirty="0">
                <a:solidFill>
                  <a:srgbClr val="7030A0"/>
                </a:solidFill>
                <a:latin typeface="Times New Roman"/>
                <a:cs typeface="Times New Roman"/>
              </a:rPr>
              <a:t> </a:t>
            </a:r>
            <a:r>
              <a:rPr lang="ru-RU" sz="2300" b="1" spc="5" dirty="0" err="1">
                <a:solidFill>
                  <a:srgbClr val="7030A0"/>
                </a:solidFill>
                <a:latin typeface="Times New Roman"/>
                <a:cs typeface="Times New Roman"/>
              </a:rPr>
              <a:t>інсектицидів</a:t>
            </a:r>
            <a:r>
              <a:rPr lang="ru-RU" sz="2300" b="1" spc="5" dirty="0">
                <a:solidFill>
                  <a:srgbClr val="231F20"/>
                </a:solidFill>
                <a:latin typeface="Times New Roman"/>
                <a:cs typeface="Times New Roman"/>
              </a:rPr>
              <a:t>. </a:t>
            </a:r>
            <a:r>
              <a:rPr lang="ru-RU" sz="2300" b="1" dirty="0" err="1">
                <a:solidFill>
                  <a:srgbClr val="231F20"/>
                </a:solidFill>
                <a:latin typeface="Times New Roman"/>
                <a:cs typeface="Times New Roman"/>
              </a:rPr>
              <a:t>Розроблено</a:t>
            </a:r>
            <a:r>
              <a:rPr lang="ru-RU" sz="2300" b="1" dirty="0">
                <a:solidFill>
                  <a:srgbClr val="231F20"/>
                </a:solidFill>
                <a:latin typeface="Times New Roman"/>
                <a:cs typeface="Times New Roman"/>
              </a:rPr>
              <a:t> </a:t>
            </a:r>
            <a:r>
              <a:rPr lang="ru-RU" sz="2300" b="1" spc="-10" dirty="0" err="1">
                <a:solidFill>
                  <a:srgbClr val="231F20"/>
                </a:solidFill>
                <a:latin typeface="Times New Roman"/>
                <a:cs typeface="Times New Roman"/>
              </a:rPr>
              <a:t>також</a:t>
            </a:r>
            <a:r>
              <a:rPr lang="ru-RU" sz="2300" b="1" spc="-10" dirty="0">
                <a:solidFill>
                  <a:srgbClr val="231F20"/>
                </a:solidFill>
                <a:latin typeface="Times New Roman"/>
                <a:cs typeface="Times New Roman"/>
              </a:rPr>
              <a:t> </a:t>
            </a:r>
            <a:r>
              <a:rPr lang="ru-RU" sz="2300" b="1" spc="5" dirty="0" err="1">
                <a:solidFill>
                  <a:srgbClr val="231F20"/>
                </a:solidFill>
                <a:latin typeface="Times New Roman"/>
                <a:cs typeface="Times New Roman"/>
              </a:rPr>
              <a:t>інші</a:t>
            </a:r>
            <a:r>
              <a:rPr lang="ru-RU" sz="2300" b="1" spc="5" dirty="0">
                <a:solidFill>
                  <a:srgbClr val="231F20"/>
                </a:solidFill>
                <a:latin typeface="Times New Roman"/>
                <a:cs typeface="Times New Roman"/>
              </a:rPr>
              <a:t> </a:t>
            </a:r>
            <a:r>
              <a:rPr lang="ru-RU" sz="2300" b="1" spc="5" dirty="0" err="1">
                <a:solidFill>
                  <a:srgbClr val="231F20"/>
                </a:solidFill>
                <a:latin typeface="Times New Roman"/>
                <a:cs typeface="Times New Roman"/>
              </a:rPr>
              <a:t>системи</a:t>
            </a:r>
            <a:r>
              <a:rPr lang="ru-RU" sz="2300" b="1" spc="5" dirty="0">
                <a:solidFill>
                  <a:srgbClr val="231F20"/>
                </a:solidFill>
                <a:latin typeface="Times New Roman"/>
                <a:cs typeface="Times New Roman"/>
              </a:rPr>
              <a:t> </a:t>
            </a:r>
            <a:r>
              <a:rPr lang="ru-RU" sz="2300" b="1" spc="10" dirty="0">
                <a:solidFill>
                  <a:srgbClr val="231F20"/>
                </a:solidFill>
                <a:latin typeface="Times New Roman"/>
                <a:cs typeface="Times New Roman"/>
              </a:rPr>
              <a:t> </a:t>
            </a:r>
            <a:r>
              <a:rPr lang="ru-RU" sz="2300" b="1" spc="5" dirty="0" err="1">
                <a:solidFill>
                  <a:srgbClr val="231F20"/>
                </a:solidFill>
                <a:latin typeface="Times New Roman"/>
                <a:cs typeface="Times New Roman"/>
              </a:rPr>
              <a:t>захисту</a:t>
            </a:r>
            <a:r>
              <a:rPr lang="ru-RU" sz="2300" b="1" spc="5" dirty="0">
                <a:solidFill>
                  <a:srgbClr val="231F20"/>
                </a:solidFill>
                <a:latin typeface="Times New Roman"/>
                <a:cs typeface="Times New Roman"/>
              </a:rPr>
              <a:t> </a:t>
            </a:r>
            <a:r>
              <a:rPr lang="ru-RU" sz="2300" b="1" spc="5" dirty="0" err="1">
                <a:solidFill>
                  <a:srgbClr val="231F20"/>
                </a:solidFill>
                <a:latin typeface="Times New Roman"/>
                <a:cs typeface="Times New Roman"/>
              </a:rPr>
              <a:t>від</a:t>
            </a:r>
            <a:r>
              <a:rPr lang="ru-RU" sz="2300" b="1" spc="5" dirty="0">
                <a:solidFill>
                  <a:srgbClr val="231F20"/>
                </a:solidFill>
                <a:latin typeface="Times New Roman"/>
                <a:cs typeface="Times New Roman"/>
              </a:rPr>
              <a:t> </a:t>
            </a:r>
            <a:r>
              <a:rPr lang="ru-RU" sz="2300" b="1" spc="-15" dirty="0">
                <a:solidFill>
                  <a:srgbClr val="231F20"/>
                </a:solidFill>
                <a:latin typeface="Times New Roman"/>
                <a:cs typeface="Times New Roman"/>
              </a:rPr>
              <a:t>комах </a:t>
            </a:r>
            <a:r>
              <a:rPr lang="ru-RU" sz="2300" b="1" spc="5" dirty="0" err="1">
                <a:solidFill>
                  <a:srgbClr val="231F20"/>
                </a:solidFill>
                <a:latin typeface="Times New Roman"/>
                <a:cs typeface="Times New Roman"/>
              </a:rPr>
              <a:t>із</a:t>
            </a:r>
            <a:r>
              <a:rPr lang="ru-RU" sz="2300" b="1" spc="5" dirty="0">
                <a:solidFill>
                  <a:srgbClr val="231F20"/>
                </a:solidFill>
                <a:latin typeface="Times New Roman"/>
                <a:cs typeface="Times New Roman"/>
              </a:rPr>
              <a:t> </a:t>
            </a:r>
            <a:r>
              <a:rPr lang="ru-RU" sz="2300" b="1" spc="5" dirty="0" err="1">
                <a:solidFill>
                  <a:srgbClr val="231F20"/>
                </a:solidFill>
                <a:latin typeface="Times New Roman"/>
                <a:cs typeface="Times New Roman"/>
              </a:rPr>
              <a:t>уведенням</a:t>
            </a:r>
            <a:r>
              <a:rPr lang="ru-RU" sz="2300" b="1" spc="5" dirty="0">
                <a:solidFill>
                  <a:srgbClr val="231F20"/>
                </a:solidFill>
                <a:latin typeface="Times New Roman"/>
                <a:cs typeface="Times New Roman"/>
              </a:rPr>
              <a:t> </a:t>
            </a:r>
            <a:r>
              <a:rPr lang="ru-RU" sz="2300" b="1" spc="5" dirty="0" err="1">
                <a:solidFill>
                  <a:srgbClr val="231F20"/>
                </a:solidFill>
                <a:latin typeface="Times New Roman"/>
                <a:cs typeface="Times New Roman"/>
              </a:rPr>
              <a:t>генів</a:t>
            </a:r>
            <a:r>
              <a:rPr lang="ru-RU" sz="2300" b="1" spc="5" dirty="0">
                <a:solidFill>
                  <a:srgbClr val="231F20"/>
                </a:solidFill>
                <a:latin typeface="Times New Roman"/>
                <a:cs typeface="Times New Roman"/>
              </a:rPr>
              <a:t> </a:t>
            </a:r>
            <a:r>
              <a:rPr lang="ru-RU" sz="2300" b="1" spc="5" dirty="0" err="1">
                <a:solidFill>
                  <a:srgbClr val="231F20"/>
                </a:solidFill>
                <a:latin typeface="Times New Roman"/>
                <a:cs typeface="Times New Roman"/>
              </a:rPr>
              <a:t>інгібіторів</a:t>
            </a:r>
            <a:r>
              <a:rPr lang="ru-RU" sz="2300" b="1" spc="5" dirty="0">
                <a:solidFill>
                  <a:srgbClr val="231F20"/>
                </a:solidFill>
                <a:latin typeface="Times New Roman"/>
                <a:cs typeface="Times New Roman"/>
              </a:rPr>
              <a:t> протеаз, </a:t>
            </a:r>
            <a:r>
              <a:rPr lang="ru-RU" sz="2300" b="1" spc="5" dirty="0" err="1">
                <a:solidFill>
                  <a:srgbClr val="231F20"/>
                </a:solidFill>
                <a:latin typeface="Times New Roman"/>
                <a:cs typeface="Times New Roman"/>
              </a:rPr>
              <a:t>які</a:t>
            </a:r>
            <a:r>
              <a:rPr lang="ru-RU" sz="2300" b="1" spc="5" dirty="0">
                <a:solidFill>
                  <a:srgbClr val="231F20"/>
                </a:solidFill>
                <a:latin typeface="Times New Roman"/>
                <a:cs typeface="Times New Roman"/>
              </a:rPr>
              <a:t> </a:t>
            </a:r>
            <a:r>
              <a:rPr lang="ru-RU" sz="2300" b="1" spc="10" dirty="0">
                <a:solidFill>
                  <a:srgbClr val="231F20"/>
                </a:solidFill>
                <a:latin typeface="Times New Roman"/>
                <a:cs typeface="Times New Roman"/>
              </a:rPr>
              <a:t> </a:t>
            </a:r>
            <a:r>
              <a:rPr lang="ru-RU" sz="2300" b="1" spc="-10" dirty="0" err="1">
                <a:solidFill>
                  <a:srgbClr val="231F20"/>
                </a:solidFill>
                <a:latin typeface="Times New Roman"/>
                <a:cs typeface="Times New Roman"/>
              </a:rPr>
              <a:t>блокують</a:t>
            </a:r>
            <a:r>
              <a:rPr lang="ru-RU" sz="2300" b="1" spc="-5" dirty="0">
                <a:solidFill>
                  <a:srgbClr val="231F20"/>
                </a:solidFill>
                <a:latin typeface="Times New Roman"/>
                <a:cs typeface="Times New Roman"/>
              </a:rPr>
              <a:t> </a:t>
            </a:r>
            <a:r>
              <a:rPr lang="ru-RU" sz="2300" b="1" spc="-5" dirty="0" err="1">
                <a:solidFill>
                  <a:srgbClr val="231F20"/>
                </a:solidFill>
                <a:latin typeface="Times New Roman"/>
                <a:cs typeface="Times New Roman"/>
              </a:rPr>
              <a:t>гідроліз</a:t>
            </a:r>
            <a:r>
              <a:rPr lang="ru-RU" sz="2300" b="1" dirty="0">
                <a:solidFill>
                  <a:srgbClr val="231F20"/>
                </a:solidFill>
                <a:latin typeface="Times New Roman"/>
                <a:cs typeface="Times New Roman"/>
              </a:rPr>
              <a:t> </a:t>
            </a:r>
            <a:r>
              <a:rPr lang="ru-RU" sz="2300" b="1" dirty="0" err="1">
                <a:solidFill>
                  <a:srgbClr val="231F20"/>
                </a:solidFill>
                <a:latin typeface="Times New Roman"/>
                <a:cs typeface="Times New Roman"/>
              </a:rPr>
              <a:t>рослинних</a:t>
            </a:r>
            <a:r>
              <a:rPr lang="ru-RU" sz="2300" b="1" dirty="0">
                <a:solidFill>
                  <a:srgbClr val="231F20"/>
                </a:solidFill>
                <a:latin typeface="Times New Roman"/>
                <a:cs typeface="Times New Roman"/>
              </a:rPr>
              <a:t> </a:t>
            </a:r>
            <a:r>
              <a:rPr lang="ru-RU" sz="2300" b="1" dirty="0" err="1">
                <a:solidFill>
                  <a:srgbClr val="231F20"/>
                </a:solidFill>
                <a:latin typeface="Times New Roman"/>
                <a:cs typeface="Times New Roman"/>
              </a:rPr>
              <a:t>білків</a:t>
            </a:r>
            <a:r>
              <a:rPr lang="ru-RU" sz="2300" b="1" dirty="0">
                <a:solidFill>
                  <a:srgbClr val="231F20"/>
                </a:solidFill>
                <a:latin typeface="Times New Roman"/>
                <a:cs typeface="Times New Roman"/>
              </a:rPr>
              <a:t> у</a:t>
            </a:r>
            <a:r>
              <a:rPr lang="ru-RU" sz="2300" b="1" spc="-5" dirty="0">
                <a:solidFill>
                  <a:srgbClr val="231F20"/>
                </a:solidFill>
                <a:latin typeface="Times New Roman"/>
                <a:cs typeface="Times New Roman"/>
              </a:rPr>
              <a:t> </a:t>
            </a:r>
            <a:r>
              <a:rPr lang="ru-RU" sz="2300" b="1" spc="-15" dirty="0" err="1">
                <a:solidFill>
                  <a:srgbClr val="231F20"/>
                </a:solidFill>
                <a:latin typeface="Times New Roman"/>
                <a:cs typeface="Times New Roman"/>
              </a:rPr>
              <a:t>травоході</a:t>
            </a:r>
            <a:r>
              <a:rPr lang="ru-RU" sz="2300" b="1" dirty="0">
                <a:solidFill>
                  <a:srgbClr val="231F20"/>
                </a:solidFill>
                <a:latin typeface="Times New Roman"/>
                <a:cs typeface="Times New Roman"/>
              </a:rPr>
              <a:t> </a:t>
            </a:r>
            <a:r>
              <a:rPr lang="ru-RU" sz="2300" b="1" spc="-15" dirty="0" err="1" smtClean="0">
                <a:solidFill>
                  <a:srgbClr val="231F20"/>
                </a:solidFill>
                <a:latin typeface="Times New Roman"/>
                <a:cs typeface="Times New Roman"/>
              </a:rPr>
              <a:t>комахи</a:t>
            </a:r>
            <a:r>
              <a:rPr lang="ru-RU" sz="2300" b="1" spc="-15" dirty="0" smtClean="0">
                <a:solidFill>
                  <a:srgbClr val="231F20"/>
                </a:solidFill>
                <a:latin typeface="Times New Roman"/>
                <a:cs typeface="Times New Roman"/>
              </a:rPr>
              <a:t>.</a:t>
            </a:r>
            <a:endParaRPr lang="ru-RU" sz="2300" b="1" dirty="0">
              <a:latin typeface="Times New Roman"/>
              <a:cs typeface="Times New Roman"/>
            </a:endParaRPr>
          </a:p>
          <a:p>
            <a:pPr marL="12700" marR="5080" algn="just"/>
            <a:r>
              <a:rPr lang="ru-RU" sz="2300" b="1" u="sng" spc="-10" dirty="0" err="1" smtClean="0">
                <a:solidFill>
                  <a:srgbClr val="231F20"/>
                </a:solidFill>
                <a:latin typeface="Times New Roman"/>
                <a:cs typeface="Times New Roman"/>
              </a:rPr>
              <a:t>Генетичною</a:t>
            </a:r>
            <a:r>
              <a:rPr lang="ru-RU" sz="2300" b="1" u="sng" spc="-35" dirty="0" smtClean="0">
                <a:solidFill>
                  <a:srgbClr val="231F20"/>
                </a:solidFill>
                <a:latin typeface="Times New Roman"/>
                <a:cs typeface="Times New Roman"/>
              </a:rPr>
              <a:t> </a:t>
            </a:r>
            <a:r>
              <a:rPr lang="ru-RU" sz="2300" b="1" u="sng" spc="-5" dirty="0" err="1">
                <a:solidFill>
                  <a:srgbClr val="231F20"/>
                </a:solidFill>
                <a:latin typeface="Times New Roman"/>
                <a:cs typeface="Times New Roman"/>
              </a:rPr>
              <a:t>інженерією</a:t>
            </a:r>
            <a:r>
              <a:rPr lang="ru-RU" sz="2300" b="1" u="sng" spc="-35" dirty="0">
                <a:solidFill>
                  <a:srgbClr val="231F20"/>
                </a:solidFill>
                <a:latin typeface="Times New Roman"/>
                <a:cs typeface="Times New Roman"/>
              </a:rPr>
              <a:t> </a:t>
            </a:r>
            <a:r>
              <a:rPr lang="ru-RU" sz="2300" b="1" u="sng" dirty="0" err="1">
                <a:solidFill>
                  <a:srgbClr val="231F20"/>
                </a:solidFill>
                <a:latin typeface="Times New Roman"/>
                <a:cs typeface="Times New Roman"/>
              </a:rPr>
              <a:t>рослин</a:t>
            </a:r>
            <a:r>
              <a:rPr lang="ru-RU" sz="2300" b="1" u="sng" spc="-35" dirty="0">
                <a:solidFill>
                  <a:srgbClr val="231F20"/>
                </a:solidFill>
                <a:latin typeface="Times New Roman"/>
                <a:cs typeface="Times New Roman"/>
              </a:rPr>
              <a:t> </a:t>
            </a:r>
            <a:r>
              <a:rPr lang="ru-RU" sz="2300" b="1" u="sng" spc="-15" dirty="0">
                <a:solidFill>
                  <a:srgbClr val="231F20"/>
                </a:solidFill>
                <a:latin typeface="Times New Roman"/>
                <a:cs typeface="Times New Roman"/>
              </a:rPr>
              <a:t>широко</a:t>
            </a:r>
            <a:r>
              <a:rPr lang="ru-RU" sz="2300" b="1" u="sng" spc="-30" dirty="0">
                <a:solidFill>
                  <a:srgbClr val="231F20"/>
                </a:solidFill>
                <a:latin typeface="Times New Roman"/>
                <a:cs typeface="Times New Roman"/>
              </a:rPr>
              <a:t> </a:t>
            </a:r>
            <a:r>
              <a:rPr lang="ru-RU" sz="2300" b="1" u="sng" spc="-5" dirty="0" err="1">
                <a:solidFill>
                  <a:srgbClr val="231F20"/>
                </a:solidFill>
                <a:latin typeface="Times New Roman"/>
                <a:cs typeface="Times New Roman"/>
              </a:rPr>
              <a:t>послуговуються</a:t>
            </a:r>
            <a:r>
              <a:rPr lang="ru-RU" sz="2300" b="1" u="sng" spc="-5" dirty="0">
                <a:solidFill>
                  <a:srgbClr val="231F20"/>
                </a:solidFill>
                <a:latin typeface="Times New Roman"/>
                <a:cs typeface="Times New Roman"/>
              </a:rPr>
              <a:t> </a:t>
            </a:r>
            <a:r>
              <a:rPr lang="ru-RU" sz="2300" b="1" u="sng" spc="-290" dirty="0">
                <a:solidFill>
                  <a:srgbClr val="231F20"/>
                </a:solidFill>
                <a:latin typeface="Times New Roman"/>
                <a:cs typeface="Times New Roman"/>
              </a:rPr>
              <a:t> </a:t>
            </a:r>
            <a:r>
              <a:rPr lang="ru-RU" sz="2300" b="1" u="sng" spc="-10" dirty="0" err="1">
                <a:solidFill>
                  <a:srgbClr val="231F20"/>
                </a:solidFill>
                <a:latin typeface="Times New Roman"/>
                <a:cs typeface="Times New Roman"/>
              </a:rPr>
              <a:t>також</a:t>
            </a:r>
            <a:r>
              <a:rPr lang="ru-RU" sz="2300" b="1" u="sng" spc="-10" dirty="0">
                <a:solidFill>
                  <a:srgbClr val="231F20"/>
                </a:solidFill>
                <a:latin typeface="Times New Roman"/>
                <a:cs typeface="Times New Roman"/>
              </a:rPr>
              <a:t> </a:t>
            </a:r>
            <a:r>
              <a:rPr lang="ru-RU" sz="2300" b="1" u="sng" spc="5" dirty="0">
                <a:solidFill>
                  <a:srgbClr val="231F20"/>
                </a:solidFill>
                <a:latin typeface="Times New Roman"/>
                <a:cs typeface="Times New Roman"/>
              </a:rPr>
              <a:t>для </a:t>
            </a:r>
            <a:r>
              <a:rPr lang="ru-RU" sz="2300" b="1" u="sng" spc="5" dirty="0" err="1">
                <a:solidFill>
                  <a:srgbClr val="231F20"/>
                </a:solidFill>
                <a:latin typeface="Times New Roman"/>
                <a:cs typeface="Times New Roman"/>
              </a:rPr>
              <a:t>створення</a:t>
            </a:r>
            <a:r>
              <a:rPr lang="ru-RU" sz="2300" b="1" u="sng" spc="5" dirty="0">
                <a:solidFill>
                  <a:srgbClr val="231F20"/>
                </a:solidFill>
                <a:latin typeface="Times New Roman"/>
                <a:cs typeface="Times New Roman"/>
              </a:rPr>
              <a:t> </a:t>
            </a:r>
            <a:r>
              <a:rPr lang="ru-RU" sz="2300" b="1" u="sng" spc="-10" dirty="0">
                <a:solidFill>
                  <a:srgbClr val="231F20"/>
                </a:solidFill>
                <a:latin typeface="Times New Roman"/>
                <a:cs typeface="Times New Roman"/>
              </a:rPr>
              <a:t>культур, </a:t>
            </a:r>
            <a:r>
              <a:rPr lang="ru-RU" sz="2300" b="1" u="sng" spc="5" dirty="0" err="1">
                <a:solidFill>
                  <a:srgbClr val="231F20"/>
                </a:solidFill>
                <a:latin typeface="Times New Roman"/>
                <a:cs typeface="Times New Roman"/>
              </a:rPr>
              <a:t>що</a:t>
            </a:r>
            <a:r>
              <a:rPr lang="ru-RU" sz="2300" b="1" u="sng" spc="5" dirty="0">
                <a:solidFill>
                  <a:srgbClr val="231F20"/>
                </a:solidFill>
                <a:latin typeface="Times New Roman"/>
                <a:cs typeface="Times New Roman"/>
              </a:rPr>
              <a:t> </a:t>
            </a:r>
            <a:r>
              <a:rPr lang="ru-RU" sz="2300" b="1" u="sng" spc="5" dirty="0" err="1">
                <a:solidFill>
                  <a:srgbClr val="231F20"/>
                </a:solidFill>
                <a:latin typeface="Times New Roman"/>
                <a:cs typeface="Times New Roman"/>
              </a:rPr>
              <a:t>стійкі</a:t>
            </a:r>
            <a:r>
              <a:rPr lang="ru-RU" sz="2300" b="1" u="sng" spc="5" dirty="0">
                <a:solidFill>
                  <a:srgbClr val="231F20"/>
                </a:solidFill>
                <a:latin typeface="Times New Roman"/>
                <a:cs typeface="Times New Roman"/>
              </a:rPr>
              <a:t> до </a:t>
            </a:r>
            <a:r>
              <a:rPr lang="ru-RU" sz="2300" b="1" u="sng" dirty="0" err="1">
                <a:solidFill>
                  <a:srgbClr val="231F20"/>
                </a:solidFill>
                <a:latin typeface="Times New Roman"/>
                <a:cs typeface="Times New Roman"/>
              </a:rPr>
              <a:t>фітопатогенних</a:t>
            </a:r>
            <a:r>
              <a:rPr lang="ru-RU" sz="2300" b="1" u="sng" dirty="0">
                <a:solidFill>
                  <a:srgbClr val="231F20"/>
                </a:solidFill>
                <a:latin typeface="Times New Roman"/>
                <a:cs typeface="Times New Roman"/>
              </a:rPr>
              <a:t> </a:t>
            </a:r>
            <a:r>
              <a:rPr lang="ru-RU" sz="2300" b="1" u="sng" spc="5" dirty="0">
                <a:solidFill>
                  <a:srgbClr val="231F20"/>
                </a:solidFill>
                <a:latin typeface="Times New Roman"/>
                <a:cs typeface="Times New Roman"/>
              </a:rPr>
              <a:t> </a:t>
            </a:r>
            <a:r>
              <a:rPr lang="ru-RU" sz="2300" b="1" u="sng" spc="-5" dirty="0" err="1">
                <a:solidFill>
                  <a:srgbClr val="231F20"/>
                </a:solidFill>
                <a:latin typeface="Times New Roman"/>
                <a:cs typeface="Times New Roman"/>
              </a:rPr>
              <a:t>вірусів</a:t>
            </a:r>
            <a:r>
              <a:rPr lang="ru-RU" sz="2300" b="1" u="sng" spc="-5" dirty="0">
                <a:solidFill>
                  <a:srgbClr val="231F20"/>
                </a:solidFill>
                <a:latin typeface="Times New Roman"/>
                <a:cs typeface="Times New Roman"/>
              </a:rPr>
              <a:t>, </a:t>
            </a:r>
            <a:r>
              <a:rPr lang="ru-RU" sz="2300" b="1" u="sng" dirty="0">
                <a:solidFill>
                  <a:srgbClr val="231F20"/>
                </a:solidFill>
                <a:latin typeface="Times New Roman"/>
                <a:cs typeface="Times New Roman"/>
              </a:rPr>
              <a:t>а </a:t>
            </a:r>
            <a:r>
              <a:rPr lang="ru-RU" sz="2300" b="1" u="sng" spc="-20" dirty="0" err="1">
                <a:solidFill>
                  <a:srgbClr val="231F20"/>
                </a:solidFill>
                <a:latin typeface="Times New Roman"/>
                <a:cs typeface="Times New Roman"/>
              </a:rPr>
              <a:t>також</a:t>
            </a:r>
            <a:r>
              <a:rPr lang="ru-RU" sz="2300" b="1" u="sng" spc="-20" dirty="0">
                <a:solidFill>
                  <a:srgbClr val="231F20"/>
                </a:solidFill>
                <a:latin typeface="Times New Roman"/>
                <a:cs typeface="Times New Roman"/>
              </a:rPr>
              <a:t> </a:t>
            </a:r>
            <a:r>
              <a:rPr lang="ru-RU" sz="2300" b="1" u="sng" dirty="0">
                <a:solidFill>
                  <a:srgbClr val="231F20"/>
                </a:solidFill>
                <a:latin typeface="Times New Roman"/>
                <a:cs typeface="Times New Roman"/>
              </a:rPr>
              <a:t>– </a:t>
            </a:r>
            <a:r>
              <a:rPr lang="ru-RU" sz="2300" b="1" u="sng" spc="-5" dirty="0" err="1">
                <a:solidFill>
                  <a:srgbClr val="231F20"/>
                </a:solidFill>
                <a:latin typeface="Times New Roman"/>
                <a:cs typeface="Times New Roman"/>
              </a:rPr>
              <a:t>соле</a:t>
            </a:r>
            <a:r>
              <a:rPr lang="ru-RU" sz="2300" b="1" u="sng" spc="-5" dirty="0">
                <a:solidFill>
                  <a:srgbClr val="231F20"/>
                </a:solidFill>
                <a:latin typeface="Times New Roman"/>
                <a:cs typeface="Times New Roman"/>
              </a:rPr>
              <a:t>- </a:t>
            </a:r>
            <a:r>
              <a:rPr lang="ru-RU" sz="2300" b="1" u="sng" spc="5" dirty="0">
                <a:solidFill>
                  <a:srgbClr val="231F20"/>
                </a:solidFill>
                <a:latin typeface="Times New Roman"/>
                <a:cs typeface="Times New Roman"/>
              </a:rPr>
              <a:t>та </a:t>
            </a:r>
            <a:r>
              <a:rPr lang="ru-RU" sz="2300" b="1" u="sng" spc="-5" dirty="0" err="1">
                <a:solidFill>
                  <a:srgbClr val="231F20"/>
                </a:solidFill>
                <a:latin typeface="Times New Roman"/>
                <a:cs typeface="Times New Roman"/>
              </a:rPr>
              <a:t>посухостійких</a:t>
            </a:r>
            <a:r>
              <a:rPr lang="ru-RU" sz="2300" b="1" u="sng" spc="-5" dirty="0">
                <a:solidFill>
                  <a:srgbClr val="231F20"/>
                </a:solidFill>
                <a:latin typeface="Times New Roman"/>
                <a:cs typeface="Times New Roman"/>
              </a:rPr>
              <a:t> </a:t>
            </a:r>
            <a:r>
              <a:rPr lang="ru-RU" sz="2300" b="1" u="sng" spc="-5" dirty="0" err="1">
                <a:solidFill>
                  <a:srgbClr val="231F20"/>
                </a:solidFill>
                <a:latin typeface="Times New Roman"/>
                <a:cs typeface="Times New Roman"/>
              </a:rPr>
              <a:t>трансгенних</a:t>
            </a:r>
            <a:r>
              <a:rPr lang="ru-RU" sz="2300" b="1" u="sng" spc="-5" dirty="0">
                <a:solidFill>
                  <a:srgbClr val="231F20"/>
                </a:solidFill>
                <a:latin typeface="Times New Roman"/>
                <a:cs typeface="Times New Roman"/>
              </a:rPr>
              <a:t> </a:t>
            </a:r>
            <a:r>
              <a:rPr lang="ru-RU" sz="2300" b="1" u="sng" dirty="0" err="1">
                <a:solidFill>
                  <a:srgbClr val="231F20"/>
                </a:solidFill>
                <a:latin typeface="Times New Roman"/>
                <a:cs typeface="Times New Roman"/>
              </a:rPr>
              <a:t>рослин</a:t>
            </a:r>
            <a:r>
              <a:rPr lang="ru-RU" sz="2300" b="1" dirty="0">
                <a:solidFill>
                  <a:srgbClr val="231F20"/>
                </a:solidFill>
                <a:latin typeface="Times New Roman"/>
                <a:cs typeface="Times New Roman"/>
              </a:rPr>
              <a:t>. </a:t>
            </a:r>
            <a:r>
              <a:rPr lang="ru-RU" sz="2300" b="1" spc="-10" dirty="0" smtClean="0">
                <a:solidFill>
                  <a:srgbClr val="231F20"/>
                </a:solidFill>
                <a:latin typeface="Times New Roman"/>
                <a:cs typeface="Times New Roman"/>
              </a:rPr>
              <a:t>Так</a:t>
            </a:r>
            <a:r>
              <a:rPr lang="ru-RU" sz="2300" b="1" spc="-10" dirty="0">
                <a:solidFill>
                  <a:srgbClr val="231F20"/>
                </a:solidFill>
                <a:latin typeface="Times New Roman"/>
                <a:cs typeface="Times New Roman"/>
              </a:rPr>
              <a:t>, </a:t>
            </a:r>
            <a:r>
              <a:rPr lang="ru-RU" sz="2300" b="1" spc="-5" dirty="0">
                <a:solidFill>
                  <a:srgbClr val="231F20"/>
                </a:solidFill>
                <a:latin typeface="Times New Roman"/>
                <a:cs typeface="Times New Roman"/>
              </a:rPr>
              <a:t>одержано </a:t>
            </a:r>
            <a:r>
              <a:rPr lang="ru-RU" sz="2300" b="1" spc="-5" dirty="0" err="1">
                <a:solidFill>
                  <a:srgbClr val="7030A0"/>
                </a:solidFill>
                <a:latin typeface="Times New Roman"/>
                <a:cs typeface="Times New Roman"/>
              </a:rPr>
              <a:t>трансгенний</a:t>
            </a:r>
            <a:r>
              <a:rPr lang="ru-RU" sz="2300" b="1" spc="-5" dirty="0">
                <a:solidFill>
                  <a:srgbClr val="7030A0"/>
                </a:solidFill>
                <a:latin typeface="Times New Roman"/>
                <a:cs typeface="Times New Roman"/>
              </a:rPr>
              <a:t> </a:t>
            </a:r>
            <a:r>
              <a:rPr lang="ru-RU" sz="2300" b="1" dirty="0">
                <a:solidFill>
                  <a:srgbClr val="7030A0"/>
                </a:solidFill>
                <a:latin typeface="Times New Roman"/>
                <a:cs typeface="Times New Roman"/>
              </a:rPr>
              <a:t>рис з </a:t>
            </a:r>
            <a:r>
              <a:rPr lang="ru-RU" sz="2300" b="1" spc="-5" dirty="0" err="1">
                <a:solidFill>
                  <a:srgbClr val="7030A0"/>
                </a:solidFill>
                <a:latin typeface="Times New Roman"/>
                <a:cs typeface="Times New Roman"/>
              </a:rPr>
              <a:t>інактивованим</a:t>
            </a:r>
            <a:r>
              <a:rPr lang="ru-RU" sz="2300" b="1" spc="-5" dirty="0">
                <a:solidFill>
                  <a:srgbClr val="7030A0"/>
                </a:solidFill>
                <a:latin typeface="Times New Roman"/>
                <a:cs typeface="Times New Roman"/>
              </a:rPr>
              <a:t> </a:t>
            </a:r>
            <a:r>
              <a:rPr lang="ru-RU" sz="2300" b="1" spc="-10" dirty="0">
                <a:solidFill>
                  <a:srgbClr val="7030A0"/>
                </a:solidFill>
                <a:latin typeface="Times New Roman"/>
                <a:cs typeface="Times New Roman"/>
              </a:rPr>
              <a:t>геном </a:t>
            </a:r>
            <a:r>
              <a:rPr lang="en-US" sz="2300" b="1" i="1" dirty="0">
                <a:solidFill>
                  <a:srgbClr val="7030A0"/>
                </a:solidFill>
                <a:latin typeface="Times New Roman"/>
                <a:cs typeface="Times New Roman"/>
              </a:rPr>
              <a:t>Fad 7</a:t>
            </a:r>
            <a:r>
              <a:rPr lang="en-US" sz="2300" b="1" i="1" dirty="0">
                <a:solidFill>
                  <a:srgbClr val="231F20"/>
                </a:solidFill>
                <a:latin typeface="Times New Roman"/>
                <a:cs typeface="Times New Roman"/>
              </a:rPr>
              <a:t> </a:t>
            </a:r>
            <a:r>
              <a:rPr lang="en-US" sz="2300" b="1" i="1" spc="5" dirty="0">
                <a:solidFill>
                  <a:srgbClr val="231F20"/>
                </a:solidFill>
                <a:latin typeface="Times New Roman"/>
                <a:cs typeface="Times New Roman"/>
              </a:rPr>
              <a:t> </a:t>
            </a:r>
            <a:r>
              <a:rPr lang="en-US" sz="2300" b="1" dirty="0">
                <a:solidFill>
                  <a:srgbClr val="231F20"/>
                </a:solidFill>
                <a:latin typeface="Times New Roman"/>
                <a:cs typeface="Times New Roman"/>
              </a:rPr>
              <a:t>(</a:t>
            </a:r>
            <a:r>
              <a:rPr lang="ru-RU" sz="2300" b="1" dirty="0" err="1">
                <a:solidFill>
                  <a:srgbClr val="231F20"/>
                </a:solidFill>
                <a:latin typeface="Times New Roman"/>
                <a:cs typeface="Times New Roman"/>
              </a:rPr>
              <a:t>білок</a:t>
            </a:r>
            <a:r>
              <a:rPr lang="ru-RU" sz="2300" b="1" dirty="0">
                <a:solidFill>
                  <a:srgbClr val="231F20"/>
                </a:solidFill>
                <a:latin typeface="Times New Roman"/>
                <a:cs typeface="Times New Roman"/>
              </a:rPr>
              <a:t>, </a:t>
            </a:r>
            <a:r>
              <a:rPr lang="ru-RU" sz="2300" b="1" dirty="0" err="1">
                <a:solidFill>
                  <a:srgbClr val="231F20"/>
                </a:solidFill>
                <a:latin typeface="Times New Roman"/>
                <a:cs typeface="Times New Roman"/>
              </a:rPr>
              <a:t>що</a:t>
            </a:r>
            <a:r>
              <a:rPr lang="ru-RU" sz="2300" b="1" dirty="0">
                <a:solidFill>
                  <a:srgbClr val="231F20"/>
                </a:solidFill>
                <a:latin typeface="Times New Roman"/>
                <a:cs typeface="Times New Roman"/>
              </a:rPr>
              <a:t> </a:t>
            </a:r>
            <a:r>
              <a:rPr lang="ru-RU" sz="2300" b="1" spc="-5" dirty="0" err="1">
                <a:solidFill>
                  <a:srgbClr val="231F20"/>
                </a:solidFill>
                <a:latin typeface="Times New Roman"/>
                <a:cs typeface="Times New Roman"/>
              </a:rPr>
              <a:t>впливає</a:t>
            </a:r>
            <a:r>
              <a:rPr lang="ru-RU" sz="2300" b="1" spc="-5" dirty="0">
                <a:solidFill>
                  <a:srgbClr val="231F20"/>
                </a:solidFill>
                <a:latin typeface="Times New Roman"/>
                <a:cs typeface="Times New Roman"/>
              </a:rPr>
              <a:t> </a:t>
            </a:r>
            <a:r>
              <a:rPr lang="ru-RU" sz="2300" b="1" dirty="0">
                <a:solidFill>
                  <a:srgbClr val="231F20"/>
                </a:solidFill>
                <a:latin typeface="Times New Roman"/>
                <a:cs typeface="Times New Roman"/>
              </a:rPr>
              <a:t>на </a:t>
            </a:r>
            <a:r>
              <a:rPr lang="ru-RU" sz="2300" b="1" spc="-5" dirty="0" err="1">
                <a:solidFill>
                  <a:srgbClr val="231F20"/>
                </a:solidFill>
                <a:latin typeface="Times New Roman"/>
                <a:cs typeface="Times New Roman"/>
              </a:rPr>
              <a:t>метаболізм</a:t>
            </a:r>
            <a:r>
              <a:rPr lang="ru-RU" sz="2300" b="1" spc="-5" dirty="0">
                <a:solidFill>
                  <a:srgbClr val="231F20"/>
                </a:solidFill>
                <a:latin typeface="Times New Roman"/>
                <a:cs typeface="Times New Roman"/>
              </a:rPr>
              <a:t> </a:t>
            </a:r>
            <a:r>
              <a:rPr lang="ru-RU" sz="2300" b="1" dirty="0" err="1">
                <a:solidFill>
                  <a:srgbClr val="231F20"/>
                </a:solidFill>
                <a:latin typeface="Times New Roman"/>
                <a:cs typeface="Times New Roman"/>
              </a:rPr>
              <a:t>жирних</a:t>
            </a:r>
            <a:r>
              <a:rPr lang="ru-RU" sz="2300" b="1" dirty="0">
                <a:solidFill>
                  <a:srgbClr val="231F20"/>
                </a:solidFill>
                <a:latin typeface="Times New Roman"/>
                <a:cs typeface="Times New Roman"/>
              </a:rPr>
              <a:t> </a:t>
            </a:r>
            <a:r>
              <a:rPr lang="ru-RU" sz="2300" b="1" spc="-5" dirty="0">
                <a:solidFill>
                  <a:srgbClr val="231F20"/>
                </a:solidFill>
                <a:latin typeface="Times New Roman"/>
                <a:cs typeface="Times New Roman"/>
              </a:rPr>
              <a:t>кислот), </a:t>
            </a:r>
            <a:r>
              <a:rPr lang="ru-RU" sz="2300" b="1" dirty="0" err="1">
                <a:solidFill>
                  <a:srgbClr val="231F20"/>
                </a:solidFill>
                <a:latin typeface="Times New Roman"/>
                <a:cs typeface="Times New Roman"/>
              </a:rPr>
              <a:t>який</a:t>
            </a:r>
            <a:r>
              <a:rPr lang="ru-RU" sz="2300" b="1" dirty="0">
                <a:solidFill>
                  <a:srgbClr val="231F20"/>
                </a:solidFill>
                <a:latin typeface="Times New Roman"/>
                <a:cs typeface="Times New Roman"/>
              </a:rPr>
              <a:t> </a:t>
            </a:r>
            <a:r>
              <a:rPr lang="ru-RU" sz="2300" b="1" spc="-15" dirty="0" err="1">
                <a:solidFill>
                  <a:srgbClr val="231F20"/>
                </a:solidFill>
                <a:latin typeface="Times New Roman"/>
                <a:cs typeface="Times New Roman"/>
              </a:rPr>
              <a:t>може</a:t>
            </a:r>
            <a:r>
              <a:rPr lang="ru-RU" sz="2300" b="1" spc="-15" dirty="0">
                <a:solidFill>
                  <a:srgbClr val="231F20"/>
                </a:solidFill>
                <a:latin typeface="Times New Roman"/>
                <a:cs typeface="Times New Roman"/>
              </a:rPr>
              <a:t> </a:t>
            </a:r>
            <a:r>
              <a:rPr lang="ru-RU" sz="2300" b="1" spc="-285" dirty="0">
                <a:solidFill>
                  <a:srgbClr val="231F20"/>
                </a:solidFill>
                <a:latin typeface="Times New Roman"/>
                <a:cs typeface="Times New Roman"/>
              </a:rPr>
              <a:t> </a:t>
            </a:r>
            <a:r>
              <a:rPr lang="ru-RU" sz="2300" b="1" spc="10" dirty="0" err="1">
                <a:solidFill>
                  <a:srgbClr val="231F20"/>
                </a:solidFill>
                <a:latin typeface="Times New Roman"/>
                <a:cs typeface="Times New Roman"/>
              </a:rPr>
              <a:t>рости</a:t>
            </a:r>
            <a:r>
              <a:rPr lang="ru-RU" sz="2300" b="1" spc="15" dirty="0">
                <a:solidFill>
                  <a:srgbClr val="231F20"/>
                </a:solidFill>
                <a:latin typeface="Times New Roman"/>
                <a:cs typeface="Times New Roman"/>
              </a:rPr>
              <a:t> </a:t>
            </a:r>
            <a:r>
              <a:rPr lang="ru-RU" sz="2300" b="1" spc="5" dirty="0">
                <a:solidFill>
                  <a:srgbClr val="231F20"/>
                </a:solidFill>
                <a:latin typeface="Times New Roman"/>
                <a:cs typeface="Times New Roman"/>
              </a:rPr>
              <a:t>при</a:t>
            </a:r>
            <a:r>
              <a:rPr lang="ru-RU" sz="2300" b="1" spc="10" dirty="0">
                <a:solidFill>
                  <a:srgbClr val="231F20"/>
                </a:solidFill>
                <a:latin typeface="Times New Roman"/>
                <a:cs typeface="Times New Roman"/>
              </a:rPr>
              <a:t> </a:t>
            </a:r>
            <a:r>
              <a:rPr lang="ru-RU" sz="2300" b="1" spc="5" dirty="0" err="1">
                <a:solidFill>
                  <a:srgbClr val="231F20"/>
                </a:solidFill>
                <a:latin typeface="Times New Roman"/>
                <a:cs typeface="Times New Roman"/>
              </a:rPr>
              <a:t>підвищених</a:t>
            </a:r>
            <a:r>
              <a:rPr lang="ru-RU" sz="2300" b="1" spc="10" dirty="0">
                <a:solidFill>
                  <a:srgbClr val="231F20"/>
                </a:solidFill>
                <a:latin typeface="Times New Roman"/>
                <a:cs typeface="Times New Roman"/>
              </a:rPr>
              <a:t> </a:t>
            </a:r>
            <a:r>
              <a:rPr lang="ru-RU" sz="2300" b="1" spc="5" dirty="0">
                <a:solidFill>
                  <a:srgbClr val="231F20"/>
                </a:solidFill>
                <a:latin typeface="Times New Roman"/>
                <a:cs typeface="Times New Roman"/>
              </a:rPr>
              <a:t>температурах</a:t>
            </a:r>
            <a:r>
              <a:rPr lang="ru-RU" sz="2300" b="1" spc="10" dirty="0">
                <a:solidFill>
                  <a:srgbClr val="231F20"/>
                </a:solidFill>
                <a:latin typeface="Times New Roman"/>
                <a:cs typeface="Times New Roman"/>
              </a:rPr>
              <a:t> </a:t>
            </a:r>
            <a:r>
              <a:rPr lang="ru-RU" sz="2300" b="1" dirty="0">
                <a:solidFill>
                  <a:srgbClr val="231F20"/>
                </a:solidFill>
                <a:latin typeface="Times New Roman"/>
                <a:cs typeface="Times New Roman"/>
              </a:rPr>
              <a:t>і</a:t>
            </a:r>
            <a:r>
              <a:rPr lang="ru-RU" sz="2300" b="1" spc="5" dirty="0">
                <a:solidFill>
                  <a:srgbClr val="231F20"/>
                </a:solidFill>
                <a:latin typeface="Times New Roman"/>
                <a:cs typeface="Times New Roman"/>
              </a:rPr>
              <a:t> </a:t>
            </a:r>
            <a:r>
              <a:rPr lang="ru-RU" sz="2300" b="1" spc="5" dirty="0" err="1">
                <a:solidFill>
                  <a:srgbClr val="231F20"/>
                </a:solidFill>
                <a:latin typeface="Times New Roman"/>
                <a:cs typeface="Times New Roman"/>
              </a:rPr>
              <a:t>витримувати</a:t>
            </a:r>
            <a:r>
              <a:rPr lang="ru-RU" sz="2300" b="1" spc="5" dirty="0">
                <a:solidFill>
                  <a:srgbClr val="231F20"/>
                </a:solidFill>
                <a:latin typeface="Times New Roman"/>
                <a:cs typeface="Times New Roman"/>
              </a:rPr>
              <a:t> </a:t>
            </a:r>
            <a:r>
              <a:rPr lang="ru-RU" sz="2300" b="1" spc="10" dirty="0">
                <a:solidFill>
                  <a:srgbClr val="231F20"/>
                </a:solidFill>
                <a:latin typeface="Times New Roman"/>
                <a:cs typeface="Times New Roman"/>
              </a:rPr>
              <a:t> </a:t>
            </a:r>
            <a:r>
              <a:rPr lang="ru-RU" sz="2300" b="1" spc="-5" dirty="0" err="1">
                <a:solidFill>
                  <a:srgbClr val="231F20"/>
                </a:solidFill>
                <a:latin typeface="Times New Roman"/>
                <a:cs typeface="Times New Roman"/>
              </a:rPr>
              <a:t>екстремальні</a:t>
            </a:r>
            <a:r>
              <a:rPr lang="ru-RU" sz="2300" b="1" spc="-5" dirty="0">
                <a:solidFill>
                  <a:srgbClr val="231F20"/>
                </a:solidFill>
                <a:latin typeface="Times New Roman"/>
                <a:cs typeface="Times New Roman"/>
              </a:rPr>
              <a:t> </a:t>
            </a:r>
            <a:r>
              <a:rPr lang="ru-RU" sz="2300" b="1" spc="-5" dirty="0" err="1">
                <a:solidFill>
                  <a:srgbClr val="231F20"/>
                </a:solidFill>
                <a:latin typeface="Times New Roman"/>
                <a:cs typeface="Times New Roman"/>
              </a:rPr>
              <a:t>температури</a:t>
            </a:r>
            <a:r>
              <a:rPr lang="ru-RU" sz="2300" b="1" dirty="0">
                <a:solidFill>
                  <a:srgbClr val="231F20"/>
                </a:solidFill>
                <a:latin typeface="Times New Roman"/>
                <a:cs typeface="Times New Roman"/>
              </a:rPr>
              <a:t> до</a:t>
            </a:r>
            <a:r>
              <a:rPr lang="ru-RU" sz="2300" b="1" spc="-5" dirty="0">
                <a:solidFill>
                  <a:srgbClr val="231F20"/>
                </a:solidFill>
                <a:latin typeface="Times New Roman"/>
                <a:cs typeface="Times New Roman"/>
              </a:rPr>
              <a:t> </a:t>
            </a:r>
            <a:r>
              <a:rPr lang="ru-RU" sz="2300" b="1" spc="-10" dirty="0" err="1">
                <a:solidFill>
                  <a:srgbClr val="231F20"/>
                </a:solidFill>
                <a:latin typeface="Times New Roman"/>
                <a:cs typeface="Times New Roman"/>
              </a:rPr>
              <a:t>двох</a:t>
            </a:r>
            <a:r>
              <a:rPr lang="ru-RU" sz="2300" b="1" dirty="0">
                <a:solidFill>
                  <a:srgbClr val="231F20"/>
                </a:solidFill>
                <a:latin typeface="Times New Roman"/>
                <a:cs typeface="Times New Roman"/>
              </a:rPr>
              <a:t> </a:t>
            </a:r>
            <a:r>
              <a:rPr lang="ru-RU" sz="2300" b="1" spc="-15" dirty="0">
                <a:solidFill>
                  <a:srgbClr val="231F20"/>
                </a:solidFill>
                <a:latin typeface="Times New Roman"/>
                <a:cs typeface="Times New Roman"/>
              </a:rPr>
              <a:t>годин</a:t>
            </a:r>
            <a:r>
              <a:rPr lang="ru-RU" sz="2300" b="1" dirty="0">
                <a:solidFill>
                  <a:srgbClr val="231F20"/>
                </a:solidFill>
                <a:latin typeface="Times New Roman"/>
                <a:cs typeface="Times New Roman"/>
              </a:rPr>
              <a:t> (47</a:t>
            </a:r>
            <a:r>
              <a:rPr lang="ru-RU" sz="2300" b="1" spc="-5" dirty="0">
                <a:solidFill>
                  <a:srgbClr val="231F20"/>
                </a:solidFill>
                <a:latin typeface="Times New Roman"/>
                <a:cs typeface="Times New Roman"/>
              </a:rPr>
              <a:t> </a:t>
            </a:r>
            <a:r>
              <a:rPr lang="ru-RU" sz="2300" b="1" dirty="0">
                <a:solidFill>
                  <a:srgbClr val="231F20"/>
                </a:solidFill>
                <a:latin typeface="Times New Roman"/>
                <a:cs typeface="Times New Roman"/>
              </a:rPr>
              <a:t>°С).</a:t>
            </a:r>
            <a:endParaRPr lang="ru-RU" sz="2300" b="1" dirty="0">
              <a:latin typeface="Times New Roman"/>
              <a:cs typeface="Times New Roman"/>
            </a:endParaRPr>
          </a:p>
        </p:txBody>
      </p:sp>
    </p:spTree>
    <p:extLst>
      <p:ext uri="{BB962C8B-B14F-4D97-AF65-F5344CB8AC3E}">
        <p14:creationId xmlns:p14="http://schemas.microsoft.com/office/powerpoint/2010/main" val="2877268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38905" y="7263536"/>
            <a:ext cx="476884" cy="0"/>
          </a:xfrm>
          <a:custGeom>
            <a:avLst/>
            <a:gdLst/>
            <a:ahLst/>
            <a:cxnLst/>
            <a:rect l="l" t="t" r="r" b="b"/>
            <a:pathLst>
              <a:path w="476885">
                <a:moveTo>
                  <a:pt x="0" y="0"/>
                </a:moveTo>
                <a:lnTo>
                  <a:pt x="476389" y="0"/>
                </a:lnTo>
              </a:path>
            </a:pathLst>
          </a:custGeom>
          <a:ln w="8470">
            <a:solidFill>
              <a:srgbClr val="231F20"/>
            </a:solidFill>
          </a:ln>
        </p:spPr>
        <p:txBody>
          <a:bodyPr wrap="square" lIns="0" tIns="0" rIns="0" bIns="0" rtlCol="0"/>
          <a:lstStyle/>
          <a:p>
            <a:endParaRPr/>
          </a:p>
        </p:txBody>
      </p:sp>
      <p:sp>
        <p:nvSpPr>
          <p:cNvPr id="3" name="object 3"/>
          <p:cNvSpPr txBox="1"/>
          <p:nvPr/>
        </p:nvSpPr>
        <p:spPr>
          <a:xfrm>
            <a:off x="469900" y="276226"/>
            <a:ext cx="9296400" cy="6537687"/>
          </a:xfrm>
          <a:prstGeom prst="rect">
            <a:avLst/>
          </a:prstGeom>
        </p:spPr>
        <p:txBody>
          <a:bodyPr vert="horz" wrap="square" lIns="0" tIns="12700" rIns="0" bIns="0" rtlCol="0">
            <a:spAutoFit/>
          </a:bodyPr>
          <a:lstStyle/>
          <a:p>
            <a:pPr marL="757536" indent="-457189" algn="just">
              <a:buFont typeface="Wingdings" panose="05000000000000000000" pitchFamily="2" charset="2"/>
              <a:buChar char="ü"/>
            </a:pPr>
            <a:r>
              <a:rPr sz="2800" b="1" i="1" spc="-10" dirty="0">
                <a:solidFill>
                  <a:srgbClr val="FF0000"/>
                </a:solidFill>
                <a:effectLst>
                  <a:outerShdw blurRad="38100" dist="38100" dir="2700000" algn="tl">
                    <a:srgbClr val="000000">
                      <a:alpha val="43137"/>
                    </a:srgbClr>
                  </a:outerShdw>
                </a:effectLst>
                <a:latin typeface="Times New Roman"/>
                <a:cs typeface="Times New Roman"/>
              </a:rPr>
              <a:t> </a:t>
            </a:r>
            <a:r>
              <a:rPr sz="2800" b="1" i="1" spc="-5" dirty="0">
                <a:solidFill>
                  <a:srgbClr val="FF0000"/>
                </a:solidFill>
                <a:effectLst>
                  <a:outerShdw blurRad="38100" dist="38100" dir="2700000" algn="tl">
                    <a:srgbClr val="000000">
                      <a:alpha val="43137"/>
                    </a:srgbClr>
                  </a:outerShdw>
                </a:effectLst>
                <a:latin typeface="Times New Roman"/>
                <a:cs typeface="Times New Roman"/>
              </a:rPr>
              <a:t>Створення</a:t>
            </a:r>
            <a:r>
              <a:rPr sz="2800" b="1" i="1" spc="-10" dirty="0">
                <a:solidFill>
                  <a:srgbClr val="FF0000"/>
                </a:solidFill>
                <a:effectLst>
                  <a:outerShdw blurRad="38100" dist="38100" dir="2700000" algn="tl">
                    <a:srgbClr val="000000">
                      <a:alpha val="43137"/>
                    </a:srgbClr>
                  </a:outerShdw>
                </a:effectLst>
                <a:latin typeface="Times New Roman"/>
                <a:cs typeface="Times New Roman"/>
              </a:rPr>
              <a:t> </a:t>
            </a:r>
            <a:r>
              <a:rPr sz="2800" b="1" i="1" dirty="0">
                <a:solidFill>
                  <a:srgbClr val="FF0000"/>
                </a:solidFill>
                <a:effectLst>
                  <a:outerShdw blurRad="38100" dist="38100" dir="2700000" algn="tl">
                    <a:srgbClr val="000000">
                      <a:alpha val="43137"/>
                    </a:srgbClr>
                  </a:outerShdw>
                </a:effectLst>
                <a:latin typeface="Times New Roman"/>
                <a:cs typeface="Times New Roman"/>
              </a:rPr>
              <a:t>трансгенних</a:t>
            </a:r>
            <a:r>
              <a:rPr sz="2800" b="1" i="1" spc="-10" dirty="0">
                <a:solidFill>
                  <a:srgbClr val="FF0000"/>
                </a:solidFill>
                <a:effectLst>
                  <a:outerShdw blurRad="38100" dist="38100" dir="2700000" algn="tl">
                    <a:srgbClr val="000000">
                      <a:alpha val="43137"/>
                    </a:srgbClr>
                  </a:outerShdw>
                </a:effectLst>
                <a:latin typeface="Times New Roman"/>
                <a:cs typeface="Times New Roman"/>
              </a:rPr>
              <a:t> </a:t>
            </a:r>
            <a:r>
              <a:rPr sz="2800" b="1" i="1" dirty="0">
                <a:solidFill>
                  <a:srgbClr val="FF0000"/>
                </a:solidFill>
                <a:effectLst>
                  <a:outerShdw blurRad="38100" dist="38100" dir="2700000" algn="tl">
                    <a:srgbClr val="000000">
                      <a:alpha val="43137"/>
                    </a:srgbClr>
                  </a:outerShdw>
                </a:effectLst>
                <a:latin typeface="Times New Roman"/>
                <a:cs typeface="Times New Roman"/>
              </a:rPr>
              <a:t>рослинних</a:t>
            </a:r>
            <a:r>
              <a:rPr sz="2800" b="1" i="1" spc="-5" dirty="0">
                <a:solidFill>
                  <a:srgbClr val="FF0000"/>
                </a:solidFill>
                <a:effectLst>
                  <a:outerShdw blurRad="38100" dist="38100" dir="2700000" algn="tl">
                    <a:srgbClr val="000000">
                      <a:alpha val="43137"/>
                    </a:srgbClr>
                  </a:outerShdw>
                </a:effectLst>
                <a:latin typeface="Times New Roman"/>
                <a:cs typeface="Times New Roman"/>
              </a:rPr>
              <a:t> продуцентів</a:t>
            </a:r>
            <a:endParaRPr sz="2400" b="1" dirty="0">
              <a:solidFill>
                <a:srgbClr val="FF0000"/>
              </a:solidFill>
              <a:effectLst>
                <a:outerShdw blurRad="38100" dist="38100" dir="2700000" algn="tl">
                  <a:srgbClr val="000000">
                    <a:alpha val="43137"/>
                  </a:srgbClr>
                </a:outerShdw>
              </a:effectLst>
              <a:latin typeface="Times New Roman"/>
              <a:cs typeface="Times New Roman"/>
            </a:endParaRPr>
          </a:p>
          <a:p>
            <a:pPr marL="12700" marR="5080" indent="359401" algn="just">
              <a:tabLst>
                <a:tab pos="1489038" algn="l"/>
                <a:tab pos="2511362" algn="l"/>
                <a:tab pos="3159046" algn="l"/>
              </a:tabLst>
            </a:pPr>
            <a:r>
              <a:rPr sz="2200" b="1" spc="5" dirty="0">
                <a:solidFill>
                  <a:srgbClr val="231F20"/>
                </a:solidFill>
                <a:latin typeface="Times New Roman"/>
                <a:cs typeface="Times New Roman"/>
              </a:rPr>
              <a:t>Перспективним</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напрямком</a:t>
            </a:r>
            <a:r>
              <a:rPr sz="2200" b="1" dirty="0">
                <a:solidFill>
                  <a:srgbClr val="231F20"/>
                </a:solidFill>
                <a:latin typeface="Times New Roman"/>
                <a:cs typeface="Times New Roman"/>
              </a:rPr>
              <a:t> є</a:t>
            </a:r>
            <a:r>
              <a:rPr sz="2200" b="1" spc="5" dirty="0">
                <a:solidFill>
                  <a:srgbClr val="231F20"/>
                </a:solidFill>
                <a:latin typeface="Times New Roman"/>
                <a:cs typeface="Times New Roman"/>
              </a:rPr>
              <a:t> </a:t>
            </a:r>
            <a:r>
              <a:rPr sz="2200" b="1" spc="-10" dirty="0">
                <a:solidFill>
                  <a:srgbClr val="231F20"/>
                </a:solidFill>
                <a:latin typeface="Times New Roman"/>
                <a:cs typeface="Times New Roman"/>
              </a:rPr>
              <a:t>також</a:t>
            </a:r>
            <a:r>
              <a:rPr sz="2200" b="1" spc="-5" dirty="0">
                <a:solidFill>
                  <a:srgbClr val="231F20"/>
                </a:solidFill>
                <a:latin typeface="Times New Roman"/>
                <a:cs typeface="Times New Roman"/>
              </a:rPr>
              <a:t> </a:t>
            </a:r>
            <a:r>
              <a:rPr sz="2200" b="1" spc="5" dirty="0">
                <a:solidFill>
                  <a:srgbClr val="7030A0"/>
                </a:solidFill>
                <a:latin typeface="Times New Roman"/>
                <a:cs typeface="Times New Roman"/>
              </a:rPr>
              <a:t>створення </a:t>
            </a:r>
            <a:r>
              <a:rPr sz="2200" b="1" spc="10" dirty="0">
                <a:solidFill>
                  <a:srgbClr val="7030A0"/>
                </a:solidFill>
                <a:latin typeface="Times New Roman"/>
                <a:cs typeface="Times New Roman"/>
              </a:rPr>
              <a:t> </a:t>
            </a:r>
            <a:r>
              <a:rPr sz="2200" b="1" spc="-5" dirty="0">
                <a:solidFill>
                  <a:srgbClr val="7030A0"/>
                </a:solidFill>
                <a:latin typeface="Times New Roman"/>
                <a:cs typeface="Times New Roman"/>
              </a:rPr>
              <a:t>трансгенних </a:t>
            </a:r>
            <a:r>
              <a:rPr sz="2200" b="1" dirty="0">
                <a:solidFill>
                  <a:srgbClr val="7030A0"/>
                </a:solidFill>
                <a:latin typeface="Times New Roman"/>
                <a:cs typeface="Times New Roman"/>
              </a:rPr>
              <a:t>рослин, що </a:t>
            </a:r>
            <a:r>
              <a:rPr sz="2200" b="1" spc="-5" dirty="0">
                <a:solidFill>
                  <a:srgbClr val="7030A0"/>
                </a:solidFill>
                <a:latin typeface="Times New Roman"/>
                <a:cs typeface="Times New Roman"/>
              </a:rPr>
              <a:t>синтезують </a:t>
            </a:r>
            <a:r>
              <a:rPr sz="2200" b="1" dirty="0">
                <a:solidFill>
                  <a:srgbClr val="7030A0"/>
                </a:solidFill>
                <a:latin typeface="Times New Roman"/>
                <a:cs typeface="Times New Roman"/>
              </a:rPr>
              <a:t>цінні </a:t>
            </a:r>
            <a:r>
              <a:rPr sz="2200" b="1" spc="-5" dirty="0">
                <a:solidFill>
                  <a:srgbClr val="7030A0"/>
                </a:solidFill>
                <a:latin typeface="Times New Roman"/>
                <a:cs typeface="Times New Roman"/>
              </a:rPr>
              <a:t>речовини</a:t>
            </a:r>
            <a:r>
              <a:rPr sz="2200" b="1" spc="-5" dirty="0">
                <a:solidFill>
                  <a:srgbClr val="231F20"/>
                </a:solidFill>
                <a:latin typeface="Times New Roman"/>
                <a:cs typeface="Times New Roman"/>
              </a:rPr>
              <a:t>. Рослини </a:t>
            </a:r>
            <a:r>
              <a:rPr sz="2200" b="1" spc="-285" dirty="0">
                <a:solidFill>
                  <a:srgbClr val="231F20"/>
                </a:solidFill>
                <a:latin typeface="Times New Roman"/>
                <a:cs typeface="Times New Roman"/>
              </a:rPr>
              <a:t> </a:t>
            </a:r>
            <a:r>
              <a:rPr sz="2200" b="1" spc="5" dirty="0">
                <a:solidFill>
                  <a:srgbClr val="231F20"/>
                </a:solidFill>
                <a:latin typeface="Times New Roman"/>
                <a:cs typeface="Times New Roman"/>
              </a:rPr>
              <a:t>дають</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велику</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кількість</a:t>
            </a:r>
            <a:r>
              <a:rPr sz="2200" b="1" spc="10" dirty="0">
                <a:solidFill>
                  <a:srgbClr val="231F20"/>
                </a:solidFill>
                <a:latin typeface="Times New Roman"/>
                <a:cs typeface="Times New Roman"/>
              </a:rPr>
              <a:t> </a:t>
            </a:r>
            <a:r>
              <a:rPr sz="2200" b="1" dirty="0">
                <a:solidFill>
                  <a:srgbClr val="231F20"/>
                </a:solidFill>
                <a:latin typeface="Times New Roman"/>
                <a:cs typeface="Times New Roman"/>
              </a:rPr>
              <a:t>біомаси,</a:t>
            </a:r>
            <a:r>
              <a:rPr sz="2200" b="1" spc="5" dirty="0">
                <a:solidFill>
                  <a:srgbClr val="231F20"/>
                </a:solidFill>
                <a:latin typeface="Times New Roman"/>
                <a:cs typeface="Times New Roman"/>
              </a:rPr>
              <a:t> і,</a:t>
            </a:r>
            <a:r>
              <a:rPr sz="2200" b="1" spc="10" dirty="0">
                <a:solidFill>
                  <a:srgbClr val="231F20"/>
                </a:solidFill>
                <a:latin typeface="Times New Roman"/>
                <a:cs typeface="Times New Roman"/>
              </a:rPr>
              <a:t> </a:t>
            </a:r>
            <a:r>
              <a:rPr sz="2200" b="1" spc="5" dirty="0" err="1">
                <a:solidFill>
                  <a:srgbClr val="231F20"/>
                </a:solidFill>
                <a:latin typeface="Times New Roman"/>
                <a:cs typeface="Times New Roman"/>
              </a:rPr>
              <a:t>на</a:t>
            </a:r>
            <a:r>
              <a:rPr sz="2200" b="1" spc="10" dirty="0">
                <a:solidFill>
                  <a:srgbClr val="231F20"/>
                </a:solidFill>
                <a:latin typeface="Times New Roman"/>
                <a:cs typeface="Times New Roman"/>
              </a:rPr>
              <a:t> </a:t>
            </a:r>
            <a:r>
              <a:rPr sz="2200" b="1" spc="5" dirty="0" err="1" smtClean="0">
                <a:solidFill>
                  <a:srgbClr val="231F20"/>
                </a:solidFill>
                <a:latin typeface="Times New Roman"/>
                <a:cs typeface="Times New Roman"/>
              </a:rPr>
              <a:t>відміну</a:t>
            </a:r>
            <a:r>
              <a:rPr lang="uk-UA" sz="2200" b="1" spc="10" dirty="0">
                <a:solidFill>
                  <a:srgbClr val="231F20"/>
                </a:solidFill>
                <a:latin typeface="Times New Roman"/>
                <a:cs typeface="Times New Roman"/>
              </a:rPr>
              <a:t> </a:t>
            </a:r>
            <a:r>
              <a:rPr sz="2200" b="1" spc="5" dirty="0" err="1" smtClean="0">
                <a:solidFill>
                  <a:srgbClr val="231F20"/>
                </a:solidFill>
                <a:latin typeface="Times New Roman"/>
                <a:cs typeface="Times New Roman"/>
              </a:rPr>
              <a:t>від</a:t>
            </a:r>
            <a:r>
              <a:rPr sz="2200" b="1" spc="-285" dirty="0" smtClean="0">
                <a:solidFill>
                  <a:srgbClr val="231F20"/>
                </a:solidFill>
                <a:latin typeface="Times New Roman"/>
                <a:cs typeface="Times New Roman"/>
              </a:rPr>
              <a:t> </a:t>
            </a:r>
            <a:r>
              <a:rPr sz="2200" b="1" spc="10" dirty="0" err="1">
                <a:solidFill>
                  <a:srgbClr val="231F20"/>
                </a:solidFill>
                <a:latin typeface="Times New Roman"/>
                <a:cs typeface="Times New Roman"/>
              </a:rPr>
              <a:t>ре</a:t>
            </a:r>
            <a:r>
              <a:rPr sz="2200" b="1" spc="-50" dirty="0" err="1">
                <a:solidFill>
                  <a:srgbClr val="231F20"/>
                </a:solidFill>
                <a:latin typeface="Times New Roman"/>
                <a:cs typeface="Times New Roman"/>
              </a:rPr>
              <a:t>к</a:t>
            </a:r>
            <a:r>
              <a:rPr sz="2200" b="1" spc="-15" dirty="0" err="1">
                <a:solidFill>
                  <a:srgbClr val="231F20"/>
                </a:solidFill>
                <a:latin typeface="Times New Roman"/>
                <a:cs typeface="Times New Roman"/>
              </a:rPr>
              <a:t>о</a:t>
            </a:r>
            <a:r>
              <a:rPr sz="2200" b="1" spc="10" dirty="0" err="1">
                <a:solidFill>
                  <a:srgbClr val="231F20"/>
                </a:solidFill>
                <a:latin typeface="Times New Roman"/>
                <a:cs typeface="Times New Roman"/>
              </a:rPr>
              <a:t>мбінантни</a:t>
            </a:r>
            <a:r>
              <a:rPr sz="2200" b="1" dirty="0" err="1">
                <a:solidFill>
                  <a:srgbClr val="231F20"/>
                </a:solidFill>
                <a:latin typeface="Times New Roman"/>
                <a:cs typeface="Times New Roman"/>
              </a:rPr>
              <a:t>х</a:t>
            </a:r>
            <a:r>
              <a:rPr lang="uk-UA" sz="2200" b="1" dirty="0">
                <a:solidFill>
                  <a:srgbClr val="231F20"/>
                </a:solidFill>
                <a:latin typeface="Times New Roman"/>
                <a:cs typeface="Times New Roman"/>
              </a:rPr>
              <a:t> </a:t>
            </a:r>
            <a:r>
              <a:rPr sz="2200" b="1" spc="10" dirty="0" err="1">
                <a:solidFill>
                  <a:srgbClr val="231F20"/>
                </a:solidFill>
                <a:latin typeface="Times New Roman"/>
                <a:cs typeface="Times New Roman"/>
              </a:rPr>
              <a:t>ба</a:t>
            </a:r>
            <a:r>
              <a:rPr sz="2200" b="1" spc="-5" dirty="0" err="1">
                <a:solidFill>
                  <a:srgbClr val="231F20"/>
                </a:solidFill>
                <a:latin typeface="Times New Roman"/>
                <a:cs typeface="Times New Roman"/>
              </a:rPr>
              <a:t>к</a:t>
            </a:r>
            <a:r>
              <a:rPr sz="2200" b="1" spc="10" dirty="0" err="1">
                <a:solidFill>
                  <a:srgbClr val="231F20"/>
                </a:solidFill>
                <a:latin typeface="Times New Roman"/>
                <a:cs typeface="Times New Roman"/>
              </a:rPr>
              <a:t>терій</a:t>
            </a:r>
            <a:r>
              <a:rPr sz="2200" b="1" dirty="0">
                <a:solidFill>
                  <a:srgbClr val="231F20"/>
                </a:solidFill>
                <a:latin typeface="Times New Roman"/>
                <a:cs typeface="Times New Roman"/>
              </a:rPr>
              <a:t>,</a:t>
            </a:r>
            <a:r>
              <a:rPr lang="uk-UA" sz="2200" b="1" dirty="0">
                <a:solidFill>
                  <a:srgbClr val="231F20"/>
                </a:solidFill>
                <a:latin typeface="Times New Roman"/>
                <a:cs typeface="Times New Roman"/>
              </a:rPr>
              <a:t> </a:t>
            </a:r>
            <a:r>
              <a:rPr sz="2200" b="1" spc="10" dirty="0" err="1">
                <a:solidFill>
                  <a:srgbClr val="231F20"/>
                </a:solidFill>
                <a:latin typeface="Times New Roman"/>
                <a:cs typeface="Times New Roman"/>
              </a:rPr>
              <a:t>дл</a:t>
            </a:r>
            <a:r>
              <a:rPr sz="2200" b="1" dirty="0" err="1">
                <a:solidFill>
                  <a:srgbClr val="231F20"/>
                </a:solidFill>
                <a:latin typeface="Times New Roman"/>
                <a:cs typeface="Times New Roman"/>
              </a:rPr>
              <a:t>я</a:t>
            </a:r>
            <a:r>
              <a:rPr lang="uk-UA" sz="2200" b="1" dirty="0">
                <a:solidFill>
                  <a:srgbClr val="231F20"/>
                </a:solidFill>
                <a:latin typeface="Times New Roman"/>
                <a:cs typeface="Times New Roman"/>
              </a:rPr>
              <a:t> </a:t>
            </a:r>
            <a:r>
              <a:rPr sz="2200" b="1" spc="10" dirty="0" err="1">
                <a:solidFill>
                  <a:srgbClr val="231F20"/>
                </a:solidFill>
                <a:latin typeface="Times New Roman"/>
                <a:cs typeface="Times New Roman"/>
              </a:rPr>
              <a:t>вирощу</a:t>
            </a:r>
            <a:r>
              <a:rPr sz="2200" b="1" spc="-5" dirty="0" err="1">
                <a:solidFill>
                  <a:srgbClr val="231F20"/>
                </a:solidFill>
                <a:latin typeface="Times New Roman"/>
                <a:cs typeface="Times New Roman"/>
              </a:rPr>
              <a:t>в</a:t>
            </a:r>
            <a:r>
              <a:rPr sz="2200" b="1" spc="10" dirty="0" err="1">
                <a:solidFill>
                  <a:srgbClr val="231F20"/>
                </a:solidFill>
                <a:latin typeface="Times New Roman"/>
                <a:cs typeface="Times New Roman"/>
              </a:rPr>
              <a:t>анн</a:t>
            </a:r>
            <a:r>
              <a:rPr sz="2200" b="1" dirty="0" err="1">
                <a:solidFill>
                  <a:srgbClr val="231F20"/>
                </a:solidFill>
                <a:latin typeface="Times New Roman"/>
                <a:cs typeface="Times New Roman"/>
              </a:rPr>
              <a:t>я</a:t>
            </a:r>
            <a:r>
              <a:rPr lang="uk-UA" sz="2200" b="1" dirty="0">
                <a:solidFill>
                  <a:srgbClr val="231F20"/>
                </a:solidFill>
                <a:latin typeface="Times New Roman"/>
                <a:cs typeface="Times New Roman"/>
              </a:rPr>
              <a:t> </a:t>
            </a:r>
            <a:r>
              <a:rPr sz="2200" b="1" spc="5" dirty="0" err="1">
                <a:solidFill>
                  <a:srgbClr val="231F20"/>
                </a:solidFill>
                <a:latin typeface="Times New Roman"/>
                <a:cs typeface="Times New Roman"/>
              </a:rPr>
              <a:t>сільськогосподарських</a:t>
            </a:r>
            <a:r>
              <a:rPr sz="2200" b="1" spc="5" dirty="0">
                <a:solidFill>
                  <a:srgbClr val="231F20"/>
                </a:solidFill>
                <a:latin typeface="Times New Roman"/>
                <a:cs typeface="Times New Roman"/>
              </a:rPr>
              <a:t> </a:t>
            </a:r>
            <a:r>
              <a:rPr sz="2200" b="1" spc="-10" dirty="0">
                <a:solidFill>
                  <a:srgbClr val="231F20"/>
                </a:solidFill>
                <a:latin typeface="Times New Roman"/>
                <a:cs typeface="Times New Roman"/>
              </a:rPr>
              <a:t>культур </a:t>
            </a:r>
            <a:r>
              <a:rPr sz="2200" b="1" spc="5" dirty="0">
                <a:solidFill>
                  <a:srgbClr val="231F20"/>
                </a:solidFill>
                <a:latin typeface="Times New Roman"/>
                <a:cs typeface="Times New Roman"/>
              </a:rPr>
              <a:t>не потрібні великі </a:t>
            </a:r>
            <a:r>
              <a:rPr sz="2200" b="1" spc="-5" dirty="0">
                <a:solidFill>
                  <a:srgbClr val="231F20"/>
                </a:solidFill>
                <a:latin typeface="Times New Roman"/>
                <a:cs typeface="Times New Roman"/>
              </a:rPr>
              <a:t>кошти </a:t>
            </a:r>
            <a:r>
              <a:rPr sz="2200" b="1" spc="5" dirty="0">
                <a:solidFill>
                  <a:srgbClr val="231F20"/>
                </a:solidFill>
                <a:latin typeface="Times New Roman"/>
                <a:cs typeface="Times New Roman"/>
              </a:rPr>
              <a:t>на </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обладнання</a:t>
            </a:r>
            <a:r>
              <a:rPr sz="2200" b="1" spc="10" dirty="0">
                <a:solidFill>
                  <a:srgbClr val="231F20"/>
                </a:solidFill>
                <a:latin typeface="Times New Roman"/>
                <a:cs typeface="Times New Roman"/>
              </a:rPr>
              <a:t> та</a:t>
            </a:r>
            <a:r>
              <a:rPr sz="2200" b="1" spc="15" dirty="0">
                <a:solidFill>
                  <a:srgbClr val="231F20"/>
                </a:solidFill>
                <a:latin typeface="Times New Roman"/>
                <a:cs typeface="Times New Roman"/>
              </a:rPr>
              <a:t> </a:t>
            </a:r>
            <a:r>
              <a:rPr sz="2200" b="1" dirty="0">
                <a:solidFill>
                  <a:srgbClr val="231F20"/>
                </a:solidFill>
                <a:latin typeface="Times New Roman"/>
                <a:cs typeface="Times New Roman"/>
              </a:rPr>
              <a:t>висококваліфікований</a:t>
            </a:r>
            <a:r>
              <a:rPr sz="2200" b="1" spc="5" dirty="0">
                <a:solidFill>
                  <a:srgbClr val="231F20"/>
                </a:solidFill>
                <a:latin typeface="Times New Roman"/>
                <a:cs typeface="Times New Roman"/>
              </a:rPr>
              <a:t> </a:t>
            </a:r>
            <a:r>
              <a:rPr sz="2200" b="1" spc="10" dirty="0">
                <a:solidFill>
                  <a:srgbClr val="231F20"/>
                </a:solidFill>
                <a:latin typeface="Times New Roman"/>
                <a:cs typeface="Times New Roman"/>
              </a:rPr>
              <a:t>персонал.</a:t>
            </a:r>
            <a:r>
              <a:rPr sz="2200" b="1" spc="15" dirty="0">
                <a:solidFill>
                  <a:srgbClr val="231F20"/>
                </a:solidFill>
                <a:latin typeface="Times New Roman"/>
                <a:cs typeface="Times New Roman"/>
              </a:rPr>
              <a:t> </a:t>
            </a:r>
            <a:r>
              <a:rPr sz="2200" b="1" spc="5" dirty="0">
                <a:solidFill>
                  <a:srgbClr val="231F20"/>
                </a:solidFill>
                <a:latin typeface="Times New Roman"/>
                <a:cs typeface="Times New Roman"/>
              </a:rPr>
              <a:t>Ще</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одна </a:t>
            </a:r>
            <a:r>
              <a:rPr sz="2200" b="1" dirty="0">
                <a:solidFill>
                  <a:srgbClr val="231F20"/>
                </a:solidFill>
                <a:latin typeface="Times New Roman"/>
                <a:cs typeface="Times New Roman"/>
              </a:rPr>
              <a:t> </a:t>
            </a:r>
            <a:r>
              <a:rPr sz="2200" b="1" spc="-10" dirty="0">
                <a:solidFill>
                  <a:srgbClr val="231F20"/>
                </a:solidFill>
                <a:latin typeface="Times New Roman"/>
                <a:cs typeface="Times New Roman"/>
              </a:rPr>
              <a:t>перевага</a:t>
            </a:r>
            <a:r>
              <a:rPr sz="2200" b="1" spc="-50" dirty="0">
                <a:solidFill>
                  <a:srgbClr val="231F20"/>
                </a:solidFill>
                <a:latin typeface="Times New Roman"/>
                <a:cs typeface="Times New Roman"/>
              </a:rPr>
              <a:t> </a:t>
            </a:r>
            <a:r>
              <a:rPr sz="2200" b="1" spc="-5" dirty="0">
                <a:solidFill>
                  <a:srgbClr val="231F20"/>
                </a:solidFill>
                <a:latin typeface="Times New Roman"/>
                <a:cs typeface="Times New Roman"/>
              </a:rPr>
              <a:t>трансгенних</a:t>
            </a:r>
            <a:r>
              <a:rPr sz="2200" b="1" spc="-45" dirty="0">
                <a:solidFill>
                  <a:srgbClr val="231F20"/>
                </a:solidFill>
                <a:latin typeface="Times New Roman"/>
                <a:cs typeface="Times New Roman"/>
              </a:rPr>
              <a:t> </a:t>
            </a:r>
            <a:r>
              <a:rPr sz="2200" b="1" dirty="0">
                <a:solidFill>
                  <a:srgbClr val="231F20"/>
                </a:solidFill>
                <a:latin typeface="Times New Roman"/>
                <a:cs typeface="Times New Roman"/>
              </a:rPr>
              <a:t>рослин</a:t>
            </a:r>
            <a:r>
              <a:rPr sz="2200" b="1" spc="-45" dirty="0">
                <a:solidFill>
                  <a:srgbClr val="231F20"/>
                </a:solidFill>
                <a:latin typeface="Times New Roman"/>
                <a:cs typeface="Times New Roman"/>
              </a:rPr>
              <a:t> </a:t>
            </a:r>
            <a:r>
              <a:rPr sz="2200" b="1" spc="-5" dirty="0">
                <a:solidFill>
                  <a:srgbClr val="231F20"/>
                </a:solidFill>
                <a:latin typeface="Times New Roman"/>
                <a:cs typeface="Times New Roman"/>
              </a:rPr>
              <a:t>як</a:t>
            </a:r>
            <a:r>
              <a:rPr sz="2200" b="1" spc="-50" dirty="0">
                <a:solidFill>
                  <a:srgbClr val="231F20"/>
                </a:solidFill>
                <a:latin typeface="Times New Roman"/>
                <a:cs typeface="Times New Roman"/>
              </a:rPr>
              <a:t> </a:t>
            </a:r>
            <a:r>
              <a:rPr sz="2200" b="1" spc="-10" dirty="0">
                <a:solidFill>
                  <a:srgbClr val="231F20"/>
                </a:solidFill>
                <a:latin typeface="Times New Roman"/>
                <a:cs typeface="Times New Roman"/>
              </a:rPr>
              <a:t>продуцентів</a:t>
            </a:r>
            <a:r>
              <a:rPr sz="2200" b="1" spc="-45" dirty="0">
                <a:solidFill>
                  <a:srgbClr val="231F20"/>
                </a:solidFill>
                <a:latin typeface="Times New Roman"/>
                <a:cs typeface="Times New Roman"/>
              </a:rPr>
              <a:t> </a:t>
            </a:r>
            <a:r>
              <a:rPr sz="2200" b="1" spc="-15" dirty="0">
                <a:solidFill>
                  <a:srgbClr val="231F20"/>
                </a:solidFill>
                <a:latin typeface="Times New Roman"/>
                <a:cs typeface="Times New Roman"/>
              </a:rPr>
              <a:t>фармакологічних </a:t>
            </a:r>
            <a:r>
              <a:rPr sz="2200" b="1" spc="-285" dirty="0">
                <a:solidFill>
                  <a:srgbClr val="231F20"/>
                </a:solidFill>
                <a:latin typeface="Times New Roman"/>
                <a:cs typeface="Times New Roman"/>
              </a:rPr>
              <a:t> </a:t>
            </a:r>
            <a:r>
              <a:rPr sz="2200" b="1" spc="5" dirty="0">
                <a:solidFill>
                  <a:srgbClr val="231F20"/>
                </a:solidFill>
                <a:latin typeface="Times New Roman"/>
                <a:cs typeface="Times New Roman"/>
              </a:rPr>
              <a:t>білків </a:t>
            </a:r>
            <a:r>
              <a:rPr sz="2200" b="1" dirty="0">
                <a:solidFill>
                  <a:srgbClr val="231F20"/>
                </a:solidFill>
                <a:latin typeface="Times New Roman"/>
                <a:cs typeface="Times New Roman"/>
              </a:rPr>
              <a:t>– </a:t>
            </a:r>
            <a:r>
              <a:rPr sz="2200" b="1" spc="5" dirty="0">
                <a:solidFill>
                  <a:srgbClr val="231F20"/>
                </a:solidFill>
                <a:latin typeface="Times New Roman"/>
                <a:cs typeface="Times New Roman"/>
              </a:rPr>
              <a:t>висока якість отриманого </a:t>
            </a:r>
            <a:r>
              <a:rPr sz="2200" b="1" dirty="0">
                <a:solidFill>
                  <a:srgbClr val="231F20"/>
                </a:solidFill>
                <a:latin typeface="Times New Roman"/>
                <a:cs typeface="Times New Roman"/>
              </a:rPr>
              <a:t>продукту й майже </a:t>
            </a:r>
            <a:r>
              <a:rPr sz="2200" b="1" spc="5" dirty="0">
                <a:solidFill>
                  <a:srgbClr val="231F20"/>
                </a:solidFill>
                <a:latin typeface="Times New Roman"/>
                <a:cs typeface="Times New Roman"/>
              </a:rPr>
              <a:t>повна </a:t>
            </a:r>
            <a:r>
              <a:rPr sz="2200" b="1" spc="10" dirty="0">
                <a:solidFill>
                  <a:srgbClr val="231F20"/>
                </a:solidFill>
                <a:latin typeface="Times New Roman"/>
                <a:cs typeface="Times New Roman"/>
              </a:rPr>
              <a:t> </a:t>
            </a:r>
            <a:r>
              <a:rPr sz="2200" b="1" spc="-10" dirty="0">
                <a:solidFill>
                  <a:srgbClr val="231F20"/>
                </a:solidFill>
                <a:latin typeface="Times New Roman"/>
                <a:cs typeface="Times New Roman"/>
              </a:rPr>
              <a:t>відповідність</a:t>
            </a:r>
            <a:r>
              <a:rPr sz="2200" b="1" spc="-55" dirty="0">
                <a:solidFill>
                  <a:srgbClr val="231F20"/>
                </a:solidFill>
                <a:latin typeface="Times New Roman"/>
                <a:cs typeface="Times New Roman"/>
              </a:rPr>
              <a:t> </a:t>
            </a:r>
            <a:r>
              <a:rPr sz="2200" b="1" spc="-10" dirty="0">
                <a:solidFill>
                  <a:srgbClr val="231F20"/>
                </a:solidFill>
                <a:latin typeface="Times New Roman"/>
                <a:cs typeface="Times New Roman"/>
              </a:rPr>
              <a:t>систем</a:t>
            </a:r>
            <a:r>
              <a:rPr sz="2200" b="1" spc="-55" dirty="0">
                <a:solidFill>
                  <a:srgbClr val="231F20"/>
                </a:solidFill>
                <a:latin typeface="Times New Roman"/>
                <a:cs typeface="Times New Roman"/>
              </a:rPr>
              <a:t> </a:t>
            </a:r>
            <a:r>
              <a:rPr sz="2200" b="1" spc="-10" dirty="0">
                <a:solidFill>
                  <a:srgbClr val="231F20"/>
                </a:solidFill>
                <a:latin typeface="Times New Roman"/>
                <a:cs typeface="Times New Roman"/>
              </a:rPr>
              <a:t>посттрансляційних</a:t>
            </a:r>
            <a:r>
              <a:rPr sz="2200" b="1" spc="-55" dirty="0">
                <a:solidFill>
                  <a:srgbClr val="231F20"/>
                </a:solidFill>
                <a:latin typeface="Times New Roman"/>
                <a:cs typeface="Times New Roman"/>
              </a:rPr>
              <a:t> </a:t>
            </a:r>
            <a:r>
              <a:rPr sz="2200" b="1" spc="-15" dirty="0">
                <a:solidFill>
                  <a:srgbClr val="231F20"/>
                </a:solidFill>
                <a:latin typeface="Times New Roman"/>
                <a:cs typeface="Times New Roman"/>
              </a:rPr>
              <a:t>модифікацій</a:t>
            </a:r>
            <a:r>
              <a:rPr sz="2200" b="1" spc="-55" dirty="0">
                <a:solidFill>
                  <a:srgbClr val="231F20"/>
                </a:solidFill>
                <a:latin typeface="Times New Roman"/>
                <a:cs typeface="Times New Roman"/>
              </a:rPr>
              <a:t> </a:t>
            </a:r>
            <a:r>
              <a:rPr sz="2200" b="1" spc="-10" dirty="0">
                <a:solidFill>
                  <a:srgbClr val="231F20"/>
                </a:solidFill>
                <a:latin typeface="Times New Roman"/>
                <a:cs typeface="Times New Roman"/>
              </a:rPr>
              <a:t>білків</a:t>
            </a:r>
            <a:r>
              <a:rPr sz="2200" b="1" spc="-55" dirty="0">
                <a:solidFill>
                  <a:srgbClr val="231F20"/>
                </a:solidFill>
                <a:latin typeface="Times New Roman"/>
                <a:cs typeface="Times New Roman"/>
              </a:rPr>
              <a:t> </a:t>
            </a:r>
            <a:r>
              <a:rPr sz="2200" b="1" spc="-5" dirty="0">
                <a:solidFill>
                  <a:srgbClr val="231F20"/>
                </a:solidFill>
                <a:latin typeface="Times New Roman"/>
                <a:cs typeface="Times New Roman"/>
              </a:rPr>
              <a:t>до </a:t>
            </a:r>
            <a:r>
              <a:rPr sz="2200" b="1" spc="-290" dirty="0">
                <a:solidFill>
                  <a:srgbClr val="231F20"/>
                </a:solidFill>
                <a:latin typeface="Times New Roman"/>
                <a:cs typeface="Times New Roman"/>
              </a:rPr>
              <a:t> </a:t>
            </a:r>
            <a:r>
              <a:rPr sz="2200" b="1" spc="10" dirty="0">
                <a:solidFill>
                  <a:srgbClr val="231F20"/>
                </a:solidFill>
                <a:latin typeface="Times New Roman"/>
                <a:cs typeface="Times New Roman"/>
              </a:rPr>
              <a:t>таких, </a:t>
            </a:r>
            <a:r>
              <a:rPr sz="2200" b="1" spc="5" dirty="0">
                <a:solidFill>
                  <a:srgbClr val="231F20"/>
                </a:solidFill>
                <a:latin typeface="Times New Roman"/>
                <a:cs typeface="Times New Roman"/>
              </a:rPr>
              <a:t>що реалізуються </a:t>
            </a:r>
            <a:r>
              <a:rPr sz="2200" b="1" dirty="0">
                <a:solidFill>
                  <a:srgbClr val="231F20"/>
                </a:solidFill>
                <a:latin typeface="Times New Roman"/>
                <a:cs typeface="Times New Roman"/>
              </a:rPr>
              <a:t>в </a:t>
            </a:r>
            <a:r>
              <a:rPr sz="2200" b="1" spc="5" dirty="0">
                <a:solidFill>
                  <a:srgbClr val="231F20"/>
                </a:solidFill>
                <a:latin typeface="Times New Roman"/>
                <a:cs typeface="Times New Roman"/>
              </a:rPr>
              <a:t>організмі </a:t>
            </a:r>
            <a:r>
              <a:rPr sz="2200" b="1" dirty="0" err="1">
                <a:solidFill>
                  <a:srgbClr val="231F20"/>
                </a:solidFill>
                <a:latin typeface="Times New Roman"/>
                <a:cs typeface="Times New Roman"/>
              </a:rPr>
              <a:t>людини</a:t>
            </a:r>
            <a:r>
              <a:rPr sz="2200" b="1" dirty="0">
                <a:solidFill>
                  <a:srgbClr val="231F20"/>
                </a:solidFill>
                <a:latin typeface="Times New Roman"/>
                <a:cs typeface="Times New Roman"/>
              </a:rPr>
              <a:t>.</a:t>
            </a:r>
            <a:r>
              <a:rPr lang="uk-UA" sz="2200" b="1" dirty="0">
                <a:solidFill>
                  <a:srgbClr val="231F20"/>
                </a:solidFill>
                <a:latin typeface="Times New Roman"/>
                <a:cs typeface="Times New Roman"/>
              </a:rPr>
              <a:t> </a:t>
            </a:r>
            <a:r>
              <a:rPr sz="2200" b="1" dirty="0" err="1">
                <a:solidFill>
                  <a:srgbClr val="231F20"/>
                </a:solidFill>
                <a:latin typeface="Times New Roman"/>
                <a:cs typeface="Times New Roman"/>
              </a:rPr>
              <a:t>Сьогодні</a:t>
            </a:r>
            <a:r>
              <a:rPr sz="2200" b="1" dirty="0">
                <a:solidFill>
                  <a:srgbClr val="231F20"/>
                </a:solidFill>
                <a:latin typeface="Times New Roman"/>
                <a:cs typeface="Times New Roman"/>
              </a:rPr>
              <a:t> </a:t>
            </a:r>
            <a:r>
              <a:rPr sz="2200" b="1" spc="-10" dirty="0" err="1">
                <a:solidFill>
                  <a:srgbClr val="231F20"/>
                </a:solidFill>
                <a:latin typeface="Times New Roman"/>
                <a:cs typeface="Times New Roman"/>
              </a:rPr>
              <a:t>вже</a:t>
            </a:r>
            <a:r>
              <a:rPr lang="uk-UA" sz="2200" b="1" spc="-10" dirty="0">
                <a:solidFill>
                  <a:srgbClr val="7030A0"/>
                </a:solidFill>
                <a:effectLst>
                  <a:outerShdw blurRad="38100" dist="38100" dir="2700000" algn="tl">
                    <a:srgbClr val="000000">
                      <a:alpha val="43137"/>
                    </a:srgbClr>
                  </a:outerShdw>
                </a:effectLst>
                <a:latin typeface="Times New Roman"/>
                <a:cs typeface="Times New Roman"/>
              </a:rPr>
              <a:t> </a:t>
            </a:r>
            <a:r>
              <a:rPr sz="2200" b="1" spc="5" dirty="0" err="1">
                <a:solidFill>
                  <a:srgbClr val="7030A0"/>
                </a:solidFill>
                <a:effectLst>
                  <a:outerShdw blurRad="38100" dist="38100" dir="2700000" algn="tl">
                    <a:srgbClr val="000000">
                      <a:alpha val="43137"/>
                    </a:srgbClr>
                  </a:outerShdw>
                </a:effectLst>
                <a:latin typeface="Times New Roman"/>
                <a:cs typeface="Times New Roman"/>
              </a:rPr>
              <a:t>створено</a:t>
            </a:r>
            <a:r>
              <a:rPr sz="2200" b="1" spc="10" dirty="0">
                <a:solidFill>
                  <a:srgbClr val="7030A0"/>
                </a:solidFill>
                <a:effectLst>
                  <a:outerShdw blurRad="38100" dist="38100" dir="2700000" algn="tl">
                    <a:srgbClr val="000000">
                      <a:alpha val="43137"/>
                    </a:srgbClr>
                  </a:outerShdw>
                </a:effectLst>
                <a:latin typeface="Times New Roman"/>
                <a:cs typeface="Times New Roman"/>
              </a:rPr>
              <a:t> </a:t>
            </a:r>
            <a:r>
              <a:rPr sz="2200" b="1" spc="5" dirty="0">
                <a:solidFill>
                  <a:srgbClr val="7030A0"/>
                </a:solidFill>
                <a:effectLst>
                  <a:outerShdw blurRad="38100" dist="38100" dir="2700000" algn="tl">
                    <a:srgbClr val="000000">
                      <a:alpha val="43137"/>
                    </a:srgbClr>
                  </a:outerShdw>
                </a:effectLst>
                <a:latin typeface="Times New Roman"/>
                <a:cs typeface="Times New Roman"/>
              </a:rPr>
              <a:t>трансгенні</a:t>
            </a:r>
            <a:r>
              <a:rPr sz="2200" b="1" spc="10" dirty="0">
                <a:solidFill>
                  <a:srgbClr val="7030A0"/>
                </a:solidFill>
                <a:effectLst>
                  <a:outerShdw blurRad="38100" dist="38100" dir="2700000" algn="tl">
                    <a:srgbClr val="000000">
                      <a:alpha val="43137"/>
                    </a:srgbClr>
                  </a:outerShdw>
                </a:effectLst>
                <a:latin typeface="Times New Roman"/>
                <a:cs typeface="Times New Roman"/>
              </a:rPr>
              <a:t> </a:t>
            </a:r>
            <a:r>
              <a:rPr sz="2200" b="1" spc="5" dirty="0">
                <a:solidFill>
                  <a:srgbClr val="7030A0"/>
                </a:solidFill>
                <a:effectLst>
                  <a:outerShdw blurRad="38100" dist="38100" dir="2700000" algn="tl">
                    <a:srgbClr val="000000">
                      <a:alpha val="43137"/>
                    </a:srgbClr>
                  </a:outerShdw>
                </a:effectLst>
                <a:latin typeface="Times New Roman"/>
                <a:cs typeface="Times New Roman"/>
              </a:rPr>
              <a:t>рослини-продуценти</a:t>
            </a:r>
            <a:r>
              <a:rPr sz="2200" b="1" spc="10" dirty="0">
                <a:solidFill>
                  <a:srgbClr val="7030A0"/>
                </a:solidFill>
                <a:effectLst>
                  <a:outerShdw blurRad="38100" dist="38100" dir="2700000" algn="tl">
                    <a:srgbClr val="000000">
                      <a:alpha val="43137"/>
                    </a:srgbClr>
                  </a:outerShdw>
                </a:effectLst>
                <a:latin typeface="Times New Roman"/>
                <a:cs typeface="Times New Roman"/>
              </a:rPr>
              <a:t> моноклональних </a:t>
            </a:r>
            <a:r>
              <a:rPr sz="2200" b="1" spc="-285" dirty="0">
                <a:solidFill>
                  <a:srgbClr val="7030A0"/>
                </a:solidFill>
                <a:effectLst>
                  <a:outerShdw blurRad="38100" dist="38100" dir="2700000" algn="tl">
                    <a:srgbClr val="000000">
                      <a:alpha val="43137"/>
                    </a:srgbClr>
                  </a:outerShdw>
                </a:effectLst>
                <a:latin typeface="Times New Roman"/>
                <a:cs typeface="Times New Roman"/>
              </a:rPr>
              <a:t> </a:t>
            </a:r>
            <a:r>
              <a:rPr sz="2200" b="1" spc="5" dirty="0">
                <a:solidFill>
                  <a:srgbClr val="7030A0"/>
                </a:solidFill>
                <a:effectLst>
                  <a:outerShdw blurRad="38100" dist="38100" dir="2700000" algn="tl">
                    <a:srgbClr val="000000">
                      <a:alpha val="43137"/>
                    </a:srgbClr>
                  </a:outerShdw>
                </a:effectLst>
                <a:latin typeface="Times New Roman"/>
                <a:cs typeface="Times New Roman"/>
              </a:rPr>
              <a:t>антитіл</a:t>
            </a:r>
            <a:r>
              <a:rPr sz="2200" b="1" spc="5" dirty="0">
                <a:solidFill>
                  <a:srgbClr val="231F20"/>
                </a:solidFill>
                <a:latin typeface="Times New Roman"/>
                <a:cs typeface="Times New Roman"/>
              </a:rPr>
              <a:t>,</a:t>
            </a:r>
            <a:r>
              <a:rPr sz="2200" b="1" spc="315" dirty="0">
                <a:solidFill>
                  <a:srgbClr val="231F20"/>
                </a:solidFill>
                <a:latin typeface="Times New Roman"/>
                <a:cs typeface="Times New Roman"/>
              </a:rPr>
              <a:t> </a:t>
            </a:r>
            <a:r>
              <a:rPr sz="2200" b="1" spc="5" dirty="0">
                <a:solidFill>
                  <a:srgbClr val="231F20"/>
                </a:solidFill>
                <a:latin typeface="Times New Roman"/>
                <a:cs typeface="Times New Roman"/>
              </a:rPr>
              <a:t>функціональних</a:t>
            </a:r>
            <a:r>
              <a:rPr sz="2200" b="1" spc="315" dirty="0">
                <a:solidFill>
                  <a:srgbClr val="231F20"/>
                </a:solidFill>
                <a:latin typeface="Times New Roman"/>
                <a:cs typeface="Times New Roman"/>
              </a:rPr>
              <a:t> </a:t>
            </a:r>
            <a:r>
              <a:rPr sz="2200" b="1" spc="5" dirty="0">
                <a:solidFill>
                  <a:srgbClr val="231F20"/>
                </a:solidFill>
                <a:latin typeface="Times New Roman"/>
                <a:cs typeface="Times New Roman"/>
              </a:rPr>
              <a:t>фрагментів</a:t>
            </a:r>
            <a:r>
              <a:rPr sz="2200" b="1" spc="315" dirty="0">
                <a:solidFill>
                  <a:srgbClr val="231F20"/>
                </a:solidFill>
                <a:latin typeface="Times New Roman"/>
                <a:cs typeface="Times New Roman"/>
              </a:rPr>
              <a:t> </a:t>
            </a:r>
            <a:r>
              <a:rPr sz="2200" b="1" spc="5" dirty="0">
                <a:solidFill>
                  <a:srgbClr val="231F20"/>
                </a:solidFill>
                <a:latin typeface="Times New Roman"/>
                <a:cs typeface="Times New Roman"/>
              </a:rPr>
              <a:t>антитіл,</a:t>
            </a:r>
            <a:r>
              <a:rPr sz="2200" b="1" spc="315" dirty="0">
                <a:solidFill>
                  <a:srgbClr val="231F20"/>
                </a:solidFill>
                <a:latin typeface="Times New Roman"/>
                <a:cs typeface="Times New Roman"/>
              </a:rPr>
              <a:t> </a:t>
            </a:r>
            <a:r>
              <a:rPr sz="2200" b="1" dirty="0">
                <a:solidFill>
                  <a:srgbClr val="231F20"/>
                </a:solidFill>
                <a:latin typeface="Times New Roman"/>
                <a:cs typeface="Times New Roman"/>
              </a:rPr>
              <a:t>гормонів, </a:t>
            </a:r>
            <a:r>
              <a:rPr sz="2200" b="1" spc="5" dirty="0">
                <a:solidFill>
                  <a:srgbClr val="231F20"/>
                </a:solidFill>
                <a:latin typeface="Times New Roman"/>
                <a:cs typeface="Times New Roman"/>
              </a:rPr>
              <a:t> цитокінів,</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факторів</a:t>
            </a:r>
            <a:r>
              <a:rPr sz="2200" b="1" spc="10" dirty="0">
                <a:solidFill>
                  <a:srgbClr val="231F20"/>
                </a:solidFill>
                <a:latin typeface="Times New Roman"/>
                <a:cs typeface="Times New Roman"/>
              </a:rPr>
              <a:t> </a:t>
            </a:r>
            <a:r>
              <a:rPr sz="2200" b="1" spc="-10" dirty="0">
                <a:solidFill>
                  <a:srgbClr val="231F20"/>
                </a:solidFill>
                <a:latin typeface="Times New Roman"/>
                <a:cs typeface="Times New Roman"/>
              </a:rPr>
              <a:t>росту,</a:t>
            </a:r>
            <a:r>
              <a:rPr sz="2200" b="1" spc="-5" dirty="0">
                <a:solidFill>
                  <a:srgbClr val="231F20"/>
                </a:solidFill>
                <a:latin typeface="Times New Roman"/>
                <a:cs typeface="Times New Roman"/>
              </a:rPr>
              <a:t> інтерферону,</a:t>
            </a:r>
            <a:r>
              <a:rPr sz="2200" b="1" dirty="0">
                <a:solidFill>
                  <a:srgbClr val="231F20"/>
                </a:solidFill>
                <a:latin typeface="Times New Roman"/>
                <a:cs typeface="Times New Roman"/>
              </a:rPr>
              <a:t> </a:t>
            </a:r>
            <a:r>
              <a:rPr sz="2200" b="1" spc="5" dirty="0">
                <a:solidFill>
                  <a:srgbClr val="231F20"/>
                </a:solidFill>
                <a:latin typeface="Times New Roman"/>
                <a:cs typeface="Times New Roman"/>
              </a:rPr>
              <a:t>інших</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білків</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із </a:t>
            </a:r>
            <a:r>
              <a:rPr sz="2200" b="1" spc="10" dirty="0">
                <a:solidFill>
                  <a:srgbClr val="231F20"/>
                </a:solidFill>
                <a:latin typeface="Times New Roman"/>
                <a:cs typeface="Times New Roman"/>
              </a:rPr>
              <a:t> </a:t>
            </a:r>
            <a:r>
              <a:rPr sz="2200" b="1" dirty="0">
                <a:solidFill>
                  <a:srgbClr val="231F20"/>
                </a:solidFill>
                <a:latin typeface="Times New Roman"/>
                <a:cs typeface="Times New Roman"/>
              </a:rPr>
              <a:t>фармакологічною</a:t>
            </a:r>
            <a:r>
              <a:rPr sz="2200" b="1" spc="5" dirty="0">
                <a:solidFill>
                  <a:srgbClr val="231F20"/>
                </a:solidFill>
                <a:latin typeface="Times New Roman"/>
                <a:cs typeface="Times New Roman"/>
              </a:rPr>
              <a:t> дією.</a:t>
            </a:r>
            <a:r>
              <a:rPr sz="2200" b="1" spc="315" dirty="0">
                <a:solidFill>
                  <a:srgbClr val="231F20"/>
                </a:solidFill>
                <a:latin typeface="Times New Roman"/>
                <a:cs typeface="Times New Roman"/>
              </a:rPr>
              <a:t> </a:t>
            </a:r>
            <a:r>
              <a:rPr sz="2200" b="1" spc="5" dirty="0">
                <a:solidFill>
                  <a:srgbClr val="231F20"/>
                </a:solidFill>
                <a:latin typeface="Times New Roman"/>
                <a:cs typeface="Times New Roman"/>
              </a:rPr>
              <a:t>Загалом,</a:t>
            </a:r>
            <a:r>
              <a:rPr sz="2200" b="1" spc="315" dirty="0">
                <a:solidFill>
                  <a:srgbClr val="231F20"/>
                </a:solidFill>
                <a:latin typeface="Times New Roman"/>
                <a:cs typeface="Times New Roman"/>
              </a:rPr>
              <a:t> </a:t>
            </a:r>
            <a:r>
              <a:rPr sz="2200" b="1" dirty="0">
                <a:solidFill>
                  <a:srgbClr val="231F20"/>
                </a:solidFill>
                <a:latin typeface="Times New Roman"/>
                <a:cs typeface="Times New Roman"/>
              </a:rPr>
              <a:t>незважаючи</a:t>
            </a:r>
            <a:r>
              <a:rPr sz="2200" b="1" spc="5" dirty="0">
                <a:solidFill>
                  <a:srgbClr val="231F20"/>
                </a:solidFill>
                <a:latin typeface="Times New Roman"/>
                <a:cs typeface="Times New Roman"/>
              </a:rPr>
              <a:t> </a:t>
            </a:r>
            <a:r>
              <a:rPr sz="2200" b="1" spc="5" dirty="0" err="1">
                <a:solidFill>
                  <a:srgbClr val="231F20"/>
                </a:solidFill>
                <a:latin typeface="Times New Roman"/>
                <a:cs typeface="Times New Roman"/>
              </a:rPr>
              <a:t>на</a:t>
            </a:r>
            <a:r>
              <a:rPr sz="2200" b="1" spc="315" dirty="0">
                <a:solidFill>
                  <a:srgbClr val="231F20"/>
                </a:solidFill>
                <a:latin typeface="Times New Roman"/>
                <a:cs typeface="Times New Roman"/>
              </a:rPr>
              <a:t> </a:t>
            </a:r>
            <a:r>
              <a:rPr sz="2200" b="1" dirty="0" err="1">
                <a:solidFill>
                  <a:srgbClr val="231F20"/>
                </a:solidFill>
                <a:latin typeface="Times New Roman"/>
                <a:cs typeface="Times New Roman"/>
              </a:rPr>
              <a:t>значні</a:t>
            </a:r>
            <a:r>
              <a:rPr lang="uk-UA" sz="2200" b="1" dirty="0">
                <a:solidFill>
                  <a:srgbClr val="231F20"/>
                </a:solidFill>
                <a:latin typeface="Times New Roman"/>
                <a:cs typeface="Times New Roman"/>
              </a:rPr>
              <a:t> </a:t>
            </a:r>
            <a:r>
              <a:rPr sz="2200" b="1" spc="10" dirty="0" err="1">
                <a:solidFill>
                  <a:srgbClr val="231F20"/>
                </a:solidFill>
                <a:latin typeface="Times New Roman"/>
                <a:cs typeface="Times New Roman"/>
              </a:rPr>
              <a:t>досягнення</a:t>
            </a:r>
            <a:r>
              <a:rPr sz="2200" b="1" spc="10" dirty="0">
                <a:solidFill>
                  <a:srgbClr val="231F20"/>
                </a:solidFill>
                <a:latin typeface="Times New Roman"/>
                <a:cs typeface="Times New Roman"/>
              </a:rPr>
              <a:t> </a:t>
            </a:r>
            <a:r>
              <a:rPr sz="2200" b="1" dirty="0">
                <a:solidFill>
                  <a:srgbClr val="231F20"/>
                </a:solidFill>
                <a:latin typeface="Times New Roman"/>
                <a:cs typeface="Times New Roman"/>
              </a:rPr>
              <a:t>в області продукування рекомбінантних </a:t>
            </a:r>
            <a:r>
              <a:rPr sz="2200" b="1" spc="5" dirty="0">
                <a:solidFill>
                  <a:srgbClr val="231F20"/>
                </a:solidFill>
                <a:latin typeface="Times New Roman"/>
                <a:cs typeface="Times New Roman"/>
              </a:rPr>
              <a:t>білків </a:t>
            </a:r>
            <a:r>
              <a:rPr sz="2200" b="1" spc="10" dirty="0">
                <a:solidFill>
                  <a:srgbClr val="231F20"/>
                </a:solidFill>
                <a:latin typeface="Times New Roman"/>
                <a:cs typeface="Times New Roman"/>
              </a:rPr>
              <a:t> </a:t>
            </a:r>
            <a:r>
              <a:rPr sz="2200" b="1" spc="-10" dirty="0">
                <a:solidFill>
                  <a:srgbClr val="231F20"/>
                </a:solidFill>
                <a:latin typeface="Times New Roman"/>
                <a:cs typeface="Times New Roman"/>
              </a:rPr>
              <a:t>медичного</a:t>
            </a:r>
            <a:r>
              <a:rPr sz="2200" b="1" spc="-45" dirty="0">
                <a:solidFill>
                  <a:srgbClr val="231F20"/>
                </a:solidFill>
                <a:latin typeface="Times New Roman"/>
                <a:cs typeface="Times New Roman"/>
              </a:rPr>
              <a:t> </a:t>
            </a:r>
            <a:r>
              <a:rPr sz="2200" b="1" spc="-15" dirty="0">
                <a:solidFill>
                  <a:srgbClr val="231F20"/>
                </a:solidFill>
                <a:latin typeface="Times New Roman"/>
                <a:cs typeface="Times New Roman"/>
              </a:rPr>
              <a:t>значення</a:t>
            </a:r>
            <a:r>
              <a:rPr sz="2200" b="1" spc="-45" dirty="0">
                <a:solidFill>
                  <a:srgbClr val="231F20"/>
                </a:solidFill>
                <a:latin typeface="Times New Roman"/>
                <a:cs typeface="Times New Roman"/>
              </a:rPr>
              <a:t> </a:t>
            </a:r>
            <a:r>
              <a:rPr sz="2200" b="1" dirty="0">
                <a:solidFill>
                  <a:srgbClr val="231F20"/>
                </a:solidFill>
                <a:latin typeface="Times New Roman"/>
                <a:cs typeface="Times New Roman"/>
              </a:rPr>
              <a:t>в</a:t>
            </a:r>
            <a:r>
              <a:rPr sz="2200" b="1" spc="-40" dirty="0">
                <a:solidFill>
                  <a:srgbClr val="231F20"/>
                </a:solidFill>
                <a:latin typeface="Times New Roman"/>
                <a:cs typeface="Times New Roman"/>
              </a:rPr>
              <a:t> </a:t>
            </a:r>
            <a:r>
              <a:rPr sz="2200" b="1" spc="-5" dirty="0">
                <a:solidFill>
                  <a:srgbClr val="231F20"/>
                </a:solidFill>
                <a:latin typeface="Times New Roman"/>
                <a:cs typeface="Times New Roman"/>
              </a:rPr>
              <a:t>рослинах,</a:t>
            </a:r>
            <a:r>
              <a:rPr sz="2200" b="1" spc="-45" dirty="0">
                <a:solidFill>
                  <a:srgbClr val="231F20"/>
                </a:solidFill>
                <a:latin typeface="Times New Roman"/>
                <a:cs typeface="Times New Roman"/>
              </a:rPr>
              <a:t> </a:t>
            </a:r>
            <a:r>
              <a:rPr sz="2200" b="1" spc="-5" dirty="0">
                <a:solidFill>
                  <a:srgbClr val="231F20"/>
                </a:solidFill>
                <a:latin typeface="Times New Roman"/>
                <a:cs typeface="Times New Roman"/>
              </a:rPr>
              <a:t>цей</a:t>
            </a:r>
            <a:r>
              <a:rPr sz="2200" b="1" spc="-45" dirty="0">
                <a:solidFill>
                  <a:srgbClr val="231F20"/>
                </a:solidFill>
                <a:latin typeface="Times New Roman"/>
                <a:cs typeface="Times New Roman"/>
              </a:rPr>
              <a:t> </a:t>
            </a:r>
            <a:r>
              <a:rPr sz="2200" b="1" spc="-10" dirty="0">
                <a:solidFill>
                  <a:srgbClr val="231F20"/>
                </a:solidFill>
                <a:latin typeface="Times New Roman"/>
                <a:cs typeface="Times New Roman"/>
              </a:rPr>
              <a:t>напрямок</a:t>
            </a:r>
            <a:r>
              <a:rPr sz="2200" b="1" spc="-40" dirty="0">
                <a:solidFill>
                  <a:srgbClr val="231F20"/>
                </a:solidFill>
                <a:latin typeface="Times New Roman"/>
                <a:cs typeface="Times New Roman"/>
              </a:rPr>
              <a:t> </a:t>
            </a:r>
            <a:r>
              <a:rPr sz="2200" b="1" spc="-15" dirty="0">
                <a:solidFill>
                  <a:srgbClr val="231F20"/>
                </a:solidFill>
                <a:latin typeface="Times New Roman"/>
                <a:cs typeface="Times New Roman"/>
              </a:rPr>
              <a:t>перебуває</a:t>
            </a:r>
            <a:r>
              <a:rPr sz="2200" b="1" spc="-45" dirty="0">
                <a:solidFill>
                  <a:srgbClr val="231F20"/>
                </a:solidFill>
                <a:latin typeface="Times New Roman"/>
                <a:cs typeface="Times New Roman"/>
              </a:rPr>
              <a:t> </a:t>
            </a:r>
            <a:r>
              <a:rPr sz="2200" b="1" spc="-5" dirty="0">
                <a:solidFill>
                  <a:srgbClr val="231F20"/>
                </a:solidFill>
                <a:latin typeface="Times New Roman"/>
                <a:cs typeface="Times New Roman"/>
              </a:rPr>
              <a:t>лише </a:t>
            </a:r>
            <a:r>
              <a:rPr sz="2200" b="1" spc="-290" dirty="0">
                <a:solidFill>
                  <a:srgbClr val="231F20"/>
                </a:solidFill>
                <a:latin typeface="Times New Roman"/>
                <a:cs typeface="Times New Roman"/>
              </a:rPr>
              <a:t> </a:t>
            </a:r>
            <a:r>
              <a:rPr sz="2200" b="1" spc="5" dirty="0">
                <a:solidFill>
                  <a:srgbClr val="231F20"/>
                </a:solidFill>
                <a:latin typeface="Times New Roman"/>
                <a:cs typeface="Times New Roman"/>
              </a:rPr>
              <a:t>на</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початковій</a:t>
            </a:r>
            <a:r>
              <a:rPr sz="2200" b="1" dirty="0">
                <a:solidFill>
                  <a:srgbClr val="231F20"/>
                </a:solidFill>
                <a:latin typeface="Times New Roman"/>
                <a:cs typeface="Times New Roman"/>
              </a:rPr>
              <a:t> </a:t>
            </a:r>
            <a:r>
              <a:rPr sz="2200" b="1" spc="10" dirty="0">
                <a:solidFill>
                  <a:srgbClr val="231F20"/>
                </a:solidFill>
                <a:latin typeface="Times New Roman"/>
                <a:cs typeface="Times New Roman"/>
              </a:rPr>
              <a:t>стадії</a:t>
            </a:r>
            <a:r>
              <a:rPr sz="2200" b="1" spc="15" dirty="0">
                <a:solidFill>
                  <a:srgbClr val="231F20"/>
                </a:solidFill>
                <a:latin typeface="Times New Roman"/>
                <a:cs typeface="Times New Roman"/>
              </a:rPr>
              <a:t> </a:t>
            </a:r>
            <a:r>
              <a:rPr sz="2200" b="1" dirty="0">
                <a:solidFill>
                  <a:srgbClr val="231F20"/>
                </a:solidFill>
                <a:latin typeface="Times New Roman"/>
                <a:cs typeface="Times New Roman"/>
              </a:rPr>
              <a:t>свого</a:t>
            </a:r>
            <a:r>
              <a:rPr sz="2200" b="1" spc="5" dirty="0">
                <a:solidFill>
                  <a:srgbClr val="231F20"/>
                </a:solidFill>
                <a:latin typeface="Times New Roman"/>
                <a:cs typeface="Times New Roman"/>
              </a:rPr>
              <a:t> </a:t>
            </a:r>
            <a:r>
              <a:rPr sz="2200" b="1" spc="-10" dirty="0">
                <a:solidFill>
                  <a:srgbClr val="231F20"/>
                </a:solidFill>
                <a:latin typeface="Times New Roman"/>
                <a:cs typeface="Times New Roman"/>
              </a:rPr>
              <a:t>розвитку.</a:t>
            </a:r>
            <a:r>
              <a:rPr sz="2200" b="1" spc="-5" dirty="0">
                <a:solidFill>
                  <a:srgbClr val="231F20"/>
                </a:solidFill>
                <a:latin typeface="Times New Roman"/>
                <a:cs typeface="Times New Roman"/>
              </a:rPr>
              <a:t> </a:t>
            </a:r>
            <a:r>
              <a:rPr sz="2200" b="1" spc="5" dirty="0">
                <a:solidFill>
                  <a:srgbClr val="231F20"/>
                </a:solidFill>
                <a:latin typeface="Times New Roman"/>
                <a:cs typeface="Times New Roman"/>
              </a:rPr>
              <a:t>Вважається,</a:t>
            </a:r>
            <a:r>
              <a:rPr sz="2200" b="1" spc="10" dirty="0">
                <a:solidFill>
                  <a:srgbClr val="231F20"/>
                </a:solidFill>
                <a:latin typeface="Times New Roman"/>
                <a:cs typeface="Times New Roman"/>
              </a:rPr>
              <a:t> </a:t>
            </a:r>
            <a:r>
              <a:rPr sz="2200" b="1" spc="5" dirty="0" err="1">
                <a:solidFill>
                  <a:srgbClr val="231F20"/>
                </a:solidFill>
                <a:latin typeface="Times New Roman"/>
                <a:cs typeface="Times New Roman"/>
              </a:rPr>
              <a:t>що</a:t>
            </a:r>
            <a:r>
              <a:rPr sz="2200" b="1" spc="10" dirty="0">
                <a:solidFill>
                  <a:srgbClr val="231F20"/>
                </a:solidFill>
                <a:latin typeface="Times New Roman"/>
                <a:cs typeface="Times New Roman"/>
              </a:rPr>
              <a:t> </a:t>
            </a:r>
            <a:r>
              <a:rPr sz="2200" b="1" dirty="0" smtClean="0">
                <a:solidFill>
                  <a:srgbClr val="231F20"/>
                </a:solidFill>
                <a:latin typeface="Times New Roman"/>
                <a:cs typeface="Times New Roman"/>
              </a:rPr>
              <a:t>в</a:t>
            </a:r>
            <a:r>
              <a:rPr sz="2200" b="1" spc="5" dirty="0" smtClean="0">
                <a:solidFill>
                  <a:srgbClr val="231F20"/>
                </a:solidFill>
                <a:latin typeface="Times New Roman"/>
                <a:cs typeface="Times New Roman"/>
              </a:rPr>
              <a:t> </a:t>
            </a:r>
            <a:r>
              <a:rPr sz="2200" b="1" spc="-10" dirty="0">
                <a:solidFill>
                  <a:srgbClr val="231F20"/>
                </a:solidFill>
                <a:latin typeface="Times New Roman"/>
                <a:cs typeface="Times New Roman"/>
              </a:rPr>
              <a:t>майбутньому рекомбінантні </a:t>
            </a:r>
            <a:r>
              <a:rPr sz="2200" b="1" spc="-5" dirty="0">
                <a:solidFill>
                  <a:srgbClr val="231F20"/>
                </a:solidFill>
                <a:latin typeface="Times New Roman"/>
                <a:cs typeface="Times New Roman"/>
              </a:rPr>
              <a:t>препарати, </a:t>
            </a:r>
            <a:r>
              <a:rPr sz="2200" b="1" dirty="0">
                <a:solidFill>
                  <a:srgbClr val="231F20"/>
                </a:solidFill>
                <a:latin typeface="Times New Roman"/>
                <a:cs typeface="Times New Roman"/>
              </a:rPr>
              <a:t>які </a:t>
            </a:r>
            <a:r>
              <a:rPr sz="2200" b="1" spc="-5" dirty="0" err="1">
                <a:solidFill>
                  <a:srgbClr val="231F20"/>
                </a:solidFill>
                <a:latin typeface="Times New Roman"/>
                <a:cs typeface="Times New Roman"/>
              </a:rPr>
              <a:t>отримуватимуть</a:t>
            </a:r>
            <a:r>
              <a:rPr sz="2200" b="1" spc="-5" dirty="0">
                <a:solidFill>
                  <a:srgbClr val="231F20"/>
                </a:solidFill>
                <a:latin typeface="Times New Roman"/>
                <a:cs typeface="Times New Roman"/>
              </a:rPr>
              <a:t> </a:t>
            </a:r>
            <a:r>
              <a:rPr sz="2200" b="1" dirty="0" err="1" smtClean="0">
                <a:solidFill>
                  <a:srgbClr val="231F20"/>
                </a:solidFill>
                <a:latin typeface="Times New Roman"/>
                <a:cs typeface="Times New Roman"/>
              </a:rPr>
              <a:t>із</a:t>
            </a:r>
            <a:r>
              <a:rPr sz="2200" b="1" spc="-285" dirty="0" smtClean="0">
                <a:solidFill>
                  <a:srgbClr val="231F20"/>
                </a:solidFill>
                <a:latin typeface="Times New Roman"/>
                <a:cs typeface="Times New Roman"/>
              </a:rPr>
              <a:t> </a:t>
            </a:r>
            <a:r>
              <a:rPr sz="2200" b="1" spc="5" dirty="0">
                <a:solidFill>
                  <a:srgbClr val="231F20"/>
                </a:solidFill>
                <a:latin typeface="Times New Roman"/>
                <a:cs typeface="Times New Roman"/>
              </a:rPr>
              <a:t>генетично</a:t>
            </a:r>
            <a:r>
              <a:rPr sz="2200" b="1" spc="10" dirty="0">
                <a:solidFill>
                  <a:srgbClr val="231F20"/>
                </a:solidFill>
                <a:latin typeface="Times New Roman"/>
                <a:cs typeface="Times New Roman"/>
              </a:rPr>
              <a:t> </a:t>
            </a:r>
            <a:r>
              <a:rPr sz="2200" b="1" dirty="0">
                <a:solidFill>
                  <a:srgbClr val="231F20"/>
                </a:solidFill>
                <a:latin typeface="Times New Roman"/>
                <a:cs typeface="Times New Roman"/>
              </a:rPr>
              <a:t>модифікованих</a:t>
            </a:r>
            <a:r>
              <a:rPr sz="2200" b="1" spc="5" dirty="0">
                <a:solidFill>
                  <a:srgbClr val="231F20"/>
                </a:solidFill>
                <a:latin typeface="Times New Roman"/>
                <a:cs typeface="Times New Roman"/>
              </a:rPr>
              <a:t> </a:t>
            </a:r>
            <a:r>
              <a:rPr sz="2200" b="1" spc="10" dirty="0">
                <a:solidFill>
                  <a:srgbClr val="231F20"/>
                </a:solidFill>
                <a:latin typeface="Times New Roman"/>
                <a:cs typeface="Times New Roman"/>
              </a:rPr>
              <a:t>рослин,</a:t>
            </a:r>
            <a:r>
              <a:rPr sz="2200" b="1" spc="15" dirty="0">
                <a:solidFill>
                  <a:srgbClr val="231F20"/>
                </a:solidFill>
                <a:latin typeface="Times New Roman"/>
                <a:cs typeface="Times New Roman"/>
              </a:rPr>
              <a:t> </a:t>
            </a:r>
            <a:r>
              <a:rPr sz="2200" b="1" spc="5" dirty="0">
                <a:solidFill>
                  <a:srgbClr val="231F20"/>
                </a:solidFill>
                <a:latin typeface="Times New Roman"/>
                <a:cs typeface="Times New Roman"/>
              </a:rPr>
              <a:t>замінять</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на </a:t>
            </a:r>
            <a:r>
              <a:rPr sz="2200" b="1" spc="10" dirty="0">
                <a:solidFill>
                  <a:srgbClr val="231F20"/>
                </a:solidFill>
                <a:latin typeface="Times New Roman"/>
                <a:cs typeface="Times New Roman"/>
              </a:rPr>
              <a:t> </a:t>
            </a:r>
            <a:r>
              <a:rPr sz="2200" b="1" spc="-10" dirty="0">
                <a:solidFill>
                  <a:srgbClr val="231F20"/>
                </a:solidFill>
                <a:latin typeface="Times New Roman"/>
                <a:cs typeface="Times New Roman"/>
              </a:rPr>
              <a:t>фармацевтичному </a:t>
            </a:r>
            <a:r>
              <a:rPr sz="2200" b="1" spc="-5" dirty="0">
                <a:solidFill>
                  <a:srgbClr val="231F20"/>
                </a:solidFill>
                <a:latin typeface="Times New Roman"/>
                <a:cs typeface="Times New Roman"/>
              </a:rPr>
              <a:t>ринку вартісні </a:t>
            </a:r>
            <a:r>
              <a:rPr sz="2200" b="1" dirty="0">
                <a:solidFill>
                  <a:srgbClr val="231F20"/>
                </a:solidFill>
                <a:latin typeface="Times New Roman"/>
                <a:cs typeface="Times New Roman"/>
              </a:rPr>
              <a:t>аналоги, </a:t>
            </a:r>
            <a:r>
              <a:rPr sz="2200" b="1" spc="-15" dirty="0">
                <a:solidFill>
                  <a:srgbClr val="231F20"/>
                </a:solidFill>
                <a:latin typeface="Times New Roman"/>
                <a:cs typeface="Times New Roman"/>
              </a:rPr>
              <a:t>котрі </a:t>
            </a:r>
            <a:r>
              <a:rPr sz="2200" b="1" spc="-5" dirty="0">
                <a:solidFill>
                  <a:srgbClr val="231F20"/>
                </a:solidFill>
                <a:latin typeface="Times New Roman"/>
                <a:cs typeface="Times New Roman"/>
              </a:rPr>
              <a:t>отримують </a:t>
            </a:r>
            <a:r>
              <a:rPr sz="2200" b="1" dirty="0">
                <a:solidFill>
                  <a:srgbClr val="231F20"/>
                </a:solidFill>
                <a:latin typeface="Times New Roman"/>
                <a:cs typeface="Times New Roman"/>
              </a:rPr>
              <a:t>із </a:t>
            </a:r>
            <a:r>
              <a:rPr sz="2200" b="1" spc="5" dirty="0">
                <a:solidFill>
                  <a:srgbClr val="231F20"/>
                </a:solidFill>
                <a:latin typeface="Times New Roman"/>
                <a:cs typeface="Times New Roman"/>
              </a:rPr>
              <a:t> </a:t>
            </a:r>
            <a:r>
              <a:rPr sz="2200" b="1" dirty="0">
                <a:solidFill>
                  <a:srgbClr val="231F20"/>
                </a:solidFill>
                <a:latin typeface="Times New Roman"/>
                <a:cs typeface="Times New Roman"/>
              </a:rPr>
              <a:t>звичайних</a:t>
            </a:r>
            <a:r>
              <a:rPr sz="2200" b="1" spc="-5" dirty="0">
                <a:solidFill>
                  <a:srgbClr val="231F20"/>
                </a:solidFill>
                <a:latin typeface="Times New Roman"/>
                <a:cs typeface="Times New Roman"/>
              </a:rPr>
              <a:t> </a:t>
            </a:r>
            <a:r>
              <a:rPr sz="2200" b="1" dirty="0">
                <a:solidFill>
                  <a:srgbClr val="231F20"/>
                </a:solidFill>
                <a:latin typeface="Times New Roman"/>
                <a:cs typeface="Times New Roman"/>
              </a:rPr>
              <a:t>порід </a:t>
            </a:r>
            <a:r>
              <a:rPr sz="2200" b="1" spc="-5" dirty="0">
                <a:solidFill>
                  <a:srgbClr val="231F20"/>
                </a:solidFill>
                <a:latin typeface="Times New Roman"/>
                <a:cs typeface="Times New Roman"/>
              </a:rPr>
              <a:t>тварин </a:t>
            </a:r>
            <a:r>
              <a:rPr sz="2200" b="1" dirty="0">
                <a:solidFill>
                  <a:srgbClr val="231F20"/>
                </a:solidFill>
                <a:latin typeface="Times New Roman"/>
                <a:cs typeface="Times New Roman"/>
              </a:rPr>
              <a:t>і штамів </a:t>
            </a:r>
            <a:r>
              <a:rPr sz="2200" b="1" spc="-5" dirty="0" err="1">
                <a:solidFill>
                  <a:srgbClr val="231F20"/>
                </a:solidFill>
                <a:latin typeface="Times New Roman"/>
                <a:cs typeface="Times New Roman"/>
              </a:rPr>
              <a:t>бактерій</a:t>
            </a:r>
            <a:r>
              <a:rPr sz="2200" b="1" spc="-5" dirty="0" smtClean="0">
                <a:solidFill>
                  <a:srgbClr val="231F20"/>
                </a:solidFill>
                <a:latin typeface="Times New Roman"/>
                <a:cs typeface="Times New Roman"/>
              </a:rPr>
              <a:t>.</a:t>
            </a:r>
            <a:endParaRPr sz="2200" b="1" dirty="0">
              <a:latin typeface="Times New Roman"/>
              <a:cs typeface="Times New Roman"/>
            </a:endParaRPr>
          </a:p>
        </p:txBody>
      </p:sp>
      <p:sp>
        <p:nvSpPr>
          <p:cNvPr id="4" name="object 4"/>
          <p:cNvSpPr/>
          <p:nvPr/>
        </p:nvSpPr>
        <p:spPr>
          <a:xfrm>
            <a:off x="5120526" y="7263548"/>
            <a:ext cx="476884" cy="0"/>
          </a:xfrm>
          <a:custGeom>
            <a:avLst/>
            <a:gdLst/>
            <a:ahLst/>
            <a:cxnLst/>
            <a:rect l="l" t="t" r="r" b="b"/>
            <a:pathLst>
              <a:path w="476885">
                <a:moveTo>
                  <a:pt x="0" y="0"/>
                </a:moveTo>
                <a:lnTo>
                  <a:pt x="476376" y="0"/>
                </a:lnTo>
              </a:path>
            </a:pathLst>
          </a:custGeom>
          <a:ln w="8470">
            <a:solidFill>
              <a:srgbClr val="231F2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9900" y="428625"/>
            <a:ext cx="8991600" cy="6445354"/>
          </a:xfrm>
          <a:prstGeom prst="rect">
            <a:avLst/>
          </a:prstGeom>
          <a:solidFill>
            <a:schemeClr val="bg1"/>
          </a:solidFill>
        </p:spPr>
        <p:txBody>
          <a:bodyPr vert="horz" wrap="square" lIns="0" tIns="12700" rIns="0" bIns="0" rtlCol="0">
            <a:spAutoFit/>
          </a:bodyPr>
          <a:lstStyle/>
          <a:p>
            <a:pPr marL="12700" marR="5080" indent="360036" algn="just"/>
            <a:r>
              <a:rPr sz="2200" b="1" dirty="0">
                <a:solidFill>
                  <a:srgbClr val="231F20"/>
                </a:solidFill>
                <a:latin typeface="Times New Roman"/>
                <a:cs typeface="Times New Roman"/>
              </a:rPr>
              <a:t>У</a:t>
            </a:r>
            <a:r>
              <a:rPr sz="2200" b="1" spc="5" dirty="0">
                <a:solidFill>
                  <a:srgbClr val="231F20"/>
                </a:solidFill>
                <a:latin typeface="Times New Roman"/>
                <a:cs typeface="Times New Roman"/>
              </a:rPr>
              <a:t> </a:t>
            </a:r>
            <a:r>
              <a:rPr sz="2200" b="1" spc="10" dirty="0">
                <a:solidFill>
                  <a:srgbClr val="231F20"/>
                </a:solidFill>
                <a:latin typeface="Times New Roman"/>
                <a:cs typeface="Times New Roman"/>
              </a:rPr>
              <a:t>рослинництві</a:t>
            </a:r>
            <a:r>
              <a:rPr sz="2200" b="1" spc="15" dirty="0">
                <a:solidFill>
                  <a:srgbClr val="231F20"/>
                </a:solidFill>
                <a:latin typeface="Times New Roman"/>
                <a:cs typeface="Times New Roman"/>
              </a:rPr>
              <a:t> </a:t>
            </a:r>
            <a:r>
              <a:rPr sz="2200" b="1" spc="5" dirty="0">
                <a:solidFill>
                  <a:srgbClr val="231F20"/>
                </a:solidFill>
                <a:latin typeface="Times New Roman"/>
                <a:cs typeface="Times New Roman"/>
              </a:rPr>
              <a:t>важливе</a:t>
            </a:r>
            <a:r>
              <a:rPr sz="2200" b="1" spc="10" dirty="0">
                <a:solidFill>
                  <a:srgbClr val="231F20"/>
                </a:solidFill>
                <a:latin typeface="Times New Roman"/>
                <a:cs typeface="Times New Roman"/>
              </a:rPr>
              <a:t> </a:t>
            </a:r>
            <a:r>
              <a:rPr sz="2200" b="1" dirty="0">
                <a:solidFill>
                  <a:srgbClr val="231F20"/>
                </a:solidFill>
                <a:latin typeface="Times New Roman"/>
                <a:cs typeface="Times New Roman"/>
              </a:rPr>
              <a:t>значення</a:t>
            </a:r>
            <a:r>
              <a:rPr sz="2200" b="1" spc="5" dirty="0">
                <a:solidFill>
                  <a:srgbClr val="231F20"/>
                </a:solidFill>
                <a:latin typeface="Times New Roman"/>
                <a:cs typeface="Times New Roman"/>
              </a:rPr>
              <a:t> </a:t>
            </a:r>
            <a:r>
              <a:rPr sz="2200" b="1" dirty="0">
                <a:solidFill>
                  <a:srgbClr val="231F20"/>
                </a:solidFill>
                <a:latin typeface="Times New Roman"/>
                <a:cs typeface="Times New Roman"/>
              </a:rPr>
              <a:t>має</a:t>
            </a:r>
            <a:r>
              <a:rPr sz="2200" b="1" spc="5" dirty="0">
                <a:solidFill>
                  <a:srgbClr val="231F20"/>
                </a:solidFill>
                <a:latin typeface="Times New Roman"/>
                <a:cs typeface="Times New Roman"/>
              </a:rPr>
              <a:t> уведення</a:t>
            </a:r>
            <a:r>
              <a:rPr sz="2200" b="1" spc="10" dirty="0">
                <a:solidFill>
                  <a:srgbClr val="231F20"/>
                </a:solidFill>
                <a:latin typeface="Times New Roman"/>
                <a:cs typeface="Times New Roman"/>
              </a:rPr>
              <a:t> </a:t>
            </a:r>
            <a:r>
              <a:rPr sz="2200" b="1" dirty="0">
                <a:solidFill>
                  <a:srgbClr val="231F20"/>
                </a:solidFill>
                <a:latin typeface="Times New Roman"/>
                <a:cs typeface="Times New Roman"/>
              </a:rPr>
              <a:t>у </a:t>
            </a:r>
            <a:r>
              <a:rPr sz="2200" b="1" spc="5" dirty="0">
                <a:solidFill>
                  <a:srgbClr val="231F20"/>
                </a:solidFill>
                <a:latin typeface="Times New Roman"/>
                <a:cs typeface="Times New Roman"/>
              </a:rPr>
              <a:t> </a:t>
            </a:r>
            <a:r>
              <a:rPr sz="2200" b="1" dirty="0">
                <a:solidFill>
                  <a:srgbClr val="231F20"/>
                </a:solidFill>
                <a:latin typeface="Times New Roman"/>
                <a:cs typeface="Times New Roman"/>
              </a:rPr>
              <a:t>спадковий апарат </a:t>
            </a:r>
            <a:r>
              <a:rPr sz="2200" b="1" spc="10" dirty="0">
                <a:solidFill>
                  <a:srgbClr val="231F20"/>
                </a:solidFill>
                <a:latin typeface="Times New Roman"/>
                <a:cs typeface="Times New Roman"/>
              </a:rPr>
              <a:t>рослин </a:t>
            </a:r>
            <a:r>
              <a:rPr sz="2200" b="1" spc="5" dirty="0">
                <a:solidFill>
                  <a:srgbClr val="231F20"/>
                </a:solidFill>
                <a:latin typeface="Times New Roman"/>
                <a:cs typeface="Times New Roman"/>
              </a:rPr>
              <a:t>генів, які </a:t>
            </a:r>
            <a:r>
              <a:rPr sz="2200" b="1" dirty="0">
                <a:solidFill>
                  <a:srgbClr val="231F20"/>
                </a:solidFill>
                <a:latin typeface="Times New Roman"/>
                <a:cs typeface="Times New Roman"/>
              </a:rPr>
              <a:t>обумовлюють </a:t>
            </a:r>
            <a:r>
              <a:rPr sz="2200" b="1" spc="5" dirty="0">
                <a:solidFill>
                  <a:srgbClr val="231F20"/>
                </a:solidFill>
                <a:latin typeface="Times New Roman"/>
                <a:cs typeface="Times New Roman"/>
              </a:rPr>
              <a:t>їх </a:t>
            </a:r>
            <a:r>
              <a:rPr sz="2200" b="1" spc="5" dirty="0">
                <a:solidFill>
                  <a:srgbClr val="7030A0"/>
                </a:solidFill>
                <a:latin typeface="Times New Roman"/>
                <a:cs typeface="Times New Roman"/>
              </a:rPr>
              <a:t>високу </a:t>
            </a:r>
            <a:r>
              <a:rPr sz="2200" b="1" spc="10" dirty="0">
                <a:solidFill>
                  <a:srgbClr val="7030A0"/>
                </a:solidFill>
                <a:latin typeface="Times New Roman"/>
                <a:cs typeface="Times New Roman"/>
              </a:rPr>
              <a:t> </a:t>
            </a:r>
            <a:r>
              <a:rPr sz="2200" b="1" spc="-5" dirty="0">
                <a:solidFill>
                  <a:srgbClr val="7030A0"/>
                </a:solidFill>
                <a:latin typeface="Times New Roman"/>
                <a:cs typeface="Times New Roman"/>
              </a:rPr>
              <a:t>технологічність </a:t>
            </a:r>
            <a:r>
              <a:rPr sz="2200" b="1" dirty="0">
                <a:solidFill>
                  <a:srgbClr val="7030A0"/>
                </a:solidFill>
                <a:latin typeface="Times New Roman"/>
                <a:cs typeface="Times New Roman"/>
              </a:rPr>
              <a:t>при </a:t>
            </a:r>
            <a:r>
              <a:rPr sz="2200" b="1" spc="-5" dirty="0">
                <a:solidFill>
                  <a:srgbClr val="7030A0"/>
                </a:solidFill>
                <a:latin typeface="Times New Roman"/>
                <a:cs typeface="Times New Roman"/>
              </a:rPr>
              <a:t>вирощуванні </a:t>
            </a:r>
            <a:r>
              <a:rPr sz="2200" b="1" spc="-5" dirty="0">
                <a:solidFill>
                  <a:srgbClr val="231F20"/>
                </a:solidFill>
                <a:latin typeface="Times New Roman"/>
                <a:cs typeface="Times New Roman"/>
              </a:rPr>
              <a:t>(ефективність </a:t>
            </a:r>
            <a:r>
              <a:rPr sz="2200" b="1" spc="-15" dirty="0" err="1">
                <a:solidFill>
                  <a:srgbClr val="231F20"/>
                </a:solidFill>
                <a:latin typeface="Times New Roman"/>
                <a:cs typeface="Times New Roman"/>
              </a:rPr>
              <a:t>фотосинтезу</a:t>
            </a:r>
            <a:r>
              <a:rPr sz="2200" b="1" spc="-15" dirty="0" smtClean="0">
                <a:solidFill>
                  <a:srgbClr val="231F20"/>
                </a:solidFill>
                <a:latin typeface="Times New Roman"/>
                <a:cs typeface="Times New Roman"/>
              </a:rPr>
              <a:t>,</a:t>
            </a:r>
            <a:r>
              <a:rPr sz="2200" b="1" spc="-10" dirty="0" smtClean="0">
                <a:solidFill>
                  <a:srgbClr val="231F20"/>
                </a:solidFill>
                <a:latin typeface="Times New Roman"/>
                <a:cs typeface="Times New Roman"/>
              </a:rPr>
              <a:t> </a:t>
            </a:r>
            <a:r>
              <a:rPr sz="2200" b="1" spc="-5" dirty="0">
                <a:solidFill>
                  <a:srgbClr val="231F20"/>
                </a:solidFill>
                <a:latin typeface="Times New Roman"/>
                <a:cs typeface="Times New Roman"/>
              </a:rPr>
              <a:t>азотфіксацію,</a:t>
            </a:r>
            <a:r>
              <a:rPr sz="2200" b="1" spc="-30" dirty="0">
                <a:solidFill>
                  <a:srgbClr val="231F20"/>
                </a:solidFill>
                <a:latin typeface="Times New Roman"/>
                <a:cs typeface="Times New Roman"/>
              </a:rPr>
              <a:t> </a:t>
            </a:r>
            <a:r>
              <a:rPr sz="2200" b="1" spc="-5" dirty="0">
                <a:solidFill>
                  <a:srgbClr val="231F20"/>
                </a:solidFill>
                <a:latin typeface="Times New Roman"/>
                <a:cs typeface="Times New Roman"/>
              </a:rPr>
              <a:t>морозо-</a:t>
            </a:r>
            <a:r>
              <a:rPr sz="2200" b="1" spc="-25" dirty="0">
                <a:solidFill>
                  <a:srgbClr val="231F20"/>
                </a:solidFill>
                <a:latin typeface="Times New Roman"/>
                <a:cs typeface="Times New Roman"/>
              </a:rPr>
              <a:t> </a:t>
            </a:r>
            <a:r>
              <a:rPr sz="2200" b="1" dirty="0">
                <a:solidFill>
                  <a:srgbClr val="231F20"/>
                </a:solidFill>
                <a:latin typeface="Times New Roman"/>
                <a:cs typeface="Times New Roman"/>
              </a:rPr>
              <a:t>і</a:t>
            </a:r>
            <a:r>
              <a:rPr sz="2200" b="1" spc="-30" dirty="0">
                <a:solidFill>
                  <a:srgbClr val="231F20"/>
                </a:solidFill>
                <a:latin typeface="Times New Roman"/>
                <a:cs typeface="Times New Roman"/>
              </a:rPr>
              <a:t> </a:t>
            </a:r>
            <a:r>
              <a:rPr sz="2200" b="1" dirty="0">
                <a:solidFill>
                  <a:srgbClr val="231F20"/>
                </a:solidFill>
                <a:latin typeface="Times New Roman"/>
                <a:cs typeface="Times New Roman"/>
              </a:rPr>
              <a:t>жаростійкість</a:t>
            </a:r>
            <a:r>
              <a:rPr sz="2200" b="1" spc="-25" dirty="0">
                <a:solidFill>
                  <a:srgbClr val="231F20"/>
                </a:solidFill>
                <a:latin typeface="Times New Roman"/>
                <a:cs typeface="Times New Roman"/>
              </a:rPr>
              <a:t> </a:t>
            </a:r>
            <a:r>
              <a:rPr sz="2200" b="1" spc="-5" dirty="0">
                <a:solidFill>
                  <a:srgbClr val="231F20"/>
                </a:solidFill>
                <a:latin typeface="Times New Roman"/>
                <a:cs typeface="Times New Roman"/>
              </a:rPr>
              <a:t>тощо),</a:t>
            </a:r>
            <a:r>
              <a:rPr sz="2200" b="1" spc="-30" dirty="0">
                <a:solidFill>
                  <a:srgbClr val="231F20"/>
                </a:solidFill>
                <a:latin typeface="Times New Roman"/>
                <a:cs typeface="Times New Roman"/>
              </a:rPr>
              <a:t> </a:t>
            </a:r>
            <a:r>
              <a:rPr sz="2200" b="1" spc="-15" dirty="0">
                <a:solidFill>
                  <a:srgbClr val="7030A0"/>
                </a:solidFill>
                <a:latin typeface="Times New Roman"/>
                <a:cs typeface="Times New Roman"/>
              </a:rPr>
              <a:t>харчову</a:t>
            </a:r>
            <a:r>
              <a:rPr sz="2200" b="1" spc="-25" dirty="0">
                <a:solidFill>
                  <a:srgbClr val="7030A0"/>
                </a:solidFill>
                <a:latin typeface="Times New Roman"/>
                <a:cs typeface="Times New Roman"/>
              </a:rPr>
              <a:t> </a:t>
            </a:r>
            <a:r>
              <a:rPr sz="2200" b="1" dirty="0">
                <a:solidFill>
                  <a:srgbClr val="7030A0"/>
                </a:solidFill>
                <a:latin typeface="Times New Roman"/>
                <a:cs typeface="Times New Roman"/>
              </a:rPr>
              <a:t>цінність </a:t>
            </a:r>
            <a:r>
              <a:rPr sz="2200" b="1" spc="-290" dirty="0">
                <a:solidFill>
                  <a:srgbClr val="7030A0"/>
                </a:solidFill>
                <a:latin typeface="Times New Roman"/>
                <a:cs typeface="Times New Roman"/>
              </a:rPr>
              <a:t> </a:t>
            </a:r>
            <a:r>
              <a:rPr sz="2200" b="1" dirty="0">
                <a:solidFill>
                  <a:srgbClr val="7030A0"/>
                </a:solidFill>
                <a:latin typeface="Times New Roman"/>
                <a:cs typeface="Times New Roman"/>
              </a:rPr>
              <a:t>продукту</a:t>
            </a:r>
            <a:r>
              <a:rPr sz="2200" b="1" spc="5" dirty="0">
                <a:solidFill>
                  <a:srgbClr val="7030A0"/>
                </a:solidFill>
                <a:latin typeface="Times New Roman"/>
                <a:cs typeface="Times New Roman"/>
              </a:rPr>
              <a:t> </a:t>
            </a:r>
            <a:r>
              <a:rPr sz="2200" b="1" spc="5" dirty="0">
                <a:solidFill>
                  <a:srgbClr val="231F20"/>
                </a:solidFill>
                <a:latin typeface="Times New Roman"/>
                <a:cs typeface="Times New Roman"/>
              </a:rPr>
              <a:t>(вміст</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білків,</a:t>
            </a:r>
            <a:r>
              <a:rPr sz="2200" b="1" spc="10" dirty="0">
                <a:solidFill>
                  <a:srgbClr val="231F20"/>
                </a:solidFill>
                <a:latin typeface="Times New Roman"/>
                <a:cs typeface="Times New Roman"/>
              </a:rPr>
              <a:t> </a:t>
            </a:r>
            <a:r>
              <a:rPr sz="2200" b="1" dirty="0">
                <a:solidFill>
                  <a:srgbClr val="231F20"/>
                </a:solidFill>
                <a:latin typeface="Times New Roman"/>
                <a:cs typeface="Times New Roman"/>
              </a:rPr>
              <a:t>амінокислот,</a:t>
            </a:r>
            <a:r>
              <a:rPr sz="2200" b="1" spc="5" dirty="0">
                <a:solidFill>
                  <a:srgbClr val="231F20"/>
                </a:solidFill>
                <a:latin typeface="Times New Roman"/>
                <a:cs typeface="Times New Roman"/>
              </a:rPr>
              <a:t> покращений</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смак). </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Першою</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трансгенною</a:t>
            </a:r>
            <a:r>
              <a:rPr sz="2200" b="1" spc="10" dirty="0">
                <a:solidFill>
                  <a:srgbClr val="231F20"/>
                </a:solidFill>
                <a:latin typeface="Times New Roman"/>
                <a:cs typeface="Times New Roman"/>
              </a:rPr>
              <a:t> </a:t>
            </a:r>
            <a:r>
              <a:rPr sz="2200" b="1" dirty="0">
                <a:solidFill>
                  <a:srgbClr val="231F20"/>
                </a:solidFill>
                <a:latin typeface="Times New Roman"/>
                <a:cs typeface="Times New Roman"/>
              </a:rPr>
              <a:t>харчовою</a:t>
            </a:r>
            <a:r>
              <a:rPr sz="2200" b="1" spc="5" dirty="0">
                <a:solidFill>
                  <a:srgbClr val="231F20"/>
                </a:solidFill>
                <a:latin typeface="Times New Roman"/>
                <a:cs typeface="Times New Roman"/>
              </a:rPr>
              <a:t> </a:t>
            </a:r>
            <a:r>
              <a:rPr sz="2200" b="1" spc="10" dirty="0">
                <a:solidFill>
                  <a:srgbClr val="231F20"/>
                </a:solidFill>
                <a:latin typeface="Times New Roman"/>
                <a:cs typeface="Times New Roman"/>
              </a:rPr>
              <a:t>рослиною,</a:t>
            </a:r>
            <a:r>
              <a:rPr sz="2200" b="1" spc="15" dirty="0">
                <a:solidFill>
                  <a:srgbClr val="231F20"/>
                </a:solidFill>
                <a:latin typeface="Times New Roman"/>
                <a:cs typeface="Times New Roman"/>
              </a:rPr>
              <a:t> </a:t>
            </a:r>
            <a:r>
              <a:rPr sz="2200" b="1" spc="5" dirty="0">
                <a:solidFill>
                  <a:srgbClr val="231F20"/>
                </a:solidFill>
                <a:latin typeface="Times New Roman"/>
                <a:cs typeface="Times New Roman"/>
              </a:rPr>
              <a:t>дозволеною</a:t>
            </a:r>
            <a:r>
              <a:rPr sz="2200" b="1" spc="10" dirty="0">
                <a:solidFill>
                  <a:srgbClr val="231F20"/>
                </a:solidFill>
                <a:latin typeface="Times New Roman"/>
                <a:cs typeface="Times New Roman"/>
              </a:rPr>
              <a:t> </a:t>
            </a:r>
            <a:r>
              <a:rPr sz="2200" b="1" dirty="0">
                <a:solidFill>
                  <a:srgbClr val="231F20"/>
                </a:solidFill>
                <a:latin typeface="Times New Roman"/>
                <a:cs typeface="Times New Roman"/>
              </a:rPr>
              <a:t>у </a:t>
            </a:r>
            <a:r>
              <a:rPr sz="2200" b="1" spc="-285" dirty="0">
                <a:solidFill>
                  <a:srgbClr val="231F20"/>
                </a:solidFill>
                <a:latin typeface="Times New Roman"/>
                <a:cs typeface="Times New Roman"/>
              </a:rPr>
              <a:t> </a:t>
            </a:r>
            <a:r>
              <a:rPr sz="2200" b="1" dirty="0">
                <a:solidFill>
                  <a:srgbClr val="231F20"/>
                </a:solidFill>
                <a:latin typeface="Times New Roman"/>
                <a:cs typeface="Times New Roman"/>
              </a:rPr>
              <a:t>комерційному </a:t>
            </a:r>
            <a:r>
              <a:rPr sz="2200" b="1" spc="5" dirty="0">
                <a:solidFill>
                  <a:srgbClr val="231F20"/>
                </a:solidFill>
                <a:latin typeface="Times New Roman"/>
                <a:cs typeface="Times New Roman"/>
              </a:rPr>
              <a:t>використанні, </a:t>
            </a:r>
            <a:r>
              <a:rPr sz="2200" b="1" spc="10" dirty="0">
                <a:solidFill>
                  <a:srgbClr val="231F20"/>
                </a:solidFill>
                <a:latin typeface="Times New Roman"/>
                <a:cs typeface="Times New Roman"/>
              </a:rPr>
              <a:t>став </a:t>
            </a:r>
            <a:r>
              <a:rPr sz="2200" b="1" spc="5" dirty="0">
                <a:solidFill>
                  <a:srgbClr val="7030A0"/>
                </a:solidFill>
                <a:latin typeface="Times New Roman"/>
                <a:cs typeface="Times New Roman"/>
              </a:rPr>
              <a:t>помідор </a:t>
            </a:r>
            <a:r>
              <a:rPr sz="2200" b="1" i="1" spc="5" dirty="0">
                <a:solidFill>
                  <a:srgbClr val="7030A0"/>
                </a:solidFill>
                <a:latin typeface="Times New Roman"/>
                <a:cs typeface="Times New Roman"/>
              </a:rPr>
              <a:t>Flav savr </a:t>
            </a:r>
            <a:r>
              <a:rPr sz="2200" b="1" spc="5" dirty="0">
                <a:solidFill>
                  <a:srgbClr val="231F20"/>
                </a:solidFill>
                <a:latin typeface="Times New Roman"/>
                <a:cs typeface="Times New Roman"/>
              </a:rPr>
              <a:t>(США, </a:t>
            </a:r>
            <a:r>
              <a:rPr sz="2200" b="1" spc="10" dirty="0">
                <a:solidFill>
                  <a:srgbClr val="231F20"/>
                </a:solidFill>
                <a:latin typeface="Times New Roman"/>
                <a:cs typeface="Times New Roman"/>
              </a:rPr>
              <a:t> </a:t>
            </a:r>
            <a:r>
              <a:rPr sz="2200" b="1" dirty="0">
                <a:solidFill>
                  <a:srgbClr val="231F20"/>
                </a:solidFill>
                <a:latin typeface="Times New Roman"/>
                <a:cs typeface="Times New Roman"/>
              </a:rPr>
              <a:t>1989 р.). </a:t>
            </a:r>
            <a:endParaRPr lang="en-US" sz="2200" b="1" dirty="0">
              <a:solidFill>
                <a:srgbClr val="231F20"/>
              </a:solidFill>
              <a:latin typeface="Times New Roman"/>
              <a:cs typeface="Times New Roman"/>
            </a:endParaRPr>
          </a:p>
          <a:p>
            <a:pPr marL="12700" marR="5080" indent="360036" algn="just"/>
            <a:r>
              <a:rPr sz="2200" b="1" dirty="0" err="1">
                <a:solidFill>
                  <a:srgbClr val="231F20"/>
                </a:solidFill>
                <a:latin typeface="Times New Roman"/>
                <a:cs typeface="Times New Roman"/>
              </a:rPr>
              <a:t>За</a:t>
            </a:r>
            <a:r>
              <a:rPr sz="2200" b="1" dirty="0">
                <a:solidFill>
                  <a:srgbClr val="231F20"/>
                </a:solidFill>
                <a:latin typeface="Times New Roman"/>
                <a:cs typeface="Times New Roman"/>
              </a:rPr>
              <a:t> </a:t>
            </a:r>
            <a:r>
              <a:rPr sz="2200" b="1" spc="5" dirty="0">
                <a:solidFill>
                  <a:srgbClr val="231F20"/>
                </a:solidFill>
                <a:latin typeface="Times New Roman"/>
                <a:cs typeface="Times New Roman"/>
              </a:rPr>
              <a:t>останні </a:t>
            </a:r>
            <a:r>
              <a:rPr sz="2200" b="1" dirty="0">
                <a:solidFill>
                  <a:srgbClr val="231F20"/>
                </a:solidFill>
                <a:latin typeface="Times New Roman"/>
                <a:cs typeface="Times New Roman"/>
              </a:rPr>
              <a:t>роки </a:t>
            </a:r>
            <a:r>
              <a:rPr sz="2200" b="1" spc="-5" dirty="0">
                <a:solidFill>
                  <a:srgbClr val="231F20"/>
                </a:solidFill>
                <a:latin typeface="Times New Roman"/>
                <a:cs typeface="Times New Roman"/>
              </a:rPr>
              <a:t>отримано </a:t>
            </a:r>
            <a:r>
              <a:rPr sz="2200" b="1" spc="-10" dirty="0">
                <a:solidFill>
                  <a:srgbClr val="231F20"/>
                </a:solidFill>
                <a:latin typeface="Times New Roman"/>
                <a:cs typeface="Times New Roman"/>
              </a:rPr>
              <a:t>багато </a:t>
            </a:r>
            <a:r>
              <a:rPr sz="2200" b="1" dirty="0">
                <a:solidFill>
                  <a:srgbClr val="231F20"/>
                </a:solidFill>
                <a:latin typeface="Times New Roman"/>
                <a:cs typeface="Times New Roman"/>
              </a:rPr>
              <a:t>інших </a:t>
            </a:r>
            <a:r>
              <a:rPr sz="2200" b="1" spc="-5" dirty="0">
                <a:solidFill>
                  <a:srgbClr val="7030A0"/>
                </a:solidFill>
                <a:latin typeface="Times New Roman"/>
                <a:cs typeface="Times New Roman"/>
              </a:rPr>
              <a:t>трансгенних </a:t>
            </a:r>
            <a:r>
              <a:rPr sz="2200" b="1" dirty="0">
                <a:solidFill>
                  <a:srgbClr val="7030A0"/>
                </a:solidFill>
                <a:latin typeface="Times New Roman"/>
                <a:cs typeface="Times New Roman"/>
              </a:rPr>
              <a:t> сільськогосподарських </a:t>
            </a:r>
            <a:r>
              <a:rPr sz="2200" b="1" spc="10" dirty="0">
                <a:solidFill>
                  <a:srgbClr val="7030A0"/>
                </a:solidFill>
                <a:latin typeface="Times New Roman"/>
                <a:cs typeface="Times New Roman"/>
              </a:rPr>
              <a:t>рослин</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(виноград, </a:t>
            </a:r>
            <a:r>
              <a:rPr sz="2200" b="1" spc="-5" dirty="0">
                <a:solidFill>
                  <a:srgbClr val="231F20"/>
                </a:solidFill>
                <a:latin typeface="Times New Roman"/>
                <a:cs typeface="Times New Roman"/>
              </a:rPr>
              <a:t>кукурудза, </a:t>
            </a:r>
            <a:r>
              <a:rPr sz="2200" b="1" spc="5" dirty="0">
                <a:solidFill>
                  <a:srgbClr val="231F20"/>
                </a:solidFill>
                <a:latin typeface="Times New Roman"/>
                <a:cs typeface="Times New Roman"/>
              </a:rPr>
              <a:t>банани </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тощо). Відомо, що </a:t>
            </a:r>
            <a:r>
              <a:rPr sz="2200" b="1" spc="-5" dirty="0">
                <a:solidFill>
                  <a:srgbClr val="231F20"/>
                </a:solidFill>
                <a:latin typeface="Times New Roman"/>
                <a:cs typeface="Times New Roman"/>
              </a:rPr>
              <a:t>культивовані </a:t>
            </a:r>
            <a:r>
              <a:rPr sz="2200" b="1" spc="5" dirty="0">
                <a:solidFill>
                  <a:srgbClr val="231F20"/>
                </a:solidFill>
                <a:latin typeface="Times New Roman"/>
                <a:cs typeface="Times New Roman"/>
              </a:rPr>
              <a:t>клітини </a:t>
            </a:r>
            <a:r>
              <a:rPr sz="2200" b="1" spc="10" dirty="0">
                <a:solidFill>
                  <a:srgbClr val="231F20"/>
                </a:solidFill>
                <a:latin typeface="Times New Roman"/>
                <a:cs typeface="Times New Roman"/>
              </a:rPr>
              <a:t>рослин </a:t>
            </a:r>
            <a:r>
              <a:rPr sz="2200" b="1" spc="5" dirty="0">
                <a:solidFill>
                  <a:srgbClr val="231F20"/>
                </a:solidFill>
                <a:latin typeface="Times New Roman"/>
                <a:cs typeface="Times New Roman"/>
              </a:rPr>
              <a:t>зберігають </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притаманну вихідному виду </a:t>
            </a:r>
            <a:r>
              <a:rPr sz="2200" b="1" dirty="0">
                <a:solidFill>
                  <a:srgbClr val="231F20"/>
                </a:solidFill>
                <a:latin typeface="Times New Roman"/>
                <a:cs typeface="Times New Roman"/>
              </a:rPr>
              <a:t>здатність </a:t>
            </a:r>
            <a:r>
              <a:rPr sz="2200" b="1" i="1" dirty="0">
                <a:solidFill>
                  <a:srgbClr val="7030A0"/>
                </a:solidFill>
                <a:effectLst>
                  <a:outerShdw blurRad="38100" dist="38100" dir="2700000" algn="tl">
                    <a:srgbClr val="000000">
                      <a:alpha val="43137"/>
                    </a:srgbClr>
                  </a:outerShdw>
                </a:effectLst>
                <a:latin typeface="Times New Roman"/>
                <a:cs typeface="Times New Roman"/>
              </a:rPr>
              <a:t>синтезувати </a:t>
            </a:r>
            <a:r>
              <a:rPr sz="2200" b="1" i="1" spc="5" dirty="0">
                <a:solidFill>
                  <a:srgbClr val="7030A0"/>
                </a:solidFill>
                <a:effectLst>
                  <a:outerShdw blurRad="38100" dist="38100" dir="2700000" algn="tl">
                    <a:srgbClr val="000000">
                      <a:alpha val="43137"/>
                    </a:srgbClr>
                  </a:outerShdw>
                </a:effectLst>
                <a:latin typeface="Times New Roman"/>
                <a:cs typeface="Times New Roman"/>
              </a:rPr>
              <a:t>широкий </a:t>
            </a:r>
            <a:r>
              <a:rPr sz="2200" b="1" i="1" spc="10" dirty="0">
                <a:solidFill>
                  <a:srgbClr val="7030A0"/>
                </a:solidFill>
                <a:effectLst>
                  <a:outerShdw blurRad="38100" dist="38100" dir="2700000" algn="tl">
                    <a:srgbClr val="000000">
                      <a:alpha val="43137"/>
                    </a:srgbClr>
                  </a:outerShdw>
                </a:effectLst>
                <a:latin typeface="Times New Roman"/>
                <a:cs typeface="Times New Roman"/>
              </a:rPr>
              <a:t> </a:t>
            </a:r>
            <a:r>
              <a:rPr sz="2200" b="1" i="1" spc="5" dirty="0">
                <a:solidFill>
                  <a:srgbClr val="7030A0"/>
                </a:solidFill>
                <a:effectLst>
                  <a:outerShdw blurRad="38100" dist="38100" dir="2700000" algn="tl">
                    <a:srgbClr val="000000">
                      <a:alpha val="43137"/>
                    </a:srgbClr>
                  </a:outerShdw>
                </a:effectLst>
                <a:latin typeface="Times New Roman"/>
                <a:cs typeface="Times New Roman"/>
              </a:rPr>
              <a:t>спектр</a:t>
            </a:r>
            <a:r>
              <a:rPr sz="2200" b="1" i="1" spc="10" dirty="0">
                <a:solidFill>
                  <a:srgbClr val="7030A0"/>
                </a:solidFill>
                <a:effectLst>
                  <a:outerShdw blurRad="38100" dist="38100" dir="2700000" algn="tl">
                    <a:srgbClr val="000000">
                      <a:alpha val="43137"/>
                    </a:srgbClr>
                  </a:outerShdw>
                </a:effectLst>
                <a:latin typeface="Times New Roman"/>
                <a:cs typeface="Times New Roman"/>
              </a:rPr>
              <a:t> </a:t>
            </a:r>
            <a:r>
              <a:rPr sz="2200" b="1" i="1" dirty="0">
                <a:solidFill>
                  <a:srgbClr val="7030A0"/>
                </a:solidFill>
                <a:effectLst>
                  <a:outerShdw blurRad="38100" dist="38100" dir="2700000" algn="tl">
                    <a:srgbClr val="000000">
                      <a:alpha val="43137"/>
                    </a:srgbClr>
                  </a:outerShdw>
                </a:effectLst>
                <a:latin typeface="Times New Roman"/>
                <a:cs typeface="Times New Roman"/>
              </a:rPr>
              <a:t>речовин</a:t>
            </a:r>
            <a:r>
              <a:rPr sz="2200" b="1" i="1" spc="5" dirty="0">
                <a:solidFill>
                  <a:srgbClr val="7030A0"/>
                </a:solidFill>
                <a:effectLst>
                  <a:outerShdw blurRad="38100" dist="38100" dir="2700000" algn="tl">
                    <a:srgbClr val="000000">
                      <a:alpha val="43137"/>
                    </a:srgbClr>
                  </a:outerShdw>
                </a:effectLst>
                <a:latin typeface="Times New Roman"/>
                <a:cs typeface="Times New Roman"/>
              </a:rPr>
              <a:t> </a:t>
            </a:r>
            <a:r>
              <a:rPr sz="2200" b="1" i="1" dirty="0">
                <a:solidFill>
                  <a:srgbClr val="7030A0"/>
                </a:solidFill>
                <a:effectLst>
                  <a:outerShdw blurRad="38100" dist="38100" dir="2700000" algn="tl">
                    <a:srgbClr val="000000">
                      <a:alpha val="43137"/>
                    </a:srgbClr>
                  </a:outerShdw>
                </a:effectLst>
                <a:latin typeface="Times New Roman"/>
                <a:cs typeface="Times New Roman"/>
              </a:rPr>
              <a:t>вторинного</a:t>
            </a:r>
            <a:r>
              <a:rPr sz="2200" b="1" i="1" spc="5" dirty="0">
                <a:solidFill>
                  <a:srgbClr val="7030A0"/>
                </a:solidFill>
                <a:effectLst>
                  <a:outerShdw blurRad="38100" dist="38100" dir="2700000" algn="tl">
                    <a:srgbClr val="000000">
                      <a:alpha val="43137"/>
                    </a:srgbClr>
                  </a:outerShdw>
                </a:effectLst>
                <a:latin typeface="Times New Roman"/>
                <a:cs typeface="Times New Roman"/>
              </a:rPr>
              <a:t> метаболізму</a:t>
            </a:r>
            <a:r>
              <a:rPr sz="2200" b="1" spc="5" dirty="0">
                <a:solidFill>
                  <a:srgbClr val="231F20"/>
                </a:solidFill>
                <a:latin typeface="Times New Roman"/>
                <a:cs typeface="Times New Roman"/>
              </a:rPr>
              <a:t>:</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алкалоїдів, </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терпеноїдів,</a:t>
            </a:r>
            <a:r>
              <a:rPr sz="2200" b="1" spc="-40" dirty="0">
                <a:solidFill>
                  <a:srgbClr val="231F20"/>
                </a:solidFill>
                <a:latin typeface="Times New Roman"/>
                <a:cs typeface="Times New Roman"/>
              </a:rPr>
              <a:t> </a:t>
            </a:r>
            <a:r>
              <a:rPr sz="2200" b="1" spc="-20" dirty="0">
                <a:solidFill>
                  <a:srgbClr val="231F20"/>
                </a:solidFill>
                <a:latin typeface="Times New Roman"/>
                <a:cs typeface="Times New Roman"/>
              </a:rPr>
              <a:t>глікозидів,</a:t>
            </a:r>
            <a:r>
              <a:rPr sz="2200" b="1" spc="-40" dirty="0">
                <a:solidFill>
                  <a:srgbClr val="231F20"/>
                </a:solidFill>
                <a:latin typeface="Times New Roman"/>
                <a:cs typeface="Times New Roman"/>
              </a:rPr>
              <a:t> </a:t>
            </a:r>
            <a:r>
              <a:rPr sz="2200" b="1" spc="-10" dirty="0">
                <a:solidFill>
                  <a:srgbClr val="231F20"/>
                </a:solidFill>
                <a:latin typeface="Times New Roman"/>
                <a:cs typeface="Times New Roman"/>
              </a:rPr>
              <a:t>сапонінів,</a:t>
            </a:r>
            <a:r>
              <a:rPr sz="2200" b="1" spc="-40" dirty="0">
                <a:solidFill>
                  <a:srgbClr val="231F20"/>
                </a:solidFill>
                <a:latin typeface="Times New Roman"/>
                <a:cs typeface="Times New Roman"/>
              </a:rPr>
              <a:t> </a:t>
            </a:r>
            <a:r>
              <a:rPr sz="2200" b="1" spc="-10" dirty="0">
                <a:solidFill>
                  <a:srgbClr val="231F20"/>
                </a:solidFill>
                <a:latin typeface="Times New Roman"/>
                <a:cs typeface="Times New Roman"/>
              </a:rPr>
              <a:t>полісахаридів,</a:t>
            </a:r>
            <a:r>
              <a:rPr sz="2200" b="1" spc="-35" dirty="0">
                <a:solidFill>
                  <a:srgbClr val="231F20"/>
                </a:solidFill>
                <a:latin typeface="Times New Roman"/>
                <a:cs typeface="Times New Roman"/>
              </a:rPr>
              <a:t> </a:t>
            </a:r>
            <a:r>
              <a:rPr sz="2200" b="1" spc="-5" dirty="0">
                <a:solidFill>
                  <a:srgbClr val="231F20"/>
                </a:solidFill>
                <a:latin typeface="Times New Roman"/>
                <a:cs typeface="Times New Roman"/>
              </a:rPr>
              <a:t>ефірних</a:t>
            </a:r>
            <a:r>
              <a:rPr sz="2200" b="1" spc="-40" dirty="0">
                <a:solidFill>
                  <a:srgbClr val="231F20"/>
                </a:solidFill>
                <a:latin typeface="Times New Roman"/>
                <a:cs typeface="Times New Roman"/>
              </a:rPr>
              <a:t> </a:t>
            </a:r>
            <a:r>
              <a:rPr sz="2200" b="1" spc="-10" dirty="0">
                <a:solidFill>
                  <a:srgbClr val="231F20"/>
                </a:solidFill>
                <a:latin typeface="Times New Roman"/>
                <a:cs typeface="Times New Roman"/>
              </a:rPr>
              <a:t>олій, </a:t>
            </a:r>
            <a:r>
              <a:rPr sz="2200" b="1" spc="-290" dirty="0">
                <a:solidFill>
                  <a:srgbClr val="231F20"/>
                </a:solidFill>
                <a:latin typeface="Times New Roman"/>
                <a:cs typeface="Times New Roman"/>
              </a:rPr>
              <a:t> </a:t>
            </a:r>
            <a:r>
              <a:rPr sz="2200" b="1" spc="-5" dirty="0">
                <a:solidFill>
                  <a:srgbClr val="231F20"/>
                </a:solidFill>
                <a:latin typeface="Times New Roman"/>
                <a:cs typeface="Times New Roman"/>
              </a:rPr>
              <a:t>дубильних речовин, флавонів, </a:t>
            </a:r>
            <a:r>
              <a:rPr sz="2200" b="1" dirty="0">
                <a:solidFill>
                  <a:srgbClr val="231F20"/>
                </a:solidFill>
                <a:latin typeface="Times New Roman"/>
                <a:cs typeface="Times New Roman"/>
              </a:rPr>
              <a:t>вітамінів, рослинних </a:t>
            </a:r>
            <a:r>
              <a:rPr sz="2200" b="1" spc="-10" dirty="0">
                <a:solidFill>
                  <a:srgbClr val="231F20"/>
                </a:solidFill>
                <a:latin typeface="Times New Roman"/>
                <a:cs typeface="Times New Roman"/>
              </a:rPr>
              <a:t>гормонів, </a:t>
            </a:r>
            <a:r>
              <a:rPr sz="2200" b="1" spc="-285" dirty="0">
                <a:solidFill>
                  <a:srgbClr val="231F20"/>
                </a:solidFill>
                <a:latin typeface="Times New Roman"/>
                <a:cs typeface="Times New Roman"/>
              </a:rPr>
              <a:t> </a:t>
            </a:r>
            <a:r>
              <a:rPr sz="2200" b="1" spc="-5" dirty="0">
                <a:solidFill>
                  <a:srgbClr val="231F20"/>
                </a:solidFill>
                <a:latin typeface="Times New Roman"/>
                <a:cs typeface="Times New Roman"/>
              </a:rPr>
              <a:t>мікроелементів,</a:t>
            </a:r>
            <a:r>
              <a:rPr sz="2200" b="1" spc="-55" dirty="0">
                <a:solidFill>
                  <a:srgbClr val="231F20"/>
                </a:solidFill>
                <a:latin typeface="Times New Roman"/>
                <a:cs typeface="Times New Roman"/>
              </a:rPr>
              <a:t> </a:t>
            </a:r>
            <a:r>
              <a:rPr sz="2200" b="1" spc="-5" dirty="0">
                <a:solidFill>
                  <a:srgbClr val="231F20"/>
                </a:solidFill>
                <a:latin typeface="Times New Roman"/>
                <a:cs typeface="Times New Roman"/>
              </a:rPr>
              <a:t>органічних</a:t>
            </a:r>
            <a:r>
              <a:rPr sz="2200" b="1" spc="-55" dirty="0">
                <a:solidFill>
                  <a:srgbClr val="231F20"/>
                </a:solidFill>
                <a:latin typeface="Times New Roman"/>
                <a:cs typeface="Times New Roman"/>
              </a:rPr>
              <a:t> </a:t>
            </a:r>
            <a:r>
              <a:rPr sz="2200" b="1" spc="-20" dirty="0">
                <a:solidFill>
                  <a:srgbClr val="231F20"/>
                </a:solidFill>
                <a:latin typeface="Times New Roman"/>
                <a:cs typeface="Times New Roman"/>
              </a:rPr>
              <a:t>кислот,</a:t>
            </a:r>
            <a:r>
              <a:rPr sz="2200" b="1" spc="-50" dirty="0">
                <a:solidFill>
                  <a:srgbClr val="231F20"/>
                </a:solidFill>
                <a:latin typeface="Times New Roman"/>
                <a:cs typeface="Times New Roman"/>
              </a:rPr>
              <a:t> </a:t>
            </a:r>
            <a:r>
              <a:rPr sz="2200" b="1" spc="-5" dirty="0">
                <a:solidFill>
                  <a:srgbClr val="231F20"/>
                </a:solidFill>
                <a:latin typeface="Times New Roman"/>
                <a:cs typeface="Times New Roman"/>
              </a:rPr>
              <a:t>мінеральних</a:t>
            </a:r>
            <a:r>
              <a:rPr sz="2200" b="1" spc="-55" dirty="0">
                <a:solidFill>
                  <a:srgbClr val="231F20"/>
                </a:solidFill>
                <a:latin typeface="Times New Roman"/>
                <a:cs typeface="Times New Roman"/>
              </a:rPr>
              <a:t> </a:t>
            </a:r>
            <a:r>
              <a:rPr sz="2200" b="1" spc="-10" dirty="0">
                <a:solidFill>
                  <a:srgbClr val="231F20"/>
                </a:solidFill>
                <a:latin typeface="Times New Roman"/>
                <a:cs typeface="Times New Roman"/>
              </a:rPr>
              <a:t>солей</a:t>
            </a:r>
            <a:r>
              <a:rPr sz="2200" b="1" spc="-50" dirty="0">
                <a:solidFill>
                  <a:srgbClr val="231F20"/>
                </a:solidFill>
                <a:latin typeface="Times New Roman"/>
                <a:cs typeface="Times New Roman"/>
              </a:rPr>
              <a:t> </a:t>
            </a:r>
            <a:r>
              <a:rPr sz="2200" b="1" spc="-10" dirty="0">
                <a:solidFill>
                  <a:srgbClr val="231F20"/>
                </a:solidFill>
                <a:latin typeface="Times New Roman"/>
                <a:cs typeface="Times New Roman"/>
              </a:rPr>
              <a:t>тощо.</a:t>
            </a:r>
            <a:r>
              <a:rPr sz="2200" b="1" spc="-55" dirty="0">
                <a:solidFill>
                  <a:srgbClr val="231F20"/>
                </a:solidFill>
                <a:latin typeface="Times New Roman"/>
                <a:cs typeface="Times New Roman"/>
              </a:rPr>
              <a:t> </a:t>
            </a:r>
            <a:r>
              <a:rPr sz="2200" b="1" dirty="0">
                <a:solidFill>
                  <a:srgbClr val="231F20"/>
                </a:solidFill>
                <a:latin typeface="Times New Roman"/>
                <a:cs typeface="Times New Roman"/>
              </a:rPr>
              <a:t>І </a:t>
            </a:r>
            <a:r>
              <a:rPr sz="2200" b="1" spc="-290" dirty="0">
                <a:solidFill>
                  <a:srgbClr val="231F20"/>
                </a:solidFill>
                <a:latin typeface="Times New Roman"/>
                <a:cs typeface="Times New Roman"/>
              </a:rPr>
              <a:t> </a:t>
            </a:r>
            <a:r>
              <a:rPr sz="2200" b="1" spc="-5" dirty="0">
                <a:solidFill>
                  <a:srgbClr val="231F20"/>
                </a:solidFill>
                <a:latin typeface="Times New Roman"/>
                <a:cs typeface="Times New Roman"/>
              </a:rPr>
              <a:t>тому</a:t>
            </a:r>
            <a:r>
              <a:rPr sz="2200" b="1" dirty="0">
                <a:solidFill>
                  <a:srgbClr val="231F20"/>
                </a:solidFill>
                <a:latin typeface="Times New Roman"/>
                <a:cs typeface="Times New Roman"/>
              </a:rPr>
              <a:t> </a:t>
            </a:r>
            <a:r>
              <a:rPr sz="2200" b="1" spc="5" dirty="0">
                <a:solidFill>
                  <a:srgbClr val="231F20"/>
                </a:solidFill>
                <a:latin typeface="Times New Roman"/>
                <a:cs typeface="Times New Roman"/>
              </a:rPr>
              <a:t>для отримання цінних біологічно активних речовин, </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поряд із </a:t>
            </a:r>
            <a:r>
              <a:rPr sz="2200" b="1" spc="10" dirty="0">
                <a:solidFill>
                  <a:srgbClr val="231F20"/>
                </a:solidFill>
                <a:latin typeface="Times New Roman"/>
                <a:cs typeface="Times New Roman"/>
              </a:rPr>
              <a:t>традиційними </a:t>
            </a:r>
            <a:r>
              <a:rPr sz="2200" b="1" spc="5" dirty="0">
                <a:solidFill>
                  <a:srgbClr val="231F20"/>
                </a:solidFill>
                <a:latin typeface="Times New Roman"/>
                <a:cs typeface="Times New Roman"/>
              </a:rPr>
              <a:t>технологіями, </a:t>
            </a:r>
            <a:r>
              <a:rPr sz="2200" b="1" dirty="0">
                <a:solidFill>
                  <a:srgbClr val="231F20"/>
                </a:solidFill>
                <a:latin typeface="Times New Roman"/>
                <a:cs typeface="Times New Roman"/>
              </a:rPr>
              <a:t>в </a:t>
            </a:r>
            <a:r>
              <a:rPr sz="2200" b="1" spc="10" dirty="0">
                <a:solidFill>
                  <a:srgbClr val="231F20"/>
                </a:solidFill>
                <a:latin typeface="Times New Roman"/>
                <a:cs typeface="Times New Roman"/>
              </a:rPr>
              <a:t>основі </a:t>
            </a:r>
            <a:r>
              <a:rPr sz="2200" b="1" spc="5" dirty="0">
                <a:solidFill>
                  <a:srgbClr val="231F20"/>
                </a:solidFill>
                <a:latin typeface="Times New Roman"/>
                <a:cs typeface="Times New Roman"/>
              </a:rPr>
              <a:t>яких лежить </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використання</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цілих</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організмів</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(мікроорганізмів,</a:t>
            </a:r>
            <a:r>
              <a:rPr sz="2200" b="1" spc="10" dirty="0">
                <a:solidFill>
                  <a:srgbClr val="231F20"/>
                </a:solidFill>
                <a:latin typeface="Times New Roman"/>
                <a:cs typeface="Times New Roman"/>
              </a:rPr>
              <a:t> </a:t>
            </a:r>
            <a:r>
              <a:rPr sz="2200" b="1" spc="10" dirty="0" err="1">
                <a:solidFill>
                  <a:srgbClr val="231F20"/>
                </a:solidFill>
                <a:latin typeface="Times New Roman"/>
                <a:cs typeface="Times New Roman"/>
              </a:rPr>
              <a:t>рослин</a:t>
            </a:r>
            <a:r>
              <a:rPr sz="2200" b="1" spc="10" dirty="0" smtClean="0">
                <a:solidFill>
                  <a:srgbClr val="231F20"/>
                </a:solidFill>
                <a:latin typeface="Times New Roman"/>
                <a:cs typeface="Times New Roman"/>
              </a:rPr>
              <a:t>,</a:t>
            </a:r>
            <a:r>
              <a:rPr sz="2200" b="1" spc="15" dirty="0" smtClean="0">
                <a:solidFill>
                  <a:srgbClr val="231F20"/>
                </a:solidFill>
                <a:latin typeface="Times New Roman"/>
                <a:cs typeface="Times New Roman"/>
              </a:rPr>
              <a:t> </a:t>
            </a:r>
            <a:r>
              <a:rPr sz="2200" b="1" spc="5" dirty="0">
                <a:solidFill>
                  <a:srgbClr val="231F20"/>
                </a:solidFill>
                <a:latin typeface="Times New Roman"/>
                <a:cs typeface="Times New Roman"/>
              </a:rPr>
              <a:t>тварин),</a:t>
            </a:r>
            <a:r>
              <a:rPr sz="2200" b="1" spc="10" dirty="0">
                <a:solidFill>
                  <a:srgbClr val="231F20"/>
                </a:solidFill>
                <a:latin typeface="Times New Roman"/>
                <a:cs typeface="Times New Roman"/>
              </a:rPr>
              <a:t> </a:t>
            </a:r>
            <a:r>
              <a:rPr sz="2200" b="1" dirty="0">
                <a:solidFill>
                  <a:srgbClr val="231F20"/>
                </a:solidFill>
                <a:latin typeface="Times New Roman"/>
                <a:cs typeface="Times New Roman"/>
              </a:rPr>
              <a:t>використовують</a:t>
            </a:r>
            <a:r>
              <a:rPr sz="2200" b="1" spc="5" dirty="0">
                <a:solidFill>
                  <a:srgbClr val="231F20"/>
                </a:solidFill>
                <a:latin typeface="Times New Roman"/>
                <a:cs typeface="Times New Roman"/>
              </a:rPr>
              <a:t> біотехнологічні</a:t>
            </a:r>
            <a:r>
              <a:rPr sz="2200" b="1" spc="10" dirty="0">
                <a:solidFill>
                  <a:srgbClr val="231F20"/>
                </a:solidFill>
                <a:latin typeface="Times New Roman"/>
                <a:cs typeface="Times New Roman"/>
              </a:rPr>
              <a:t> </a:t>
            </a:r>
            <a:r>
              <a:rPr sz="2200" b="1" dirty="0">
                <a:solidFill>
                  <a:srgbClr val="231F20"/>
                </a:solidFill>
                <a:latin typeface="Times New Roman"/>
                <a:cs typeface="Times New Roman"/>
              </a:rPr>
              <a:t>методи,</a:t>
            </a:r>
            <a:r>
              <a:rPr sz="2200" b="1" spc="5" dirty="0">
                <a:solidFill>
                  <a:srgbClr val="231F20"/>
                </a:solidFill>
                <a:latin typeface="Times New Roman"/>
                <a:cs typeface="Times New Roman"/>
              </a:rPr>
              <a:t> що </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ґрунтуються</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на</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культивуванні</a:t>
            </a:r>
            <a:r>
              <a:rPr sz="2200" b="1" dirty="0">
                <a:solidFill>
                  <a:srgbClr val="231F20"/>
                </a:solidFill>
                <a:latin typeface="Times New Roman"/>
                <a:cs typeface="Times New Roman"/>
              </a:rPr>
              <a:t> </a:t>
            </a:r>
            <a:r>
              <a:rPr sz="2200" b="1" spc="5" dirty="0">
                <a:solidFill>
                  <a:srgbClr val="231F20"/>
                </a:solidFill>
                <a:latin typeface="Times New Roman"/>
                <a:cs typeface="Times New Roman"/>
              </a:rPr>
              <a:t>вільних</a:t>
            </a:r>
            <a:r>
              <a:rPr sz="2200" b="1" spc="10" dirty="0">
                <a:solidFill>
                  <a:srgbClr val="231F20"/>
                </a:solidFill>
                <a:latin typeface="Times New Roman"/>
                <a:cs typeface="Times New Roman"/>
              </a:rPr>
              <a:t> </a:t>
            </a:r>
            <a:r>
              <a:rPr sz="2200" b="1" dirty="0">
                <a:solidFill>
                  <a:srgbClr val="231F20"/>
                </a:solidFill>
                <a:latin typeface="Times New Roman"/>
                <a:cs typeface="Times New Roman"/>
              </a:rPr>
              <a:t>й</a:t>
            </a:r>
            <a:r>
              <a:rPr sz="2200" b="1" spc="5" dirty="0">
                <a:solidFill>
                  <a:srgbClr val="231F20"/>
                </a:solidFill>
                <a:latin typeface="Times New Roman"/>
                <a:cs typeface="Times New Roman"/>
              </a:rPr>
              <a:t> іммобілізованих </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клітин.</a:t>
            </a:r>
            <a:r>
              <a:rPr sz="2200" b="1" spc="10" dirty="0">
                <a:solidFill>
                  <a:srgbClr val="231F20"/>
                </a:solidFill>
                <a:latin typeface="Times New Roman"/>
                <a:cs typeface="Times New Roman"/>
              </a:rPr>
              <a:t> </a:t>
            </a:r>
            <a:endParaRPr sz="2200" b="1" dirty="0">
              <a:latin typeface="Times New Roman"/>
              <a:cs typeface="Times New Roman"/>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3700" y="352427"/>
            <a:ext cx="9296400" cy="6491521"/>
          </a:xfrm>
          <a:prstGeom prst="rect">
            <a:avLst/>
          </a:prstGeom>
          <a:solidFill>
            <a:schemeClr val="bg1"/>
          </a:solidFill>
        </p:spPr>
        <p:txBody>
          <a:bodyPr vert="horz" wrap="square" lIns="0" tIns="12700" rIns="0" bIns="0" rtlCol="0">
            <a:spAutoFit/>
          </a:bodyPr>
          <a:lstStyle/>
          <a:p>
            <a:pPr marR="5080" algn="just">
              <a:spcBef>
                <a:spcPts val="100"/>
              </a:spcBef>
            </a:pPr>
            <a:r>
              <a:rPr sz="2800" b="1" i="1" spc="-20" dirty="0" err="1">
                <a:solidFill>
                  <a:srgbClr val="7030A0"/>
                </a:solidFill>
                <a:latin typeface="Times New Roman"/>
                <a:cs typeface="Times New Roman"/>
              </a:rPr>
              <a:t>Культура</a:t>
            </a:r>
            <a:r>
              <a:rPr sz="2800" b="1" i="1" spc="265" dirty="0">
                <a:solidFill>
                  <a:srgbClr val="7030A0"/>
                </a:solidFill>
                <a:latin typeface="Times New Roman"/>
                <a:cs typeface="Times New Roman"/>
              </a:rPr>
              <a:t> </a:t>
            </a:r>
            <a:r>
              <a:rPr sz="2800" b="1" i="1" spc="5" dirty="0">
                <a:solidFill>
                  <a:srgbClr val="7030A0"/>
                </a:solidFill>
                <a:latin typeface="Times New Roman"/>
                <a:cs typeface="Times New Roman"/>
              </a:rPr>
              <a:t>клітин</a:t>
            </a:r>
            <a:r>
              <a:rPr sz="2400" b="1" spc="5" dirty="0">
                <a:solidFill>
                  <a:srgbClr val="231F20"/>
                </a:solidFill>
                <a:latin typeface="Times New Roman"/>
                <a:cs typeface="Times New Roman"/>
              </a:rPr>
              <a:t>,</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для</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того</a:t>
            </a:r>
            <a:r>
              <a:rPr sz="2400" b="1" dirty="0">
                <a:solidFill>
                  <a:srgbClr val="231F20"/>
                </a:solidFill>
                <a:latin typeface="Times New Roman"/>
                <a:cs typeface="Times New Roman"/>
              </a:rPr>
              <a:t> </a:t>
            </a:r>
            <a:r>
              <a:rPr sz="2400" b="1" spc="5" dirty="0">
                <a:solidFill>
                  <a:srgbClr val="231F20"/>
                </a:solidFill>
                <a:latin typeface="Times New Roman"/>
                <a:cs typeface="Times New Roman"/>
              </a:rPr>
              <a:t>щоб</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стати</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об’єктом </a:t>
            </a:r>
            <a:r>
              <a:rPr sz="2400" b="1" spc="5" dirty="0">
                <a:solidFill>
                  <a:srgbClr val="231F20"/>
                </a:solidFill>
                <a:latin typeface="Times New Roman"/>
                <a:cs typeface="Times New Roman"/>
              </a:rPr>
              <a:t> </a:t>
            </a:r>
            <a:r>
              <a:rPr sz="2400" b="1" spc="-10" dirty="0">
                <a:solidFill>
                  <a:srgbClr val="231F20"/>
                </a:solidFill>
                <a:latin typeface="Times New Roman"/>
                <a:cs typeface="Times New Roman"/>
              </a:rPr>
              <a:t>промислового </a:t>
            </a:r>
            <a:r>
              <a:rPr sz="2400" b="1" spc="-5" dirty="0">
                <a:solidFill>
                  <a:srgbClr val="231F20"/>
                </a:solidFill>
                <a:latin typeface="Times New Roman"/>
                <a:cs typeface="Times New Roman"/>
              </a:rPr>
              <a:t>вирощування, </a:t>
            </a:r>
            <a:r>
              <a:rPr sz="2400" b="1" dirty="0">
                <a:solidFill>
                  <a:srgbClr val="231F20"/>
                </a:solidFill>
                <a:latin typeface="Times New Roman"/>
                <a:cs typeface="Times New Roman"/>
              </a:rPr>
              <a:t>повинна </a:t>
            </a:r>
            <a:r>
              <a:rPr sz="2400" b="1" spc="-5" dirty="0">
                <a:solidFill>
                  <a:srgbClr val="231F20"/>
                </a:solidFill>
                <a:latin typeface="Times New Roman"/>
                <a:cs typeface="Times New Roman"/>
              </a:rPr>
              <a:t>витримати </a:t>
            </a:r>
            <a:r>
              <a:rPr sz="2400" b="1" spc="-10" dirty="0">
                <a:solidFill>
                  <a:srgbClr val="231F20"/>
                </a:solidFill>
                <a:latin typeface="Times New Roman"/>
                <a:cs typeface="Times New Roman"/>
              </a:rPr>
              <a:t>конкуренцію </a:t>
            </a:r>
            <a:r>
              <a:rPr sz="2400" b="1" spc="-285" dirty="0">
                <a:solidFill>
                  <a:srgbClr val="231F20"/>
                </a:solidFill>
                <a:latin typeface="Times New Roman"/>
                <a:cs typeface="Times New Roman"/>
              </a:rPr>
              <a:t> </a:t>
            </a:r>
            <a:r>
              <a:rPr sz="2400" b="1" spc="5" dirty="0">
                <a:solidFill>
                  <a:srgbClr val="231F20"/>
                </a:solidFill>
                <a:latin typeface="Times New Roman"/>
                <a:cs typeface="Times New Roman"/>
              </a:rPr>
              <a:t>із</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дикорослими</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і</a:t>
            </a:r>
            <a:r>
              <a:rPr sz="2400" b="1" spc="5" dirty="0">
                <a:solidFill>
                  <a:srgbClr val="231F20"/>
                </a:solidFill>
                <a:latin typeface="Times New Roman"/>
                <a:cs typeface="Times New Roman"/>
              </a:rPr>
              <a:t> </a:t>
            </a:r>
            <a:r>
              <a:rPr sz="2400" b="1" spc="-5" dirty="0">
                <a:solidFill>
                  <a:srgbClr val="231F20"/>
                </a:solidFill>
                <a:latin typeface="Times New Roman"/>
                <a:cs typeface="Times New Roman"/>
              </a:rPr>
              <a:t>культурними</a:t>
            </a:r>
            <a:r>
              <a:rPr sz="2400" b="1" dirty="0">
                <a:solidFill>
                  <a:srgbClr val="231F20"/>
                </a:solidFill>
                <a:latin typeface="Times New Roman"/>
                <a:cs typeface="Times New Roman"/>
              </a:rPr>
              <a:t> </a:t>
            </a:r>
            <a:r>
              <a:rPr sz="2400" b="1" spc="5" dirty="0">
                <a:solidFill>
                  <a:srgbClr val="231F20"/>
                </a:solidFill>
                <a:latin typeface="Times New Roman"/>
                <a:cs typeface="Times New Roman"/>
              </a:rPr>
              <a:t>лікарськими,</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технічними </a:t>
            </a:r>
            <a:r>
              <a:rPr sz="2400" b="1" spc="10" dirty="0">
                <a:solidFill>
                  <a:srgbClr val="231F20"/>
                </a:solidFill>
                <a:latin typeface="Times New Roman"/>
                <a:cs typeface="Times New Roman"/>
              </a:rPr>
              <a:t> рослинами,</a:t>
            </a:r>
            <a:r>
              <a:rPr sz="2400" b="1" spc="15" dirty="0">
                <a:solidFill>
                  <a:srgbClr val="231F20"/>
                </a:solidFill>
                <a:latin typeface="Times New Roman"/>
                <a:cs typeface="Times New Roman"/>
              </a:rPr>
              <a:t> </a:t>
            </a:r>
            <a:r>
              <a:rPr sz="2400" b="1" dirty="0">
                <a:solidFill>
                  <a:srgbClr val="231F20"/>
                </a:solidFill>
                <a:latin typeface="Times New Roman"/>
                <a:cs typeface="Times New Roman"/>
              </a:rPr>
              <a:t>а</a:t>
            </a:r>
            <a:r>
              <a:rPr sz="2400" b="1" spc="5" dirty="0">
                <a:solidFill>
                  <a:srgbClr val="231F20"/>
                </a:solidFill>
                <a:latin typeface="Times New Roman"/>
                <a:cs typeface="Times New Roman"/>
              </a:rPr>
              <a:t> </a:t>
            </a:r>
            <a:r>
              <a:rPr sz="2400" b="1" spc="-10" dirty="0">
                <a:solidFill>
                  <a:srgbClr val="231F20"/>
                </a:solidFill>
                <a:latin typeface="Times New Roman"/>
                <a:cs typeface="Times New Roman"/>
              </a:rPr>
              <a:t>також</a:t>
            </a:r>
            <a:r>
              <a:rPr sz="2400" b="1" spc="-5" dirty="0">
                <a:solidFill>
                  <a:srgbClr val="231F20"/>
                </a:solidFill>
                <a:latin typeface="Times New Roman"/>
                <a:cs typeface="Times New Roman"/>
              </a:rPr>
              <a:t> </a:t>
            </a:r>
            <a:r>
              <a:rPr sz="2400" b="1" spc="5" dirty="0">
                <a:solidFill>
                  <a:srgbClr val="231F20"/>
                </a:solidFill>
                <a:latin typeface="Times New Roman"/>
                <a:cs typeface="Times New Roman"/>
              </a:rPr>
              <a:t>із</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мікробіологічним</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виробництвом</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і </a:t>
            </a:r>
            <a:r>
              <a:rPr sz="2400" b="1" spc="5" dirty="0">
                <a:solidFill>
                  <a:srgbClr val="231F20"/>
                </a:solidFill>
                <a:latin typeface="Times New Roman"/>
                <a:cs typeface="Times New Roman"/>
              </a:rPr>
              <a:t> хімічним синтезом. </a:t>
            </a:r>
            <a:r>
              <a:rPr sz="2400" b="1" i="1" dirty="0">
                <a:solidFill>
                  <a:srgbClr val="7030A0"/>
                </a:solidFill>
                <a:latin typeface="Times New Roman"/>
                <a:cs typeface="Times New Roman"/>
              </a:rPr>
              <a:t>У </a:t>
            </a:r>
            <a:r>
              <a:rPr sz="2400" b="1" i="1" spc="5" dirty="0">
                <a:solidFill>
                  <a:srgbClr val="7030A0"/>
                </a:solidFill>
                <a:latin typeface="Times New Roman"/>
                <a:cs typeface="Times New Roman"/>
              </a:rPr>
              <a:t>порівнянні </a:t>
            </a:r>
            <a:r>
              <a:rPr sz="2400" b="1" i="1" dirty="0">
                <a:solidFill>
                  <a:srgbClr val="7030A0"/>
                </a:solidFill>
                <a:latin typeface="Times New Roman"/>
                <a:cs typeface="Times New Roman"/>
              </a:rPr>
              <a:t>з </a:t>
            </a:r>
            <a:r>
              <a:rPr sz="2400" b="1" i="1" spc="10" dirty="0">
                <a:solidFill>
                  <a:srgbClr val="7030A0"/>
                </a:solidFill>
                <a:latin typeface="Times New Roman"/>
                <a:cs typeface="Times New Roman"/>
              </a:rPr>
              <a:t>традиційною </a:t>
            </a:r>
            <a:r>
              <a:rPr sz="2400" b="1" i="1" dirty="0">
                <a:solidFill>
                  <a:srgbClr val="7030A0"/>
                </a:solidFill>
                <a:latin typeface="Times New Roman"/>
                <a:cs typeface="Times New Roman"/>
              </a:rPr>
              <a:t>лікарською </a:t>
            </a:r>
            <a:r>
              <a:rPr sz="2400" b="1" i="1" spc="5" dirty="0">
                <a:solidFill>
                  <a:srgbClr val="7030A0"/>
                </a:solidFill>
                <a:latin typeface="Times New Roman"/>
                <a:cs typeface="Times New Roman"/>
              </a:rPr>
              <a:t> </a:t>
            </a:r>
            <a:r>
              <a:rPr sz="2400" b="1" i="1" spc="-10" dirty="0">
                <a:solidFill>
                  <a:srgbClr val="7030A0"/>
                </a:solidFill>
                <a:latin typeface="Times New Roman"/>
                <a:cs typeface="Times New Roman"/>
              </a:rPr>
              <a:t>сировиною,</a:t>
            </a:r>
            <a:r>
              <a:rPr sz="2400" b="1" i="1" spc="-55" dirty="0">
                <a:solidFill>
                  <a:srgbClr val="7030A0"/>
                </a:solidFill>
                <a:latin typeface="Times New Roman"/>
                <a:cs typeface="Times New Roman"/>
              </a:rPr>
              <a:t> </a:t>
            </a:r>
            <a:r>
              <a:rPr sz="2400" b="1" i="1" spc="-30" dirty="0">
                <a:solidFill>
                  <a:srgbClr val="7030A0"/>
                </a:solidFill>
                <a:latin typeface="Times New Roman"/>
                <a:cs typeface="Times New Roman"/>
              </a:rPr>
              <a:t>культури</a:t>
            </a:r>
            <a:r>
              <a:rPr sz="2400" b="1" i="1" spc="-55" dirty="0">
                <a:solidFill>
                  <a:srgbClr val="7030A0"/>
                </a:solidFill>
                <a:latin typeface="Times New Roman"/>
                <a:cs typeface="Times New Roman"/>
              </a:rPr>
              <a:t> </a:t>
            </a:r>
            <a:r>
              <a:rPr sz="2400" b="1" i="1" spc="-10" dirty="0">
                <a:solidFill>
                  <a:srgbClr val="7030A0"/>
                </a:solidFill>
                <a:latin typeface="Times New Roman"/>
                <a:cs typeface="Times New Roman"/>
              </a:rPr>
              <a:t>клітин</a:t>
            </a:r>
            <a:r>
              <a:rPr sz="2400" b="1" i="1" spc="-50" dirty="0">
                <a:solidFill>
                  <a:srgbClr val="7030A0"/>
                </a:solidFill>
                <a:latin typeface="Times New Roman"/>
                <a:cs typeface="Times New Roman"/>
              </a:rPr>
              <a:t> </a:t>
            </a:r>
            <a:r>
              <a:rPr sz="2400" b="1" i="1" spc="-15" dirty="0">
                <a:solidFill>
                  <a:srgbClr val="7030A0"/>
                </a:solidFill>
                <a:latin typeface="Times New Roman"/>
                <a:cs typeface="Times New Roman"/>
              </a:rPr>
              <a:t>мають</a:t>
            </a:r>
            <a:r>
              <a:rPr sz="2400" b="1" i="1" spc="-55" dirty="0">
                <a:solidFill>
                  <a:srgbClr val="7030A0"/>
                </a:solidFill>
                <a:latin typeface="Times New Roman"/>
                <a:cs typeface="Times New Roman"/>
              </a:rPr>
              <a:t> </a:t>
            </a:r>
            <a:r>
              <a:rPr sz="2400" b="1" i="1" spc="-5" dirty="0">
                <a:solidFill>
                  <a:srgbClr val="7030A0"/>
                </a:solidFill>
                <a:latin typeface="Times New Roman"/>
                <a:cs typeface="Times New Roman"/>
              </a:rPr>
              <a:t>такі</a:t>
            </a:r>
            <a:r>
              <a:rPr sz="2400" b="1" i="1" spc="-50" dirty="0">
                <a:solidFill>
                  <a:srgbClr val="7030A0"/>
                </a:solidFill>
                <a:latin typeface="Times New Roman"/>
                <a:cs typeface="Times New Roman"/>
              </a:rPr>
              <a:t> </a:t>
            </a:r>
            <a:r>
              <a:rPr sz="2400" b="1" i="1" spc="-15" dirty="0">
                <a:solidFill>
                  <a:srgbClr val="7030A0"/>
                </a:solidFill>
                <a:latin typeface="Times New Roman"/>
                <a:cs typeface="Times New Roman"/>
              </a:rPr>
              <a:t>переваги:</a:t>
            </a:r>
            <a:r>
              <a:rPr sz="2400" b="1" i="1" spc="-55" dirty="0">
                <a:solidFill>
                  <a:srgbClr val="7030A0"/>
                </a:solidFill>
                <a:latin typeface="Times New Roman"/>
                <a:cs typeface="Times New Roman"/>
              </a:rPr>
              <a:t> </a:t>
            </a:r>
            <a:r>
              <a:rPr sz="2400" b="1" spc="-10" dirty="0" err="1" smtClean="0">
                <a:solidFill>
                  <a:srgbClr val="231F20"/>
                </a:solidFill>
                <a:latin typeface="Times New Roman"/>
                <a:cs typeface="Times New Roman"/>
              </a:rPr>
              <a:t>незалежність</a:t>
            </a:r>
            <a:r>
              <a:rPr sz="2400" b="1" spc="-285" dirty="0" smtClean="0">
                <a:solidFill>
                  <a:srgbClr val="231F20"/>
                </a:solidFill>
                <a:latin typeface="Times New Roman"/>
                <a:cs typeface="Times New Roman"/>
              </a:rPr>
              <a:t> </a:t>
            </a:r>
            <a:r>
              <a:rPr sz="2400" b="1" spc="5" dirty="0">
                <a:solidFill>
                  <a:srgbClr val="231F20"/>
                </a:solidFill>
                <a:latin typeface="Times New Roman"/>
                <a:cs typeface="Times New Roman"/>
              </a:rPr>
              <a:t>від</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упливу</a:t>
            </a:r>
            <a:r>
              <a:rPr sz="2400" b="1" spc="5" dirty="0">
                <a:solidFill>
                  <a:srgbClr val="231F20"/>
                </a:solidFill>
                <a:latin typeface="Times New Roman"/>
                <a:cs typeface="Times New Roman"/>
              </a:rPr>
              <a:t> факторів</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навколишнього</a:t>
            </a:r>
            <a:r>
              <a:rPr sz="2400" b="1" spc="5" dirty="0">
                <a:solidFill>
                  <a:srgbClr val="231F20"/>
                </a:solidFill>
                <a:latin typeface="Times New Roman"/>
                <a:cs typeface="Times New Roman"/>
              </a:rPr>
              <a:t> середовища</a:t>
            </a:r>
            <a:r>
              <a:rPr sz="2400" b="1" spc="10" dirty="0">
                <a:solidFill>
                  <a:srgbClr val="231F20"/>
                </a:solidFill>
                <a:latin typeface="Times New Roman"/>
                <a:cs typeface="Times New Roman"/>
              </a:rPr>
              <a:t> </a:t>
            </a:r>
            <a:r>
              <a:rPr sz="2400" b="1" spc="-15" dirty="0">
                <a:solidFill>
                  <a:srgbClr val="231F20"/>
                </a:solidFill>
                <a:latin typeface="Times New Roman"/>
                <a:cs typeface="Times New Roman"/>
              </a:rPr>
              <a:t>(клімату, </a:t>
            </a:r>
            <a:r>
              <a:rPr sz="2400" b="1" spc="-10" dirty="0">
                <a:solidFill>
                  <a:srgbClr val="231F20"/>
                </a:solidFill>
                <a:latin typeface="Times New Roman"/>
                <a:cs typeface="Times New Roman"/>
              </a:rPr>
              <a:t> </a:t>
            </a:r>
            <a:r>
              <a:rPr sz="2400" b="1" spc="-20" dirty="0">
                <a:solidFill>
                  <a:srgbClr val="231F20"/>
                </a:solidFill>
                <a:latin typeface="Times New Roman"/>
                <a:cs typeface="Times New Roman"/>
              </a:rPr>
              <a:t>сезону,</a:t>
            </a:r>
            <a:r>
              <a:rPr sz="2400" b="1" spc="-55" dirty="0">
                <a:solidFill>
                  <a:srgbClr val="231F20"/>
                </a:solidFill>
                <a:latin typeface="Times New Roman"/>
                <a:cs typeface="Times New Roman"/>
              </a:rPr>
              <a:t> </a:t>
            </a:r>
            <a:r>
              <a:rPr sz="2400" b="1" spc="-15" dirty="0">
                <a:solidFill>
                  <a:srgbClr val="231F20"/>
                </a:solidFill>
                <a:latin typeface="Times New Roman"/>
                <a:cs typeface="Times New Roman"/>
              </a:rPr>
              <a:t>погоди,</a:t>
            </a:r>
            <a:r>
              <a:rPr sz="2400" b="1" spc="-50" dirty="0">
                <a:solidFill>
                  <a:srgbClr val="231F20"/>
                </a:solidFill>
                <a:latin typeface="Times New Roman"/>
                <a:cs typeface="Times New Roman"/>
              </a:rPr>
              <a:t> </a:t>
            </a:r>
            <a:r>
              <a:rPr sz="2400" b="1" spc="-10" dirty="0">
                <a:solidFill>
                  <a:srgbClr val="231F20"/>
                </a:solidFill>
                <a:latin typeface="Times New Roman"/>
                <a:cs typeface="Times New Roman"/>
              </a:rPr>
              <a:t>ґрунтових</a:t>
            </a:r>
            <a:r>
              <a:rPr sz="2400" b="1" spc="-50" dirty="0">
                <a:solidFill>
                  <a:srgbClr val="231F20"/>
                </a:solidFill>
                <a:latin typeface="Times New Roman"/>
                <a:cs typeface="Times New Roman"/>
              </a:rPr>
              <a:t> </a:t>
            </a:r>
            <a:r>
              <a:rPr sz="2400" b="1" spc="-10" dirty="0">
                <a:solidFill>
                  <a:srgbClr val="231F20"/>
                </a:solidFill>
                <a:latin typeface="Times New Roman"/>
                <a:cs typeface="Times New Roman"/>
              </a:rPr>
              <a:t>умов,</a:t>
            </a:r>
            <a:r>
              <a:rPr sz="2400" b="1" spc="-55" dirty="0">
                <a:solidFill>
                  <a:srgbClr val="231F20"/>
                </a:solidFill>
                <a:latin typeface="Times New Roman"/>
                <a:cs typeface="Times New Roman"/>
              </a:rPr>
              <a:t> </a:t>
            </a:r>
            <a:r>
              <a:rPr sz="2400" b="1" spc="-5" dirty="0">
                <a:solidFill>
                  <a:srgbClr val="231F20"/>
                </a:solidFill>
                <a:latin typeface="Times New Roman"/>
                <a:cs typeface="Times New Roman"/>
              </a:rPr>
              <a:t>шкідників</a:t>
            </a:r>
            <a:r>
              <a:rPr sz="2400" b="1" spc="-50" dirty="0">
                <a:solidFill>
                  <a:srgbClr val="231F20"/>
                </a:solidFill>
                <a:latin typeface="Times New Roman"/>
                <a:cs typeface="Times New Roman"/>
              </a:rPr>
              <a:t> </a:t>
            </a:r>
            <a:r>
              <a:rPr sz="2400" b="1" spc="-10" dirty="0">
                <a:solidFill>
                  <a:srgbClr val="231F20"/>
                </a:solidFill>
                <a:latin typeface="Times New Roman"/>
                <a:cs typeface="Times New Roman"/>
              </a:rPr>
              <a:t>тощо);</a:t>
            </a:r>
            <a:r>
              <a:rPr sz="2400" b="1" spc="-50" dirty="0">
                <a:solidFill>
                  <a:srgbClr val="231F20"/>
                </a:solidFill>
                <a:latin typeface="Times New Roman"/>
                <a:cs typeface="Times New Roman"/>
              </a:rPr>
              <a:t> </a:t>
            </a:r>
            <a:r>
              <a:rPr sz="2400" b="1" spc="-5" dirty="0">
                <a:solidFill>
                  <a:srgbClr val="231F20"/>
                </a:solidFill>
                <a:latin typeface="Times New Roman"/>
                <a:cs typeface="Times New Roman"/>
              </a:rPr>
              <a:t>вищий</a:t>
            </a:r>
            <a:r>
              <a:rPr sz="2400" b="1" spc="-50" dirty="0">
                <a:solidFill>
                  <a:srgbClr val="231F20"/>
                </a:solidFill>
                <a:latin typeface="Times New Roman"/>
                <a:cs typeface="Times New Roman"/>
              </a:rPr>
              <a:t> </a:t>
            </a:r>
            <a:r>
              <a:rPr sz="2400" b="1" spc="-5" dirty="0">
                <a:solidFill>
                  <a:srgbClr val="231F20"/>
                </a:solidFill>
                <a:latin typeface="Times New Roman"/>
                <a:cs typeface="Times New Roman"/>
              </a:rPr>
              <a:t>вихід </a:t>
            </a:r>
            <a:r>
              <a:rPr sz="2400" b="1" spc="-290" dirty="0">
                <a:solidFill>
                  <a:srgbClr val="231F20"/>
                </a:solidFill>
                <a:latin typeface="Times New Roman"/>
                <a:cs typeface="Times New Roman"/>
              </a:rPr>
              <a:t> </a:t>
            </a:r>
            <a:r>
              <a:rPr sz="2400" b="1" dirty="0">
                <a:solidFill>
                  <a:srgbClr val="231F20"/>
                </a:solidFill>
                <a:latin typeface="Times New Roman"/>
                <a:cs typeface="Times New Roman"/>
              </a:rPr>
              <a:t>і </a:t>
            </a:r>
            <a:r>
              <a:rPr sz="2400" b="1" spc="5" dirty="0">
                <a:solidFill>
                  <a:srgbClr val="231F20"/>
                </a:solidFill>
                <a:latin typeface="Times New Roman"/>
                <a:cs typeface="Times New Roman"/>
              </a:rPr>
              <a:t>якість </a:t>
            </a:r>
            <a:r>
              <a:rPr sz="2400" b="1" dirty="0">
                <a:solidFill>
                  <a:srgbClr val="231F20"/>
                </a:solidFill>
                <a:latin typeface="Times New Roman"/>
                <a:cs typeface="Times New Roman"/>
              </a:rPr>
              <a:t>продукту завдяки </a:t>
            </a:r>
            <a:r>
              <a:rPr sz="2400" b="1" spc="5" dirty="0">
                <a:solidFill>
                  <a:srgbClr val="231F20"/>
                </a:solidFill>
                <a:latin typeface="Times New Roman"/>
                <a:cs typeface="Times New Roman"/>
              </a:rPr>
              <a:t>оптимізації </a:t>
            </a:r>
            <a:r>
              <a:rPr sz="2400" b="1" dirty="0">
                <a:solidFill>
                  <a:srgbClr val="231F20"/>
                </a:solidFill>
                <a:latin typeface="Times New Roman"/>
                <a:cs typeface="Times New Roman"/>
              </a:rPr>
              <a:t>і </a:t>
            </a:r>
            <a:r>
              <a:rPr sz="2400" b="1" spc="5" dirty="0">
                <a:solidFill>
                  <a:srgbClr val="231F20"/>
                </a:solidFill>
                <a:latin typeface="Times New Roman"/>
                <a:cs typeface="Times New Roman"/>
              </a:rPr>
              <a:t>стандартизації </a:t>
            </a:r>
            <a:r>
              <a:rPr sz="2400" b="1" dirty="0">
                <a:solidFill>
                  <a:srgbClr val="231F20"/>
                </a:solidFill>
                <a:latin typeface="Times New Roman"/>
                <a:cs typeface="Times New Roman"/>
              </a:rPr>
              <a:t>умов </a:t>
            </a:r>
            <a:r>
              <a:rPr sz="2400" b="1" spc="5" dirty="0">
                <a:solidFill>
                  <a:srgbClr val="231F20"/>
                </a:solidFill>
                <a:latin typeface="Times New Roman"/>
                <a:cs typeface="Times New Roman"/>
              </a:rPr>
              <a:t> вирощування;</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економія</a:t>
            </a:r>
            <a:r>
              <a:rPr sz="2400" b="1" dirty="0">
                <a:solidFill>
                  <a:srgbClr val="231F20"/>
                </a:solidFill>
                <a:latin typeface="Times New Roman"/>
                <a:cs typeface="Times New Roman"/>
              </a:rPr>
              <a:t> </a:t>
            </a:r>
            <a:r>
              <a:rPr sz="2400" b="1" spc="10" dirty="0">
                <a:solidFill>
                  <a:srgbClr val="231F20"/>
                </a:solidFill>
                <a:latin typeface="Times New Roman"/>
                <a:cs typeface="Times New Roman"/>
              </a:rPr>
              <a:t>посівних</a:t>
            </a:r>
            <a:r>
              <a:rPr sz="2400" b="1" spc="15" dirty="0">
                <a:solidFill>
                  <a:srgbClr val="231F20"/>
                </a:solidFill>
                <a:latin typeface="Times New Roman"/>
                <a:cs typeface="Times New Roman"/>
              </a:rPr>
              <a:t> </a:t>
            </a:r>
            <a:r>
              <a:rPr sz="2400" b="1" spc="5" dirty="0">
                <a:solidFill>
                  <a:srgbClr val="231F20"/>
                </a:solidFill>
                <a:latin typeface="Times New Roman"/>
                <a:cs typeface="Times New Roman"/>
              </a:rPr>
              <a:t>площ.</a:t>
            </a:r>
            <a:r>
              <a:rPr sz="2400" b="1" spc="10" dirty="0">
                <a:solidFill>
                  <a:srgbClr val="231F20"/>
                </a:solidFill>
                <a:latin typeface="Times New Roman"/>
                <a:cs typeface="Times New Roman"/>
              </a:rPr>
              <a:t> </a:t>
            </a:r>
            <a:endParaRPr lang="uk-UA" sz="2400" b="1" spc="10" dirty="0" smtClean="0">
              <a:solidFill>
                <a:srgbClr val="231F20"/>
              </a:solidFill>
              <a:latin typeface="Times New Roman"/>
              <a:cs typeface="Times New Roman"/>
            </a:endParaRPr>
          </a:p>
          <a:p>
            <a:pPr marR="5080" algn="just">
              <a:spcBef>
                <a:spcPts val="100"/>
              </a:spcBef>
            </a:pPr>
            <a:r>
              <a:rPr sz="2800" b="1" i="1" spc="5" dirty="0" err="1" smtClean="0">
                <a:solidFill>
                  <a:srgbClr val="FF0000"/>
                </a:solidFill>
                <a:latin typeface="Times New Roman"/>
                <a:cs typeface="Times New Roman"/>
              </a:rPr>
              <a:t>Отримання</a:t>
            </a:r>
            <a:r>
              <a:rPr sz="2800" b="1" i="1" spc="10" dirty="0" smtClean="0">
                <a:solidFill>
                  <a:srgbClr val="FF0000"/>
                </a:solidFill>
                <a:latin typeface="Times New Roman"/>
                <a:cs typeface="Times New Roman"/>
              </a:rPr>
              <a:t> </a:t>
            </a:r>
            <a:r>
              <a:rPr sz="2800" b="1" i="1" spc="5" dirty="0">
                <a:solidFill>
                  <a:srgbClr val="FF0000"/>
                </a:solidFill>
                <a:latin typeface="Times New Roman"/>
                <a:cs typeface="Times New Roman"/>
              </a:rPr>
              <a:t>нових </a:t>
            </a:r>
            <a:r>
              <a:rPr sz="2800" b="1" i="1" spc="-285" dirty="0">
                <a:solidFill>
                  <a:srgbClr val="FF0000"/>
                </a:solidFill>
                <a:latin typeface="Times New Roman"/>
                <a:cs typeface="Times New Roman"/>
              </a:rPr>
              <a:t> </a:t>
            </a:r>
            <a:r>
              <a:rPr sz="2800" b="1" i="1" spc="5" dirty="0">
                <a:solidFill>
                  <a:srgbClr val="FF0000"/>
                </a:solidFill>
                <a:latin typeface="Times New Roman"/>
                <a:cs typeface="Times New Roman"/>
              </a:rPr>
              <a:t>сортів</a:t>
            </a:r>
            <a:r>
              <a:rPr sz="2800" b="1" i="1" spc="10" dirty="0">
                <a:solidFill>
                  <a:srgbClr val="FF0000"/>
                </a:solidFill>
                <a:latin typeface="Times New Roman"/>
                <a:cs typeface="Times New Roman"/>
              </a:rPr>
              <a:t> </a:t>
            </a:r>
            <a:r>
              <a:rPr sz="2800" b="1" i="1" spc="5" dirty="0">
                <a:solidFill>
                  <a:srgbClr val="FF0000"/>
                </a:solidFill>
                <a:latin typeface="Times New Roman"/>
                <a:cs typeface="Times New Roman"/>
              </a:rPr>
              <a:t>ґрунтується</a:t>
            </a:r>
            <a:r>
              <a:rPr sz="2800" b="1" i="1" spc="10" dirty="0">
                <a:solidFill>
                  <a:srgbClr val="FF0000"/>
                </a:solidFill>
                <a:latin typeface="Times New Roman"/>
                <a:cs typeface="Times New Roman"/>
              </a:rPr>
              <a:t> </a:t>
            </a:r>
            <a:r>
              <a:rPr sz="2800" b="1" i="1" spc="5" dirty="0">
                <a:solidFill>
                  <a:srgbClr val="FF0000"/>
                </a:solidFill>
                <a:latin typeface="Times New Roman"/>
                <a:cs typeface="Times New Roman"/>
              </a:rPr>
              <a:t>на</a:t>
            </a:r>
            <a:r>
              <a:rPr sz="2800" b="1" i="1" spc="10" dirty="0">
                <a:solidFill>
                  <a:srgbClr val="FF0000"/>
                </a:solidFill>
                <a:latin typeface="Times New Roman"/>
                <a:cs typeface="Times New Roman"/>
              </a:rPr>
              <a:t> </a:t>
            </a:r>
            <a:r>
              <a:rPr sz="2800" b="1" i="1" dirty="0">
                <a:solidFill>
                  <a:srgbClr val="FF0000"/>
                </a:solidFill>
                <a:latin typeface="Times New Roman"/>
                <a:cs typeface="Times New Roman"/>
              </a:rPr>
              <a:t>4-ох</a:t>
            </a:r>
            <a:r>
              <a:rPr sz="2800" b="1" i="1" spc="5" dirty="0">
                <a:solidFill>
                  <a:srgbClr val="FF0000"/>
                </a:solidFill>
                <a:latin typeface="Times New Roman"/>
                <a:cs typeface="Times New Roman"/>
              </a:rPr>
              <a:t> еволюційних</a:t>
            </a:r>
            <a:r>
              <a:rPr sz="2800" b="1" i="1" spc="10" dirty="0">
                <a:solidFill>
                  <a:srgbClr val="FF0000"/>
                </a:solidFill>
                <a:latin typeface="Times New Roman"/>
                <a:cs typeface="Times New Roman"/>
              </a:rPr>
              <a:t> </a:t>
            </a:r>
            <a:r>
              <a:rPr sz="2800" b="1" i="1" spc="5" dirty="0">
                <a:solidFill>
                  <a:srgbClr val="FF0000"/>
                </a:solidFill>
                <a:latin typeface="Times New Roman"/>
                <a:cs typeface="Times New Roman"/>
              </a:rPr>
              <a:t>принципах: </a:t>
            </a:r>
            <a:r>
              <a:rPr sz="2800" b="1" i="1" spc="-285" dirty="0">
                <a:solidFill>
                  <a:srgbClr val="FF0000"/>
                </a:solidFill>
                <a:latin typeface="Times New Roman"/>
                <a:cs typeface="Times New Roman"/>
              </a:rPr>
              <a:t> </a:t>
            </a:r>
            <a:endParaRPr lang="en-US" sz="2800" b="1" i="1" spc="-285" dirty="0" smtClean="0">
              <a:solidFill>
                <a:srgbClr val="FF0000"/>
              </a:solidFill>
              <a:latin typeface="Times New Roman"/>
              <a:cs typeface="Times New Roman"/>
            </a:endParaRPr>
          </a:p>
          <a:p>
            <a:pPr marL="342900" marR="5080" indent="-342900" algn="just">
              <a:spcBef>
                <a:spcPts val="100"/>
              </a:spcBef>
              <a:buFont typeface="Wingdings" panose="05000000000000000000" pitchFamily="2" charset="2"/>
              <a:buChar char="Ø"/>
            </a:pPr>
            <a:r>
              <a:rPr sz="2400" b="1" dirty="0" err="1" smtClean="0">
                <a:solidFill>
                  <a:srgbClr val="7030A0"/>
                </a:solidFill>
                <a:effectLst>
                  <a:outerShdw blurRad="38100" dist="38100" dir="2700000" algn="tl">
                    <a:srgbClr val="000000">
                      <a:alpha val="43137"/>
                    </a:srgbClr>
                  </a:outerShdw>
                </a:effectLst>
                <a:latin typeface="Times New Roman"/>
                <a:cs typeface="Times New Roman"/>
              </a:rPr>
              <a:t>гібридизація</a:t>
            </a:r>
            <a:r>
              <a:rPr sz="2400" b="1" dirty="0">
                <a:solidFill>
                  <a:srgbClr val="7030A0"/>
                </a:solidFill>
                <a:effectLst>
                  <a:outerShdw blurRad="38100" dist="38100" dir="2700000" algn="tl">
                    <a:srgbClr val="000000">
                      <a:alpha val="43137"/>
                    </a:srgbClr>
                  </a:outerShdw>
                </a:effectLst>
                <a:latin typeface="Times New Roman"/>
                <a:cs typeface="Times New Roman"/>
              </a:rPr>
              <a:t>, </a:t>
            </a:r>
            <a:endParaRPr lang="uk-UA" sz="2400" b="1" dirty="0">
              <a:solidFill>
                <a:srgbClr val="7030A0"/>
              </a:solidFill>
              <a:effectLst>
                <a:outerShdw blurRad="38100" dist="38100" dir="2700000" algn="tl">
                  <a:srgbClr val="000000">
                    <a:alpha val="43137"/>
                  </a:srgbClr>
                </a:outerShdw>
              </a:effectLst>
              <a:latin typeface="Times New Roman"/>
              <a:cs typeface="Times New Roman"/>
            </a:endParaRPr>
          </a:p>
          <a:p>
            <a:pPr marL="342892" marR="5080" indent="-342892" algn="just">
              <a:spcBef>
                <a:spcPts val="100"/>
              </a:spcBef>
              <a:buFont typeface="Wingdings" panose="05000000000000000000" pitchFamily="2" charset="2"/>
              <a:buChar char="Ø"/>
            </a:pPr>
            <a:r>
              <a:rPr sz="2400" b="1" spc="-5" dirty="0" err="1">
                <a:solidFill>
                  <a:srgbClr val="7030A0"/>
                </a:solidFill>
                <a:effectLst>
                  <a:outerShdw blurRad="38100" dist="38100" dir="2700000" algn="tl">
                    <a:srgbClr val="000000">
                      <a:alpha val="43137"/>
                    </a:srgbClr>
                  </a:outerShdw>
                </a:effectLst>
                <a:latin typeface="Times New Roman"/>
                <a:cs typeface="Times New Roman"/>
              </a:rPr>
              <a:t>рекомбінація</a:t>
            </a:r>
            <a:r>
              <a:rPr sz="2400" b="1" spc="-5" dirty="0">
                <a:solidFill>
                  <a:srgbClr val="7030A0"/>
                </a:solidFill>
                <a:effectLst>
                  <a:outerShdw blurRad="38100" dist="38100" dir="2700000" algn="tl">
                    <a:srgbClr val="000000">
                      <a:alpha val="43137"/>
                    </a:srgbClr>
                  </a:outerShdw>
                </a:effectLst>
                <a:latin typeface="Times New Roman"/>
                <a:cs typeface="Times New Roman"/>
              </a:rPr>
              <a:t>, </a:t>
            </a:r>
            <a:endParaRPr lang="uk-UA" sz="2400" b="1" spc="-5" dirty="0">
              <a:solidFill>
                <a:srgbClr val="7030A0"/>
              </a:solidFill>
              <a:effectLst>
                <a:outerShdw blurRad="38100" dist="38100" dir="2700000" algn="tl">
                  <a:srgbClr val="000000">
                    <a:alpha val="43137"/>
                  </a:srgbClr>
                </a:outerShdw>
              </a:effectLst>
              <a:latin typeface="Times New Roman"/>
              <a:cs typeface="Times New Roman"/>
            </a:endParaRPr>
          </a:p>
          <a:p>
            <a:pPr marL="342892" marR="5080" indent="-342892" algn="just">
              <a:spcBef>
                <a:spcPts val="100"/>
              </a:spcBef>
              <a:buFont typeface="Wingdings" panose="05000000000000000000" pitchFamily="2" charset="2"/>
              <a:buChar char="Ø"/>
            </a:pPr>
            <a:r>
              <a:rPr sz="2400" b="1" spc="5" dirty="0" err="1">
                <a:solidFill>
                  <a:srgbClr val="7030A0"/>
                </a:solidFill>
                <a:effectLst>
                  <a:outerShdw blurRad="38100" dist="38100" dir="2700000" algn="tl">
                    <a:srgbClr val="000000">
                      <a:alpha val="43137"/>
                    </a:srgbClr>
                  </a:outerShdw>
                </a:effectLst>
                <a:latin typeface="Times New Roman"/>
                <a:cs typeface="Times New Roman"/>
              </a:rPr>
              <a:t>мутація</a:t>
            </a:r>
            <a:r>
              <a:rPr sz="2400" b="1" spc="5" dirty="0">
                <a:solidFill>
                  <a:srgbClr val="7030A0"/>
                </a:solidFill>
                <a:effectLst>
                  <a:outerShdw blurRad="38100" dist="38100" dir="2700000" algn="tl">
                    <a:srgbClr val="000000">
                      <a:alpha val="43137"/>
                    </a:srgbClr>
                  </a:outerShdw>
                </a:effectLst>
                <a:latin typeface="Times New Roman"/>
                <a:cs typeface="Times New Roman"/>
              </a:rPr>
              <a:t>, </a:t>
            </a:r>
            <a:endParaRPr lang="uk-UA" sz="2400" b="1" spc="5" dirty="0">
              <a:solidFill>
                <a:srgbClr val="7030A0"/>
              </a:solidFill>
              <a:effectLst>
                <a:outerShdw blurRad="38100" dist="38100" dir="2700000" algn="tl">
                  <a:srgbClr val="000000">
                    <a:alpha val="43137"/>
                  </a:srgbClr>
                </a:outerShdw>
              </a:effectLst>
              <a:latin typeface="Times New Roman"/>
              <a:cs typeface="Times New Roman"/>
            </a:endParaRPr>
          </a:p>
          <a:p>
            <a:pPr marL="342892" marR="5080" indent="-342892" algn="just">
              <a:spcBef>
                <a:spcPts val="100"/>
              </a:spcBef>
              <a:buFont typeface="Wingdings" panose="05000000000000000000" pitchFamily="2" charset="2"/>
              <a:buChar char="Ø"/>
            </a:pPr>
            <a:r>
              <a:rPr sz="2400" b="1" dirty="0" err="1">
                <a:solidFill>
                  <a:srgbClr val="7030A0"/>
                </a:solidFill>
                <a:effectLst>
                  <a:outerShdw blurRad="38100" dist="38100" dir="2700000" algn="tl">
                    <a:srgbClr val="000000">
                      <a:alpha val="43137"/>
                    </a:srgbClr>
                  </a:outerShdw>
                </a:effectLst>
                <a:latin typeface="Times New Roman"/>
                <a:cs typeface="Times New Roman"/>
              </a:rPr>
              <a:t>відбір</a:t>
            </a:r>
            <a:r>
              <a:rPr sz="2400" b="1" dirty="0">
                <a:solidFill>
                  <a:srgbClr val="7030A0"/>
                </a:solidFill>
                <a:effectLst>
                  <a:outerShdw blurRad="38100" dist="38100" dir="2700000" algn="tl">
                    <a:srgbClr val="000000">
                      <a:alpha val="43137"/>
                    </a:srgbClr>
                  </a:outerShdw>
                </a:effectLst>
                <a:latin typeface="Times New Roman"/>
                <a:cs typeface="Times New Roman"/>
              </a:rPr>
              <a:t>. </a:t>
            </a:r>
            <a:endParaRPr lang="uk-UA" sz="2400" b="1" dirty="0">
              <a:solidFill>
                <a:srgbClr val="7030A0"/>
              </a:solidFill>
              <a:effectLst>
                <a:outerShdw blurRad="38100" dist="38100" dir="2700000" algn="tl">
                  <a:srgbClr val="000000">
                    <a:alpha val="43137"/>
                  </a:srgbClr>
                </a:outerShdw>
              </a:effectLst>
              <a:latin typeface="Times New Roman"/>
              <a:cs typeface="Times New Roman"/>
            </a:endParaRPr>
          </a:p>
          <a:p>
            <a:pPr marR="5080" algn="just">
              <a:spcBef>
                <a:spcPts val="100"/>
              </a:spcBef>
            </a:pPr>
            <a:r>
              <a:rPr sz="2400" b="1" dirty="0" err="1">
                <a:solidFill>
                  <a:srgbClr val="231F20"/>
                </a:solidFill>
                <a:latin typeface="Times New Roman"/>
                <a:cs typeface="Times New Roman"/>
              </a:rPr>
              <a:t>Усі</a:t>
            </a:r>
            <a:r>
              <a:rPr sz="2400" b="1" dirty="0">
                <a:solidFill>
                  <a:srgbClr val="231F20"/>
                </a:solidFill>
                <a:latin typeface="Times New Roman"/>
                <a:cs typeface="Times New Roman"/>
              </a:rPr>
              <a:t> ці принципи </a:t>
            </a:r>
            <a:r>
              <a:rPr sz="2400" b="1" spc="5" dirty="0">
                <a:solidFill>
                  <a:srgbClr val="231F20"/>
                </a:solidFill>
                <a:latin typeface="Times New Roman"/>
                <a:cs typeface="Times New Roman"/>
              </a:rPr>
              <a:t> </a:t>
            </a:r>
            <a:r>
              <a:rPr sz="2400" b="1" dirty="0">
                <a:solidFill>
                  <a:srgbClr val="231F20"/>
                </a:solidFill>
                <a:latin typeface="Times New Roman"/>
                <a:cs typeface="Times New Roman"/>
              </a:rPr>
              <a:t>успішно</a:t>
            </a:r>
            <a:r>
              <a:rPr sz="2400" b="1" spc="-5" dirty="0">
                <a:solidFill>
                  <a:srgbClr val="231F20"/>
                </a:solidFill>
                <a:latin typeface="Times New Roman"/>
                <a:cs typeface="Times New Roman"/>
              </a:rPr>
              <a:t> реалізуються</a:t>
            </a:r>
            <a:r>
              <a:rPr sz="2400" b="1" dirty="0">
                <a:solidFill>
                  <a:srgbClr val="231F20"/>
                </a:solidFill>
                <a:latin typeface="Times New Roman"/>
                <a:cs typeface="Times New Roman"/>
              </a:rPr>
              <a:t> </a:t>
            </a:r>
            <a:r>
              <a:rPr sz="2400" b="1" i="1" dirty="0">
                <a:solidFill>
                  <a:srgbClr val="FF0000"/>
                </a:solidFill>
                <a:latin typeface="Times New Roman"/>
                <a:cs typeface="Times New Roman"/>
              </a:rPr>
              <a:t>in </a:t>
            </a:r>
            <a:r>
              <a:rPr sz="2400" b="1" i="1" spc="-10" dirty="0">
                <a:solidFill>
                  <a:srgbClr val="FF0000"/>
                </a:solidFill>
                <a:latin typeface="Times New Roman"/>
                <a:cs typeface="Times New Roman"/>
              </a:rPr>
              <a:t>vitro</a:t>
            </a:r>
            <a:r>
              <a:rPr sz="2400" b="1" spc="-10" dirty="0">
                <a:solidFill>
                  <a:srgbClr val="231F20"/>
                </a:solidFill>
                <a:latin typeface="Times New Roman"/>
                <a:cs typeface="Times New Roman"/>
              </a:rPr>
              <a:t>.</a:t>
            </a:r>
            <a:endParaRPr sz="2400" b="1" dirty="0">
              <a:latin typeface="Times New Roman"/>
              <a:cs typeface="Times New Roman"/>
            </a:endParaRPr>
          </a:p>
        </p:txBody>
      </p:sp>
    </p:spTree>
    <p:extLst>
      <p:ext uri="{BB962C8B-B14F-4D97-AF65-F5344CB8AC3E}">
        <p14:creationId xmlns:p14="http://schemas.microsoft.com/office/powerpoint/2010/main" val="3835420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CustomShape 1"/>
          <p:cNvSpPr/>
          <p:nvPr/>
        </p:nvSpPr>
        <p:spPr>
          <a:xfrm>
            <a:off x="171504" y="3169878"/>
            <a:ext cx="9546936" cy="778995"/>
          </a:xfrm>
          <a:prstGeom prst="rect">
            <a:avLst/>
          </a:prstGeom>
          <a:noFill/>
          <a:ln>
            <a:noFill/>
          </a:ln>
        </p:spPr>
        <p:style>
          <a:lnRef idx="0">
            <a:scrgbClr r="0" g="0" b="0"/>
          </a:lnRef>
          <a:fillRef idx="0">
            <a:scrgbClr r="0" g="0" b="0"/>
          </a:fillRef>
          <a:effectRef idx="0">
            <a:scrgbClr r="0" g="0" b="0"/>
          </a:effectRef>
          <a:fontRef idx="minor"/>
        </p:style>
        <p:txBody>
          <a:bodyPr wrap="square" lIns="99250" tIns="49625" rIns="99250" bIns="49625">
            <a:spAutoFit/>
          </a:bodyPr>
          <a:lstStyle/>
          <a:p>
            <a:pPr marL="504188" indent="-501409" algn="just">
              <a:buClr>
                <a:srgbClr val="000000"/>
              </a:buClr>
              <a:buFont typeface="Wingdings" charset="2"/>
              <a:buChar char=""/>
            </a:pPr>
            <a:endParaRPr lang="ru-RU" sz="4411" b="1" spc="-1" dirty="0">
              <a:solidFill>
                <a:srgbClr val="000000"/>
              </a:solidFill>
              <a:latin typeface="Arial"/>
              <a:ea typeface="DejaVu Sans"/>
            </a:endParaRPr>
          </a:p>
        </p:txBody>
      </p:sp>
      <p:sp>
        <p:nvSpPr>
          <p:cNvPr id="283" name="CustomShape 2"/>
          <p:cNvSpPr/>
          <p:nvPr/>
        </p:nvSpPr>
        <p:spPr>
          <a:xfrm>
            <a:off x="4813300" y="1061977"/>
            <a:ext cx="2848566" cy="1220206"/>
          </a:xfrm>
          <a:prstGeom prst="rect">
            <a:avLst/>
          </a:prstGeom>
          <a:noFill/>
          <a:ln>
            <a:noFill/>
          </a:ln>
        </p:spPr>
        <p:style>
          <a:lnRef idx="0">
            <a:scrgbClr r="0" g="0" b="0"/>
          </a:lnRef>
          <a:fillRef idx="0">
            <a:scrgbClr r="0" g="0" b="0"/>
          </a:fillRef>
          <a:effectRef idx="0">
            <a:scrgbClr r="0" g="0" b="0"/>
          </a:effectRef>
          <a:fontRef idx="minor"/>
        </p:style>
        <p:txBody>
          <a:bodyPr wrap="square" lIns="99250" tIns="49625" rIns="99250" bIns="49625">
            <a:spAutoFit/>
          </a:bodyPr>
          <a:lstStyle/>
          <a:p>
            <a:pPr algn="ctr">
              <a:lnSpc>
                <a:spcPct val="100000"/>
              </a:lnSpc>
            </a:pPr>
            <a:r>
              <a:rPr lang="ru-RU" sz="7278" b="1" i="1" spc="-1" dirty="0">
                <a:solidFill>
                  <a:srgbClr val="0070C0"/>
                </a:solidFill>
                <a:latin typeface="Calibri"/>
                <a:ea typeface="DejaVu Sans"/>
              </a:rPr>
              <a:t>План</a:t>
            </a:r>
            <a:endParaRPr lang="ru-RU" sz="7278" spc="-1" dirty="0">
              <a:latin typeface="Arial"/>
            </a:endParaRPr>
          </a:p>
        </p:txBody>
      </p:sp>
      <p:sp>
        <p:nvSpPr>
          <p:cNvPr id="284" name="CustomShape 3"/>
          <p:cNvSpPr/>
          <p:nvPr/>
        </p:nvSpPr>
        <p:spPr>
          <a:xfrm>
            <a:off x="171504" y="-159197"/>
            <a:ext cx="333480" cy="333480"/>
          </a:xfrm>
          <a:prstGeom prst="rect">
            <a:avLst/>
          </a:prstGeom>
          <a:noFill/>
          <a:ln>
            <a:noFill/>
          </a:ln>
        </p:spPr>
        <p:style>
          <a:lnRef idx="0">
            <a:scrgbClr r="0" g="0" b="0"/>
          </a:lnRef>
          <a:fillRef idx="0">
            <a:scrgbClr r="0" g="0" b="0"/>
          </a:fillRef>
          <a:effectRef idx="0">
            <a:scrgbClr r="0" g="0" b="0"/>
          </a:effectRef>
          <a:fontRef idx="minor"/>
        </p:style>
      </p:sp>
      <p:sp>
        <p:nvSpPr>
          <p:cNvPr id="285" name="CustomShape 4"/>
          <p:cNvSpPr/>
          <p:nvPr/>
        </p:nvSpPr>
        <p:spPr>
          <a:xfrm>
            <a:off x="171504" y="-159197"/>
            <a:ext cx="333480" cy="333480"/>
          </a:xfrm>
          <a:prstGeom prst="rect">
            <a:avLst/>
          </a:prstGeom>
          <a:noFill/>
          <a:ln>
            <a:noFill/>
          </a:ln>
        </p:spPr>
        <p:style>
          <a:lnRef idx="0">
            <a:scrgbClr r="0" g="0" b="0"/>
          </a:lnRef>
          <a:fillRef idx="0">
            <a:scrgbClr r="0" g="0" b="0"/>
          </a:fillRef>
          <a:effectRef idx="0">
            <a:scrgbClr r="0" g="0" b="0"/>
          </a:effectRef>
          <a:fontRef idx="minor"/>
        </p:style>
      </p:sp>
      <p:sp>
        <p:nvSpPr>
          <p:cNvPr id="3" name="Прямоугольник 2"/>
          <p:cNvSpPr/>
          <p:nvPr/>
        </p:nvSpPr>
        <p:spPr>
          <a:xfrm>
            <a:off x="338246" y="2790827"/>
            <a:ext cx="8894654" cy="4524315"/>
          </a:xfrm>
          <a:prstGeom prst="rect">
            <a:avLst/>
          </a:prstGeom>
          <a:solidFill>
            <a:schemeClr val="bg1"/>
          </a:solidFill>
        </p:spPr>
        <p:txBody>
          <a:bodyPr wrap="square">
            <a:spAutoFit/>
          </a:bodyPr>
          <a:lstStyle/>
          <a:p>
            <a:pPr marL="285743" indent="-285743" algn="just">
              <a:buFont typeface="Wingdings" panose="05000000000000000000" pitchFamily="2" charset="2"/>
              <a:buChar char="ü"/>
            </a:pPr>
            <a:r>
              <a:rPr lang="uk-UA" sz="2000" b="1" dirty="0"/>
              <a:t>Методи створення трансгенних рослин (векторний і прямий </a:t>
            </a:r>
            <a:r>
              <a:rPr lang="uk-UA" sz="2000" b="1" dirty="0" err="1"/>
              <a:t>трансгеноз</a:t>
            </a:r>
            <a:r>
              <a:rPr lang="uk-UA" sz="2000" b="1" dirty="0"/>
              <a:t>). </a:t>
            </a:r>
            <a:endParaRPr lang="en-US" sz="2000" b="1" dirty="0"/>
          </a:p>
          <a:p>
            <a:pPr marL="285743" indent="-285743" algn="just">
              <a:buFont typeface="Wingdings" panose="05000000000000000000" pitchFamily="2" charset="2"/>
              <a:buChar char="ü"/>
            </a:pPr>
            <a:r>
              <a:rPr lang="uk-UA" sz="2000" b="1" dirty="0"/>
              <a:t>Проблема експресії </a:t>
            </a:r>
            <a:r>
              <a:rPr lang="uk-UA" sz="2000" b="1" dirty="0" err="1"/>
              <a:t>трансгенів</a:t>
            </a:r>
            <a:r>
              <a:rPr lang="uk-UA" sz="2000" b="1" dirty="0"/>
              <a:t> у модифікованих рослин. </a:t>
            </a:r>
            <a:endParaRPr lang="en-US" sz="2000" b="1" dirty="0"/>
          </a:p>
          <a:p>
            <a:pPr marL="285743" indent="-285743" algn="just">
              <a:buFont typeface="Wingdings" panose="05000000000000000000" pitchFamily="2" charset="2"/>
              <a:buChar char="ü"/>
            </a:pPr>
            <a:r>
              <a:rPr lang="uk-UA" sz="2000" b="1" dirty="0"/>
              <a:t>Поліпшення харчових якостей трансгенних рослин. </a:t>
            </a:r>
            <a:endParaRPr lang="en-US" sz="2000" b="1" dirty="0"/>
          </a:p>
          <a:p>
            <a:pPr marL="285743" indent="-285743" algn="just">
              <a:buFont typeface="Wingdings" panose="05000000000000000000" pitchFamily="2" charset="2"/>
              <a:buChar char="ü"/>
            </a:pPr>
            <a:r>
              <a:rPr lang="uk-UA" sz="2000" b="1" dirty="0"/>
              <a:t>Створення трансгенних рослин, що стійкі до екстремальних умов. </a:t>
            </a:r>
            <a:endParaRPr lang="en-US" sz="2000" b="1" dirty="0"/>
          </a:p>
          <a:p>
            <a:pPr marL="285743" indent="-285743" algn="just">
              <a:buFont typeface="Wingdings" panose="05000000000000000000" pitchFamily="2" charset="2"/>
              <a:buChar char="ü"/>
            </a:pPr>
            <a:r>
              <a:rPr lang="uk-UA" sz="2000" b="1" dirty="0"/>
              <a:t>Створення трансгенних рослинних продуцентів.</a:t>
            </a:r>
          </a:p>
          <a:p>
            <a:pPr marL="285743" indent="-285743" algn="just">
              <a:buFont typeface="Wingdings" panose="05000000000000000000" pitchFamily="2" charset="2"/>
              <a:buChar char="ü"/>
            </a:pPr>
            <a:r>
              <a:rPr lang="uk-UA" sz="2000" b="1" dirty="0"/>
              <a:t>Шляхи створення генетично модифікованих тварин. </a:t>
            </a:r>
            <a:endParaRPr lang="en-US" sz="2000" b="1" dirty="0"/>
          </a:p>
          <a:p>
            <a:pPr marL="285743" indent="-285743" algn="just">
              <a:buFont typeface="Wingdings" panose="05000000000000000000" pitchFamily="2" charset="2"/>
              <a:buChar char="ü"/>
            </a:pPr>
            <a:r>
              <a:rPr lang="uk-UA" sz="2000" b="1" dirty="0"/>
              <a:t>Клонування тварин. </a:t>
            </a:r>
            <a:endParaRPr lang="en-US" sz="2000" b="1" dirty="0"/>
          </a:p>
          <a:p>
            <a:pPr marL="285743" indent="-285743" algn="just">
              <a:buFont typeface="Wingdings" panose="05000000000000000000" pitchFamily="2" charset="2"/>
              <a:buChar char="ü"/>
            </a:pPr>
            <a:r>
              <a:rPr lang="uk-UA" sz="2000" b="1" dirty="0"/>
              <a:t>Перспективи використання трансгенних тварин як </a:t>
            </a:r>
            <a:r>
              <a:rPr lang="uk-UA" sz="2000" b="1" dirty="0" err="1"/>
              <a:t>біореакторів</a:t>
            </a:r>
            <a:r>
              <a:rPr lang="uk-UA" sz="2000" b="1" dirty="0"/>
              <a:t>. </a:t>
            </a:r>
            <a:endParaRPr lang="en-US" sz="2000" b="1" dirty="0"/>
          </a:p>
          <a:p>
            <a:pPr marL="285743" indent="-285743" algn="just">
              <a:buFont typeface="Wingdings" panose="05000000000000000000" pitchFamily="2" charset="2"/>
              <a:buChar char="ü"/>
            </a:pPr>
            <a:r>
              <a:rPr lang="uk-UA" sz="2000" b="1" dirty="0"/>
              <a:t>Трансгенні тварини – генетичні моделі спадкових захворювань людини</a:t>
            </a:r>
            <a:r>
              <a:rPr lang="uk-UA" sz="2000" b="1" dirty="0" smtClean="0"/>
              <a:t>.</a:t>
            </a:r>
          </a:p>
          <a:p>
            <a:pPr marL="285743" indent="-285743" algn="just">
              <a:buFont typeface="Wingdings" panose="05000000000000000000" pitchFamily="2" charset="2"/>
              <a:buChar char="ü"/>
            </a:pPr>
            <a:r>
              <a:rPr lang="ru-RU" sz="2000" b="1" spc="-1" dirty="0" err="1">
                <a:latin typeface="Arial"/>
                <a:ea typeface="DejaVu Sans"/>
              </a:rPr>
              <a:t>Методи</a:t>
            </a:r>
            <a:r>
              <a:rPr lang="ru-RU" sz="2000" b="1" spc="-1" dirty="0">
                <a:latin typeface="Arial"/>
                <a:ea typeface="DejaVu Sans"/>
              </a:rPr>
              <a:t> </a:t>
            </a:r>
            <a:r>
              <a:rPr lang="ru-RU" sz="2000" b="1" spc="-1" dirty="0" err="1">
                <a:latin typeface="Arial"/>
                <a:ea typeface="DejaVu Sans"/>
              </a:rPr>
              <a:t>оцінки</a:t>
            </a:r>
            <a:r>
              <a:rPr lang="ru-RU" sz="2000" b="1" spc="-1" dirty="0">
                <a:latin typeface="Arial"/>
                <a:ea typeface="DejaVu Sans"/>
              </a:rPr>
              <a:t> і </a:t>
            </a:r>
            <a:r>
              <a:rPr lang="ru-RU" sz="2000" b="1" spc="-1" dirty="0" err="1">
                <a:latin typeface="Arial"/>
                <a:ea typeface="DejaVu Sans"/>
              </a:rPr>
              <a:t>прогнозування</a:t>
            </a:r>
            <a:r>
              <a:rPr lang="ru-RU" sz="2000" b="1" spc="-1" dirty="0">
                <a:latin typeface="Arial"/>
                <a:ea typeface="DejaVu Sans"/>
              </a:rPr>
              <a:t> </a:t>
            </a:r>
            <a:r>
              <a:rPr lang="ru-RU" sz="2000" b="1" spc="-1" dirty="0" err="1">
                <a:latin typeface="Arial"/>
                <a:ea typeface="DejaVu Sans"/>
              </a:rPr>
              <a:t>впливу</a:t>
            </a:r>
            <a:r>
              <a:rPr lang="ru-RU" sz="2000" b="1" spc="-1" dirty="0">
                <a:latin typeface="Arial"/>
                <a:ea typeface="DejaVu Sans"/>
              </a:rPr>
              <a:t> ГМО на </a:t>
            </a:r>
            <a:r>
              <a:rPr lang="ru-RU" sz="2000" b="1" spc="-1" dirty="0" err="1">
                <a:latin typeface="Arial"/>
                <a:ea typeface="DejaVu Sans"/>
              </a:rPr>
              <a:t>організм</a:t>
            </a:r>
            <a:r>
              <a:rPr lang="ru-RU" sz="2000" b="1" spc="-1" dirty="0">
                <a:latin typeface="Arial"/>
                <a:ea typeface="DejaVu Sans"/>
              </a:rPr>
              <a:t> </a:t>
            </a:r>
            <a:r>
              <a:rPr lang="ru-RU" sz="2000" b="1" spc="-1" dirty="0" err="1">
                <a:latin typeface="Arial"/>
                <a:ea typeface="DejaVu Sans"/>
              </a:rPr>
              <a:t>людини</a:t>
            </a:r>
            <a:r>
              <a:rPr lang="ru-RU" sz="2000" b="1" spc="-1" dirty="0">
                <a:latin typeface="Arial"/>
                <a:ea typeface="DejaVu Sans"/>
              </a:rPr>
              <a:t> і </a:t>
            </a:r>
            <a:r>
              <a:rPr lang="ru-RU" sz="2000" b="1" spc="-1" dirty="0" err="1">
                <a:latin typeface="Arial"/>
                <a:ea typeface="DejaVu Sans"/>
              </a:rPr>
              <a:t>навколишнє</a:t>
            </a:r>
            <a:r>
              <a:rPr lang="ru-RU" sz="2000" b="1" spc="-1" dirty="0">
                <a:latin typeface="Arial"/>
                <a:ea typeface="DejaVu Sans"/>
              </a:rPr>
              <a:t> </a:t>
            </a:r>
            <a:r>
              <a:rPr lang="ru-RU" sz="2000" b="1" spc="-1" dirty="0" err="1" smtClean="0">
                <a:latin typeface="Arial"/>
                <a:ea typeface="DejaVu Sans"/>
              </a:rPr>
              <a:t>середовище</a:t>
            </a:r>
            <a:r>
              <a:rPr lang="ru-RU" sz="2000" b="1" spc="-1" dirty="0" smtClean="0">
                <a:latin typeface="Arial"/>
                <a:ea typeface="DejaVu Sans"/>
              </a:rPr>
              <a:t>.</a:t>
            </a:r>
            <a:endParaRPr lang="uk-UA" sz="2000" b="1" dirty="0"/>
          </a:p>
          <a:p>
            <a:pPr marL="378140" indent="-378140" algn="just">
              <a:buFont typeface="Wingdings" panose="05000000000000000000" pitchFamily="2" charset="2"/>
              <a:buChar char="ü"/>
            </a:pPr>
            <a:endParaRPr lang="uk-UA" sz="2800" b="1" dirty="0">
              <a:solidFill>
                <a:srgbClr val="333333"/>
              </a:solidFill>
              <a:latin typeface="Open Sans"/>
            </a:endParaRPr>
          </a:p>
        </p:txBody>
      </p:sp>
      <p:pic>
        <p:nvPicPr>
          <p:cNvPr id="1026" name="Picture 2" descr="Вживали і не знали: ряд ягід та горіхів виявилися природними ГМО | Agro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2" y="296610"/>
            <a:ext cx="3819525" cy="2268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4368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5100" y="94758"/>
            <a:ext cx="9677400" cy="7184018"/>
          </a:xfrm>
          <a:prstGeom prst="rect">
            <a:avLst/>
          </a:prstGeom>
          <a:solidFill>
            <a:schemeClr val="bg1"/>
          </a:solidFill>
        </p:spPr>
        <p:txBody>
          <a:bodyPr vert="horz" wrap="square" lIns="0" tIns="12700" rIns="0" bIns="0" rtlCol="0">
            <a:spAutoFit/>
          </a:bodyPr>
          <a:lstStyle/>
          <a:p>
            <a:pPr marL="12700">
              <a:spcBef>
                <a:spcPts val="100"/>
              </a:spcBef>
              <a:tabLst>
                <a:tab pos="4044214" algn="l"/>
              </a:tabLst>
            </a:pPr>
            <a:endParaRPr sz="1000" dirty="0">
              <a:latin typeface="Arial"/>
              <a:cs typeface="Arial"/>
            </a:endParaRPr>
          </a:p>
          <a:p>
            <a:pPr marL="12700" marR="5080" indent="359401" algn="just"/>
            <a:r>
              <a:rPr lang="ru-RU" sz="2400" b="1" spc="5" dirty="0" err="1">
                <a:solidFill>
                  <a:srgbClr val="231F20"/>
                </a:solidFill>
                <a:latin typeface="Times New Roman"/>
                <a:cs typeface="Times New Roman"/>
              </a:rPr>
              <a:t>Отже</a:t>
            </a:r>
            <a:r>
              <a:rPr lang="ru-RU" sz="2400" b="1" spc="5" dirty="0">
                <a:solidFill>
                  <a:srgbClr val="231F20"/>
                </a:solidFill>
                <a:latin typeface="Times New Roman"/>
                <a:cs typeface="Times New Roman"/>
              </a:rPr>
              <a:t>, </a:t>
            </a:r>
            <a:r>
              <a:rPr lang="ru-RU" sz="2400" b="1" i="1" spc="5" dirty="0" err="1">
                <a:solidFill>
                  <a:srgbClr val="7030A0"/>
                </a:solidFill>
                <a:effectLst>
                  <a:outerShdw blurRad="38100" dist="38100" dir="2700000" algn="tl">
                    <a:srgbClr val="000000">
                      <a:alpha val="43137"/>
                    </a:srgbClr>
                  </a:outerShdw>
                </a:effectLst>
                <a:latin typeface="Times New Roman"/>
                <a:cs typeface="Times New Roman"/>
              </a:rPr>
              <a:t>біотехнологія</a:t>
            </a:r>
            <a:r>
              <a:rPr lang="ru-RU" sz="2400" b="1" i="1" spc="5" dirty="0">
                <a:solidFill>
                  <a:srgbClr val="7030A0"/>
                </a:solidFill>
                <a:effectLst>
                  <a:outerShdw blurRad="38100" dist="38100" dir="2700000" algn="tl">
                    <a:srgbClr val="000000">
                      <a:alpha val="43137"/>
                    </a:srgbClr>
                  </a:outerShdw>
                </a:effectLst>
                <a:latin typeface="Times New Roman"/>
                <a:cs typeface="Times New Roman"/>
              </a:rPr>
              <a:t>, </a:t>
            </a:r>
            <a:r>
              <a:rPr lang="ru-RU" sz="2400" b="1" i="1" dirty="0" err="1">
                <a:solidFill>
                  <a:srgbClr val="7030A0"/>
                </a:solidFill>
                <a:effectLst>
                  <a:outerShdw blurRad="38100" dist="38100" dir="2700000" algn="tl">
                    <a:srgbClr val="000000">
                      <a:alpha val="43137"/>
                    </a:srgbClr>
                  </a:outerShdw>
                </a:effectLst>
                <a:latin typeface="Times New Roman"/>
                <a:cs typeface="Times New Roman"/>
              </a:rPr>
              <a:t>застосовуючи</a:t>
            </a:r>
            <a:r>
              <a:rPr lang="ru-RU" sz="2400" b="1" i="1" dirty="0">
                <a:solidFill>
                  <a:srgbClr val="7030A0"/>
                </a:solidFill>
                <a:effectLst>
                  <a:outerShdw blurRad="38100" dist="38100" dir="2700000" algn="tl">
                    <a:srgbClr val="000000">
                      <a:alpha val="43137"/>
                    </a:srgbClr>
                  </a:outerShdw>
                </a:effectLst>
                <a:latin typeface="Times New Roman"/>
                <a:cs typeface="Times New Roman"/>
              </a:rPr>
              <a:t> </a:t>
            </a:r>
            <a:r>
              <a:rPr lang="ru-RU" sz="2400" b="1" i="1" spc="10" dirty="0" err="1">
                <a:solidFill>
                  <a:srgbClr val="7030A0"/>
                </a:solidFill>
                <a:effectLst>
                  <a:outerShdw blurRad="38100" dist="38100" dir="2700000" algn="tl">
                    <a:srgbClr val="000000">
                      <a:alpha val="43137"/>
                    </a:srgbClr>
                  </a:outerShdw>
                </a:effectLst>
                <a:latin typeface="Times New Roman"/>
                <a:cs typeface="Times New Roman"/>
              </a:rPr>
              <a:t>традиційні</a:t>
            </a:r>
            <a:r>
              <a:rPr lang="ru-RU" sz="2400" b="1" i="1" spc="10" dirty="0">
                <a:solidFill>
                  <a:srgbClr val="7030A0"/>
                </a:solidFill>
                <a:effectLst>
                  <a:outerShdw blurRad="38100" dist="38100" dir="2700000" algn="tl">
                    <a:srgbClr val="000000">
                      <a:alpha val="43137"/>
                    </a:srgbClr>
                  </a:outerShdw>
                </a:effectLst>
                <a:latin typeface="Times New Roman"/>
                <a:cs typeface="Times New Roman"/>
              </a:rPr>
              <a:t> </a:t>
            </a:r>
            <a:r>
              <a:rPr lang="ru-RU" sz="2400" b="1" i="1" spc="5" dirty="0" err="1">
                <a:solidFill>
                  <a:srgbClr val="7030A0"/>
                </a:solidFill>
                <a:effectLst>
                  <a:outerShdw blurRad="38100" dist="38100" dir="2700000" algn="tl">
                    <a:srgbClr val="000000">
                      <a:alpha val="43137"/>
                    </a:srgbClr>
                  </a:outerShdw>
                </a:effectLst>
                <a:latin typeface="Times New Roman"/>
                <a:cs typeface="Times New Roman"/>
              </a:rPr>
              <a:t>знання</a:t>
            </a:r>
            <a:r>
              <a:rPr lang="ru-RU" sz="2400" b="1" i="1" spc="5" dirty="0">
                <a:solidFill>
                  <a:srgbClr val="7030A0"/>
                </a:solidFill>
                <a:effectLst>
                  <a:outerShdw blurRad="38100" dist="38100" dir="2700000" algn="tl">
                    <a:srgbClr val="000000">
                      <a:alpha val="43137"/>
                    </a:srgbClr>
                  </a:outerShdw>
                </a:effectLst>
                <a:latin typeface="Times New Roman"/>
                <a:cs typeface="Times New Roman"/>
              </a:rPr>
              <a:t> </a:t>
            </a:r>
            <a:r>
              <a:rPr lang="ru-RU" sz="2400" b="1" i="1" spc="-5" dirty="0" err="1" smtClean="0">
                <a:solidFill>
                  <a:srgbClr val="7030A0"/>
                </a:solidFill>
                <a:effectLst>
                  <a:outerShdw blurRad="38100" dist="38100" dir="2700000" algn="tl">
                    <a:srgbClr val="000000">
                      <a:alpha val="43137"/>
                    </a:srgbClr>
                  </a:outerShdw>
                </a:effectLst>
                <a:latin typeface="Times New Roman"/>
                <a:cs typeface="Times New Roman"/>
              </a:rPr>
              <a:t>фізіології</a:t>
            </a:r>
            <a:r>
              <a:rPr lang="ru-RU" sz="2400" b="1" i="1" spc="-35" dirty="0" smtClean="0">
                <a:solidFill>
                  <a:srgbClr val="7030A0"/>
                </a:solidFill>
                <a:effectLst>
                  <a:outerShdw blurRad="38100" dist="38100" dir="2700000" algn="tl">
                    <a:srgbClr val="000000">
                      <a:alpha val="43137"/>
                    </a:srgbClr>
                  </a:outerShdw>
                </a:effectLst>
                <a:latin typeface="Times New Roman"/>
                <a:cs typeface="Times New Roman"/>
              </a:rPr>
              <a:t> </a:t>
            </a:r>
            <a:r>
              <a:rPr lang="ru-RU" sz="2400" b="1" i="1" dirty="0" err="1">
                <a:solidFill>
                  <a:srgbClr val="7030A0"/>
                </a:solidFill>
                <a:effectLst>
                  <a:outerShdw blurRad="38100" dist="38100" dir="2700000" algn="tl">
                    <a:srgbClr val="000000">
                      <a:alpha val="43137"/>
                    </a:srgbClr>
                  </a:outerShdw>
                </a:effectLst>
                <a:latin typeface="Times New Roman"/>
                <a:cs typeface="Times New Roman"/>
              </a:rPr>
              <a:t>рослин</a:t>
            </a:r>
            <a:r>
              <a:rPr lang="ru-RU" sz="2400" b="1" i="1" spc="-35" dirty="0">
                <a:solidFill>
                  <a:srgbClr val="7030A0"/>
                </a:solidFill>
                <a:effectLst>
                  <a:outerShdw blurRad="38100" dist="38100" dir="2700000" algn="tl">
                    <a:srgbClr val="000000">
                      <a:alpha val="43137"/>
                    </a:srgbClr>
                  </a:outerShdw>
                </a:effectLst>
                <a:latin typeface="Times New Roman"/>
                <a:cs typeface="Times New Roman"/>
              </a:rPr>
              <a:t> </a:t>
            </a:r>
            <a:r>
              <a:rPr lang="ru-RU" sz="2400" b="1" i="1" dirty="0">
                <a:solidFill>
                  <a:srgbClr val="7030A0"/>
                </a:solidFill>
                <a:effectLst>
                  <a:outerShdw blurRad="38100" dist="38100" dir="2700000" algn="tl">
                    <a:srgbClr val="000000">
                      <a:alpha val="43137"/>
                    </a:srgbClr>
                  </a:outerShdw>
                </a:effectLst>
                <a:latin typeface="Times New Roman"/>
                <a:cs typeface="Times New Roman"/>
              </a:rPr>
              <a:t>і</a:t>
            </a:r>
            <a:r>
              <a:rPr lang="ru-RU" sz="2400" b="1" i="1" spc="-30" dirty="0">
                <a:solidFill>
                  <a:srgbClr val="7030A0"/>
                </a:solidFill>
                <a:effectLst>
                  <a:outerShdw blurRad="38100" dist="38100" dir="2700000" algn="tl">
                    <a:srgbClr val="000000">
                      <a:alpha val="43137"/>
                    </a:srgbClr>
                  </a:outerShdw>
                </a:effectLst>
                <a:latin typeface="Times New Roman"/>
                <a:cs typeface="Times New Roman"/>
              </a:rPr>
              <a:t> </a:t>
            </a:r>
            <a:r>
              <a:rPr lang="ru-RU" sz="2400" b="1" i="1" spc="-5" dirty="0" err="1">
                <a:solidFill>
                  <a:srgbClr val="7030A0"/>
                </a:solidFill>
                <a:effectLst>
                  <a:outerShdw blurRad="38100" dist="38100" dir="2700000" algn="tl">
                    <a:srgbClr val="000000">
                      <a:alpha val="43137"/>
                    </a:srgbClr>
                  </a:outerShdw>
                </a:effectLst>
                <a:latin typeface="Times New Roman"/>
                <a:cs typeface="Times New Roman"/>
              </a:rPr>
              <a:t>сучасну</a:t>
            </a:r>
            <a:r>
              <a:rPr lang="ru-RU" sz="2400" b="1" i="1" spc="-35" dirty="0">
                <a:solidFill>
                  <a:srgbClr val="7030A0"/>
                </a:solidFill>
                <a:effectLst>
                  <a:outerShdw blurRad="38100" dist="38100" dir="2700000" algn="tl">
                    <a:srgbClr val="000000">
                      <a:alpha val="43137"/>
                    </a:srgbClr>
                  </a:outerShdw>
                </a:effectLst>
                <a:latin typeface="Times New Roman"/>
                <a:cs typeface="Times New Roman"/>
              </a:rPr>
              <a:t> </a:t>
            </a:r>
            <a:r>
              <a:rPr lang="ru-RU" sz="2400" b="1" i="1" spc="-5" dirty="0" err="1">
                <a:solidFill>
                  <a:srgbClr val="7030A0"/>
                </a:solidFill>
                <a:effectLst>
                  <a:outerShdw blurRad="38100" dist="38100" dir="2700000" algn="tl">
                    <a:srgbClr val="000000">
                      <a:alpha val="43137"/>
                    </a:srgbClr>
                  </a:outerShdw>
                </a:effectLst>
                <a:latin typeface="Times New Roman"/>
                <a:cs typeface="Times New Roman"/>
              </a:rPr>
              <a:t>технологію</a:t>
            </a:r>
            <a:r>
              <a:rPr lang="ru-RU" sz="2400" b="1" i="1" spc="-5" dirty="0">
                <a:solidFill>
                  <a:srgbClr val="7030A0"/>
                </a:solidFill>
                <a:effectLst>
                  <a:outerShdw blurRad="38100" dist="38100" dir="2700000" algn="tl">
                    <a:srgbClr val="000000">
                      <a:alpha val="43137"/>
                    </a:srgbClr>
                  </a:outerShdw>
                </a:effectLst>
                <a:latin typeface="Times New Roman"/>
                <a:cs typeface="Times New Roman"/>
              </a:rPr>
              <a:t>,</a:t>
            </a:r>
            <a:r>
              <a:rPr lang="ru-RU" sz="2400" b="1" i="1" spc="-30" dirty="0">
                <a:solidFill>
                  <a:srgbClr val="7030A0"/>
                </a:solidFill>
                <a:effectLst>
                  <a:outerShdw blurRad="38100" dist="38100" dir="2700000" algn="tl">
                    <a:srgbClr val="000000">
                      <a:alpha val="43137"/>
                    </a:srgbClr>
                  </a:outerShdw>
                </a:effectLst>
                <a:latin typeface="Times New Roman"/>
                <a:cs typeface="Times New Roman"/>
              </a:rPr>
              <a:t> </a:t>
            </a:r>
            <a:r>
              <a:rPr lang="ru-RU" sz="2400" b="1" i="1" spc="-15" dirty="0" err="1">
                <a:solidFill>
                  <a:srgbClr val="7030A0"/>
                </a:solidFill>
                <a:effectLst>
                  <a:outerShdw blurRad="38100" dist="38100" dir="2700000" algn="tl">
                    <a:srgbClr val="000000">
                      <a:alpha val="43137"/>
                    </a:srgbClr>
                  </a:outerShdw>
                </a:effectLst>
                <a:latin typeface="Times New Roman"/>
                <a:cs typeface="Times New Roman"/>
              </a:rPr>
              <a:t>може</a:t>
            </a:r>
            <a:r>
              <a:rPr lang="ru-RU" sz="2400" b="1" i="1" spc="-35" dirty="0">
                <a:solidFill>
                  <a:srgbClr val="7030A0"/>
                </a:solidFill>
                <a:effectLst>
                  <a:outerShdw blurRad="38100" dist="38100" dir="2700000" algn="tl">
                    <a:srgbClr val="000000">
                      <a:alpha val="43137"/>
                    </a:srgbClr>
                  </a:outerShdw>
                </a:effectLst>
                <a:latin typeface="Times New Roman"/>
                <a:cs typeface="Times New Roman"/>
              </a:rPr>
              <a:t> </a:t>
            </a:r>
            <a:r>
              <a:rPr lang="ru-RU" sz="2400" b="1" i="1" dirty="0" err="1">
                <a:solidFill>
                  <a:srgbClr val="7030A0"/>
                </a:solidFill>
                <a:effectLst>
                  <a:outerShdw blurRad="38100" dist="38100" dir="2700000" algn="tl">
                    <a:srgbClr val="000000">
                      <a:alpha val="43137"/>
                    </a:srgbClr>
                  </a:outerShdw>
                </a:effectLst>
                <a:latin typeface="Times New Roman"/>
                <a:cs typeface="Times New Roman"/>
              </a:rPr>
              <a:t>зробити</a:t>
            </a:r>
            <a:r>
              <a:rPr lang="ru-RU" sz="2400" b="1" i="1" spc="-35" dirty="0">
                <a:solidFill>
                  <a:srgbClr val="7030A0"/>
                </a:solidFill>
                <a:effectLst>
                  <a:outerShdw blurRad="38100" dist="38100" dir="2700000" algn="tl">
                    <a:srgbClr val="000000">
                      <a:alpha val="43137"/>
                    </a:srgbClr>
                  </a:outerShdw>
                </a:effectLst>
                <a:latin typeface="Times New Roman"/>
                <a:cs typeface="Times New Roman"/>
              </a:rPr>
              <a:t> </a:t>
            </a:r>
            <a:r>
              <a:rPr lang="ru-RU" sz="2400" b="1" i="1" spc="-15" dirty="0" err="1">
                <a:solidFill>
                  <a:srgbClr val="7030A0"/>
                </a:solidFill>
                <a:effectLst>
                  <a:outerShdw blurRad="38100" dist="38100" dir="2700000" algn="tl">
                    <a:srgbClr val="000000">
                      <a:alpha val="43137"/>
                    </a:srgbClr>
                  </a:outerShdw>
                </a:effectLst>
                <a:latin typeface="Times New Roman"/>
                <a:cs typeface="Times New Roman"/>
              </a:rPr>
              <a:t>вагомий</a:t>
            </a:r>
            <a:r>
              <a:rPr lang="ru-RU" sz="2400" b="1" i="1" spc="-15" dirty="0">
                <a:solidFill>
                  <a:srgbClr val="7030A0"/>
                </a:solidFill>
                <a:effectLst>
                  <a:outerShdw blurRad="38100" dist="38100" dir="2700000" algn="tl">
                    <a:srgbClr val="000000">
                      <a:alpha val="43137"/>
                    </a:srgbClr>
                  </a:outerShdw>
                </a:effectLst>
                <a:latin typeface="Times New Roman"/>
                <a:cs typeface="Times New Roman"/>
              </a:rPr>
              <a:t> </a:t>
            </a:r>
            <a:r>
              <a:rPr lang="ru-RU" sz="2400" b="1" i="1" spc="-285" dirty="0">
                <a:solidFill>
                  <a:srgbClr val="7030A0"/>
                </a:solidFill>
                <a:effectLst>
                  <a:outerShdw blurRad="38100" dist="38100" dir="2700000" algn="tl">
                    <a:srgbClr val="000000">
                      <a:alpha val="43137"/>
                    </a:srgbClr>
                  </a:outerShdw>
                </a:effectLst>
                <a:latin typeface="Times New Roman"/>
                <a:cs typeface="Times New Roman"/>
              </a:rPr>
              <a:t> </a:t>
            </a:r>
            <a:r>
              <a:rPr lang="ru-RU" sz="2400" b="1" i="1" dirty="0" err="1" smtClean="0">
                <a:solidFill>
                  <a:srgbClr val="7030A0"/>
                </a:solidFill>
                <a:effectLst>
                  <a:outerShdw blurRad="38100" dist="38100" dir="2700000" algn="tl">
                    <a:srgbClr val="000000">
                      <a:alpha val="43137"/>
                    </a:srgbClr>
                  </a:outerShdw>
                </a:effectLst>
                <a:latin typeface="Times New Roman"/>
                <a:cs typeface="Times New Roman"/>
              </a:rPr>
              <a:t>внесок</a:t>
            </a:r>
            <a:r>
              <a:rPr lang="ru-RU" sz="2400" b="1" i="1" spc="-10" dirty="0">
                <a:solidFill>
                  <a:srgbClr val="7030A0"/>
                </a:solidFill>
                <a:effectLst>
                  <a:outerShdw blurRad="38100" dist="38100" dir="2700000" algn="tl">
                    <a:srgbClr val="000000">
                      <a:alpha val="43137"/>
                    </a:srgbClr>
                  </a:outerShdw>
                </a:effectLst>
                <a:latin typeface="Times New Roman"/>
                <a:cs typeface="Times New Roman"/>
              </a:rPr>
              <a:t> </a:t>
            </a:r>
            <a:r>
              <a:rPr lang="ru-RU" sz="2400" b="1" i="1" dirty="0" err="1" smtClean="0">
                <a:solidFill>
                  <a:srgbClr val="7030A0"/>
                </a:solidFill>
                <a:effectLst>
                  <a:outerShdw blurRad="38100" dist="38100" dir="2700000" algn="tl">
                    <a:srgbClr val="000000">
                      <a:alpha val="43137"/>
                    </a:srgbClr>
                  </a:outerShdw>
                </a:effectLst>
                <a:latin typeface="Times New Roman"/>
                <a:cs typeface="Times New Roman"/>
              </a:rPr>
              <a:t>щоб</a:t>
            </a:r>
            <a:r>
              <a:rPr lang="ru-RU" sz="2400" b="1" i="1" dirty="0">
                <a:solidFill>
                  <a:srgbClr val="7030A0"/>
                </a:solidFill>
                <a:effectLst>
                  <a:outerShdw blurRad="38100" dist="38100" dir="2700000" algn="tl">
                    <a:srgbClr val="000000">
                      <a:alpha val="43137"/>
                    </a:srgbClr>
                  </a:outerShdw>
                </a:effectLst>
                <a:latin typeface="Times New Roman"/>
                <a:cs typeface="Times New Roman"/>
              </a:rPr>
              <a:t>:</a:t>
            </a:r>
            <a:endParaRPr lang="en-US" sz="2400" b="1" i="1" dirty="0">
              <a:solidFill>
                <a:srgbClr val="7030A0"/>
              </a:solidFill>
              <a:effectLst>
                <a:outerShdw blurRad="38100" dist="38100" dir="2700000" algn="tl">
                  <a:srgbClr val="000000">
                    <a:alpha val="43137"/>
                  </a:srgbClr>
                </a:outerShdw>
              </a:effectLst>
              <a:latin typeface="Times New Roman"/>
              <a:cs typeface="Times New Roman"/>
            </a:endParaRPr>
          </a:p>
          <a:p>
            <a:pPr marL="457200" marR="5080" indent="-457200" algn="just">
              <a:buFont typeface="Wingdings" panose="05000000000000000000" pitchFamily="2" charset="2"/>
              <a:buChar char="Ø"/>
            </a:pPr>
            <a:r>
              <a:rPr lang="ru-RU" sz="2400" b="1" spc="5" dirty="0" err="1" smtClean="0">
                <a:solidFill>
                  <a:srgbClr val="231F20"/>
                </a:solidFill>
                <a:latin typeface="Times New Roman"/>
                <a:cs typeface="Times New Roman"/>
              </a:rPr>
              <a:t>збільшити</a:t>
            </a:r>
            <a:r>
              <a:rPr lang="ru-RU" sz="2400" b="1" spc="315" dirty="0" smtClean="0">
                <a:solidFill>
                  <a:srgbClr val="231F20"/>
                </a:solidFill>
                <a:latin typeface="Times New Roman"/>
                <a:cs typeface="Times New Roman"/>
              </a:rPr>
              <a:t> </a:t>
            </a:r>
            <a:r>
              <a:rPr lang="ru-RU" sz="2400" b="1" spc="5" dirty="0" err="1">
                <a:solidFill>
                  <a:srgbClr val="231F20"/>
                </a:solidFill>
                <a:latin typeface="Times New Roman"/>
                <a:cs typeface="Times New Roman"/>
              </a:rPr>
              <a:t>виробництво</a:t>
            </a:r>
            <a:r>
              <a:rPr lang="ru-RU" sz="2400" b="1" spc="5" dirty="0">
                <a:solidFill>
                  <a:srgbClr val="231F20"/>
                </a:solidFill>
                <a:latin typeface="Times New Roman"/>
                <a:cs typeface="Times New Roman"/>
              </a:rPr>
              <a:t>,</a:t>
            </a:r>
            <a:r>
              <a:rPr lang="ru-RU" sz="2400" b="1" spc="315" dirty="0">
                <a:solidFill>
                  <a:srgbClr val="231F20"/>
                </a:solidFill>
                <a:latin typeface="Times New Roman"/>
                <a:cs typeface="Times New Roman"/>
              </a:rPr>
              <a:t> </a:t>
            </a:r>
            <a:r>
              <a:rPr lang="ru-RU" sz="2400" b="1" dirty="0" err="1">
                <a:solidFill>
                  <a:srgbClr val="231F20"/>
                </a:solidFill>
                <a:latin typeface="Times New Roman"/>
                <a:cs typeface="Times New Roman"/>
              </a:rPr>
              <a:t>поживні</a:t>
            </a:r>
            <a:r>
              <a:rPr lang="ru-RU" sz="2400" b="1" spc="5" dirty="0">
                <a:solidFill>
                  <a:srgbClr val="231F20"/>
                </a:solidFill>
                <a:latin typeface="Times New Roman"/>
                <a:cs typeface="Times New Roman"/>
              </a:rPr>
              <a:t> </a:t>
            </a:r>
            <a:r>
              <a:rPr lang="ru-RU" sz="2400" b="1" dirty="0" err="1">
                <a:solidFill>
                  <a:srgbClr val="231F20"/>
                </a:solidFill>
                <a:latin typeface="Times New Roman"/>
                <a:cs typeface="Times New Roman"/>
              </a:rPr>
              <a:t>якості</a:t>
            </a:r>
            <a:r>
              <a:rPr lang="ru-RU" sz="2400" b="1" spc="5" dirty="0">
                <a:solidFill>
                  <a:srgbClr val="231F20"/>
                </a:solidFill>
                <a:latin typeface="Times New Roman"/>
                <a:cs typeface="Times New Roman"/>
              </a:rPr>
              <a:t> </a:t>
            </a:r>
            <a:r>
              <a:rPr lang="ru-RU" sz="2400" b="1" dirty="0">
                <a:solidFill>
                  <a:srgbClr val="231F20"/>
                </a:solidFill>
                <a:latin typeface="Times New Roman"/>
                <a:cs typeface="Times New Roman"/>
              </a:rPr>
              <a:t>і</a:t>
            </a:r>
            <a:r>
              <a:rPr lang="ru-RU" sz="2400" b="1" spc="5" dirty="0">
                <a:solidFill>
                  <a:srgbClr val="231F20"/>
                </a:solidFill>
                <a:latin typeface="Times New Roman"/>
                <a:cs typeface="Times New Roman"/>
              </a:rPr>
              <a:t> </a:t>
            </a:r>
            <a:r>
              <a:rPr lang="ru-RU" sz="2400" b="1" spc="10" dirty="0">
                <a:solidFill>
                  <a:srgbClr val="231F20"/>
                </a:solidFill>
                <a:latin typeface="Times New Roman"/>
                <a:cs typeface="Times New Roman"/>
              </a:rPr>
              <a:t>строки </a:t>
            </a:r>
            <a:r>
              <a:rPr lang="ru-RU" sz="2400" b="1" spc="15" dirty="0">
                <a:solidFill>
                  <a:srgbClr val="231F20"/>
                </a:solidFill>
                <a:latin typeface="Times New Roman"/>
                <a:cs typeface="Times New Roman"/>
              </a:rPr>
              <a:t> </a:t>
            </a:r>
            <a:r>
              <a:rPr lang="ru-RU" sz="2400" b="1" spc="-5" dirty="0" err="1">
                <a:solidFill>
                  <a:srgbClr val="231F20"/>
                </a:solidFill>
                <a:latin typeface="Times New Roman"/>
                <a:cs typeface="Times New Roman"/>
              </a:rPr>
              <a:t>зберігання</a:t>
            </a:r>
            <a:r>
              <a:rPr lang="ru-RU" sz="2400" b="1" dirty="0">
                <a:solidFill>
                  <a:srgbClr val="231F20"/>
                </a:solidFill>
                <a:latin typeface="Times New Roman"/>
                <a:cs typeface="Times New Roman"/>
              </a:rPr>
              <a:t> </a:t>
            </a:r>
            <a:r>
              <a:rPr lang="ru-RU" sz="2400" b="1" spc="-10" dirty="0" err="1">
                <a:solidFill>
                  <a:srgbClr val="231F20"/>
                </a:solidFill>
                <a:latin typeface="Times New Roman"/>
                <a:cs typeface="Times New Roman"/>
              </a:rPr>
              <a:t>продуктів</a:t>
            </a:r>
            <a:r>
              <a:rPr lang="ru-RU" sz="2400" b="1" dirty="0">
                <a:solidFill>
                  <a:srgbClr val="231F20"/>
                </a:solidFill>
                <a:latin typeface="Times New Roman"/>
                <a:cs typeface="Times New Roman"/>
              </a:rPr>
              <a:t> </a:t>
            </a:r>
            <a:r>
              <a:rPr lang="ru-RU" sz="2400" b="1" spc="-10" dirty="0" err="1">
                <a:solidFill>
                  <a:srgbClr val="231F20"/>
                </a:solidFill>
                <a:latin typeface="Times New Roman"/>
                <a:cs typeface="Times New Roman"/>
              </a:rPr>
              <a:t>харчування</a:t>
            </a:r>
            <a:r>
              <a:rPr lang="ru-RU" sz="2400" b="1" dirty="0">
                <a:solidFill>
                  <a:srgbClr val="231F20"/>
                </a:solidFill>
                <a:latin typeface="Times New Roman"/>
                <a:cs typeface="Times New Roman"/>
              </a:rPr>
              <a:t> і </a:t>
            </a:r>
            <a:r>
              <a:rPr lang="ru-RU" sz="2400" b="1" spc="-10" dirty="0">
                <a:solidFill>
                  <a:srgbClr val="231F20"/>
                </a:solidFill>
                <a:latin typeface="Times New Roman"/>
                <a:cs typeface="Times New Roman"/>
              </a:rPr>
              <a:t>фуражу;</a:t>
            </a:r>
            <a:endParaRPr sz="2400" b="1" dirty="0">
              <a:latin typeface="Arial"/>
              <a:cs typeface="Arial"/>
            </a:endParaRPr>
          </a:p>
          <a:p>
            <a:pPr marL="469900" marR="5080" indent="-457200" algn="just">
              <a:buFont typeface="Wingdings" panose="05000000000000000000" pitchFamily="2" charset="2"/>
              <a:buChar char="Ø"/>
              <a:tabLst>
                <a:tab pos="372736" algn="l"/>
              </a:tabLst>
            </a:pPr>
            <a:r>
              <a:rPr sz="2400" b="1" spc="5" dirty="0">
                <a:solidFill>
                  <a:srgbClr val="231F20"/>
                </a:solidFill>
                <a:latin typeface="Times New Roman"/>
                <a:cs typeface="Times New Roman"/>
              </a:rPr>
              <a:t>підвищити стійкість </a:t>
            </a:r>
            <a:r>
              <a:rPr sz="2400" b="1" dirty="0">
                <a:solidFill>
                  <a:srgbClr val="231F20"/>
                </a:solidFill>
                <a:latin typeface="Times New Roman"/>
                <a:cs typeface="Times New Roman"/>
              </a:rPr>
              <a:t>сільськогосподарських </a:t>
            </a:r>
            <a:r>
              <a:rPr sz="2400" b="1" spc="-15" dirty="0">
                <a:solidFill>
                  <a:srgbClr val="231F20"/>
                </a:solidFill>
                <a:latin typeface="Times New Roman"/>
                <a:cs typeface="Times New Roman"/>
              </a:rPr>
              <a:t>культур </a:t>
            </a:r>
            <a:r>
              <a:rPr sz="2400" b="1" spc="5" dirty="0">
                <a:solidFill>
                  <a:srgbClr val="231F20"/>
                </a:solidFill>
                <a:latin typeface="Times New Roman"/>
                <a:cs typeface="Times New Roman"/>
              </a:rPr>
              <a:t>до </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хвороб </a:t>
            </a:r>
            <a:r>
              <a:rPr sz="2400" b="1" dirty="0">
                <a:solidFill>
                  <a:srgbClr val="231F20"/>
                </a:solidFill>
                <a:latin typeface="Times New Roman"/>
                <a:cs typeface="Times New Roman"/>
              </a:rPr>
              <a:t>і </a:t>
            </a:r>
            <a:r>
              <a:rPr sz="2400" b="1" spc="5" dirty="0">
                <a:solidFill>
                  <a:srgbClr val="231F20"/>
                </a:solidFill>
                <a:latin typeface="Times New Roman"/>
                <a:cs typeface="Times New Roman"/>
              </a:rPr>
              <a:t>шкідників </a:t>
            </a:r>
            <a:r>
              <a:rPr sz="2400" b="1" dirty="0">
                <a:solidFill>
                  <a:srgbClr val="231F20"/>
                </a:solidFill>
                <a:latin typeface="Times New Roman"/>
                <a:cs typeface="Times New Roman"/>
              </a:rPr>
              <a:t>з </a:t>
            </a:r>
            <a:r>
              <a:rPr sz="2400" b="1" spc="5" dirty="0">
                <a:solidFill>
                  <a:srgbClr val="231F20"/>
                </a:solidFill>
                <a:latin typeface="Times New Roman"/>
                <a:cs typeface="Times New Roman"/>
              </a:rPr>
              <a:t>метою зниження потреби </a:t>
            </a:r>
            <a:r>
              <a:rPr sz="2400" b="1" dirty="0">
                <a:solidFill>
                  <a:srgbClr val="231F20"/>
                </a:solidFill>
                <a:latin typeface="Times New Roman"/>
                <a:cs typeface="Times New Roman"/>
              </a:rPr>
              <a:t>у </a:t>
            </a:r>
            <a:r>
              <a:rPr sz="2400" b="1" spc="5" dirty="0">
                <a:solidFill>
                  <a:srgbClr val="231F20"/>
                </a:solidFill>
                <a:latin typeface="Times New Roman"/>
                <a:cs typeface="Times New Roman"/>
              </a:rPr>
              <a:t>хімічних </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пестицидах;</a:t>
            </a:r>
            <a:endParaRPr sz="2400" b="1" dirty="0">
              <a:latin typeface="Times New Roman"/>
              <a:cs typeface="Times New Roman"/>
            </a:endParaRPr>
          </a:p>
          <a:p>
            <a:pPr marL="469900" marR="5080" indent="-457200" algn="just">
              <a:buFont typeface="Wingdings" panose="05000000000000000000" pitchFamily="2" charset="2"/>
              <a:buChar char="Ø"/>
              <a:tabLst>
                <a:tab pos="372736" algn="l"/>
              </a:tabLst>
            </a:pPr>
            <a:r>
              <a:rPr sz="2400" b="1" spc="5" dirty="0">
                <a:solidFill>
                  <a:srgbClr val="231F20"/>
                </a:solidFill>
                <a:latin typeface="Times New Roman"/>
                <a:cs typeface="Times New Roman"/>
              </a:rPr>
              <a:t>розробити</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безпечні</a:t>
            </a:r>
            <a:r>
              <a:rPr sz="2400" b="1" spc="10" dirty="0">
                <a:solidFill>
                  <a:srgbClr val="231F20"/>
                </a:solidFill>
                <a:latin typeface="Times New Roman"/>
                <a:cs typeface="Times New Roman"/>
              </a:rPr>
              <a:t> та</a:t>
            </a:r>
            <a:r>
              <a:rPr sz="2400" b="1" spc="15" dirty="0">
                <a:solidFill>
                  <a:srgbClr val="231F20"/>
                </a:solidFill>
                <a:latin typeface="Times New Roman"/>
                <a:cs typeface="Times New Roman"/>
              </a:rPr>
              <a:t> </a:t>
            </a:r>
            <a:r>
              <a:rPr sz="2400" b="1" spc="5" dirty="0">
                <a:solidFill>
                  <a:srgbClr val="231F20"/>
                </a:solidFill>
                <a:latin typeface="Times New Roman"/>
                <a:cs typeface="Times New Roman"/>
              </a:rPr>
              <a:t>ефективні</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методи</a:t>
            </a:r>
            <a:r>
              <a:rPr sz="2400" b="1" spc="5" dirty="0">
                <a:solidFill>
                  <a:srgbClr val="231F20"/>
                </a:solidFill>
                <a:latin typeface="Times New Roman"/>
                <a:cs typeface="Times New Roman"/>
              </a:rPr>
              <a:t> біологічної </a:t>
            </a:r>
            <a:r>
              <a:rPr sz="2400" b="1" spc="-285" dirty="0">
                <a:solidFill>
                  <a:srgbClr val="231F20"/>
                </a:solidFill>
                <a:latin typeface="Times New Roman"/>
                <a:cs typeface="Times New Roman"/>
              </a:rPr>
              <a:t> </a:t>
            </a:r>
            <a:r>
              <a:rPr sz="2400" b="1" spc="-10" dirty="0">
                <a:solidFill>
                  <a:srgbClr val="231F20"/>
                </a:solidFill>
                <a:latin typeface="Times New Roman"/>
                <a:cs typeface="Times New Roman"/>
              </a:rPr>
              <a:t>бор</a:t>
            </a:r>
            <a:r>
              <a:rPr sz="2400" b="1" spc="-25" dirty="0">
                <a:solidFill>
                  <a:srgbClr val="231F20"/>
                </a:solidFill>
                <a:latin typeface="Times New Roman"/>
                <a:cs typeface="Times New Roman"/>
              </a:rPr>
              <a:t>о</a:t>
            </a:r>
            <a:r>
              <a:rPr sz="2400" b="1" spc="-10" dirty="0">
                <a:solidFill>
                  <a:srgbClr val="231F20"/>
                </a:solidFill>
                <a:latin typeface="Times New Roman"/>
                <a:cs typeface="Times New Roman"/>
              </a:rPr>
              <a:t>тьб</a:t>
            </a:r>
            <a:r>
              <a:rPr sz="2400" b="1" dirty="0">
                <a:solidFill>
                  <a:srgbClr val="231F20"/>
                </a:solidFill>
                <a:latin typeface="Times New Roman"/>
                <a:cs typeface="Times New Roman"/>
              </a:rPr>
              <a:t>и</a:t>
            </a:r>
            <a:r>
              <a:rPr sz="2400" b="1" spc="-55" dirty="0">
                <a:solidFill>
                  <a:srgbClr val="231F20"/>
                </a:solidFill>
                <a:latin typeface="Times New Roman"/>
                <a:cs typeface="Times New Roman"/>
              </a:rPr>
              <a:t> </a:t>
            </a:r>
            <a:r>
              <a:rPr sz="2400" b="1" dirty="0">
                <a:solidFill>
                  <a:srgbClr val="231F20"/>
                </a:solidFill>
                <a:latin typeface="Times New Roman"/>
                <a:cs typeface="Times New Roman"/>
              </a:rPr>
              <a:t>з</a:t>
            </a:r>
            <a:r>
              <a:rPr sz="2400" b="1" spc="-55" dirty="0">
                <a:solidFill>
                  <a:srgbClr val="231F20"/>
                </a:solidFill>
                <a:latin typeface="Times New Roman"/>
                <a:cs typeface="Times New Roman"/>
              </a:rPr>
              <a:t> </a:t>
            </a:r>
            <a:r>
              <a:rPr sz="2400" b="1" spc="-70" dirty="0">
                <a:solidFill>
                  <a:srgbClr val="231F20"/>
                </a:solidFill>
                <a:latin typeface="Times New Roman"/>
                <a:cs typeface="Times New Roman"/>
              </a:rPr>
              <a:t>к</a:t>
            </a:r>
            <a:r>
              <a:rPr sz="2400" b="1" spc="-35" dirty="0">
                <a:solidFill>
                  <a:srgbClr val="231F20"/>
                </a:solidFill>
                <a:latin typeface="Times New Roman"/>
                <a:cs typeface="Times New Roman"/>
              </a:rPr>
              <a:t>о</a:t>
            </a:r>
            <a:r>
              <a:rPr sz="2400" b="1" spc="-20" dirty="0">
                <a:solidFill>
                  <a:srgbClr val="231F20"/>
                </a:solidFill>
                <a:latin typeface="Times New Roman"/>
                <a:cs typeface="Times New Roman"/>
              </a:rPr>
              <a:t>м</a:t>
            </a:r>
            <a:r>
              <a:rPr sz="2400" b="1" spc="-10" dirty="0">
                <a:solidFill>
                  <a:srgbClr val="231F20"/>
                </a:solidFill>
                <a:latin typeface="Times New Roman"/>
                <a:cs typeface="Times New Roman"/>
              </a:rPr>
              <a:t>а</a:t>
            </a:r>
            <a:r>
              <a:rPr sz="2400" b="1" spc="-25" dirty="0">
                <a:solidFill>
                  <a:srgbClr val="231F20"/>
                </a:solidFill>
                <a:latin typeface="Times New Roman"/>
                <a:cs typeface="Times New Roman"/>
              </a:rPr>
              <a:t>х</a:t>
            </a:r>
            <a:r>
              <a:rPr sz="2400" b="1" spc="-10" dirty="0">
                <a:solidFill>
                  <a:srgbClr val="231F20"/>
                </a:solidFill>
                <a:latin typeface="Times New Roman"/>
                <a:cs typeface="Times New Roman"/>
              </a:rPr>
              <a:t>ами-перен</a:t>
            </a:r>
            <a:r>
              <a:rPr sz="2400" b="1" spc="20" dirty="0">
                <a:solidFill>
                  <a:srgbClr val="231F20"/>
                </a:solidFill>
                <a:latin typeface="Times New Roman"/>
                <a:cs typeface="Times New Roman"/>
              </a:rPr>
              <a:t>о</a:t>
            </a:r>
            <a:r>
              <a:rPr sz="2400" b="1" spc="-10" dirty="0">
                <a:solidFill>
                  <a:srgbClr val="231F20"/>
                </a:solidFill>
                <a:latin typeface="Times New Roman"/>
                <a:cs typeface="Times New Roman"/>
              </a:rPr>
              <a:t>сни</a:t>
            </a:r>
            <a:r>
              <a:rPr sz="2400" b="1" spc="-30" dirty="0">
                <a:solidFill>
                  <a:srgbClr val="231F20"/>
                </a:solidFill>
                <a:latin typeface="Times New Roman"/>
                <a:cs typeface="Times New Roman"/>
              </a:rPr>
              <a:t>к</a:t>
            </a:r>
            <a:r>
              <a:rPr sz="2400" b="1" spc="-10" dirty="0">
                <a:solidFill>
                  <a:srgbClr val="231F20"/>
                </a:solidFill>
                <a:latin typeface="Times New Roman"/>
                <a:cs typeface="Times New Roman"/>
              </a:rPr>
              <a:t>ам</a:t>
            </a:r>
            <a:r>
              <a:rPr sz="2400" b="1" dirty="0">
                <a:solidFill>
                  <a:srgbClr val="231F20"/>
                </a:solidFill>
                <a:latin typeface="Times New Roman"/>
                <a:cs typeface="Times New Roman"/>
              </a:rPr>
              <a:t>и</a:t>
            </a:r>
            <a:r>
              <a:rPr sz="2400" b="1" spc="-55" dirty="0">
                <a:solidFill>
                  <a:srgbClr val="231F20"/>
                </a:solidFill>
                <a:latin typeface="Times New Roman"/>
                <a:cs typeface="Times New Roman"/>
              </a:rPr>
              <a:t> </a:t>
            </a:r>
            <a:r>
              <a:rPr sz="2400" b="1" spc="-10" dirty="0">
                <a:solidFill>
                  <a:srgbClr val="231F20"/>
                </a:solidFill>
                <a:latin typeface="Times New Roman"/>
                <a:cs typeface="Times New Roman"/>
              </a:rPr>
              <a:t>х</a:t>
            </a:r>
            <a:r>
              <a:rPr sz="2400" b="1" spc="-20" dirty="0">
                <a:solidFill>
                  <a:srgbClr val="231F20"/>
                </a:solidFill>
                <a:latin typeface="Times New Roman"/>
                <a:cs typeface="Times New Roman"/>
              </a:rPr>
              <a:t>в</a:t>
            </a:r>
            <a:r>
              <a:rPr sz="2400" b="1" spc="-10" dirty="0">
                <a:solidFill>
                  <a:srgbClr val="231F20"/>
                </a:solidFill>
                <a:latin typeface="Times New Roman"/>
                <a:cs typeface="Times New Roman"/>
              </a:rPr>
              <a:t>ороб</a:t>
            </a:r>
            <a:r>
              <a:rPr sz="2400" b="1" dirty="0">
                <a:solidFill>
                  <a:srgbClr val="231F20"/>
                </a:solidFill>
                <a:latin typeface="Times New Roman"/>
                <a:cs typeface="Times New Roman"/>
              </a:rPr>
              <a:t>,</a:t>
            </a:r>
            <a:r>
              <a:rPr sz="2400" b="1" spc="-55" dirty="0">
                <a:solidFill>
                  <a:srgbClr val="231F20"/>
                </a:solidFill>
                <a:latin typeface="Times New Roman"/>
                <a:cs typeface="Times New Roman"/>
              </a:rPr>
              <a:t> </a:t>
            </a:r>
            <a:r>
              <a:rPr sz="2400" b="1" spc="20" dirty="0">
                <a:solidFill>
                  <a:srgbClr val="231F20"/>
                </a:solidFill>
                <a:latin typeface="Times New Roman"/>
                <a:cs typeface="Times New Roman"/>
              </a:rPr>
              <a:t>о</a:t>
            </a:r>
            <a:r>
              <a:rPr sz="2400" b="1" spc="-10" dirty="0">
                <a:solidFill>
                  <a:srgbClr val="231F20"/>
                </a:solidFill>
                <a:latin typeface="Times New Roman"/>
                <a:cs typeface="Times New Roman"/>
              </a:rPr>
              <a:t>со</a:t>
            </a:r>
            <a:r>
              <a:rPr sz="2400" b="1" spc="-40" dirty="0">
                <a:solidFill>
                  <a:srgbClr val="231F20"/>
                </a:solidFill>
                <a:latin typeface="Times New Roman"/>
                <a:cs typeface="Times New Roman"/>
              </a:rPr>
              <a:t>б</a:t>
            </a:r>
            <a:r>
              <a:rPr sz="2400" b="1" spc="-10" dirty="0">
                <a:solidFill>
                  <a:srgbClr val="231F20"/>
                </a:solidFill>
                <a:latin typeface="Times New Roman"/>
                <a:cs typeface="Times New Roman"/>
              </a:rPr>
              <a:t>ли</a:t>
            </a:r>
            <a:r>
              <a:rPr sz="2400" b="1" spc="-20" dirty="0">
                <a:solidFill>
                  <a:srgbClr val="231F20"/>
                </a:solidFill>
                <a:latin typeface="Times New Roman"/>
                <a:cs typeface="Times New Roman"/>
              </a:rPr>
              <a:t>в</a:t>
            </a:r>
            <a:r>
              <a:rPr sz="2400" b="1" dirty="0">
                <a:solidFill>
                  <a:srgbClr val="231F20"/>
                </a:solidFill>
                <a:latin typeface="Times New Roman"/>
                <a:cs typeface="Times New Roman"/>
              </a:rPr>
              <a:t>о</a:t>
            </a:r>
            <a:r>
              <a:rPr sz="2400" b="1" spc="-55" dirty="0">
                <a:solidFill>
                  <a:srgbClr val="231F20"/>
                </a:solidFill>
                <a:latin typeface="Times New Roman"/>
                <a:cs typeface="Times New Roman"/>
              </a:rPr>
              <a:t> </a:t>
            </a:r>
            <a:r>
              <a:rPr sz="2400" b="1" spc="-10" dirty="0">
                <a:solidFill>
                  <a:srgbClr val="231F20"/>
                </a:solidFill>
                <a:latin typeface="Times New Roman"/>
                <a:cs typeface="Times New Roman"/>
              </a:rPr>
              <a:t>стійки</a:t>
            </a:r>
            <a:r>
              <a:rPr sz="2400" b="1" dirty="0">
                <a:solidFill>
                  <a:srgbClr val="231F20"/>
                </a:solidFill>
                <a:latin typeface="Times New Roman"/>
                <a:cs typeface="Times New Roman"/>
              </a:rPr>
              <a:t>х  до</a:t>
            </a:r>
            <a:r>
              <a:rPr sz="2400" b="1" spc="-5" dirty="0">
                <a:solidFill>
                  <a:srgbClr val="231F20"/>
                </a:solidFill>
                <a:latin typeface="Times New Roman"/>
                <a:cs typeface="Times New Roman"/>
              </a:rPr>
              <a:t> </a:t>
            </a:r>
            <a:r>
              <a:rPr sz="2400" b="1" dirty="0">
                <a:solidFill>
                  <a:srgbClr val="231F20"/>
                </a:solidFill>
                <a:latin typeface="Times New Roman"/>
                <a:cs typeface="Times New Roman"/>
              </a:rPr>
              <a:t>пестицидів;</a:t>
            </a:r>
            <a:endParaRPr sz="2400" b="1" dirty="0">
              <a:latin typeface="Times New Roman"/>
              <a:cs typeface="Times New Roman"/>
            </a:endParaRPr>
          </a:p>
          <a:p>
            <a:pPr marL="469900" marR="5080" indent="-457200" algn="just">
              <a:buFont typeface="Wingdings" panose="05000000000000000000" pitchFamily="2" charset="2"/>
              <a:buChar char="Ø"/>
              <a:tabLst>
                <a:tab pos="372736" algn="l"/>
              </a:tabLst>
            </a:pPr>
            <a:r>
              <a:rPr sz="2400" b="1" spc="5" dirty="0">
                <a:solidFill>
                  <a:srgbClr val="231F20"/>
                </a:solidFill>
                <a:latin typeface="Times New Roman"/>
                <a:cs typeface="Times New Roman"/>
              </a:rPr>
              <a:t>підвищити</a:t>
            </a:r>
            <a:r>
              <a:rPr sz="2400" b="1" spc="315" dirty="0">
                <a:solidFill>
                  <a:srgbClr val="231F20"/>
                </a:solidFill>
                <a:latin typeface="Times New Roman"/>
                <a:cs typeface="Times New Roman"/>
              </a:rPr>
              <a:t> </a:t>
            </a:r>
            <a:r>
              <a:rPr sz="2400" b="1" dirty="0">
                <a:solidFill>
                  <a:srgbClr val="231F20"/>
                </a:solidFill>
                <a:latin typeface="Times New Roman"/>
                <a:cs typeface="Times New Roman"/>
              </a:rPr>
              <a:t>родючість</a:t>
            </a:r>
            <a:r>
              <a:rPr sz="2400" b="1" spc="5" dirty="0">
                <a:solidFill>
                  <a:srgbClr val="231F20"/>
                </a:solidFill>
                <a:latin typeface="Times New Roman"/>
                <a:cs typeface="Times New Roman"/>
              </a:rPr>
              <a:t> </a:t>
            </a:r>
            <a:r>
              <a:rPr sz="2400" b="1" dirty="0" err="1">
                <a:solidFill>
                  <a:srgbClr val="231F20"/>
                </a:solidFill>
                <a:latin typeface="Times New Roman"/>
                <a:cs typeface="Times New Roman"/>
              </a:rPr>
              <a:t>ґрунту</a:t>
            </a:r>
            <a:r>
              <a:rPr sz="2400" b="1" spc="5" dirty="0">
                <a:solidFill>
                  <a:srgbClr val="231F20"/>
                </a:solidFill>
                <a:latin typeface="Times New Roman"/>
                <a:cs typeface="Times New Roman"/>
              </a:rPr>
              <a:t> </a:t>
            </a:r>
            <a:r>
              <a:rPr lang="uk-UA" sz="2400" b="1" spc="10" dirty="0" smtClean="0">
                <a:solidFill>
                  <a:srgbClr val="231F20"/>
                </a:solidFill>
                <a:latin typeface="Times New Roman"/>
                <a:cs typeface="Times New Roman"/>
              </a:rPr>
              <a:t>і</a:t>
            </a:r>
            <a:r>
              <a:rPr sz="2400" b="1" spc="15" dirty="0" smtClean="0">
                <a:solidFill>
                  <a:srgbClr val="231F20"/>
                </a:solidFill>
                <a:latin typeface="Times New Roman"/>
                <a:cs typeface="Times New Roman"/>
              </a:rPr>
              <a:t> </a:t>
            </a:r>
            <a:r>
              <a:rPr sz="2400" b="1" spc="5" dirty="0">
                <a:solidFill>
                  <a:srgbClr val="231F20"/>
                </a:solidFill>
                <a:latin typeface="Times New Roman"/>
                <a:cs typeface="Times New Roman"/>
              </a:rPr>
              <a:t>ступінь</a:t>
            </a:r>
            <a:r>
              <a:rPr sz="2400" b="1" spc="315" dirty="0">
                <a:solidFill>
                  <a:srgbClr val="231F20"/>
                </a:solidFill>
                <a:latin typeface="Times New Roman"/>
                <a:cs typeface="Times New Roman"/>
              </a:rPr>
              <a:t> </a:t>
            </a:r>
            <a:r>
              <a:rPr sz="2400" b="1" spc="5" dirty="0">
                <a:solidFill>
                  <a:srgbClr val="231F20"/>
                </a:solidFill>
                <a:latin typeface="Times New Roman"/>
                <a:cs typeface="Times New Roman"/>
              </a:rPr>
              <a:t>засвоєння </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рослинами</a:t>
            </a:r>
            <a:r>
              <a:rPr sz="2400" b="1" spc="-5" dirty="0">
                <a:solidFill>
                  <a:srgbClr val="231F20"/>
                </a:solidFill>
                <a:latin typeface="Times New Roman"/>
                <a:cs typeface="Times New Roman"/>
              </a:rPr>
              <a:t> поживних</a:t>
            </a:r>
            <a:r>
              <a:rPr sz="2400" b="1" dirty="0">
                <a:solidFill>
                  <a:srgbClr val="231F20"/>
                </a:solidFill>
                <a:latin typeface="Times New Roman"/>
                <a:cs typeface="Times New Roman"/>
              </a:rPr>
              <a:t> </a:t>
            </a:r>
            <a:r>
              <a:rPr sz="2400" b="1" spc="-5" dirty="0">
                <a:solidFill>
                  <a:srgbClr val="231F20"/>
                </a:solidFill>
                <a:latin typeface="Times New Roman"/>
                <a:cs typeface="Times New Roman"/>
              </a:rPr>
              <a:t>речовин;</a:t>
            </a:r>
            <a:endParaRPr sz="2400" b="1" dirty="0">
              <a:latin typeface="Times New Roman"/>
              <a:cs typeface="Times New Roman"/>
            </a:endParaRPr>
          </a:p>
          <a:p>
            <a:pPr marL="469900" marR="5080" indent="-457200" algn="just">
              <a:buFont typeface="Wingdings" panose="05000000000000000000" pitchFamily="2" charset="2"/>
              <a:buChar char="Ø"/>
              <a:tabLst>
                <a:tab pos="372736" algn="l"/>
              </a:tabLst>
            </a:pPr>
            <a:r>
              <a:rPr sz="2400" b="1" spc="-5" dirty="0">
                <a:solidFill>
                  <a:srgbClr val="231F20"/>
                </a:solidFill>
                <a:latin typeface="Times New Roman"/>
                <a:cs typeface="Times New Roman"/>
              </a:rPr>
              <a:t>використовувати </a:t>
            </a:r>
            <a:r>
              <a:rPr sz="2400" b="1" spc="5" dirty="0">
                <a:solidFill>
                  <a:srgbClr val="231F20"/>
                </a:solidFill>
                <a:latin typeface="Times New Roman"/>
                <a:cs typeface="Times New Roman"/>
              </a:rPr>
              <a:t>фототрофні </a:t>
            </a:r>
            <a:r>
              <a:rPr sz="2400" b="1" dirty="0">
                <a:solidFill>
                  <a:srgbClr val="231F20"/>
                </a:solidFill>
                <a:latin typeface="Times New Roman"/>
                <a:cs typeface="Times New Roman"/>
              </a:rPr>
              <a:t>керовані </a:t>
            </a:r>
            <a:r>
              <a:rPr sz="2400" b="1" spc="10" dirty="0">
                <a:solidFill>
                  <a:srgbClr val="231F20"/>
                </a:solidFill>
                <a:latin typeface="Times New Roman"/>
                <a:cs typeface="Times New Roman"/>
              </a:rPr>
              <a:t>біосинтези </a:t>
            </a:r>
            <a:r>
              <a:rPr sz="2400" b="1" spc="5" dirty="0">
                <a:solidFill>
                  <a:srgbClr val="231F20"/>
                </a:solidFill>
                <a:latin typeface="Times New Roman"/>
                <a:cs typeface="Times New Roman"/>
              </a:rPr>
              <a:t>для </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виробництва</a:t>
            </a:r>
            <a:r>
              <a:rPr sz="2400" b="1" dirty="0">
                <a:solidFill>
                  <a:srgbClr val="231F20"/>
                </a:solidFill>
                <a:latin typeface="Times New Roman"/>
                <a:cs typeface="Times New Roman"/>
              </a:rPr>
              <a:t> ліків, </a:t>
            </a:r>
            <a:r>
              <a:rPr sz="2400" b="1" spc="-10" dirty="0">
                <a:solidFill>
                  <a:srgbClr val="231F20"/>
                </a:solidFill>
                <a:latin typeface="Times New Roman"/>
                <a:cs typeface="Times New Roman"/>
              </a:rPr>
              <a:t>продуктів</a:t>
            </a:r>
            <a:r>
              <a:rPr sz="2400" b="1" dirty="0">
                <a:solidFill>
                  <a:srgbClr val="231F20"/>
                </a:solidFill>
                <a:latin typeface="Times New Roman"/>
                <a:cs typeface="Times New Roman"/>
              </a:rPr>
              <a:t> </a:t>
            </a:r>
            <a:r>
              <a:rPr sz="2400" b="1" spc="-10" dirty="0">
                <a:solidFill>
                  <a:srgbClr val="231F20"/>
                </a:solidFill>
                <a:latin typeface="Times New Roman"/>
                <a:cs typeface="Times New Roman"/>
              </a:rPr>
              <a:t>харчування</a:t>
            </a:r>
            <a:r>
              <a:rPr sz="2400" b="1" dirty="0">
                <a:solidFill>
                  <a:srgbClr val="231F20"/>
                </a:solidFill>
                <a:latin typeface="Times New Roman"/>
                <a:cs typeface="Times New Roman"/>
              </a:rPr>
              <a:t> і </a:t>
            </a:r>
            <a:r>
              <a:rPr sz="2400" b="1" dirty="0" err="1">
                <a:solidFill>
                  <a:srgbClr val="231F20"/>
                </a:solidFill>
                <a:latin typeface="Times New Roman"/>
                <a:cs typeface="Times New Roman"/>
              </a:rPr>
              <a:t>сировини</a:t>
            </a:r>
            <a:r>
              <a:rPr sz="2400" b="1" dirty="0">
                <a:solidFill>
                  <a:srgbClr val="231F20"/>
                </a:solidFill>
                <a:latin typeface="Times New Roman"/>
                <a:cs typeface="Times New Roman"/>
              </a:rPr>
              <a:t>,</a:t>
            </a:r>
            <a:endParaRPr lang="en-US" sz="2400" b="1" dirty="0">
              <a:latin typeface="Times New Roman"/>
              <a:cs typeface="Times New Roman"/>
            </a:endParaRPr>
          </a:p>
          <a:p>
            <a:pPr marL="469900" marR="5080" indent="-457200" algn="just">
              <a:buFont typeface="Wingdings" panose="05000000000000000000" pitchFamily="2" charset="2"/>
              <a:buChar char="Ø"/>
              <a:tabLst>
                <a:tab pos="372736" algn="l"/>
              </a:tabLst>
            </a:pPr>
            <a:r>
              <a:rPr lang="en-US" sz="2400" b="1" spc="-10" dirty="0">
                <a:solidFill>
                  <a:srgbClr val="231F20"/>
                </a:solidFill>
                <a:latin typeface="Times New Roman"/>
                <a:cs typeface="Times New Roman"/>
              </a:rPr>
              <a:t> </a:t>
            </a:r>
            <a:r>
              <a:rPr sz="2400" b="1" spc="-10" dirty="0" err="1">
                <a:solidFill>
                  <a:srgbClr val="231F20"/>
                </a:solidFill>
                <a:latin typeface="Times New Roman"/>
                <a:cs typeface="Times New Roman"/>
              </a:rPr>
              <a:t>впроваджувати</a:t>
            </a:r>
            <a:r>
              <a:rPr sz="2400" b="1" dirty="0">
                <a:solidFill>
                  <a:srgbClr val="231F20"/>
                </a:solidFill>
                <a:latin typeface="Times New Roman"/>
                <a:cs typeface="Times New Roman"/>
              </a:rPr>
              <a:t> нові нетрадиційні </a:t>
            </a:r>
            <a:r>
              <a:rPr sz="2400" b="1" spc="-20" dirty="0">
                <a:solidFill>
                  <a:srgbClr val="231F20"/>
                </a:solidFill>
                <a:latin typeface="Times New Roman"/>
                <a:cs typeface="Times New Roman"/>
              </a:rPr>
              <a:t>культури;</a:t>
            </a:r>
            <a:endParaRPr sz="2400" b="1" dirty="0">
              <a:latin typeface="Times New Roman"/>
              <a:cs typeface="Times New Roman"/>
            </a:endParaRPr>
          </a:p>
          <a:p>
            <a:pPr marL="469900" marR="5080" indent="-457200" algn="just">
              <a:buFont typeface="Wingdings" panose="05000000000000000000" pitchFamily="2" charset="2"/>
              <a:buChar char="Ø"/>
              <a:tabLst>
                <a:tab pos="372736" algn="l"/>
              </a:tabLst>
            </a:pPr>
            <a:r>
              <a:rPr sz="2400" b="1" spc="-10" dirty="0">
                <a:solidFill>
                  <a:srgbClr val="231F20"/>
                </a:solidFill>
                <a:latin typeface="Times New Roman"/>
                <a:cs typeface="Times New Roman"/>
              </a:rPr>
              <a:t>використовувати </a:t>
            </a:r>
            <a:r>
              <a:rPr sz="2400" b="1" dirty="0">
                <a:solidFill>
                  <a:srgbClr val="231F20"/>
                </a:solidFill>
                <a:latin typeface="Times New Roman"/>
                <a:cs typeface="Times New Roman"/>
              </a:rPr>
              <a:t>більш дешеві </a:t>
            </a:r>
            <a:r>
              <a:rPr sz="2400" b="1" spc="10" dirty="0">
                <a:solidFill>
                  <a:srgbClr val="231F20"/>
                </a:solidFill>
                <a:latin typeface="Times New Roman"/>
                <a:cs typeface="Times New Roman"/>
              </a:rPr>
              <a:t>та </a:t>
            </a:r>
            <a:r>
              <a:rPr sz="2400" b="1" dirty="0">
                <a:solidFill>
                  <a:srgbClr val="231F20"/>
                </a:solidFill>
                <a:latin typeface="Times New Roman"/>
                <a:cs typeface="Times New Roman"/>
              </a:rPr>
              <a:t>ефективніші </a:t>
            </a:r>
            <a:r>
              <a:rPr sz="2400" b="1" spc="5" dirty="0">
                <a:solidFill>
                  <a:srgbClr val="231F20"/>
                </a:solidFill>
                <a:latin typeface="Times New Roman"/>
                <a:cs typeface="Times New Roman"/>
              </a:rPr>
              <a:t>способи </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очищення </a:t>
            </a:r>
            <a:r>
              <a:rPr sz="2400" b="1" spc="5" dirty="0">
                <a:solidFill>
                  <a:srgbClr val="231F20"/>
                </a:solidFill>
                <a:latin typeface="Times New Roman"/>
                <a:cs typeface="Times New Roman"/>
              </a:rPr>
              <a:t>стічних </a:t>
            </a:r>
            <a:r>
              <a:rPr sz="2400" b="1" spc="-10" dirty="0">
                <a:solidFill>
                  <a:srgbClr val="231F20"/>
                </a:solidFill>
                <a:latin typeface="Times New Roman"/>
                <a:cs typeface="Times New Roman"/>
              </a:rPr>
              <a:t>вод </a:t>
            </a:r>
            <a:r>
              <a:rPr sz="2400" b="1" spc="10" dirty="0">
                <a:solidFill>
                  <a:srgbClr val="231F20"/>
                </a:solidFill>
                <a:latin typeface="Times New Roman"/>
                <a:cs typeface="Times New Roman"/>
              </a:rPr>
              <a:t>та </a:t>
            </a:r>
            <a:r>
              <a:rPr sz="2400" b="1" spc="5" dirty="0">
                <a:solidFill>
                  <a:srgbClr val="231F20"/>
                </a:solidFill>
                <a:latin typeface="Times New Roman"/>
                <a:cs typeface="Times New Roman"/>
              </a:rPr>
              <a:t>обеззараження шкідливих </a:t>
            </a:r>
            <a:r>
              <a:rPr sz="2400" b="1" spc="-5" dirty="0">
                <a:solidFill>
                  <a:srgbClr val="231F20"/>
                </a:solidFill>
                <a:latin typeface="Times New Roman"/>
                <a:cs typeface="Times New Roman"/>
              </a:rPr>
              <a:t>відходів </a:t>
            </a:r>
            <a:r>
              <a:rPr sz="2400" b="1" dirty="0">
                <a:solidFill>
                  <a:srgbClr val="231F20"/>
                </a:solidFill>
                <a:latin typeface="Times New Roman"/>
                <a:cs typeface="Times New Roman"/>
              </a:rPr>
              <a:t> </a:t>
            </a:r>
            <a:r>
              <a:rPr sz="2400" b="1" spc="-5" dirty="0">
                <a:solidFill>
                  <a:srgbClr val="231F20"/>
                </a:solidFill>
                <a:latin typeface="Times New Roman"/>
                <a:cs typeface="Times New Roman"/>
              </a:rPr>
              <a:t>виробництва;</a:t>
            </a:r>
            <a:endParaRPr sz="2400" b="1" dirty="0">
              <a:latin typeface="Times New Roman"/>
              <a:cs typeface="Times New Roman"/>
            </a:endParaRPr>
          </a:p>
          <a:p>
            <a:pPr marL="469900" marR="5080" indent="-457200" algn="just">
              <a:buFont typeface="Wingdings" panose="05000000000000000000" pitchFamily="2" charset="2"/>
              <a:buChar char="Ø"/>
              <a:tabLst>
                <a:tab pos="372736" algn="l"/>
              </a:tabLst>
            </a:pPr>
            <a:r>
              <a:rPr sz="2400" b="1" spc="5" dirty="0">
                <a:solidFill>
                  <a:srgbClr val="231F20"/>
                </a:solidFill>
                <a:latin typeface="Times New Roman"/>
                <a:cs typeface="Times New Roman"/>
              </a:rPr>
              <a:t>забезпечити</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відновлювальними</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джерелами</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енергії</a:t>
            </a:r>
            <a:r>
              <a:rPr sz="2400" b="1" spc="10" dirty="0">
                <a:solidFill>
                  <a:srgbClr val="231F20"/>
                </a:solidFill>
                <a:latin typeface="Times New Roman"/>
                <a:cs typeface="Times New Roman"/>
              </a:rPr>
              <a:t> та </a:t>
            </a:r>
            <a:r>
              <a:rPr sz="2400" b="1" spc="-285" dirty="0">
                <a:solidFill>
                  <a:srgbClr val="231F20"/>
                </a:solidFill>
                <a:latin typeface="Times New Roman"/>
                <a:cs typeface="Times New Roman"/>
              </a:rPr>
              <a:t> </a:t>
            </a:r>
            <a:r>
              <a:rPr sz="2400" b="1" spc="5" dirty="0">
                <a:solidFill>
                  <a:srgbClr val="231F20"/>
                </a:solidFill>
                <a:latin typeface="Times New Roman"/>
                <a:cs typeface="Times New Roman"/>
              </a:rPr>
              <a:t>сировини</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на</a:t>
            </a:r>
            <a:r>
              <a:rPr sz="2400" b="1" spc="10" dirty="0">
                <a:solidFill>
                  <a:srgbClr val="231F20"/>
                </a:solidFill>
                <a:latin typeface="Times New Roman"/>
                <a:cs typeface="Times New Roman"/>
              </a:rPr>
              <a:t> основі</a:t>
            </a:r>
            <a:r>
              <a:rPr sz="2400" b="1" spc="15" dirty="0">
                <a:solidFill>
                  <a:srgbClr val="231F20"/>
                </a:solidFill>
                <a:latin typeface="Times New Roman"/>
                <a:cs typeface="Times New Roman"/>
              </a:rPr>
              <a:t> </a:t>
            </a:r>
            <a:r>
              <a:rPr sz="2400" b="1" spc="5" dirty="0">
                <a:solidFill>
                  <a:srgbClr val="231F20"/>
                </a:solidFill>
                <a:latin typeface="Times New Roman"/>
                <a:cs typeface="Times New Roman"/>
              </a:rPr>
              <a:t>розкриття</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фізико-хімічних</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механізмів </a:t>
            </a:r>
            <a:r>
              <a:rPr sz="2400" b="1" spc="-285" dirty="0">
                <a:solidFill>
                  <a:srgbClr val="231F20"/>
                </a:solidFill>
                <a:latin typeface="Times New Roman"/>
                <a:cs typeface="Times New Roman"/>
              </a:rPr>
              <a:t> </a:t>
            </a:r>
            <a:r>
              <a:rPr sz="2400" b="1" spc="-15" dirty="0">
                <a:solidFill>
                  <a:srgbClr val="231F20"/>
                </a:solidFill>
                <a:latin typeface="Times New Roman"/>
                <a:cs typeface="Times New Roman"/>
              </a:rPr>
              <a:t>фотосинтезу,</a:t>
            </a:r>
            <a:r>
              <a:rPr sz="2400" b="1" spc="-5" dirty="0">
                <a:solidFill>
                  <a:srgbClr val="231F20"/>
                </a:solidFill>
                <a:latin typeface="Times New Roman"/>
                <a:cs typeface="Times New Roman"/>
              </a:rPr>
              <a:t> використання </a:t>
            </a:r>
            <a:r>
              <a:rPr sz="2400" b="1" dirty="0">
                <a:solidFill>
                  <a:srgbClr val="231F20"/>
                </a:solidFill>
                <a:latin typeface="Times New Roman"/>
                <a:cs typeface="Times New Roman"/>
              </a:rPr>
              <a:t>органічних</a:t>
            </a:r>
            <a:r>
              <a:rPr sz="2400" b="1" spc="-5" dirty="0">
                <a:solidFill>
                  <a:srgbClr val="231F20"/>
                </a:solidFill>
                <a:latin typeface="Times New Roman"/>
                <a:cs typeface="Times New Roman"/>
              </a:rPr>
              <a:t> </a:t>
            </a:r>
            <a:r>
              <a:rPr sz="2400" b="1" spc="-15" dirty="0">
                <a:solidFill>
                  <a:srgbClr val="231F20"/>
                </a:solidFill>
                <a:latin typeface="Times New Roman"/>
                <a:cs typeface="Times New Roman"/>
              </a:rPr>
              <a:t>відходів</a:t>
            </a:r>
            <a:r>
              <a:rPr sz="2400" b="1" dirty="0">
                <a:solidFill>
                  <a:srgbClr val="231F20"/>
                </a:solidFill>
                <a:latin typeface="Times New Roman"/>
                <a:cs typeface="Times New Roman"/>
              </a:rPr>
              <a:t> </a:t>
            </a:r>
            <a:r>
              <a:rPr sz="2400" b="1" spc="5" dirty="0">
                <a:solidFill>
                  <a:srgbClr val="231F20"/>
                </a:solidFill>
                <a:latin typeface="Times New Roman"/>
                <a:cs typeface="Times New Roman"/>
              </a:rPr>
              <a:t>та</a:t>
            </a:r>
            <a:r>
              <a:rPr sz="2400" b="1" spc="-5" dirty="0">
                <a:solidFill>
                  <a:srgbClr val="231F20"/>
                </a:solidFill>
                <a:latin typeface="Times New Roman"/>
                <a:cs typeface="Times New Roman"/>
              </a:rPr>
              <a:t> біомаси.</a:t>
            </a:r>
            <a:endParaRPr sz="2400" b="1" dirty="0">
              <a:latin typeface="Times New Roman"/>
              <a:cs typeface="Times New Roman"/>
            </a:endParaRPr>
          </a:p>
        </p:txBody>
      </p:sp>
      <p:sp>
        <p:nvSpPr>
          <p:cNvPr id="3" name="object 3"/>
          <p:cNvSpPr/>
          <p:nvPr/>
        </p:nvSpPr>
        <p:spPr>
          <a:xfrm>
            <a:off x="4138905" y="7263536"/>
            <a:ext cx="476884" cy="0"/>
          </a:xfrm>
          <a:custGeom>
            <a:avLst/>
            <a:gdLst/>
            <a:ahLst/>
            <a:cxnLst/>
            <a:rect l="l" t="t" r="r" b="b"/>
            <a:pathLst>
              <a:path w="476885">
                <a:moveTo>
                  <a:pt x="0" y="0"/>
                </a:moveTo>
                <a:lnTo>
                  <a:pt x="476389" y="0"/>
                </a:lnTo>
              </a:path>
            </a:pathLst>
          </a:custGeom>
          <a:ln w="8470">
            <a:solidFill>
              <a:srgbClr val="231F20"/>
            </a:solidFill>
          </a:ln>
        </p:spPr>
        <p:txBody>
          <a:bodyPr wrap="square" lIns="0" tIns="0" rIns="0" bIns="0" rtlCol="0"/>
          <a:lstStyle/>
          <a:p>
            <a:endParaRPr/>
          </a:p>
        </p:txBody>
      </p:sp>
      <p:sp>
        <p:nvSpPr>
          <p:cNvPr id="5" name="object 5"/>
          <p:cNvSpPr/>
          <p:nvPr/>
        </p:nvSpPr>
        <p:spPr>
          <a:xfrm>
            <a:off x="5120526" y="7263548"/>
            <a:ext cx="476884" cy="0"/>
          </a:xfrm>
          <a:custGeom>
            <a:avLst/>
            <a:gdLst/>
            <a:ahLst/>
            <a:cxnLst/>
            <a:rect l="l" t="t" r="r" b="b"/>
            <a:pathLst>
              <a:path w="476885">
                <a:moveTo>
                  <a:pt x="0" y="0"/>
                </a:moveTo>
                <a:lnTo>
                  <a:pt x="476376" y="0"/>
                </a:lnTo>
              </a:path>
            </a:pathLst>
          </a:custGeom>
          <a:ln w="8470">
            <a:solidFill>
              <a:srgbClr val="231F2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3700" y="352425"/>
            <a:ext cx="9448800" cy="6599242"/>
          </a:xfrm>
          <a:prstGeom prst="rect">
            <a:avLst/>
          </a:prstGeom>
          <a:solidFill>
            <a:schemeClr val="bg1"/>
          </a:solidFill>
        </p:spPr>
        <p:txBody>
          <a:bodyPr vert="horz" wrap="square" lIns="0" tIns="12700" rIns="0" bIns="0" rtlCol="0">
            <a:spAutoFit/>
          </a:bodyPr>
          <a:lstStyle/>
          <a:p>
            <a:pPr marL="342892" marR="99692" indent="-342892">
              <a:buFont typeface="Wingdings" panose="05000000000000000000" pitchFamily="2" charset="2"/>
              <a:buChar char="ü"/>
            </a:pPr>
            <a:r>
              <a:rPr sz="3200" b="1" i="1" dirty="0" err="1">
                <a:solidFill>
                  <a:srgbClr val="FF0000"/>
                </a:solidFill>
                <a:latin typeface="Times New Roman"/>
                <a:cs typeface="Times New Roman"/>
              </a:rPr>
              <a:t>Шляхи</a:t>
            </a:r>
            <a:r>
              <a:rPr sz="3200" b="1" i="1" dirty="0">
                <a:solidFill>
                  <a:srgbClr val="FF0000"/>
                </a:solidFill>
                <a:latin typeface="Times New Roman"/>
                <a:cs typeface="Times New Roman"/>
              </a:rPr>
              <a:t> </a:t>
            </a:r>
            <a:r>
              <a:rPr sz="3200" b="1" i="1" spc="-5" dirty="0">
                <a:solidFill>
                  <a:srgbClr val="FF0000"/>
                </a:solidFill>
                <a:latin typeface="Times New Roman"/>
                <a:cs typeface="Times New Roman"/>
              </a:rPr>
              <a:t>створення</a:t>
            </a:r>
            <a:r>
              <a:rPr sz="3200" b="1" i="1" spc="5" dirty="0">
                <a:solidFill>
                  <a:srgbClr val="FF0000"/>
                </a:solidFill>
                <a:latin typeface="Times New Roman"/>
                <a:cs typeface="Times New Roman"/>
              </a:rPr>
              <a:t> </a:t>
            </a:r>
            <a:r>
              <a:rPr sz="3200" b="1" i="1" spc="-5" dirty="0" err="1">
                <a:solidFill>
                  <a:srgbClr val="FF0000"/>
                </a:solidFill>
                <a:latin typeface="Times New Roman"/>
                <a:cs typeface="Times New Roman"/>
              </a:rPr>
              <a:t>генетично</a:t>
            </a:r>
            <a:r>
              <a:rPr sz="3200" b="1" i="1" dirty="0">
                <a:solidFill>
                  <a:srgbClr val="FF0000"/>
                </a:solidFill>
                <a:latin typeface="Times New Roman"/>
                <a:cs typeface="Times New Roman"/>
              </a:rPr>
              <a:t> </a:t>
            </a:r>
            <a:r>
              <a:rPr sz="3200" b="1" i="1" spc="-10" dirty="0" err="1">
                <a:solidFill>
                  <a:srgbClr val="FF0000"/>
                </a:solidFill>
                <a:latin typeface="Times New Roman"/>
                <a:cs typeface="Times New Roman"/>
              </a:rPr>
              <a:t>модифіковани</a:t>
            </a:r>
            <a:r>
              <a:rPr sz="3200" b="1" i="1" dirty="0" err="1">
                <a:solidFill>
                  <a:srgbClr val="FF0000"/>
                </a:solidFill>
                <a:latin typeface="Times New Roman"/>
                <a:cs typeface="Times New Roman"/>
              </a:rPr>
              <a:t>х</a:t>
            </a:r>
            <a:r>
              <a:rPr sz="3200" b="1" i="1" dirty="0">
                <a:solidFill>
                  <a:srgbClr val="FF0000"/>
                </a:solidFill>
                <a:latin typeface="Times New Roman"/>
                <a:cs typeface="Times New Roman"/>
              </a:rPr>
              <a:t> </a:t>
            </a:r>
            <a:r>
              <a:rPr sz="3200" b="1" i="1" spc="-5" dirty="0">
                <a:solidFill>
                  <a:srgbClr val="FF0000"/>
                </a:solidFill>
                <a:latin typeface="Times New Roman"/>
                <a:cs typeface="Times New Roman"/>
              </a:rPr>
              <a:t>тварин. </a:t>
            </a:r>
            <a:r>
              <a:rPr sz="3200" b="1" i="1" spc="-285" dirty="0">
                <a:solidFill>
                  <a:srgbClr val="FF0000"/>
                </a:solidFill>
                <a:latin typeface="Times New Roman"/>
                <a:cs typeface="Times New Roman"/>
              </a:rPr>
              <a:t> </a:t>
            </a:r>
            <a:r>
              <a:rPr sz="3200" b="1" i="1" spc="-5" dirty="0">
                <a:solidFill>
                  <a:srgbClr val="FF0000"/>
                </a:solidFill>
                <a:latin typeface="Times New Roman"/>
                <a:cs typeface="Times New Roman"/>
              </a:rPr>
              <a:t>Клонування тварин</a:t>
            </a:r>
            <a:endParaRPr sz="3200" b="1" dirty="0">
              <a:solidFill>
                <a:srgbClr val="FF0000"/>
              </a:solidFill>
              <a:latin typeface="Times New Roman"/>
              <a:cs typeface="Times New Roman"/>
            </a:endParaRPr>
          </a:p>
          <a:p>
            <a:pPr marL="12700" marR="5080" indent="359401" algn="just"/>
            <a:r>
              <a:rPr sz="2800" b="1" i="1" spc="-5" dirty="0">
                <a:solidFill>
                  <a:srgbClr val="7030A0"/>
                </a:solidFill>
                <a:effectLst>
                  <a:outerShdw blurRad="38100" dist="38100" dir="2700000" algn="tl">
                    <a:srgbClr val="000000">
                      <a:alpha val="43137"/>
                    </a:srgbClr>
                  </a:outerShdw>
                </a:effectLst>
                <a:latin typeface="Times New Roman"/>
                <a:cs typeface="Times New Roman"/>
              </a:rPr>
              <a:t>Генетично</a:t>
            </a:r>
            <a:r>
              <a:rPr sz="2800" b="1" i="1" dirty="0">
                <a:solidFill>
                  <a:srgbClr val="7030A0"/>
                </a:solidFill>
                <a:effectLst>
                  <a:outerShdw blurRad="38100" dist="38100" dir="2700000" algn="tl">
                    <a:srgbClr val="000000">
                      <a:alpha val="43137"/>
                    </a:srgbClr>
                  </a:outerShdw>
                </a:effectLst>
                <a:latin typeface="Times New Roman"/>
                <a:cs typeface="Times New Roman"/>
              </a:rPr>
              <a:t> модифікованих</a:t>
            </a:r>
            <a:r>
              <a:rPr sz="2800" b="1" i="1" spc="5" dirty="0">
                <a:solidFill>
                  <a:srgbClr val="7030A0"/>
                </a:solidFill>
                <a:effectLst>
                  <a:outerShdw blurRad="38100" dist="38100" dir="2700000" algn="tl">
                    <a:srgbClr val="000000">
                      <a:alpha val="43137"/>
                    </a:srgbClr>
                  </a:outerShdw>
                </a:effectLst>
                <a:latin typeface="Times New Roman"/>
                <a:cs typeface="Times New Roman"/>
              </a:rPr>
              <a:t> тварин</a:t>
            </a:r>
            <a:r>
              <a:rPr sz="2800" b="1" i="1" spc="10" dirty="0">
                <a:solidFill>
                  <a:srgbClr val="7030A0"/>
                </a:solidFill>
                <a:effectLst>
                  <a:outerShdw blurRad="38100" dist="38100" dir="2700000" algn="tl">
                    <a:srgbClr val="000000">
                      <a:alpha val="43137"/>
                    </a:srgbClr>
                  </a:outerShdw>
                </a:effectLst>
                <a:latin typeface="Times New Roman"/>
                <a:cs typeface="Times New Roman"/>
              </a:rPr>
              <a:t> </a:t>
            </a:r>
            <a:r>
              <a:rPr sz="2400" b="1" spc="5" dirty="0">
                <a:solidFill>
                  <a:srgbClr val="231F20"/>
                </a:solidFill>
                <a:latin typeface="Times New Roman"/>
                <a:cs typeface="Times New Roman"/>
              </a:rPr>
              <a:t>отримують</a:t>
            </a:r>
            <a:r>
              <a:rPr sz="2400" b="1" spc="10" dirty="0">
                <a:solidFill>
                  <a:srgbClr val="231F20"/>
                </a:solidFill>
                <a:latin typeface="Times New Roman"/>
                <a:cs typeface="Times New Roman"/>
              </a:rPr>
              <a:t> </a:t>
            </a:r>
            <a:r>
              <a:rPr sz="2400" b="1" spc="5" dirty="0" err="1">
                <a:solidFill>
                  <a:srgbClr val="231F20"/>
                </a:solidFill>
                <a:latin typeface="Times New Roman"/>
                <a:cs typeface="Times New Roman"/>
              </a:rPr>
              <a:t>за</a:t>
            </a:r>
            <a:r>
              <a:rPr sz="2400" b="1" spc="5" dirty="0">
                <a:solidFill>
                  <a:srgbClr val="231F20"/>
                </a:solidFill>
                <a:latin typeface="Times New Roman"/>
                <a:cs typeface="Times New Roman"/>
              </a:rPr>
              <a:t> </a:t>
            </a:r>
            <a:r>
              <a:rPr sz="2400" b="1" spc="10" dirty="0">
                <a:solidFill>
                  <a:srgbClr val="231F20"/>
                </a:solidFill>
                <a:latin typeface="Times New Roman"/>
                <a:cs typeface="Times New Roman"/>
              </a:rPr>
              <a:t> </a:t>
            </a:r>
            <a:r>
              <a:rPr sz="2400" b="1" dirty="0" err="1" smtClean="0">
                <a:solidFill>
                  <a:srgbClr val="231F20"/>
                </a:solidFill>
                <a:latin typeface="Times New Roman"/>
                <a:cs typeface="Times New Roman"/>
              </a:rPr>
              <a:t>допомогою</a:t>
            </a:r>
            <a:r>
              <a:rPr lang="uk-UA" sz="2400" b="1" dirty="0" smtClean="0">
                <a:solidFill>
                  <a:srgbClr val="231F20"/>
                </a:solidFill>
                <a:latin typeface="Times New Roman"/>
                <a:cs typeface="Times New Roman"/>
              </a:rPr>
              <a:t>:</a:t>
            </a:r>
          </a:p>
          <a:p>
            <a:pPr marL="355600" marR="5080" indent="-342900" algn="just">
              <a:buFont typeface="Wingdings" panose="05000000000000000000" pitchFamily="2" charset="2"/>
              <a:buChar char="ü"/>
            </a:pPr>
            <a:r>
              <a:rPr sz="2400" b="1" spc="5" dirty="0" err="1" smtClean="0">
                <a:solidFill>
                  <a:srgbClr val="231F20"/>
                </a:solidFill>
                <a:latin typeface="Times New Roman"/>
                <a:cs typeface="Times New Roman"/>
              </a:rPr>
              <a:t>мікроін’єкції</a:t>
            </a:r>
            <a:r>
              <a:rPr sz="2400" b="1" spc="10" dirty="0" smtClean="0">
                <a:solidFill>
                  <a:srgbClr val="231F20"/>
                </a:solidFill>
                <a:latin typeface="Times New Roman"/>
                <a:cs typeface="Times New Roman"/>
              </a:rPr>
              <a:t> </a:t>
            </a:r>
            <a:r>
              <a:rPr sz="2400" b="1" spc="5" dirty="0">
                <a:solidFill>
                  <a:srgbClr val="231F20"/>
                </a:solidFill>
                <a:latin typeface="Times New Roman"/>
                <a:cs typeface="Times New Roman"/>
              </a:rPr>
              <a:t>ДНК</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у</a:t>
            </a:r>
            <a:r>
              <a:rPr sz="2400" b="1" spc="5" dirty="0">
                <a:solidFill>
                  <a:srgbClr val="231F20"/>
                </a:solidFill>
                <a:latin typeface="Times New Roman"/>
                <a:cs typeface="Times New Roman"/>
              </a:rPr>
              <a:t> запліднену</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яйцеклітину; </a:t>
            </a:r>
            <a:r>
              <a:rPr sz="2400" b="1" spc="10" dirty="0">
                <a:solidFill>
                  <a:srgbClr val="231F20"/>
                </a:solidFill>
                <a:latin typeface="Times New Roman"/>
                <a:cs typeface="Times New Roman"/>
              </a:rPr>
              <a:t> </a:t>
            </a:r>
            <a:endParaRPr lang="uk-UA" sz="2400" b="1" spc="10" dirty="0" smtClean="0">
              <a:solidFill>
                <a:srgbClr val="231F20"/>
              </a:solidFill>
              <a:latin typeface="Times New Roman"/>
              <a:cs typeface="Times New Roman"/>
            </a:endParaRPr>
          </a:p>
          <a:p>
            <a:pPr marL="355600" marR="5080" indent="-342900" algn="just">
              <a:buFont typeface="Wingdings" panose="05000000000000000000" pitchFamily="2" charset="2"/>
              <a:buChar char="ü"/>
            </a:pPr>
            <a:r>
              <a:rPr sz="2400" b="1" spc="5" dirty="0" err="1" smtClean="0">
                <a:solidFill>
                  <a:srgbClr val="231F20"/>
                </a:solidFill>
                <a:latin typeface="Times New Roman"/>
                <a:cs typeface="Times New Roman"/>
              </a:rPr>
              <a:t>уведення</a:t>
            </a:r>
            <a:r>
              <a:rPr sz="2400" b="1" spc="315" dirty="0" smtClean="0">
                <a:solidFill>
                  <a:srgbClr val="231F20"/>
                </a:solidFill>
                <a:latin typeface="Times New Roman"/>
                <a:cs typeface="Times New Roman"/>
              </a:rPr>
              <a:t> </a:t>
            </a:r>
            <a:r>
              <a:rPr sz="2400" b="1" spc="5" dirty="0">
                <a:solidFill>
                  <a:srgbClr val="231F20"/>
                </a:solidFill>
                <a:latin typeface="Times New Roman"/>
                <a:cs typeface="Times New Roman"/>
              </a:rPr>
              <a:t>генетично</a:t>
            </a:r>
            <a:r>
              <a:rPr sz="2400" b="1" spc="315" dirty="0">
                <a:solidFill>
                  <a:srgbClr val="231F20"/>
                </a:solidFill>
                <a:latin typeface="Times New Roman"/>
                <a:cs typeface="Times New Roman"/>
              </a:rPr>
              <a:t> </a:t>
            </a:r>
            <a:r>
              <a:rPr sz="2400" b="1" dirty="0">
                <a:solidFill>
                  <a:srgbClr val="231F20"/>
                </a:solidFill>
                <a:latin typeface="Times New Roman"/>
                <a:cs typeface="Times New Roman"/>
              </a:rPr>
              <a:t>модифікованих</a:t>
            </a:r>
            <a:r>
              <a:rPr sz="2400" b="1" spc="5" dirty="0">
                <a:solidFill>
                  <a:srgbClr val="231F20"/>
                </a:solidFill>
                <a:latin typeface="Times New Roman"/>
                <a:cs typeface="Times New Roman"/>
              </a:rPr>
              <a:t> </a:t>
            </a:r>
            <a:r>
              <a:rPr sz="2400" b="1" spc="10" dirty="0">
                <a:solidFill>
                  <a:srgbClr val="231F20"/>
                </a:solidFill>
                <a:latin typeface="Times New Roman"/>
                <a:cs typeface="Times New Roman"/>
              </a:rPr>
              <a:t>ембріональних </a:t>
            </a:r>
            <a:r>
              <a:rPr sz="2400" b="1" spc="15" dirty="0">
                <a:solidFill>
                  <a:srgbClr val="231F20"/>
                </a:solidFill>
                <a:latin typeface="Times New Roman"/>
                <a:cs typeface="Times New Roman"/>
              </a:rPr>
              <a:t> </a:t>
            </a:r>
            <a:r>
              <a:rPr sz="2400" b="1" dirty="0">
                <a:solidFill>
                  <a:srgbClr val="231F20"/>
                </a:solidFill>
                <a:latin typeface="Times New Roman"/>
                <a:cs typeface="Times New Roman"/>
              </a:rPr>
              <a:t>стовбурових </a:t>
            </a:r>
            <a:r>
              <a:rPr sz="2400" b="1" spc="5" dirty="0">
                <a:solidFill>
                  <a:srgbClr val="231F20"/>
                </a:solidFill>
                <a:latin typeface="Times New Roman"/>
                <a:cs typeface="Times New Roman"/>
              </a:rPr>
              <a:t>клітин </a:t>
            </a:r>
            <a:r>
              <a:rPr sz="2400" b="1" dirty="0">
                <a:solidFill>
                  <a:srgbClr val="231F20"/>
                </a:solidFill>
                <a:latin typeface="Times New Roman"/>
                <a:cs typeface="Times New Roman"/>
              </a:rPr>
              <a:t>в </a:t>
            </a:r>
            <a:r>
              <a:rPr sz="2400" b="1" spc="5" dirty="0">
                <a:solidFill>
                  <a:srgbClr val="231F20"/>
                </a:solidFill>
                <a:latin typeface="Times New Roman"/>
                <a:cs typeface="Times New Roman"/>
              </a:rPr>
              <a:t>ембріон на ранніх </a:t>
            </a:r>
            <a:r>
              <a:rPr sz="2400" b="1" spc="10" dirty="0">
                <a:solidFill>
                  <a:srgbClr val="231F20"/>
                </a:solidFill>
                <a:latin typeface="Times New Roman"/>
                <a:cs typeface="Times New Roman"/>
              </a:rPr>
              <a:t>стадіях </a:t>
            </a:r>
            <a:r>
              <a:rPr sz="2400" b="1" spc="5" dirty="0">
                <a:solidFill>
                  <a:srgbClr val="231F20"/>
                </a:solidFill>
                <a:latin typeface="Times New Roman"/>
                <a:cs typeface="Times New Roman"/>
              </a:rPr>
              <a:t>розвитку; </a:t>
            </a:r>
            <a:r>
              <a:rPr sz="2400" b="1" spc="10" dirty="0">
                <a:solidFill>
                  <a:srgbClr val="231F20"/>
                </a:solidFill>
                <a:latin typeface="Times New Roman"/>
                <a:cs typeface="Times New Roman"/>
              </a:rPr>
              <a:t> </a:t>
            </a:r>
            <a:endParaRPr lang="uk-UA" sz="2400" b="1" spc="10" dirty="0" smtClean="0">
              <a:solidFill>
                <a:srgbClr val="231F20"/>
              </a:solidFill>
              <a:latin typeface="Times New Roman"/>
              <a:cs typeface="Times New Roman"/>
            </a:endParaRPr>
          </a:p>
          <a:p>
            <a:pPr marL="355600" marR="5080" indent="-342900" algn="just">
              <a:buFont typeface="Wingdings" panose="05000000000000000000" pitchFamily="2" charset="2"/>
              <a:buChar char="ü"/>
            </a:pPr>
            <a:r>
              <a:rPr sz="2400" b="1" spc="10" dirty="0" err="1" smtClean="0">
                <a:solidFill>
                  <a:srgbClr val="231F20"/>
                </a:solidFill>
                <a:latin typeface="Times New Roman"/>
                <a:cs typeface="Times New Roman"/>
              </a:rPr>
              <a:t>пересадження</a:t>
            </a:r>
            <a:r>
              <a:rPr sz="2400" b="1" spc="15" dirty="0" smtClean="0">
                <a:solidFill>
                  <a:srgbClr val="231F20"/>
                </a:solidFill>
                <a:latin typeface="Times New Roman"/>
                <a:cs typeface="Times New Roman"/>
              </a:rPr>
              <a:t> </a:t>
            </a:r>
            <a:r>
              <a:rPr sz="2400" b="1" dirty="0">
                <a:solidFill>
                  <a:srgbClr val="231F20"/>
                </a:solidFill>
                <a:latin typeface="Times New Roman"/>
                <a:cs typeface="Times New Roman"/>
              </a:rPr>
              <a:t>генетично-модифікованих</a:t>
            </a:r>
            <a:r>
              <a:rPr sz="2400" b="1" spc="5" dirty="0">
                <a:solidFill>
                  <a:srgbClr val="231F20"/>
                </a:solidFill>
                <a:latin typeface="Times New Roman"/>
                <a:cs typeface="Times New Roman"/>
              </a:rPr>
              <a:t> ядер</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соматичних </a:t>
            </a:r>
            <a:r>
              <a:rPr sz="2400" b="1" spc="5" dirty="0">
                <a:solidFill>
                  <a:srgbClr val="231F20"/>
                </a:solidFill>
                <a:latin typeface="Times New Roman"/>
                <a:cs typeface="Times New Roman"/>
              </a:rPr>
              <a:t> клітин</a:t>
            </a:r>
            <a:r>
              <a:rPr sz="2400" b="1" spc="315" dirty="0">
                <a:solidFill>
                  <a:srgbClr val="231F20"/>
                </a:solidFill>
                <a:latin typeface="Times New Roman"/>
                <a:cs typeface="Times New Roman"/>
              </a:rPr>
              <a:t> </a:t>
            </a:r>
            <a:r>
              <a:rPr sz="2400" b="1" dirty="0">
                <a:solidFill>
                  <a:srgbClr val="231F20"/>
                </a:solidFill>
                <a:latin typeface="Times New Roman"/>
                <a:cs typeface="Times New Roman"/>
              </a:rPr>
              <a:t>в</a:t>
            </a:r>
            <a:r>
              <a:rPr sz="2400" b="1" spc="5" dirty="0">
                <a:solidFill>
                  <a:srgbClr val="231F20"/>
                </a:solidFill>
                <a:latin typeface="Times New Roman"/>
                <a:cs typeface="Times New Roman"/>
              </a:rPr>
              <a:t> енуклейований</a:t>
            </a:r>
            <a:r>
              <a:rPr sz="2400" b="1" spc="315" dirty="0">
                <a:solidFill>
                  <a:srgbClr val="231F20"/>
                </a:solidFill>
                <a:latin typeface="Times New Roman"/>
                <a:cs typeface="Times New Roman"/>
              </a:rPr>
              <a:t> </a:t>
            </a:r>
            <a:r>
              <a:rPr sz="2400" b="1" spc="-10" dirty="0">
                <a:solidFill>
                  <a:srgbClr val="231F20"/>
                </a:solidFill>
                <a:latin typeface="Times New Roman"/>
                <a:cs typeface="Times New Roman"/>
              </a:rPr>
              <a:t>овоцит.</a:t>
            </a:r>
            <a:r>
              <a:rPr sz="2400" b="1" spc="-5" dirty="0">
                <a:solidFill>
                  <a:srgbClr val="231F20"/>
                </a:solidFill>
                <a:latin typeface="Times New Roman"/>
                <a:cs typeface="Times New Roman"/>
              </a:rPr>
              <a:t> </a:t>
            </a:r>
            <a:endParaRPr lang="uk-UA" sz="2400" b="1" spc="-5" dirty="0" smtClean="0">
              <a:solidFill>
                <a:srgbClr val="231F20"/>
              </a:solidFill>
              <a:latin typeface="Times New Roman"/>
              <a:cs typeface="Times New Roman"/>
            </a:endParaRPr>
          </a:p>
          <a:p>
            <a:pPr marL="12700" marR="5080" indent="359401" algn="just"/>
            <a:r>
              <a:rPr sz="2400" b="1" spc="5" dirty="0" err="1" smtClean="0">
                <a:solidFill>
                  <a:srgbClr val="231F20"/>
                </a:solidFill>
                <a:latin typeface="Times New Roman"/>
                <a:cs typeface="Times New Roman"/>
              </a:rPr>
              <a:t>Після</a:t>
            </a:r>
            <a:r>
              <a:rPr sz="2400" b="1" spc="315" dirty="0" smtClean="0">
                <a:solidFill>
                  <a:srgbClr val="231F20"/>
                </a:solidFill>
                <a:latin typeface="Times New Roman"/>
                <a:cs typeface="Times New Roman"/>
              </a:rPr>
              <a:t> </a:t>
            </a:r>
            <a:r>
              <a:rPr sz="2400" b="1" spc="5" dirty="0">
                <a:solidFill>
                  <a:srgbClr val="231F20"/>
                </a:solidFill>
                <a:latin typeface="Times New Roman"/>
                <a:cs typeface="Times New Roman"/>
              </a:rPr>
              <a:t>уведення</a:t>
            </a:r>
            <a:r>
              <a:rPr sz="2400" b="1" spc="315" dirty="0">
                <a:solidFill>
                  <a:srgbClr val="231F20"/>
                </a:solidFill>
                <a:latin typeface="Times New Roman"/>
                <a:cs typeface="Times New Roman"/>
              </a:rPr>
              <a:t> </a:t>
            </a:r>
            <a:r>
              <a:rPr sz="2400" b="1" spc="5" dirty="0">
                <a:solidFill>
                  <a:srgbClr val="231F20"/>
                </a:solidFill>
                <a:latin typeface="Times New Roman"/>
                <a:cs typeface="Times New Roman"/>
              </a:rPr>
              <a:t>ДНК </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яйцеклітини,</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бластоцити</a:t>
            </a:r>
            <a:r>
              <a:rPr sz="2400" b="1" spc="5" dirty="0">
                <a:solidFill>
                  <a:srgbClr val="231F20"/>
                </a:solidFill>
                <a:latin typeface="Times New Roman"/>
                <a:cs typeface="Times New Roman"/>
              </a:rPr>
              <a:t> чи</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овоцити</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імплантують </a:t>
            </a:r>
            <a:r>
              <a:rPr sz="2400" b="1" spc="10" dirty="0">
                <a:solidFill>
                  <a:srgbClr val="231F20"/>
                </a:solidFill>
                <a:latin typeface="Times New Roman"/>
                <a:cs typeface="Times New Roman"/>
              </a:rPr>
              <a:t> </a:t>
            </a:r>
            <a:r>
              <a:rPr sz="2400" b="1" spc="-5" dirty="0">
                <a:solidFill>
                  <a:srgbClr val="7030A0"/>
                </a:solidFill>
                <a:latin typeface="Times New Roman"/>
                <a:cs typeface="Times New Roman"/>
              </a:rPr>
              <a:t>мікрохірургічним </a:t>
            </a:r>
            <a:r>
              <a:rPr sz="2400" b="1" spc="-15" dirty="0">
                <a:solidFill>
                  <a:srgbClr val="7030A0"/>
                </a:solidFill>
                <a:latin typeface="Times New Roman"/>
                <a:cs typeface="Times New Roman"/>
              </a:rPr>
              <a:t>шляхом</a:t>
            </a:r>
            <a:r>
              <a:rPr sz="2400" b="1" dirty="0">
                <a:solidFill>
                  <a:srgbClr val="7030A0"/>
                </a:solidFill>
                <a:latin typeface="Times New Roman"/>
                <a:cs typeface="Times New Roman"/>
              </a:rPr>
              <a:t> </a:t>
            </a:r>
            <a:r>
              <a:rPr sz="2400" b="1" dirty="0">
                <a:solidFill>
                  <a:srgbClr val="231F20"/>
                </a:solidFill>
                <a:latin typeface="Times New Roman"/>
                <a:cs typeface="Times New Roman"/>
              </a:rPr>
              <a:t>у </a:t>
            </a:r>
            <a:r>
              <a:rPr sz="2400" b="1" spc="-5" dirty="0">
                <a:solidFill>
                  <a:srgbClr val="231F20"/>
                </a:solidFill>
                <a:latin typeface="Times New Roman"/>
                <a:cs typeface="Times New Roman"/>
              </a:rPr>
              <a:t>«сурогатну»</a:t>
            </a:r>
            <a:r>
              <a:rPr sz="2400" b="1" dirty="0">
                <a:solidFill>
                  <a:srgbClr val="231F20"/>
                </a:solidFill>
                <a:latin typeface="Times New Roman"/>
                <a:cs typeface="Times New Roman"/>
              </a:rPr>
              <a:t> </a:t>
            </a:r>
            <a:r>
              <a:rPr sz="2400" b="1" spc="-10" dirty="0">
                <a:solidFill>
                  <a:srgbClr val="231F20"/>
                </a:solidFill>
                <a:latin typeface="Times New Roman"/>
                <a:cs typeface="Times New Roman"/>
              </a:rPr>
              <a:t>матір.</a:t>
            </a:r>
            <a:endParaRPr sz="2400" b="1" dirty="0">
              <a:latin typeface="Times New Roman"/>
              <a:cs typeface="Times New Roman"/>
            </a:endParaRPr>
          </a:p>
          <a:p>
            <a:pPr marL="12700" marR="5080" indent="360036" algn="just"/>
            <a:r>
              <a:rPr sz="2400" b="1" dirty="0">
                <a:solidFill>
                  <a:srgbClr val="231F20"/>
                </a:solidFill>
                <a:latin typeface="Times New Roman"/>
                <a:cs typeface="Times New Roman"/>
              </a:rPr>
              <a:t>Після </a:t>
            </a:r>
            <a:r>
              <a:rPr sz="2400" b="1" spc="-10" dirty="0">
                <a:solidFill>
                  <a:srgbClr val="231F20"/>
                </a:solidFill>
                <a:latin typeface="Times New Roman"/>
                <a:cs typeface="Times New Roman"/>
              </a:rPr>
              <a:t>народження </a:t>
            </a:r>
            <a:r>
              <a:rPr sz="2400" b="1" i="1" spc="-5" dirty="0">
                <a:solidFill>
                  <a:srgbClr val="231F20"/>
                </a:solidFill>
                <a:effectLst>
                  <a:outerShdw blurRad="38100" dist="38100" dir="2700000" algn="tl">
                    <a:srgbClr val="000000">
                      <a:alpha val="43137"/>
                    </a:srgbClr>
                  </a:outerShdw>
                </a:effectLst>
                <a:latin typeface="Times New Roman"/>
                <a:cs typeface="Times New Roman"/>
              </a:rPr>
              <a:t>тварин </a:t>
            </a:r>
            <a:r>
              <a:rPr sz="2400" b="1" i="1" dirty="0">
                <a:solidFill>
                  <a:srgbClr val="231F20"/>
                </a:solidFill>
                <a:effectLst>
                  <a:outerShdw blurRad="38100" dist="38100" dir="2700000" algn="tl">
                    <a:srgbClr val="000000">
                      <a:alpha val="43137"/>
                    </a:srgbClr>
                  </a:outerShdw>
                </a:effectLst>
                <a:latin typeface="Times New Roman"/>
                <a:cs typeface="Times New Roman"/>
              </a:rPr>
              <a:t>їх </a:t>
            </a:r>
            <a:r>
              <a:rPr sz="2400" b="1" i="1" spc="-5" dirty="0">
                <a:solidFill>
                  <a:srgbClr val="231F20"/>
                </a:solidFill>
                <a:effectLst>
                  <a:outerShdw blurRad="38100" dist="38100" dir="2700000" algn="tl">
                    <a:srgbClr val="000000">
                      <a:alpha val="43137"/>
                    </a:srgbClr>
                  </a:outerShdw>
                </a:effectLst>
                <a:latin typeface="Times New Roman"/>
                <a:cs typeface="Times New Roman"/>
              </a:rPr>
              <a:t>ідентифікують </a:t>
            </a:r>
            <a:r>
              <a:rPr sz="2400" b="1" i="1" dirty="0">
                <a:solidFill>
                  <a:srgbClr val="231F20"/>
                </a:solidFill>
                <a:effectLst>
                  <a:outerShdw blurRad="38100" dist="38100" dir="2700000" algn="tl">
                    <a:srgbClr val="000000">
                      <a:alpha val="43137"/>
                    </a:srgbClr>
                  </a:outerShdw>
                </a:effectLst>
                <a:latin typeface="Times New Roman"/>
                <a:cs typeface="Times New Roman"/>
              </a:rPr>
              <a:t>на наявність </a:t>
            </a:r>
            <a:r>
              <a:rPr sz="2400" b="1" i="1" spc="-285" dirty="0">
                <a:solidFill>
                  <a:srgbClr val="231F20"/>
                </a:solidFill>
                <a:effectLst>
                  <a:outerShdw blurRad="38100" dist="38100" dir="2700000" algn="tl">
                    <a:srgbClr val="000000">
                      <a:alpha val="43137"/>
                    </a:srgbClr>
                  </a:outerShdw>
                </a:effectLst>
                <a:latin typeface="Times New Roman"/>
                <a:cs typeface="Times New Roman"/>
              </a:rPr>
              <a:t> </a:t>
            </a:r>
            <a:r>
              <a:rPr sz="2400" b="1" i="1" spc="5" dirty="0">
                <a:solidFill>
                  <a:srgbClr val="231F20"/>
                </a:solidFill>
                <a:effectLst>
                  <a:outerShdw blurRad="38100" dist="38100" dir="2700000" algn="tl">
                    <a:srgbClr val="000000">
                      <a:alpha val="43137"/>
                    </a:srgbClr>
                  </a:outerShdw>
                </a:effectLst>
                <a:latin typeface="Times New Roman"/>
                <a:cs typeface="Times New Roman"/>
              </a:rPr>
              <a:t>трансгену</a:t>
            </a:r>
            <a:r>
              <a:rPr sz="2400" b="1" i="1" spc="280" dirty="0">
                <a:solidFill>
                  <a:srgbClr val="231F20"/>
                </a:solidFill>
                <a:effectLst>
                  <a:outerShdw blurRad="38100" dist="38100" dir="2700000" algn="tl">
                    <a:srgbClr val="000000">
                      <a:alpha val="43137"/>
                    </a:srgbClr>
                  </a:outerShdw>
                </a:effectLst>
                <a:latin typeface="Times New Roman"/>
                <a:cs typeface="Times New Roman"/>
              </a:rPr>
              <a:t> </a:t>
            </a:r>
            <a:r>
              <a:rPr sz="2400" b="1" i="1" spc="5" dirty="0">
                <a:solidFill>
                  <a:srgbClr val="231F20"/>
                </a:solidFill>
                <a:effectLst>
                  <a:outerShdw blurRad="38100" dist="38100" dir="2700000" algn="tl">
                    <a:srgbClr val="000000">
                      <a:alpha val="43137"/>
                    </a:srgbClr>
                  </a:outerShdw>
                </a:effectLst>
                <a:latin typeface="Times New Roman"/>
                <a:cs typeface="Times New Roman"/>
              </a:rPr>
              <a:t>за</a:t>
            </a:r>
            <a:r>
              <a:rPr sz="2400" b="1" i="1" spc="285" dirty="0">
                <a:solidFill>
                  <a:srgbClr val="231F20"/>
                </a:solidFill>
                <a:effectLst>
                  <a:outerShdw blurRad="38100" dist="38100" dir="2700000" algn="tl">
                    <a:srgbClr val="000000">
                      <a:alpha val="43137"/>
                    </a:srgbClr>
                  </a:outerShdw>
                </a:effectLst>
                <a:latin typeface="Times New Roman"/>
                <a:cs typeface="Times New Roman"/>
              </a:rPr>
              <a:t> </a:t>
            </a:r>
            <a:r>
              <a:rPr sz="2400" b="1" i="1" dirty="0">
                <a:solidFill>
                  <a:srgbClr val="231F20"/>
                </a:solidFill>
                <a:effectLst>
                  <a:outerShdw blurRad="38100" dist="38100" dir="2700000" algn="tl">
                    <a:srgbClr val="000000">
                      <a:alpha val="43137"/>
                    </a:srgbClr>
                  </a:outerShdw>
                </a:effectLst>
                <a:latin typeface="Times New Roman"/>
                <a:cs typeface="Times New Roman"/>
              </a:rPr>
              <a:t>допомогою</a:t>
            </a:r>
            <a:r>
              <a:rPr sz="2400" b="1" i="1" spc="280" dirty="0">
                <a:solidFill>
                  <a:srgbClr val="231F20"/>
                </a:solidFill>
                <a:effectLst>
                  <a:outerShdw blurRad="38100" dist="38100" dir="2700000" algn="tl">
                    <a:srgbClr val="000000">
                      <a:alpha val="43137"/>
                    </a:srgbClr>
                  </a:outerShdw>
                </a:effectLst>
                <a:latin typeface="Times New Roman"/>
                <a:cs typeface="Times New Roman"/>
              </a:rPr>
              <a:t> </a:t>
            </a:r>
            <a:r>
              <a:rPr sz="2400" b="1" i="1" spc="5" dirty="0">
                <a:solidFill>
                  <a:srgbClr val="231F20"/>
                </a:solidFill>
                <a:effectLst>
                  <a:outerShdw blurRad="38100" dist="38100" dir="2700000" algn="tl">
                    <a:srgbClr val="000000">
                      <a:alpha val="43137"/>
                    </a:srgbClr>
                  </a:outerShdw>
                </a:effectLst>
                <a:latin typeface="Times New Roman"/>
                <a:cs typeface="Times New Roman"/>
              </a:rPr>
              <a:t>ПЛР</a:t>
            </a:r>
            <a:r>
              <a:rPr sz="2400" b="1" i="1" spc="285" dirty="0">
                <a:solidFill>
                  <a:srgbClr val="231F20"/>
                </a:solidFill>
                <a:effectLst>
                  <a:outerShdw blurRad="38100" dist="38100" dir="2700000" algn="tl">
                    <a:srgbClr val="000000">
                      <a:alpha val="43137"/>
                    </a:srgbClr>
                  </a:outerShdw>
                </a:effectLst>
                <a:latin typeface="Times New Roman"/>
                <a:cs typeface="Times New Roman"/>
              </a:rPr>
              <a:t> </a:t>
            </a:r>
            <a:r>
              <a:rPr sz="2400" b="1" i="1" dirty="0">
                <a:solidFill>
                  <a:srgbClr val="231F20"/>
                </a:solidFill>
                <a:effectLst>
                  <a:outerShdw blurRad="38100" dist="38100" dir="2700000" algn="tl">
                    <a:srgbClr val="000000">
                      <a:alpha val="43137"/>
                    </a:srgbClr>
                  </a:outerShdw>
                </a:effectLst>
                <a:latin typeface="Times New Roman"/>
                <a:cs typeface="Times New Roman"/>
              </a:rPr>
              <a:t>і</a:t>
            </a:r>
            <a:r>
              <a:rPr sz="2400" b="1" i="1" spc="280" dirty="0">
                <a:solidFill>
                  <a:srgbClr val="231F20"/>
                </a:solidFill>
                <a:effectLst>
                  <a:outerShdw blurRad="38100" dist="38100" dir="2700000" algn="tl">
                    <a:srgbClr val="000000">
                      <a:alpha val="43137"/>
                    </a:srgbClr>
                  </a:outerShdw>
                </a:effectLst>
                <a:latin typeface="Times New Roman"/>
                <a:cs typeface="Times New Roman"/>
              </a:rPr>
              <a:t> </a:t>
            </a:r>
            <a:r>
              <a:rPr sz="2400" b="1" i="1" spc="5" dirty="0">
                <a:solidFill>
                  <a:srgbClr val="231F20"/>
                </a:solidFill>
                <a:effectLst>
                  <a:outerShdw blurRad="38100" dist="38100" dir="2700000" algn="tl">
                    <a:srgbClr val="000000">
                      <a:alpha val="43137"/>
                    </a:srgbClr>
                  </a:outerShdw>
                </a:effectLst>
                <a:latin typeface="Times New Roman"/>
                <a:cs typeface="Times New Roman"/>
              </a:rPr>
              <a:t>гібридизації</a:t>
            </a:r>
            <a:r>
              <a:rPr sz="2400" b="1" i="1" spc="285" dirty="0">
                <a:solidFill>
                  <a:srgbClr val="231F20"/>
                </a:solidFill>
                <a:effectLst>
                  <a:outerShdw blurRad="38100" dist="38100" dir="2700000" algn="tl">
                    <a:srgbClr val="000000">
                      <a:alpha val="43137"/>
                    </a:srgbClr>
                  </a:outerShdw>
                </a:effectLst>
                <a:latin typeface="Times New Roman"/>
                <a:cs typeface="Times New Roman"/>
              </a:rPr>
              <a:t> </a:t>
            </a:r>
            <a:r>
              <a:rPr sz="2400" b="1" i="1" spc="5" dirty="0">
                <a:solidFill>
                  <a:srgbClr val="231F20"/>
                </a:solidFill>
                <a:effectLst>
                  <a:outerShdw blurRad="38100" dist="38100" dir="2700000" algn="tl">
                    <a:srgbClr val="000000">
                      <a:alpha val="43137"/>
                    </a:srgbClr>
                  </a:outerShdw>
                </a:effectLst>
                <a:latin typeface="Times New Roman"/>
                <a:cs typeface="Times New Roman"/>
              </a:rPr>
              <a:t>за</a:t>
            </a:r>
            <a:r>
              <a:rPr sz="2400" b="1" i="1" spc="280" dirty="0">
                <a:solidFill>
                  <a:srgbClr val="231F20"/>
                </a:solidFill>
                <a:effectLst>
                  <a:outerShdw blurRad="38100" dist="38100" dir="2700000" algn="tl">
                    <a:srgbClr val="000000">
                      <a:alpha val="43137"/>
                    </a:srgbClr>
                  </a:outerShdw>
                </a:effectLst>
                <a:latin typeface="Times New Roman"/>
                <a:cs typeface="Times New Roman"/>
              </a:rPr>
              <a:t> </a:t>
            </a:r>
            <a:r>
              <a:rPr sz="2400" b="1" i="1" spc="-5" dirty="0">
                <a:solidFill>
                  <a:srgbClr val="231F20"/>
                </a:solidFill>
                <a:effectLst>
                  <a:outerShdw blurRad="38100" dist="38100" dir="2700000" algn="tl">
                    <a:srgbClr val="000000">
                      <a:alpha val="43137"/>
                    </a:srgbClr>
                  </a:outerShdw>
                </a:effectLst>
                <a:latin typeface="Times New Roman"/>
                <a:cs typeface="Times New Roman"/>
              </a:rPr>
              <a:t>Саузерном </a:t>
            </a:r>
            <a:r>
              <a:rPr sz="2400" b="1" i="1" spc="-285" dirty="0">
                <a:solidFill>
                  <a:srgbClr val="231F20"/>
                </a:solidFill>
                <a:effectLst>
                  <a:outerShdw blurRad="38100" dist="38100" dir="2700000" algn="tl">
                    <a:srgbClr val="000000">
                      <a:alpha val="43137"/>
                    </a:srgbClr>
                  </a:outerShdw>
                </a:effectLst>
                <a:latin typeface="Times New Roman"/>
                <a:cs typeface="Times New Roman"/>
              </a:rPr>
              <a:t> </a:t>
            </a:r>
            <a:r>
              <a:rPr sz="2400" b="1" dirty="0">
                <a:solidFill>
                  <a:srgbClr val="231F20"/>
                </a:solidFill>
                <a:latin typeface="Times New Roman"/>
                <a:cs typeface="Times New Roman"/>
              </a:rPr>
              <a:t>(у </a:t>
            </a:r>
            <a:r>
              <a:rPr sz="2400" b="1" spc="-5" dirty="0">
                <a:solidFill>
                  <a:srgbClr val="231F20"/>
                </a:solidFill>
                <a:latin typeface="Times New Roman"/>
                <a:cs typeface="Times New Roman"/>
              </a:rPr>
              <a:t>середньому </a:t>
            </a:r>
            <a:r>
              <a:rPr sz="2400" b="1" dirty="0">
                <a:solidFill>
                  <a:srgbClr val="231F20"/>
                </a:solidFill>
                <a:latin typeface="Times New Roman"/>
                <a:cs typeface="Times New Roman"/>
              </a:rPr>
              <a:t>на 100 вагітностей </a:t>
            </a:r>
            <a:r>
              <a:rPr sz="2400" b="1" spc="-5" dirty="0">
                <a:solidFill>
                  <a:srgbClr val="231F20"/>
                </a:solidFill>
                <a:latin typeface="Times New Roman"/>
                <a:cs typeface="Times New Roman"/>
              </a:rPr>
              <a:t>отримують </a:t>
            </a:r>
            <a:r>
              <a:rPr sz="2400" b="1" spc="-10" dirty="0">
                <a:solidFill>
                  <a:srgbClr val="231F20"/>
                </a:solidFill>
                <a:latin typeface="Times New Roman"/>
                <a:cs typeface="Times New Roman"/>
              </a:rPr>
              <a:t>одну </a:t>
            </a:r>
            <a:r>
              <a:rPr sz="2400" b="1" spc="-5" dirty="0">
                <a:solidFill>
                  <a:srgbClr val="231F20"/>
                </a:solidFill>
                <a:latin typeface="Times New Roman"/>
                <a:cs typeface="Times New Roman"/>
              </a:rPr>
              <a:t>трансгенну </a:t>
            </a:r>
            <a:r>
              <a:rPr sz="2400" b="1" spc="-285" dirty="0">
                <a:solidFill>
                  <a:srgbClr val="231F20"/>
                </a:solidFill>
                <a:latin typeface="Times New Roman"/>
                <a:cs typeface="Times New Roman"/>
              </a:rPr>
              <a:t> </a:t>
            </a:r>
            <a:r>
              <a:rPr sz="2400" b="1" spc="-5" dirty="0">
                <a:solidFill>
                  <a:srgbClr val="231F20"/>
                </a:solidFill>
                <a:latin typeface="Times New Roman"/>
                <a:cs typeface="Times New Roman"/>
              </a:rPr>
              <a:t>тварину). </a:t>
            </a:r>
            <a:r>
              <a:rPr sz="2400" b="1" dirty="0">
                <a:solidFill>
                  <a:srgbClr val="231F20"/>
                </a:solidFill>
                <a:latin typeface="Times New Roman"/>
                <a:cs typeface="Times New Roman"/>
              </a:rPr>
              <a:t>Щоб </a:t>
            </a:r>
            <a:r>
              <a:rPr sz="2400" b="1" spc="-5" dirty="0">
                <a:solidFill>
                  <a:srgbClr val="231F20"/>
                </a:solidFill>
                <a:latin typeface="Times New Roman"/>
                <a:cs typeface="Times New Roman"/>
              </a:rPr>
              <a:t>визначити, </a:t>
            </a:r>
            <a:r>
              <a:rPr sz="2400" b="1" dirty="0">
                <a:solidFill>
                  <a:srgbClr val="231F20"/>
                </a:solidFill>
                <a:latin typeface="Times New Roman"/>
                <a:cs typeface="Times New Roman"/>
              </a:rPr>
              <a:t>чи </a:t>
            </a:r>
            <a:r>
              <a:rPr sz="2400" b="1" spc="-10" dirty="0">
                <a:solidFill>
                  <a:srgbClr val="231F20"/>
                </a:solidFill>
                <a:latin typeface="Times New Roman"/>
                <a:cs typeface="Times New Roman"/>
              </a:rPr>
              <a:t>знаходиться </a:t>
            </a:r>
            <a:r>
              <a:rPr sz="2400" b="1" spc="-5" dirty="0">
                <a:solidFill>
                  <a:srgbClr val="231F20"/>
                </a:solidFill>
                <a:latin typeface="Times New Roman"/>
                <a:cs typeface="Times New Roman"/>
              </a:rPr>
              <a:t>трансген </a:t>
            </a:r>
            <a:r>
              <a:rPr sz="2400" b="1" dirty="0">
                <a:solidFill>
                  <a:srgbClr val="231F20"/>
                </a:solidFill>
                <a:latin typeface="Times New Roman"/>
                <a:cs typeface="Times New Roman"/>
              </a:rPr>
              <a:t>у </a:t>
            </a:r>
            <a:r>
              <a:rPr sz="2400" b="1" spc="-5" dirty="0">
                <a:solidFill>
                  <a:srgbClr val="231F20"/>
                </a:solidFill>
                <a:latin typeface="Times New Roman"/>
                <a:cs typeface="Times New Roman"/>
              </a:rPr>
              <a:t>клітинах </a:t>
            </a:r>
            <a:r>
              <a:rPr sz="2400" b="1" spc="-290" dirty="0">
                <a:solidFill>
                  <a:srgbClr val="231F20"/>
                </a:solidFill>
                <a:latin typeface="Times New Roman"/>
                <a:cs typeface="Times New Roman"/>
              </a:rPr>
              <a:t> </a:t>
            </a:r>
            <a:r>
              <a:rPr sz="2400" b="1" spc="-5" dirty="0">
                <a:solidFill>
                  <a:srgbClr val="231F20"/>
                </a:solidFill>
                <a:latin typeface="Times New Roman"/>
                <a:cs typeface="Times New Roman"/>
              </a:rPr>
              <a:t>зародкової</a:t>
            </a:r>
            <a:r>
              <a:rPr sz="2400" b="1" dirty="0">
                <a:solidFill>
                  <a:srgbClr val="231F20"/>
                </a:solidFill>
                <a:latin typeface="Times New Roman"/>
                <a:cs typeface="Times New Roman"/>
              </a:rPr>
              <a:t> </a:t>
            </a:r>
            <a:r>
              <a:rPr sz="2400" b="1" spc="5" dirty="0">
                <a:solidFill>
                  <a:srgbClr val="231F20"/>
                </a:solidFill>
                <a:latin typeface="Times New Roman"/>
                <a:cs typeface="Times New Roman"/>
              </a:rPr>
              <a:t>лінії тварин, трансгенну тварину схрещують із </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звичайними.</a:t>
            </a:r>
            <a:r>
              <a:rPr sz="2400" b="1" spc="10" dirty="0">
                <a:solidFill>
                  <a:srgbClr val="231F20"/>
                </a:solidFill>
                <a:latin typeface="Times New Roman"/>
                <a:cs typeface="Times New Roman"/>
              </a:rPr>
              <a:t> </a:t>
            </a:r>
            <a:endParaRPr lang="en-US" sz="2400" b="1" spc="10" dirty="0">
              <a:solidFill>
                <a:srgbClr val="231F20"/>
              </a:solidFill>
              <a:latin typeface="Times New Roman"/>
              <a:cs typeface="Times New Roman"/>
            </a:endParaRPr>
          </a:p>
        </p:txBody>
      </p:sp>
    </p:spTree>
    <p:extLst>
      <p:ext uri="{BB962C8B-B14F-4D97-AF65-F5344CB8AC3E}">
        <p14:creationId xmlns:p14="http://schemas.microsoft.com/office/powerpoint/2010/main" val="17953247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6100" y="352425"/>
            <a:ext cx="8991600" cy="6045245"/>
          </a:xfrm>
          <a:prstGeom prst="rect">
            <a:avLst/>
          </a:prstGeom>
          <a:solidFill>
            <a:schemeClr val="bg1"/>
          </a:solidFill>
        </p:spPr>
        <p:txBody>
          <a:bodyPr vert="horz" wrap="square" lIns="0" tIns="12700" rIns="0" bIns="0" rtlCol="0">
            <a:spAutoFit/>
          </a:bodyPr>
          <a:lstStyle/>
          <a:p>
            <a:pPr marR="99692" algn="just"/>
            <a:r>
              <a:rPr sz="2800" b="1" spc="10" dirty="0" err="1">
                <a:solidFill>
                  <a:srgbClr val="231F20"/>
                </a:solidFill>
                <a:latin typeface="Times New Roman"/>
                <a:cs typeface="Times New Roman"/>
              </a:rPr>
              <a:t>Далі</a:t>
            </a:r>
            <a:r>
              <a:rPr sz="2800" b="1" spc="15" dirty="0">
                <a:solidFill>
                  <a:srgbClr val="231F20"/>
                </a:solidFill>
                <a:latin typeface="Times New Roman"/>
                <a:cs typeface="Times New Roman"/>
              </a:rPr>
              <a:t> </a:t>
            </a:r>
            <a:r>
              <a:rPr sz="2800" b="1" dirty="0">
                <a:solidFill>
                  <a:srgbClr val="231F20"/>
                </a:solidFill>
                <a:latin typeface="Times New Roman"/>
                <a:cs typeface="Times New Roman"/>
              </a:rPr>
              <a:t>можна</a:t>
            </a:r>
            <a:r>
              <a:rPr sz="2800" b="1" spc="5" dirty="0">
                <a:solidFill>
                  <a:srgbClr val="231F20"/>
                </a:solidFill>
                <a:latin typeface="Times New Roman"/>
                <a:cs typeface="Times New Roman"/>
              </a:rPr>
              <a:t> </a:t>
            </a:r>
            <a:r>
              <a:rPr sz="2800" b="1" dirty="0">
                <a:solidFill>
                  <a:srgbClr val="231F20"/>
                </a:solidFill>
                <a:latin typeface="Times New Roman"/>
                <a:cs typeface="Times New Roman"/>
              </a:rPr>
              <a:t>схрещувати</a:t>
            </a:r>
            <a:r>
              <a:rPr sz="2800" b="1" spc="5" dirty="0">
                <a:solidFill>
                  <a:srgbClr val="231F20"/>
                </a:solidFill>
                <a:latin typeface="Times New Roman"/>
                <a:cs typeface="Times New Roman"/>
              </a:rPr>
              <a:t> нащадків</a:t>
            </a:r>
            <a:r>
              <a:rPr sz="2800" b="1" spc="10" dirty="0">
                <a:solidFill>
                  <a:srgbClr val="231F20"/>
                </a:solidFill>
                <a:latin typeface="Times New Roman"/>
                <a:cs typeface="Times New Roman"/>
              </a:rPr>
              <a:t> </a:t>
            </a:r>
            <a:r>
              <a:rPr sz="2800" b="1" spc="5" dirty="0">
                <a:solidFill>
                  <a:srgbClr val="231F20"/>
                </a:solidFill>
                <a:latin typeface="Times New Roman"/>
                <a:cs typeface="Times New Roman"/>
              </a:rPr>
              <a:t>із</a:t>
            </a:r>
            <a:r>
              <a:rPr sz="2800" b="1" spc="10" dirty="0">
                <a:solidFill>
                  <a:srgbClr val="231F20"/>
                </a:solidFill>
                <a:latin typeface="Times New Roman"/>
                <a:cs typeface="Times New Roman"/>
              </a:rPr>
              <a:t> </a:t>
            </a:r>
            <a:r>
              <a:rPr sz="2800" b="1" spc="5" dirty="0">
                <a:solidFill>
                  <a:srgbClr val="231F20"/>
                </a:solidFill>
                <a:latin typeface="Times New Roman"/>
                <a:cs typeface="Times New Roman"/>
              </a:rPr>
              <a:t>метою </a:t>
            </a:r>
            <a:r>
              <a:rPr sz="2800" b="1" spc="10" dirty="0">
                <a:solidFill>
                  <a:srgbClr val="231F20"/>
                </a:solidFill>
                <a:latin typeface="Times New Roman"/>
                <a:cs typeface="Times New Roman"/>
              </a:rPr>
              <a:t> </a:t>
            </a:r>
            <a:r>
              <a:rPr sz="2800" b="1" dirty="0">
                <a:solidFill>
                  <a:srgbClr val="231F20"/>
                </a:solidFill>
                <a:latin typeface="Times New Roman"/>
                <a:cs typeface="Times New Roman"/>
              </a:rPr>
              <a:t>отримання чистих трансгенних ліній: </a:t>
            </a:r>
            <a:r>
              <a:rPr sz="2800" b="1" spc="5" dirty="0">
                <a:solidFill>
                  <a:srgbClr val="231F20"/>
                </a:solidFill>
                <a:latin typeface="Times New Roman"/>
                <a:cs typeface="Times New Roman"/>
              </a:rPr>
              <a:t>увесь процес </a:t>
            </a:r>
            <a:r>
              <a:rPr sz="2800" b="1" dirty="0">
                <a:solidFill>
                  <a:srgbClr val="231F20"/>
                </a:solidFill>
                <a:latin typeface="Times New Roman"/>
                <a:cs typeface="Times New Roman"/>
              </a:rPr>
              <a:t>є </a:t>
            </a:r>
            <a:r>
              <a:rPr sz="2800" b="1" spc="5" dirty="0">
                <a:solidFill>
                  <a:srgbClr val="231F20"/>
                </a:solidFill>
                <a:latin typeface="Times New Roman"/>
                <a:cs typeface="Times New Roman"/>
              </a:rPr>
              <a:t>досить </a:t>
            </a:r>
            <a:r>
              <a:rPr sz="2800" b="1" spc="10" dirty="0">
                <a:solidFill>
                  <a:srgbClr val="231F20"/>
                </a:solidFill>
                <a:latin typeface="Times New Roman"/>
                <a:cs typeface="Times New Roman"/>
              </a:rPr>
              <a:t> тривалим</a:t>
            </a:r>
            <a:r>
              <a:rPr sz="2800" b="1" spc="15" dirty="0">
                <a:solidFill>
                  <a:srgbClr val="231F20"/>
                </a:solidFill>
                <a:latin typeface="Times New Roman"/>
                <a:cs typeface="Times New Roman"/>
              </a:rPr>
              <a:t> </a:t>
            </a:r>
            <a:r>
              <a:rPr sz="2800" b="1" dirty="0">
                <a:solidFill>
                  <a:srgbClr val="231F20"/>
                </a:solidFill>
                <a:latin typeface="Times New Roman"/>
                <a:cs typeface="Times New Roman"/>
              </a:rPr>
              <a:t>–</a:t>
            </a:r>
            <a:r>
              <a:rPr sz="2800" b="1" spc="5" dirty="0">
                <a:solidFill>
                  <a:srgbClr val="231F20"/>
                </a:solidFill>
                <a:latin typeface="Times New Roman"/>
                <a:cs typeface="Times New Roman"/>
              </a:rPr>
              <a:t> наприклад,</a:t>
            </a:r>
            <a:r>
              <a:rPr sz="2800" b="1" spc="10" dirty="0">
                <a:solidFill>
                  <a:srgbClr val="231F20"/>
                </a:solidFill>
                <a:latin typeface="Times New Roman"/>
                <a:cs typeface="Times New Roman"/>
              </a:rPr>
              <a:t> </a:t>
            </a:r>
            <a:r>
              <a:rPr sz="2800" b="1" spc="5" dirty="0">
                <a:solidFill>
                  <a:srgbClr val="231F20"/>
                </a:solidFill>
                <a:latin typeface="Times New Roman"/>
                <a:cs typeface="Times New Roman"/>
              </a:rPr>
              <a:t>для</a:t>
            </a:r>
            <a:r>
              <a:rPr sz="2800" b="1" spc="10" dirty="0">
                <a:solidFill>
                  <a:srgbClr val="231F20"/>
                </a:solidFill>
                <a:latin typeface="Times New Roman"/>
                <a:cs typeface="Times New Roman"/>
              </a:rPr>
              <a:t> </a:t>
            </a:r>
            <a:r>
              <a:rPr sz="2800" b="1" spc="5" dirty="0">
                <a:solidFill>
                  <a:srgbClr val="231F20"/>
                </a:solidFill>
                <a:latin typeface="Times New Roman"/>
                <a:cs typeface="Times New Roman"/>
              </a:rPr>
              <a:t>отримання</a:t>
            </a:r>
            <a:r>
              <a:rPr sz="2800" b="1" spc="10" dirty="0">
                <a:solidFill>
                  <a:srgbClr val="231F20"/>
                </a:solidFill>
                <a:latin typeface="Times New Roman"/>
                <a:cs typeface="Times New Roman"/>
              </a:rPr>
              <a:t> </a:t>
            </a:r>
            <a:r>
              <a:rPr sz="2800" b="1" dirty="0">
                <a:solidFill>
                  <a:srgbClr val="231F20"/>
                </a:solidFill>
                <a:latin typeface="Times New Roman"/>
                <a:cs typeface="Times New Roman"/>
              </a:rPr>
              <a:t>невеликої</a:t>
            </a:r>
            <a:r>
              <a:rPr sz="2800" b="1" spc="5" dirty="0">
                <a:solidFill>
                  <a:srgbClr val="231F20"/>
                </a:solidFill>
                <a:latin typeface="Times New Roman"/>
                <a:cs typeface="Times New Roman"/>
              </a:rPr>
              <a:t> групи </a:t>
            </a:r>
            <a:r>
              <a:rPr sz="2800" b="1" spc="10" dirty="0">
                <a:solidFill>
                  <a:srgbClr val="231F20"/>
                </a:solidFill>
                <a:latin typeface="Times New Roman"/>
                <a:cs typeface="Times New Roman"/>
              </a:rPr>
              <a:t> </a:t>
            </a:r>
            <a:r>
              <a:rPr sz="2800" b="1" spc="-5" dirty="0">
                <a:solidFill>
                  <a:srgbClr val="231F20"/>
                </a:solidFill>
                <a:latin typeface="Times New Roman"/>
                <a:cs typeface="Times New Roman"/>
              </a:rPr>
              <a:t>трансгенних </a:t>
            </a:r>
            <a:r>
              <a:rPr sz="2800" b="1" dirty="0">
                <a:solidFill>
                  <a:srgbClr val="231F20"/>
                </a:solidFill>
                <a:latin typeface="Times New Roman"/>
                <a:cs typeface="Times New Roman"/>
              </a:rPr>
              <a:t>кіз </a:t>
            </a:r>
            <a:r>
              <a:rPr sz="2800" b="1" spc="-5" dirty="0">
                <a:solidFill>
                  <a:srgbClr val="231F20"/>
                </a:solidFill>
                <a:latin typeface="Times New Roman"/>
                <a:cs typeface="Times New Roman"/>
              </a:rPr>
              <a:t>потрібно </a:t>
            </a:r>
            <a:r>
              <a:rPr sz="2800" b="1" spc="-10" dirty="0">
                <a:solidFill>
                  <a:srgbClr val="231F20"/>
                </a:solidFill>
                <a:latin typeface="Times New Roman"/>
                <a:cs typeface="Times New Roman"/>
              </a:rPr>
              <a:t>півтора </a:t>
            </a:r>
            <a:r>
              <a:rPr sz="2800" b="1" spc="-30" dirty="0">
                <a:solidFill>
                  <a:srgbClr val="231F20"/>
                </a:solidFill>
                <a:latin typeface="Times New Roman"/>
                <a:cs typeface="Times New Roman"/>
              </a:rPr>
              <a:t>року. </a:t>
            </a:r>
            <a:endParaRPr lang="uk-UA" sz="2800" b="1" spc="-30" dirty="0" smtClean="0">
              <a:solidFill>
                <a:srgbClr val="231F20"/>
              </a:solidFill>
              <a:latin typeface="Times New Roman"/>
              <a:cs typeface="Times New Roman"/>
            </a:endParaRPr>
          </a:p>
          <a:p>
            <a:pPr marR="99692" algn="just"/>
            <a:r>
              <a:rPr sz="2800" b="1" dirty="0" err="1" smtClean="0">
                <a:solidFill>
                  <a:srgbClr val="7030A0"/>
                </a:solidFill>
                <a:latin typeface="Times New Roman"/>
                <a:cs typeface="Times New Roman"/>
              </a:rPr>
              <a:t>Процес</a:t>
            </a:r>
            <a:r>
              <a:rPr sz="2800" b="1" dirty="0" smtClean="0">
                <a:solidFill>
                  <a:srgbClr val="7030A0"/>
                </a:solidFill>
                <a:latin typeface="Times New Roman"/>
                <a:cs typeface="Times New Roman"/>
              </a:rPr>
              <a:t> </a:t>
            </a:r>
            <a:r>
              <a:rPr sz="2800" b="1" dirty="0" err="1" smtClean="0">
                <a:solidFill>
                  <a:srgbClr val="7030A0"/>
                </a:solidFill>
                <a:latin typeface="Times New Roman"/>
                <a:cs typeface="Times New Roman"/>
              </a:rPr>
              <a:t>пересадження</a:t>
            </a:r>
            <a:r>
              <a:rPr sz="2800" b="1" dirty="0" smtClean="0">
                <a:solidFill>
                  <a:srgbClr val="7030A0"/>
                </a:solidFill>
                <a:latin typeface="Times New Roman"/>
                <a:cs typeface="Times New Roman"/>
              </a:rPr>
              <a:t> </a:t>
            </a:r>
            <a:r>
              <a:rPr sz="2800" b="1" spc="5" dirty="0" smtClean="0">
                <a:solidFill>
                  <a:srgbClr val="7030A0"/>
                </a:solidFill>
                <a:latin typeface="Times New Roman"/>
                <a:cs typeface="Times New Roman"/>
              </a:rPr>
              <a:t> </a:t>
            </a:r>
            <a:r>
              <a:rPr sz="2800" b="1" spc="-10" dirty="0" err="1" smtClean="0">
                <a:solidFill>
                  <a:srgbClr val="7030A0"/>
                </a:solidFill>
                <a:latin typeface="Times New Roman"/>
                <a:cs typeface="Times New Roman"/>
              </a:rPr>
              <a:t>ядер</a:t>
            </a:r>
            <a:r>
              <a:rPr sz="2800" b="1" spc="-50" dirty="0" smtClean="0">
                <a:solidFill>
                  <a:srgbClr val="7030A0"/>
                </a:solidFill>
                <a:latin typeface="Times New Roman"/>
                <a:cs typeface="Times New Roman"/>
              </a:rPr>
              <a:t> </a:t>
            </a:r>
            <a:r>
              <a:rPr sz="2800" b="1" spc="-20" dirty="0" err="1" smtClean="0">
                <a:solidFill>
                  <a:srgbClr val="7030A0"/>
                </a:solidFill>
                <a:latin typeface="Times New Roman"/>
                <a:cs typeface="Times New Roman"/>
              </a:rPr>
              <a:t>соматичних</a:t>
            </a:r>
            <a:r>
              <a:rPr sz="2800" b="1" spc="-45" dirty="0" smtClean="0">
                <a:solidFill>
                  <a:srgbClr val="7030A0"/>
                </a:solidFill>
                <a:latin typeface="Times New Roman"/>
                <a:cs typeface="Times New Roman"/>
              </a:rPr>
              <a:t> </a:t>
            </a:r>
            <a:r>
              <a:rPr sz="2800" b="1" spc="-10" dirty="0" err="1" smtClean="0">
                <a:solidFill>
                  <a:srgbClr val="7030A0"/>
                </a:solidFill>
                <a:latin typeface="Times New Roman"/>
                <a:cs typeface="Times New Roman"/>
              </a:rPr>
              <a:t>клітин</a:t>
            </a:r>
            <a:r>
              <a:rPr sz="2800" b="1" spc="-45" dirty="0" smtClean="0">
                <a:solidFill>
                  <a:srgbClr val="7030A0"/>
                </a:solidFill>
                <a:latin typeface="Times New Roman"/>
                <a:cs typeface="Times New Roman"/>
              </a:rPr>
              <a:t> </a:t>
            </a:r>
            <a:r>
              <a:rPr sz="2800" b="1" dirty="0" smtClean="0">
                <a:solidFill>
                  <a:srgbClr val="231F20"/>
                </a:solidFill>
                <a:latin typeface="Times New Roman"/>
                <a:cs typeface="Times New Roman"/>
              </a:rPr>
              <a:t>в</a:t>
            </a:r>
            <a:r>
              <a:rPr sz="2800" b="1" spc="-50" dirty="0" smtClean="0">
                <a:solidFill>
                  <a:srgbClr val="231F20"/>
                </a:solidFill>
                <a:latin typeface="Times New Roman"/>
                <a:cs typeface="Times New Roman"/>
              </a:rPr>
              <a:t> </a:t>
            </a:r>
            <a:r>
              <a:rPr sz="2800" b="1" spc="-15" dirty="0" err="1">
                <a:solidFill>
                  <a:srgbClr val="231F20"/>
                </a:solidFill>
                <a:latin typeface="Times New Roman"/>
                <a:cs typeface="Times New Roman"/>
              </a:rPr>
              <a:t>енуклейовані</a:t>
            </a:r>
            <a:r>
              <a:rPr sz="2800" b="1" spc="-45" dirty="0">
                <a:solidFill>
                  <a:srgbClr val="231F20"/>
                </a:solidFill>
                <a:latin typeface="Times New Roman"/>
                <a:cs typeface="Times New Roman"/>
              </a:rPr>
              <a:t> </a:t>
            </a:r>
            <a:r>
              <a:rPr sz="2800" b="1" spc="-10" dirty="0" err="1" smtClean="0">
                <a:solidFill>
                  <a:srgbClr val="231F20"/>
                </a:solidFill>
                <a:latin typeface="Times New Roman"/>
                <a:cs typeface="Times New Roman"/>
              </a:rPr>
              <a:t>яйцеклітини</a:t>
            </a:r>
            <a:r>
              <a:rPr sz="2800" b="1" spc="-45" dirty="0" smtClean="0">
                <a:solidFill>
                  <a:srgbClr val="231F20"/>
                </a:solidFill>
                <a:latin typeface="Times New Roman"/>
                <a:cs typeface="Times New Roman"/>
              </a:rPr>
              <a:t> </a:t>
            </a:r>
            <a:r>
              <a:rPr sz="2800" b="1" spc="-15" dirty="0">
                <a:solidFill>
                  <a:srgbClr val="231F20"/>
                </a:solidFill>
                <a:latin typeface="Times New Roman"/>
                <a:cs typeface="Times New Roman"/>
              </a:rPr>
              <a:t>називають </a:t>
            </a:r>
            <a:r>
              <a:rPr sz="2800" b="1" spc="-290" dirty="0">
                <a:solidFill>
                  <a:srgbClr val="231F20"/>
                </a:solidFill>
                <a:latin typeface="Times New Roman"/>
                <a:cs typeface="Times New Roman"/>
              </a:rPr>
              <a:t> </a:t>
            </a:r>
            <a:r>
              <a:rPr sz="2800" b="1" spc="-15" dirty="0">
                <a:solidFill>
                  <a:srgbClr val="FF0000"/>
                </a:solidFill>
                <a:latin typeface="Times New Roman"/>
                <a:cs typeface="Times New Roman"/>
              </a:rPr>
              <a:t>клонуванням</a:t>
            </a:r>
            <a:r>
              <a:rPr sz="2800" b="1" spc="-15" dirty="0">
                <a:solidFill>
                  <a:srgbClr val="231F20"/>
                </a:solidFill>
                <a:latin typeface="Times New Roman"/>
                <a:cs typeface="Times New Roman"/>
              </a:rPr>
              <a:t> </a:t>
            </a:r>
            <a:r>
              <a:rPr sz="2800" b="1" spc="-10" dirty="0">
                <a:solidFill>
                  <a:srgbClr val="231F20"/>
                </a:solidFill>
                <a:latin typeface="Times New Roman"/>
                <a:cs typeface="Times New Roman"/>
              </a:rPr>
              <a:t>(отримання </a:t>
            </a:r>
            <a:r>
              <a:rPr sz="2800" b="1" spc="-15" dirty="0">
                <a:solidFill>
                  <a:srgbClr val="231F20"/>
                </a:solidFill>
                <a:latin typeface="Times New Roman"/>
                <a:cs typeface="Times New Roman"/>
              </a:rPr>
              <a:t>генетично однорідного </a:t>
            </a:r>
            <a:r>
              <a:rPr sz="2800" b="1" spc="-20" dirty="0">
                <a:solidFill>
                  <a:srgbClr val="231F20"/>
                </a:solidFill>
                <a:latin typeface="Times New Roman"/>
                <a:cs typeface="Times New Roman"/>
              </a:rPr>
              <a:t>потомства </a:t>
            </a:r>
            <a:r>
              <a:rPr sz="2800" b="1" spc="-10" dirty="0">
                <a:solidFill>
                  <a:srgbClr val="231F20"/>
                </a:solidFill>
                <a:latin typeface="Times New Roman"/>
                <a:cs typeface="Times New Roman"/>
              </a:rPr>
              <a:t>від </a:t>
            </a:r>
            <a:r>
              <a:rPr sz="2800" b="1" spc="-285" dirty="0">
                <a:solidFill>
                  <a:srgbClr val="231F20"/>
                </a:solidFill>
                <a:latin typeface="Times New Roman"/>
                <a:cs typeface="Times New Roman"/>
              </a:rPr>
              <a:t> </a:t>
            </a:r>
            <a:r>
              <a:rPr sz="2800" b="1" dirty="0">
                <a:solidFill>
                  <a:srgbClr val="231F20"/>
                </a:solidFill>
                <a:latin typeface="Times New Roman"/>
                <a:cs typeface="Times New Roman"/>
              </a:rPr>
              <a:t>однієї</a:t>
            </a:r>
            <a:r>
              <a:rPr sz="2800" b="1" spc="5" dirty="0">
                <a:solidFill>
                  <a:srgbClr val="231F20"/>
                </a:solidFill>
                <a:latin typeface="Times New Roman"/>
                <a:cs typeface="Times New Roman"/>
              </a:rPr>
              <a:t> </a:t>
            </a:r>
            <a:r>
              <a:rPr sz="2800" b="1" dirty="0">
                <a:solidFill>
                  <a:srgbClr val="231F20"/>
                </a:solidFill>
                <a:latin typeface="Times New Roman"/>
                <a:cs typeface="Times New Roman"/>
              </a:rPr>
              <a:t>родоначальної</a:t>
            </a:r>
            <a:r>
              <a:rPr sz="2800" b="1" spc="5" dirty="0">
                <a:solidFill>
                  <a:srgbClr val="231F20"/>
                </a:solidFill>
                <a:latin typeface="Times New Roman"/>
                <a:cs typeface="Times New Roman"/>
              </a:rPr>
              <a:t> клітини).</a:t>
            </a:r>
            <a:r>
              <a:rPr sz="2800" b="1" spc="315" dirty="0">
                <a:solidFill>
                  <a:srgbClr val="231F20"/>
                </a:solidFill>
                <a:latin typeface="Times New Roman"/>
                <a:cs typeface="Times New Roman"/>
              </a:rPr>
              <a:t> </a:t>
            </a:r>
            <a:endParaRPr lang="uk-UA" sz="2800" b="1" spc="315" dirty="0" smtClean="0">
              <a:solidFill>
                <a:srgbClr val="231F20"/>
              </a:solidFill>
              <a:latin typeface="Times New Roman"/>
              <a:cs typeface="Times New Roman"/>
            </a:endParaRPr>
          </a:p>
          <a:p>
            <a:pPr marR="99692" algn="just"/>
            <a:r>
              <a:rPr sz="2800" b="1" spc="5" dirty="0" err="1" smtClean="0">
                <a:solidFill>
                  <a:srgbClr val="231F20"/>
                </a:solidFill>
                <a:latin typeface="Times New Roman"/>
                <a:cs typeface="Times New Roman"/>
              </a:rPr>
              <a:t>Для</a:t>
            </a:r>
            <a:r>
              <a:rPr sz="2800" b="1" spc="315" dirty="0" smtClean="0">
                <a:solidFill>
                  <a:srgbClr val="231F20"/>
                </a:solidFill>
                <a:latin typeface="Times New Roman"/>
                <a:cs typeface="Times New Roman"/>
              </a:rPr>
              <a:t> </a:t>
            </a:r>
            <a:r>
              <a:rPr sz="2800" b="1" spc="5" dirty="0">
                <a:solidFill>
                  <a:srgbClr val="231F20"/>
                </a:solidFill>
                <a:latin typeface="Times New Roman"/>
                <a:cs typeface="Times New Roman"/>
              </a:rPr>
              <a:t>клонованих</a:t>
            </a:r>
            <a:r>
              <a:rPr sz="2800" b="1" spc="315" dirty="0">
                <a:solidFill>
                  <a:srgbClr val="231F20"/>
                </a:solidFill>
                <a:latin typeface="Times New Roman"/>
                <a:cs typeface="Times New Roman"/>
              </a:rPr>
              <a:t> </a:t>
            </a:r>
            <a:r>
              <a:rPr sz="2800" b="1" spc="5" dirty="0">
                <a:solidFill>
                  <a:srgbClr val="231F20"/>
                </a:solidFill>
                <a:latin typeface="Times New Roman"/>
                <a:cs typeface="Times New Roman"/>
              </a:rPr>
              <a:t>тварин </a:t>
            </a:r>
            <a:r>
              <a:rPr sz="2800" b="1" spc="10" dirty="0">
                <a:solidFill>
                  <a:srgbClr val="231F20"/>
                </a:solidFill>
                <a:latin typeface="Times New Roman"/>
                <a:cs typeface="Times New Roman"/>
              </a:rPr>
              <a:t> </a:t>
            </a:r>
            <a:r>
              <a:rPr sz="2800" b="1" spc="-5" dirty="0">
                <a:solidFill>
                  <a:srgbClr val="231F20"/>
                </a:solidFill>
                <a:latin typeface="Times New Roman"/>
                <a:cs typeface="Times New Roman"/>
              </a:rPr>
              <a:t>характерний</a:t>
            </a:r>
            <a:r>
              <a:rPr sz="2800" b="1" spc="70" dirty="0">
                <a:solidFill>
                  <a:srgbClr val="231F20"/>
                </a:solidFill>
                <a:latin typeface="Times New Roman"/>
                <a:cs typeface="Times New Roman"/>
              </a:rPr>
              <a:t> </a:t>
            </a:r>
            <a:r>
              <a:rPr sz="2800" b="1" i="1" dirty="0">
                <a:solidFill>
                  <a:srgbClr val="231F20"/>
                </a:solidFill>
                <a:effectLst>
                  <a:outerShdw blurRad="38100" dist="38100" dir="2700000" algn="tl">
                    <a:srgbClr val="000000">
                      <a:alpha val="43137"/>
                    </a:srgbClr>
                  </a:outerShdw>
                </a:effectLst>
                <a:latin typeface="Times New Roman"/>
                <a:cs typeface="Times New Roman"/>
              </a:rPr>
              <a:t>високий</a:t>
            </a:r>
            <a:r>
              <a:rPr sz="2800" b="1" i="1" spc="70" dirty="0">
                <a:solidFill>
                  <a:srgbClr val="231F20"/>
                </a:solidFill>
                <a:effectLst>
                  <a:outerShdw blurRad="38100" dist="38100" dir="2700000" algn="tl">
                    <a:srgbClr val="000000">
                      <a:alpha val="43137"/>
                    </a:srgbClr>
                  </a:outerShdw>
                </a:effectLst>
                <a:latin typeface="Times New Roman"/>
                <a:cs typeface="Times New Roman"/>
              </a:rPr>
              <a:t> </a:t>
            </a:r>
            <a:r>
              <a:rPr sz="2800" b="1" i="1" spc="-5" dirty="0">
                <a:solidFill>
                  <a:srgbClr val="231F20"/>
                </a:solidFill>
                <a:effectLst>
                  <a:outerShdw blurRad="38100" dist="38100" dir="2700000" algn="tl">
                    <a:srgbClr val="000000">
                      <a:alpha val="43137"/>
                    </a:srgbClr>
                  </a:outerShdw>
                </a:effectLst>
                <a:latin typeface="Times New Roman"/>
                <a:cs typeface="Times New Roman"/>
              </a:rPr>
              <a:t>рівень</a:t>
            </a:r>
            <a:r>
              <a:rPr sz="2800" b="1" i="1" spc="70" dirty="0">
                <a:solidFill>
                  <a:srgbClr val="231F20"/>
                </a:solidFill>
                <a:effectLst>
                  <a:outerShdw blurRad="38100" dist="38100" dir="2700000" algn="tl">
                    <a:srgbClr val="000000">
                      <a:alpha val="43137"/>
                    </a:srgbClr>
                  </a:outerShdw>
                </a:effectLst>
                <a:latin typeface="Times New Roman"/>
                <a:cs typeface="Times New Roman"/>
              </a:rPr>
              <a:t> </a:t>
            </a:r>
            <a:r>
              <a:rPr sz="2800" b="1" i="1" spc="-5" dirty="0">
                <a:solidFill>
                  <a:srgbClr val="231F20"/>
                </a:solidFill>
                <a:effectLst>
                  <a:outerShdw blurRad="38100" dist="38100" dir="2700000" algn="tl">
                    <a:srgbClr val="000000">
                      <a:alpha val="43137"/>
                    </a:srgbClr>
                  </a:outerShdw>
                </a:effectLst>
                <a:latin typeface="Times New Roman"/>
                <a:cs typeface="Times New Roman"/>
              </a:rPr>
              <a:t>пре-</a:t>
            </a:r>
            <a:r>
              <a:rPr sz="2800" b="1" i="1" spc="75" dirty="0">
                <a:solidFill>
                  <a:srgbClr val="231F20"/>
                </a:solidFill>
                <a:effectLst>
                  <a:outerShdw blurRad="38100" dist="38100" dir="2700000" algn="tl">
                    <a:srgbClr val="000000">
                      <a:alpha val="43137"/>
                    </a:srgbClr>
                  </a:outerShdw>
                </a:effectLst>
                <a:latin typeface="Times New Roman"/>
                <a:cs typeface="Times New Roman"/>
              </a:rPr>
              <a:t> </a:t>
            </a:r>
            <a:r>
              <a:rPr sz="2800" b="1" i="1" dirty="0">
                <a:solidFill>
                  <a:srgbClr val="231F20"/>
                </a:solidFill>
                <a:effectLst>
                  <a:outerShdw blurRad="38100" dist="38100" dir="2700000" algn="tl">
                    <a:srgbClr val="000000">
                      <a:alpha val="43137"/>
                    </a:srgbClr>
                  </a:outerShdw>
                </a:effectLst>
                <a:latin typeface="Times New Roman"/>
                <a:cs typeface="Times New Roman"/>
              </a:rPr>
              <a:t>і</a:t>
            </a:r>
            <a:r>
              <a:rPr sz="2800" b="1" i="1" spc="70" dirty="0">
                <a:solidFill>
                  <a:srgbClr val="231F20"/>
                </a:solidFill>
                <a:effectLst>
                  <a:outerShdw blurRad="38100" dist="38100" dir="2700000" algn="tl">
                    <a:srgbClr val="000000">
                      <a:alpha val="43137"/>
                    </a:srgbClr>
                  </a:outerShdw>
                </a:effectLst>
                <a:latin typeface="Times New Roman"/>
                <a:cs typeface="Times New Roman"/>
              </a:rPr>
              <a:t> </a:t>
            </a:r>
            <a:r>
              <a:rPr sz="2800" b="1" i="1" dirty="0">
                <a:solidFill>
                  <a:srgbClr val="231F20"/>
                </a:solidFill>
                <a:effectLst>
                  <a:outerShdw blurRad="38100" dist="38100" dir="2700000" algn="tl">
                    <a:srgbClr val="000000">
                      <a:alpha val="43137"/>
                    </a:srgbClr>
                  </a:outerShdw>
                </a:effectLst>
                <a:latin typeface="Times New Roman"/>
                <a:cs typeface="Times New Roman"/>
              </a:rPr>
              <a:t>постнатальної</a:t>
            </a:r>
            <a:r>
              <a:rPr sz="2800" b="1" i="1" spc="70" dirty="0">
                <a:solidFill>
                  <a:srgbClr val="231F20"/>
                </a:solidFill>
                <a:effectLst>
                  <a:outerShdw blurRad="38100" dist="38100" dir="2700000" algn="tl">
                    <a:srgbClr val="000000">
                      <a:alpha val="43137"/>
                    </a:srgbClr>
                  </a:outerShdw>
                </a:effectLst>
                <a:latin typeface="Times New Roman"/>
                <a:cs typeface="Times New Roman"/>
              </a:rPr>
              <a:t> </a:t>
            </a:r>
            <a:r>
              <a:rPr sz="2800" b="1" i="1" spc="-5" dirty="0" err="1">
                <a:solidFill>
                  <a:srgbClr val="231F20"/>
                </a:solidFill>
                <a:effectLst>
                  <a:outerShdw blurRad="38100" dist="38100" dir="2700000" algn="tl">
                    <a:srgbClr val="000000">
                      <a:alpha val="43137"/>
                    </a:srgbClr>
                  </a:outerShdw>
                </a:effectLst>
                <a:latin typeface="Times New Roman"/>
                <a:cs typeface="Times New Roman"/>
              </a:rPr>
              <a:t>смертності</a:t>
            </a:r>
            <a:r>
              <a:rPr sz="2800" b="1" spc="-5" dirty="0" smtClean="0">
                <a:solidFill>
                  <a:srgbClr val="231F20"/>
                </a:solidFill>
                <a:latin typeface="Times New Roman"/>
                <a:cs typeface="Times New Roman"/>
              </a:rPr>
              <a:t>,</a:t>
            </a:r>
            <a:r>
              <a:rPr sz="2800" b="1" spc="-285" dirty="0" smtClean="0">
                <a:solidFill>
                  <a:srgbClr val="231F20"/>
                </a:solidFill>
                <a:latin typeface="Times New Roman"/>
                <a:cs typeface="Times New Roman"/>
              </a:rPr>
              <a:t> </a:t>
            </a:r>
            <a:r>
              <a:rPr sz="2800" b="1" dirty="0">
                <a:solidFill>
                  <a:srgbClr val="231F20"/>
                </a:solidFill>
                <a:latin typeface="Times New Roman"/>
                <a:cs typeface="Times New Roman"/>
              </a:rPr>
              <a:t>а</a:t>
            </a:r>
            <a:r>
              <a:rPr sz="2800" b="1" spc="-60" dirty="0">
                <a:solidFill>
                  <a:srgbClr val="231F20"/>
                </a:solidFill>
                <a:latin typeface="Times New Roman"/>
                <a:cs typeface="Times New Roman"/>
              </a:rPr>
              <a:t> </a:t>
            </a:r>
            <a:r>
              <a:rPr sz="2800" b="1" dirty="0">
                <a:solidFill>
                  <a:srgbClr val="231F20"/>
                </a:solidFill>
                <a:latin typeface="Times New Roman"/>
                <a:cs typeface="Times New Roman"/>
              </a:rPr>
              <a:t>т</a:t>
            </a:r>
            <a:r>
              <a:rPr sz="2800" b="1" spc="-15" dirty="0">
                <a:solidFill>
                  <a:srgbClr val="231F20"/>
                </a:solidFill>
                <a:latin typeface="Times New Roman"/>
                <a:cs typeface="Times New Roman"/>
              </a:rPr>
              <a:t>а</a:t>
            </a:r>
            <a:r>
              <a:rPr sz="2800" b="1" spc="-75" dirty="0">
                <a:solidFill>
                  <a:srgbClr val="231F20"/>
                </a:solidFill>
                <a:latin typeface="Times New Roman"/>
                <a:cs typeface="Times New Roman"/>
              </a:rPr>
              <a:t>к</a:t>
            </a:r>
            <a:r>
              <a:rPr sz="2800" b="1" spc="-45" dirty="0">
                <a:solidFill>
                  <a:srgbClr val="231F20"/>
                </a:solidFill>
                <a:latin typeface="Times New Roman"/>
                <a:cs typeface="Times New Roman"/>
              </a:rPr>
              <a:t>о</a:t>
            </a:r>
            <a:r>
              <a:rPr sz="2800" b="1" dirty="0">
                <a:solidFill>
                  <a:srgbClr val="231F20"/>
                </a:solidFill>
                <a:latin typeface="Times New Roman"/>
                <a:cs typeface="Times New Roman"/>
              </a:rPr>
              <a:t>ж</a:t>
            </a:r>
            <a:r>
              <a:rPr sz="2800" b="1" spc="-60" dirty="0">
                <a:solidFill>
                  <a:srgbClr val="231F20"/>
                </a:solidFill>
                <a:latin typeface="Times New Roman"/>
                <a:cs typeface="Times New Roman"/>
              </a:rPr>
              <a:t> </a:t>
            </a:r>
            <a:r>
              <a:rPr sz="2800" b="1" i="1" spc="-15" dirty="0">
                <a:solidFill>
                  <a:srgbClr val="231F20"/>
                </a:solidFill>
                <a:effectLst>
                  <a:outerShdw blurRad="38100" dist="38100" dir="2700000" algn="tl">
                    <a:srgbClr val="000000">
                      <a:alpha val="43137"/>
                    </a:srgbClr>
                  </a:outerShdw>
                </a:effectLst>
                <a:latin typeface="Times New Roman"/>
                <a:cs typeface="Times New Roman"/>
              </a:rPr>
              <a:t>п</a:t>
            </a:r>
            <a:r>
              <a:rPr sz="2800" b="1" i="1" spc="-35" dirty="0">
                <a:solidFill>
                  <a:srgbClr val="231F20"/>
                </a:solidFill>
                <a:effectLst>
                  <a:outerShdw blurRad="38100" dist="38100" dir="2700000" algn="tl">
                    <a:srgbClr val="000000">
                      <a:alpha val="43137"/>
                    </a:srgbClr>
                  </a:outerShdw>
                </a:effectLst>
                <a:latin typeface="Times New Roman"/>
                <a:cs typeface="Times New Roman"/>
              </a:rPr>
              <a:t>о</a:t>
            </a:r>
            <a:r>
              <a:rPr sz="2800" b="1" i="1" spc="-15" dirty="0">
                <a:solidFill>
                  <a:srgbClr val="231F20"/>
                </a:solidFill>
                <a:effectLst>
                  <a:outerShdw blurRad="38100" dist="38100" dir="2700000" algn="tl">
                    <a:srgbClr val="000000">
                      <a:alpha val="43137"/>
                    </a:srgbClr>
                  </a:outerShdw>
                </a:effectLst>
                <a:latin typeface="Times New Roman"/>
                <a:cs typeface="Times New Roman"/>
              </a:rPr>
              <a:t>я</a:t>
            </a:r>
            <a:r>
              <a:rPr sz="2800" b="1" i="1" spc="-30" dirty="0">
                <a:solidFill>
                  <a:srgbClr val="231F20"/>
                </a:solidFill>
                <a:effectLst>
                  <a:outerShdw blurRad="38100" dist="38100" dir="2700000" algn="tl">
                    <a:srgbClr val="000000">
                      <a:alpha val="43137"/>
                    </a:srgbClr>
                  </a:outerShdw>
                </a:effectLst>
                <a:latin typeface="Times New Roman"/>
                <a:cs typeface="Times New Roman"/>
              </a:rPr>
              <a:t>в</a:t>
            </a:r>
            <a:r>
              <a:rPr sz="2800" b="1" i="1" dirty="0">
                <a:solidFill>
                  <a:srgbClr val="231F20"/>
                </a:solidFill>
                <a:effectLst>
                  <a:outerShdw blurRad="38100" dist="38100" dir="2700000" algn="tl">
                    <a:srgbClr val="000000">
                      <a:alpha val="43137"/>
                    </a:srgbClr>
                  </a:outerShdw>
                </a:effectLst>
                <a:latin typeface="Times New Roman"/>
                <a:cs typeface="Times New Roman"/>
              </a:rPr>
              <a:t>а</a:t>
            </a:r>
            <a:r>
              <a:rPr sz="2800" b="1" i="1" spc="-60" dirty="0">
                <a:solidFill>
                  <a:srgbClr val="231F20"/>
                </a:solidFill>
                <a:effectLst>
                  <a:outerShdw blurRad="38100" dist="38100" dir="2700000" algn="tl">
                    <a:srgbClr val="000000">
                      <a:alpha val="43137"/>
                    </a:srgbClr>
                  </a:outerShdw>
                </a:effectLst>
                <a:latin typeface="Times New Roman"/>
                <a:cs typeface="Times New Roman"/>
              </a:rPr>
              <a:t> </a:t>
            </a:r>
            <a:r>
              <a:rPr sz="2800" b="1" i="1" spc="-15" dirty="0" err="1">
                <a:solidFill>
                  <a:srgbClr val="231F20"/>
                </a:solidFill>
                <a:effectLst>
                  <a:outerShdw blurRad="38100" dist="38100" dir="2700000" algn="tl">
                    <a:srgbClr val="000000">
                      <a:alpha val="43137"/>
                    </a:srgbClr>
                  </a:outerShdw>
                </a:effectLst>
                <a:latin typeface="Times New Roman"/>
                <a:cs typeface="Times New Roman"/>
              </a:rPr>
              <a:t>різни</a:t>
            </a:r>
            <a:r>
              <a:rPr sz="2800" b="1" i="1" dirty="0" err="1">
                <a:solidFill>
                  <a:srgbClr val="231F20"/>
                </a:solidFill>
                <a:effectLst>
                  <a:outerShdw blurRad="38100" dist="38100" dir="2700000" algn="tl">
                    <a:srgbClr val="000000">
                      <a:alpha val="43137"/>
                    </a:srgbClr>
                  </a:outerShdw>
                </a:effectLst>
                <a:latin typeface="Times New Roman"/>
                <a:cs typeface="Times New Roman"/>
              </a:rPr>
              <a:t>х</a:t>
            </a:r>
            <a:r>
              <a:rPr sz="2800" b="1" i="1" spc="-60" dirty="0">
                <a:solidFill>
                  <a:srgbClr val="231F20"/>
                </a:solidFill>
                <a:effectLst>
                  <a:outerShdw blurRad="38100" dist="38100" dir="2700000" algn="tl">
                    <a:srgbClr val="000000">
                      <a:alpha val="43137"/>
                    </a:srgbClr>
                  </a:outerShdw>
                </a:effectLst>
                <a:latin typeface="Times New Roman"/>
                <a:cs typeface="Times New Roman"/>
              </a:rPr>
              <a:t> </a:t>
            </a:r>
            <a:r>
              <a:rPr sz="2800" b="1" i="1" spc="-15" dirty="0" err="1" smtClean="0">
                <a:solidFill>
                  <a:srgbClr val="231F20"/>
                </a:solidFill>
                <a:effectLst>
                  <a:outerShdw blurRad="38100" dist="38100" dir="2700000" algn="tl">
                    <a:srgbClr val="000000">
                      <a:alpha val="43137"/>
                    </a:srgbClr>
                  </a:outerShdw>
                </a:effectLst>
                <a:latin typeface="Times New Roman"/>
                <a:cs typeface="Times New Roman"/>
              </a:rPr>
              <a:t>ан</a:t>
            </a:r>
            <a:r>
              <a:rPr sz="2800" b="1" i="1" spc="-35" dirty="0" err="1" smtClean="0">
                <a:solidFill>
                  <a:srgbClr val="231F20"/>
                </a:solidFill>
                <a:effectLst>
                  <a:outerShdw blurRad="38100" dist="38100" dir="2700000" algn="tl">
                    <a:srgbClr val="000000">
                      <a:alpha val="43137"/>
                    </a:srgbClr>
                  </a:outerShdw>
                </a:effectLst>
                <a:latin typeface="Times New Roman"/>
                <a:cs typeface="Times New Roman"/>
              </a:rPr>
              <a:t>о</a:t>
            </a:r>
            <a:r>
              <a:rPr sz="2800" b="1" i="1" spc="-20" dirty="0" err="1" smtClean="0">
                <a:solidFill>
                  <a:srgbClr val="231F20"/>
                </a:solidFill>
                <a:effectLst>
                  <a:outerShdw blurRad="38100" dist="38100" dir="2700000" algn="tl">
                    <a:srgbClr val="000000">
                      <a:alpha val="43137"/>
                    </a:srgbClr>
                  </a:outerShdw>
                </a:effectLst>
                <a:latin typeface="Times New Roman"/>
                <a:cs typeface="Times New Roman"/>
              </a:rPr>
              <a:t>м</a:t>
            </a:r>
            <a:r>
              <a:rPr sz="2800" b="1" i="1" spc="-5" dirty="0" err="1" smtClean="0">
                <a:solidFill>
                  <a:srgbClr val="231F20"/>
                </a:solidFill>
                <a:effectLst>
                  <a:outerShdw blurRad="38100" dist="38100" dir="2700000" algn="tl">
                    <a:srgbClr val="000000">
                      <a:alpha val="43137"/>
                    </a:srgbClr>
                  </a:outerShdw>
                </a:effectLst>
                <a:latin typeface="Times New Roman"/>
                <a:cs typeface="Times New Roman"/>
              </a:rPr>
              <a:t>а</a:t>
            </a:r>
            <a:r>
              <a:rPr sz="2800" b="1" i="1" spc="-15" dirty="0" err="1" smtClean="0">
                <a:solidFill>
                  <a:srgbClr val="231F20"/>
                </a:solidFill>
                <a:effectLst>
                  <a:outerShdw blurRad="38100" dist="38100" dir="2700000" algn="tl">
                    <a:srgbClr val="000000">
                      <a:alpha val="43137"/>
                    </a:srgbClr>
                  </a:outerShdw>
                </a:effectLst>
                <a:latin typeface="Times New Roman"/>
                <a:cs typeface="Times New Roman"/>
              </a:rPr>
              <a:t>лій</a:t>
            </a:r>
            <a:r>
              <a:rPr sz="2800" b="1" dirty="0" smtClean="0">
                <a:solidFill>
                  <a:srgbClr val="231F20"/>
                </a:solidFill>
                <a:latin typeface="Times New Roman"/>
                <a:cs typeface="Times New Roman"/>
              </a:rPr>
              <a:t>,</a:t>
            </a:r>
            <a:r>
              <a:rPr lang="uk-UA" sz="2800" b="1" spc="-60" dirty="0">
                <a:solidFill>
                  <a:srgbClr val="231F20"/>
                </a:solidFill>
                <a:latin typeface="Times New Roman"/>
                <a:cs typeface="Times New Roman"/>
              </a:rPr>
              <a:t> </a:t>
            </a:r>
            <a:r>
              <a:rPr sz="2800" b="1" spc="-15" dirty="0" err="1" smtClean="0">
                <a:solidFill>
                  <a:srgbClr val="231F20"/>
                </a:solidFill>
                <a:latin typeface="Times New Roman"/>
                <a:cs typeface="Times New Roman"/>
              </a:rPr>
              <a:t>щ</a:t>
            </a:r>
            <a:r>
              <a:rPr sz="2800" b="1" dirty="0" err="1" smtClean="0">
                <a:solidFill>
                  <a:srgbClr val="231F20"/>
                </a:solidFill>
                <a:latin typeface="Times New Roman"/>
                <a:cs typeface="Times New Roman"/>
              </a:rPr>
              <a:t>о</a:t>
            </a:r>
            <a:r>
              <a:rPr sz="2800" b="1" spc="-60" dirty="0" smtClean="0">
                <a:solidFill>
                  <a:srgbClr val="231F20"/>
                </a:solidFill>
                <a:latin typeface="Times New Roman"/>
                <a:cs typeface="Times New Roman"/>
              </a:rPr>
              <a:t> </a:t>
            </a:r>
            <a:r>
              <a:rPr sz="2800" b="1" spc="-15" dirty="0">
                <a:solidFill>
                  <a:srgbClr val="231F20"/>
                </a:solidFill>
                <a:latin typeface="Times New Roman"/>
                <a:cs typeface="Times New Roman"/>
              </a:rPr>
              <a:t>пов’я</a:t>
            </a:r>
            <a:r>
              <a:rPr sz="2800" b="1" spc="-40" dirty="0">
                <a:solidFill>
                  <a:srgbClr val="231F20"/>
                </a:solidFill>
                <a:latin typeface="Times New Roman"/>
                <a:cs typeface="Times New Roman"/>
              </a:rPr>
              <a:t>з</a:t>
            </a:r>
            <a:r>
              <a:rPr sz="2800" b="1" spc="-15" dirty="0">
                <a:solidFill>
                  <a:srgbClr val="231F20"/>
                </a:solidFill>
                <a:latin typeface="Times New Roman"/>
                <a:cs typeface="Times New Roman"/>
              </a:rPr>
              <a:t>у</a:t>
            </a:r>
            <a:r>
              <a:rPr sz="2800" b="1" spc="-30" dirty="0">
                <a:solidFill>
                  <a:srgbClr val="231F20"/>
                </a:solidFill>
                <a:latin typeface="Times New Roman"/>
                <a:cs typeface="Times New Roman"/>
              </a:rPr>
              <a:t>ю</a:t>
            </a:r>
            <a:r>
              <a:rPr sz="2800" b="1" spc="-15" dirty="0">
                <a:solidFill>
                  <a:srgbClr val="231F20"/>
                </a:solidFill>
                <a:latin typeface="Times New Roman"/>
                <a:cs typeface="Times New Roman"/>
              </a:rPr>
              <a:t>т</a:t>
            </a:r>
            <a:r>
              <a:rPr sz="2800" b="1" dirty="0">
                <a:solidFill>
                  <a:srgbClr val="231F20"/>
                </a:solidFill>
                <a:latin typeface="Times New Roman"/>
                <a:cs typeface="Times New Roman"/>
              </a:rPr>
              <a:t>ь</a:t>
            </a:r>
            <a:r>
              <a:rPr sz="2800" b="1" spc="-60" dirty="0">
                <a:solidFill>
                  <a:srgbClr val="231F20"/>
                </a:solidFill>
                <a:latin typeface="Times New Roman"/>
                <a:cs typeface="Times New Roman"/>
              </a:rPr>
              <a:t> </a:t>
            </a:r>
            <a:r>
              <a:rPr sz="2800" b="1" spc="-15" dirty="0">
                <a:solidFill>
                  <a:srgbClr val="231F20"/>
                </a:solidFill>
                <a:latin typeface="Times New Roman"/>
                <a:cs typeface="Times New Roman"/>
              </a:rPr>
              <a:t>і</a:t>
            </a:r>
            <a:r>
              <a:rPr sz="2800" b="1" dirty="0">
                <a:solidFill>
                  <a:srgbClr val="231F20"/>
                </a:solidFill>
                <a:latin typeface="Times New Roman"/>
                <a:cs typeface="Times New Roman"/>
              </a:rPr>
              <a:t>з</a:t>
            </a:r>
            <a:r>
              <a:rPr sz="2800" b="1" spc="-60" dirty="0">
                <a:solidFill>
                  <a:srgbClr val="231F20"/>
                </a:solidFill>
                <a:latin typeface="Times New Roman"/>
                <a:cs typeface="Times New Roman"/>
              </a:rPr>
              <a:t> </a:t>
            </a:r>
            <a:r>
              <a:rPr sz="2800" b="1" spc="-15" dirty="0">
                <a:solidFill>
                  <a:srgbClr val="231F20"/>
                </a:solidFill>
                <a:latin typeface="Times New Roman"/>
                <a:cs typeface="Times New Roman"/>
              </a:rPr>
              <a:t>епі</a:t>
            </a:r>
            <a:r>
              <a:rPr sz="2800" b="1" spc="-30" dirty="0">
                <a:solidFill>
                  <a:srgbClr val="231F20"/>
                </a:solidFill>
                <a:latin typeface="Times New Roman"/>
                <a:cs typeface="Times New Roman"/>
              </a:rPr>
              <a:t>г</a:t>
            </a:r>
            <a:r>
              <a:rPr sz="2800" b="1" spc="-15" dirty="0">
                <a:solidFill>
                  <a:srgbClr val="231F20"/>
                </a:solidFill>
                <a:latin typeface="Times New Roman"/>
                <a:cs typeface="Times New Roman"/>
              </a:rPr>
              <a:t>енетично</a:t>
            </a:r>
            <a:r>
              <a:rPr sz="2800" b="1" dirty="0">
                <a:solidFill>
                  <a:srgbClr val="231F20"/>
                </a:solidFill>
                <a:latin typeface="Times New Roman"/>
                <a:cs typeface="Times New Roman"/>
              </a:rPr>
              <a:t>ю  спадковістю. </a:t>
            </a:r>
            <a:r>
              <a:rPr sz="2800" b="1" spc="5" dirty="0">
                <a:solidFill>
                  <a:srgbClr val="231F20"/>
                </a:solidFill>
                <a:latin typeface="Times New Roman"/>
                <a:cs typeface="Times New Roman"/>
              </a:rPr>
              <a:t>Отже, </a:t>
            </a:r>
            <a:r>
              <a:rPr sz="2800" b="1" spc="-15" dirty="0">
                <a:solidFill>
                  <a:srgbClr val="231F20"/>
                </a:solidFill>
                <a:latin typeface="Times New Roman"/>
                <a:cs typeface="Times New Roman"/>
              </a:rPr>
              <a:t>хоча </a:t>
            </a:r>
            <a:r>
              <a:rPr sz="2800" b="1" spc="5" dirty="0">
                <a:solidFill>
                  <a:srgbClr val="231F20"/>
                </a:solidFill>
                <a:latin typeface="Times New Roman"/>
                <a:cs typeface="Times New Roman"/>
              </a:rPr>
              <a:t>роботи </a:t>
            </a:r>
            <a:r>
              <a:rPr sz="2800" b="1" dirty="0">
                <a:solidFill>
                  <a:srgbClr val="231F20"/>
                </a:solidFill>
                <a:latin typeface="Times New Roman"/>
                <a:cs typeface="Times New Roman"/>
              </a:rPr>
              <a:t>з </a:t>
            </a:r>
            <a:r>
              <a:rPr sz="2800" b="1" spc="5" dirty="0">
                <a:solidFill>
                  <a:srgbClr val="231F20"/>
                </a:solidFill>
                <a:latin typeface="Times New Roman"/>
                <a:cs typeface="Times New Roman"/>
              </a:rPr>
              <a:t>клонування тварин </a:t>
            </a:r>
            <a:r>
              <a:rPr sz="2800" b="1" dirty="0">
                <a:solidFill>
                  <a:srgbClr val="231F20"/>
                </a:solidFill>
                <a:latin typeface="Times New Roman"/>
                <a:cs typeface="Times New Roman"/>
              </a:rPr>
              <a:t>мають </a:t>
            </a:r>
            <a:r>
              <a:rPr sz="2800" b="1" spc="5" dirty="0">
                <a:solidFill>
                  <a:srgbClr val="231F20"/>
                </a:solidFill>
                <a:latin typeface="Times New Roman"/>
                <a:cs typeface="Times New Roman"/>
              </a:rPr>
              <a:t> </a:t>
            </a:r>
            <a:r>
              <a:rPr sz="2800" b="1" spc="-5" dirty="0">
                <a:solidFill>
                  <a:srgbClr val="231F20"/>
                </a:solidFill>
                <a:latin typeface="Times New Roman"/>
                <a:cs typeface="Times New Roman"/>
              </a:rPr>
              <a:t>вагомий</a:t>
            </a:r>
            <a:r>
              <a:rPr sz="2800" b="1" dirty="0">
                <a:solidFill>
                  <a:srgbClr val="231F20"/>
                </a:solidFill>
                <a:latin typeface="Times New Roman"/>
                <a:cs typeface="Times New Roman"/>
              </a:rPr>
              <a:t> </a:t>
            </a:r>
            <a:r>
              <a:rPr sz="2800" b="1" spc="-10" dirty="0">
                <a:solidFill>
                  <a:srgbClr val="231F20"/>
                </a:solidFill>
                <a:latin typeface="Times New Roman"/>
                <a:cs typeface="Times New Roman"/>
              </a:rPr>
              <a:t>науковий</a:t>
            </a:r>
            <a:r>
              <a:rPr sz="2800" b="1" spc="-5" dirty="0">
                <a:solidFill>
                  <a:srgbClr val="231F20"/>
                </a:solidFill>
                <a:latin typeface="Times New Roman"/>
                <a:cs typeface="Times New Roman"/>
              </a:rPr>
              <a:t> </a:t>
            </a:r>
            <a:r>
              <a:rPr sz="2800" b="1" spc="10" dirty="0">
                <a:solidFill>
                  <a:srgbClr val="231F20"/>
                </a:solidFill>
                <a:latin typeface="Times New Roman"/>
                <a:cs typeface="Times New Roman"/>
              </a:rPr>
              <a:t>інтерес,</a:t>
            </a:r>
            <a:r>
              <a:rPr sz="2800" b="1" spc="15" dirty="0">
                <a:solidFill>
                  <a:srgbClr val="231F20"/>
                </a:solidFill>
                <a:latin typeface="Times New Roman"/>
                <a:cs typeface="Times New Roman"/>
              </a:rPr>
              <a:t> </a:t>
            </a:r>
            <a:r>
              <a:rPr sz="2800" b="1" spc="5" dirty="0">
                <a:solidFill>
                  <a:srgbClr val="231F20"/>
                </a:solidFill>
                <a:latin typeface="Times New Roman"/>
                <a:cs typeface="Times New Roman"/>
              </a:rPr>
              <a:t>їхня</a:t>
            </a:r>
            <a:r>
              <a:rPr sz="2800" b="1" spc="10" dirty="0">
                <a:solidFill>
                  <a:srgbClr val="231F20"/>
                </a:solidFill>
                <a:latin typeface="Times New Roman"/>
                <a:cs typeface="Times New Roman"/>
              </a:rPr>
              <a:t> </a:t>
            </a:r>
            <a:r>
              <a:rPr sz="2800" b="1" spc="5" dirty="0">
                <a:solidFill>
                  <a:srgbClr val="231F20"/>
                </a:solidFill>
                <a:latin typeface="Times New Roman"/>
                <a:cs typeface="Times New Roman"/>
              </a:rPr>
              <a:t>практична</a:t>
            </a:r>
            <a:r>
              <a:rPr sz="2800" b="1" spc="10" dirty="0">
                <a:solidFill>
                  <a:srgbClr val="231F20"/>
                </a:solidFill>
                <a:latin typeface="Times New Roman"/>
                <a:cs typeface="Times New Roman"/>
              </a:rPr>
              <a:t> </a:t>
            </a:r>
            <a:r>
              <a:rPr sz="2800" b="1" spc="5" dirty="0">
                <a:solidFill>
                  <a:srgbClr val="231F20"/>
                </a:solidFill>
                <a:latin typeface="Times New Roman"/>
                <a:cs typeface="Times New Roman"/>
              </a:rPr>
              <a:t>цінність</a:t>
            </a:r>
            <a:r>
              <a:rPr sz="2800" b="1" spc="10" dirty="0">
                <a:solidFill>
                  <a:srgbClr val="231F20"/>
                </a:solidFill>
                <a:latin typeface="Times New Roman"/>
                <a:cs typeface="Times New Roman"/>
              </a:rPr>
              <a:t> </a:t>
            </a:r>
            <a:r>
              <a:rPr sz="2800" b="1" spc="5" dirty="0">
                <a:solidFill>
                  <a:srgbClr val="231F20"/>
                </a:solidFill>
                <a:latin typeface="Times New Roman"/>
                <a:cs typeface="Times New Roman"/>
              </a:rPr>
              <a:t>наразі </a:t>
            </a:r>
            <a:r>
              <a:rPr sz="2800" b="1" spc="-285" dirty="0">
                <a:solidFill>
                  <a:srgbClr val="231F20"/>
                </a:solidFill>
                <a:latin typeface="Times New Roman"/>
                <a:cs typeface="Times New Roman"/>
              </a:rPr>
              <a:t> </a:t>
            </a:r>
            <a:r>
              <a:rPr sz="2800" b="1" dirty="0" err="1">
                <a:solidFill>
                  <a:srgbClr val="231F20"/>
                </a:solidFill>
                <a:latin typeface="Times New Roman"/>
                <a:cs typeface="Times New Roman"/>
              </a:rPr>
              <a:t>залишається</a:t>
            </a:r>
            <a:r>
              <a:rPr sz="2800" b="1" spc="-5" dirty="0">
                <a:solidFill>
                  <a:srgbClr val="231F20"/>
                </a:solidFill>
                <a:latin typeface="Times New Roman"/>
                <a:cs typeface="Times New Roman"/>
              </a:rPr>
              <a:t> </a:t>
            </a:r>
            <a:r>
              <a:rPr sz="2800" b="1" spc="-10" dirty="0" err="1">
                <a:solidFill>
                  <a:srgbClr val="231F20"/>
                </a:solidFill>
                <a:latin typeface="Times New Roman"/>
                <a:cs typeface="Times New Roman"/>
              </a:rPr>
              <a:t>невисокою</a:t>
            </a:r>
            <a:r>
              <a:rPr lang="en-US" sz="2800" b="1" spc="-10" dirty="0">
                <a:solidFill>
                  <a:srgbClr val="231F20"/>
                </a:solidFill>
                <a:latin typeface="Times New Roman"/>
                <a:cs typeface="Times New Roman"/>
              </a:rPr>
              <a:t>. </a:t>
            </a:r>
            <a:endParaRPr sz="2800" b="1" dirty="0">
              <a:latin typeface="Times New Roman"/>
              <a:cs typeface="Times New Roman"/>
            </a:endParaRPr>
          </a:p>
        </p:txBody>
      </p:sp>
    </p:spTree>
    <p:extLst>
      <p:ext uri="{BB962C8B-B14F-4D97-AF65-F5344CB8AC3E}">
        <p14:creationId xmlns:p14="http://schemas.microsoft.com/office/powerpoint/2010/main" val="3081548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38905" y="7263536"/>
            <a:ext cx="476884" cy="0"/>
          </a:xfrm>
          <a:custGeom>
            <a:avLst/>
            <a:gdLst/>
            <a:ahLst/>
            <a:cxnLst/>
            <a:rect l="l" t="t" r="r" b="b"/>
            <a:pathLst>
              <a:path w="476885">
                <a:moveTo>
                  <a:pt x="0" y="0"/>
                </a:moveTo>
                <a:lnTo>
                  <a:pt x="476389" y="0"/>
                </a:lnTo>
              </a:path>
            </a:pathLst>
          </a:custGeom>
          <a:ln w="8470">
            <a:solidFill>
              <a:srgbClr val="231F20"/>
            </a:solidFill>
          </a:ln>
        </p:spPr>
        <p:txBody>
          <a:bodyPr wrap="square" lIns="0" tIns="0" rIns="0" bIns="0" rtlCol="0"/>
          <a:lstStyle/>
          <a:p>
            <a:endParaRPr/>
          </a:p>
        </p:txBody>
      </p:sp>
      <p:sp>
        <p:nvSpPr>
          <p:cNvPr id="3" name="object 3"/>
          <p:cNvSpPr txBox="1"/>
          <p:nvPr/>
        </p:nvSpPr>
        <p:spPr>
          <a:xfrm>
            <a:off x="396126" y="200025"/>
            <a:ext cx="9448800" cy="6968574"/>
          </a:xfrm>
          <a:prstGeom prst="rect">
            <a:avLst/>
          </a:prstGeom>
        </p:spPr>
        <p:txBody>
          <a:bodyPr vert="horz" wrap="square" lIns="0" tIns="12700" rIns="0" bIns="0" rtlCol="0">
            <a:spAutoFit/>
          </a:bodyPr>
          <a:lstStyle/>
          <a:p>
            <a:pPr marL="1224884" marR="525767" indent="-692768" algn="just">
              <a:buFont typeface="Wingdings" panose="05000000000000000000" pitchFamily="2" charset="2"/>
              <a:buChar char="ü"/>
            </a:pPr>
            <a:r>
              <a:rPr sz="2800" b="1" i="1" spc="-20" dirty="0">
                <a:solidFill>
                  <a:srgbClr val="FF0000"/>
                </a:solidFill>
                <a:latin typeface="Times New Roman"/>
                <a:cs typeface="Times New Roman"/>
              </a:rPr>
              <a:t> </a:t>
            </a:r>
            <a:r>
              <a:rPr sz="3200" b="1" i="1" spc="-5" dirty="0">
                <a:solidFill>
                  <a:srgbClr val="FF0000"/>
                </a:solidFill>
                <a:latin typeface="Times New Roman"/>
                <a:cs typeface="Times New Roman"/>
              </a:rPr>
              <a:t>Перспективи</a:t>
            </a:r>
            <a:r>
              <a:rPr sz="3200" b="1" i="1" spc="-20" dirty="0">
                <a:solidFill>
                  <a:srgbClr val="FF0000"/>
                </a:solidFill>
                <a:latin typeface="Times New Roman"/>
                <a:cs typeface="Times New Roman"/>
              </a:rPr>
              <a:t> </a:t>
            </a:r>
            <a:r>
              <a:rPr sz="3200" b="1" i="1" spc="-5" dirty="0">
                <a:solidFill>
                  <a:srgbClr val="FF0000"/>
                </a:solidFill>
                <a:latin typeface="Times New Roman"/>
                <a:cs typeface="Times New Roman"/>
              </a:rPr>
              <a:t>використання</a:t>
            </a:r>
            <a:r>
              <a:rPr sz="3200" b="1" i="1" spc="-15" dirty="0">
                <a:solidFill>
                  <a:srgbClr val="FF0000"/>
                </a:solidFill>
                <a:latin typeface="Times New Roman"/>
                <a:cs typeface="Times New Roman"/>
              </a:rPr>
              <a:t> </a:t>
            </a:r>
            <a:r>
              <a:rPr sz="3200" b="1" i="1" dirty="0">
                <a:solidFill>
                  <a:srgbClr val="FF0000"/>
                </a:solidFill>
                <a:latin typeface="Times New Roman"/>
                <a:cs typeface="Times New Roman"/>
              </a:rPr>
              <a:t>трансгенних </a:t>
            </a:r>
            <a:r>
              <a:rPr sz="3200" b="1" i="1" spc="-285" dirty="0">
                <a:solidFill>
                  <a:srgbClr val="FF0000"/>
                </a:solidFill>
                <a:latin typeface="Times New Roman"/>
                <a:cs typeface="Times New Roman"/>
              </a:rPr>
              <a:t> </a:t>
            </a:r>
            <a:r>
              <a:rPr sz="3200" b="1" i="1" spc="-5" dirty="0">
                <a:solidFill>
                  <a:srgbClr val="FF0000"/>
                </a:solidFill>
                <a:latin typeface="Times New Roman"/>
                <a:cs typeface="Times New Roman"/>
              </a:rPr>
              <a:t>тварин </a:t>
            </a:r>
            <a:r>
              <a:rPr sz="3200" b="1" i="1" dirty="0">
                <a:solidFill>
                  <a:srgbClr val="FF0000"/>
                </a:solidFill>
                <a:latin typeface="Times New Roman"/>
                <a:cs typeface="Times New Roman"/>
              </a:rPr>
              <a:t>як</a:t>
            </a:r>
            <a:r>
              <a:rPr sz="3200" b="1" i="1" spc="-5" dirty="0">
                <a:solidFill>
                  <a:srgbClr val="FF0000"/>
                </a:solidFill>
                <a:latin typeface="Times New Roman"/>
                <a:cs typeface="Times New Roman"/>
              </a:rPr>
              <a:t> біореакторів</a:t>
            </a:r>
            <a:endParaRPr sz="3200" b="1" dirty="0">
              <a:solidFill>
                <a:srgbClr val="FF0000"/>
              </a:solidFill>
              <a:latin typeface="Times New Roman"/>
              <a:cs typeface="Times New Roman"/>
            </a:endParaRPr>
          </a:p>
          <a:p>
            <a:pPr marL="12700" marR="5080" indent="359401" algn="just"/>
            <a:r>
              <a:rPr sz="2800" b="1" i="1" spc="5" dirty="0">
                <a:solidFill>
                  <a:srgbClr val="7030A0"/>
                </a:solidFill>
                <a:effectLst>
                  <a:outerShdw blurRad="38100" dist="38100" dir="2700000" algn="tl">
                    <a:srgbClr val="000000">
                      <a:alpha val="43137"/>
                    </a:srgbClr>
                  </a:outerShdw>
                </a:effectLst>
                <a:latin typeface="Times New Roman"/>
                <a:cs typeface="Times New Roman"/>
              </a:rPr>
              <a:t>Біотехнологія</a:t>
            </a:r>
            <a:r>
              <a:rPr sz="2800" b="1" i="1" spc="315" dirty="0">
                <a:solidFill>
                  <a:srgbClr val="7030A0"/>
                </a:solidFill>
                <a:effectLst>
                  <a:outerShdw blurRad="38100" dist="38100" dir="2700000" algn="tl">
                    <a:srgbClr val="000000">
                      <a:alpha val="43137"/>
                    </a:srgbClr>
                  </a:outerShdw>
                </a:effectLst>
                <a:latin typeface="Times New Roman"/>
                <a:cs typeface="Times New Roman"/>
              </a:rPr>
              <a:t> </a:t>
            </a:r>
            <a:r>
              <a:rPr sz="2800" b="1" i="1" spc="5" dirty="0">
                <a:solidFill>
                  <a:srgbClr val="7030A0"/>
                </a:solidFill>
                <a:effectLst>
                  <a:outerShdw blurRad="38100" dist="38100" dir="2700000" algn="tl">
                    <a:srgbClr val="000000">
                      <a:alpha val="43137"/>
                    </a:srgbClr>
                  </a:outerShdw>
                </a:effectLst>
                <a:latin typeface="Times New Roman"/>
                <a:cs typeface="Times New Roman"/>
              </a:rPr>
              <a:t>тварин</a:t>
            </a:r>
            <a:r>
              <a:rPr sz="2800" b="1" i="1" spc="315" dirty="0">
                <a:solidFill>
                  <a:srgbClr val="7030A0"/>
                </a:solidFill>
                <a:effectLst>
                  <a:outerShdw blurRad="38100" dist="38100" dir="2700000" algn="tl">
                    <a:srgbClr val="000000">
                      <a:alpha val="43137"/>
                    </a:srgbClr>
                  </a:outerShdw>
                </a:effectLst>
                <a:latin typeface="Times New Roman"/>
                <a:cs typeface="Times New Roman"/>
              </a:rPr>
              <a:t> </a:t>
            </a:r>
            <a:r>
              <a:rPr sz="2400" b="1" dirty="0">
                <a:solidFill>
                  <a:srgbClr val="231F20"/>
                </a:solidFill>
                <a:latin typeface="Times New Roman"/>
                <a:cs typeface="Times New Roman"/>
              </a:rPr>
              <a:t>–</a:t>
            </a:r>
            <a:r>
              <a:rPr sz="2400" b="1" spc="5" dirty="0">
                <a:solidFill>
                  <a:srgbClr val="231F20"/>
                </a:solidFill>
                <a:latin typeface="Times New Roman"/>
                <a:cs typeface="Times New Roman"/>
              </a:rPr>
              <a:t> </a:t>
            </a:r>
            <a:r>
              <a:rPr sz="2400" b="1" spc="10" dirty="0">
                <a:solidFill>
                  <a:srgbClr val="231F20"/>
                </a:solidFill>
                <a:latin typeface="Times New Roman"/>
                <a:cs typeface="Times New Roman"/>
              </a:rPr>
              <a:t>галузь</a:t>
            </a:r>
            <a:r>
              <a:rPr sz="2400" b="1" spc="15" dirty="0">
                <a:solidFill>
                  <a:srgbClr val="231F20"/>
                </a:solidFill>
                <a:latin typeface="Times New Roman"/>
                <a:cs typeface="Times New Roman"/>
              </a:rPr>
              <a:t> </a:t>
            </a:r>
            <a:r>
              <a:rPr sz="2400" b="1" spc="5" dirty="0">
                <a:solidFill>
                  <a:srgbClr val="231F20"/>
                </a:solidFill>
                <a:latin typeface="Times New Roman"/>
                <a:cs typeface="Times New Roman"/>
              </a:rPr>
              <a:t>біотехнології,</a:t>
            </a:r>
            <a:r>
              <a:rPr sz="2400" b="1" spc="315" dirty="0">
                <a:solidFill>
                  <a:srgbClr val="231F20"/>
                </a:solidFill>
                <a:latin typeface="Times New Roman"/>
                <a:cs typeface="Times New Roman"/>
              </a:rPr>
              <a:t> </a:t>
            </a:r>
            <a:r>
              <a:rPr sz="2400" b="1" dirty="0">
                <a:solidFill>
                  <a:srgbClr val="231F20"/>
                </a:solidFill>
                <a:latin typeface="Times New Roman"/>
                <a:cs typeface="Times New Roman"/>
              </a:rPr>
              <a:t>яка </a:t>
            </a:r>
            <a:r>
              <a:rPr sz="2400" b="1" spc="5" dirty="0">
                <a:solidFill>
                  <a:srgbClr val="231F20"/>
                </a:solidFill>
                <a:latin typeface="Times New Roman"/>
                <a:cs typeface="Times New Roman"/>
              </a:rPr>
              <a:t> </a:t>
            </a:r>
            <a:r>
              <a:rPr sz="2400" b="1" spc="-5" dirty="0">
                <a:solidFill>
                  <a:srgbClr val="231F20"/>
                </a:solidFill>
                <a:latin typeface="Times New Roman"/>
                <a:cs typeface="Times New Roman"/>
              </a:rPr>
              <a:t>ґрунтується </a:t>
            </a:r>
            <a:r>
              <a:rPr sz="2400" b="1" dirty="0">
                <a:solidFill>
                  <a:srgbClr val="231F20"/>
                </a:solidFill>
                <a:latin typeface="Times New Roman"/>
                <a:cs typeface="Times New Roman"/>
              </a:rPr>
              <a:t>на </a:t>
            </a:r>
            <a:r>
              <a:rPr sz="2400" b="1" spc="-5" dirty="0">
                <a:solidFill>
                  <a:srgbClr val="231F20"/>
                </a:solidFill>
                <a:latin typeface="Times New Roman"/>
                <a:cs typeface="Times New Roman"/>
              </a:rPr>
              <a:t>використанні біологічних </a:t>
            </a:r>
            <a:r>
              <a:rPr sz="2400" b="1" dirty="0">
                <a:solidFill>
                  <a:srgbClr val="231F20"/>
                </a:solidFill>
                <a:latin typeface="Times New Roman"/>
                <a:cs typeface="Times New Roman"/>
              </a:rPr>
              <a:t>процесів й </a:t>
            </a:r>
            <a:r>
              <a:rPr sz="2400" b="1" spc="-5" dirty="0">
                <a:solidFill>
                  <a:srgbClr val="231F20"/>
                </a:solidFill>
                <a:latin typeface="Times New Roman"/>
                <a:cs typeface="Times New Roman"/>
              </a:rPr>
              <a:t>об’єктів </a:t>
            </a:r>
            <a:r>
              <a:rPr sz="2400" b="1" dirty="0">
                <a:solidFill>
                  <a:srgbClr val="231F20"/>
                </a:solidFill>
                <a:latin typeface="Times New Roman"/>
                <a:cs typeface="Times New Roman"/>
              </a:rPr>
              <a:t> </a:t>
            </a:r>
            <a:r>
              <a:rPr sz="2400" b="1" spc="5" dirty="0">
                <a:solidFill>
                  <a:srgbClr val="231F20"/>
                </a:solidFill>
                <a:latin typeface="Times New Roman"/>
                <a:cs typeface="Times New Roman"/>
              </a:rPr>
              <a:t>для</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економічно</a:t>
            </a:r>
            <a:r>
              <a:rPr sz="2400" b="1" spc="5" dirty="0">
                <a:solidFill>
                  <a:srgbClr val="231F20"/>
                </a:solidFill>
                <a:latin typeface="Times New Roman"/>
                <a:cs typeface="Times New Roman"/>
              </a:rPr>
              <a:t> важливих</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виробництв</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і</a:t>
            </a:r>
            <a:r>
              <a:rPr sz="2400" b="1" spc="5" dirty="0">
                <a:solidFill>
                  <a:srgbClr val="231F20"/>
                </a:solidFill>
                <a:latin typeface="Times New Roman"/>
                <a:cs typeface="Times New Roman"/>
              </a:rPr>
              <a:t> створення </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високопродуктивних</a:t>
            </a:r>
            <a:r>
              <a:rPr sz="2400" b="1" spc="5" dirty="0">
                <a:solidFill>
                  <a:srgbClr val="231F20"/>
                </a:solidFill>
                <a:latin typeface="Times New Roman"/>
                <a:cs typeface="Times New Roman"/>
              </a:rPr>
              <a:t> порід</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тварин.</a:t>
            </a:r>
            <a:r>
              <a:rPr sz="2400" b="1" spc="10" dirty="0">
                <a:solidFill>
                  <a:srgbClr val="231F20"/>
                </a:solidFill>
                <a:latin typeface="Times New Roman"/>
                <a:cs typeface="Times New Roman"/>
              </a:rPr>
              <a:t> </a:t>
            </a:r>
            <a:endParaRPr lang="uk-UA" sz="2400" b="1" spc="10" dirty="0" smtClean="0">
              <a:solidFill>
                <a:srgbClr val="231F20"/>
              </a:solidFill>
              <a:latin typeface="Times New Roman"/>
              <a:cs typeface="Times New Roman"/>
            </a:endParaRPr>
          </a:p>
          <a:p>
            <a:pPr marL="12700" marR="5080" indent="359401" algn="just"/>
            <a:r>
              <a:rPr sz="2400" b="1" dirty="0" err="1" smtClean="0">
                <a:solidFill>
                  <a:srgbClr val="231F20"/>
                </a:solidFill>
                <a:latin typeface="Times New Roman"/>
                <a:cs typeface="Times New Roman"/>
              </a:rPr>
              <a:t>Суть</a:t>
            </a:r>
            <a:r>
              <a:rPr sz="2400" b="1" dirty="0">
                <a:solidFill>
                  <a:srgbClr val="231F20"/>
                </a:solidFill>
                <a:latin typeface="Times New Roman"/>
                <a:cs typeface="Times New Roman"/>
              </a:rPr>
              <a:t>,</a:t>
            </a:r>
            <a:r>
              <a:rPr sz="2400" b="1" spc="5" dirty="0">
                <a:solidFill>
                  <a:srgbClr val="231F20"/>
                </a:solidFill>
                <a:latin typeface="Times New Roman"/>
                <a:cs typeface="Times New Roman"/>
              </a:rPr>
              <a:t> стратегія</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і </a:t>
            </a:r>
            <a:r>
              <a:rPr sz="2400" b="1" spc="5" dirty="0">
                <a:solidFill>
                  <a:srgbClr val="231F20"/>
                </a:solidFill>
                <a:latin typeface="Times New Roman"/>
                <a:cs typeface="Times New Roman"/>
              </a:rPr>
              <a:t> </a:t>
            </a:r>
            <a:r>
              <a:rPr sz="2400" b="1" spc="-5" dirty="0">
                <a:solidFill>
                  <a:srgbClr val="231F20"/>
                </a:solidFill>
                <a:latin typeface="Times New Roman"/>
                <a:cs typeface="Times New Roman"/>
              </a:rPr>
              <a:t>перспектива біотехнології тварин полягає </a:t>
            </a:r>
            <a:r>
              <a:rPr sz="2400" b="1" dirty="0">
                <a:solidFill>
                  <a:srgbClr val="231F20"/>
                </a:solidFill>
                <a:latin typeface="Times New Roman"/>
                <a:cs typeface="Times New Roman"/>
              </a:rPr>
              <a:t>у </a:t>
            </a:r>
            <a:r>
              <a:rPr sz="2400" b="1" spc="-35" dirty="0">
                <a:solidFill>
                  <a:srgbClr val="231F20"/>
                </a:solidFill>
                <a:latin typeface="Times New Roman"/>
                <a:cs typeface="Times New Roman"/>
              </a:rPr>
              <a:t>тому, </a:t>
            </a:r>
            <a:r>
              <a:rPr sz="2400" b="1" dirty="0">
                <a:solidFill>
                  <a:srgbClr val="231F20"/>
                </a:solidFill>
                <a:latin typeface="Times New Roman"/>
                <a:cs typeface="Times New Roman"/>
              </a:rPr>
              <a:t>що </a:t>
            </a:r>
            <a:r>
              <a:rPr sz="2400" b="1" spc="-5" dirty="0">
                <a:solidFill>
                  <a:srgbClr val="231F20"/>
                </a:solidFill>
                <a:latin typeface="Times New Roman"/>
                <a:cs typeface="Times New Roman"/>
              </a:rPr>
              <a:t>вона </a:t>
            </a:r>
            <a:r>
              <a:rPr sz="2400" b="1" i="1" dirty="0">
                <a:solidFill>
                  <a:srgbClr val="231F20"/>
                </a:solidFill>
                <a:effectLst>
                  <a:outerShdw blurRad="38100" dist="38100" dir="2700000" algn="tl">
                    <a:srgbClr val="000000">
                      <a:alpha val="43137"/>
                    </a:srgbClr>
                  </a:outerShdw>
                </a:effectLst>
                <a:latin typeface="Times New Roman"/>
                <a:cs typeface="Times New Roman"/>
              </a:rPr>
              <a:t>дає </a:t>
            </a:r>
            <a:r>
              <a:rPr sz="2400" b="1" i="1" spc="-285" dirty="0">
                <a:solidFill>
                  <a:srgbClr val="231F20"/>
                </a:solidFill>
                <a:effectLst>
                  <a:outerShdw blurRad="38100" dist="38100" dir="2700000" algn="tl">
                    <a:srgbClr val="000000">
                      <a:alpha val="43137"/>
                    </a:srgbClr>
                  </a:outerShdw>
                </a:effectLst>
                <a:latin typeface="Times New Roman"/>
                <a:cs typeface="Times New Roman"/>
              </a:rPr>
              <a:t> </a:t>
            </a:r>
            <a:r>
              <a:rPr sz="2400" b="1" i="1" spc="-5" dirty="0">
                <a:solidFill>
                  <a:srgbClr val="231F20"/>
                </a:solidFill>
                <a:effectLst>
                  <a:outerShdw blurRad="38100" dist="38100" dir="2700000" algn="tl">
                    <a:srgbClr val="000000">
                      <a:alpha val="43137"/>
                    </a:srgbClr>
                  </a:outerShdw>
                </a:effectLst>
                <a:latin typeface="Times New Roman"/>
                <a:cs typeface="Times New Roman"/>
              </a:rPr>
              <a:t>реальну</a:t>
            </a:r>
            <a:r>
              <a:rPr sz="2400" b="1" i="1" spc="-45" dirty="0">
                <a:solidFill>
                  <a:srgbClr val="231F20"/>
                </a:solidFill>
                <a:effectLst>
                  <a:outerShdw blurRad="38100" dist="38100" dir="2700000" algn="tl">
                    <a:srgbClr val="000000">
                      <a:alpha val="43137"/>
                    </a:srgbClr>
                  </a:outerShdw>
                </a:effectLst>
                <a:latin typeface="Times New Roman"/>
                <a:cs typeface="Times New Roman"/>
              </a:rPr>
              <a:t> </a:t>
            </a:r>
            <a:r>
              <a:rPr sz="2400" b="1" i="1" spc="-10" dirty="0">
                <a:solidFill>
                  <a:srgbClr val="231F20"/>
                </a:solidFill>
                <a:effectLst>
                  <a:outerShdw blurRad="38100" dist="38100" dir="2700000" algn="tl">
                    <a:srgbClr val="000000">
                      <a:alpha val="43137"/>
                    </a:srgbClr>
                  </a:outerShdw>
                </a:effectLst>
                <a:latin typeface="Times New Roman"/>
                <a:cs typeface="Times New Roman"/>
              </a:rPr>
              <a:t>можливість</a:t>
            </a:r>
            <a:r>
              <a:rPr sz="2400" b="1" i="1" spc="-45" dirty="0">
                <a:solidFill>
                  <a:srgbClr val="231F20"/>
                </a:solidFill>
                <a:effectLst>
                  <a:outerShdw blurRad="38100" dist="38100" dir="2700000" algn="tl">
                    <a:srgbClr val="000000">
                      <a:alpha val="43137"/>
                    </a:srgbClr>
                  </a:outerShdw>
                </a:effectLst>
                <a:latin typeface="Times New Roman"/>
                <a:cs typeface="Times New Roman"/>
              </a:rPr>
              <a:t> </a:t>
            </a:r>
            <a:r>
              <a:rPr sz="2400" b="1" i="1" spc="-10" dirty="0">
                <a:solidFill>
                  <a:srgbClr val="231F20"/>
                </a:solidFill>
                <a:effectLst>
                  <a:outerShdw blurRad="38100" dist="38100" dir="2700000" algn="tl">
                    <a:srgbClr val="000000">
                      <a:alpha val="43137"/>
                    </a:srgbClr>
                  </a:outerShdw>
                </a:effectLst>
                <a:latin typeface="Times New Roman"/>
                <a:cs typeface="Times New Roman"/>
              </a:rPr>
              <a:t>змінити</a:t>
            </a:r>
            <a:r>
              <a:rPr sz="2400" b="1" i="1" spc="-45" dirty="0">
                <a:solidFill>
                  <a:srgbClr val="231F20"/>
                </a:solidFill>
                <a:effectLst>
                  <a:outerShdw blurRad="38100" dist="38100" dir="2700000" algn="tl">
                    <a:srgbClr val="000000">
                      <a:alpha val="43137"/>
                    </a:srgbClr>
                  </a:outerShdw>
                </a:effectLst>
                <a:latin typeface="Times New Roman"/>
                <a:cs typeface="Times New Roman"/>
              </a:rPr>
              <a:t> </a:t>
            </a:r>
            <a:r>
              <a:rPr sz="2400" b="1" i="1" spc="-10" dirty="0">
                <a:solidFill>
                  <a:srgbClr val="231F20"/>
                </a:solidFill>
                <a:effectLst>
                  <a:outerShdw blurRad="38100" dist="38100" dir="2700000" algn="tl">
                    <a:srgbClr val="000000">
                      <a:alpha val="43137"/>
                    </a:srgbClr>
                  </a:outerShdw>
                </a:effectLst>
                <a:latin typeface="Times New Roman"/>
                <a:cs typeface="Times New Roman"/>
              </a:rPr>
              <a:t>генетичну</a:t>
            </a:r>
            <a:r>
              <a:rPr sz="2400" b="1" i="1" spc="-45" dirty="0">
                <a:solidFill>
                  <a:srgbClr val="231F20"/>
                </a:solidFill>
                <a:effectLst>
                  <a:outerShdw blurRad="38100" dist="38100" dir="2700000" algn="tl">
                    <a:srgbClr val="000000">
                      <a:alpha val="43137"/>
                    </a:srgbClr>
                  </a:outerShdw>
                </a:effectLst>
                <a:latin typeface="Times New Roman"/>
                <a:cs typeface="Times New Roman"/>
              </a:rPr>
              <a:t> </a:t>
            </a:r>
            <a:r>
              <a:rPr sz="2400" b="1" i="1" spc="-20" dirty="0">
                <a:solidFill>
                  <a:srgbClr val="231F20"/>
                </a:solidFill>
                <a:effectLst>
                  <a:outerShdw blurRad="38100" dist="38100" dir="2700000" algn="tl">
                    <a:srgbClr val="000000">
                      <a:alpha val="43137"/>
                    </a:srgbClr>
                  </a:outerShdw>
                </a:effectLst>
                <a:latin typeface="Times New Roman"/>
                <a:cs typeface="Times New Roman"/>
              </a:rPr>
              <a:t>програму</a:t>
            </a:r>
            <a:r>
              <a:rPr sz="2400" b="1" spc="-20" dirty="0">
                <a:solidFill>
                  <a:srgbClr val="231F20"/>
                </a:solidFill>
                <a:latin typeface="Times New Roman"/>
                <a:cs typeface="Times New Roman"/>
              </a:rPr>
              <a:t>,</a:t>
            </a:r>
            <a:r>
              <a:rPr sz="2400" b="1" spc="-45" dirty="0">
                <a:solidFill>
                  <a:srgbClr val="231F20"/>
                </a:solidFill>
                <a:latin typeface="Times New Roman"/>
                <a:cs typeface="Times New Roman"/>
              </a:rPr>
              <a:t> </a:t>
            </a:r>
            <a:r>
              <a:rPr sz="2400" b="1" spc="-10" dirty="0">
                <a:solidFill>
                  <a:srgbClr val="231F20"/>
                </a:solidFill>
                <a:latin typeface="Times New Roman"/>
                <a:cs typeface="Times New Roman"/>
              </a:rPr>
              <a:t>яка</a:t>
            </a:r>
            <a:r>
              <a:rPr sz="2400" b="1" spc="-40" dirty="0">
                <a:solidFill>
                  <a:srgbClr val="231F20"/>
                </a:solidFill>
                <a:latin typeface="Times New Roman"/>
                <a:cs typeface="Times New Roman"/>
              </a:rPr>
              <a:t> </a:t>
            </a:r>
            <a:r>
              <a:rPr sz="2400" b="1" spc="-10" dirty="0">
                <a:solidFill>
                  <a:srgbClr val="231F20"/>
                </a:solidFill>
                <a:latin typeface="Times New Roman"/>
                <a:cs typeface="Times New Roman"/>
              </a:rPr>
              <a:t>визначає </a:t>
            </a:r>
            <a:r>
              <a:rPr sz="2400" b="1" spc="-290" dirty="0">
                <a:solidFill>
                  <a:srgbClr val="231F20"/>
                </a:solidFill>
                <a:latin typeface="Times New Roman"/>
                <a:cs typeface="Times New Roman"/>
              </a:rPr>
              <a:t> </a:t>
            </a:r>
            <a:r>
              <a:rPr sz="2400" b="1" dirty="0">
                <a:solidFill>
                  <a:srgbClr val="231F20"/>
                </a:solidFill>
                <a:latin typeface="Times New Roman"/>
                <a:cs typeface="Times New Roman"/>
              </a:rPr>
              <a:t>функціонування і продуктивність живих організмів із метою </a:t>
            </a:r>
            <a:r>
              <a:rPr sz="2400" b="1" spc="5" dirty="0">
                <a:solidFill>
                  <a:srgbClr val="231F20"/>
                </a:solidFill>
                <a:latin typeface="Times New Roman"/>
                <a:cs typeface="Times New Roman"/>
              </a:rPr>
              <a:t> більш</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повного</a:t>
            </a:r>
            <a:r>
              <a:rPr sz="2400" b="1" spc="5" dirty="0">
                <a:solidFill>
                  <a:srgbClr val="231F20"/>
                </a:solidFill>
                <a:latin typeface="Times New Roman"/>
                <a:cs typeface="Times New Roman"/>
              </a:rPr>
              <a:t> задоволення</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економічних</a:t>
            </a:r>
            <a:r>
              <a:rPr sz="2400" b="1" spc="5" dirty="0">
                <a:solidFill>
                  <a:srgbClr val="231F20"/>
                </a:solidFill>
                <a:latin typeface="Times New Roman"/>
                <a:cs typeface="Times New Roman"/>
              </a:rPr>
              <a:t> </a:t>
            </a:r>
            <a:r>
              <a:rPr sz="2400" b="1" dirty="0">
                <a:solidFill>
                  <a:srgbClr val="231F20"/>
                </a:solidFill>
                <a:latin typeface="Times New Roman"/>
                <a:cs typeface="Times New Roman"/>
              </a:rPr>
              <a:t>й</a:t>
            </a:r>
            <a:r>
              <a:rPr sz="2400" b="1" spc="5" dirty="0">
                <a:solidFill>
                  <a:srgbClr val="231F20"/>
                </a:solidFill>
                <a:latin typeface="Times New Roman"/>
                <a:cs typeface="Times New Roman"/>
              </a:rPr>
              <a:t> інших</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потреб </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людини.</a:t>
            </a:r>
            <a:r>
              <a:rPr sz="2400" b="1" spc="5" dirty="0">
                <a:solidFill>
                  <a:srgbClr val="231F20"/>
                </a:solidFill>
                <a:latin typeface="Times New Roman"/>
                <a:cs typeface="Times New Roman"/>
              </a:rPr>
              <a:t> </a:t>
            </a:r>
            <a:endParaRPr lang="uk-UA" sz="2400" b="1" spc="5" dirty="0" smtClean="0">
              <a:solidFill>
                <a:srgbClr val="231F20"/>
              </a:solidFill>
              <a:latin typeface="Times New Roman"/>
              <a:cs typeface="Times New Roman"/>
            </a:endParaRPr>
          </a:p>
          <a:p>
            <a:pPr marL="12700" marR="5080" indent="359401" algn="just"/>
            <a:r>
              <a:rPr sz="2400" b="1" spc="10" dirty="0" err="1" smtClean="0">
                <a:solidFill>
                  <a:srgbClr val="231F20"/>
                </a:solidFill>
                <a:latin typeface="Times New Roman"/>
                <a:cs typeface="Times New Roman"/>
              </a:rPr>
              <a:t>Досягнуто</a:t>
            </a:r>
            <a:r>
              <a:rPr sz="2400" b="1" spc="15" dirty="0" smtClean="0">
                <a:solidFill>
                  <a:srgbClr val="231F20"/>
                </a:solidFill>
                <a:latin typeface="Times New Roman"/>
                <a:cs typeface="Times New Roman"/>
              </a:rPr>
              <a:t> </a:t>
            </a:r>
            <a:r>
              <a:rPr sz="2400" b="1" spc="5" dirty="0">
                <a:solidFill>
                  <a:srgbClr val="231F20"/>
                </a:solidFill>
                <a:latin typeface="Times New Roman"/>
                <a:cs typeface="Times New Roman"/>
              </a:rPr>
              <a:t>певних</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успіхів</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у</a:t>
            </a:r>
            <a:r>
              <a:rPr sz="2400" b="1" spc="5" dirty="0">
                <a:solidFill>
                  <a:srgbClr val="231F20"/>
                </a:solidFill>
                <a:latin typeface="Times New Roman"/>
                <a:cs typeface="Times New Roman"/>
              </a:rPr>
              <a:t> </a:t>
            </a:r>
            <a:r>
              <a:rPr sz="2400" b="1" i="1" spc="5" dirty="0">
                <a:solidFill>
                  <a:srgbClr val="231F20"/>
                </a:solidFill>
                <a:effectLst>
                  <a:outerShdw blurRad="38100" dist="38100" dir="2700000" algn="tl">
                    <a:srgbClr val="000000">
                      <a:alpha val="43137"/>
                    </a:srgbClr>
                  </a:outerShdw>
                </a:effectLst>
                <a:latin typeface="Times New Roman"/>
                <a:cs typeface="Times New Roman"/>
              </a:rPr>
              <a:t>підвищенні </a:t>
            </a:r>
            <a:r>
              <a:rPr sz="2400" b="1" i="1" spc="10" dirty="0">
                <a:solidFill>
                  <a:srgbClr val="231F20"/>
                </a:solidFill>
                <a:effectLst>
                  <a:outerShdw blurRad="38100" dist="38100" dir="2700000" algn="tl">
                    <a:srgbClr val="000000">
                      <a:alpha val="43137"/>
                    </a:srgbClr>
                  </a:outerShdw>
                </a:effectLst>
                <a:latin typeface="Times New Roman"/>
                <a:cs typeface="Times New Roman"/>
              </a:rPr>
              <a:t> </a:t>
            </a:r>
            <a:r>
              <a:rPr sz="2400" b="1" i="1" dirty="0">
                <a:solidFill>
                  <a:srgbClr val="231F20"/>
                </a:solidFill>
                <a:effectLst>
                  <a:outerShdw blurRad="38100" dist="38100" dir="2700000" algn="tl">
                    <a:srgbClr val="000000">
                      <a:alpha val="43137"/>
                    </a:srgbClr>
                  </a:outerShdw>
                </a:effectLst>
                <a:latin typeface="Times New Roman"/>
                <a:cs typeface="Times New Roman"/>
              </a:rPr>
              <a:t>репродуктивного</a:t>
            </a:r>
            <a:r>
              <a:rPr sz="2400" b="1" i="1" spc="5" dirty="0">
                <a:solidFill>
                  <a:srgbClr val="231F20"/>
                </a:solidFill>
                <a:effectLst>
                  <a:outerShdw blurRad="38100" dist="38100" dir="2700000" algn="tl">
                    <a:srgbClr val="000000">
                      <a:alpha val="43137"/>
                    </a:srgbClr>
                  </a:outerShdw>
                </a:effectLst>
                <a:latin typeface="Times New Roman"/>
                <a:cs typeface="Times New Roman"/>
              </a:rPr>
              <a:t> </a:t>
            </a:r>
            <a:r>
              <a:rPr sz="2400" b="1" i="1" spc="-5" dirty="0">
                <a:solidFill>
                  <a:srgbClr val="231F20"/>
                </a:solidFill>
                <a:effectLst>
                  <a:outerShdw blurRad="38100" dist="38100" dir="2700000" algn="tl">
                    <a:srgbClr val="000000">
                      <a:alpha val="43137"/>
                    </a:srgbClr>
                  </a:outerShdw>
                </a:effectLst>
                <a:latin typeface="Times New Roman"/>
                <a:cs typeface="Times New Roman"/>
              </a:rPr>
              <a:t>потенціалу,</a:t>
            </a:r>
            <a:r>
              <a:rPr sz="2400" b="1" i="1" dirty="0">
                <a:solidFill>
                  <a:srgbClr val="231F20"/>
                </a:solidFill>
                <a:effectLst>
                  <a:outerShdw blurRad="38100" dist="38100" dir="2700000" algn="tl">
                    <a:srgbClr val="000000">
                      <a:alpha val="43137"/>
                    </a:srgbClr>
                  </a:outerShdw>
                </a:effectLst>
                <a:latin typeface="Times New Roman"/>
                <a:cs typeface="Times New Roman"/>
              </a:rPr>
              <a:t> прискореному</a:t>
            </a:r>
            <a:r>
              <a:rPr sz="2400" b="1" i="1" spc="5" dirty="0">
                <a:solidFill>
                  <a:srgbClr val="231F20"/>
                </a:solidFill>
                <a:effectLst>
                  <a:outerShdw blurRad="38100" dist="38100" dir="2700000" algn="tl">
                    <a:srgbClr val="000000">
                      <a:alpha val="43137"/>
                    </a:srgbClr>
                  </a:outerShdw>
                </a:effectLst>
                <a:latin typeface="Times New Roman"/>
                <a:cs typeface="Times New Roman"/>
              </a:rPr>
              <a:t> </a:t>
            </a:r>
            <a:r>
              <a:rPr sz="2400" b="1" i="1" dirty="0">
                <a:solidFill>
                  <a:srgbClr val="231F20"/>
                </a:solidFill>
                <a:effectLst>
                  <a:outerShdw blurRad="38100" dist="38100" dir="2700000" algn="tl">
                    <a:srgbClr val="000000">
                      <a:alpha val="43137"/>
                    </a:srgbClr>
                  </a:outerShdw>
                </a:effectLst>
                <a:latin typeface="Times New Roman"/>
                <a:cs typeface="Times New Roman"/>
              </a:rPr>
              <a:t>розмноженні </a:t>
            </a:r>
            <a:r>
              <a:rPr sz="2400" b="1" i="1" spc="-285" dirty="0">
                <a:solidFill>
                  <a:srgbClr val="231F20"/>
                </a:solidFill>
                <a:effectLst>
                  <a:outerShdw blurRad="38100" dist="38100" dir="2700000" algn="tl">
                    <a:srgbClr val="000000">
                      <a:alpha val="43137"/>
                    </a:srgbClr>
                  </a:outerShdw>
                </a:effectLst>
                <a:latin typeface="Times New Roman"/>
                <a:cs typeface="Times New Roman"/>
              </a:rPr>
              <a:t> </a:t>
            </a:r>
            <a:r>
              <a:rPr sz="2400" b="1" i="1" spc="10" dirty="0">
                <a:solidFill>
                  <a:srgbClr val="231F20"/>
                </a:solidFill>
                <a:effectLst>
                  <a:outerShdw blurRad="38100" dist="38100" dir="2700000" algn="tl">
                    <a:srgbClr val="000000">
                      <a:alpha val="43137"/>
                    </a:srgbClr>
                  </a:outerShdw>
                </a:effectLst>
                <a:latin typeface="Times New Roman"/>
                <a:cs typeface="Times New Roman"/>
              </a:rPr>
              <a:t>особин</a:t>
            </a:r>
            <a:r>
              <a:rPr sz="2400" b="1" i="1" spc="15" dirty="0">
                <a:solidFill>
                  <a:srgbClr val="231F20"/>
                </a:solidFill>
                <a:effectLst>
                  <a:outerShdw blurRad="38100" dist="38100" dir="2700000" algn="tl">
                    <a:srgbClr val="000000">
                      <a:alpha val="43137"/>
                    </a:srgbClr>
                  </a:outerShdw>
                </a:effectLst>
                <a:latin typeface="Times New Roman"/>
                <a:cs typeface="Times New Roman"/>
              </a:rPr>
              <a:t> </a:t>
            </a:r>
            <a:r>
              <a:rPr sz="2400" b="1" i="1" spc="5" dirty="0">
                <a:solidFill>
                  <a:srgbClr val="231F20"/>
                </a:solidFill>
                <a:effectLst>
                  <a:outerShdw blurRad="38100" dist="38100" dir="2700000" algn="tl">
                    <a:srgbClr val="000000">
                      <a:alpha val="43137"/>
                    </a:srgbClr>
                  </a:outerShdw>
                </a:effectLst>
                <a:latin typeface="Times New Roman"/>
                <a:cs typeface="Times New Roman"/>
              </a:rPr>
              <a:t>із</a:t>
            </a:r>
            <a:r>
              <a:rPr sz="2400" b="1" i="1" spc="10" dirty="0">
                <a:solidFill>
                  <a:srgbClr val="231F20"/>
                </a:solidFill>
                <a:effectLst>
                  <a:outerShdw blurRad="38100" dist="38100" dir="2700000" algn="tl">
                    <a:srgbClr val="000000">
                      <a:alpha val="43137"/>
                    </a:srgbClr>
                  </a:outerShdw>
                </a:effectLst>
                <a:latin typeface="Times New Roman"/>
                <a:cs typeface="Times New Roman"/>
              </a:rPr>
              <a:t> </a:t>
            </a:r>
            <a:r>
              <a:rPr sz="2400" b="1" i="1" spc="5" dirty="0">
                <a:solidFill>
                  <a:srgbClr val="231F20"/>
                </a:solidFill>
                <a:effectLst>
                  <a:outerShdw blurRad="38100" dist="38100" dir="2700000" algn="tl">
                    <a:srgbClr val="000000">
                      <a:alpha val="43137"/>
                    </a:srgbClr>
                  </a:outerShdw>
                </a:effectLst>
                <a:latin typeface="Times New Roman"/>
                <a:cs typeface="Times New Roman"/>
              </a:rPr>
              <a:t>потрібними</a:t>
            </a:r>
            <a:r>
              <a:rPr sz="2400" b="1" i="1" spc="10" dirty="0">
                <a:solidFill>
                  <a:srgbClr val="231F20"/>
                </a:solidFill>
                <a:effectLst>
                  <a:outerShdw blurRad="38100" dist="38100" dir="2700000" algn="tl">
                    <a:srgbClr val="000000">
                      <a:alpha val="43137"/>
                    </a:srgbClr>
                  </a:outerShdw>
                </a:effectLst>
                <a:latin typeface="Times New Roman"/>
                <a:cs typeface="Times New Roman"/>
              </a:rPr>
              <a:t> </a:t>
            </a:r>
            <a:r>
              <a:rPr sz="2400" b="1" i="1" spc="5" dirty="0">
                <a:solidFill>
                  <a:srgbClr val="231F20"/>
                </a:solidFill>
                <a:effectLst>
                  <a:outerShdw blurRad="38100" dist="38100" dir="2700000" algn="tl">
                    <a:srgbClr val="000000">
                      <a:alpha val="43137"/>
                    </a:srgbClr>
                  </a:outerShdw>
                </a:effectLst>
                <a:latin typeface="Times New Roman"/>
                <a:cs typeface="Times New Roman"/>
              </a:rPr>
              <a:t>показниками</a:t>
            </a:r>
            <a:r>
              <a:rPr sz="2400" b="1" i="1" spc="10" dirty="0">
                <a:solidFill>
                  <a:srgbClr val="231F20"/>
                </a:solidFill>
                <a:effectLst>
                  <a:outerShdw blurRad="38100" dist="38100" dir="2700000" algn="tl">
                    <a:srgbClr val="000000">
                      <a:alpha val="43137"/>
                    </a:srgbClr>
                  </a:outerShdw>
                </a:effectLst>
                <a:latin typeface="Times New Roman"/>
                <a:cs typeface="Times New Roman"/>
              </a:rPr>
              <a:t> </a:t>
            </a:r>
            <a:r>
              <a:rPr sz="2400" b="1" i="1" dirty="0">
                <a:solidFill>
                  <a:srgbClr val="231F20"/>
                </a:solidFill>
                <a:effectLst>
                  <a:outerShdw blurRad="38100" dist="38100" dir="2700000" algn="tl">
                    <a:srgbClr val="000000">
                      <a:alpha val="43137"/>
                    </a:srgbClr>
                  </a:outerShdw>
                </a:effectLst>
                <a:latin typeface="Times New Roman"/>
                <a:cs typeface="Times New Roman"/>
              </a:rPr>
              <a:t>і</a:t>
            </a:r>
            <a:r>
              <a:rPr sz="2400" b="1" i="1" spc="5" dirty="0">
                <a:solidFill>
                  <a:srgbClr val="231F20"/>
                </a:solidFill>
                <a:effectLst>
                  <a:outerShdw blurRad="38100" dist="38100" dir="2700000" algn="tl">
                    <a:srgbClr val="000000">
                      <a:alpha val="43137"/>
                    </a:srgbClr>
                  </a:outerShdw>
                </a:effectLst>
                <a:latin typeface="Times New Roman"/>
                <a:cs typeface="Times New Roman"/>
              </a:rPr>
              <a:t> зменшенні</a:t>
            </a:r>
            <a:r>
              <a:rPr sz="2400" b="1" i="1" spc="10" dirty="0">
                <a:solidFill>
                  <a:srgbClr val="231F20"/>
                </a:solidFill>
                <a:effectLst>
                  <a:outerShdw blurRad="38100" dist="38100" dir="2700000" algn="tl">
                    <a:srgbClr val="000000">
                      <a:alpha val="43137"/>
                    </a:srgbClr>
                  </a:outerShdw>
                </a:effectLst>
                <a:latin typeface="Times New Roman"/>
                <a:cs typeface="Times New Roman"/>
              </a:rPr>
              <a:t> </a:t>
            </a:r>
            <a:r>
              <a:rPr sz="2400" b="1" i="1" spc="5" dirty="0">
                <a:solidFill>
                  <a:srgbClr val="231F20"/>
                </a:solidFill>
                <a:effectLst>
                  <a:outerShdw blurRad="38100" dist="38100" dir="2700000" algn="tl">
                    <a:srgbClr val="000000">
                      <a:alpha val="43137"/>
                    </a:srgbClr>
                  </a:outerShdw>
                </a:effectLst>
                <a:latin typeface="Times New Roman"/>
                <a:cs typeface="Times New Roman"/>
              </a:rPr>
              <a:t>кількості </a:t>
            </a:r>
            <a:r>
              <a:rPr sz="2400" b="1" i="1" spc="-285" dirty="0">
                <a:solidFill>
                  <a:srgbClr val="231F20"/>
                </a:solidFill>
                <a:effectLst>
                  <a:outerShdw blurRad="38100" dist="38100" dir="2700000" algn="tl">
                    <a:srgbClr val="000000">
                      <a:alpha val="43137"/>
                    </a:srgbClr>
                  </a:outerShdw>
                </a:effectLst>
                <a:latin typeface="Times New Roman"/>
                <a:cs typeface="Times New Roman"/>
              </a:rPr>
              <a:t> </a:t>
            </a:r>
            <a:r>
              <a:rPr sz="2400" b="1" i="1" spc="-10" dirty="0">
                <a:solidFill>
                  <a:srgbClr val="231F20"/>
                </a:solidFill>
                <a:effectLst>
                  <a:outerShdw blurRad="38100" dist="38100" dir="2700000" algn="tl">
                    <a:srgbClr val="000000">
                      <a:alpha val="43137"/>
                    </a:srgbClr>
                  </a:outerShdw>
                </a:effectLst>
                <a:latin typeface="Times New Roman"/>
                <a:cs typeface="Times New Roman"/>
              </a:rPr>
              <a:t>інфекційних</a:t>
            </a:r>
            <a:r>
              <a:rPr sz="2400" b="1" i="1" spc="-50" dirty="0">
                <a:solidFill>
                  <a:srgbClr val="231F20"/>
                </a:solidFill>
                <a:effectLst>
                  <a:outerShdw blurRad="38100" dist="38100" dir="2700000" algn="tl">
                    <a:srgbClr val="000000">
                      <a:alpha val="43137"/>
                    </a:srgbClr>
                  </a:outerShdw>
                </a:effectLst>
                <a:latin typeface="Times New Roman"/>
                <a:cs typeface="Times New Roman"/>
              </a:rPr>
              <a:t> </a:t>
            </a:r>
            <a:r>
              <a:rPr sz="2400" b="1" i="1" spc="-15" dirty="0">
                <a:solidFill>
                  <a:srgbClr val="231F20"/>
                </a:solidFill>
                <a:effectLst>
                  <a:outerShdw blurRad="38100" dist="38100" dir="2700000" algn="tl">
                    <a:srgbClr val="000000">
                      <a:alpha val="43137"/>
                    </a:srgbClr>
                  </a:outerShdw>
                </a:effectLst>
                <a:latin typeface="Times New Roman"/>
                <a:cs typeface="Times New Roman"/>
              </a:rPr>
              <a:t>захворювань</a:t>
            </a:r>
            <a:r>
              <a:rPr sz="2400" b="1" i="1" spc="-45" dirty="0">
                <a:solidFill>
                  <a:srgbClr val="231F20"/>
                </a:solidFill>
                <a:effectLst>
                  <a:outerShdw blurRad="38100" dist="38100" dir="2700000" algn="tl">
                    <a:srgbClr val="000000">
                      <a:alpha val="43137"/>
                    </a:srgbClr>
                  </a:outerShdw>
                </a:effectLst>
                <a:latin typeface="Times New Roman"/>
                <a:cs typeface="Times New Roman"/>
              </a:rPr>
              <a:t> </a:t>
            </a:r>
            <a:r>
              <a:rPr sz="2400" b="1" i="1" spc="-15" dirty="0">
                <a:solidFill>
                  <a:srgbClr val="231F20"/>
                </a:solidFill>
                <a:effectLst>
                  <a:outerShdw blurRad="38100" dist="38100" dir="2700000" algn="tl">
                    <a:srgbClr val="000000">
                      <a:alpha val="43137"/>
                    </a:srgbClr>
                  </a:outerShdw>
                </a:effectLst>
                <a:latin typeface="Times New Roman"/>
                <a:cs typeface="Times New Roman"/>
              </a:rPr>
              <a:t>тварин.</a:t>
            </a:r>
            <a:r>
              <a:rPr sz="2400" b="1" spc="-45" dirty="0">
                <a:solidFill>
                  <a:srgbClr val="231F20"/>
                </a:solidFill>
                <a:latin typeface="Times New Roman"/>
                <a:cs typeface="Times New Roman"/>
              </a:rPr>
              <a:t> </a:t>
            </a:r>
            <a:r>
              <a:rPr sz="2400" b="1" dirty="0">
                <a:solidFill>
                  <a:srgbClr val="231F20"/>
                </a:solidFill>
                <a:latin typeface="Times New Roman"/>
                <a:cs typeface="Times New Roman"/>
              </a:rPr>
              <a:t>У</a:t>
            </a:r>
            <a:r>
              <a:rPr sz="2400" b="1" spc="-45" dirty="0">
                <a:solidFill>
                  <a:srgbClr val="231F20"/>
                </a:solidFill>
                <a:latin typeface="Times New Roman"/>
                <a:cs typeface="Times New Roman"/>
              </a:rPr>
              <a:t> </a:t>
            </a:r>
            <a:r>
              <a:rPr sz="2400" b="1" spc="-15" dirty="0">
                <a:solidFill>
                  <a:srgbClr val="231F20"/>
                </a:solidFill>
                <a:latin typeface="Times New Roman"/>
                <a:cs typeface="Times New Roman"/>
              </a:rPr>
              <a:t>практиці</a:t>
            </a:r>
            <a:r>
              <a:rPr sz="2400" b="1" spc="-50" dirty="0">
                <a:solidFill>
                  <a:srgbClr val="231F20"/>
                </a:solidFill>
                <a:latin typeface="Times New Roman"/>
                <a:cs typeface="Times New Roman"/>
              </a:rPr>
              <a:t> </a:t>
            </a:r>
            <a:r>
              <a:rPr sz="2400" b="1" spc="-15" dirty="0">
                <a:solidFill>
                  <a:srgbClr val="231F20"/>
                </a:solidFill>
                <a:latin typeface="Times New Roman"/>
                <a:cs typeface="Times New Roman"/>
              </a:rPr>
              <a:t>тваринництва</a:t>
            </a:r>
            <a:r>
              <a:rPr sz="2400" b="1" spc="-45" dirty="0">
                <a:solidFill>
                  <a:srgbClr val="231F20"/>
                </a:solidFill>
                <a:latin typeface="Times New Roman"/>
                <a:cs typeface="Times New Roman"/>
              </a:rPr>
              <a:t> </a:t>
            </a:r>
            <a:r>
              <a:rPr sz="2400" b="1" spc="-5" dirty="0">
                <a:solidFill>
                  <a:srgbClr val="231F20"/>
                </a:solidFill>
                <a:latin typeface="Times New Roman"/>
                <a:cs typeface="Times New Roman"/>
              </a:rPr>
              <a:t>все </a:t>
            </a:r>
            <a:r>
              <a:rPr sz="2400" b="1" spc="-290" dirty="0">
                <a:solidFill>
                  <a:srgbClr val="231F20"/>
                </a:solidFill>
                <a:latin typeface="Times New Roman"/>
                <a:cs typeface="Times New Roman"/>
              </a:rPr>
              <a:t> </a:t>
            </a:r>
            <a:r>
              <a:rPr sz="2400" b="1" dirty="0">
                <a:solidFill>
                  <a:srgbClr val="231F20"/>
                </a:solidFill>
                <a:latin typeface="Times New Roman"/>
                <a:cs typeface="Times New Roman"/>
              </a:rPr>
              <a:t>частіше </a:t>
            </a:r>
            <a:r>
              <a:rPr sz="2400" b="1" spc="-5" dirty="0">
                <a:solidFill>
                  <a:srgbClr val="231F20"/>
                </a:solidFill>
                <a:latin typeface="Times New Roman"/>
                <a:cs typeface="Times New Roman"/>
              </a:rPr>
              <a:t>використовуються </a:t>
            </a:r>
            <a:r>
              <a:rPr sz="2400" b="1" i="1" spc="5" dirty="0">
                <a:solidFill>
                  <a:srgbClr val="231F20"/>
                </a:solidFill>
                <a:effectLst>
                  <a:outerShdw blurRad="38100" dist="38100" dir="2700000" algn="tl">
                    <a:srgbClr val="000000">
                      <a:alpha val="43137"/>
                    </a:srgbClr>
                  </a:outerShdw>
                </a:effectLst>
                <a:latin typeface="Times New Roman"/>
                <a:cs typeface="Times New Roman"/>
              </a:rPr>
              <a:t>досягнення </a:t>
            </a:r>
            <a:r>
              <a:rPr sz="2400" b="1" i="1" dirty="0">
                <a:solidFill>
                  <a:srgbClr val="231F20"/>
                </a:solidFill>
                <a:effectLst>
                  <a:outerShdw blurRad="38100" dist="38100" dir="2700000" algn="tl">
                    <a:srgbClr val="000000">
                      <a:alpha val="43137"/>
                    </a:srgbClr>
                  </a:outerShdw>
                </a:effectLst>
                <a:latin typeface="Times New Roman"/>
                <a:cs typeface="Times New Roman"/>
              </a:rPr>
              <a:t>у </a:t>
            </a:r>
            <a:r>
              <a:rPr sz="2400" b="1" i="1" spc="5" dirty="0">
                <a:solidFill>
                  <a:srgbClr val="231F20"/>
                </a:solidFill>
                <a:effectLst>
                  <a:outerShdw blurRad="38100" dist="38100" dir="2700000" algn="tl">
                    <a:srgbClr val="000000">
                      <a:alpha val="43137"/>
                    </a:srgbClr>
                  </a:outerShdw>
                </a:effectLst>
                <a:latin typeface="Times New Roman"/>
                <a:cs typeface="Times New Roman"/>
              </a:rPr>
              <a:t>галузі </a:t>
            </a:r>
            <a:r>
              <a:rPr sz="2400" b="1" i="1" dirty="0">
                <a:solidFill>
                  <a:srgbClr val="231F20"/>
                </a:solidFill>
                <a:effectLst>
                  <a:outerShdw blurRad="38100" dist="38100" dir="2700000" algn="tl">
                    <a:srgbClr val="000000">
                      <a:alpha val="43137"/>
                    </a:srgbClr>
                  </a:outerShdw>
                </a:effectLst>
                <a:latin typeface="Times New Roman"/>
                <a:cs typeface="Times New Roman"/>
              </a:rPr>
              <a:t>ембріології </a:t>
            </a:r>
            <a:r>
              <a:rPr sz="2400" b="1" dirty="0">
                <a:solidFill>
                  <a:srgbClr val="231F20"/>
                </a:solidFill>
                <a:latin typeface="Times New Roman"/>
                <a:cs typeface="Times New Roman"/>
              </a:rPr>
              <a:t>– </a:t>
            </a:r>
            <a:r>
              <a:rPr sz="2400" b="1" spc="5" dirty="0">
                <a:solidFill>
                  <a:srgbClr val="231F20"/>
                </a:solidFill>
                <a:latin typeface="Times New Roman"/>
                <a:cs typeface="Times New Roman"/>
              </a:rPr>
              <a:t> від</a:t>
            </a:r>
            <a:r>
              <a:rPr sz="2400" b="1" spc="315" dirty="0">
                <a:solidFill>
                  <a:srgbClr val="231F20"/>
                </a:solidFill>
                <a:latin typeface="Times New Roman"/>
                <a:cs typeface="Times New Roman"/>
              </a:rPr>
              <a:t> </a:t>
            </a:r>
            <a:r>
              <a:rPr sz="2400" b="1" spc="5" dirty="0">
                <a:solidFill>
                  <a:srgbClr val="231F20"/>
                </a:solidFill>
                <a:latin typeface="Times New Roman"/>
                <a:cs typeface="Times New Roman"/>
              </a:rPr>
              <a:t>розробки</a:t>
            </a:r>
            <a:r>
              <a:rPr sz="2400" b="1" spc="315" dirty="0">
                <a:solidFill>
                  <a:srgbClr val="231F20"/>
                </a:solidFill>
                <a:latin typeface="Times New Roman"/>
                <a:cs typeface="Times New Roman"/>
              </a:rPr>
              <a:t> </a:t>
            </a:r>
            <a:r>
              <a:rPr sz="2400" b="1" spc="5" dirty="0">
                <a:solidFill>
                  <a:srgbClr val="231F20"/>
                </a:solidFill>
                <a:latin typeface="Times New Roman"/>
                <a:cs typeface="Times New Roman"/>
              </a:rPr>
              <a:t>технології</a:t>
            </a:r>
            <a:r>
              <a:rPr sz="2400" b="1" spc="315" dirty="0">
                <a:solidFill>
                  <a:srgbClr val="231F20"/>
                </a:solidFill>
                <a:latin typeface="Times New Roman"/>
                <a:cs typeface="Times New Roman"/>
              </a:rPr>
              <a:t> </a:t>
            </a:r>
            <a:r>
              <a:rPr sz="2400" b="1" spc="10" dirty="0">
                <a:solidFill>
                  <a:srgbClr val="231F20"/>
                </a:solidFill>
                <a:latin typeface="Times New Roman"/>
                <a:cs typeface="Times New Roman"/>
              </a:rPr>
              <a:t>трансплантації</a:t>
            </a:r>
            <a:r>
              <a:rPr sz="2400" b="1" spc="15" dirty="0">
                <a:solidFill>
                  <a:srgbClr val="231F20"/>
                </a:solidFill>
                <a:latin typeface="Times New Roman"/>
                <a:cs typeface="Times New Roman"/>
              </a:rPr>
              <a:t> </a:t>
            </a:r>
            <a:r>
              <a:rPr sz="2400" b="1" spc="5" dirty="0">
                <a:solidFill>
                  <a:srgbClr val="231F20"/>
                </a:solidFill>
                <a:latin typeface="Times New Roman"/>
                <a:cs typeface="Times New Roman"/>
              </a:rPr>
              <a:t>ембріонів</a:t>
            </a:r>
            <a:r>
              <a:rPr sz="2400" b="1" spc="315" dirty="0">
                <a:solidFill>
                  <a:srgbClr val="231F20"/>
                </a:solidFill>
                <a:latin typeface="Times New Roman"/>
                <a:cs typeface="Times New Roman"/>
              </a:rPr>
              <a:t> </a:t>
            </a:r>
            <a:r>
              <a:rPr sz="2400" b="1" spc="5" dirty="0">
                <a:solidFill>
                  <a:srgbClr val="231F20"/>
                </a:solidFill>
                <a:latin typeface="Times New Roman"/>
                <a:cs typeface="Times New Roman"/>
              </a:rPr>
              <a:t>до </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використання</a:t>
            </a:r>
            <a:r>
              <a:rPr sz="2400" b="1" spc="315" dirty="0">
                <a:solidFill>
                  <a:srgbClr val="231F20"/>
                </a:solidFill>
                <a:latin typeface="Times New Roman"/>
                <a:cs typeface="Times New Roman"/>
              </a:rPr>
              <a:t> </a:t>
            </a:r>
            <a:r>
              <a:rPr sz="2400" b="1" dirty="0">
                <a:solidFill>
                  <a:srgbClr val="231F20"/>
                </a:solidFill>
                <a:latin typeface="Times New Roman"/>
                <a:cs typeface="Times New Roman"/>
              </a:rPr>
              <a:t>методів</a:t>
            </a:r>
            <a:r>
              <a:rPr sz="2400" b="1" spc="5" dirty="0">
                <a:solidFill>
                  <a:srgbClr val="231F20"/>
                </a:solidFill>
                <a:latin typeface="Times New Roman"/>
                <a:cs typeface="Times New Roman"/>
              </a:rPr>
              <a:t> клітинної</a:t>
            </a:r>
            <a:r>
              <a:rPr sz="2400" b="1" spc="315" dirty="0">
                <a:solidFill>
                  <a:srgbClr val="231F20"/>
                </a:solidFill>
                <a:latin typeface="Times New Roman"/>
                <a:cs typeface="Times New Roman"/>
              </a:rPr>
              <a:t> </a:t>
            </a:r>
            <a:r>
              <a:rPr sz="2400" b="1" dirty="0">
                <a:solidFill>
                  <a:srgbClr val="231F20"/>
                </a:solidFill>
                <a:latin typeface="Times New Roman"/>
                <a:cs typeface="Times New Roman"/>
              </a:rPr>
              <a:t>і</a:t>
            </a:r>
            <a:r>
              <a:rPr sz="2400" b="1" spc="5" dirty="0">
                <a:solidFill>
                  <a:srgbClr val="231F20"/>
                </a:solidFill>
                <a:latin typeface="Times New Roman"/>
                <a:cs typeface="Times New Roman"/>
              </a:rPr>
              <a:t> генетичної</a:t>
            </a:r>
            <a:r>
              <a:rPr sz="2400" b="1" spc="315" dirty="0">
                <a:solidFill>
                  <a:srgbClr val="231F20"/>
                </a:solidFill>
                <a:latin typeface="Times New Roman"/>
                <a:cs typeface="Times New Roman"/>
              </a:rPr>
              <a:t> </a:t>
            </a:r>
            <a:r>
              <a:rPr sz="2400" b="1" spc="5" dirty="0">
                <a:solidFill>
                  <a:srgbClr val="231F20"/>
                </a:solidFill>
                <a:latin typeface="Times New Roman"/>
                <a:cs typeface="Times New Roman"/>
              </a:rPr>
              <a:t>інженерії. </a:t>
            </a:r>
            <a:r>
              <a:rPr sz="2400" b="1" spc="-285" dirty="0">
                <a:solidFill>
                  <a:srgbClr val="231F20"/>
                </a:solidFill>
                <a:latin typeface="Times New Roman"/>
                <a:cs typeface="Times New Roman"/>
              </a:rPr>
              <a:t> </a:t>
            </a:r>
            <a:endParaRPr sz="2000" b="1" dirty="0">
              <a:latin typeface="Times New Roman"/>
              <a:cs typeface="Times New Roman"/>
            </a:endParaRPr>
          </a:p>
        </p:txBody>
      </p:sp>
      <p:sp>
        <p:nvSpPr>
          <p:cNvPr id="4" name="object 4"/>
          <p:cNvSpPr/>
          <p:nvPr/>
        </p:nvSpPr>
        <p:spPr>
          <a:xfrm>
            <a:off x="5120526" y="7263548"/>
            <a:ext cx="476884" cy="0"/>
          </a:xfrm>
          <a:custGeom>
            <a:avLst/>
            <a:gdLst/>
            <a:ahLst/>
            <a:cxnLst/>
            <a:rect l="l" t="t" r="r" b="b"/>
            <a:pathLst>
              <a:path w="476885">
                <a:moveTo>
                  <a:pt x="0" y="0"/>
                </a:moveTo>
                <a:lnTo>
                  <a:pt x="476376" y="0"/>
                </a:lnTo>
              </a:path>
            </a:pathLst>
          </a:custGeom>
          <a:ln w="8470">
            <a:solidFill>
              <a:srgbClr val="231F2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38905" y="7263536"/>
            <a:ext cx="476884" cy="0"/>
          </a:xfrm>
          <a:custGeom>
            <a:avLst/>
            <a:gdLst/>
            <a:ahLst/>
            <a:cxnLst/>
            <a:rect l="l" t="t" r="r" b="b"/>
            <a:pathLst>
              <a:path w="476885">
                <a:moveTo>
                  <a:pt x="0" y="0"/>
                </a:moveTo>
                <a:lnTo>
                  <a:pt x="476389" y="0"/>
                </a:lnTo>
              </a:path>
            </a:pathLst>
          </a:custGeom>
          <a:ln w="8470">
            <a:solidFill>
              <a:srgbClr val="231F20"/>
            </a:solidFill>
          </a:ln>
        </p:spPr>
        <p:txBody>
          <a:bodyPr wrap="square" lIns="0" tIns="0" rIns="0" bIns="0" rtlCol="0"/>
          <a:lstStyle/>
          <a:p>
            <a:endParaRPr/>
          </a:p>
        </p:txBody>
      </p:sp>
      <p:sp>
        <p:nvSpPr>
          <p:cNvPr id="3" name="object 3"/>
          <p:cNvSpPr txBox="1"/>
          <p:nvPr/>
        </p:nvSpPr>
        <p:spPr>
          <a:xfrm>
            <a:off x="469900" y="200026"/>
            <a:ext cx="9613900" cy="6660798"/>
          </a:xfrm>
          <a:prstGeom prst="rect">
            <a:avLst/>
          </a:prstGeom>
        </p:spPr>
        <p:txBody>
          <a:bodyPr vert="horz" wrap="square" lIns="0" tIns="12700" rIns="0" bIns="0" rtlCol="0">
            <a:spAutoFit/>
          </a:bodyPr>
          <a:lstStyle/>
          <a:p>
            <a:pPr marR="525767" algn="just"/>
            <a:r>
              <a:rPr sz="3600" b="1" i="1" spc="5" dirty="0" err="1">
                <a:solidFill>
                  <a:srgbClr val="FF0000"/>
                </a:solidFill>
                <a:effectLst>
                  <a:outerShdw blurRad="38100" dist="38100" dir="2700000" algn="tl">
                    <a:srgbClr val="000000">
                      <a:alpha val="43137"/>
                    </a:srgbClr>
                  </a:outerShdw>
                </a:effectLst>
                <a:latin typeface="Times New Roman"/>
                <a:cs typeface="Times New Roman"/>
              </a:rPr>
              <a:t>Трансплантація</a:t>
            </a:r>
            <a:r>
              <a:rPr sz="2000" b="1" spc="5" dirty="0">
                <a:solidFill>
                  <a:srgbClr val="231F20"/>
                </a:solidFill>
                <a:latin typeface="Times New Roman"/>
                <a:cs typeface="Times New Roman"/>
              </a:rPr>
              <a:t> </a:t>
            </a:r>
            <a:r>
              <a:rPr sz="2200" b="1" dirty="0">
                <a:solidFill>
                  <a:srgbClr val="231F20"/>
                </a:solidFill>
                <a:latin typeface="Times New Roman"/>
                <a:cs typeface="Times New Roman"/>
              </a:rPr>
              <a:t>– </a:t>
            </a:r>
            <a:r>
              <a:rPr sz="2200" b="1" spc="5" dirty="0">
                <a:solidFill>
                  <a:srgbClr val="231F20"/>
                </a:solidFill>
                <a:latin typeface="Times New Roman"/>
                <a:cs typeface="Times New Roman"/>
              </a:rPr>
              <a:t>це </a:t>
            </a:r>
            <a:r>
              <a:rPr sz="2200" b="1" spc="10" dirty="0">
                <a:solidFill>
                  <a:srgbClr val="231F20"/>
                </a:solidFill>
                <a:latin typeface="Times New Roman"/>
                <a:cs typeface="Times New Roman"/>
              </a:rPr>
              <a:t>пересадка </a:t>
            </a:r>
            <a:r>
              <a:rPr sz="2200" b="1" spc="5" dirty="0">
                <a:solidFill>
                  <a:srgbClr val="231F20"/>
                </a:solidFill>
                <a:latin typeface="Times New Roman"/>
                <a:cs typeface="Times New Roman"/>
              </a:rPr>
              <a:t>запліднених яйцеклітин чи </a:t>
            </a:r>
            <a:r>
              <a:rPr sz="2200" b="1" spc="10" dirty="0">
                <a:solidFill>
                  <a:srgbClr val="231F20"/>
                </a:solidFill>
                <a:latin typeface="Times New Roman"/>
                <a:cs typeface="Times New Roman"/>
              </a:rPr>
              <a:t> </a:t>
            </a:r>
            <a:r>
              <a:rPr sz="2200" b="1" spc="-15" dirty="0">
                <a:solidFill>
                  <a:srgbClr val="231F20"/>
                </a:solidFill>
                <a:latin typeface="Times New Roman"/>
                <a:cs typeface="Times New Roman"/>
              </a:rPr>
              <a:t>ембріоні</a:t>
            </a:r>
            <a:r>
              <a:rPr sz="2200" b="1" dirty="0">
                <a:solidFill>
                  <a:srgbClr val="231F20"/>
                </a:solidFill>
                <a:latin typeface="Times New Roman"/>
                <a:cs typeface="Times New Roman"/>
              </a:rPr>
              <a:t>в</a:t>
            </a:r>
            <a:r>
              <a:rPr sz="2200" b="1" spc="-60" dirty="0">
                <a:solidFill>
                  <a:srgbClr val="231F20"/>
                </a:solidFill>
                <a:latin typeface="Times New Roman"/>
                <a:cs typeface="Times New Roman"/>
              </a:rPr>
              <a:t> </a:t>
            </a:r>
            <a:r>
              <a:rPr sz="2200" b="1" spc="-15" dirty="0">
                <a:solidFill>
                  <a:srgbClr val="231F20"/>
                </a:solidFill>
                <a:latin typeface="Times New Roman"/>
                <a:cs typeface="Times New Roman"/>
              </a:rPr>
              <a:t>ві</a:t>
            </a:r>
            <a:r>
              <a:rPr sz="2200" b="1" dirty="0">
                <a:solidFill>
                  <a:srgbClr val="231F20"/>
                </a:solidFill>
                <a:latin typeface="Times New Roman"/>
                <a:cs typeface="Times New Roman"/>
              </a:rPr>
              <a:t>д</a:t>
            </a:r>
            <a:r>
              <a:rPr sz="2200" b="1" spc="-60" dirty="0">
                <a:solidFill>
                  <a:srgbClr val="231F20"/>
                </a:solidFill>
                <a:latin typeface="Times New Roman"/>
                <a:cs typeface="Times New Roman"/>
              </a:rPr>
              <a:t> </a:t>
            </a:r>
            <a:r>
              <a:rPr sz="2200" b="1" spc="-15" dirty="0">
                <a:solidFill>
                  <a:srgbClr val="231F20"/>
                </a:solidFill>
                <a:latin typeface="Times New Roman"/>
                <a:cs typeface="Times New Roman"/>
              </a:rPr>
              <a:t>висо</a:t>
            </a:r>
            <a:r>
              <a:rPr sz="2200" b="1" spc="-75" dirty="0">
                <a:solidFill>
                  <a:srgbClr val="231F20"/>
                </a:solidFill>
                <a:latin typeface="Times New Roman"/>
                <a:cs typeface="Times New Roman"/>
              </a:rPr>
              <a:t>к</a:t>
            </a:r>
            <a:r>
              <a:rPr sz="2200" b="1" spc="-15" dirty="0">
                <a:solidFill>
                  <a:srgbClr val="231F20"/>
                </a:solidFill>
                <a:latin typeface="Times New Roman"/>
                <a:cs typeface="Times New Roman"/>
              </a:rPr>
              <a:t>оцінни</a:t>
            </a:r>
            <a:r>
              <a:rPr sz="2200" b="1" dirty="0">
                <a:solidFill>
                  <a:srgbClr val="231F20"/>
                </a:solidFill>
                <a:latin typeface="Times New Roman"/>
                <a:cs typeface="Times New Roman"/>
              </a:rPr>
              <a:t>х</a:t>
            </a:r>
            <a:r>
              <a:rPr sz="2200" b="1" spc="-60" dirty="0">
                <a:solidFill>
                  <a:srgbClr val="231F20"/>
                </a:solidFill>
                <a:latin typeface="Times New Roman"/>
                <a:cs typeface="Times New Roman"/>
              </a:rPr>
              <a:t> </a:t>
            </a:r>
            <a:r>
              <a:rPr sz="2200" b="1" spc="-15" dirty="0">
                <a:solidFill>
                  <a:srgbClr val="231F20"/>
                </a:solidFill>
                <a:latin typeface="Times New Roman"/>
                <a:cs typeface="Times New Roman"/>
              </a:rPr>
              <a:t>т</a:t>
            </a:r>
            <a:r>
              <a:rPr sz="2200" b="1" spc="-30" dirty="0">
                <a:solidFill>
                  <a:srgbClr val="231F20"/>
                </a:solidFill>
                <a:latin typeface="Times New Roman"/>
                <a:cs typeface="Times New Roman"/>
              </a:rPr>
              <a:t>в</a:t>
            </a:r>
            <a:r>
              <a:rPr sz="2200" b="1" spc="-15" dirty="0">
                <a:solidFill>
                  <a:srgbClr val="231F20"/>
                </a:solidFill>
                <a:latin typeface="Times New Roman"/>
                <a:cs typeface="Times New Roman"/>
              </a:rPr>
              <a:t>ари</a:t>
            </a:r>
            <a:r>
              <a:rPr sz="2200" b="1" dirty="0">
                <a:solidFill>
                  <a:srgbClr val="231F20"/>
                </a:solidFill>
                <a:latin typeface="Times New Roman"/>
                <a:cs typeface="Times New Roman"/>
              </a:rPr>
              <a:t>н</a:t>
            </a:r>
            <a:r>
              <a:rPr sz="2200" b="1" spc="-60" dirty="0">
                <a:solidFill>
                  <a:srgbClr val="231F20"/>
                </a:solidFill>
                <a:latin typeface="Times New Roman"/>
                <a:cs typeface="Times New Roman"/>
              </a:rPr>
              <a:t> </a:t>
            </a:r>
            <a:r>
              <a:rPr sz="2200" b="1" spc="-15" dirty="0">
                <a:solidFill>
                  <a:srgbClr val="231F20"/>
                </a:solidFill>
                <a:latin typeface="Times New Roman"/>
                <a:cs typeface="Times New Roman"/>
              </a:rPr>
              <a:t>(н</a:t>
            </a:r>
            <a:r>
              <a:rPr sz="2200" b="1" spc="-30" dirty="0">
                <a:solidFill>
                  <a:srgbClr val="231F20"/>
                </a:solidFill>
                <a:latin typeface="Times New Roman"/>
                <a:cs typeface="Times New Roman"/>
              </a:rPr>
              <a:t>а</a:t>
            </a:r>
            <a:r>
              <a:rPr sz="2200" b="1" spc="-15" dirty="0">
                <a:solidFill>
                  <a:srgbClr val="231F20"/>
                </a:solidFill>
                <a:latin typeface="Times New Roman"/>
                <a:cs typeface="Times New Roman"/>
              </a:rPr>
              <a:t>приклад</a:t>
            </a:r>
            <a:r>
              <a:rPr sz="2200" b="1" dirty="0">
                <a:solidFill>
                  <a:srgbClr val="231F20"/>
                </a:solidFill>
                <a:latin typeface="Times New Roman"/>
                <a:cs typeface="Times New Roman"/>
              </a:rPr>
              <a:t>,</a:t>
            </a:r>
            <a:r>
              <a:rPr sz="2200" b="1" spc="-60" dirty="0">
                <a:solidFill>
                  <a:srgbClr val="231F20"/>
                </a:solidFill>
                <a:latin typeface="Times New Roman"/>
                <a:cs typeface="Times New Roman"/>
              </a:rPr>
              <a:t> </a:t>
            </a:r>
            <a:r>
              <a:rPr sz="2200" b="1" spc="-75" dirty="0">
                <a:solidFill>
                  <a:srgbClr val="231F20"/>
                </a:solidFill>
                <a:latin typeface="Times New Roman"/>
                <a:cs typeface="Times New Roman"/>
              </a:rPr>
              <a:t>к</a:t>
            </a:r>
            <a:r>
              <a:rPr sz="2200" b="1" spc="-15" dirty="0">
                <a:solidFill>
                  <a:srgbClr val="231F20"/>
                </a:solidFill>
                <a:latin typeface="Times New Roman"/>
                <a:cs typeface="Times New Roman"/>
              </a:rPr>
              <a:t>орови-донори</a:t>
            </a:r>
            <a:r>
              <a:rPr sz="2200" b="1" dirty="0">
                <a:solidFill>
                  <a:srgbClr val="231F20"/>
                </a:solidFill>
                <a:latin typeface="Times New Roman"/>
                <a:cs typeface="Times New Roman"/>
              </a:rPr>
              <a:t>)  </a:t>
            </a:r>
            <a:r>
              <a:rPr sz="2200" b="1" spc="-5" dirty="0">
                <a:solidFill>
                  <a:srgbClr val="231F20"/>
                </a:solidFill>
                <a:latin typeface="Times New Roman"/>
                <a:cs typeface="Times New Roman"/>
              </a:rPr>
              <a:t>низькопродуктивним </a:t>
            </a:r>
            <a:r>
              <a:rPr sz="2200" b="1" dirty="0">
                <a:solidFill>
                  <a:srgbClr val="231F20"/>
                </a:solidFill>
                <a:latin typeface="Times New Roman"/>
                <a:cs typeface="Times New Roman"/>
              </a:rPr>
              <a:t>тваринам (корови-реципієнти) з метою </a:t>
            </a:r>
            <a:r>
              <a:rPr sz="2200" b="1" spc="5" dirty="0">
                <a:solidFill>
                  <a:srgbClr val="231F20"/>
                </a:solidFill>
                <a:latin typeface="Times New Roman"/>
                <a:cs typeface="Times New Roman"/>
              </a:rPr>
              <a:t> інтенсифікації відтворення </a:t>
            </a:r>
            <a:r>
              <a:rPr sz="2200" b="1" dirty="0">
                <a:solidFill>
                  <a:srgbClr val="231F20"/>
                </a:solidFill>
                <a:latin typeface="Times New Roman"/>
                <a:cs typeface="Times New Roman"/>
              </a:rPr>
              <a:t>високопродуктивних </a:t>
            </a:r>
            <a:r>
              <a:rPr sz="2200" b="1" spc="5" dirty="0">
                <a:solidFill>
                  <a:srgbClr val="231F20"/>
                </a:solidFill>
                <a:latin typeface="Times New Roman"/>
                <a:cs typeface="Times New Roman"/>
              </a:rPr>
              <a:t>племінних </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тварин. </a:t>
            </a:r>
            <a:endParaRPr lang="uk-UA" sz="2200" b="1" spc="-5" dirty="0" smtClean="0">
              <a:solidFill>
                <a:srgbClr val="231F20"/>
              </a:solidFill>
              <a:latin typeface="Times New Roman"/>
              <a:cs typeface="Times New Roman"/>
            </a:endParaRPr>
          </a:p>
          <a:p>
            <a:pPr marR="525767" algn="just"/>
            <a:r>
              <a:rPr sz="2200" b="1" dirty="0" err="1" smtClean="0">
                <a:solidFill>
                  <a:srgbClr val="231F20"/>
                </a:solidFill>
                <a:latin typeface="Times New Roman"/>
                <a:cs typeface="Times New Roman"/>
              </a:rPr>
              <a:t>До</a:t>
            </a:r>
            <a:r>
              <a:rPr sz="2200" b="1" dirty="0" smtClean="0">
                <a:solidFill>
                  <a:srgbClr val="231F20"/>
                </a:solidFill>
                <a:latin typeface="Times New Roman"/>
                <a:cs typeface="Times New Roman"/>
              </a:rPr>
              <a:t> </a:t>
            </a:r>
            <a:r>
              <a:rPr sz="2200" b="1" spc="-15" dirty="0">
                <a:solidFill>
                  <a:srgbClr val="231F20"/>
                </a:solidFill>
                <a:latin typeface="Times New Roman"/>
                <a:cs typeface="Times New Roman"/>
              </a:rPr>
              <a:t>початку </a:t>
            </a:r>
            <a:r>
              <a:rPr sz="2200" b="1" dirty="0">
                <a:solidFill>
                  <a:srgbClr val="FF0000"/>
                </a:solidFill>
                <a:latin typeface="Times New Roman"/>
                <a:cs typeface="Times New Roman"/>
              </a:rPr>
              <a:t>50-х років </a:t>
            </a:r>
            <a:r>
              <a:rPr sz="2200" b="1" spc="-15" dirty="0">
                <a:solidFill>
                  <a:srgbClr val="231F20"/>
                </a:solidFill>
                <a:latin typeface="Times New Roman"/>
                <a:cs typeface="Times New Roman"/>
              </a:rPr>
              <a:t>метод </a:t>
            </a:r>
            <a:r>
              <a:rPr sz="2200" b="1" dirty="0">
                <a:solidFill>
                  <a:srgbClr val="231F20"/>
                </a:solidFill>
                <a:latin typeface="Times New Roman"/>
                <a:cs typeface="Times New Roman"/>
              </a:rPr>
              <a:t>трансплантації ембріонів </a:t>
            </a:r>
            <a:r>
              <a:rPr sz="2200" b="1" spc="-290" dirty="0">
                <a:solidFill>
                  <a:srgbClr val="231F20"/>
                </a:solidFill>
                <a:latin typeface="Times New Roman"/>
                <a:cs typeface="Times New Roman"/>
              </a:rPr>
              <a:t> </a:t>
            </a:r>
            <a:r>
              <a:rPr sz="2200" b="1" spc="-10" dirty="0">
                <a:solidFill>
                  <a:srgbClr val="231F20"/>
                </a:solidFill>
                <a:latin typeface="Times New Roman"/>
                <a:cs typeface="Times New Roman"/>
              </a:rPr>
              <a:t>використовувався виключно </a:t>
            </a:r>
            <a:r>
              <a:rPr sz="2200" b="1" dirty="0">
                <a:solidFill>
                  <a:srgbClr val="231F20"/>
                </a:solidFill>
                <a:latin typeface="Times New Roman"/>
                <a:cs typeface="Times New Roman"/>
              </a:rPr>
              <a:t>у дослідницьких цілях. У ці </a:t>
            </a:r>
            <a:r>
              <a:rPr sz="2200" b="1" dirty="0" err="1">
                <a:solidFill>
                  <a:srgbClr val="231F20"/>
                </a:solidFill>
                <a:latin typeface="Times New Roman"/>
                <a:cs typeface="Times New Roman"/>
              </a:rPr>
              <a:t>роки</a:t>
            </a:r>
            <a:r>
              <a:rPr sz="2200" b="1" dirty="0">
                <a:solidFill>
                  <a:srgbClr val="231F20"/>
                </a:solidFill>
                <a:latin typeface="Times New Roman"/>
                <a:cs typeface="Times New Roman"/>
              </a:rPr>
              <a:t> </a:t>
            </a:r>
            <a:r>
              <a:rPr sz="2200" b="1" spc="-30" dirty="0" err="1" smtClean="0">
                <a:solidFill>
                  <a:srgbClr val="231F20"/>
                </a:solidFill>
                <a:latin typeface="Times New Roman"/>
                <a:cs typeface="Times New Roman"/>
              </a:rPr>
              <a:t>було</a:t>
            </a:r>
            <a:r>
              <a:rPr sz="2200" b="1" spc="-30" dirty="0" smtClean="0">
                <a:solidFill>
                  <a:srgbClr val="231F20"/>
                </a:solidFill>
                <a:latin typeface="Times New Roman"/>
                <a:cs typeface="Times New Roman"/>
              </a:rPr>
              <a:t> </a:t>
            </a:r>
            <a:r>
              <a:rPr sz="2200" b="1" spc="-5" dirty="0">
                <a:solidFill>
                  <a:srgbClr val="231F20"/>
                </a:solidFill>
                <a:latin typeface="Times New Roman"/>
                <a:cs typeface="Times New Roman"/>
              </a:rPr>
              <a:t>виявлено </a:t>
            </a:r>
            <a:r>
              <a:rPr sz="2200" b="1" dirty="0">
                <a:solidFill>
                  <a:srgbClr val="231F20"/>
                </a:solidFill>
                <a:latin typeface="Times New Roman"/>
                <a:cs typeface="Times New Roman"/>
              </a:rPr>
              <a:t>оптимальні стадії </a:t>
            </a:r>
            <a:r>
              <a:rPr sz="2200" b="1" spc="-5" dirty="0">
                <a:solidFill>
                  <a:srgbClr val="231F20"/>
                </a:solidFill>
                <a:latin typeface="Times New Roman"/>
                <a:cs typeface="Times New Roman"/>
              </a:rPr>
              <a:t>розвитку </a:t>
            </a:r>
            <a:r>
              <a:rPr sz="2200" b="1" dirty="0">
                <a:solidFill>
                  <a:srgbClr val="231F20"/>
                </a:solidFill>
                <a:latin typeface="Times New Roman"/>
                <a:cs typeface="Times New Roman"/>
              </a:rPr>
              <a:t>ембріонів </a:t>
            </a:r>
            <a:r>
              <a:rPr sz="2200" b="1" spc="-20" dirty="0" err="1">
                <a:solidFill>
                  <a:srgbClr val="231F20"/>
                </a:solidFill>
                <a:latin typeface="Times New Roman"/>
                <a:cs typeface="Times New Roman"/>
              </a:rPr>
              <a:t>кожного</a:t>
            </a:r>
            <a:r>
              <a:rPr sz="2200" b="1" spc="-20" dirty="0">
                <a:solidFill>
                  <a:srgbClr val="231F20"/>
                </a:solidFill>
                <a:latin typeface="Times New Roman"/>
                <a:cs typeface="Times New Roman"/>
              </a:rPr>
              <a:t> </a:t>
            </a:r>
            <a:r>
              <a:rPr sz="2200" b="1" spc="-20" dirty="0" err="1" smtClean="0">
                <a:solidFill>
                  <a:srgbClr val="231F20"/>
                </a:solidFill>
                <a:latin typeface="Times New Roman"/>
                <a:cs typeface="Times New Roman"/>
              </a:rPr>
              <a:t>виду</a:t>
            </a:r>
            <a:r>
              <a:rPr sz="2200" b="1" spc="-20" dirty="0">
                <a:solidFill>
                  <a:srgbClr val="231F20"/>
                </a:solidFill>
                <a:latin typeface="Times New Roman"/>
                <a:cs typeface="Times New Roman"/>
              </a:rPr>
              <a:t>, </a:t>
            </a:r>
            <a:r>
              <a:rPr sz="2200" b="1" dirty="0">
                <a:solidFill>
                  <a:srgbClr val="231F20"/>
                </a:solidFill>
                <a:latin typeface="Times New Roman"/>
                <a:cs typeface="Times New Roman"/>
              </a:rPr>
              <a:t>відповідність між </a:t>
            </a:r>
            <a:r>
              <a:rPr sz="2200" b="1" spc="5" dirty="0">
                <a:solidFill>
                  <a:srgbClr val="231F20"/>
                </a:solidFill>
                <a:latin typeface="Times New Roman"/>
                <a:cs typeface="Times New Roman"/>
              </a:rPr>
              <a:t>стадією </a:t>
            </a:r>
            <a:r>
              <a:rPr sz="2200" b="1" dirty="0">
                <a:solidFill>
                  <a:srgbClr val="231F20"/>
                </a:solidFill>
                <a:latin typeface="Times New Roman"/>
                <a:cs typeface="Times New Roman"/>
              </a:rPr>
              <a:t>розвитку ембріона й станом </a:t>
            </a:r>
            <a:r>
              <a:rPr sz="2200" b="1" spc="5" dirty="0">
                <a:solidFill>
                  <a:srgbClr val="231F20"/>
                </a:solidFill>
                <a:latin typeface="Times New Roman"/>
                <a:cs typeface="Times New Roman"/>
              </a:rPr>
              <a:t> </a:t>
            </a:r>
            <a:r>
              <a:rPr sz="2200" b="1" dirty="0">
                <a:solidFill>
                  <a:srgbClr val="231F20"/>
                </a:solidFill>
                <a:latin typeface="Times New Roman"/>
                <a:cs typeface="Times New Roman"/>
              </a:rPr>
              <a:t>статевого</a:t>
            </a:r>
            <a:r>
              <a:rPr sz="2200" b="1" spc="5" dirty="0">
                <a:solidFill>
                  <a:srgbClr val="231F20"/>
                </a:solidFill>
                <a:latin typeface="Times New Roman"/>
                <a:cs typeface="Times New Roman"/>
              </a:rPr>
              <a:t> тракту</a:t>
            </a:r>
            <a:r>
              <a:rPr sz="2200" b="1" spc="10" dirty="0">
                <a:solidFill>
                  <a:srgbClr val="231F20"/>
                </a:solidFill>
                <a:latin typeface="Times New Roman"/>
                <a:cs typeface="Times New Roman"/>
              </a:rPr>
              <a:t> реципієнта,</a:t>
            </a:r>
            <a:r>
              <a:rPr sz="2200" b="1" spc="15" dirty="0">
                <a:solidFill>
                  <a:srgbClr val="231F20"/>
                </a:solidFill>
                <a:latin typeface="Times New Roman"/>
                <a:cs typeface="Times New Roman"/>
              </a:rPr>
              <a:t> </a:t>
            </a:r>
            <a:r>
              <a:rPr sz="2200" b="1" spc="5" dirty="0">
                <a:solidFill>
                  <a:srgbClr val="231F20"/>
                </a:solidFill>
                <a:latin typeface="Times New Roman"/>
                <a:cs typeface="Times New Roman"/>
              </a:rPr>
              <a:t>ефективні</a:t>
            </a:r>
            <a:r>
              <a:rPr sz="2200" b="1" spc="10" dirty="0">
                <a:solidFill>
                  <a:srgbClr val="231F20"/>
                </a:solidFill>
                <a:latin typeface="Times New Roman"/>
                <a:cs typeface="Times New Roman"/>
              </a:rPr>
              <a:t> </a:t>
            </a:r>
            <a:r>
              <a:rPr sz="2200" b="1" dirty="0">
                <a:solidFill>
                  <a:srgbClr val="231F20"/>
                </a:solidFill>
                <a:latin typeface="Times New Roman"/>
                <a:cs typeface="Times New Roman"/>
              </a:rPr>
              <a:t>методи</a:t>
            </a:r>
            <a:r>
              <a:rPr sz="2200" b="1" spc="5" dirty="0">
                <a:solidFill>
                  <a:srgbClr val="231F20"/>
                </a:solidFill>
                <a:latin typeface="Times New Roman"/>
                <a:cs typeface="Times New Roman"/>
              </a:rPr>
              <a:t> виклику </a:t>
            </a:r>
            <a:r>
              <a:rPr sz="2200" b="1" spc="10" dirty="0">
                <a:solidFill>
                  <a:srgbClr val="231F20"/>
                </a:solidFill>
                <a:latin typeface="Times New Roman"/>
                <a:cs typeface="Times New Roman"/>
              </a:rPr>
              <a:t> </a:t>
            </a:r>
            <a:r>
              <a:rPr sz="2200" b="1" spc="-10" dirty="0">
                <a:solidFill>
                  <a:srgbClr val="231F20"/>
                </a:solidFill>
                <a:latin typeface="Times New Roman"/>
                <a:cs typeface="Times New Roman"/>
              </a:rPr>
              <a:t>суперовуляції,</a:t>
            </a:r>
            <a:r>
              <a:rPr sz="2200" b="1" spc="65" dirty="0">
                <a:solidFill>
                  <a:srgbClr val="231F20"/>
                </a:solidFill>
                <a:latin typeface="Times New Roman"/>
                <a:cs typeface="Times New Roman"/>
              </a:rPr>
              <a:t> </a:t>
            </a:r>
            <a:r>
              <a:rPr sz="2200" b="1" spc="-5" dirty="0">
                <a:solidFill>
                  <a:srgbClr val="231F20"/>
                </a:solidFill>
                <a:latin typeface="Times New Roman"/>
                <a:cs typeface="Times New Roman"/>
              </a:rPr>
              <a:t>техніки</a:t>
            </a:r>
            <a:r>
              <a:rPr sz="2200" b="1" spc="65" dirty="0">
                <a:solidFill>
                  <a:srgbClr val="231F20"/>
                </a:solidFill>
                <a:latin typeface="Times New Roman"/>
                <a:cs typeface="Times New Roman"/>
              </a:rPr>
              <a:t> </a:t>
            </a:r>
            <a:r>
              <a:rPr sz="2200" b="1" spc="-5" dirty="0">
                <a:solidFill>
                  <a:srgbClr val="231F20"/>
                </a:solidFill>
                <a:latin typeface="Times New Roman"/>
                <a:cs typeface="Times New Roman"/>
              </a:rPr>
              <a:t>вилучення</a:t>
            </a:r>
            <a:r>
              <a:rPr sz="2200" b="1" spc="65" dirty="0">
                <a:solidFill>
                  <a:srgbClr val="231F20"/>
                </a:solidFill>
                <a:latin typeface="Times New Roman"/>
                <a:cs typeface="Times New Roman"/>
              </a:rPr>
              <a:t> </a:t>
            </a:r>
            <a:r>
              <a:rPr sz="2200" b="1" dirty="0">
                <a:solidFill>
                  <a:srgbClr val="231F20"/>
                </a:solidFill>
                <a:latin typeface="Times New Roman"/>
                <a:cs typeface="Times New Roman"/>
              </a:rPr>
              <a:t>і</a:t>
            </a:r>
            <a:r>
              <a:rPr sz="2200" b="1" spc="70" dirty="0">
                <a:solidFill>
                  <a:srgbClr val="231F20"/>
                </a:solidFill>
                <a:latin typeface="Times New Roman"/>
                <a:cs typeface="Times New Roman"/>
              </a:rPr>
              <a:t> </a:t>
            </a:r>
            <a:r>
              <a:rPr sz="2200" b="1" dirty="0">
                <a:solidFill>
                  <a:srgbClr val="231F20"/>
                </a:solidFill>
                <a:latin typeface="Times New Roman"/>
                <a:cs typeface="Times New Roman"/>
              </a:rPr>
              <a:t>пересадки</a:t>
            </a:r>
            <a:r>
              <a:rPr sz="2200" b="1" spc="65" dirty="0">
                <a:solidFill>
                  <a:srgbClr val="231F20"/>
                </a:solidFill>
                <a:latin typeface="Times New Roman"/>
                <a:cs typeface="Times New Roman"/>
              </a:rPr>
              <a:t> </a:t>
            </a:r>
            <a:r>
              <a:rPr sz="2200" b="1" dirty="0">
                <a:solidFill>
                  <a:srgbClr val="231F20"/>
                </a:solidFill>
                <a:latin typeface="Times New Roman"/>
                <a:cs typeface="Times New Roman"/>
              </a:rPr>
              <a:t>ембріонів.</a:t>
            </a:r>
            <a:r>
              <a:rPr sz="2200" b="1" spc="65" dirty="0">
                <a:solidFill>
                  <a:srgbClr val="231F20"/>
                </a:solidFill>
                <a:latin typeface="Times New Roman"/>
                <a:cs typeface="Times New Roman"/>
              </a:rPr>
              <a:t> </a:t>
            </a:r>
            <a:r>
              <a:rPr sz="2200" b="1" spc="-10" dirty="0">
                <a:solidFill>
                  <a:srgbClr val="231F20"/>
                </a:solidFill>
                <a:latin typeface="Times New Roman"/>
                <a:cs typeface="Times New Roman"/>
              </a:rPr>
              <a:t>Так, </a:t>
            </a:r>
            <a:r>
              <a:rPr sz="2200" b="1" spc="-285" dirty="0">
                <a:solidFill>
                  <a:srgbClr val="231F20"/>
                </a:solidFill>
                <a:latin typeface="Times New Roman"/>
                <a:cs typeface="Times New Roman"/>
              </a:rPr>
              <a:t> </a:t>
            </a:r>
            <a:r>
              <a:rPr sz="2200" b="1" dirty="0">
                <a:solidFill>
                  <a:srgbClr val="FF0000"/>
                </a:solidFill>
                <a:latin typeface="Times New Roman"/>
                <a:cs typeface="Times New Roman"/>
              </a:rPr>
              <a:t>у</a:t>
            </a:r>
            <a:r>
              <a:rPr sz="2200" b="1" spc="5" dirty="0">
                <a:solidFill>
                  <a:srgbClr val="FF0000"/>
                </a:solidFill>
                <a:latin typeface="Times New Roman"/>
                <a:cs typeface="Times New Roman"/>
              </a:rPr>
              <a:t> 1951</a:t>
            </a:r>
            <a:r>
              <a:rPr sz="2200" b="1" spc="10" dirty="0">
                <a:solidFill>
                  <a:srgbClr val="FF0000"/>
                </a:solidFill>
                <a:latin typeface="Times New Roman"/>
                <a:cs typeface="Times New Roman"/>
              </a:rPr>
              <a:t> </a:t>
            </a:r>
            <a:r>
              <a:rPr sz="2200" b="1" spc="5" dirty="0">
                <a:solidFill>
                  <a:srgbClr val="FF0000"/>
                </a:solidFill>
                <a:latin typeface="Times New Roman"/>
                <a:cs typeface="Times New Roman"/>
              </a:rPr>
              <a:t>р.</a:t>
            </a:r>
            <a:r>
              <a:rPr sz="2200" b="1" spc="10" dirty="0">
                <a:solidFill>
                  <a:srgbClr val="FF0000"/>
                </a:solidFill>
                <a:latin typeface="Times New Roman"/>
                <a:cs typeface="Times New Roman"/>
              </a:rPr>
              <a:t> </a:t>
            </a:r>
            <a:r>
              <a:rPr sz="2200" b="1" dirty="0">
                <a:solidFill>
                  <a:srgbClr val="FF0000"/>
                </a:solidFill>
                <a:latin typeface="Times New Roman"/>
                <a:cs typeface="Times New Roman"/>
              </a:rPr>
              <a:t>у</a:t>
            </a:r>
            <a:r>
              <a:rPr sz="2200" b="1" spc="5" dirty="0">
                <a:solidFill>
                  <a:srgbClr val="FF0000"/>
                </a:solidFill>
                <a:latin typeface="Times New Roman"/>
                <a:cs typeface="Times New Roman"/>
              </a:rPr>
              <a:t> США</a:t>
            </a:r>
            <a:r>
              <a:rPr sz="2200" b="1" spc="10" dirty="0">
                <a:solidFill>
                  <a:srgbClr val="FF0000"/>
                </a:solidFill>
                <a:latin typeface="Times New Roman"/>
                <a:cs typeface="Times New Roman"/>
              </a:rPr>
              <a:t> </a:t>
            </a:r>
            <a:r>
              <a:rPr sz="2200" b="1" dirty="0">
                <a:solidFill>
                  <a:srgbClr val="231F20"/>
                </a:solidFill>
                <a:latin typeface="Times New Roman"/>
                <a:cs typeface="Times New Roman"/>
              </a:rPr>
              <a:t>у</a:t>
            </a:r>
            <a:r>
              <a:rPr sz="2200" b="1" spc="5" dirty="0">
                <a:solidFill>
                  <a:srgbClr val="231F20"/>
                </a:solidFill>
                <a:latin typeface="Times New Roman"/>
                <a:cs typeface="Times New Roman"/>
              </a:rPr>
              <a:t> </a:t>
            </a:r>
            <a:r>
              <a:rPr sz="2200" b="1" spc="-5" dirty="0">
                <a:solidFill>
                  <a:srgbClr val="231F20"/>
                </a:solidFill>
                <a:latin typeface="Times New Roman"/>
                <a:cs typeface="Times New Roman"/>
              </a:rPr>
              <a:t>результаті</a:t>
            </a:r>
            <a:r>
              <a:rPr sz="2200" b="1" dirty="0">
                <a:solidFill>
                  <a:srgbClr val="231F20"/>
                </a:solidFill>
                <a:latin typeface="Times New Roman"/>
                <a:cs typeface="Times New Roman"/>
              </a:rPr>
              <a:t> </a:t>
            </a:r>
            <a:r>
              <a:rPr sz="2200" b="1" spc="10" dirty="0">
                <a:solidFill>
                  <a:srgbClr val="231F20"/>
                </a:solidFill>
                <a:latin typeface="Times New Roman"/>
                <a:cs typeface="Times New Roman"/>
              </a:rPr>
              <a:t>пересадки</a:t>
            </a:r>
            <a:r>
              <a:rPr sz="2200" b="1" spc="15" dirty="0">
                <a:solidFill>
                  <a:srgbClr val="231F20"/>
                </a:solidFill>
                <a:latin typeface="Times New Roman"/>
                <a:cs typeface="Times New Roman"/>
              </a:rPr>
              <a:t> </a:t>
            </a:r>
            <a:r>
              <a:rPr sz="2200" b="1" spc="5" dirty="0">
                <a:solidFill>
                  <a:srgbClr val="231F20"/>
                </a:solidFill>
                <a:latin typeface="Times New Roman"/>
                <a:cs typeface="Times New Roman"/>
              </a:rPr>
              <a:t>ембріонів</a:t>
            </a:r>
            <a:r>
              <a:rPr sz="2200" b="1" spc="10" dirty="0">
                <a:solidFill>
                  <a:srgbClr val="231F20"/>
                </a:solidFill>
                <a:latin typeface="Times New Roman"/>
                <a:cs typeface="Times New Roman"/>
              </a:rPr>
              <a:t> </a:t>
            </a:r>
            <a:r>
              <a:rPr sz="2200" b="1" spc="-20" dirty="0">
                <a:solidFill>
                  <a:srgbClr val="231F20"/>
                </a:solidFill>
                <a:latin typeface="Times New Roman"/>
                <a:cs typeface="Times New Roman"/>
              </a:rPr>
              <a:t>було </a:t>
            </a:r>
            <a:r>
              <a:rPr sz="2200" b="1" spc="-15" dirty="0">
                <a:solidFill>
                  <a:srgbClr val="231F20"/>
                </a:solidFill>
                <a:latin typeface="Times New Roman"/>
                <a:cs typeface="Times New Roman"/>
              </a:rPr>
              <a:t> </a:t>
            </a:r>
            <a:r>
              <a:rPr sz="2200" b="1" spc="-5" dirty="0">
                <a:solidFill>
                  <a:srgbClr val="231F20"/>
                </a:solidFill>
                <a:latin typeface="Times New Roman"/>
                <a:cs typeface="Times New Roman"/>
              </a:rPr>
              <a:t>одержано</a:t>
            </a:r>
            <a:r>
              <a:rPr sz="2200" b="1" spc="50" dirty="0">
                <a:solidFill>
                  <a:srgbClr val="231F20"/>
                </a:solidFill>
                <a:latin typeface="Times New Roman"/>
                <a:cs typeface="Times New Roman"/>
              </a:rPr>
              <a:t> </a:t>
            </a:r>
            <a:r>
              <a:rPr sz="2200" b="1" dirty="0">
                <a:solidFill>
                  <a:srgbClr val="231F20"/>
                </a:solidFill>
                <a:latin typeface="Times New Roman"/>
                <a:cs typeface="Times New Roman"/>
              </a:rPr>
              <a:t>перше</a:t>
            </a:r>
            <a:r>
              <a:rPr sz="2200" b="1" spc="50" dirty="0">
                <a:solidFill>
                  <a:srgbClr val="231F20"/>
                </a:solidFill>
                <a:latin typeface="Times New Roman"/>
                <a:cs typeface="Times New Roman"/>
              </a:rPr>
              <a:t> </a:t>
            </a:r>
            <a:r>
              <a:rPr sz="2200" b="1" spc="-10" dirty="0">
                <a:solidFill>
                  <a:srgbClr val="231F20"/>
                </a:solidFill>
                <a:latin typeface="Times New Roman"/>
                <a:cs typeface="Times New Roman"/>
              </a:rPr>
              <a:t>телятко.</a:t>
            </a:r>
            <a:r>
              <a:rPr sz="2200" b="1" spc="55" dirty="0">
                <a:solidFill>
                  <a:srgbClr val="231F20"/>
                </a:solidFill>
                <a:latin typeface="Times New Roman"/>
                <a:cs typeface="Times New Roman"/>
              </a:rPr>
              <a:t> </a:t>
            </a:r>
            <a:r>
              <a:rPr sz="2200" b="1" spc="-15" dirty="0">
                <a:solidFill>
                  <a:srgbClr val="231F20"/>
                </a:solidFill>
                <a:latin typeface="Times New Roman"/>
                <a:cs typeface="Times New Roman"/>
              </a:rPr>
              <a:t>Метод</a:t>
            </a:r>
            <a:r>
              <a:rPr sz="2200" b="1" spc="50" dirty="0">
                <a:solidFill>
                  <a:srgbClr val="231F20"/>
                </a:solidFill>
                <a:latin typeface="Times New Roman"/>
                <a:cs typeface="Times New Roman"/>
              </a:rPr>
              <a:t> </a:t>
            </a:r>
            <a:r>
              <a:rPr sz="2200" b="1" dirty="0">
                <a:solidFill>
                  <a:srgbClr val="231F20"/>
                </a:solidFill>
                <a:latin typeface="Times New Roman"/>
                <a:cs typeface="Times New Roman"/>
              </a:rPr>
              <a:t>весь</a:t>
            </a:r>
            <a:r>
              <a:rPr sz="2200" b="1" spc="50" dirty="0">
                <a:solidFill>
                  <a:srgbClr val="231F20"/>
                </a:solidFill>
                <a:latin typeface="Times New Roman"/>
                <a:cs typeface="Times New Roman"/>
              </a:rPr>
              <a:t> </a:t>
            </a:r>
            <a:r>
              <a:rPr sz="2200" b="1" spc="-5" dirty="0">
                <a:solidFill>
                  <a:srgbClr val="231F20"/>
                </a:solidFill>
                <a:latin typeface="Times New Roman"/>
                <a:cs typeface="Times New Roman"/>
              </a:rPr>
              <a:t>час</a:t>
            </a:r>
            <a:r>
              <a:rPr sz="2200" b="1" spc="55" dirty="0">
                <a:solidFill>
                  <a:srgbClr val="231F20"/>
                </a:solidFill>
                <a:latin typeface="Times New Roman"/>
                <a:cs typeface="Times New Roman"/>
              </a:rPr>
              <a:t> </a:t>
            </a:r>
            <a:r>
              <a:rPr sz="2200" b="1" spc="-10" dirty="0">
                <a:solidFill>
                  <a:srgbClr val="231F20"/>
                </a:solidFill>
                <a:latin typeface="Times New Roman"/>
                <a:cs typeface="Times New Roman"/>
              </a:rPr>
              <a:t>удосконалювався,</a:t>
            </a:r>
            <a:r>
              <a:rPr sz="2200" b="1" spc="50" dirty="0">
                <a:solidFill>
                  <a:srgbClr val="231F20"/>
                </a:solidFill>
                <a:latin typeface="Times New Roman"/>
                <a:cs typeface="Times New Roman"/>
              </a:rPr>
              <a:t> </a:t>
            </a:r>
            <a:r>
              <a:rPr sz="2200" b="1" dirty="0" smtClean="0">
                <a:solidFill>
                  <a:srgbClr val="231F20"/>
                </a:solidFill>
                <a:latin typeface="Times New Roman"/>
                <a:cs typeface="Times New Roman"/>
              </a:rPr>
              <a:t>й</a:t>
            </a:r>
            <a:r>
              <a:rPr sz="2200" b="1" spc="-290" dirty="0" smtClean="0">
                <a:solidFill>
                  <a:srgbClr val="231F20"/>
                </a:solidFill>
                <a:latin typeface="Times New Roman"/>
                <a:cs typeface="Times New Roman"/>
              </a:rPr>
              <a:t> </a:t>
            </a:r>
            <a:r>
              <a:rPr sz="2200" b="1" dirty="0">
                <a:solidFill>
                  <a:srgbClr val="231F20"/>
                </a:solidFill>
                <a:latin typeface="Times New Roman"/>
                <a:cs typeface="Times New Roman"/>
              </a:rPr>
              <a:t>у</a:t>
            </a:r>
            <a:r>
              <a:rPr sz="2200" b="1" spc="5" dirty="0">
                <a:solidFill>
                  <a:srgbClr val="231F20"/>
                </a:solidFill>
                <a:latin typeface="Times New Roman"/>
                <a:cs typeface="Times New Roman"/>
              </a:rPr>
              <a:t> наш</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час</a:t>
            </a:r>
            <a:r>
              <a:rPr sz="2200" b="1" spc="10" dirty="0">
                <a:solidFill>
                  <a:srgbClr val="231F20"/>
                </a:solidFill>
                <a:latin typeface="Times New Roman"/>
                <a:cs typeface="Times New Roman"/>
              </a:rPr>
              <a:t> </a:t>
            </a:r>
            <a:r>
              <a:rPr sz="2200" b="1" dirty="0">
                <a:solidFill>
                  <a:srgbClr val="231F20"/>
                </a:solidFill>
                <a:latin typeface="Times New Roman"/>
                <a:cs typeface="Times New Roman"/>
              </a:rPr>
              <a:t>віднаходить</a:t>
            </a:r>
            <a:r>
              <a:rPr sz="2200" b="1" spc="5" dirty="0">
                <a:solidFill>
                  <a:srgbClr val="231F20"/>
                </a:solidFill>
                <a:latin typeface="Times New Roman"/>
                <a:cs typeface="Times New Roman"/>
              </a:rPr>
              <a:t> </a:t>
            </a:r>
            <a:r>
              <a:rPr sz="2200" b="1" dirty="0">
                <a:solidFill>
                  <a:srgbClr val="231F20"/>
                </a:solidFill>
                <a:latin typeface="Times New Roman"/>
                <a:cs typeface="Times New Roman"/>
              </a:rPr>
              <a:t>широке</a:t>
            </a:r>
            <a:r>
              <a:rPr sz="2200" b="1" spc="5" dirty="0">
                <a:solidFill>
                  <a:srgbClr val="231F20"/>
                </a:solidFill>
                <a:latin typeface="Times New Roman"/>
                <a:cs typeface="Times New Roman"/>
              </a:rPr>
              <a:t> практичне</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застосування</a:t>
            </a:r>
            <a:r>
              <a:rPr sz="2200" b="1" spc="10" dirty="0">
                <a:solidFill>
                  <a:srgbClr val="231F20"/>
                </a:solidFill>
                <a:latin typeface="Times New Roman"/>
                <a:cs typeface="Times New Roman"/>
              </a:rPr>
              <a:t> </a:t>
            </a:r>
            <a:r>
              <a:rPr sz="2200" b="1" dirty="0">
                <a:solidFill>
                  <a:srgbClr val="231F20"/>
                </a:solidFill>
                <a:latin typeface="Times New Roman"/>
                <a:cs typeface="Times New Roman"/>
              </a:rPr>
              <a:t>у </a:t>
            </a:r>
            <a:r>
              <a:rPr sz="2200" b="1" spc="-285" dirty="0">
                <a:solidFill>
                  <a:srgbClr val="231F20"/>
                </a:solidFill>
                <a:latin typeface="Times New Roman"/>
                <a:cs typeface="Times New Roman"/>
              </a:rPr>
              <a:t> </a:t>
            </a:r>
            <a:r>
              <a:rPr sz="2200" b="1" dirty="0">
                <a:solidFill>
                  <a:srgbClr val="231F20"/>
                </a:solidFill>
                <a:latin typeface="Times New Roman"/>
                <a:cs typeface="Times New Roman"/>
              </a:rPr>
              <a:t>багатьох</a:t>
            </a:r>
            <a:r>
              <a:rPr sz="2200" b="1" spc="5" dirty="0">
                <a:solidFill>
                  <a:srgbClr val="231F20"/>
                </a:solidFill>
                <a:latin typeface="Times New Roman"/>
                <a:cs typeface="Times New Roman"/>
              </a:rPr>
              <a:t> країнах</a:t>
            </a:r>
            <a:r>
              <a:rPr sz="2200" b="1" spc="10" dirty="0">
                <a:solidFill>
                  <a:srgbClr val="231F20"/>
                </a:solidFill>
                <a:latin typeface="Times New Roman"/>
                <a:cs typeface="Times New Roman"/>
              </a:rPr>
              <a:t> </a:t>
            </a:r>
            <a:r>
              <a:rPr sz="2200" b="1" spc="-15" dirty="0">
                <a:solidFill>
                  <a:srgbClr val="231F20"/>
                </a:solidFill>
                <a:latin typeface="Times New Roman"/>
                <a:cs typeface="Times New Roman"/>
              </a:rPr>
              <a:t>світу.</a:t>
            </a:r>
            <a:r>
              <a:rPr sz="2200" b="1" spc="-10" dirty="0">
                <a:solidFill>
                  <a:srgbClr val="231F20"/>
                </a:solidFill>
                <a:latin typeface="Times New Roman"/>
                <a:cs typeface="Times New Roman"/>
              </a:rPr>
              <a:t> </a:t>
            </a:r>
            <a:r>
              <a:rPr sz="2200" b="1" dirty="0">
                <a:solidFill>
                  <a:srgbClr val="231F20"/>
                </a:solidFill>
                <a:latin typeface="Times New Roman"/>
                <a:cs typeface="Times New Roman"/>
              </a:rPr>
              <a:t>У</a:t>
            </a:r>
            <a:r>
              <a:rPr sz="2200" b="1" spc="5" dirty="0">
                <a:solidFill>
                  <a:srgbClr val="231F20"/>
                </a:solidFill>
                <a:latin typeface="Times New Roman"/>
                <a:cs typeface="Times New Roman"/>
              </a:rPr>
              <a:t> нашій</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країні</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метод</a:t>
            </a:r>
            <a:r>
              <a:rPr sz="2200" b="1" dirty="0">
                <a:solidFill>
                  <a:srgbClr val="231F20"/>
                </a:solidFill>
                <a:latin typeface="Times New Roman"/>
                <a:cs typeface="Times New Roman"/>
              </a:rPr>
              <a:t> </a:t>
            </a:r>
            <a:r>
              <a:rPr sz="2200" b="1" spc="10" dirty="0">
                <a:solidFill>
                  <a:srgbClr val="231F20"/>
                </a:solidFill>
                <a:latin typeface="Times New Roman"/>
                <a:cs typeface="Times New Roman"/>
              </a:rPr>
              <a:t>пересадки </a:t>
            </a:r>
            <a:r>
              <a:rPr sz="2200" b="1" spc="15" dirty="0">
                <a:solidFill>
                  <a:srgbClr val="231F20"/>
                </a:solidFill>
                <a:latin typeface="Times New Roman"/>
                <a:cs typeface="Times New Roman"/>
              </a:rPr>
              <a:t> </a:t>
            </a:r>
            <a:r>
              <a:rPr sz="2200" b="1" spc="5" dirty="0">
                <a:solidFill>
                  <a:srgbClr val="231F20"/>
                </a:solidFill>
                <a:latin typeface="Times New Roman"/>
                <a:cs typeface="Times New Roman"/>
              </a:rPr>
              <a:t>ембріонів</a:t>
            </a:r>
            <a:r>
              <a:rPr sz="2200" b="1" spc="10" dirty="0">
                <a:solidFill>
                  <a:srgbClr val="231F20"/>
                </a:solidFill>
                <a:latin typeface="Times New Roman"/>
                <a:cs typeface="Times New Roman"/>
              </a:rPr>
              <a:t> </a:t>
            </a:r>
            <a:r>
              <a:rPr sz="2200" b="1" spc="5" dirty="0">
                <a:solidFill>
                  <a:srgbClr val="231F20"/>
                </a:solidFill>
                <a:latin typeface="Times New Roman"/>
                <a:cs typeface="Times New Roman"/>
              </a:rPr>
              <a:t>теж</a:t>
            </a:r>
            <a:r>
              <a:rPr sz="2200" b="1" spc="10" dirty="0">
                <a:solidFill>
                  <a:srgbClr val="231F20"/>
                </a:solidFill>
                <a:latin typeface="Times New Roman"/>
                <a:cs typeface="Times New Roman"/>
              </a:rPr>
              <a:t> досить</a:t>
            </a:r>
            <a:r>
              <a:rPr sz="2200" b="1" spc="15" dirty="0">
                <a:solidFill>
                  <a:srgbClr val="231F20"/>
                </a:solidFill>
                <a:latin typeface="Times New Roman"/>
                <a:cs typeface="Times New Roman"/>
              </a:rPr>
              <a:t> </a:t>
            </a:r>
            <a:r>
              <a:rPr sz="2200" b="1" spc="5" dirty="0">
                <a:solidFill>
                  <a:srgbClr val="231F20"/>
                </a:solidFill>
                <a:latin typeface="Times New Roman"/>
                <a:cs typeface="Times New Roman"/>
              </a:rPr>
              <a:t>успішно</a:t>
            </a:r>
            <a:r>
              <a:rPr sz="2200" b="1" spc="10" dirty="0">
                <a:solidFill>
                  <a:srgbClr val="231F20"/>
                </a:solidFill>
                <a:latin typeface="Times New Roman"/>
                <a:cs typeface="Times New Roman"/>
              </a:rPr>
              <a:t> </a:t>
            </a:r>
            <a:r>
              <a:rPr sz="2200" b="1" dirty="0">
                <a:solidFill>
                  <a:srgbClr val="231F20"/>
                </a:solidFill>
                <a:latin typeface="Times New Roman"/>
                <a:cs typeface="Times New Roman"/>
              </a:rPr>
              <a:t>використовується</a:t>
            </a:r>
            <a:r>
              <a:rPr sz="2200" b="1" spc="5" dirty="0">
                <a:solidFill>
                  <a:srgbClr val="231F20"/>
                </a:solidFill>
                <a:latin typeface="Times New Roman"/>
                <a:cs typeface="Times New Roman"/>
              </a:rPr>
              <a:t> </a:t>
            </a:r>
            <a:r>
              <a:rPr sz="2200" b="1" dirty="0">
                <a:solidFill>
                  <a:srgbClr val="231F20"/>
                </a:solidFill>
                <a:latin typeface="Times New Roman"/>
                <a:cs typeface="Times New Roman"/>
              </a:rPr>
              <a:t>у </a:t>
            </a:r>
            <a:r>
              <a:rPr sz="2200" b="1" spc="5" dirty="0">
                <a:solidFill>
                  <a:srgbClr val="231F20"/>
                </a:solidFill>
                <a:latin typeface="Times New Roman"/>
                <a:cs typeface="Times New Roman"/>
              </a:rPr>
              <a:t> тваринництві.</a:t>
            </a:r>
            <a:r>
              <a:rPr sz="2200" b="1" spc="10" dirty="0">
                <a:solidFill>
                  <a:srgbClr val="231F20"/>
                </a:solidFill>
                <a:latin typeface="Times New Roman"/>
                <a:cs typeface="Times New Roman"/>
              </a:rPr>
              <a:t> </a:t>
            </a:r>
            <a:r>
              <a:rPr sz="2200" b="1" dirty="0">
                <a:solidFill>
                  <a:srgbClr val="231F20"/>
                </a:solidFill>
                <a:latin typeface="Times New Roman"/>
                <a:cs typeface="Times New Roman"/>
              </a:rPr>
              <a:t>Так,</a:t>
            </a:r>
            <a:r>
              <a:rPr sz="2200" b="1" spc="5" dirty="0">
                <a:solidFill>
                  <a:srgbClr val="231F20"/>
                </a:solidFill>
                <a:latin typeface="Times New Roman"/>
                <a:cs typeface="Times New Roman"/>
              </a:rPr>
              <a:t> </a:t>
            </a:r>
            <a:r>
              <a:rPr sz="2200" b="1" dirty="0">
                <a:solidFill>
                  <a:srgbClr val="231F20"/>
                </a:solidFill>
                <a:latin typeface="Times New Roman"/>
                <a:cs typeface="Times New Roman"/>
              </a:rPr>
              <a:t>починаючи</a:t>
            </a:r>
            <a:r>
              <a:rPr sz="2200" b="1" spc="5" dirty="0">
                <a:solidFill>
                  <a:srgbClr val="231F20"/>
                </a:solidFill>
                <a:latin typeface="Times New Roman"/>
                <a:cs typeface="Times New Roman"/>
              </a:rPr>
              <a:t> </a:t>
            </a:r>
            <a:r>
              <a:rPr sz="2200" b="1" dirty="0">
                <a:solidFill>
                  <a:srgbClr val="FF0000"/>
                </a:solidFill>
                <a:latin typeface="Times New Roman"/>
                <a:cs typeface="Times New Roman"/>
              </a:rPr>
              <a:t>з</a:t>
            </a:r>
            <a:r>
              <a:rPr sz="2200" b="1" spc="5" dirty="0">
                <a:solidFill>
                  <a:srgbClr val="FF0000"/>
                </a:solidFill>
                <a:latin typeface="Times New Roman"/>
                <a:cs typeface="Times New Roman"/>
              </a:rPr>
              <a:t> 70-х</a:t>
            </a:r>
            <a:r>
              <a:rPr sz="2200" b="1" spc="10" dirty="0">
                <a:solidFill>
                  <a:srgbClr val="FF0000"/>
                </a:solidFill>
                <a:latin typeface="Times New Roman"/>
                <a:cs typeface="Times New Roman"/>
              </a:rPr>
              <a:t> </a:t>
            </a:r>
            <a:r>
              <a:rPr sz="2200" b="1" spc="5" dirty="0">
                <a:solidFill>
                  <a:srgbClr val="FF0000"/>
                </a:solidFill>
                <a:latin typeface="Times New Roman"/>
                <a:cs typeface="Times New Roman"/>
              </a:rPr>
              <a:t>років</a:t>
            </a:r>
            <a:r>
              <a:rPr sz="2200" b="1" spc="5" dirty="0">
                <a:solidFill>
                  <a:srgbClr val="231F20"/>
                </a:solidFill>
                <a:latin typeface="Times New Roman"/>
                <a:cs typeface="Times New Roman"/>
              </a:rPr>
              <a:t>,</a:t>
            </a:r>
            <a:r>
              <a:rPr sz="2200" b="1" spc="10" dirty="0">
                <a:solidFill>
                  <a:srgbClr val="231F20"/>
                </a:solidFill>
                <a:latin typeface="Times New Roman"/>
                <a:cs typeface="Times New Roman"/>
              </a:rPr>
              <a:t> </a:t>
            </a:r>
            <a:r>
              <a:rPr sz="2200" b="1" spc="5" dirty="0" err="1">
                <a:solidFill>
                  <a:srgbClr val="231F20"/>
                </a:solidFill>
                <a:latin typeface="Times New Roman"/>
                <a:cs typeface="Times New Roman"/>
              </a:rPr>
              <a:t>даний</a:t>
            </a:r>
            <a:r>
              <a:rPr sz="2200" b="1" spc="10" dirty="0">
                <a:solidFill>
                  <a:srgbClr val="231F20"/>
                </a:solidFill>
                <a:latin typeface="Times New Roman"/>
                <a:cs typeface="Times New Roman"/>
              </a:rPr>
              <a:t> </a:t>
            </a:r>
            <a:r>
              <a:rPr sz="2200" b="1" spc="-5" dirty="0" err="1" smtClean="0">
                <a:solidFill>
                  <a:srgbClr val="231F20"/>
                </a:solidFill>
                <a:latin typeface="Times New Roman"/>
                <a:cs typeface="Times New Roman"/>
              </a:rPr>
              <a:t>метод</a:t>
            </a:r>
            <a:r>
              <a:rPr sz="2200" b="1" dirty="0" smtClean="0">
                <a:solidFill>
                  <a:srgbClr val="231F20"/>
                </a:solidFill>
                <a:latin typeface="Times New Roman"/>
                <a:cs typeface="Times New Roman"/>
              </a:rPr>
              <a:t> </a:t>
            </a:r>
            <a:r>
              <a:rPr sz="2200" b="1" spc="-5" dirty="0">
                <a:solidFill>
                  <a:srgbClr val="231F20"/>
                </a:solidFill>
                <a:latin typeface="Times New Roman"/>
                <a:cs typeface="Times New Roman"/>
              </a:rPr>
              <a:t>перетворився </a:t>
            </a:r>
            <a:r>
              <a:rPr sz="2200" b="1" dirty="0">
                <a:solidFill>
                  <a:srgbClr val="231F20"/>
                </a:solidFill>
                <a:latin typeface="Times New Roman"/>
                <a:cs typeface="Times New Roman"/>
              </a:rPr>
              <a:t>у </a:t>
            </a:r>
            <a:r>
              <a:rPr sz="2200" b="1" spc="-10" dirty="0">
                <a:solidFill>
                  <a:srgbClr val="231F20"/>
                </a:solidFill>
                <a:latin typeface="Times New Roman"/>
                <a:cs typeface="Times New Roman"/>
              </a:rPr>
              <a:t>економічно важливу </a:t>
            </a:r>
            <a:r>
              <a:rPr sz="2200" b="1" spc="-5" dirty="0">
                <a:solidFill>
                  <a:srgbClr val="231F20"/>
                </a:solidFill>
                <a:latin typeface="Times New Roman"/>
                <a:cs typeface="Times New Roman"/>
              </a:rPr>
              <a:t>технологію </a:t>
            </a:r>
            <a:r>
              <a:rPr sz="2200" b="1" dirty="0">
                <a:solidFill>
                  <a:srgbClr val="231F20"/>
                </a:solidFill>
                <a:latin typeface="Times New Roman"/>
                <a:cs typeface="Times New Roman"/>
              </a:rPr>
              <a:t>у </a:t>
            </a:r>
            <a:r>
              <a:rPr sz="2200" b="1" spc="-10" dirty="0">
                <a:solidFill>
                  <a:srgbClr val="231F20"/>
                </a:solidFill>
                <a:latin typeface="Times New Roman"/>
                <a:cs typeface="Times New Roman"/>
              </a:rPr>
              <a:t>сільському </a:t>
            </a:r>
            <a:r>
              <a:rPr sz="2200" b="1" spc="-5" dirty="0">
                <a:solidFill>
                  <a:srgbClr val="231F20"/>
                </a:solidFill>
                <a:latin typeface="Times New Roman"/>
                <a:cs typeface="Times New Roman"/>
              </a:rPr>
              <a:t> </a:t>
            </a:r>
            <a:r>
              <a:rPr sz="2200" b="1" spc="5" dirty="0">
                <a:solidFill>
                  <a:srgbClr val="231F20"/>
                </a:solidFill>
                <a:latin typeface="Times New Roman"/>
                <a:cs typeface="Times New Roman"/>
              </a:rPr>
              <a:t>господарстві. Свідченням </a:t>
            </a:r>
            <a:r>
              <a:rPr sz="2200" b="1" dirty="0">
                <a:solidFill>
                  <a:srgbClr val="231F20"/>
                </a:solidFill>
                <a:latin typeface="Times New Roman"/>
                <a:cs typeface="Times New Roman"/>
              </a:rPr>
              <a:t>цього є </a:t>
            </a:r>
            <a:r>
              <a:rPr sz="2200" b="1" spc="5" dirty="0">
                <a:solidFill>
                  <a:srgbClr val="231F20"/>
                </a:solidFill>
                <a:latin typeface="Times New Roman"/>
                <a:cs typeface="Times New Roman"/>
              </a:rPr>
              <a:t>те, що </a:t>
            </a:r>
            <a:r>
              <a:rPr sz="2200" b="1" dirty="0">
                <a:solidFill>
                  <a:srgbClr val="231F20"/>
                </a:solidFill>
                <a:latin typeface="Times New Roman"/>
                <a:cs typeface="Times New Roman"/>
              </a:rPr>
              <a:t>у </a:t>
            </a:r>
            <a:r>
              <a:rPr sz="2200" b="1" spc="5" dirty="0">
                <a:solidFill>
                  <a:srgbClr val="FF0000"/>
                </a:solidFill>
                <a:latin typeface="Times New Roman"/>
                <a:cs typeface="Times New Roman"/>
              </a:rPr>
              <a:t>1972 р. </a:t>
            </a:r>
            <a:r>
              <a:rPr sz="2200" b="1" spc="-5" dirty="0">
                <a:solidFill>
                  <a:srgbClr val="231F20"/>
                </a:solidFill>
                <a:latin typeface="Times New Roman"/>
                <a:cs typeface="Times New Roman"/>
              </a:rPr>
              <a:t>методом </a:t>
            </a:r>
            <a:r>
              <a:rPr sz="2200" b="1" dirty="0">
                <a:solidFill>
                  <a:srgbClr val="231F20"/>
                </a:solidFill>
                <a:latin typeface="Times New Roman"/>
                <a:cs typeface="Times New Roman"/>
              </a:rPr>
              <a:t> </a:t>
            </a:r>
            <a:r>
              <a:rPr sz="2200" b="1" spc="-10" dirty="0">
                <a:solidFill>
                  <a:srgbClr val="231F20"/>
                </a:solidFill>
                <a:latin typeface="Times New Roman"/>
                <a:cs typeface="Times New Roman"/>
              </a:rPr>
              <a:t>трансплантації</a:t>
            </a:r>
            <a:r>
              <a:rPr sz="2200" b="1" spc="-55" dirty="0">
                <a:solidFill>
                  <a:srgbClr val="231F20"/>
                </a:solidFill>
                <a:latin typeface="Times New Roman"/>
                <a:cs typeface="Times New Roman"/>
              </a:rPr>
              <a:t> </a:t>
            </a:r>
            <a:r>
              <a:rPr sz="2200" b="1" spc="-10" dirty="0">
                <a:solidFill>
                  <a:srgbClr val="231F20"/>
                </a:solidFill>
                <a:latin typeface="Times New Roman"/>
                <a:cs typeface="Times New Roman"/>
              </a:rPr>
              <a:t>ембріонів</a:t>
            </a:r>
            <a:r>
              <a:rPr sz="2200" b="1" spc="-55" dirty="0">
                <a:solidFill>
                  <a:srgbClr val="231F20"/>
                </a:solidFill>
                <a:latin typeface="Times New Roman"/>
                <a:cs typeface="Times New Roman"/>
              </a:rPr>
              <a:t> </a:t>
            </a:r>
            <a:r>
              <a:rPr sz="2200" b="1" spc="-35" dirty="0">
                <a:solidFill>
                  <a:srgbClr val="231F20"/>
                </a:solidFill>
                <a:latin typeface="Times New Roman"/>
                <a:cs typeface="Times New Roman"/>
              </a:rPr>
              <a:t>було</a:t>
            </a:r>
            <a:r>
              <a:rPr sz="2200" b="1" spc="-50" dirty="0">
                <a:solidFill>
                  <a:srgbClr val="231F20"/>
                </a:solidFill>
                <a:latin typeface="Times New Roman"/>
                <a:cs typeface="Times New Roman"/>
              </a:rPr>
              <a:t> </a:t>
            </a:r>
            <a:r>
              <a:rPr sz="2200" b="1" spc="-15" dirty="0">
                <a:solidFill>
                  <a:srgbClr val="231F20"/>
                </a:solidFill>
                <a:latin typeface="Times New Roman"/>
                <a:cs typeface="Times New Roman"/>
              </a:rPr>
              <a:t>одержано</a:t>
            </a:r>
            <a:r>
              <a:rPr sz="2200" b="1" spc="-55" dirty="0">
                <a:solidFill>
                  <a:srgbClr val="231F20"/>
                </a:solidFill>
                <a:latin typeface="Times New Roman"/>
                <a:cs typeface="Times New Roman"/>
              </a:rPr>
              <a:t> </a:t>
            </a:r>
            <a:r>
              <a:rPr sz="2200" b="1" spc="-5" dirty="0">
                <a:solidFill>
                  <a:srgbClr val="231F20"/>
                </a:solidFill>
                <a:latin typeface="Times New Roman"/>
                <a:cs typeface="Times New Roman"/>
              </a:rPr>
              <a:t>20</a:t>
            </a:r>
            <a:r>
              <a:rPr sz="2200" b="1" spc="-55" dirty="0">
                <a:solidFill>
                  <a:srgbClr val="231F20"/>
                </a:solidFill>
                <a:latin typeface="Times New Roman"/>
                <a:cs typeface="Times New Roman"/>
              </a:rPr>
              <a:t> </a:t>
            </a:r>
            <a:r>
              <a:rPr sz="2200" b="1" spc="-10" dirty="0">
                <a:solidFill>
                  <a:srgbClr val="231F20"/>
                </a:solidFill>
                <a:latin typeface="Times New Roman"/>
                <a:cs typeface="Times New Roman"/>
              </a:rPr>
              <a:t>вагітностей,</a:t>
            </a:r>
            <a:r>
              <a:rPr sz="2200" b="1" spc="-50" dirty="0">
                <a:solidFill>
                  <a:srgbClr val="231F20"/>
                </a:solidFill>
                <a:latin typeface="Times New Roman"/>
                <a:cs typeface="Times New Roman"/>
              </a:rPr>
              <a:t> </a:t>
            </a:r>
            <a:r>
              <a:rPr sz="2200" b="1" spc="-15" dirty="0">
                <a:solidFill>
                  <a:srgbClr val="231F20"/>
                </a:solidFill>
                <a:latin typeface="Times New Roman"/>
                <a:cs typeface="Times New Roman"/>
              </a:rPr>
              <a:t>то</a:t>
            </a:r>
            <a:r>
              <a:rPr sz="2200" b="1" spc="-55" dirty="0">
                <a:solidFill>
                  <a:srgbClr val="231F20"/>
                </a:solidFill>
                <a:latin typeface="Times New Roman"/>
                <a:cs typeface="Times New Roman"/>
              </a:rPr>
              <a:t> </a:t>
            </a:r>
            <a:r>
              <a:rPr sz="2200" b="1" spc="-25" dirty="0">
                <a:solidFill>
                  <a:srgbClr val="231F20"/>
                </a:solidFill>
                <a:latin typeface="Times New Roman"/>
                <a:cs typeface="Times New Roman"/>
              </a:rPr>
              <a:t>вже </a:t>
            </a:r>
            <a:r>
              <a:rPr sz="2200" b="1" spc="-285" dirty="0">
                <a:solidFill>
                  <a:srgbClr val="231F20"/>
                </a:solidFill>
                <a:latin typeface="Times New Roman"/>
                <a:cs typeface="Times New Roman"/>
              </a:rPr>
              <a:t> </a:t>
            </a:r>
            <a:r>
              <a:rPr sz="2200" b="1" dirty="0">
                <a:solidFill>
                  <a:srgbClr val="FF0000"/>
                </a:solidFill>
                <a:latin typeface="Times New Roman"/>
                <a:cs typeface="Times New Roman"/>
              </a:rPr>
              <a:t>у</a:t>
            </a:r>
            <a:r>
              <a:rPr sz="2200" b="1" spc="65" dirty="0">
                <a:solidFill>
                  <a:srgbClr val="FF0000"/>
                </a:solidFill>
                <a:latin typeface="Times New Roman"/>
                <a:cs typeface="Times New Roman"/>
              </a:rPr>
              <a:t> </a:t>
            </a:r>
            <a:r>
              <a:rPr sz="2200" b="1" dirty="0">
                <a:solidFill>
                  <a:srgbClr val="FF0000"/>
                </a:solidFill>
                <a:latin typeface="Times New Roman"/>
                <a:cs typeface="Times New Roman"/>
              </a:rPr>
              <a:t>1984</a:t>
            </a:r>
            <a:r>
              <a:rPr sz="2200" b="1" spc="65" dirty="0">
                <a:solidFill>
                  <a:srgbClr val="FF0000"/>
                </a:solidFill>
                <a:latin typeface="Times New Roman"/>
                <a:cs typeface="Times New Roman"/>
              </a:rPr>
              <a:t> </a:t>
            </a:r>
            <a:r>
              <a:rPr sz="2200" b="1" dirty="0">
                <a:solidFill>
                  <a:srgbClr val="FF0000"/>
                </a:solidFill>
                <a:latin typeface="Times New Roman"/>
                <a:cs typeface="Times New Roman"/>
              </a:rPr>
              <a:t>р.</a:t>
            </a:r>
            <a:r>
              <a:rPr sz="2200" b="1" spc="70" dirty="0">
                <a:solidFill>
                  <a:srgbClr val="FF0000"/>
                </a:solidFill>
                <a:latin typeface="Times New Roman"/>
                <a:cs typeface="Times New Roman"/>
              </a:rPr>
              <a:t> </a:t>
            </a:r>
            <a:r>
              <a:rPr sz="2200" b="1" dirty="0">
                <a:solidFill>
                  <a:srgbClr val="231F20"/>
                </a:solidFill>
                <a:latin typeface="Times New Roman"/>
                <a:cs typeface="Times New Roman"/>
              </a:rPr>
              <a:t>–</a:t>
            </a:r>
            <a:r>
              <a:rPr sz="2200" b="1" spc="65" dirty="0">
                <a:solidFill>
                  <a:srgbClr val="231F20"/>
                </a:solidFill>
                <a:latin typeface="Times New Roman"/>
                <a:cs typeface="Times New Roman"/>
              </a:rPr>
              <a:t> </a:t>
            </a:r>
            <a:r>
              <a:rPr sz="2200" b="1" dirty="0">
                <a:solidFill>
                  <a:srgbClr val="231F20"/>
                </a:solidFill>
                <a:latin typeface="Times New Roman"/>
                <a:cs typeface="Times New Roman"/>
              </a:rPr>
              <a:t>більше</a:t>
            </a:r>
            <a:r>
              <a:rPr sz="2200" b="1" spc="70" dirty="0">
                <a:solidFill>
                  <a:srgbClr val="231F20"/>
                </a:solidFill>
                <a:latin typeface="Times New Roman"/>
                <a:cs typeface="Times New Roman"/>
              </a:rPr>
              <a:t> </a:t>
            </a:r>
            <a:r>
              <a:rPr sz="2200" b="1" dirty="0">
                <a:solidFill>
                  <a:srgbClr val="231F20"/>
                </a:solidFill>
                <a:latin typeface="Times New Roman"/>
                <a:cs typeface="Times New Roman"/>
              </a:rPr>
              <a:t>ніж</a:t>
            </a:r>
            <a:r>
              <a:rPr sz="2200" b="1" spc="65" dirty="0">
                <a:solidFill>
                  <a:srgbClr val="231F20"/>
                </a:solidFill>
                <a:latin typeface="Times New Roman"/>
                <a:cs typeface="Times New Roman"/>
              </a:rPr>
              <a:t> </a:t>
            </a:r>
            <a:r>
              <a:rPr sz="2200" b="1" dirty="0">
                <a:solidFill>
                  <a:srgbClr val="231F20"/>
                </a:solidFill>
                <a:latin typeface="Times New Roman"/>
                <a:cs typeface="Times New Roman"/>
              </a:rPr>
              <a:t>50</a:t>
            </a:r>
            <a:r>
              <a:rPr sz="2200" b="1" spc="65" dirty="0">
                <a:solidFill>
                  <a:srgbClr val="231F20"/>
                </a:solidFill>
                <a:latin typeface="Times New Roman"/>
                <a:cs typeface="Times New Roman"/>
              </a:rPr>
              <a:t> </a:t>
            </a:r>
            <a:r>
              <a:rPr sz="2200" b="1" dirty="0">
                <a:solidFill>
                  <a:srgbClr val="231F20"/>
                </a:solidFill>
                <a:latin typeface="Times New Roman"/>
                <a:cs typeface="Times New Roman"/>
              </a:rPr>
              <a:t>тисяч</a:t>
            </a:r>
            <a:r>
              <a:rPr sz="2200" b="1" spc="70" dirty="0">
                <a:solidFill>
                  <a:srgbClr val="231F20"/>
                </a:solidFill>
                <a:latin typeface="Times New Roman"/>
                <a:cs typeface="Times New Roman"/>
              </a:rPr>
              <a:t> </a:t>
            </a:r>
            <a:r>
              <a:rPr sz="2200" b="1" spc="-15" dirty="0">
                <a:solidFill>
                  <a:srgbClr val="231F20"/>
                </a:solidFill>
                <a:latin typeface="Times New Roman"/>
                <a:cs typeface="Times New Roman"/>
              </a:rPr>
              <a:t>телят.</a:t>
            </a:r>
            <a:r>
              <a:rPr sz="2200" b="1" spc="65" dirty="0">
                <a:solidFill>
                  <a:srgbClr val="231F20"/>
                </a:solidFill>
                <a:latin typeface="Times New Roman"/>
                <a:cs typeface="Times New Roman"/>
              </a:rPr>
              <a:t> </a:t>
            </a:r>
            <a:r>
              <a:rPr sz="2200" b="1" dirty="0">
                <a:solidFill>
                  <a:srgbClr val="231F20"/>
                </a:solidFill>
                <a:latin typeface="Times New Roman"/>
                <a:cs typeface="Times New Roman"/>
              </a:rPr>
              <a:t>У</a:t>
            </a:r>
            <a:r>
              <a:rPr sz="2200" b="1" spc="70" dirty="0">
                <a:solidFill>
                  <a:srgbClr val="231F20"/>
                </a:solidFill>
                <a:latin typeface="Times New Roman"/>
                <a:cs typeface="Times New Roman"/>
              </a:rPr>
              <a:t> </a:t>
            </a:r>
            <a:r>
              <a:rPr sz="2200" b="1" dirty="0">
                <a:solidFill>
                  <a:srgbClr val="231F20"/>
                </a:solidFill>
                <a:latin typeface="Times New Roman"/>
                <a:cs typeface="Times New Roman"/>
              </a:rPr>
              <a:t>нашій</a:t>
            </a:r>
            <a:r>
              <a:rPr sz="2200" b="1" spc="65" dirty="0">
                <a:solidFill>
                  <a:srgbClr val="231F20"/>
                </a:solidFill>
                <a:latin typeface="Times New Roman"/>
                <a:cs typeface="Times New Roman"/>
              </a:rPr>
              <a:t> </a:t>
            </a:r>
            <a:r>
              <a:rPr sz="2200" b="1" dirty="0" err="1">
                <a:solidFill>
                  <a:srgbClr val="231F20"/>
                </a:solidFill>
                <a:latin typeface="Times New Roman"/>
                <a:cs typeface="Times New Roman"/>
              </a:rPr>
              <a:t>країні</a:t>
            </a:r>
            <a:r>
              <a:rPr sz="2200" b="1" spc="70" dirty="0">
                <a:solidFill>
                  <a:srgbClr val="231F20"/>
                </a:solidFill>
                <a:latin typeface="Times New Roman"/>
                <a:cs typeface="Times New Roman"/>
              </a:rPr>
              <a:t> </a:t>
            </a:r>
            <a:r>
              <a:rPr sz="2200" b="1" dirty="0" err="1">
                <a:solidFill>
                  <a:srgbClr val="231F20"/>
                </a:solidFill>
                <a:latin typeface="Times New Roman"/>
                <a:cs typeface="Times New Roman"/>
              </a:rPr>
              <a:t>перше</a:t>
            </a:r>
            <a:r>
              <a:rPr lang="en-US" sz="2200" b="1" dirty="0">
                <a:solidFill>
                  <a:srgbClr val="231F20"/>
                </a:solidFill>
                <a:latin typeface="Times New Roman"/>
                <a:cs typeface="Times New Roman"/>
              </a:rPr>
              <a:t> </a:t>
            </a:r>
            <a:r>
              <a:rPr lang="ru-RU" sz="2200" b="1" dirty="0" err="1">
                <a:solidFill>
                  <a:srgbClr val="231F20"/>
                </a:solidFill>
                <a:latin typeface="Times New Roman"/>
                <a:cs typeface="Times New Roman"/>
              </a:rPr>
              <a:t>таке</a:t>
            </a:r>
            <a:r>
              <a:rPr lang="ru-RU" sz="2200" b="1" dirty="0">
                <a:solidFill>
                  <a:srgbClr val="231F20"/>
                </a:solidFill>
                <a:latin typeface="Times New Roman"/>
                <a:cs typeface="Times New Roman"/>
              </a:rPr>
              <a:t> </a:t>
            </a:r>
            <a:r>
              <a:rPr lang="ru-RU" sz="2200" b="1" dirty="0" err="1">
                <a:solidFill>
                  <a:srgbClr val="231F20"/>
                </a:solidFill>
                <a:latin typeface="Times New Roman"/>
                <a:cs typeface="Times New Roman"/>
              </a:rPr>
              <a:t>телятко</a:t>
            </a:r>
            <a:r>
              <a:rPr lang="ru-RU" sz="2200" b="1" dirty="0">
                <a:solidFill>
                  <a:srgbClr val="231F20"/>
                </a:solidFill>
                <a:latin typeface="Times New Roman"/>
                <a:cs typeface="Times New Roman"/>
              </a:rPr>
              <a:t> </a:t>
            </a:r>
            <a:r>
              <a:rPr lang="ru-RU" sz="2200" b="1" spc="-20" dirty="0" err="1">
                <a:solidFill>
                  <a:srgbClr val="231F20"/>
                </a:solidFill>
                <a:latin typeface="Times New Roman"/>
                <a:cs typeface="Times New Roman"/>
              </a:rPr>
              <a:t>було</a:t>
            </a:r>
            <a:r>
              <a:rPr lang="ru-RU" sz="2200" b="1" spc="-20" dirty="0">
                <a:solidFill>
                  <a:srgbClr val="231F20"/>
                </a:solidFill>
                <a:latin typeface="Times New Roman"/>
                <a:cs typeface="Times New Roman"/>
              </a:rPr>
              <a:t> </a:t>
            </a:r>
            <a:r>
              <a:rPr lang="ru-RU" sz="2200" b="1" dirty="0" err="1">
                <a:solidFill>
                  <a:srgbClr val="231F20"/>
                </a:solidFill>
                <a:latin typeface="Times New Roman"/>
                <a:cs typeface="Times New Roman"/>
              </a:rPr>
              <a:t>народжене</a:t>
            </a:r>
            <a:r>
              <a:rPr lang="ru-RU" sz="2200" b="1" dirty="0">
                <a:solidFill>
                  <a:srgbClr val="231F20"/>
                </a:solidFill>
                <a:latin typeface="Times New Roman"/>
                <a:cs typeface="Times New Roman"/>
              </a:rPr>
              <a:t> </a:t>
            </a:r>
            <a:r>
              <a:rPr lang="ru-RU" sz="2200" b="1" dirty="0">
                <a:solidFill>
                  <a:srgbClr val="FF0000"/>
                </a:solidFill>
                <a:latin typeface="Times New Roman"/>
                <a:cs typeface="Times New Roman"/>
              </a:rPr>
              <a:t>у </a:t>
            </a:r>
            <a:r>
              <a:rPr lang="ru-RU" sz="2200" b="1" spc="5" dirty="0">
                <a:solidFill>
                  <a:srgbClr val="FF0000"/>
                </a:solidFill>
                <a:latin typeface="Times New Roman"/>
                <a:cs typeface="Times New Roman"/>
              </a:rPr>
              <a:t>1977 р. </a:t>
            </a:r>
            <a:endParaRPr sz="2200" b="1" dirty="0">
              <a:solidFill>
                <a:srgbClr val="FF0000"/>
              </a:solidFill>
              <a:latin typeface="Times New Roman"/>
              <a:cs typeface="Times New Roman"/>
            </a:endParaRPr>
          </a:p>
        </p:txBody>
      </p:sp>
      <p:sp>
        <p:nvSpPr>
          <p:cNvPr id="4" name="object 4"/>
          <p:cNvSpPr/>
          <p:nvPr/>
        </p:nvSpPr>
        <p:spPr>
          <a:xfrm>
            <a:off x="5120526" y="7263548"/>
            <a:ext cx="476884" cy="0"/>
          </a:xfrm>
          <a:custGeom>
            <a:avLst/>
            <a:gdLst/>
            <a:ahLst/>
            <a:cxnLst/>
            <a:rect l="l" t="t" r="r" b="b"/>
            <a:pathLst>
              <a:path w="476885">
                <a:moveTo>
                  <a:pt x="0" y="0"/>
                </a:moveTo>
                <a:lnTo>
                  <a:pt x="476376" y="0"/>
                </a:lnTo>
              </a:path>
            </a:pathLst>
          </a:custGeom>
          <a:ln w="8470">
            <a:solidFill>
              <a:srgbClr val="231F20"/>
            </a:solidFill>
          </a:ln>
        </p:spPr>
        <p:txBody>
          <a:bodyPr wrap="square" lIns="0" tIns="0" rIns="0" bIns="0" rtlCol="0"/>
          <a:lstStyle/>
          <a:p>
            <a:endParaRPr/>
          </a:p>
        </p:txBody>
      </p:sp>
    </p:spTree>
    <p:extLst>
      <p:ext uri="{BB962C8B-B14F-4D97-AF65-F5344CB8AC3E}">
        <p14:creationId xmlns:p14="http://schemas.microsoft.com/office/powerpoint/2010/main" val="13160491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3700" y="428625"/>
            <a:ext cx="9372600" cy="6291466"/>
          </a:xfrm>
          <a:prstGeom prst="rect">
            <a:avLst/>
          </a:prstGeom>
          <a:solidFill>
            <a:schemeClr val="bg1"/>
          </a:solidFill>
        </p:spPr>
        <p:txBody>
          <a:bodyPr vert="horz" wrap="square" lIns="0" tIns="12700" rIns="0" bIns="0" rtlCol="0">
            <a:spAutoFit/>
          </a:bodyPr>
          <a:lstStyle/>
          <a:p>
            <a:pPr marR="5080" algn="just"/>
            <a:r>
              <a:rPr sz="2400" b="1" spc="5" dirty="0" err="1" smtClean="0">
                <a:solidFill>
                  <a:srgbClr val="231F20"/>
                </a:solidFill>
                <a:latin typeface="Times New Roman"/>
                <a:cs typeface="Times New Roman"/>
              </a:rPr>
              <a:t>Основне</a:t>
            </a:r>
            <a:r>
              <a:rPr sz="2400" b="1" spc="5" dirty="0" smtClean="0">
                <a:solidFill>
                  <a:srgbClr val="231F20"/>
                </a:solidFill>
                <a:latin typeface="Times New Roman"/>
                <a:cs typeface="Times New Roman"/>
              </a:rPr>
              <a:t> </a:t>
            </a:r>
            <a:r>
              <a:rPr sz="2400" b="1" i="1" spc="5" dirty="0" err="1" smtClean="0">
                <a:solidFill>
                  <a:srgbClr val="FF0000"/>
                </a:solidFill>
                <a:effectLst>
                  <a:outerShdw blurRad="38100" dist="38100" dir="2700000" algn="tl">
                    <a:srgbClr val="000000">
                      <a:alpha val="43137"/>
                    </a:srgbClr>
                  </a:outerShdw>
                </a:effectLst>
                <a:latin typeface="Times New Roman"/>
                <a:cs typeface="Times New Roman"/>
              </a:rPr>
              <a:t>практичне</a:t>
            </a:r>
            <a:r>
              <a:rPr sz="2400" b="1" i="1" spc="5" dirty="0" smtClean="0">
                <a:solidFill>
                  <a:srgbClr val="FF0000"/>
                </a:solidFill>
                <a:effectLst>
                  <a:outerShdw blurRad="38100" dist="38100" dir="2700000" algn="tl">
                    <a:srgbClr val="000000">
                      <a:alpha val="43137"/>
                    </a:srgbClr>
                  </a:outerShdw>
                </a:effectLst>
                <a:latin typeface="Times New Roman"/>
                <a:cs typeface="Times New Roman"/>
              </a:rPr>
              <a:t> </a:t>
            </a:r>
            <a:r>
              <a:rPr sz="2400" b="1" i="1" spc="10" dirty="0" smtClean="0">
                <a:solidFill>
                  <a:srgbClr val="FF0000"/>
                </a:solidFill>
                <a:effectLst>
                  <a:outerShdw blurRad="38100" dist="38100" dir="2700000" algn="tl">
                    <a:srgbClr val="000000">
                      <a:alpha val="43137"/>
                    </a:srgbClr>
                  </a:outerShdw>
                </a:effectLst>
                <a:latin typeface="Times New Roman"/>
                <a:cs typeface="Times New Roman"/>
              </a:rPr>
              <a:t> </a:t>
            </a:r>
            <a:r>
              <a:rPr sz="2400" b="1" i="1" dirty="0" err="1" smtClean="0">
                <a:solidFill>
                  <a:srgbClr val="FF0000"/>
                </a:solidFill>
                <a:effectLst>
                  <a:outerShdw blurRad="38100" dist="38100" dir="2700000" algn="tl">
                    <a:srgbClr val="000000">
                      <a:alpha val="43137"/>
                    </a:srgbClr>
                  </a:outerShdw>
                </a:effectLst>
                <a:latin typeface="Times New Roman"/>
                <a:cs typeface="Times New Roman"/>
              </a:rPr>
              <a:t>значення</a:t>
            </a:r>
            <a:r>
              <a:rPr sz="2400" b="1" i="1" dirty="0" smtClean="0">
                <a:solidFill>
                  <a:srgbClr val="FF0000"/>
                </a:solidFill>
                <a:effectLst>
                  <a:outerShdw blurRad="38100" dist="38100" dir="2700000" algn="tl">
                    <a:srgbClr val="000000">
                      <a:alpha val="43137"/>
                    </a:srgbClr>
                  </a:outerShdw>
                </a:effectLst>
                <a:latin typeface="Times New Roman"/>
                <a:cs typeface="Times New Roman"/>
              </a:rPr>
              <a:t> </a:t>
            </a:r>
            <a:r>
              <a:rPr sz="2400" b="1" i="1" dirty="0" err="1" smtClean="0">
                <a:solidFill>
                  <a:srgbClr val="FF0000"/>
                </a:solidFill>
                <a:effectLst>
                  <a:outerShdw blurRad="38100" dist="38100" dir="2700000" algn="tl">
                    <a:srgbClr val="000000">
                      <a:alpha val="43137"/>
                    </a:srgbClr>
                  </a:outerShdw>
                </a:effectLst>
                <a:latin typeface="Times New Roman"/>
                <a:cs typeface="Times New Roman"/>
              </a:rPr>
              <a:t>методу</a:t>
            </a:r>
            <a:r>
              <a:rPr sz="2400" b="1" i="1" dirty="0" smtClean="0">
                <a:solidFill>
                  <a:srgbClr val="FF0000"/>
                </a:solidFill>
                <a:effectLst>
                  <a:outerShdw blurRad="38100" dist="38100" dir="2700000" algn="tl">
                    <a:srgbClr val="000000">
                      <a:alpha val="43137"/>
                    </a:srgbClr>
                  </a:outerShdw>
                </a:effectLst>
                <a:latin typeface="Times New Roman"/>
                <a:cs typeface="Times New Roman"/>
              </a:rPr>
              <a:t> </a:t>
            </a:r>
            <a:r>
              <a:rPr sz="2400" b="1" i="1" spc="10" dirty="0" err="1" smtClean="0">
                <a:solidFill>
                  <a:srgbClr val="FF0000"/>
                </a:solidFill>
                <a:effectLst>
                  <a:outerShdw blurRad="38100" dist="38100" dir="2700000" algn="tl">
                    <a:srgbClr val="000000">
                      <a:alpha val="43137"/>
                    </a:srgbClr>
                  </a:outerShdw>
                </a:effectLst>
                <a:latin typeface="Times New Roman"/>
                <a:cs typeface="Times New Roman"/>
              </a:rPr>
              <a:t>трансплантації</a:t>
            </a:r>
            <a:r>
              <a:rPr sz="2400" b="1" i="1" spc="10" dirty="0" smtClean="0">
                <a:solidFill>
                  <a:srgbClr val="FF0000"/>
                </a:solidFill>
                <a:effectLst>
                  <a:outerShdw blurRad="38100" dist="38100" dir="2700000" algn="tl">
                    <a:srgbClr val="000000">
                      <a:alpha val="43137"/>
                    </a:srgbClr>
                  </a:outerShdw>
                </a:effectLst>
                <a:latin typeface="Times New Roman"/>
                <a:cs typeface="Times New Roman"/>
              </a:rPr>
              <a:t> </a:t>
            </a:r>
            <a:r>
              <a:rPr sz="2400" b="1" i="1" spc="5" dirty="0" err="1" smtClean="0">
                <a:solidFill>
                  <a:srgbClr val="FF0000"/>
                </a:solidFill>
                <a:effectLst>
                  <a:outerShdw blurRad="38100" dist="38100" dir="2700000" algn="tl">
                    <a:srgbClr val="000000">
                      <a:alpha val="43137"/>
                    </a:srgbClr>
                  </a:outerShdw>
                </a:effectLst>
                <a:latin typeface="Times New Roman"/>
                <a:cs typeface="Times New Roman"/>
              </a:rPr>
              <a:t>ембріонів</a:t>
            </a:r>
            <a:r>
              <a:rPr sz="2400" b="1" spc="5"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на</a:t>
            </a:r>
            <a:r>
              <a:rPr sz="2400" b="1" spc="5" dirty="0" smtClean="0">
                <a:solidFill>
                  <a:srgbClr val="231F20"/>
                </a:solidFill>
                <a:latin typeface="Times New Roman"/>
                <a:cs typeface="Times New Roman"/>
              </a:rPr>
              <a:t> </a:t>
            </a:r>
            <a:r>
              <a:rPr sz="2400" b="1" dirty="0" err="1" smtClean="0">
                <a:solidFill>
                  <a:srgbClr val="231F20"/>
                </a:solidFill>
                <a:latin typeface="Times New Roman"/>
                <a:cs typeface="Times New Roman"/>
              </a:rPr>
              <a:t>даному</a:t>
            </a:r>
            <a:r>
              <a:rPr sz="2400" b="1"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етапі</a:t>
            </a:r>
            <a:r>
              <a:rPr sz="2400" b="1" spc="5" dirty="0" smtClean="0">
                <a:solidFill>
                  <a:srgbClr val="231F20"/>
                </a:solidFill>
                <a:latin typeface="Times New Roman"/>
                <a:cs typeface="Times New Roman"/>
              </a:rPr>
              <a:t> </a:t>
            </a:r>
            <a:r>
              <a:rPr sz="2400" b="1" spc="10" dirty="0" smtClean="0">
                <a:solidFill>
                  <a:srgbClr val="231F20"/>
                </a:solidFill>
                <a:latin typeface="Times New Roman"/>
                <a:cs typeface="Times New Roman"/>
              </a:rPr>
              <a:t> </a:t>
            </a:r>
            <a:r>
              <a:rPr sz="2400" b="1" spc="-10" dirty="0" err="1" smtClean="0">
                <a:solidFill>
                  <a:srgbClr val="231F20"/>
                </a:solidFill>
                <a:latin typeface="Times New Roman"/>
                <a:cs typeface="Times New Roman"/>
              </a:rPr>
              <a:t>полягає</a:t>
            </a:r>
            <a:r>
              <a:rPr sz="2400" b="1" spc="-45" dirty="0" smtClean="0">
                <a:solidFill>
                  <a:srgbClr val="231F20"/>
                </a:solidFill>
                <a:latin typeface="Times New Roman"/>
                <a:cs typeface="Times New Roman"/>
              </a:rPr>
              <a:t> </a:t>
            </a:r>
            <a:r>
              <a:rPr sz="2400" b="1" dirty="0" smtClean="0">
                <a:solidFill>
                  <a:srgbClr val="231F20"/>
                </a:solidFill>
                <a:latin typeface="Times New Roman"/>
                <a:cs typeface="Times New Roman"/>
              </a:rPr>
              <a:t>у</a:t>
            </a:r>
            <a:r>
              <a:rPr sz="2400" b="1" spc="-45" dirty="0" smtClean="0">
                <a:solidFill>
                  <a:srgbClr val="231F20"/>
                </a:solidFill>
                <a:latin typeface="Times New Roman"/>
                <a:cs typeface="Times New Roman"/>
              </a:rPr>
              <a:t> </a:t>
            </a:r>
            <a:r>
              <a:rPr sz="2400" b="1" spc="-40" dirty="0" err="1" smtClean="0">
                <a:solidFill>
                  <a:srgbClr val="231F20"/>
                </a:solidFill>
                <a:latin typeface="Times New Roman"/>
                <a:cs typeface="Times New Roman"/>
              </a:rPr>
              <a:t>тому</a:t>
            </a:r>
            <a:r>
              <a:rPr sz="2400" b="1" spc="-40"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щоб</a:t>
            </a:r>
            <a:r>
              <a:rPr sz="2400" b="1" spc="-45" dirty="0" smtClean="0">
                <a:solidFill>
                  <a:srgbClr val="231F20"/>
                </a:solidFill>
                <a:latin typeface="Times New Roman"/>
                <a:cs typeface="Times New Roman"/>
              </a:rPr>
              <a:t> </a:t>
            </a:r>
            <a:r>
              <a:rPr sz="2400" b="1" spc="-10" dirty="0" err="1" smtClean="0">
                <a:solidFill>
                  <a:srgbClr val="231F20"/>
                </a:solidFill>
                <a:latin typeface="Times New Roman"/>
                <a:cs typeface="Times New Roman"/>
              </a:rPr>
              <a:t>максимально</a:t>
            </a:r>
            <a:r>
              <a:rPr sz="2400" b="1" spc="-40" dirty="0" smtClean="0">
                <a:solidFill>
                  <a:srgbClr val="231F20"/>
                </a:solidFill>
                <a:latin typeface="Times New Roman"/>
                <a:cs typeface="Times New Roman"/>
              </a:rPr>
              <a:t> </a:t>
            </a:r>
            <a:r>
              <a:rPr sz="2400" b="1" spc="-15" dirty="0" err="1" smtClean="0">
                <a:solidFill>
                  <a:srgbClr val="231F20"/>
                </a:solidFill>
                <a:latin typeface="Times New Roman"/>
                <a:cs typeface="Times New Roman"/>
              </a:rPr>
              <a:t>використати</a:t>
            </a:r>
            <a:r>
              <a:rPr sz="2400" b="1" spc="-45" dirty="0" smtClean="0">
                <a:solidFill>
                  <a:srgbClr val="231F20"/>
                </a:solidFill>
                <a:latin typeface="Times New Roman"/>
                <a:cs typeface="Times New Roman"/>
              </a:rPr>
              <a:t> </a:t>
            </a:r>
            <a:r>
              <a:rPr sz="2400" b="1" spc="-10" dirty="0" err="1" smtClean="0">
                <a:solidFill>
                  <a:srgbClr val="231F20"/>
                </a:solidFill>
                <a:latin typeface="Times New Roman"/>
                <a:cs typeface="Times New Roman"/>
              </a:rPr>
              <a:t>відтворювальну</a:t>
            </a:r>
            <a:r>
              <a:rPr sz="2400" b="1" spc="-10" dirty="0" smtClean="0">
                <a:solidFill>
                  <a:srgbClr val="231F20"/>
                </a:solidFill>
                <a:latin typeface="Times New Roman"/>
                <a:cs typeface="Times New Roman"/>
              </a:rPr>
              <a:t> </a:t>
            </a:r>
            <a:r>
              <a:rPr sz="2400" b="1" spc="-285" dirty="0" smtClean="0">
                <a:solidFill>
                  <a:srgbClr val="231F20"/>
                </a:solidFill>
                <a:latin typeface="Times New Roman"/>
                <a:cs typeface="Times New Roman"/>
              </a:rPr>
              <a:t> </a:t>
            </a:r>
            <a:r>
              <a:rPr sz="2400" b="1" dirty="0" err="1" smtClean="0">
                <a:solidFill>
                  <a:srgbClr val="231F20"/>
                </a:solidFill>
                <a:latin typeface="Times New Roman"/>
                <a:cs typeface="Times New Roman"/>
              </a:rPr>
              <a:t>здатність</a:t>
            </a:r>
            <a:r>
              <a:rPr sz="2400" b="1" spc="5"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корів</a:t>
            </a:r>
            <a:r>
              <a:rPr sz="2400" b="1"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із</a:t>
            </a:r>
            <a:r>
              <a:rPr sz="2400" b="1" spc="10"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високим</a:t>
            </a:r>
            <a:r>
              <a:rPr sz="2400" b="1" spc="10"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генетичнм</a:t>
            </a:r>
            <a:r>
              <a:rPr sz="2400" b="1" spc="10"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потенціалом</a:t>
            </a:r>
            <a:r>
              <a:rPr sz="2400" b="1" spc="10"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для</a:t>
            </a:r>
            <a:r>
              <a:rPr sz="2400" b="1" spc="5" dirty="0" smtClean="0">
                <a:solidFill>
                  <a:srgbClr val="231F20"/>
                </a:solidFill>
                <a:latin typeface="Times New Roman"/>
                <a:cs typeface="Times New Roman"/>
              </a:rPr>
              <a:t> </a:t>
            </a:r>
            <a:r>
              <a:rPr sz="2400" b="1" spc="10"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одержання</a:t>
            </a:r>
            <a:r>
              <a:rPr sz="2400" b="1" spc="315"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биків-плідників</a:t>
            </a:r>
            <a:r>
              <a:rPr sz="2400" b="1" spc="5" dirty="0" smtClean="0">
                <a:solidFill>
                  <a:srgbClr val="231F20"/>
                </a:solidFill>
                <a:latin typeface="Times New Roman"/>
                <a:cs typeface="Times New Roman"/>
              </a:rPr>
              <a:t>.</a:t>
            </a:r>
            <a:r>
              <a:rPr sz="2400" b="1" spc="315" dirty="0" smtClean="0">
                <a:solidFill>
                  <a:srgbClr val="231F20"/>
                </a:solidFill>
                <a:latin typeface="Times New Roman"/>
                <a:cs typeface="Times New Roman"/>
              </a:rPr>
              <a:t> </a:t>
            </a:r>
            <a:r>
              <a:rPr sz="2400" b="1" spc="10" dirty="0" err="1" smtClean="0">
                <a:solidFill>
                  <a:srgbClr val="231F20"/>
                </a:solidFill>
                <a:latin typeface="Times New Roman"/>
                <a:cs typeface="Times New Roman"/>
              </a:rPr>
              <a:t>Через</a:t>
            </a:r>
            <a:r>
              <a:rPr sz="2400" b="1" spc="15"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високу</a:t>
            </a:r>
            <a:r>
              <a:rPr sz="2400" b="1" spc="315"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ціну</a:t>
            </a:r>
            <a:r>
              <a:rPr sz="2400" b="1" spc="315"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телят-</a:t>
            </a:r>
            <a:r>
              <a:rPr sz="2400" b="1" spc="10" dirty="0" err="1" smtClean="0">
                <a:solidFill>
                  <a:srgbClr val="231F20"/>
                </a:solidFill>
                <a:latin typeface="Times New Roman"/>
                <a:cs typeface="Times New Roman"/>
              </a:rPr>
              <a:t>трансплантантів</a:t>
            </a:r>
            <a:r>
              <a:rPr sz="2400" b="1" spc="15"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використання</a:t>
            </a:r>
            <a:r>
              <a:rPr sz="2400" b="1" spc="10" dirty="0" smtClean="0">
                <a:solidFill>
                  <a:srgbClr val="231F20"/>
                </a:solidFill>
                <a:latin typeface="Times New Roman"/>
                <a:cs typeface="Times New Roman"/>
              </a:rPr>
              <a:t> </a:t>
            </a:r>
            <a:r>
              <a:rPr sz="2400" b="1" dirty="0" err="1" smtClean="0">
                <a:solidFill>
                  <a:srgbClr val="231F20"/>
                </a:solidFill>
                <a:latin typeface="Times New Roman"/>
                <a:cs typeface="Times New Roman"/>
              </a:rPr>
              <a:t>цього</a:t>
            </a:r>
            <a:r>
              <a:rPr sz="2400" b="1" spc="5" dirty="0" smtClean="0">
                <a:solidFill>
                  <a:srgbClr val="231F20"/>
                </a:solidFill>
                <a:latin typeface="Times New Roman"/>
                <a:cs typeface="Times New Roman"/>
              </a:rPr>
              <a:t> </a:t>
            </a:r>
            <a:r>
              <a:rPr sz="2400" b="1" dirty="0" err="1" smtClean="0">
                <a:solidFill>
                  <a:srgbClr val="231F20"/>
                </a:solidFill>
                <a:latin typeface="Times New Roman"/>
                <a:cs typeface="Times New Roman"/>
              </a:rPr>
              <a:t>методу</a:t>
            </a:r>
            <a:r>
              <a:rPr sz="2400" b="1" spc="5" dirty="0" smtClean="0">
                <a:solidFill>
                  <a:srgbClr val="231F20"/>
                </a:solidFill>
                <a:latin typeface="Times New Roman"/>
                <a:cs typeface="Times New Roman"/>
              </a:rPr>
              <a:t> </a:t>
            </a:r>
            <a:r>
              <a:rPr sz="2400" b="1" dirty="0" smtClean="0">
                <a:solidFill>
                  <a:srgbClr val="231F20"/>
                </a:solidFill>
                <a:latin typeface="Times New Roman"/>
                <a:cs typeface="Times New Roman"/>
              </a:rPr>
              <a:t>у</a:t>
            </a:r>
            <a:r>
              <a:rPr sz="2400" b="1" spc="5"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широкій</a:t>
            </a:r>
            <a:r>
              <a:rPr sz="2400" b="1" spc="10" dirty="0" smtClean="0">
                <a:solidFill>
                  <a:srgbClr val="231F20"/>
                </a:solidFill>
                <a:latin typeface="Times New Roman"/>
                <a:cs typeface="Times New Roman"/>
              </a:rPr>
              <a:t> </a:t>
            </a:r>
            <a:r>
              <a:rPr sz="2400" b="1" dirty="0" err="1" smtClean="0">
                <a:solidFill>
                  <a:srgbClr val="231F20"/>
                </a:solidFill>
                <a:latin typeface="Times New Roman"/>
                <a:cs typeface="Times New Roman"/>
              </a:rPr>
              <a:t>тваринницькій</a:t>
            </a:r>
            <a:r>
              <a:rPr sz="2400" b="1" dirty="0" smtClean="0">
                <a:solidFill>
                  <a:srgbClr val="231F20"/>
                </a:solidFill>
                <a:latin typeface="Times New Roman"/>
                <a:cs typeface="Times New Roman"/>
              </a:rPr>
              <a:t> </a:t>
            </a:r>
            <a:r>
              <a:rPr sz="2400" b="1" dirty="0" err="1" smtClean="0">
                <a:solidFill>
                  <a:srgbClr val="231F20"/>
                </a:solidFill>
                <a:latin typeface="Times New Roman"/>
                <a:cs typeface="Times New Roman"/>
              </a:rPr>
              <a:t>практиці</a:t>
            </a:r>
            <a:r>
              <a:rPr sz="2400" b="1" dirty="0" smtClean="0">
                <a:solidFill>
                  <a:srgbClr val="231F20"/>
                </a:solidFill>
                <a:latin typeface="Times New Roman"/>
                <a:cs typeface="Times New Roman"/>
              </a:rPr>
              <a:t> </a:t>
            </a:r>
            <a:r>
              <a:rPr sz="2400" b="1" dirty="0" err="1" smtClean="0">
                <a:solidFill>
                  <a:srgbClr val="231F20"/>
                </a:solidFill>
                <a:latin typeface="Times New Roman"/>
                <a:cs typeface="Times New Roman"/>
              </a:rPr>
              <a:t>для</a:t>
            </a:r>
            <a:r>
              <a:rPr sz="2400" b="1" dirty="0" smtClean="0">
                <a:solidFill>
                  <a:srgbClr val="231F20"/>
                </a:solidFill>
                <a:latin typeface="Times New Roman"/>
                <a:cs typeface="Times New Roman"/>
              </a:rPr>
              <a:t> </a:t>
            </a:r>
            <a:r>
              <a:rPr sz="2400" b="1" dirty="0" err="1" smtClean="0">
                <a:solidFill>
                  <a:srgbClr val="231F20"/>
                </a:solidFill>
                <a:latin typeface="Times New Roman"/>
                <a:cs typeface="Times New Roman"/>
              </a:rPr>
              <a:t>одержання</a:t>
            </a:r>
            <a:r>
              <a:rPr sz="2400" b="1" dirty="0" smtClean="0">
                <a:solidFill>
                  <a:srgbClr val="231F20"/>
                </a:solidFill>
                <a:latin typeface="Times New Roman"/>
                <a:cs typeface="Times New Roman"/>
              </a:rPr>
              <a:t> </a:t>
            </a:r>
            <a:r>
              <a:rPr sz="2400" b="1" dirty="0" err="1" smtClean="0">
                <a:solidFill>
                  <a:srgbClr val="231F20"/>
                </a:solidFill>
                <a:latin typeface="Times New Roman"/>
                <a:cs typeface="Times New Roman"/>
              </a:rPr>
              <a:t>нащадків</a:t>
            </a:r>
            <a:r>
              <a:rPr sz="2400" b="1"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просто</a:t>
            </a:r>
            <a:r>
              <a:rPr lang="uk-UA" sz="2400" b="1" spc="5" dirty="0">
                <a:solidFill>
                  <a:srgbClr val="231F20"/>
                </a:solidFill>
                <a:latin typeface="Times New Roman"/>
                <a:cs typeface="Times New Roman"/>
              </a:rPr>
              <a:t> </a:t>
            </a:r>
            <a:r>
              <a:rPr sz="2400" b="1" dirty="0" err="1" smtClean="0">
                <a:solidFill>
                  <a:srgbClr val="231F20"/>
                </a:solidFill>
                <a:latin typeface="Times New Roman"/>
                <a:cs typeface="Times New Roman"/>
              </a:rPr>
              <a:t>від</a:t>
            </a:r>
            <a:r>
              <a:rPr sz="2400" b="1" spc="5"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корів</a:t>
            </a:r>
            <a:r>
              <a:rPr sz="2400" b="1" spc="-5"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із</a:t>
            </a:r>
            <a:r>
              <a:rPr sz="2400" b="1" spc="5" dirty="0" smtClean="0">
                <a:solidFill>
                  <a:srgbClr val="231F20"/>
                </a:solidFill>
                <a:latin typeface="Times New Roman"/>
                <a:cs typeface="Times New Roman"/>
              </a:rPr>
              <a:t> </a:t>
            </a:r>
            <a:r>
              <a:rPr sz="2400" b="1" dirty="0" err="1" smtClean="0">
                <a:solidFill>
                  <a:srgbClr val="231F20"/>
                </a:solidFill>
                <a:latin typeface="Times New Roman"/>
                <a:cs typeface="Times New Roman"/>
              </a:rPr>
              <a:t>високою</a:t>
            </a:r>
            <a:r>
              <a:rPr sz="2400" b="1"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продуктивністю</a:t>
            </a:r>
            <a:r>
              <a:rPr sz="2400" b="1" spc="5" dirty="0" smtClean="0">
                <a:solidFill>
                  <a:srgbClr val="231F20"/>
                </a:solidFill>
                <a:latin typeface="Times New Roman"/>
                <a:cs typeface="Times New Roman"/>
              </a:rPr>
              <a:t> </a:t>
            </a:r>
            <a:r>
              <a:rPr sz="2400" b="1" dirty="0" smtClean="0">
                <a:solidFill>
                  <a:srgbClr val="231F20"/>
                </a:solidFill>
                <a:latin typeface="Times New Roman"/>
                <a:cs typeface="Times New Roman"/>
              </a:rPr>
              <a:t>є </a:t>
            </a:r>
            <a:r>
              <a:rPr sz="2400" b="1" spc="5" dirty="0" err="1" smtClean="0">
                <a:solidFill>
                  <a:srgbClr val="231F20"/>
                </a:solidFill>
                <a:latin typeface="Times New Roman"/>
                <a:cs typeface="Times New Roman"/>
              </a:rPr>
              <a:t>поки</a:t>
            </a:r>
            <a:r>
              <a:rPr sz="2400" b="1" spc="5"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що</a:t>
            </a:r>
            <a:r>
              <a:rPr sz="2400" b="1" spc="5"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недоцільним</a:t>
            </a:r>
            <a:r>
              <a:rPr sz="2400" b="1" spc="5" dirty="0" smtClean="0">
                <a:solidFill>
                  <a:srgbClr val="231F20"/>
                </a:solidFill>
                <a:latin typeface="Times New Roman"/>
                <a:cs typeface="Times New Roman"/>
              </a:rPr>
              <a:t>. </a:t>
            </a:r>
            <a:r>
              <a:rPr sz="2400" b="1" spc="10" dirty="0" smtClean="0">
                <a:solidFill>
                  <a:srgbClr val="231F20"/>
                </a:solidFill>
                <a:latin typeface="Times New Roman"/>
                <a:cs typeface="Times New Roman"/>
              </a:rPr>
              <a:t> </a:t>
            </a:r>
            <a:endParaRPr lang="uk-UA" sz="2400" b="1" spc="10" dirty="0" smtClean="0">
              <a:solidFill>
                <a:srgbClr val="231F20"/>
              </a:solidFill>
              <a:latin typeface="Times New Roman"/>
              <a:cs typeface="Times New Roman"/>
            </a:endParaRPr>
          </a:p>
          <a:p>
            <a:pPr marR="5080" algn="just"/>
            <a:r>
              <a:rPr sz="2400" b="1" spc="5" dirty="0" err="1" smtClean="0">
                <a:solidFill>
                  <a:srgbClr val="231F20"/>
                </a:solidFill>
                <a:latin typeface="Times New Roman"/>
                <a:cs typeface="Times New Roman"/>
              </a:rPr>
              <a:t>Зазвичай</a:t>
            </a:r>
            <a:r>
              <a:rPr sz="2400" b="1" spc="5" dirty="0" smtClean="0">
                <a:solidFill>
                  <a:srgbClr val="231F20"/>
                </a:solidFill>
                <a:latin typeface="Times New Roman"/>
                <a:cs typeface="Times New Roman"/>
              </a:rPr>
              <a:t>,</a:t>
            </a:r>
            <a:r>
              <a:rPr sz="2400" b="1" spc="10"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метод</a:t>
            </a:r>
            <a:r>
              <a:rPr lang="uk-UA" sz="2400" b="1" dirty="0">
                <a:solidFill>
                  <a:srgbClr val="231F20"/>
                </a:solidFill>
                <a:latin typeface="Times New Roman"/>
                <a:cs typeface="Times New Roman"/>
              </a:rPr>
              <a:t> </a:t>
            </a:r>
            <a:r>
              <a:rPr sz="2400" b="1" spc="10" dirty="0" err="1" smtClean="0">
                <a:solidFill>
                  <a:srgbClr val="231F20"/>
                </a:solidFill>
                <a:latin typeface="Times New Roman"/>
                <a:cs typeface="Times New Roman"/>
              </a:rPr>
              <a:t>трансплантації</a:t>
            </a:r>
            <a:r>
              <a:rPr sz="2400" b="1" spc="15"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ембріонів</a:t>
            </a:r>
            <a:r>
              <a:rPr sz="2400" b="1" spc="10"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широко</a:t>
            </a:r>
            <a:r>
              <a:rPr sz="2400" b="1" spc="-5" dirty="0" smtClean="0">
                <a:solidFill>
                  <a:srgbClr val="231F20"/>
                </a:solidFill>
                <a:latin typeface="Times New Roman"/>
                <a:cs typeface="Times New Roman"/>
              </a:rPr>
              <a:t> </a:t>
            </a:r>
            <a:r>
              <a:rPr sz="2400" b="1" dirty="0" smtClean="0">
                <a:solidFill>
                  <a:srgbClr val="231F20"/>
                </a:solidFill>
                <a:latin typeface="Times New Roman"/>
                <a:cs typeface="Times New Roman"/>
              </a:rPr>
              <a:t> </a:t>
            </a:r>
            <a:r>
              <a:rPr sz="2400" b="1" dirty="0" err="1" smtClean="0">
                <a:solidFill>
                  <a:srgbClr val="231F20"/>
                </a:solidFill>
                <a:latin typeface="Times New Roman"/>
                <a:cs typeface="Times New Roman"/>
              </a:rPr>
              <a:t>використовується</a:t>
            </a:r>
            <a:r>
              <a:rPr sz="2400" b="1" spc="5"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для</a:t>
            </a:r>
            <a:r>
              <a:rPr sz="2400" b="1" spc="10"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швидкого</a:t>
            </a:r>
            <a:r>
              <a:rPr sz="2400" b="1"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збільшення</a:t>
            </a:r>
            <a:r>
              <a:rPr sz="2400" b="1" spc="10" dirty="0" smtClean="0">
                <a:solidFill>
                  <a:srgbClr val="231F20"/>
                </a:solidFill>
                <a:latin typeface="Times New Roman"/>
                <a:cs typeface="Times New Roman"/>
              </a:rPr>
              <a:t> </a:t>
            </a:r>
            <a:r>
              <a:rPr sz="2400" b="1" spc="10" dirty="0" err="1" smtClean="0">
                <a:solidFill>
                  <a:srgbClr val="231F20"/>
                </a:solidFill>
                <a:latin typeface="Times New Roman"/>
                <a:cs typeface="Times New Roman"/>
              </a:rPr>
              <a:t>чисельності</a:t>
            </a:r>
            <a:r>
              <a:rPr sz="2400" b="1" spc="10" dirty="0" smtClean="0">
                <a:solidFill>
                  <a:srgbClr val="231F20"/>
                </a:solidFill>
                <a:latin typeface="Times New Roman"/>
                <a:cs typeface="Times New Roman"/>
              </a:rPr>
              <a:t> </a:t>
            </a:r>
            <a:r>
              <a:rPr sz="2400" b="1" spc="15" dirty="0" smtClean="0">
                <a:solidFill>
                  <a:srgbClr val="231F20"/>
                </a:solidFill>
                <a:latin typeface="Times New Roman"/>
                <a:cs typeface="Times New Roman"/>
              </a:rPr>
              <a:t> </a:t>
            </a:r>
            <a:r>
              <a:rPr sz="2400" b="1" dirty="0" err="1" smtClean="0">
                <a:solidFill>
                  <a:srgbClr val="231F20"/>
                </a:solidFill>
                <a:latin typeface="Times New Roman"/>
                <a:cs typeface="Times New Roman"/>
              </a:rPr>
              <a:t>рідкісних</a:t>
            </a:r>
            <a:r>
              <a:rPr sz="2400" b="1" dirty="0" smtClean="0">
                <a:solidFill>
                  <a:srgbClr val="231F20"/>
                </a:solidFill>
                <a:latin typeface="Times New Roman"/>
                <a:cs typeface="Times New Roman"/>
              </a:rPr>
              <a:t>,</a:t>
            </a:r>
            <a:r>
              <a:rPr sz="2400" b="1" spc="-20" dirty="0" smtClean="0">
                <a:solidFill>
                  <a:srgbClr val="231F20"/>
                </a:solidFill>
                <a:latin typeface="Times New Roman"/>
                <a:cs typeface="Times New Roman"/>
              </a:rPr>
              <a:t> </a:t>
            </a:r>
            <a:r>
              <a:rPr sz="2400" b="1" dirty="0" err="1" smtClean="0">
                <a:solidFill>
                  <a:srgbClr val="231F20"/>
                </a:solidFill>
                <a:latin typeface="Times New Roman"/>
                <a:cs typeface="Times New Roman"/>
              </a:rPr>
              <a:t>порід</a:t>
            </a:r>
            <a:r>
              <a:rPr sz="2400" b="1" dirty="0" smtClean="0">
                <a:solidFill>
                  <a:srgbClr val="231F20"/>
                </a:solidFill>
                <a:latin typeface="Times New Roman"/>
                <a:cs typeface="Times New Roman"/>
              </a:rPr>
              <a:t>.</a:t>
            </a:r>
            <a:r>
              <a:rPr sz="2400" b="1" spc="-20" dirty="0" smtClean="0">
                <a:solidFill>
                  <a:srgbClr val="231F20"/>
                </a:solidFill>
                <a:latin typeface="Times New Roman"/>
                <a:cs typeface="Times New Roman"/>
              </a:rPr>
              <a:t> </a:t>
            </a:r>
            <a:endParaRPr lang="uk-UA" sz="2400" b="1" spc="-20" dirty="0" smtClean="0">
              <a:solidFill>
                <a:srgbClr val="231F20"/>
              </a:solidFill>
              <a:latin typeface="Times New Roman"/>
              <a:cs typeface="Times New Roman"/>
            </a:endParaRPr>
          </a:p>
          <a:p>
            <a:pPr marR="5080" algn="just"/>
            <a:r>
              <a:rPr sz="2400" b="1" spc="-10" dirty="0" err="1" smtClean="0">
                <a:solidFill>
                  <a:srgbClr val="231F20"/>
                </a:solidFill>
                <a:latin typeface="Times New Roman"/>
                <a:cs typeface="Times New Roman"/>
              </a:rPr>
              <a:t>Таким</a:t>
            </a:r>
            <a:r>
              <a:rPr sz="2400" b="1" spc="-20" dirty="0" smtClean="0">
                <a:solidFill>
                  <a:srgbClr val="231F20"/>
                </a:solidFill>
                <a:latin typeface="Times New Roman"/>
                <a:cs typeface="Times New Roman"/>
              </a:rPr>
              <a:t> </a:t>
            </a:r>
            <a:r>
              <a:rPr sz="2400" b="1" dirty="0" err="1" smtClean="0">
                <a:solidFill>
                  <a:srgbClr val="231F20"/>
                </a:solidFill>
                <a:latin typeface="Times New Roman"/>
                <a:cs typeface="Times New Roman"/>
              </a:rPr>
              <a:t>способом</a:t>
            </a:r>
            <a:r>
              <a:rPr lang="uk-UA" sz="2400" b="1" spc="-20" dirty="0">
                <a:solidFill>
                  <a:srgbClr val="231F20"/>
                </a:solidFill>
                <a:latin typeface="Times New Roman"/>
                <a:cs typeface="Times New Roman"/>
              </a:rPr>
              <a:t> </a:t>
            </a:r>
            <a:r>
              <a:rPr sz="2400" b="1" spc="-30" dirty="0" err="1" smtClean="0">
                <a:solidFill>
                  <a:srgbClr val="231F20"/>
                </a:solidFill>
                <a:latin typeface="Times New Roman"/>
                <a:cs typeface="Times New Roman"/>
              </a:rPr>
              <a:t>було</a:t>
            </a:r>
            <a:r>
              <a:rPr sz="2400" b="1" spc="-15" dirty="0" smtClean="0">
                <a:solidFill>
                  <a:srgbClr val="231F20"/>
                </a:solidFill>
                <a:latin typeface="Times New Roman"/>
                <a:cs typeface="Times New Roman"/>
              </a:rPr>
              <a:t> </a:t>
            </a:r>
            <a:r>
              <a:rPr sz="2400" b="1" dirty="0" err="1" smtClean="0">
                <a:solidFill>
                  <a:srgbClr val="231F20"/>
                </a:solidFill>
                <a:latin typeface="Times New Roman"/>
                <a:cs typeface="Times New Roman"/>
              </a:rPr>
              <a:t>збільшено</a:t>
            </a:r>
            <a:r>
              <a:rPr sz="2400" b="1" spc="-20" dirty="0" smtClean="0">
                <a:solidFill>
                  <a:srgbClr val="231F20"/>
                </a:solidFill>
                <a:latin typeface="Times New Roman"/>
                <a:cs typeface="Times New Roman"/>
              </a:rPr>
              <a:t> </a:t>
            </a:r>
            <a:r>
              <a:rPr sz="2400" b="1" dirty="0" err="1" smtClean="0">
                <a:solidFill>
                  <a:srgbClr val="231F20"/>
                </a:solidFill>
                <a:latin typeface="Times New Roman"/>
                <a:cs typeface="Times New Roman"/>
              </a:rPr>
              <a:t>чисельність</a:t>
            </a:r>
            <a:r>
              <a:rPr sz="2400" b="1" spc="-290"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тварин</a:t>
            </a:r>
            <a:r>
              <a:rPr sz="2400" b="1" spc="10"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симментальської</a:t>
            </a:r>
            <a:r>
              <a:rPr sz="2400" b="1" spc="5" dirty="0" smtClean="0">
                <a:solidFill>
                  <a:srgbClr val="231F20"/>
                </a:solidFill>
                <a:latin typeface="Times New Roman"/>
                <a:cs typeface="Times New Roman"/>
              </a:rPr>
              <a:t>,</a:t>
            </a:r>
            <a:r>
              <a:rPr sz="2400" b="1" spc="10" dirty="0" smtClean="0">
                <a:solidFill>
                  <a:srgbClr val="231F20"/>
                </a:solidFill>
                <a:latin typeface="Times New Roman"/>
                <a:cs typeface="Times New Roman"/>
              </a:rPr>
              <a:t> </a:t>
            </a:r>
            <a:r>
              <a:rPr sz="2400" b="1" dirty="0" err="1" smtClean="0">
                <a:solidFill>
                  <a:srgbClr val="231F20"/>
                </a:solidFill>
                <a:latin typeface="Times New Roman"/>
                <a:cs typeface="Times New Roman"/>
              </a:rPr>
              <a:t>лімузинської</a:t>
            </a:r>
            <a:r>
              <a:rPr sz="2400" b="1" dirty="0" smtClean="0">
                <a:solidFill>
                  <a:srgbClr val="231F20"/>
                </a:solidFill>
                <a:latin typeface="Times New Roman"/>
                <a:cs typeface="Times New Roman"/>
              </a:rPr>
              <a:t>,</a:t>
            </a:r>
            <a:r>
              <a:rPr sz="2400" b="1" spc="5" dirty="0" smtClean="0">
                <a:solidFill>
                  <a:srgbClr val="231F20"/>
                </a:solidFill>
                <a:latin typeface="Times New Roman"/>
                <a:cs typeface="Times New Roman"/>
              </a:rPr>
              <a:t> </a:t>
            </a:r>
            <a:r>
              <a:rPr sz="2400" b="1" dirty="0" err="1" smtClean="0">
                <a:solidFill>
                  <a:srgbClr val="231F20"/>
                </a:solidFill>
                <a:latin typeface="Times New Roman"/>
                <a:cs typeface="Times New Roman"/>
              </a:rPr>
              <a:t>шаролезької</a:t>
            </a:r>
            <a:r>
              <a:rPr sz="2400" b="1" spc="5"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порід</a:t>
            </a:r>
            <a:r>
              <a:rPr sz="2400" b="1" spc="5"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Добрі</a:t>
            </a:r>
            <a:r>
              <a:rPr sz="2400" b="1" spc="5"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результати</a:t>
            </a:r>
            <a:r>
              <a:rPr sz="2400" b="1" spc="-5"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дав</a:t>
            </a:r>
            <a:r>
              <a:rPr sz="2400" b="1" spc="5"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цей</a:t>
            </a:r>
            <a:r>
              <a:rPr sz="2400" b="1" spc="5"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метод</a:t>
            </a:r>
            <a:r>
              <a:rPr sz="2400" b="1" spc="-5"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при</a:t>
            </a:r>
            <a:r>
              <a:rPr sz="2400" b="1" spc="5" dirty="0" smtClean="0">
                <a:solidFill>
                  <a:srgbClr val="231F20"/>
                </a:solidFill>
                <a:latin typeface="Times New Roman"/>
                <a:cs typeface="Times New Roman"/>
              </a:rPr>
              <a:t> </a:t>
            </a:r>
            <a:r>
              <a:rPr sz="2400" b="1" dirty="0" err="1" smtClean="0">
                <a:solidFill>
                  <a:srgbClr val="231F20"/>
                </a:solidFill>
                <a:latin typeface="Times New Roman"/>
                <a:cs typeface="Times New Roman"/>
              </a:rPr>
              <a:t>експорті</a:t>
            </a:r>
            <a:r>
              <a:rPr sz="2400" b="1"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європейських</a:t>
            </a:r>
            <a:r>
              <a:rPr sz="2400" b="1" spc="5" dirty="0" smtClean="0">
                <a:solidFill>
                  <a:srgbClr val="231F20"/>
                </a:solidFill>
                <a:latin typeface="Times New Roman"/>
                <a:cs typeface="Times New Roman"/>
              </a:rPr>
              <a:t> </a:t>
            </a:r>
            <a:r>
              <a:rPr sz="2400" b="1" spc="10"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порід</a:t>
            </a:r>
            <a:r>
              <a:rPr sz="2400" b="1" spc="5" dirty="0" smtClean="0">
                <a:solidFill>
                  <a:srgbClr val="231F20"/>
                </a:solidFill>
                <a:latin typeface="Times New Roman"/>
                <a:cs typeface="Times New Roman"/>
              </a:rPr>
              <a:t> </a:t>
            </a:r>
            <a:r>
              <a:rPr sz="2400" b="1" dirty="0" smtClean="0">
                <a:solidFill>
                  <a:srgbClr val="231F20"/>
                </a:solidFill>
                <a:latin typeface="Times New Roman"/>
                <a:cs typeface="Times New Roman"/>
              </a:rPr>
              <a:t>у </a:t>
            </a:r>
            <a:r>
              <a:rPr sz="2400" b="1" spc="5" dirty="0" err="1" smtClean="0">
                <a:solidFill>
                  <a:srgbClr val="231F20"/>
                </a:solidFill>
                <a:latin typeface="Times New Roman"/>
                <a:cs typeface="Times New Roman"/>
              </a:rPr>
              <a:t>Північну</a:t>
            </a:r>
            <a:r>
              <a:rPr sz="2400" b="1" spc="5" dirty="0" smtClean="0">
                <a:solidFill>
                  <a:srgbClr val="231F20"/>
                </a:solidFill>
                <a:latin typeface="Times New Roman"/>
                <a:cs typeface="Times New Roman"/>
              </a:rPr>
              <a:t> </a:t>
            </a:r>
            <a:r>
              <a:rPr sz="2400" b="1" spc="-10" dirty="0" err="1" smtClean="0">
                <a:solidFill>
                  <a:srgbClr val="231F20"/>
                </a:solidFill>
                <a:latin typeface="Times New Roman"/>
                <a:cs typeface="Times New Roman"/>
              </a:rPr>
              <a:t>Америку</a:t>
            </a:r>
            <a:r>
              <a:rPr sz="2400" b="1" spc="-10"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Японію</a:t>
            </a:r>
            <a:r>
              <a:rPr sz="2400" b="1" spc="5" dirty="0" smtClean="0">
                <a:solidFill>
                  <a:srgbClr val="231F20"/>
                </a:solidFill>
                <a:latin typeface="Times New Roman"/>
                <a:cs typeface="Times New Roman"/>
              </a:rPr>
              <a:t>, </a:t>
            </a:r>
            <a:r>
              <a:rPr sz="2400" b="1" spc="10" dirty="0" err="1" smtClean="0">
                <a:solidFill>
                  <a:srgbClr val="231F20"/>
                </a:solidFill>
                <a:latin typeface="Times New Roman"/>
                <a:cs typeface="Times New Roman"/>
              </a:rPr>
              <a:t>Австралію</a:t>
            </a:r>
            <a:r>
              <a:rPr sz="2400" b="1" spc="10" dirty="0" smtClean="0">
                <a:solidFill>
                  <a:srgbClr val="231F20"/>
                </a:solidFill>
                <a:latin typeface="Times New Roman"/>
                <a:cs typeface="Times New Roman"/>
              </a:rPr>
              <a:t>. </a:t>
            </a:r>
            <a:endParaRPr lang="uk-UA" sz="2400" b="1" spc="10" dirty="0" smtClean="0">
              <a:solidFill>
                <a:srgbClr val="231F20"/>
              </a:solidFill>
              <a:latin typeface="Times New Roman"/>
              <a:cs typeface="Times New Roman"/>
            </a:endParaRPr>
          </a:p>
          <a:p>
            <a:pPr marR="5080" algn="just"/>
            <a:r>
              <a:rPr sz="2400" b="1" spc="5" dirty="0" err="1" smtClean="0">
                <a:solidFill>
                  <a:srgbClr val="231F20"/>
                </a:solidFill>
                <a:latin typeface="Times New Roman"/>
                <a:cs typeface="Times New Roman"/>
              </a:rPr>
              <a:t>Основним</a:t>
            </a:r>
            <a:r>
              <a:rPr sz="2400" b="1" spc="5" dirty="0" smtClean="0">
                <a:solidFill>
                  <a:srgbClr val="231F20"/>
                </a:solidFill>
                <a:latin typeface="Times New Roman"/>
                <a:cs typeface="Times New Roman"/>
              </a:rPr>
              <a:t> </a:t>
            </a:r>
            <a:r>
              <a:rPr sz="2400" b="1" spc="10" dirty="0" smtClean="0">
                <a:solidFill>
                  <a:srgbClr val="231F20"/>
                </a:solidFill>
                <a:latin typeface="Times New Roman"/>
                <a:cs typeface="Times New Roman"/>
              </a:rPr>
              <a:t> </a:t>
            </a:r>
            <a:r>
              <a:rPr sz="2400" b="1" dirty="0" err="1" smtClean="0">
                <a:solidFill>
                  <a:srgbClr val="231F20"/>
                </a:solidFill>
                <a:latin typeface="Times New Roman"/>
                <a:cs typeface="Times New Roman"/>
              </a:rPr>
              <a:t>лімітуючим</a:t>
            </a:r>
            <a:r>
              <a:rPr sz="2400" b="1" spc="5" dirty="0" smtClean="0">
                <a:solidFill>
                  <a:srgbClr val="231F20"/>
                </a:solidFill>
                <a:latin typeface="Times New Roman"/>
                <a:cs typeface="Times New Roman"/>
              </a:rPr>
              <a:t> </a:t>
            </a:r>
            <a:r>
              <a:rPr sz="2400" b="1" dirty="0" err="1" smtClean="0">
                <a:solidFill>
                  <a:srgbClr val="231F20"/>
                </a:solidFill>
                <a:latin typeface="Times New Roman"/>
                <a:cs typeface="Times New Roman"/>
              </a:rPr>
              <a:t>фактором</a:t>
            </a:r>
            <a:r>
              <a:rPr sz="2400" b="1" spc="5"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ефективного</a:t>
            </a:r>
            <a:r>
              <a:rPr sz="2400" b="1" spc="10"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використання</a:t>
            </a:r>
            <a:r>
              <a:rPr sz="2400" b="1" spc="10" dirty="0" smtClean="0">
                <a:solidFill>
                  <a:srgbClr val="231F20"/>
                </a:solidFill>
                <a:latin typeface="Times New Roman"/>
                <a:cs typeface="Times New Roman"/>
              </a:rPr>
              <a:t> </a:t>
            </a:r>
            <a:r>
              <a:rPr sz="2400" b="1" dirty="0" err="1" smtClean="0">
                <a:solidFill>
                  <a:srgbClr val="231F20"/>
                </a:solidFill>
                <a:latin typeface="Times New Roman"/>
                <a:cs typeface="Times New Roman"/>
              </a:rPr>
              <a:t>методу</a:t>
            </a:r>
            <a:r>
              <a:rPr sz="2400" b="1" dirty="0" smtClean="0">
                <a:solidFill>
                  <a:srgbClr val="231F20"/>
                </a:solidFill>
                <a:latin typeface="Times New Roman"/>
                <a:cs typeface="Times New Roman"/>
              </a:rPr>
              <a:t> </a:t>
            </a:r>
            <a:r>
              <a:rPr sz="2400" b="1" spc="5" dirty="0" smtClean="0">
                <a:solidFill>
                  <a:srgbClr val="231F20"/>
                </a:solidFill>
                <a:latin typeface="Times New Roman"/>
                <a:cs typeface="Times New Roman"/>
              </a:rPr>
              <a:t> </a:t>
            </a:r>
            <a:r>
              <a:rPr sz="2400" b="1" spc="-10" dirty="0" err="1" smtClean="0">
                <a:solidFill>
                  <a:srgbClr val="231F20"/>
                </a:solidFill>
                <a:latin typeface="Times New Roman"/>
                <a:cs typeface="Times New Roman"/>
              </a:rPr>
              <a:t>трансплантації</a:t>
            </a:r>
            <a:r>
              <a:rPr sz="2400" b="1" spc="-10" dirty="0" smtClean="0">
                <a:solidFill>
                  <a:srgbClr val="231F20"/>
                </a:solidFill>
                <a:latin typeface="Times New Roman"/>
                <a:cs typeface="Times New Roman"/>
              </a:rPr>
              <a:t> </a:t>
            </a:r>
            <a:r>
              <a:rPr sz="2400" b="1" dirty="0" smtClean="0">
                <a:solidFill>
                  <a:srgbClr val="231F20"/>
                </a:solidFill>
                <a:latin typeface="Times New Roman"/>
                <a:cs typeface="Times New Roman"/>
              </a:rPr>
              <a:t>є </a:t>
            </a:r>
            <a:r>
              <a:rPr sz="2400" b="1" spc="-15" dirty="0" err="1" smtClean="0">
                <a:solidFill>
                  <a:srgbClr val="231F20"/>
                </a:solidFill>
                <a:latin typeface="Times New Roman"/>
                <a:cs typeface="Times New Roman"/>
              </a:rPr>
              <a:t>неможливість</a:t>
            </a:r>
            <a:r>
              <a:rPr sz="2400" b="1" spc="-15" dirty="0" smtClean="0">
                <a:solidFill>
                  <a:srgbClr val="231F20"/>
                </a:solidFill>
                <a:latin typeface="Times New Roman"/>
                <a:cs typeface="Times New Roman"/>
              </a:rPr>
              <a:t> </a:t>
            </a:r>
            <a:r>
              <a:rPr sz="2400" b="1" spc="-15" dirty="0" err="1" smtClean="0">
                <a:solidFill>
                  <a:srgbClr val="231F20"/>
                </a:solidFill>
                <a:latin typeface="Times New Roman"/>
                <a:cs typeface="Times New Roman"/>
              </a:rPr>
              <a:t>одержання</a:t>
            </a:r>
            <a:r>
              <a:rPr sz="2400" b="1" spc="-15" dirty="0" smtClean="0">
                <a:solidFill>
                  <a:srgbClr val="231F20"/>
                </a:solidFill>
                <a:latin typeface="Times New Roman"/>
                <a:cs typeface="Times New Roman"/>
              </a:rPr>
              <a:t> </a:t>
            </a:r>
            <a:r>
              <a:rPr sz="2400" b="1" spc="-10" dirty="0" err="1" smtClean="0">
                <a:solidFill>
                  <a:srgbClr val="231F20"/>
                </a:solidFill>
                <a:latin typeface="Times New Roman"/>
                <a:cs typeface="Times New Roman"/>
              </a:rPr>
              <a:t>достатньої</a:t>
            </a:r>
            <a:r>
              <a:rPr sz="2400" b="1" spc="-10" dirty="0" smtClean="0">
                <a:solidFill>
                  <a:srgbClr val="231F20"/>
                </a:solidFill>
                <a:latin typeface="Times New Roman"/>
                <a:cs typeface="Times New Roman"/>
              </a:rPr>
              <a:t> </a:t>
            </a:r>
            <a:r>
              <a:rPr sz="2400" b="1" spc="-15" dirty="0" err="1" smtClean="0">
                <a:solidFill>
                  <a:srgbClr val="231F20"/>
                </a:solidFill>
                <a:latin typeface="Times New Roman"/>
                <a:cs typeface="Times New Roman"/>
              </a:rPr>
              <a:t>кількості</a:t>
            </a:r>
            <a:r>
              <a:rPr sz="2400" b="1" spc="-15" dirty="0" smtClean="0">
                <a:solidFill>
                  <a:srgbClr val="231F20"/>
                </a:solidFill>
                <a:latin typeface="Times New Roman"/>
                <a:cs typeface="Times New Roman"/>
              </a:rPr>
              <a:t> </a:t>
            </a:r>
            <a:r>
              <a:rPr sz="2400" b="1" spc="-285" dirty="0" smtClean="0">
                <a:solidFill>
                  <a:srgbClr val="231F20"/>
                </a:solidFill>
                <a:latin typeface="Times New Roman"/>
                <a:cs typeface="Times New Roman"/>
              </a:rPr>
              <a:t> </a:t>
            </a:r>
            <a:r>
              <a:rPr sz="2400" b="1" dirty="0" err="1" smtClean="0">
                <a:solidFill>
                  <a:srgbClr val="231F20"/>
                </a:solidFill>
                <a:latin typeface="Times New Roman"/>
                <a:cs typeface="Times New Roman"/>
              </a:rPr>
              <a:t>високоцінних</a:t>
            </a:r>
            <a:r>
              <a:rPr sz="2400" b="1" spc="5" dirty="0" smtClean="0">
                <a:solidFill>
                  <a:srgbClr val="231F20"/>
                </a:solidFill>
                <a:latin typeface="Times New Roman"/>
                <a:cs typeface="Times New Roman"/>
              </a:rPr>
              <a:t> </a:t>
            </a:r>
            <a:r>
              <a:rPr sz="2400" b="1" spc="5" dirty="0" err="1" smtClean="0">
                <a:solidFill>
                  <a:srgbClr val="231F20"/>
                </a:solidFill>
                <a:latin typeface="Times New Roman"/>
                <a:cs typeface="Times New Roman"/>
              </a:rPr>
              <a:t>ембріонів</a:t>
            </a:r>
            <a:r>
              <a:rPr sz="2400" b="1" spc="5" dirty="0" smtClean="0">
                <a:solidFill>
                  <a:srgbClr val="231F20"/>
                </a:solidFill>
                <a:latin typeface="Times New Roman"/>
                <a:cs typeface="Times New Roman"/>
              </a:rPr>
              <a:t>.</a:t>
            </a:r>
            <a:r>
              <a:rPr sz="2400" b="1" spc="10" dirty="0" smtClean="0">
                <a:solidFill>
                  <a:srgbClr val="231F20"/>
                </a:solidFill>
                <a:latin typeface="Times New Roman"/>
                <a:cs typeface="Times New Roman"/>
              </a:rPr>
              <a:t> </a:t>
            </a:r>
            <a:endParaRPr sz="3200" b="1" dirty="0">
              <a:latin typeface="Times New Roman"/>
              <a:cs typeface="Times New Roman"/>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mbryo Transfer Technology - Ambassador report - Our Actions - Tunza Eco  Gen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 y="276225"/>
            <a:ext cx="9220200" cy="6248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843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7502" y="352427"/>
            <a:ext cx="9372598" cy="6783908"/>
          </a:xfrm>
          <a:prstGeom prst="rect">
            <a:avLst/>
          </a:prstGeom>
          <a:solidFill>
            <a:schemeClr val="bg1"/>
          </a:solidFill>
        </p:spPr>
        <p:txBody>
          <a:bodyPr vert="horz" wrap="square" lIns="0" tIns="12700" rIns="0" bIns="0" rtlCol="0">
            <a:spAutoFit/>
          </a:bodyPr>
          <a:lstStyle/>
          <a:p>
            <a:pPr marR="5080" indent="-635" algn="just"/>
            <a:r>
              <a:rPr lang="ru-RU" sz="2000" b="1" dirty="0" err="1">
                <a:latin typeface="Arial" panose="020B0604020202020204" pitchFamily="34" charset="0"/>
                <a:cs typeface="Arial" panose="020B0604020202020204" pitchFamily="34" charset="0"/>
              </a:rPr>
              <a:t>Основним</a:t>
            </a:r>
            <a:r>
              <a:rPr lang="en-US" sz="2000" b="1" dirty="0">
                <a:latin typeface="Arial" panose="020B0604020202020204" pitchFamily="34" charset="0"/>
                <a:cs typeface="Arial" panose="020B0604020202020204" pitchFamily="34" charset="0"/>
              </a:rPr>
              <a:t> </a:t>
            </a:r>
            <a:r>
              <a:rPr lang="ru-RU" sz="2000" b="1" dirty="0" err="1">
                <a:latin typeface="Arial" panose="020B0604020202020204" pitchFamily="34" charset="0"/>
                <a:cs typeface="Arial" panose="020B0604020202020204" pitchFamily="34" charset="0"/>
              </a:rPr>
              <a:t>лімітуючим</a:t>
            </a:r>
            <a:r>
              <a:rPr lang="ru-RU" sz="2000" b="1" dirty="0">
                <a:latin typeface="Arial" panose="020B0604020202020204" pitchFamily="34" charset="0"/>
                <a:cs typeface="Arial" panose="020B0604020202020204" pitchFamily="34" charset="0"/>
              </a:rPr>
              <a:t> фактором </a:t>
            </a:r>
            <a:r>
              <a:rPr lang="ru-RU" sz="2000" b="1" dirty="0" err="1">
                <a:latin typeface="Arial" panose="020B0604020202020204" pitchFamily="34" charset="0"/>
                <a:cs typeface="Arial" panose="020B0604020202020204" pitchFamily="34" charset="0"/>
              </a:rPr>
              <a:t>ефективного</a:t>
            </a:r>
            <a:r>
              <a:rPr lang="ru-RU" sz="2000" b="1" dirty="0">
                <a:latin typeface="Arial" panose="020B0604020202020204" pitchFamily="34" charset="0"/>
                <a:cs typeface="Arial" panose="020B0604020202020204" pitchFamily="34" charset="0"/>
              </a:rPr>
              <a:t> </a:t>
            </a:r>
            <a:r>
              <a:rPr lang="ru-RU" sz="2000" b="1" dirty="0" err="1">
                <a:latin typeface="Arial" panose="020B0604020202020204" pitchFamily="34" charset="0"/>
                <a:cs typeface="Arial" panose="020B0604020202020204" pitchFamily="34" charset="0"/>
              </a:rPr>
              <a:t>використання</a:t>
            </a:r>
            <a:r>
              <a:rPr lang="ru-RU" sz="2000" b="1" dirty="0">
                <a:latin typeface="Arial" panose="020B0604020202020204" pitchFamily="34" charset="0"/>
                <a:cs typeface="Arial" panose="020B0604020202020204" pitchFamily="34" charset="0"/>
              </a:rPr>
              <a:t> методу</a:t>
            </a:r>
            <a:r>
              <a:rPr lang="en-US" sz="2000" b="1" dirty="0">
                <a:latin typeface="Arial" panose="020B0604020202020204" pitchFamily="34" charset="0"/>
                <a:cs typeface="Arial" panose="020B0604020202020204" pitchFamily="34" charset="0"/>
              </a:rPr>
              <a:t> </a:t>
            </a:r>
            <a:r>
              <a:rPr lang="ru-RU" sz="2000" b="1" dirty="0" err="1">
                <a:latin typeface="Arial" panose="020B0604020202020204" pitchFamily="34" charset="0"/>
                <a:cs typeface="Arial" panose="020B0604020202020204" pitchFamily="34" charset="0"/>
              </a:rPr>
              <a:t>трансплантації</a:t>
            </a:r>
            <a:r>
              <a:rPr lang="ru-RU" sz="2000" b="1" dirty="0">
                <a:latin typeface="Arial" panose="020B0604020202020204" pitchFamily="34" charset="0"/>
                <a:cs typeface="Arial" panose="020B0604020202020204" pitchFamily="34" charset="0"/>
              </a:rPr>
              <a:t> є </a:t>
            </a:r>
            <a:r>
              <a:rPr lang="ru-RU" sz="2000" b="1" dirty="0" err="1">
                <a:latin typeface="Arial" panose="020B0604020202020204" pitchFamily="34" charset="0"/>
                <a:cs typeface="Arial" panose="020B0604020202020204" pitchFamily="34" charset="0"/>
              </a:rPr>
              <a:t>неможливість</a:t>
            </a:r>
            <a:r>
              <a:rPr lang="ru-RU" sz="2000" b="1" dirty="0">
                <a:latin typeface="Arial" panose="020B0604020202020204" pitchFamily="34" charset="0"/>
                <a:cs typeface="Arial" panose="020B0604020202020204" pitchFamily="34" charset="0"/>
              </a:rPr>
              <a:t> </a:t>
            </a:r>
            <a:r>
              <a:rPr sz="2000" b="1" spc="-15" dirty="0" err="1">
                <a:solidFill>
                  <a:srgbClr val="231F20"/>
                </a:solidFill>
                <a:latin typeface="Arial" panose="020B0604020202020204" pitchFamily="34" charset="0"/>
                <a:cs typeface="Arial" panose="020B0604020202020204" pitchFamily="34" charset="0"/>
              </a:rPr>
              <a:t>одержання</a:t>
            </a:r>
            <a:r>
              <a:rPr sz="2000" b="1" spc="-15" dirty="0">
                <a:solidFill>
                  <a:srgbClr val="231F20"/>
                </a:solidFill>
                <a:latin typeface="Arial" panose="020B0604020202020204" pitchFamily="34" charset="0"/>
                <a:cs typeface="Arial" panose="020B0604020202020204" pitchFamily="34" charset="0"/>
              </a:rPr>
              <a:t> </a:t>
            </a:r>
            <a:r>
              <a:rPr sz="2000" b="1" spc="-10" dirty="0">
                <a:solidFill>
                  <a:srgbClr val="231F20"/>
                </a:solidFill>
                <a:latin typeface="Arial" panose="020B0604020202020204" pitchFamily="34" charset="0"/>
                <a:cs typeface="Arial" panose="020B0604020202020204" pitchFamily="34" charset="0"/>
              </a:rPr>
              <a:t>достатньої </a:t>
            </a:r>
            <a:r>
              <a:rPr sz="2000" b="1" spc="-15" dirty="0">
                <a:solidFill>
                  <a:srgbClr val="231F20"/>
                </a:solidFill>
                <a:latin typeface="Arial" panose="020B0604020202020204" pitchFamily="34" charset="0"/>
                <a:cs typeface="Arial" panose="020B0604020202020204" pitchFamily="34" charset="0"/>
              </a:rPr>
              <a:t>кількості </a:t>
            </a:r>
            <a:r>
              <a:rPr sz="2000" b="1" spc="-285" dirty="0">
                <a:solidFill>
                  <a:srgbClr val="231F20"/>
                </a:solidFill>
                <a:latin typeface="Arial" panose="020B0604020202020204" pitchFamily="34" charset="0"/>
                <a:cs typeface="Arial" panose="020B0604020202020204" pitchFamily="34" charset="0"/>
              </a:rPr>
              <a:t> </a:t>
            </a:r>
            <a:r>
              <a:rPr sz="2000" b="1" dirty="0">
                <a:solidFill>
                  <a:srgbClr val="231F20"/>
                </a:solidFill>
                <a:latin typeface="Arial" panose="020B0604020202020204" pitchFamily="34" charset="0"/>
                <a:cs typeface="Arial" panose="020B0604020202020204" pitchFamily="34" charset="0"/>
              </a:rPr>
              <a:t>високоцінних</a:t>
            </a:r>
            <a:r>
              <a:rPr sz="2000" b="1" spc="5" dirty="0">
                <a:solidFill>
                  <a:srgbClr val="231F20"/>
                </a:solidFill>
                <a:latin typeface="Arial" panose="020B0604020202020204" pitchFamily="34" charset="0"/>
                <a:cs typeface="Arial" panose="020B0604020202020204" pitchFamily="34" charset="0"/>
              </a:rPr>
              <a:t> ембріонів.</a:t>
            </a:r>
            <a:r>
              <a:rPr sz="2000" b="1" spc="10" dirty="0">
                <a:solidFill>
                  <a:srgbClr val="231F20"/>
                </a:solidFill>
                <a:latin typeface="Arial" panose="020B0604020202020204" pitchFamily="34" charset="0"/>
                <a:cs typeface="Arial" panose="020B0604020202020204" pitchFamily="34" charset="0"/>
              </a:rPr>
              <a:t> </a:t>
            </a:r>
            <a:endParaRPr lang="uk-UA" sz="2000" b="1" spc="10" dirty="0" smtClean="0">
              <a:solidFill>
                <a:srgbClr val="231F20"/>
              </a:solidFill>
              <a:latin typeface="Arial" panose="020B0604020202020204" pitchFamily="34" charset="0"/>
              <a:cs typeface="Arial" panose="020B0604020202020204" pitchFamily="34" charset="0"/>
            </a:endParaRPr>
          </a:p>
          <a:p>
            <a:pPr marR="5080" indent="-635" algn="just"/>
            <a:r>
              <a:rPr sz="2000" b="1" i="1" spc="5" dirty="0" err="1" smtClean="0">
                <a:solidFill>
                  <a:srgbClr val="7030A0"/>
                </a:solidFill>
                <a:latin typeface="Arial" panose="020B0604020202020204" pitchFamily="34" charset="0"/>
                <a:cs typeface="Arial" panose="020B0604020202020204" pitchFamily="34" charset="0"/>
              </a:rPr>
              <a:t>Розв’язання</a:t>
            </a:r>
            <a:r>
              <a:rPr sz="2000" b="1" i="1" spc="10" dirty="0" smtClean="0">
                <a:solidFill>
                  <a:srgbClr val="7030A0"/>
                </a:solidFill>
                <a:latin typeface="Arial" panose="020B0604020202020204" pitchFamily="34" charset="0"/>
                <a:cs typeface="Arial" panose="020B0604020202020204" pitchFamily="34" charset="0"/>
              </a:rPr>
              <a:t> </a:t>
            </a:r>
            <a:r>
              <a:rPr sz="2000" b="1" i="1" spc="5" dirty="0">
                <a:solidFill>
                  <a:srgbClr val="7030A0"/>
                </a:solidFill>
                <a:latin typeface="Arial" panose="020B0604020202020204" pitchFamily="34" charset="0"/>
                <a:cs typeface="Arial" panose="020B0604020202020204" pitchFamily="34" charset="0"/>
              </a:rPr>
              <a:t>цієї</a:t>
            </a:r>
            <a:r>
              <a:rPr sz="2000" b="1" i="1" spc="10" dirty="0">
                <a:solidFill>
                  <a:srgbClr val="7030A0"/>
                </a:solidFill>
                <a:latin typeface="Arial" panose="020B0604020202020204" pitchFamily="34" charset="0"/>
                <a:cs typeface="Arial" panose="020B0604020202020204" pitchFamily="34" charset="0"/>
              </a:rPr>
              <a:t> </a:t>
            </a:r>
            <a:r>
              <a:rPr sz="2000" b="1" i="1" spc="5" dirty="0">
                <a:solidFill>
                  <a:srgbClr val="7030A0"/>
                </a:solidFill>
                <a:latin typeface="Arial" panose="020B0604020202020204" pitchFamily="34" charset="0"/>
                <a:cs typeface="Arial" panose="020B0604020202020204" pitchFamily="34" charset="0"/>
              </a:rPr>
              <a:t>проблеми</a:t>
            </a:r>
            <a:r>
              <a:rPr sz="2000" b="1" i="1" spc="10" dirty="0">
                <a:solidFill>
                  <a:srgbClr val="7030A0"/>
                </a:solidFill>
                <a:latin typeface="Arial" panose="020B0604020202020204" pitchFamily="34" charset="0"/>
                <a:cs typeface="Arial" panose="020B0604020202020204" pitchFamily="34" charset="0"/>
              </a:rPr>
              <a:t> </a:t>
            </a:r>
            <a:r>
              <a:rPr sz="2000" b="1" i="1" spc="-5" dirty="0">
                <a:solidFill>
                  <a:srgbClr val="7030A0"/>
                </a:solidFill>
                <a:latin typeface="Arial" panose="020B0604020202020204" pitchFamily="34" charset="0"/>
                <a:cs typeface="Arial" panose="020B0604020202020204" pitchFamily="34" charset="0"/>
              </a:rPr>
              <a:t>вчені </a:t>
            </a:r>
            <a:r>
              <a:rPr sz="2000" b="1" i="1" dirty="0">
                <a:solidFill>
                  <a:srgbClr val="7030A0"/>
                </a:solidFill>
                <a:latin typeface="Arial" panose="020B0604020202020204" pitchFamily="34" charset="0"/>
                <a:cs typeface="Arial" panose="020B0604020202020204" pitchFamily="34" charset="0"/>
              </a:rPr>
              <a:t> </a:t>
            </a:r>
            <a:r>
              <a:rPr sz="2000" b="1" i="1" spc="5" dirty="0">
                <a:solidFill>
                  <a:srgbClr val="7030A0"/>
                </a:solidFill>
                <a:latin typeface="Arial" panose="020B0604020202020204" pitchFamily="34" charset="0"/>
                <a:cs typeface="Arial" panose="020B0604020202020204" pitchFamily="34" charset="0"/>
              </a:rPr>
              <a:t>здійснюють</a:t>
            </a:r>
            <a:r>
              <a:rPr sz="2000" b="1" i="1" spc="10" dirty="0">
                <a:solidFill>
                  <a:srgbClr val="7030A0"/>
                </a:solidFill>
                <a:latin typeface="Arial" panose="020B0604020202020204" pitchFamily="34" charset="0"/>
                <a:cs typeface="Arial" panose="020B0604020202020204" pitchFamily="34" charset="0"/>
              </a:rPr>
              <a:t> </a:t>
            </a:r>
            <a:r>
              <a:rPr sz="2000" b="1" i="1" spc="-5" dirty="0">
                <a:solidFill>
                  <a:srgbClr val="7030A0"/>
                </a:solidFill>
                <a:latin typeface="Arial" panose="020B0604020202020204" pitchFamily="34" charset="0"/>
                <a:cs typeface="Arial" panose="020B0604020202020204" pitchFamily="34" charset="0"/>
              </a:rPr>
              <a:t>двома</a:t>
            </a:r>
            <a:r>
              <a:rPr sz="2000" b="1" i="1" dirty="0">
                <a:solidFill>
                  <a:srgbClr val="7030A0"/>
                </a:solidFill>
                <a:latin typeface="Arial" panose="020B0604020202020204" pitchFamily="34" charset="0"/>
                <a:cs typeface="Arial" panose="020B0604020202020204" pitchFamily="34" charset="0"/>
              </a:rPr>
              <a:t> </a:t>
            </a:r>
            <a:r>
              <a:rPr sz="2000" b="1" i="1" spc="10" dirty="0">
                <a:solidFill>
                  <a:srgbClr val="7030A0"/>
                </a:solidFill>
                <a:latin typeface="Arial" panose="020B0604020202020204" pitchFamily="34" charset="0"/>
                <a:cs typeface="Arial" panose="020B0604020202020204" pitchFamily="34" charset="0"/>
              </a:rPr>
              <a:t>основними</a:t>
            </a:r>
            <a:r>
              <a:rPr sz="2000" b="1" i="1" spc="15" dirty="0">
                <a:solidFill>
                  <a:srgbClr val="7030A0"/>
                </a:solidFill>
                <a:latin typeface="Arial" panose="020B0604020202020204" pitchFamily="34" charset="0"/>
                <a:cs typeface="Arial" panose="020B0604020202020204" pitchFamily="34" charset="0"/>
              </a:rPr>
              <a:t> </a:t>
            </a:r>
            <a:r>
              <a:rPr sz="2000" b="1" i="1" spc="5" dirty="0">
                <a:solidFill>
                  <a:srgbClr val="7030A0"/>
                </a:solidFill>
                <a:latin typeface="Arial" panose="020B0604020202020204" pitchFamily="34" charset="0"/>
                <a:cs typeface="Arial" panose="020B0604020202020204" pitchFamily="34" charset="0"/>
              </a:rPr>
              <a:t>шляхами:</a:t>
            </a:r>
            <a:r>
              <a:rPr sz="2000" b="1" i="1" spc="10" dirty="0">
                <a:solidFill>
                  <a:srgbClr val="7030A0"/>
                </a:solidFill>
                <a:latin typeface="Arial" panose="020B0604020202020204" pitchFamily="34" charset="0"/>
                <a:cs typeface="Arial" panose="020B0604020202020204" pitchFamily="34" charset="0"/>
              </a:rPr>
              <a:t> </a:t>
            </a:r>
            <a:endParaRPr lang="uk-UA" sz="2000" b="1" i="1" spc="10" dirty="0" smtClean="0">
              <a:solidFill>
                <a:srgbClr val="7030A0"/>
              </a:solidFill>
              <a:latin typeface="Arial" panose="020B0604020202020204" pitchFamily="34" charset="0"/>
              <a:cs typeface="Arial" panose="020B0604020202020204" pitchFamily="34" charset="0"/>
            </a:endParaRPr>
          </a:p>
          <a:p>
            <a:pPr marL="342265" marR="5080" indent="-342900" algn="just">
              <a:buFont typeface="Wingdings" panose="05000000000000000000" pitchFamily="2" charset="2"/>
              <a:buChar char="ü"/>
            </a:pPr>
            <a:r>
              <a:rPr sz="2000" b="1" spc="5" dirty="0" err="1" smtClean="0">
                <a:solidFill>
                  <a:srgbClr val="FF0000"/>
                </a:solidFill>
                <a:latin typeface="Arial" panose="020B0604020202020204" pitchFamily="34" charset="0"/>
                <a:cs typeface="Arial" panose="020B0604020202020204" pitchFamily="34" charset="0"/>
              </a:rPr>
              <a:t>перший</a:t>
            </a:r>
            <a:r>
              <a:rPr sz="2000" b="1" spc="10" dirty="0" smtClean="0">
                <a:solidFill>
                  <a:srgbClr val="231F20"/>
                </a:solidFill>
                <a:latin typeface="Arial" panose="020B0604020202020204" pitchFamily="34" charset="0"/>
                <a:cs typeface="Arial" panose="020B0604020202020204" pitchFamily="34" charset="0"/>
              </a:rPr>
              <a:t> </a:t>
            </a:r>
            <a:r>
              <a:rPr sz="2000" b="1" dirty="0">
                <a:solidFill>
                  <a:srgbClr val="231F20"/>
                </a:solidFill>
                <a:latin typeface="Arial" panose="020B0604020202020204" pitchFamily="34" charset="0"/>
                <a:cs typeface="Arial" panose="020B0604020202020204" pitchFamily="34" charset="0"/>
              </a:rPr>
              <a:t>–</a:t>
            </a:r>
            <a:r>
              <a:rPr sz="2000" b="1" spc="5" dirty="0">
                <a:solidFill>
                  <a:srgbClr val="231F20"/>
                </a:solidFill>
                <a:latin typeface="Arial" panose="020B0604020202020204" pitchFamily="34" charset="0"/>
                <a:cs typeface="Arial" panose="020B0604020202020204" pitchFamily="34" charset="0"/>
              </a:rPr>
              <a:t> пошук </a:t>
            </a:r>
            <a:r>
              <a:rPr sz="2000" b="1" spc="-285" dirty="0">
                <a:solidFill>
                  <a:srgbClr val="231F20"/>
                </a:solidFill>
                <a:latin typeface="Arial" panose="020B0604020202020204" pitchFamily="34" charset="0"/>
                <a:cs typeface="Arial" panose="020B0604020202020204" pitchFamily="34" charset="0"/>
              </a:rPr>
              <a:t> </a:t>
            </a:r>
            <a:r>
              <a:rPr sz="2000" b="1" spc="5" dirty="0">
                <a:solidFill>
                  <a:srgbClr val="231F20"/>
                </a:solidFill>
                <a:latin typeface="Arial" panose="020B0604020202020204" pitchFamily="34" charset="0"/>
                <a:cs typeface="Arial" panose="020B0604020202020204" pitchFamily="34" charset="0"/>
              </a:rPr>
              <a:t>більш ефективних </a:t>
            </a:r>
            <a:r>
              <a:rPr sz="2000" b="1" dirty="0">
                <a:solidFill>
                  <a:srgbClr val="231F20"/>
                </a:solidFill>
                <a:latin typeface="Arial" panose="020B0604020202020204" pitchFamily="34" charset="0"/>
                <a:cs typeface="Arial" panose="020B0604020202020204" pitchFamily="34" charset="0"/>
              </a:rPr>
              <a:t>методів </a:t>
            </a:r>
            <a:r>
              <a:rPr sz="2000" b="1" spc="5" dirty="0">
                <a:solidFill>
                  <a:srgbClr val="231F20"/>
                </a:solidFill>
                <a:latin typeface="Arial" panose="020B0604020202020204" pitchFamily="34" charset="0"/>
                <a:cs typeface="Arial" panose="020B0604020202020204" pitchFamily="34" charset="0"/>
              </a:rPr>
              <a:t>підвищення </a:t>
            </a:r>
            <a:r>
              <a:rPr sz="2000" b="1" spc="-5" dirty="0" err="1">
                <a:solidFill>
                  <a:srgbClr val="231F20"/>
                </a:solidFill>
                <a:latin typeface="Arial" panose="020B0604020202020204" pitchFamily="34" charset="0"/>
                <a:cs typeface="Arial" panose="020B0604020202020204" pitchFamily="34" charset="0"/>
              </a:rPr>
              <a:t>виходу</a:t>
            </a:r>
            <a:r>
              <a:rPr sz="2000" b="1" spc="-5" dirty="0">
                <a:solidFill>
                  <a:srgbClr val="231F20"/>
                </a:solidFill>
                <a:latin typeface="Arial" panose="020B0604020202020204" pitchFamily="34" charset="0"/>
                <a:cs typeface="Arial" panose="020B0604020202020204" pitchFamily="34" charset="0"/>
              </a:rPr>
              <a:t> </a:t>
            </a:r>
            <a:r>
              <a:rPr sz="2000" b="1" spc="5" dirty="0" err="1" smtClean="0">
                <a:solidFill>
                  <a:srgbClr val="231F20"/>
                </a:solidFill>
                <a:latin typeface="Arial" panose="020B0604020202020204" pitchFamily="34" charset="0"/>
                <a:cs typeface="Arial" panose="020B0604020202020204" pitchFamily="34" charset="0"/>
              </a:rPr>
              <a:t>повноцінних</a:t>
            </a:r>
            <a:r>
              <a:rPr sz="2000" b="1" spc="10" dirty="0" smtClean="0">
                <a:solidFill>
                  <a:srgbClr val="231F20"/>
                </a:solidFill>
                <a:latin typeface="Arial" panose="020B0604020202020204" pitchFamily="34" charset="0"/>
                <a:cs typeface="Arial" panose="020B0604020202020204" pitchFamily="34" charset="0"/>
              </a:rPr>
              <a:t> </a:t>
            </a:r>
            <a:r>
              <a:rPr sz="2000" b="1" spc="-15" dirty="0">
                <a:solidFill>
                  <a:srgbClr val="231F20"/>
                </a:solidFill>
                <a:latin typeface="Arial" panose="020B0604020202020204" pitchFamily="34" charset="0"/>
                <a:cs typeface="Arial" panose="020B0604020202020204" pitchFamily="34" charset="0"/>
              </a:rPr>
              <a:t>ембріонів</a:t>
            </a:r>
            <a:r>
              <a:rPr sz="2000" b="1" dirty="0">
                <a:solidFill>
                  <a:srgbClr val="231F20"/>
                </a:solidFill>
                <a:latin typeface="Arial" panose="020B0604020202020204" pitchFamily="34" charset="0"/>
                <a:cs typeface="Arial" panose="020B0604020202020204" pitchFamily="34" charset="0"/>
              </a:rPr>
              <a:t>,</a:t>
            </a:r>
            <a:r>
              <a:rPr sz="2000" b="1" spc="-60" dirty="0">
                <a:solidFill>
                  <a:srgbClr val="231F20"/>
                </a:solidFill>
                <a:latin typeface="Arial" panose="020B0604020202020204" pitchFamily="34" charset="0"/>
                <a:cs typeface="Arial" panose="020B0604020202020204" pitchFamily="34" charset="0"/>
              </a:rPr>
              <a:t> </a:t>
            </a:r>
            <a:endParaRPr lang="uk-UA" sz="2000" b="1" spc="-60" dirty="0" smtClean="0">
              <a:solidFill>
                <a:srgbClr val="231F20"/>
              </a:solidFill>
              <a:latin typeface="Arial" panose="020B0604020202020204" pitchFamily="34" charset="0"/>
              <a:cs typeface="Arial" panose="020B0604020202020204" pitchFamily="34" charset="0"/>
            </a:endParaRPr>
          </a:p>
          <a:p>
            <a:pPr marL="342265" marR="5080" indent="-342900" algn="just">
              <a:buFont typeface="Wingdings" panose="05000000000000000000" pitchFamily="2" charset="2"/>
              <a:buChar char="ü"/>
            </a:pPr>
            <a:r>
              <a:rPr sz="2000" b="1" spc="-15" dirty="0" err="1" smtClean="0">
                <a:solidFill>
                  <a:srgbClr val="FF0000"/>
                </a:solidFill>
                <a:latin typeface="Arial" panose="020B0604020202020204" pitchFamily="34" charset="0"/>
                <a:cs typeface="Arial" panose="020B0604020202020204" pitchFamily="34" charset="0"/>
              </a:rPr>
              <a:t>д</a:t>
            </a:r>
            <a:r>
              <a:rPr sz="2000" b="1" spc="-30" dirty="0" err="1" smtClean="0">
                <a:solidFill>
                  <a:srgbClr val="FF0000"/>
                </a:solidFill>
                <a:latin typeface="Arial" panose="020B0604020202020204" pitchFamily="34" charset="0"/>
                <a:cs typeface="Arial" panose="020B0604020202020204" pitchFamily="34" charset="0"/>
              </a:rPr>
              <a:t>р</a:t>
            </a:r>
            <a:r>
              <a:rPr sz="2000" b="1" spc="-15" dirty="0" err="1" smtClean="0">
                <a:solidFill>
                  <a:srgbClr val="FF0000"/>
                </a:solidFill>
                <a:latin typeface="Arial" panose="020B0604020202020204" pitchFamily="34" charset="0"/>
                <a:cs typeface="Arial" panose="020B0604020202020204" pitchFamily="34" charset="0"/>
              </a:rPr>
              <a:t>уги</a:t>
            </a:r>
            <a:r>
              <a:rPr sz="2000" b="1" dirty="0" err="1" smtClean="0">
                <a:solidFill>
                  <a:srgbClr val="FF0000"/>
                </a:solidFill>
                <a:latin typeface="Arial" panose="020B0604020202020204" pitchFamily="34" charset="0"/>
                <a:cs typeface="Arial" panose="020B0604020202020204" pitchFamily="34" charset="0"/>
              </a:rPr>
              <a:t>й</a:t>
            </a:r>
            <a:r>
              <a:rPr sz="2000" b="1" spc="-60" dirty="0" smtClean="0">
                <a:solidFill>
                  <a:srgbClr val="231F20"/>
                </a:solidFill>
                <a:latin typeface="Arial" panose="020B0604020202020204" pitchFamily="34" charset="0"/>
                <a:cs typeface="Arial" panose="020B0604020202020204" pitchFamily="34" charset="0"/>
              </a:rPr>
              <a:t> </a:t>
            </a:r>
            <a:r>
              <a:rPr sz="2000" b="1" dirty="0">
                <a:solidFill>
                  <a:srgbClr val="231F20"/>
                </a:solidFill>
                <a:latin typeface="Arial" panose="020B0604020202020204" pitchFamily="34" charset="0"/>
                <a:cs typeface="Arial" panose="020B0604020202020204" pitchFamily="34" charset="0"/>
              </a:rPr>
              <a:t>–</a:t>
            </a:r>
            <a:r>
              <a:rPr sz="2000" b="1" spc="-60" dirty="0">
                <a:solidFill>
                  <a:srgbClr val="231F20"/>
                </a:solidFill>
                <a:latin typeface="Arial" panose="020B0604020202020204" pitchFamily="34" charset="0"/>
                <a:cs typeface="Arial" panose="020B0604020202020204" pitchFamily="34" charset="0"/>
              </a:rPr>
              <a:t> </a:t>
            </a:r>
            <a:r>
              <a:rPr sz="2000" b="1" spc="-15" dirty="0">
                <a:solidFill>
                  <a:srgbClr val="231F20"/>
                </a:solidFill>
                <a:latin typeface="Arial" panose="020B0604020202020204" pitchFamily="34" charset="0"/>
                <a:cs typeface="Arial" panose="020B0604020202020204" pitchFamily="34" charset="0"/>
              </a:rPr>
              <a:t>розроб</a:t>
            </a:r>
            <a:r>
              <a:rPr sz="2000" b="1" spc="-30" dirty="0">
                <a:solidFill>
                  <a:srgbClr val="231F20"/>
                </a:solidFill>
                <a:latin typeface="Arial" panose="020B0604020202020204" pitchFamily="34" charset="0"/>
                <a:cs typeface="Arial" panose="020B0604020202020204" pitchFamily="34" charset="0"/>
              </a:rPr>
              <a:t>к</a:t>
            </a:r>
            <a:r>
              <a:rPr sz="2000" b="1" dirty="0">
                <a:solidFill>
                  <a:srgbClr val="231F20"/>
                </a:solidFill>
                <a:latin typeface="Arial" panose="020B0604020202020204" pitchFamily="34" charset="0"/>
                <a:cs typeface="Arial" panose="020B0604020202020204" pitchFamily="34" charset="0"/>
              </a:rPr>
              <a:t>а</a:t>
            </a:r>
            <a:r>
              <a:rPr sz="2000" b="1" spc="-60" dirty="0">
                <a:solidFill>
                  <a:srgbClr val="231F20"/>
                </a:solidFill>
                <a:latin typeface="Arial" panose="020B0604020202020204" pitchFamily="34" charset="0"/>
                <a:cs typeface="Arial" panose="020B0604020202020204" pitchFamily="34" charset="0"/>
              </a:rPr>
              <a:t> </a:t>
            </a:r>
            <a:r>
              <a:rPr sz="2000" b="1" spc="-15" dirty="0">
                <a:solidFill>
                  <a:srgbClr val="231F20"/>
                </a:solidFill>
                <a:latin typeface="Arial" panose="020B0604020202020204" pitchFamily="34" charset="0"/>
                <a:cs typeface="Arial" panose="020B0604020202020204" pitchFamily="34" charset="0"/>
              </a:rPr>
              <a:t>опти</a:t>
            </a:r>
            <a:r>
              <a:rPr sz="2000" b="1" spc="-20" dirty="0">
                <a:solidFill>
                  <a:srgbClr val="231F20"/>
                </a:solidFill>
                <a:latin typeface="Arial" panose="020B0604020202020204" pitchFamily="34" charset="0"/>
                <a:cs typeface="Arial" panose="020B0604020202020204" pitchFamily="34" charset="0"/>
              </a:rPr>
              <a:t>м</a:t>
            </a:r>
            <a:r>
              <a:rPr sz="2000" b="1" spc="-5" dirty="0">
                <a:solidFill>
                  <a:srgbClr val="231F20"/>
                </a:solidFill>
                <a:latin typeface="Arial" panose="020B0604020202020204" pitchFamily="34" charset="0"/>
                <a:cs typeface="Arial" panose="020B0604020202020204" pitchFamily="34" charset="0"/>
              </a:rPr>
              <a:t>а</a:t>
            </a:r>
            <a:r>
              <a:rPr sz="2000" b="1" spc="-15" dirty="0">
                <a:solidFill>
                  <a:srgbClr val="231F20"/>
                </a:solidFill>
                <a:latin typeface="Arial" panose="020B0604020202020204" pitchFamily="34" charset="0"/>
                <a:cs typeface="Arial" panose="020B0604020202020204" pitchFamily="34" charset="0"/>
              </a:rPr>
              <a:t>льни</a:t>
            </a:r>
            <a:r>
              <a:rPr sz="2000" b="1" dirty="0">
                <a:solidFill>
                  <a:srgbClr val="231F20"/>
                </a:solidFill>
                <a:latin typeface="Arial" panose="020B0604020202020204" pitchFamily="34" charset="0"/>
                <a:cs typeface="Arial" panose="020B0604020202020204" pitchFamily="34" charset="0"/>
              </a:rPr>
              <a:t>х</a:t>
            </a:r>
            <a:r>
              <a:rPr sz="2000" b="1" spc="-60" dirty="0">
                <a:solidFill>
                  <a:srgbClr val="231F20"/>
                </a:solidFill>
                <a:latin typeface="Arial" panose="020B0604020202020204" pitchFamily="34" charset="0"/>
                <a:cs typeface="Arial" panose="020B0604020202020204" pitchFamily="34" charset="0"/>
              </a:rPr>
              <a:t> </a:t>
            </a:r>
            <a:r>
              <a:rPr sz="2000" b="1" spc="-30" dirty="0">
                <a:solidFill>
                  <a:srgbClr val="231F20"/>
                </a:solidFill>
                <a:latin typeface="Arial" panose="020B0604020202020204" pitchFamily="34" charset="0"/>
                <a:cs typeface="Arial" panose="020B0604020202020204" pitchFamily="34" charset="0"/>
              </a:rPr>
              <a:t>у</a:t>
            </a:r>
            <a:r>
              <a:rPr sz="2000" b="1" spc="-15" dirty="0">
                <a:solidFill>
                  <a:srgbClr val="231F20"/>
                </a:solidFill>
                <a:latin typeface="Arial" panose="020B0604020202020204" pitchFamily="34" charset="0"/>
                <a:cs typeface="Arial" panose="020B0604020202020204" pitchFamily="34" charset="0"/>
              </a:rPr>
              <a:t>мо</a:t>
            </a:r>
            <a:r>
              <a:rPr sz="2000" b="1" dirty="0">
                <a:solidFill>
                  <a:srgbClr val="231F20"/>
                </a:solidFill>
                <a:latin typeface="Arial" panose="020B0604020202020204" pitchFamily="34" charset="0"/>
                <a:cs typeface="Arial" panose="020B0604020202020204" pitchFamily="34" charset="0"/>
              </a:rPr>
              <a:t>в</a:t>
            </a:r>
            <a:r>
              <a:rPr sz="2000" b="1" spc="-60" dirty="0">
                <a:solidFill>
                  <a:srgbClr val="231F20"/>
                </a:solidFill>
                <a:latin typeface="Arial" panose="020B0604020202020204" pitchFamily="34" charset="0"/>
                <a:cs typeface="Arial" panose="020B0604020202020204" pitchFamily="34" charset="0"/>
              </a:rPr>
              <a:t> </a:t>
            </a:r>
            <a:r>
              <a:rPr sz="2000" b="1" spc="-15" dirty="0">
                <a:solidFill>
                  <a:srgbClr val="231F20"/>
                </a:solidFill>
                <a:latin typeface="Arial" panose="020B0604020202020204" pitchFamily="34" charset="0"/>
                <a:cs typeface="Arial" panose="020B0604020202020204" pitchFamily="34" charset="0"/>
              </a:rPr>
              <a:t>дл</a:t>
            </a:r>
            <a:r>
              <a:rPr sz="2000" b="1" dirty="0">
                <a:solidFill>
                  <a:srgbClr val="231F20"/>
                </a:solidFill>
                <a:latin typeface="Arial" panose="020B0604020202020204" pitchFamily="34" charset="0"/>
                <a:cs typeface="Arial" panose="020B0604020202020204" pitchFamily="34" charset="0"/>
              </a:rPr>
              <a:t>я</a:t>
            </a:r>
            <a:r>
              <a:rPr sz="2000" b="1" spc="-60" dirty="0">
                <a:solidFill>
                  <a:srgbClr val="231F20"/>
                </a:solidFill>
                <a:latin typeface="Arial" panose="020B0604020202020204" pitchFamily="34" charset="0"/>
                <a:cs typeface="Arial" panose="020B0604020202020204" pitchFamily="34" charset="0"/>
              </a:rPr>
              <a:t> </a:t>
            </a:r>
            <a:r>
              <a:rPr sz="2000" b="1" spc="-15" dirty="0">
                <a:solidFill>
                  <a:srgbClr val="231F20"/>
                </a:solidFill>
                <a:latin typeface="Arial" panose="020B0604020202020204" pitchFamily="34" charset="0"/>
                <a:cs typeface="Arial" panose="020B0604020202020204" pitchFamily="34" charset="0"/>
              </a:rPr>
              <a:t>дозрі</a:t>
            </a:r>
            <a:r>
              <a:rPr sz="2000" b="1" spc="-30" dirty="0">
                <a:solidFill>
                  <a:srgbClr val="231F20"/>
                </a:solidFill>
                <a:latin typeface="Arial" panose="020B0604020202020204" pitchFamily="34" charset="0"/>
                <a:cs typeface="Arial" panose="020B0604020202020204" pitchFamily="34" charset="0"/>
              </a:rPr>
              <a:t>в</a:t>
            </a:r>
            <a:r>
              <a:rPr sz="2000" b="1" spc="-15" dirty="0">
                <a:solidFill>
                  <a:srgbClr val="231F20"/>
                </a:solidFill>
                <a:latin typeface="Arial" panose="020B0604020202020204" pitchFamily="34" charset="0"/>
                <a:cs typeface="Arial" panose="020B0604020202020204" pitchFamily="34" charset="0"/>
              </a:rPr>
              <a:t>анн</a:t>
            </a:r>
            <a:r>
              <a:rPr sz="2000" b="1" dirty="0">
                <a:solidFill>
                  <a:srgbClr val="231F20"/>
                </a:solidFill>
                <a:latin typeface="Arial" panose="020B0604020202020204" pitchFamily="34" charset="0"/>
                <a:cs typeface="Arial" panose="020B0604020202020204" pitchFamily="34" charset="0"/>
              </a:rPr>
              <a:t>я  і</a:t>
            </a:r>
            <a:r>
              <a:rPr sz="2000" b="1" spc="-55" dirty="0">
                <a:solidFill>
                  <a:srgbClr val="231F20"/>
                </a:solidFill>
                <a:latin typeface="Arial" panose="020B0604020202020204" pitchFamily="34" charset="0"/>
                <a:cs typeface="Arial" panose="020B0604020202020204" pitchFamily="34" charset="0"/>
              </a:rPr>
              <a:t> </a:t>
            </a:r>
            <a:r>
              <a:rPr sz="2000" b="1" spc="-15" dirty="0">
                <a:solidFill>
                  <a:srgbClr val="231F20"/>
                </a:solidFill>
                <a:latin typeface="Arial" panose="020B0604020202020204" pitchFamily="34" charset="0"/>
                <a:cs typeface="Arial" panose="020B0604020202020204" pitchFamily="34" charset="0"/>
              </a:rPr>
              <a:t>запліднення</a:t>
            </a:r>
            <a:r>
              <a:rPr sz="2000" b="1" spc="-55" dirty="0">
                <a:solidFill>
                  <a:srgbClr val="231F20"/>
                </a:solidFill>
                <a:latin typeface="Arial" panose="020B0604020202020204" pitchFamily="34" charset="0"/>
                <a:cs typeface="Arial" panose="020B0604020202020204" pitchFamily="34" charset="0"/>
              </a:rPr>
              <a:t> </a:t>
            </a:r>
            <a:r>
              <a:rPr sz="2000" b="1" spc="-15" dirty="0">
                <a:solidFill>
                  <a:srgbClr val="231F20"/>
                </a:solidFill>
                <a:latin typeface="Arial" panose="020B0604020202020204" pitchFamily="34" charset="0"/>
                <a:cs typeface="Arial" panose="020B0604020202020204" pitchFamily="34" charset="0"/>
              </a:rPr>
              <a:t>поза</a:t>
            </a:r>
            <a:r>
              <a:rPr sz="2000" b="1" spc="-55" dirty="0">
                <a:solidFill>
                  <a:srgbClr val="231F20"/>
                </a:solidFill>
                <a:latin typeface="Arial" panose="020B0604020202020204" pitchFamily="34" charset="0"/>
                <a:cs typeface="Arial" panose="020B0604020202020204" pitchFamily="34" charset="0"/>
              </a:rPr>
              <a:t> </a:t>
            </a:r>
            <a:r>
              <a:rPr sz="2000" b="1" spc="-20" dirty="0">
                <a:solidFill>
                  <a:srgbClr val="231F20"/>
                </a:solidFill>
                <a:latin typeface="Arial" panose="020B0604020202020204" pitchFamily="34" charset="0"/>
                <a:cs typeface="Arial" panose="020B0604020202020204" pitchFamily="34" charset="0"/>
              </a:rPr>
              <a:t>організмом</a:t>
            </a:r>
            <a:r>
              <a:rPr sz="2000" b="1" spc="-55" dirty="0">
                <a:solidFill>
                  <a:srgbClr val="231F20"/>
                </a:solidFill>
                <a:latin typeface="Arial" panose="020B0604020202020204" pitchFamily="34" charset="0"/>
                <a:cs typeface="Arial" panose="020B0604020202020204" pitchFamily="34" charset="0"/>
              </a:rPr>
              <a:t> </a:t>
            </a:r>
            <a:r>
              <a:rPr sz="2000" b="1" spc="-25" dirty="0">
                <a:solidFill>
                  <a:srgbClr val="231F20"/>
                </a:solidFill>
                <a:latin typeface="Arial" panose="020B0604020202020204" pitchFamily="34" charset="0"/>
                <a:cs typeface="Arial" panose="020B0604020202020204" pitchFamily="34" charset="0"/>
              </a:rPr>
              <a:t>фолікулярних</a:t>
            </a:r>
            <a:r>
              <a:rPr sz="2000" b="1" spc="-55" dirty="0">
                <a:solidFill>
                  <a:srgbClr val="231F20"/>
                </a:solidFill>
                <a:latin typeface="Arial" panose="020B0604020202020204" pitchFamily="34" charset="0"/>
                <a:cs typeface="Arial" panose="020B0604020202020204" pitchFamily="34" charset="0"/>
              </a:rPr>
              <a:t> </a:t>
            </a:r>
            <a:r>
              <a:rPr sz="2000" b="1" spc="-15" dirty="0">
                <a:solidFill>
                  <a:srgbClr val="231F20"/>
                </a:solidFill>
                <a:latin typeface="Arial" panose="020B0604020202020204" pitchFamily="34" charset="0"/>
                <a:cs typeface="Arial" panose="020B0604020202020204" pitchFamily="34" charset="0"/>
              </a:rPr>
              <a:t>ооцитів,</a:t>
            </a:r>
            <a:r>
              <a:rPr sz="2000" b="1" spc="-55" dirty="0">
                <a:solidFill>
                  <a:srgbClr val="231F20"/>
                </a:solidFill>
                <a:latin typeface="Arial" panose="020B0604020202020204" pitchFamily="34" charset="0"/>
                <a:cs typeface="Arial" panose="020B0604020202020204" pitchFamily="34" charset="0"/>
              </a:rPr>
              <a:t> </a:t>
            </a:r>
            <a:r>
              <a:rPr sz="2000" b="1" spc="-20" dirty="0">
                <a:solidFill>
                  <a:srgbClr val="231F20"/>
                </a:solidFill>
                <a:latin typeface="Arial" panose="020B0604020202020204" pitchFamily="34" charset="0"/>
                <a:cs typeface="Arial" panose="020B0604020202020204" pitchFamily="34" charset="0"/>
              </a:rPr>
              <a:t>джерелом </a:t>
            </a:r>
            <a:r>
              <a:rPr sz="2000" b="1" spc="-290" dirty="0">
                <a:solidFill>
                  <a:srgbClr val="231F20"/>
                </a:solidFill>
                <a:latin typeface="Arial" panose="020B0604020202020204" pitchFamily="34" charset="0"/>
                <a:cs typeface="Arial" panose="020B0604020202020204" pitchFamily="34" charset="0"/>
              </a:rPr>
              <a:t> </a:t>
            </a:r>
            <a:r>
              <a:rPr sz="2000" b="1" spc="-10" dirty="0">
                <a:solidFill>
                  <a:srgbClr val="231F20"/>
                </a:solidFill>
                <a:latin typeface="Arial" panose="020B0604020202020204" pitchFamily="34" charset="0"/>
                <a:cs typeface="Arial" panose="020B0604020202020204" pitchFamily="34" charset="0"/>
              </a:rPr>
              <a:t>яких</a:t>
            </a:r>
            <a:r>
              <a:rPr sz="2000" b="1" spc="-55" dirty="0">
                <a:solidFill>
                  <a:srgbClr val="231F20"/>
                </a:solidFill>
                <a:latin typeface="Arial" panose="020B0604020202020204" pitchFamily="34" charset="0"/>
                <a:cs typeface="Arial" panose="020B0604020202020204" pitchFamily="34" charset="0"/>
              </a:rPr>
              <a:t> </a:t>
            </a:r>
            <a:r>
              <a:rPr sz="2000" b="1" spc="-15" dirty="0">
                <a:solidFill>
                  <a:srgbClr val="231F20"/>
                </a:solidFill>
                <a:latin typeface="Arial" panose="020B0604020202020204" pitchFamily="34" charset="0"/>
                <a:cs typeface="Arial" panose="020B0604020202020204" pitchFamily="34" charset="0"/>
              </a:rPr>
              <a:t>можуть</a:t>
            </a:r>
            <a:r>
              <a:rPr sz="2000" b="1" spc="-55" dirty="0">
                <a:solidFill>
                  <a:srgbClr val="231F20"/>
                </a:solidFill>
                <a:latin typeface="Arial" panose="020B0604020202020204" pitchFamily="34" charset="0"/>
                <a:cs typeface="Arial" panose="020B0604020202020204" pitchFamily="34" charset="0"/>
              </a:rPr>
              <a:t> </a:t>
            </a:r>
            <a:r>
              <a:rPr sz="2000" b="1" spc="-20" dirty="0">
                <a:solidFill>
                  <a:srgbClr val="231F20"/>
                </a:solidFill>
                <a:latin typeface="Arial" panose="020B0604020202020204" pitchFamily="34" charset="0"/>
                <a:cs typeface="Arial" panose="020B0604020202020204" pitchFamily="34" charset="0"/>
              </a:rPr>
              <a:t>бути</a:t>
            </a:r>
            <a:r>
              <a:rPr sz="2000" b="1" spc="-55" dirty="0">
                <a:solidFill>
                  <a:srgbClr val="231F20"/>
                </a:solidFill>
                <a:latin typeface="Arial" panose="020B0604020202020204" pitchFamily="34" charset="0"/>
                <a:cs typeface="Arial" panose="020B0604020202020204" pitchFamily="34" charset="0"/>
              </a:rPr>
              <a:t> </a:t>
            </a:r>
            <a:r>
              <a:rPr sz="2000" b="1" spc="-10" dirty="0">
                <a:solidFill>
                  <a:srgbClr val="231F20"/>
                </a:solidFill>
                <a:latin typeface="Arial" panose="020B0604020202020204" pitchFamily="34" charset="0"/>
                <a:cs typeface="Arial" panose="020B0604020202020204" pitchFamily="34" charset="0"/>
              </a:rPr>
              <a:t>яєчники</a:t>
            </a:r>
            <a:r>
              <a:rPr sz="2000" b="1" spc="-55" dirty="0">
                <a:solidFill>
                  <a:srgbClr val="231F20"/>
                </a:solidFill>
                <a:latin typeface="Arial" panose="020B0604020202020204" pitchFamily="34" charset="0"/>
                <a:cs typeface="Arial" panose="020B0604020202020204" pitchFamily="34" charset="0"/>
              </a:rPr>
              <a:t> </a:t>
            </a:r>
            <a:r>
              <a:rPr sz="2000" b="1" spc="-15" dirty="0">
                <a:solidFill>
                  <a:srgbClr val="231F20"/>
                </a:solidFill>
                <a:latin typeface="Arial" panose="020B0604020202020204" pitchFamily="34" charset="0"/>
                <a:cs typeface="Arial" panose="020B0604020202020204" pitchFamily="34" charset="0"/>
              </a:rPr>
              <a:t>високоцінних</a:t>
            </a:r>
            <a:r>
              <a:rPr sz="2000" b="1" spc="-55" dirty="0">
                <a:solidFill>
                  <a:srgbClr val="231F20"/>
                </a:solidFill>
                <a:latin typeface="Arial" panose="020B0604020202020204" pitchFamily="34" charset="0"/>
                <a:cs typeface="Arial" panose="020B0604020202020204" pitchFamily="34" charset="0"/>
              </a:rPr>
              <a:t> </a:t>
            </a:r>
            <a:r>
              <a:rPr sz="2000" b="1" spc="-10" dirty="0">
                <a:solidFill>
                  <a:srgbClr val="231F20"/>
                </a:solidFill>
                <a:latin typeface="Arial" panose="020B0604020202020204" pitchFamily="34" charset="0"/>
                <a:cs typeface="Arial" panose="020B0604020202020204" pitchFamily="34" charset="0"/>
              </a:rPr>
              <a:t>самок.</a:t>
            </a:r>
            <a:r>
              <a:rPr sz="2000" b="1" spc="-55" dirty="0">
                <a:solidFill>
                  <a:srgbClr val="231F20"/>
                </a:solidFill>
                <a:latin typeface="Arial" panose="020B0604020202020204" pitchFamily="34" charset="0"/>
                <a:cs typeface="Arial" panose="020B0604020202020204" pitchFamily="34" charset="0"/>
              </a:rPr>
              <a:t> </a:t>
            </a:r>
            <a:endParaRPr lang="uk-UA" sz="2000" b="1" spc="-55" dirty="0" smtClean="0">
              <a:solidFill>
                <a:srgbClr val="231F20"/>
              </a:solidFill>
              <a:latin typeface="Arial" panose="020B0604020202020204" pitchFamily="34" charset="0"/>
              <a:cs typeface="Arial" panose="020B0604020202020204" pitchFamily="34" charset="0"/>
            </a:endParaRPr>
          </a:p>
          <a:p>
            <a:pPr marL="342265" marR="5080" indent="-342900" algn="just">
              <a:buFont typeface="Wingdings" panose="05000000000000000000" pitchFamily="2" charset="2"/>
              <a:buChar char="ü"/>
            </a:pPr>
            <a:endParaRPr lang="uk-UA" sz="2000" b="1" spc="-55" dirty="0" smtClean="0">
              <a:solidFill>
                <a:srgbClr val="231F20"/>
              </a:solidFill>
              <a:latin typeface="Arial" panose="020B0604020202020204" pitchFamily="34" charset="0"/>
              <a:cs typeface="Arial" panose="020B0604020202020204" pitchFamily="34" charset="0"/>
            </a:endParaRPr>
          </a:p>
          <a:p>
            <a:pPr marR="5080" indent="-635" algn="just"/>
            <a:r>
              <a:rPr sz="2000" b="1" spc="-20" dirty="0" err="1" smtClean="0">
                <a:solidFill>
                  <a:srgbClr val="7030A0"/>
                </a:solidFill>
                <a:latin typeface="Arial" panose="020B0604020202020204" pitchFamily="34" charset="0"/>
                <a:cs typeface="Arial" panose="020B0604020202020204" pitchFamily="34" charset="0"/>
              </a:rPr>
              <a:t>Сьогодні</a:t>
            </a:r>
            <a:r>
              <a:rPr sz="2000" b="1" spc="-55" dirty="0" smtClean="0">
                <a:solidFill>
                  <a:srgbClr val="7030A0"/>
                </a:solidFill>
                <a:latin typeface="Arial" panose="020B0604020202020204" pitchFamily="34" charset="0"/>
                <a:cs typeface="Arial" panose="020B0604020202020204" pitchFamily="34" charset="0"/>
              </a:rPr>
              <a:t> </a:t>
            </a:r>
            <a:r>
              <a:rPr sz="2000" b="1" spc="-10" dirty="0">
                <a:solidFill>
                  <a:srgbClr val="7030A0"/>
                </a:solidFill>
                <a:latin typeface="Arial" panose="020B0604020202020204" pitchFamily="34" charset="0"/>
                <a:cs typeface="Arial" panose="020B0604020202020204" pitchFamily="34" charset="0"/>
              </a:rPr>
              <a:t>учені </a:t>
            </a:r>
            <a:r>
              <a:rPr sz="2000" b="1" spc="-285" dirty="0">
                <a:solidFill>
                  <a:srgbClr val="7030A0"/>
                </a:solidFill>
                <a:latin typeface="Arial" panose="020B0604020202020204" pitchFamily="34" charset="0"/>
                <a:cs typeface="Arial" panose="020B0604020202020204" pitchFamily="34" charset="0"/>
              </a:rPr>
              <a:t> </a:t>
            </a:r>
            <a:r>
              <a:rPr sz="2000" b="1" dirty="0">
                <a:solidFill>
                  <a:srgbClr val="7030A0"/>
                </a:solidFill>
                <a:latin typeface="Arial" panose="020B0604020202020204" pitchFamily="34" charset="0"/>
                <a:cs typeface="Arial" panose="020B0604020202020204" pitchFamily="34" charset="0"/>
              </a:rPr>
              <a:t>продовжують</a:t>
            </a:r>
            <a:r>
              <a:rPr sz="2000" b="1" spc="5" dirty="0">
                <a:solidFill>
                  <a:srgbClr val="7030A0"/>
                </a:solidFill>
                <a:latin typeface="Arial" panose="020B0604020202020204" pitchFamily="34" charset="0"/>
                <a:cs typeface="Arial" panose="020B0604020202020204" pitchFamily="34" charset="0"/>
              </a:rPr>
              <a:t> </a:t>
            </a:r>
            <a:r>
              <a:rPr sz="2000" b="1" dirty="0">
                <a:solidFill>
                  <a:srgbClr val="7030A0"/>
                </a:solidFill>
                <a:latin typeface="Arial" panose="020B0604020202020204" pitchFamily="34" charset="0"/>
                <a:cs typeface="Arial" panose="020B0604020202020204" pitchFamily="34" charset="0"/>
              </a:rPr>
              <a:t>працювати</a:t>
            </a:r>
            <a:r>
              <a:rPr sz="2000" b="1" spc="5" dirty="0">
                <a:solidFill>
                  <a:srgbClr val="7030A0"/>
                </a:solidFill>
                <a:latin typeface="Arial" panose="020B0604020202020204" pitchFamily="34" charset="0"/>
                <a:cs typeface="Arial" panose="020B0604020202020204" pitchFamily="34" charset="0"/>
              </a:rPr>
              <a:t> над</a:t>
            </a:r>
            <a:r>
              <a:rPr sz="2000" b="1" spc="10" dirty="0">
                <a:solidFill>
                  <a:srgbClr val="7030A0"/>
                </a:solidFill>
                <a:latin typeface="Arial" panose="020B0604020202020204" pitchFamily="34" charset="0"/>
                <a:cs typeface="Arial" panose="020B0604020202020204" pitchFamily="34" charset="0"/>
              </a:rPr>
              <a:t> </a:t>
            </a:r>
            <a:r>
              <a:rPr sz="2000" b="1" spc="5" dirty="0">
                <a:solidFill>
                  <a:srgbClr val="7030A0"/>
                </a:solidFill>
                <a:latin typeface="Arial" panose="020B0604020202020204" pitchFamily="34" charset="0"/>
                <a:cs typeface="Arial" panose="020B0604020202020204" pitchFamily="34" charset="0"/>
              </a:rPr>
              <a:t>вирішенням</a:t>
            </a:r>
            <a:r>
              <a:rPr sz="2000" b="1" spc="10" dirty="0">
                <a:solidFill>
                  <a:srgbClr val="7030A0"/>
                </a:solidFill>
                <a:latin typeface="Arial" panose="020B0604020202020204" pitchFamily="34" charset="0"/>
                <a:cs typeface="Arial" panose="020B0604020202020204" pitchFamily="34" charset="0"/>
              </a:rPr>
              <a:t> таких</a:t>
            </a:r>
            <a:r>
              <a:rPr sz="2000" b="1" spc="15" dirty="0">
                <a:solidFill>
                  <a:srgbClr val="7030A0"/>
                </a:solidFill>
                <a:latin typeface="Arial" panose="020B0604020202020204" pitchFamily="34" charset="0"/>
                <a:cs typeface="Arial" panose="020B0604020202020204" pitchFamily="34" charset="0"/>
              </a:rPr>
              <a:t> </a:t>
            </a:r>
            <a:r>
              <a:rPr sz="2000" b="1" spc="5" dirty="0">
                <a:solidFill>
                  <a:srgbClr val="7030A0"/>
                </a:solidFill>
                <a:latin typeface="Arial" panose="020B0604020202020204" pitchFamily="34" charset="0"/>
                <a:cs typeface="Arial" panose="020B0604020202020204" pitchFamily="34" charset="0"/>
              </a:rPr>
              <a:t>завдань: </a:t>
            </a:r>
            <a:r>
              <a:rPr sz="2000" b="1" spc="10" dirty="0">
                <a:solidFill>
                  <a:srgbClr val="7030A0"/>
                </a:solidFill>
                <a:latin typeface="Arial" panose="020B0604020202020204" pitchFamily="34" charset="0"/>
                <a:cs typeface="Arial" panose="020B0604020202020204" pitchFamily="34" charset="0"/>
              </a:rPr>
              <a:t> </a:t>
            </a:r>
            <a:r>
              <a:rPr sz="2000" b="1" dirty="0">
                <a:solidFill>
                  <a:srgbClr val="231F20"/>
                </a:solidFill>
                <a:latin typeface="Arial" panose="020B0604020202020204" pitchFamily="34" charset="0"/>
                <a:cs typeface="Arial" panose="020B0604020202020204" pitchFamily="34" charset="0"/>
              </a:rPr>
              <a:t>вивчення </a:t>
            </a:r>
            <a:r>
              <a:rPr sz="2000" b="1" spc="5" dirty="0">
                <a:solidFill>
                  <a:srgbClr val="231F20"/>
                </a:solidFill>
                <a:latin typeface="Arial" panose="020B0604020202020204" pitchFamily="34" charset="0"/>
                <a:cs typeface="Arial" panose="020B0604020202020204" pitchFamily="34" charset="0"/>
              </a:rPr>
              <a:t>специфічного </a:t>
            </a:r>
            <a:r>
              <a:rPr sz="2000" b="1" spc="-5" dirty="0">
                <a:solidFill>
                  <a:srgbClr val="231F20"/>
                </a:solidFill>
                <a:latin typeface="Arial" panose="020B0604020202020204" pitchFamily="34" charset="0"/>
                <a:cs typeface="Arial" panose="020B0604020202020204" pitchFamily="34" charset="0"/>
              </a:rPr>
              <a:t>материнського </a:t>
            </a:r>
            <a:r>
              <a:rPr sz="2000" b="1" dirty="0">
                <a:solidFill>
                  <a:srgbClr val="231F20"/>
                </a:solidFill>
                <a:latin typeface="Arial" panose="020B0604020202020204" pitchFamily="34" charset="0"/>
                <a:cs typeface="Arial" panose="020B0604020202020204" pitchFamily="34" charset="0"/>
              </a:rPr>
              <a:t>впливу </a:t>
            </a:r>
            <a:r>
              <a:rPr sz="2000" b="1" spc="5" dirty="0">
                <a:solidFill>
                  <a:srgbClr val="231F20"/>
                </a:solidFill>
                <a:latin typeface="Arial" panose="020B0604020202020204" pitchFamily="34" charset="0"/>
                <a:cs typeface="Arial" panose="020B0604020202020204" pitchFamily="34" charset="0"/>
              </a:rPr>
              <a:t>на розвиток </a:t>
            </a:r>
            <a:r>
              <a:rPr sz="2000" b="1" spc="10" dirty="0">
                <a:solidFill>
                  <a:srgbClr val="231F20"/>
                </a:solidFill>
                <a:latin typeface="Arial" panose="020B0604020202020204" pitchFamily="34" charset="0"/>
                <a:cs typeface="Arial" panose="020B0604020202020204" pitchFamily="34" charset="0"/>
              </a:rPr>
              <a:t> </a:t>
            </a:r>
            <a:r>
              <a:rPr sz="2000" b="1" dirty="0">
                <a:solidFill>
                  <a:srgbClr val="231F20"/>
                </a:solidFill>
                <a:latin typeface="Arial" panose="020B0604020202020204" pitchFamily="34" charset="0"/>
                <a:cs typeface="Arial" panose="020B0604020202020204" pitchFamily="34" charset="0"/>
              </a:rPr>
              <a:t>ембріонів, порядок </a:t>
            </a:r>
            <a:r>
              <a:rPr sz="2000" b="1" spc="-10" dirty="0">
                <a:solidFill>
                  <a:srgbClr val="231F20"/>
                </a:solidFill>
                <a:latin typeface="Arial" panose="020B0604020202020204" pitchFamily="34" charset="0"/>
                <a:cs typeface="Arial" panose="020B0604020202020204" pitchFamily="34" charset="0"/>
              </a:rPr>
              <a:t>внутріматкового </a:t>
            </a:r>
            <a:r>
              <a:rPr sz="2000" b="1" spc="-5" dirty="0">
                <a:solidFill>
                  <a:srgbClr val="231F20"/>
                </a:solidFill>
                <a:latin typeface="Arial" panose="020B0604020202020204" pitchFamily="34" charset="0"/>
                <a:cs typeface="Arial" panose="020B0604020202020204" pitchFamily="34" charset="0"/>
              </a:rPr>
              <a:t>перерозподілу </a:t>
            </a:r>
            <a:r>
              <a:rPr sz="2000" b="1" dirty="0">
                <a:solidFill>
                  <a:srgbClr val="231F20"/>
                </a:solidFill>
                <a:latin typeface="Arial" panose="020B0604020202020204" pitchFamily="34" charset="0"/>
                <a:cs typeface="Arial" panose="020B0604020202020204" pitchFamily="34" charset="0"/>
              </a:rPr>
              <a:t>ембріонів </a:t>
            </a:r>
            <a:r>
              <a:rPr sz="2000" b="1" spc="5" dirty="0">
                <a:solidFill>
                  <a:srgbClr val="231F20"/>
                </a:solidFill>
                <a:latin typeface="Arial" panose="020B0604020202020204" pitchFamily="34" charset="0"/>
                <a:cs typeface="Arial" panose="020B0604020202020204" pitchFamily="34" charset="0"/>
              </a:rPr>
              <a:t> </a:t>
            </a:r>
            <a:r>
              <a:rPr sz="2000" b="1" dirty="0">
                <a:solidFill>
                  <a:srgbClr val="231F20"/>
                </a:solidFill>
                <a:latin typeface="Arial" panose="020B0604020202020204" pitchFamily="34" charset="0"/>
                <a:cs typeface="Arial" panose="020B0604020202020204" pitchFamily="34" charset="0"/>
              </a:rPr>
              <a:t>у</a:t>
            </a:r>
            <a:r>
              <a:rPr sz="2000" b="1" spc="5" dirty="0">
                <a:solidFill>
                  <a:srgbClr val="231F20"/>
                </a:solidFill>
                <a:latin typeface="Arial" panose="020B0604020202020204" pitchFamily="34" charset="0"/>
                <a:cs typeface="Arial" panose="020B0604020202020204" pitchFamily="34" charset="0"/>
              </a:rPr>
              <a:t> </a:t>
            </a:r>
            <a:r>
              <a:rPr sz="2000" b="1" dirty="0">
                <a:solidFill>
                  <a:srgbClr val="231F20"/>
                </a:solidFill>
                <a:latin typeface="Arial" panose="020B0604020202020204" pitchFamily="34" charset="0"/>
                <a:cs typeface="Arial" panose="020B0604020202020204" pitchFamily="34" charset="0"/>
              </a:rPr>
              <a:t>багатоплодючих</a:t>
            </a:r>
            <a:r>
              <a:rPr sz="2000" b="1" spc="5" dirty="0">
                <a:solidFill>
                  <a:srgbClr val="231F20"/>
                </a:solidFill>
                <a:latin typeface="Arial" panose="020B0604020202020204" pitchFamily="34" charset="0"/>
                <a:cs typeface="Arial" panose="020B0604020202020204" pitchFamily="34" charset="0"/>
              </a:rPr>
              <a:t> видів;</a:t>
            </a:r>
            <a:r>
              <a:rPr sz="2000" b="1" spc="10" dirty="0">
                <a:solidFill>
                  <a:srgbClr val="231F20"/>
                </a:solidFill>
                <a:latin typeface="Arial" panose="020B0604020202020204" pitchFamily="34" charset="0"/>
                <a:cs typeface="Arial" panose="020B0604020202020204" pitchFamily="34" charset="0"/>
              </a:rPr>
              <a:t> </a:t>
            </a:r>
            <a:r>
              <a:rPr sz="2000" b="1" dirty="0" err="1">
                <a:solidFill>
                  <a:srgbClr val="231F20"/>
                </a:solidFill>
                <a:latin typeface="Arial" panose="020B0604020202020204" pitchFamily="34" charset="0"/>
                <a:cs typeface="Arial" panose="020B0604020202020204" pitchFamily="34" charset="0"/>
              </a:rPr>
              <a:t>скоординованого</a:t>
            </a:r>
            <a:r>
              <a:rPr sz="2000" b="1" spc="5" dirty="0">
                <a:solidFill>
                  <a:srgbClr val="231F20"/>
                </a:solidFill>
                <a:latin typeface="Arial" panose="020B0604020202020204" pitchFamily="34" charset="0"/>
                <a:cs typeface="Arial" panose="020B0604020202020204" pitchFamily="34" charset="0"/>
              </a:rPr>
              <a:t> </a:t>
            </a:r>
            <a:r>
              <a:rPr sz="2000" b="1" spc="5" dirty="0" err="1" smtClean="0">
                <a:solidFill>
                  <a:srgbClr val="231F20"/>
                </a:solidFill>
                <a:latin typeface="Arial" panose="020B0604020202020204" pitchFamily="34" charset="0"/>
                <a:cs typeface="Arial" panose="020B0604020202020204" pitchFamily="34" charset="0"/>
              </a:rPr>
              <a:t>ембріонального</a:t>
            </a:r>
            <a:r>
              <a:rPr sz="2000" b="1" spc="-285" dirty="0" smtClean="0">
                <a:solidFill>
                  <a:srgbClr val="231F20"/>
                </a:solidFill>
                <a:latin typeface="Arial" panose="020B0604020202020204" pitchFamily="34" charset="0"/>
                <a:cs typeface="Arial" panose="020B0604020202020204" pitchFamily="34" charset="0"/>
              </a:rPr>
              <a:t> </a:t>
            </a:r>
            <a:r>
              <a:rPr sz="2000" b="1" dirty="0">
                <a:solidFill>
                  <a:srgbClr val="231F20"/>
                </a:solidFill>
                <a:latin typeface="Arial" panose="020B0604020202020204" pitchFamily="34" charset="0"/>
                <a:cs typeface="Arial" panose="020B0604020202020204" pitchFamily="34" charset="0"/>
              </a:rPr>
              <a:t>впливу</a:t>
            </a:r>
            <a:r>
              <a:rPr sz="2000" b="1" spc="5" dirty="0">
                <a:solidFill>
                  <a:srgbClr val="231F20"/>
                </a:solidFill>
                <a:latin typeface="Arial" panose="020B0604020202020204" pitchFamily="34" charset="0"/>
                <a:cs typeface="Arial" panose="020B0604020202020204" pitchFamily="34" charset="0"/>
              </a:rPr>
              <a:t> на</a:t>
            </a:r>
            <a:r>
              <a:rPr sz="2000" b="1" spc="10" dirty="0">
                <a:solidFill>
                  <a:srgbClr val="231F20"/>
                </a:solidFill>
                <a:latin typeface="Arial" panose="020B0604020202020204" pitchFamily="34" charset="0"/>
                <a:cs typeface="Arial" panose="020B0604020202020204" pitchFamily="34" charset="0"/>
              </a:rPr>
              <a:t> тривалість</a:t>
            </a:r>
            <a:r>
              <a:rPr sz="2000" b="1" spc="15" dirty="0">
                <a:solidFill>
                  <a:srgbClr val="231F20"/>
                </a:solidFill>
                <a:latin typeface="Arial" panose="020B0604020202020204" pitchFamily="34" charset="0"/>
                <a:cs typeface="Arial" panose="020B0604020202020204" pitchFamily="34" charset="0"/>
              </a:rPr>
              <a:t> </a:t>
            </a:r>
            <a:r>
              <a:rPr sz="2000" b="1" spc="5" dirty="0">
                <a:solidFill>
                  <a:srgbClr val="231F20"/>
                </a:solidFill>
                <a:latin typeface="Arial" panose="020B0604020202020204" pitchFamily="34" charset="0"/>
                <a:cs typeface="Arial" panose="020B0604020202020204" pitchFamily="34" charset="0"/>
              </a:rPr>
              <a:t>існування</a:t>
            </a:r>
            <a:r>
              <a:rPr sz="2000" b="1" spc="10" dirty="0">
                <a:solidFill>
                  <a:srgbClr val="231F20"/>
                </a:solidFill>
                <a:latin typeface="Arial" panose="020B0604020202020204" pitchFamily="34" charset="0"/>
                <a:cs typeface="Arial" panose="020B0604020202020204" pitchFamily="34" charset="0"/>
              </a:rPr>
              <a:t> </a:t>
            </a:r>
            <a:r>
              <a:rPr sz="2000" b="1" dirty="0">
                <a:solidFill>
                  <a:srgbClr val="231F20"/>
                </a:solidFill>
                <a:latin typeface="Arial" panose="020B0604020202020204" pitchFamily="34" charset="0"/>
                <a:cs typeface="Arial" panose="020B0604020202020204" pitchFamily="34" charset="0"/>
              </a:rPr>
              <a:t>і</a:t>
            </a:r>
            <a:r>
              <a:rPr sz="2000" b="1" spc="5" dirty="0">
                <a:solidFill>
                  <a:srgbClr val="231F20"/>
                </a:solidFill>
                <a:latin typeface="Arial" panose="020B0604020202020204" pitchFamily="34" charset="0"/>
                <a:cs typeface="Arial" panose="020B0604020202020204" pitchFamily="34" charset="0"/>
              </a:rPr>
              <a:t> секреторну</a:t>
            </a:r>
            <a:r>
              <a:rPr sz="2000" b="1" spc="10" dirty="0">
                <a:solidFill>
                  <a:srgbClr val="231F20"/>
                </a:solidFill>
                <a:latin typeface="Arial" panose="020B0604020202020204" pitchFamily="34" charset="0"/>
                <a:cs typeface="Arial" panose="020B0604020202020204" pitchFamily="34" charset="0"/>
              </a:rPr>
              <a:t> </a:t>
            </a:r>
            <a:r>
              <a:rPr sz="2000" b="1" spc="5" dirty="0">
                <a:solidFill>
                  <a:srgbClr val="231F20"/>
                </a:solidFill>
                <a:latin typeface="Arial" panose="020B0604020202020204" pitchFamily="34" charset="0"/>
                <a:cs typeface="Arial" panose="020B0604020202020204" pitchFamily="34" charset="0"/>
              </a:rPr>
              <a:t>активність </a:t>
            </a:r>
            <a:r>
              <a:rPr sz="2000" b="1" spc="10" dirty="0">
                <a:solidFill>
                  <a:srgbClr val="231F20"/>
                </a:solidFill>
                <a:latin typeface="Arial" panose="020B0604020202020204" pitchFamily="34" charset="0"/>
                <a:cs typeface="Arial" panose="020B0604020202020204" pitchFamily="34" charset="0"/>
              </a:rPr>
              <a:t> </a:t>
            </a:r>
            <a:r>
              <a:rPr sz="2000" b="1" spc="-15" dirty="0">
                <a:solidFill>
                  <a:srgbClr val="231F20"/>
                </a:solidFill>
                <a:latin typeface="Arial" panose="020B0604020202020204" pitchFamily="34" charset="0"/>
                <a:cs typeface="Arial" panose="020B0604020202020204" pitchFamily="34" charset="0"/>
              </a:rPr>
              <a:t>жовтого </a:t>
            </a:r>
            <a:r>
              <a:rPr sz="2000" b="1" dirty="0">
                <a:solidFill>
                  <a:srgbClr val="231F20"/>
                </a:solidFill>
                <a:latin typeface="Arial" panose="020B0604020202020204" pitchFamily="34" charset="0"/>
                <a:cs typeface="Arial" panose="020B0604020202020204" pitchFamily="34" charset="0"/>
              </a:rPr>
              <a:t>тіла, вплив </a:t>
            </a:r>
            <a:r>
              <a:rPr sz="2000" b="1" spc="-5" dirty="0">
                <a:solidFill>
                  <a:srgbClr val="231F20"/>
                </a:solidFill>
                <a:latin typeface="Arial" panose="020B0604020202020204" pitchFamily="34" charset="0"/>
                <a:cs typeface="Arial" panose="020B0604020202020204" pitchFamily="34" charset="0"/>
              </a:rPr>
              <a:t>генотипу </a:t>
            </a:r>
            <a:r>
              <a:rPr sz="2000" b="1" spc="-10" dirty="0">
                <a:solidFill>
                  <a:srgbClr val="231F20"/>
                </a:solidFill>
                <a:latin typeface="Arial" panose="020B0604020202020204" pitchFamily="34" charset="0"/>
                <a:cs typeface="Arial" panose="020B0604020202020204" pitchFamily="34" charset="0"/>
              </a:rPr>
              <a:t>плоду </a:t>
            </a:r>
            <a:r>
              <a:rPr sz="2000" b="1" dirty="0">
                <a:solidFill>
                  <a:srgbClr val="231F20"/>
                </a:solidFill>
                <a:latin typeface="Arial" panose="020B0604020202020204" pitchFamily="34" charset="0"/>
                <a:cs typeface="Arial" panose="020B0604020202020204" pitchFamily="34" charset="0"/>
              </a:rPr>
              <a:t>на тривалість вагітності. </a:t>
            </a:r>
            <a:r>
              <a:rPr sz="2000" b="1" spc="5" dirty="0">
                <a:solidFill>
                  <a:srgbClr val="231F20"/>
                </a:solidFill>
                <a:latin typeface="Arial" panose="020B0604020202020204" pitchFamily="34" charset="0"/>
                <a:cs typeface="Arial" panose="020B0604020202020204" pitchFamily="34" charset="0"/>
              </a:rPr>
              <a:t> </a:t>
            </a:r>
            <a:endParaRPr lang="uk-UA" sz="2000" b="1" spc="5" dirty="0" smtClean="0">
              <a:solidFill>
                <a:srgbClr val="231F20"/>
              </a:solidFill>
              <a:latin typeface="Arial" panose="020B0604020202020204" pitchFamily="34" charset="0"/>
              <a:cs typeface="Arial" panose="020B0604020202020204" pitchFamily="34" charset="0"/>
            </a:endParaRPr>
          </a:p>
          <a:p>
            <a:pPr marR="5080" indent="-635" algn="just"/>
            <a:r>
              <a:rPr sz="2000" b="1" spc="5" dirty="0" err="1" smtClean="0">
                <a:solidFill>
                  <a:srgbClr val="231F20"/>
                </a:solidFill>
                <a:latin typeface="Arial" panose="020B0604020202020204" pitchFamily="34" charset="0"/>
                <a:cs typeface="Arial" panose="020B0604020202020204" pitchFamily="34" charset="0"/>
              </a:rPr>
              <a:t>Крім</a:t>
            </a:r>
            <a:r>
              <a:rPr sz="2000" b="1" spc="10" dirty="0" smtClean="0">
                <a:solidFill>
                  <a:srgbClr val="231F20"/>
                </a:solidFill>
                <a:latin typeface="Arial" panose="020B0604020202020204" pitchFamily="34" charset="0"/>
                <a:cs typeface="Arial" panose="020B0604020202020204" pitchFamily="34" charset="0"/>
              </a:rPr>
              <a:t> </a:t>
            </a:r>
            <a:r>
              <a:rPr sz="2000" b="1" spc="-5" dirty="0">
                <a:solidFill>
                  <a:srgbClr val="231F20"/>
                </a:solidFill>
                <a:latin typeface="Arial" panose="020B0604020202020204" pitchFamily="34" charset="0"/>
                <a:cs typeface="Arial" panose="020B0604020202020204" pitchFamily="34" charset="0"/>
              </a:rPr>
              <a:t>того,</a:t>
            </a:r>
            <a:r>
              <a:rPr sz="2000" b="1" dirty="0">
                <a:solidFill>
                  <a:srgbClr val="231F20"/>
                </a:solidFill>
                <a:latin typeface="Arial" panose="020B0604020202020204" pitchFamily="34" charset="0"/>
                <a:cs typeface="Arial" panose="020B0604020202020204" pitchFamily="34" charset="0"/>
              </a:rPr>
              <a:t> техніка</a:t>
            </a:r>
            <a:r>
              <a:rPr sz="2000" b="1" spc="5" dirty="0">
                <a:solidFill>
                  <a:srgbClr val="231F20"/>
                </a:solidFill>
                <a:latin typeface="Arial" panose="020B0604020202020204" pitchFamily="34" charset="0"/>
                <a:cs typeface="Arial" panose="020B0604020202020204" pitchFamily="34" charset="0"/>
              </a:rPr>
              <a:t> </a:t>
            </a:r>
            <a:r>
              <a:rPr sz="2000" b="1" spc="10" dirty="0">
                <a:solidFill>
                  <a:srgbClr val="231F20"/>
                </a:solidFill>
                <a:latin typeface="Arial" panose="020B0604020202020204" pitchFamily="34" charset="0"/>
                <a:cs typeface="Arial" panose="020B0604020202020204" pitchFamily="34" charset="0"/>
              </a:rPr>
              <a:t>трансплантації</a:t>
            </a:r>
            <a:r>
              <a:rPr sz="2000" b="1" spc="15" dirty="0">
                <a:solidFill>
                  <a:srgbClr val="231F20"/>
                </a:solidFill>
                <a:latin typeface="Arial" panose="020B0604020202020204" pitchFamily="34" charset="0"/>
                <a:cs typeface="Arial" panose="020B0604020202020204" pitchFamily="34" charset="0"/>
              </a:rPr>
              <a:t> </a:t>
            </a:r>
            <a:r>
              <a:rPr sz="2000" b="1" spc="5" dirty="0">
                <a:solidFill>
                  <a:srgbClr val="231F20"/>
                </a:solidFill>
                <a:latin typeface="Arial" panose="020B0604020202020204" pitchFamily="34" charset="0"/>
                <a:cs typeface="Arial" panose="020B0604020202020204" pitchFamily="34" charset="0"/>
              </a:rPr>
              <a:t>яйцеклітин</a:t>
            </a:r>
            <a:r>
              <a:rPr sz="2000" b="1" spc="10" dirty="0">
                <a:solidFill>
                  <a:srgbClr val="231F20"/>
                </a:solidFill>
                <a:latin typeface="Arial" panose="020B0604020202020204" pitchFamily="34" charset="0"/>
                <a:cs typeface="Arial" panose="020B0604020202020204" pitchFamily="34" charset="0"/>
              </a:rPr>
              <a:t> </a:t>
            </a:r>
            <a:r>
              <a:rPr sz="2000" b="1" dirty="0">
                <a:solidFill>
                  <a:srgbClr val="231F20"/>
                </a:solidFill>
                <a:latin typeface="Arial" panose="020B0604020202020204" pitchFamily="34" charset="0"/>
                <a:cs typeface="Arial" panose="020B0604020202020204" pitchFamily="34" charset="0"/>
              </a:rPr>
              <a:t>й</a:t>
            </a:r>
            <a:r>
              <a:rPr sz="2000" b="1" spc="5" dirty="0">
                <a:solidFill>
                  <a:srgbClr val="231F20"/>
                </a:solidFill>
                <a:latin typeface="Arial" panose="020B0604020202020204" pitchFamily="34" charset="0"/>
                <a:cs typeface="Arial" panose="020B0604020202020204" pitchFamily="34" charset="0"/>
              </a:rPr>
              <a:t> ембріонів </a:t>
            </a:r>
            <a:r>
              <a:rPr sz="2000" b="1" spc="-285" dirty="0">
                <a:solidFill>
                  <a:srgbClr val="231F20"/>
                </a:solidFill>
                <a:latin typeface="Arial" panose="020B0604020202020204" pitchFamily="34" charset="0"/>
                <a:cs typeface="Arial" panose="020B0604020202020204" pitchFamily="34" charset="0"/>
              </a:rPr>
              <a:t> </a:t>
            </a:r>
            <a:r>
              <a:rPr sz="2000" b="1" dirty="0">
                <a:solidFill>
                  <a:srgbClr val="231F20"/>
                </a:solidFill>
                <a:latin typeface="Arial" panose="020B0604020202020204" pitchFamily="34" charset="0"/>
                <a:cs typeface="Arial" panose="020B0604020202020204" pitchFamily="34" charset="0"/>
              </a:rPr>
              <a:t>органічно </a:t>
            </a:r>
            <a:r>
              <a:rPr sz="2000" b="1" spc="-15" dirty="0">
                <a:solidFill>
                  <a:srgbClr val="231F20"/>
                </a:solidFill>
                <a:latin typeface="Arial" panose="020B0604020202020204" pitchFamily="34" charset="0"/>
                <a:cs typeface="Arial" panose="020B0604020202020204" pitchFamily="34" charset="0"/>
              </a:rPr>
              <a:t>входить </a:t>
            </a:r>
            <a:r>
              <a:rPr sz="2000" b="1" dirty="0">
                <a:solidFill>
                  <a:srgbClr val="231F20"/>
                </a:solidFill>
                <a:latin typeface="Arial" panose="020B0604020202020204" pitchFamily="34" charset="0"/>
                <a:cs typeface="Arial" panose="020B0604020202020204" pitchFamily="34" charset="0"/>
              </a:rPr>
              <a:t>у </a:t>
            </a:r>
            <a:r>
              <a:rPr sz="2000" b="1" spc="-5" dirty="0">
                <a:solidFill>
                  <a:srgbClr val="231F20"/>
                </a:solidFill>
                <a:latin typeface="Arial" panose="020B0604020202020204" pitchFamily="34" charset="0"/>
                <a:cs typeface="Arial" panose="020B0604020202020204" pitchFamily="34" charset="0"/>
              </a:rPr>
              <a:t>фундаментальні </a:t>
            </a:r>
            <a:r>
              <a:rPr sz="2000" b="1" spc="-20" dirty="0">
                <a:solidFill>
                  <a:srgbClr val="231F20"/>
                </a:solidFill>
                <a:latin typeface="Arial" panose="020B0604020202020204" pitchFamily="34" charset="0"/>
                <a:cs typeface="Arial" panose="020B0604020202020204" pitchFamily="34" charset="0"/>
              </a:rPr>
              <a:t>наукові </a:t>
            </a:r>
            <a:r>
              <a:rPr sz="2000" b="1" dirty="0">
                <a:solidFill>
                  <a:srgbClr val="231F20"/>
                </a:solidFill>
                <a:latin typeface="Arial" panose="020B0604020202020204" pitchFamily="34" charset="0"/>
                <a:cs typeface="Arial" panose="020B0604020202020204" pitchFamily="34" charset="0"/>
              </a:rPr>
              <a:t>розробки питань </a:t>
            </a:r>
            <a:r>
              <a:rPr sz="2000" b="1" spc="-285" dirty="0">
                <a:solidFill>
                  <a:srgbClr val="231F20"/>
                </a:solidFill>
                <a:latin typeface="Arial" panose="020B0604020202020204" pitchFamily="34" charset="0"/>
                <a:cs typeface="Arial" panose="020B0604020202020204" pitchFamily="34" charset="0"/>
              </a:rPr>
              <a:t> </a:t>
            </a:r>
            <a:r>
              <a:rPr sz="2000" b="1" spc="5" dirty="0">
                <a:solidFill>
                  <a:srgbClr val="231F20"/>
                </a:solidFill>
                <a:latin typeface="Arial" panose="020B0604020202020204" pitchFamily="34" charset="0"/>
                <a:cs typeface="Arial" panose="020B0604020202020204" pitchFamily="34" charset="0"/>
              </a:rPr>
              <a:t>дозрівання</a:t>
            </a:r>
            <a:r>
              <a:rPr sz="2000" b="1" spc="315" dirty="0">
                <a:solidFill>
                  <a:srgbClr val="231F20"/>
                </a:solidFill>
                <a:latin typeface="Arial" panose="020B0604020202020204" pitchFamily="34" charset="0"/>
                <a:cs typeface="Arial" panose="020B0604020202020204" pitchFamily="34" charset="0"/>
              </a:rPr>
              <a:t> </a:t>
            </a:r>
            <a:r>
              <a:rPr sz="2000" b="1" spc="5" dirty="0">
                <a:solidFill>
                  <a:srgbClr val="231F20"/>
                </a:solidFill>
                <a:latin typeface="Arial" panose="020B0604020202020204" pitchFamily="34" charset="0"/>
                <a:cs typeface="Arial" panose="020B0604020202020204" pitchFamily="34" charset="0"/>
              </a:rPr>
              <a:t>ооцитів</a:t>
            </a:r>
            <a:r>
              <a:rPr sz="2000" b="1" spc="315" dirty="0">
                <a:solidFill>
                  <a:srgbClr val="231F20"/>
                </a:solidFill>
                <a:latin typeface="Arial" panose="020B0604020202020204" pitchFamily="34" charset="0"/>
                <a:cs typeface="Arial" panose="020B0604020202020204" pitchFamily="34" charset="0"/>
              </a:rPr>
              <a:t> </a:t>
            </a:r>
            <a:r>
              <a:rPr sz="2000" b="1" dirty="0">
                <a:solidFill>
                  <a:srgbClr val="231F20"/>
                </a:solidFill>
                <a:latin typeface="Arial" panose="020B0604020202020204" pitchFamily="34" charset="0"/>
                <a:cs typeface="Arial" panose="020B0604020202020204" pitchFamily="34" charset="0"/>
              </a:rPr>
              <a:t>і</a:t>
            </a:r>
            <a:r>
              <a:rPr sz="2000" b="1" spc="5" dirty="0">
                <a:solidFill>
                  <a:srgbClr val="231F20"/>
                </a:solidFill>
                <a:latin typeface="Arial" panose="020B0604020202020204" pitchFamily="34" charset="0"/>
                <a:cs typeface="Arial" panose="020B0604020202020204" pitchFamily="34" charset="0"/>
              </a:rPr>
              <a:t> запліднення</a:t>
            </a:r>
            <a:r>
              <a:rPr sz="2000" b="1" spc="315" dirty="0">
                <a:solidFill>
                  <a:srgbClr val="231F20"/>
                </a:solidFill>
                <a:latin typeface="Arial" panose="020B0604020202020204" pitchFamily="34" charset="0"/>
                <a:cs typeface="Arial" panose="020B0604020202020204" pitchFamily="34" charset="0"/>
              </a:rPr>
              <a:t> </a:t>
            </a:r>
            <a:r>
              <a:rPr sz="2000" b="1" i="1" spc="5" dirty="0">
                <a:solidFill>
                  <a:srgbClr val="231F20"/>
                </a:solidFill>
                <a:latin typeface="Arial" panose="020B0604020202020204" pitchFamily="34" charset="0"/>
                <a:cs typeface="Arial" panose="020B0604020202020204" pitchFamily="34" charset="0"/>
              </a:rPr>
              <a:t>in</a:t>
            </a:r>
            <a:r>
              <a:rPr sz="2000" b="1" i="1" spc="315" dirty="0">
                <a:solidFill>
                  <a:srgbClr val="231F20"/>
                </a:solidFill>
                <a:latin typeface="Arial" panose="020B0604020202020204" pitchFamily="34" charset="0"/>
                <a:cs typeface="Arial" panose="020B0604020202020204" pitchFamily="34" charset="0"/>
              </a:rPr>
              <a:t> </a:t>
            </a:r>
            <a:r>
              <a:rPr sz="2000" b="1" i="1" dirty="0">
                <a:solidFill>
                  <a:srgbClr val="231F20"/>
                </a:solidFill>
                <a:latin typeface="Arial" panose="020B0604020202020204" pitchFamily="34" charset="0"/>
                <a:cs typeface="Arial" panose="020B0604020202020204" pitchFamily="34" charset="0"/>
              </a:rPr>
              <a:t>vitro</a:t>
            </a:r>
            <a:r>
              <a:rPr sz="2000" b="1" dirty="0">
                <a:solidFill>
                  <a:srgbClr val="231F20"/>
                </a:solidFill>
                <a:latin typeface="Arial" panose="020B0604020202020204" pitchFamily="34" charset="0"/>
                <a:cs typeface="Arial" panose="020B0604020202020204" pitchFamily="34" charset="0"/>
              </a:rPr>
              <a:t>,</a:t>
            </a:r>
            <a:r>
              <a:rPr sz="2000" b="1" spc="5" dirty="0">
                <a:solidFill>
                  <a:srgbClr val="231F20"/>
                </a:solidFill>
                <a:latin typeface="Arial" panose="020B0604020202020204" pitchFamily="34" charset="0"/>
                <a:cs typeface="Arial" panose="020B0604020202020204" pitchFamily="34" charset="0"/>
              </a:rPr>
              <a:t> розділення </a:t>
            </a:r>
            <a:r>
              <a:rPr sz="2000" b="1" spc="10" dirty="0">
                <a:solidFill>
                  <a:srgbClr val="231F20"/>
                </a:solidFill>
                <a:latin typeface="Arial" panose="020B0604020202020204" pitchFamily="34" charset="0"/>
                <a:cs typeface="Arial" panose="020B0604020202020204" pitchFamily="34" charset="0"/>
              </a:rPr>
              <a:t> </a:t>
            </a:r>
            <a:r>
              <a:rPr sz="2000" b="1" dirty="0">
                <a:solidFill>
                  <a:srgbClr val="231F20"/>
                </a:solidFill>
                <a:latin typeface="Arial" panose="020B0604020202020204" pitchFamily="34" charset="0"/>
                <a:cs typeface="Arial" panose="020B0604020202020204" pitchFamily="34" charset="0"/>
              </a:rPr>
              <a:t>бластомерів</a:t>
            </a:r>
            <a:r>
              <a:rPr sz="2000" b="1" spc="5" dirty="0">
                <a:solidFill>
                  <a:srgbClr val="231F20"/>
                </a:solidFill>
                <a:latin typeface="Arial" panose="020B0604020202020204" pitchFamily="34" charset="0"/>
                <a:cs typeface="Arial" panose="020B0604020202020204" pitchFamily="34" charset="0"/>
              </a:rPr>
              <a:t> із</a:t>
            </a:r>
            <a:r>
              <a:rPr sz="2000" b="1" spc="10" dirty="0">
                <a:solidFill>
                  <a:srgbClr val="231F20"/>
                </a:solidFill>
                <a:latin typeface="Arial" panose="020B0604020202020204" pitchFamily="34" charset="0"/>
                <a:cs typeface="Arial" panose="020B0604020202020204" pitchFamily="34" charset="0"/>
              </a:rPr>
              <a:t> </a:t>
            </a:r>
            <a:r>
              <a:rPr sz="2000" b="1" spc="5" dirty="0">
                <a:solidFill>
                  <a:srgbClr val="231F20"/>
                </a:solidFill>
                <a:latin typeface="Arial" panose="020B0604020202020204" pitchFamily="34" charset="0"/>
                <a:cs typeface="Arial" panose="020B0604020202020204" pitchFamily="34" charset="0"/>
              </a:rPr>
              <a:t>метою</a:t>
            </a:r>
            <a:r>
              <a:rPr sz="2000" b="1" spc="10" dirty="0">
                <a:solidFill>
                  <a:srgbClr val="231F20"/>
                </a:solidFill>
                <a:latin typeface="Arial" panose="020B0604020202020204" pitchFamily="34" charset="0"/>
                <a:cs typeface="Arial" panose="020B0604020202020204" pitchFamily="34" charset="0"/>
              </a:rPr>
              <a:t> </a:t>
            </a:r>
            <a:r>
              <a:rPr sz="2000" b="1" spc="5" dirty="0">
                <a:solidFill>
                  <a:srgbClr val="231F20"/>
                </a:solidFill>
                <a:latin typeface="Arial" panose="020B0604020202020204" pitchFamily="34" charset="0"/>
                <a:cs typeface="Arial" panose="020B0604020202020204" pitchFamily="34" charset="0"/>
              </a:rPr>
              <a:t>одержання</a:t>
            </a:r>
            <a:r>
              <a:rPr sz="2000" b="1" spc="10" dirty="0">
                <a:solidFill>
                  <a:srgbClr val="231F20"/>
                </a:solidFill>
                <a:latin typeface="Arial" panose="020B0604020202020204" pitchFamily="34" charset="0"/>
                <a:cs typeface="Arial" panose="020B0604020202020204" pitchFamily="34" charset="0"/>
              </a:rPr>
              <a:t> </a:t>
            </a:r>
            <a:r>
              <a:rPr sz="2000" b="1" spc="5" dirty="0">
                <a:solidFill>
                  <a:srgbClr val="231F20"/>
                </a:solidFill>
                <a:latin typeface="Arial" panose="020B0604020202020204" pitchFamily="34" charset="0"/>
                <a:cs typeface="Arial" panose="020B0604020202020204" pitchFamily="34" charset="0"/>
              </a:rPr>
              <a:t>ідентичних</a:t>
            </a:r>
            <a:r>
              <a:rPr sz="2000" b="1" spc="10" dirty="0">
                <a:solidFill>
                  <a:srgbClr val="231F20"/>
                </a:solidFill>
                <a:latin typeface="Arial" panose="020B0604020202020204" pitchFamily="34" charset="0"/>
                <a:cs typeface="Arial" panose="020B0604020202020204" pitchFamily="34" charset="0"/>
              </a:rPr>
              <a:t> </a:t>
            </a:r>
            <a:r>
              <a:rPr sz="2000" b="1" spc="5" dirty="0">
                <a:solidFill>
                  <a:srgbClr val="231F20"/>
                </a:solidFill>
                <a:latin typeface="Arial" panose="020B0604020202020204" pitchFamily="34" charset="0"/>
                <a:cs typeface="Arial" panose="020B0604020202020204" pitchFamily="34" charset="0"/>
              </a:rPr>
              <a:t>двійнят</a:t>
            </a:r>
            <a:r>
              <a:rPr sz="2000" b="1" spc="10" dirty="0">
                <a:solidFill>
                  <a:srgbClr val="231F20"/>
                </a:solidFill>
                <a:latin typeface="Arial" panose="020B0604020202020204" pitchFamily="34" charset="0"/>
                <a:cs typeface="Arial" panose="020B0604020202020204" pitchFamily="34" charset="0"/>
              </a:rPr>
              <a:t> </a:t>
            </a:r>
            <a:r>
              <a:rPr sz="2000" b="1" spc="5" dirty="0">
                <a:solidFill>
                  <a:srgbClr val="231F20"/>
                </a:solidFill>
                <a:latin typeface="Arial" panose="020B0604020202020204" pitchFamily="34" charset="0"/>
                <a:cs typeface="Arial" panose="020B0604020202020204" pitchFamily="34" charset="0"/>
              </a:rPr>
              <a:t>або, </a:t>
            </a:r>
            <a:r>
              <a:rPr sz="2000" b="1" spc="-285" dirty="0">
                <a:solidFill>
                  <a:srgbClr val="231F20"/>
                </a:solidFill>
                <a:latin typeface="Arial" panose="020B0604020202020204" pitchFamily="34" charset="0"/>
                <a:cs typeface="Arial" panose="020B0604020202020204" pitchFamily="34" charset="0"/>
              </a:rPr>
              <a:t> </a:t>
            </a:r>
            <a:r>
              <a:rPr sz="2000" b="1" spc="5" dirty="0">
                <a:solidFill>
                  <a:srgbClr val="231F20"/>
                </a:solidFill>
                <a:latin typeface="Arial" panose="020B0604020202020204" pitchFamily="34" charset="0"/>
                <a:cs typeface="Arial" panose="020B0604020202020204" pitchFamily="34" charset="0"/>
              </a:rPr>
              <a:t>навпаки, зрощування </a:t>
            </a:r>
            <a:r>
              <a:rPr sz="2000" b="1" dirty="0">
                <a:solidFill>
                  <a:srgbClr val="231F20"/>
                </a:solidFill>
                <a:latin typeface="Arial" panose="020B0604020202020204" pitchFamily="34" charset="0"/>
                <a:cs typeface="Arial" panose="020B0604020202020204" pitchFamily="34" charset="0"/>
              </a:rPr>
              <a:t>бластомерів </a:t>
            </a:r>
            <a:r>
              <a:rPr sz="2000" b="1" spc="5" dirty="0">
                <a:solidFill>
                  <a:srgbClr val="231F20"/>
                </a:solidFill>
                <a:latin typeface="Arial" panose="020B0604020202020204" pitchFamily="34" charset="0"/>
                <a:cs typeface="Arial" panose="020B0604020202020204" pitchFamily="34" charset="0"/>
              </a:rPr>
              <a:t>від різних ембріонів для </a:t>
            </a:r>
            <a:r>
              <a:rPr sz="2000" b="1" spc="10" dirty="0">
                <a:solidFill>
                  <a:srgbClr val="231F20"/>
                </a:solidFill>
                <a:latin typeface="Arial" panose="020B0604020202020204" pitchFamily="34" charset="0"/>
                <a:cs typeface="Arial" panose="020B0604020202020204" pitchFamily="34" charset="0"/>
              </a:rPr>
              <a:t> </a:t>
            </a:r>
            <a:r>
              <a:rPr sz="2000" b="1" spc="-5" dirty="0">
                <a:solidFill>
                  <a:srgbClr val="231F20"/>
                </a:solidFill>
                <a:latin typeface="Arial" panose="020B0604020202020204" pitchFamily="34" charset="0"/>
                <a:cs typeface="Arial" panose="020B0604020202020204" pitchFamily="34" charset="0"/>
              </a:rPr>
              <a:t>формування </a:t>
            </a:r>
            <a:r>
              <a:rPr sz="2000" b="1" dirty="0" err="1">
                <a:solidFill>
                  <a:srgbClr val="231F20"/>
                </a:solidFill>
                <a:latin typeface="Arial" panose="020B0604020202020204" pitchFamily="34" charset="0"/>
                <a:cs typeface="Arial" panose="020B0604020202020204" pitchFamily="34" charset="0"/>
              </a:rPr>
              <a:t>химер</a:t>
            </a:r>
            <a:r>
              <a:rPr sz="2000" b="1" dirty="0">
                <a:solidFill>
                  <a:srgbClr val="231F20"/>
                </a:solidFill>
                <a:latin typeface="Arial" panose="020B0604020202020204" pitchFamily="34" charset="0"/>
                <a:cs typeface="Arial" panose="020B0604020202020204" pitchFamily="34" charset="0"/>
              </a:rPr>
              <a:t>.</a:t>
            </a:r>
            <a:r>
              <a:rPr sz="1600" u="sng" dirty="0">
                <a:solidFill>
                  <a:srgbClr val="231F20"/>
                </a:solidFill>
                <a:uFill>
                  <a:solidFill>
                    <a:srgbClr val="231F20"/>
                  </a:solidFill>
                </a:uFill>
                <a:latin typeface="Times New Roman"/>
                <a:cs typeface="Times New Roman"/>
              </a:rPr>
              <a:t> </a:t>
            </a:r>
            <a:endParaRPr sz="1600" dirty="0">
              <a:latin typeface="Times New Roman"/>
              <a:cs typeface="Times New Roman"/>
            </a:endParaRPr>
          </a:p>
        </p:txBody>
      </p:sp>
    </p:spTree>
    <p:extLst>
      <p:ext uri="{BB962C8B-B14F-4D97-AF65-F5344CB8AC3E}">
        <p14:creationId xmlns:p14="http://schemas.microsoft.com/office/powerpoint/2010/main" val="1312968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7500" y="352425"/>
            <a:ext cx="9296400" cy="7060907"/>
          </a:xfrm>
          <a:prstGeom prst="rect">
            <a:avLst/>
          </a:prstGeom>
          <a:solidFill>
            <a:schemeClr val="bg1"/>
          </a:solidFill>
        </p:spPr>
        <p:txBody>
          <a:bodyPr vert="horz" wrap="square" lIns="0" tIns="12700" rIns="0" bIns="0" rtlCol="0">
            <a:spAutoFit/>
          </a:bodyPr>
          <a:lstStyle/>
          <a:p>
            <a:pPr marL="372736" algn="just"/>
            <a:r>
              <a:rPr sz="3200" b="1" i="1" spc="-1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Технологія</a:t>
            </a:r>
            <a:r>
              <a:rPr sz="3200" b="1" i="1" spc="-5"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sz="32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трансплантації </a:t>
            </a:r>
            <a:r>
              <a:rPr sz="3200" b="1" i="1" spc="-5"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ембріонів</a:t>
            </a:r>
            <a:r>
              <a:rPr sz="3200" b="1" i="1" spc="-5"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sz="3200" b="1" i="1" spc="-1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включає</a:t>
            </a:r>
            <a:r>
              <a:rPr sz="3200" b="1" i="1" spc="-1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sz="32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indent="-229229" algn="just">
              <a:buChar char="–"/>
              <a:tabLst>
                <a:tab pos="373371" algn="l"/>
              </a:tabLst>
            </a:pPr>
            <a:r>
              <a:rPr sz="2400" b="1" dirty="0">
                <a:solidFill>
                  <a:srgbClr val="231F20"/>
                </a:solidFill>
                <a:latin typeface="Arial" panose="020B0604020202020204" pitchFamily="34" charset="0"/>
                <a:cs typeface="Arial" panose="020B0604020202020204" pitchFamily="34" charset="0"/>
              </a:rPr>
              <a:t>відбір</a:t>
            </a:r>
            <a:r>
              <a:rPr sz="2400" b="1" spc="-10" dirty="0">
                <a:solidFill>
                  <a:srgbClr val="231F20"/>
                </a:solidFill>
                <a:latin typeface="Arial" panose="020B0604020202020204" pitchFamily="34" charset="0"/>
                <a:cs typeface="Arial" panose="020B0604020202020204" pitchFamily="34" charset="0"/>
              </a:rPr>
              <a:t> </a:t>
            </a:r>
            <a:r>
              <a:rPr sz="2400" b="1" dirty="0">
                <a:solidFill>
                  <a:srgbClr val="231F20"/>
                </a:solidFill>
                <a:latin typeface="Arial" panose="020B0604020202020204" pitchFamily="34" charset="0"/>
                <a:cs typeface="Arial" panose="020B0604020202020204" pitchFamily="34" charset="0"/>
              </a:rPr>
              <a:t>і</a:t>
            </a:r>
            <a:r>
              <a:rPr sz="2400" b="1" spc="-10" dirty="0">
                <a:solidFill>
                  <a:srgbClr val="231F20"/>
                </a:solidFill>
                <a:latin typeface="Arial" panose="020B0604020202020204" pitchFamily="34" charset="0"/>
                <a:cs typeface="Arial" panose="020B0604020202020204" pitchFamily="34" charset="0"/>
              </a:rPr>
              <a:t> підготовку </a:t>
            </a:r>
            <a:r>
              <a:rPr sz="2400" b="1" dirty="0">
                <a:solidFill>
                  <a:srgbClr val="231F20"/>
                </a:solidFill>
                <a:latin typeface="Arial" panose="020B0604020202020204" pitchFamily="34" charset="0"/>
                <a:cs typeface="Arial" panose="020B0604020202020204" pitchFamily="34" charset="0"/>
              </a:rPr>
              <a:t>донорів</a:t>
            </a:r>
            <a:r>
              <a:rPr sz="2400" b="1" spc="-5" dirty="0">
                <a:solidFill>
                  <a:srgbClr val="231F20"/>
                </a:solidFill>
                <a:latin typeface="Arial" panose="020B0604020202020204" pitchFamily="34" charset="0"/>
                <a:cs typeface="Arial" panose="020B0604020202020204" pitchFamily="34" charset="0"/>
              </a:rPr>
              <a:t> </a:t>
            </a:r>
            <a:r>
              <a:rPr sz="2400" b="1" spc="-5" dirty="0" err="1">
                <a:solidFill>
                  <a:srgbClr val="231F20"/>
                </a:solidFill>
                <a:latin typeface="Arial" panose="020B0604020202020204" pitchFamily="34" charset="0"/>
                <a:cs typeface="Arial" panose="020B0604020202020204" pitchFamily="34" charset="0"/>
              </a:rPr>
              <a:t>ембріонів</a:t>
            </a:r>
            <a:r>
              <a:rPr sz="2400" b="1" spc="-5" dirty="0" smtClean="0">
                <a:solidFill>
                  <a:srgbClr val="231F20"/>
                </a:solidFill>
                <a:latin typeface="Arial" panose="020B0604020202020204" pitchFamily="34" charset="0"/>
                <a:cs typeface="Arial" panose="020B0604020202020204" pitchFamily="34" charset="0"/>
              </a:rPr>
              <a:t>;</a:t>
            </a:r>
            <a:endParaRPr lang="en-US" sz="2400" b="1" spc="-5" dirty="0" smtClean="0">
              <a:solidFill>
                <a:srgbClr val="231F20"/>
              </a:solidFill>
              <a:latin typeface="Arial" panose="020B0604020202020204" pitchFamily="34" charset="0"/>
              <a:cs typeface="Arial" panose="020B0604020202020204" pitchFamily="34" charset="0"/>
            </a:endParaRPr>
          </a:p>
          <a:p>
            <a:pPr algn="just">
              <a:tabLst>
                <a:tab pos="373371" algn="l"/>
              </a:tabLst>
            </a:pPr>
            <a:endParaRPr sz="2400" b="1" dirty="0">
              <a:latin typeface="Arial" panose="020B0604020202020204" pitchFamily="34" charset="0"/>
              <a:cs typeface="Arial" panose="020B0604020202020204" pitchFamily="34" charset="0"/>
            </a:endParaRPr>
          </a:p>
          <a:p>
            <a:pPr marR="5080" indent="130807" algn="just">
              <a:buChar char="–"/>
              <a:tabLst>
                <a:tab pos="373371" algn="l"/>
              </a:tabLst>
            </a:pPr>
            <a:r>
              <a:rPr lang="uk-UA" sz="2000" b="1" spc="-5" dirty="0">
                <a:solidFill>
                  <a:srgbClr val="231F20"/>
                </a:solidFill>
                <a:latin typeface="Arial" panose="020B0604020202020204" pitchFamily="34" charset="0"/>
                <a:cs typeface="Arial" panose="020B0604020202020204" pitchFamily="34" charset="0"/>
              </a:rPr>
              <a:t> </a:t>
            </a:r>
            <a:r>
              <a:rPr sz="2400" b="1" spc="-5" dirty="0" err="1">
                <a:solidFill>
                  <a:srgbClr val="231F20"/>
                </a:solidFill>
                <a:latin typeface="Arial" panose="020B0604020202020204" pitchFamily="34" charset="0"/>
                <a:cs typeface="Arial" panose="020B0604020202020204" pitchFamily="34" charset="0"/>
              </a:rPr>
              <a:t>гормональний</a:t>
            </a:r>
            <a:r>
              <a:rPr sz="2400" b="1" spc="-5" dirty="0">
                <a:solidFill>
                  <a:srgbClr val="231F20"/>
                </a:solidFill>
                <a:latin typeface="Arial" panose="020B0604020202020204" pitchFamily="34" charset="0"/>
                <a:cs typeface="Arial" panose="020B0604020202020204" pitchFamily="34" charset="0"/>
              </a:rPr>
              <a:t> </a:t>
            </a:r>
            <a:r>
              <a:rPr sz="2400" b="1" dirty="0">
                <a:solidFill>
                  <a:srgbClr val="231F20"/>
                </a:solidFill>
                <a:latin typeface="Arial" panose="020B0604020202020204" pitchFamily="34" charset="0"/>
                <a:cs typeface="Arial" panose="020B0604020202020204" pitchFamily="34" charset="0"/>
              </a:rPr>
              <a:t>виклик </a:t>
            </a:r>
            <a:r>
              <a:rPr sz="2400" b="1" spc="-10" dirty="0">
                <a:solidFill>
                  <a:srgbClr val="231F20"/>
                </a:solidFill>
                <a:latin typeface="Arial" panose="020B0604020202020204" pitchFamily="34" charset="0"/>
                <a:cs typeface="Arial" panose="020B0604020202020204" pitchFamily="34" charset="0"/>
              </a:rPr>
              <a:t>суперовуляції </a:t>
            </a:r>
            <a:r>
              <a:rPr sz="2400" b="1" dirty="0">
                <a:solidFill>
                  <a:srgbClr val="231F20"/>
                </a:solidFill>
                <a:latin typeface="Arial" panose="020B0604020202020204" pitchFamily="34" charset="0"/>
                <a:cs typeface="Arial" panose="020B0604020202020204" pitchFamily="34" charset="0"/>
              </a:rPr>
              <a:t>і </a:t>
            </a:r>
            <a:r>
              <a:rPr sz="2400" b="1" spc="-5" dirty="0">
                <a:solidFill>
                  <a:srgbClr val="231F20"/>
                </a:solidFill>
                <a:latin typeface="Arial" panose="020B0604020202020204" pitchFamily="34" charset="0"/>
                <a:cs typeface="Arial" panose="020B0604020202020204" pitchFamily="34" charset="0"/>
              </a:rPr>
              <a:t>запліднення </a:t>
            </a:r>
            <a:r>
              <a:rPr sz="2400" b="1" spc="-15" dirty="0" err="1">
                <a:solidFill>
                  <a:srgbClr val="231F20"/>
                </a:solidFill>
                <a:latin typeface="Arial" panose="020B0604020202020204" pitchFamily="34" charset="0"/>
                <a:cs typeface="Arial" panose="020B0604020202020204" pitchFamily="34" charset="0"/>
              </a:rPr>
              <a:t>корів</a:t>
            </a:r>
            <a:r>
              <a:rPr sz="2400" b="1" spc="-15" dirty="0">
                <a:solidFill>
                  <a:srgbClr val="231F20"/>
                </a:solidFill>
                <a:latin typeface="Arial" panose="020B0604020202020204" pitchFamily="34" charset="0"/>
                <a:cs typeface="Arial" panose="020B0604020202020204" pitchFamily="34" charset="0"/>
              </a:rPr>
              <a:t>- </a:t>
            </a:r>
            <a:r>
              <a:rPr sz="2400" b="1" dirty="0" err="1" smtClean="0">
                <a:solidFill>
                  <a:srgbClr val="231F20"/>
                </a:solidFill>
                <a:latin typeface="Arial" panose="020B0604020202020204" pitchFamily="34" charset="0"/>
                <a:cs typeface="Arial" panose="020B0604020202020204" pitchFamily="34" charset="0"/>
              </a:rPr>
              <a:t>донорів</a:t>
            </a:r>
            <a:r>
              <a:rPr sz="2400" b="1" dirty="0" smtClean="0">
                <a:solidFill>
                  <a:srgbClr val="231F20"/>
                </a:solidFill>
                <a:latin typeface="Arial" panose="020B0604020202020204" pitchFamily="34" charset="0"/>
                <a:cs typeface="Arial" panose="020B0604020202020204" pitchFamily="34" charset="0"/>
              </a:rPr>
              <a:t>;</a:t>
            </a:r>
            <a:endParaRPr lang="en-US" sz="2400" b="1" dirty="0" smtClean="0">
              <a:solidFill>
                <a:srgbClr val="231F20"/>
              </a:solidFill>
              <a:latin typeface="Arial" panose="020B0604020202020204" pitchFamily="34" charset="0"/>
              <a:cs typeface="Arial" panose="020B0604020202020204" pitchFamily="34" charset="0"/>
            </a:endParaRPr>
          </a:p>
          <a:p>
            <a:pPr marR="5080" algn="just">
              <a:tabLst>
                <a:tab pos="373371" algn="l"/>
              </a:tabLst>
            </a:pPr>
            <a:endParaRPr lang="en-US" sz="2400" b="1" dirty="0">
              <a:solidFill>
                <a:srgbClr val="231F20"/>
              </a:solidFill>
              <a:latin typeface="Arial" panose="020B0604020202020204" pitchFamily="34" charset="0"/>
              <a:cs typeface="Arial" panose="020B0604020202020204" pitchFamily="34" charset="0"/>
            </a:endParaRPr>
          </a:p>
          <a:p>
            <a:pPr marR="5080" indent="130807" algn="just">
              <a:buChar char="–"/>
              <a:tabLst>
                <a:tab pos="372101" algn="l"/>
                <a:tab pos="372736" algn="l"/>
              </a:tabLst>
            </a:pPr>
            <a:r>
              <a:rPr lang="ru-RU" sz="2400" b="1" spc="-5" dirty="0">
                <a:solidFill>
                  <a:srgbClr val="231F20"/>
                </a:solidFill>
                <a:latin typeface="Arial" panose="020B0604020202020204" pitchFamily="34" charset="0"/>
                <a:cs typeface="Arial" panose="020B0604020202020204" pitchFamily="34" charset="0"/>
              </a:rPr>
              <a:t> </a:t>
            </a:r>
            <a:r>
              <a:rPr lang="ru-RU" sz="2400" b="1" spc="-5" dirty="0" err="1">
                <a:solidFill>
                  <a:srgbClr val="231F20"/>
                </a:solidFill>
                <a:latin typeface="Arial" panose="020B0604020202020204" pitchFamily="34" charset="0"/>
                <a:cs typeface="Arial" panose="020B0604020202020204" pitchFamily="34" charset="0"/>
              </a:rPr>
              <a:t>одержання</a:t>
            </a:r>
            <a:r>
              <a:rPr lang="ru-RU" sz="2400" b="1" spc="-40" dirty="0">
                <a:solidFill>
                  <a:srgbClr val="231F20"/>
                </a:solidFill>
                <a:latin typeface="Arial" panose="020B0604020202020204" pitchFamily="34" charset="0"/>
                <a:cs typeface="Arial" panose="020B0604020202020204" pitchFamily="34" charset="0"/>
              </a:rPr>
              <a:t> </a:t>
            </a:r>
            <a:r>
              <a:rPr lang="ru-RU" sz="2400" b="1" spc="-5" dirty="0" err="1">
                <a:solidFill>
                  <a:srgbClr val="231F20"/>
                </a:solidFill>
                <a:latin typeface="Arial" panose="020B0604020202020204" pitchFamily="34" charset="0"/>
                <a:cs typeface="Arial" panose="020B0604020202020204" pitchFamily="34" charset="0"/>
              </a:rPr>
              <a:t>зародків</a:t>
            </a:r>
            <a:r>
              <a:rPr lang="ru-RU" sz="2400" b="1" spc="-5" dirty="0">
                <a:solidFill>
                  <a:srgbClr val="231F20"/>
                </a:solidFill>
                <a:latin typeface="Arial" panose="020B0604020202020204" pitchFamily="34" charset="0"/>
                <a:cs typeface="Arial" panose="020B0604020202020204" pitchFamily="34" charset="0"/>
              </a:rPr>
              <a:t>,</a:t>
            </a:r>
            <a:r>
              <a:rPr lang="ru-RU" sz="2400" b="1" spc="-35" dirty="0">
                <a:solidFill>
                  <a:srgbClr val="231F20"/>
                </a:solidFill>
                <a:latin typeface="Arial" panose="020B0604020202020204" pitchFamily="34" charset="0"/>
                <a:cs typeface="Arial" panose="020B0604020202020204" pitchFamily="34" charset="0"/>
              </a:rPr>
              <a:t> </a:t>
            </a:r>
            <a:r>
              <a:rPr lang="ru-RU" sz="2400" b="1" spc="-5" dirty="0" err="1">
                <a:solidFill>
                  <a:srgbClr val="231F20"/>
                </a:solidFill>
                <a:latin typeface="Arial" panose="020B0604020202020204" pitchFamily="34" charset="0"/>
                <a:cs typeface="Arial" panose="020B0604020202020204" pitchFamily="34" charset="0"/>
              </a:rPr>
              <a:t>оцінку</a:t>
            </a:r>
            <a:r>
              <a:rPr lang="ru-RU" sz="2400" b="1" spc="-35" dirty="0">
                <a:solidFill>
                  <a:srgbClr val="231F20"/>
                </a:solidFill>
                <a:latin typeface="Arial" panose="020B0604020202020204" pitchFamily="34" charset="0"/>
                <a:cs typeface="Arial" panose="020B0604020202020204" pitchFamily="34" charset="0"/>
              </a:rPr>
              <a:t> </a:t>
            </a:r>
            <a:r>
              <a:rPr lang="ru-RU" sz="2400" b="1" dirty="0" err="1">
                <a:solidFill>
                  <a:srgbClr val="231F20"/>
                </a:solidFill>
                <a:latin typeface="Arial" panose="020B0604020202020204" pitchFamily="34" charset="0"/>
                <a:cs typeface="Arial" panose="020B0604020202020204" pitchFamily="34" charset="0"/>
              </a:rPr>
              <a:t>їх</a:t>
            </a:r>
            <a:r>
              <a:rPr lang="ru-RU" sz="2400" b="1" spc="-35" dirty="0">
                <a:solidFill>
                  <a:srgbClr val="231F20"/>
                </a:solidFill>
                <a:latin typeface="Arial" panose="020B0604020202020204" pitchFamily="34" charset="0"/>
                <a:cs typeface="Arial" panose="020B0604020202020204" pitchFamily="34" charset="0"/>
              </a:rPr>
              <a:t> </a:t>
            </a:r>
            <a:r>
              <a:rPr lang="ru-RU" sz="2400" b="1" spc="-10" dirty="0" err="1">
                <a:solidFill>
                  <a:srgbClr val="231F20"/>
                </a:solidFill>
                <a:latin typeface="Arial" panose="020B0604020202020204" pitchFamily="34" charset="0"/>
                <a:cs typeface="Arial" panose="020B0604020202020204" pitchFamily="34" charset="0"/>
              </a:rPr>
              <a:t>якостей</a:t>
            </a:r>
            <a:r>
              <a:rPr lang="ru-RU" sz="2400" b="1" spc="-35" dirty="0">
                <a:solidFill>
                  <a:srgbClr val="231F20"/>
                </a:solidFill>
                <a:latin typeface="Arial" panose="020B0604020202020204" pitchFamily="34" charset="0"/>
                <a:cs typeface="Arial" panose="020B0604020202020204" pitchFamily="34" charset="0"/>
              </a:rPr>
              <a:t> </a:t>
            </a:r>
            <a:r>
              <a:rPr lang="ru-RU" sz="2400" b="1" dirty="0">
                <a:solidFill>
                  <a:srgbClr val="231F20"/>
                </a:solidFill>
                <a:latin typeface="Arial" panose="020B0604020202020204" pitchFamily="34" charset="0"/>
                <a:cs typeface="Arial" panose="020B0604020202020204" pitchFamily="34" charset="0"/>
              </a:rPr>
              <a:t>і</a:t>
            </a:r>
            <a:r>
              <a:rPr lang="ru-RU" sz="2400" b="1" spc="-35" dirty="0">
                <a:solidFill>
                  <a:srgbClr val="231F20"/>
                </a:solidFill>
                <a:latin typeface="Arial" panose="020B0604020202020204" pitchFamily="34" charset="0"/>
                <a:cs typeface="Arial" panose="020B0604020202020204" pitchFamily="34" charset="0"/>
              </a:rPr>
              <a:t> </a:t>
            </a:r>
            <a:r>
              <a:rPr lang="ru-RU" sz="2400" b="1" dirty="0" err="1">
                <a:solidFill>
                  <a:srgbClr val="231F20"/>
                </a:solidFill>
                <a:latin typeface="Arial" panose="020B0604020202020204" pitchFamily="34" charset="0"/>
                <a:cs typeface="Arial" panose="020B0604020202020204" pitchFamily="34" charset="0"/>
              </a:rPr>
              <a:t>відбір</a:t>
            </a:r>
            <a:r>
              <a:rPr lang="ru-RU" sz="2400" b="1" spc="-35" dirty="0">
                <a:solidFill>
                  <a:srgbClr val="231F20"/>
                </a:solidFill>
                <a:latin typeface="Arial" panose="020B0604020202020204" pitchFamily="34" charset="0"/>
                <a:cs typeface="Arial" panose="020B0604020202020204" pitchFamily="34" charset="0"/>
              </a:rPr>
              <a:t> </a:t>
            </a:r>
            <a:r>
              <a:rPr lang="ru-RU" sz="2400" b="1" dirty="0" err="1">
                <a:solidFill>
                  <a:srgbClr val="231F20"/>
                </a:solidFill>
                <a:latin typeface="Arial" panose="020B0604020202020204" pitchFamily="34" charset="0"/>
                <a:cs typeface="Arial" panose="020B0604020202020204" pitchFamily="34" charset="0"/>
              </a:rPr>
              <a:t>ембріонів</a:t>
            </a:r>
            <a:r>
              <a:rPr lang="ru-RU" sz="2400" b="1" dirty="0">
                <a:solidFill>
                  <a:srgbClr val="231F20"/>
                </a:solidFill>
                <a:latin typeface="Arial" panose="020B0604020202020204" pitchFamily="34" charset="0"/>
                <a:cs typeface="Arial" panose="020B0604020202020204" pitchFamily="34" charset="0"/>
              </a:rPr>
              <a:t>, </a:t>
            </a:r>
            <a:r>
              <a:rPr lang="ru-RU" sz="2400" b="1" spc="-285" dirty="0">
                <a:solidFill>
                  <a:srgbClr val="231F20"/>
                </a:solidFill>
                <a:latin typeface="Arial" panose="020B0604020202020204" pitchFamily="34" charset="0"/>
                <a:cs typeface="Arial" panose="020B0604020202020204" pitchFamily="34" charset="0"/>
              </a:rPr>
              <a:t> </a:t>
            </a:r>
            <a:r>
              <a:rPr lang="ru-RU" sz="2400" b="1" spc="-5" dirty="0" err="1">
                <a:solidFill>
                  <a:srgbClr val="231F20"/>
                </a:solidFill>
                <a:latin typeface="Arial" panose="020B0604020202020204" pitchFamily="34" charset="0"/>
                <a:cs typeface="Arial" panose="020B0604020202020204" pitchFamily="34" charset="0"/>
              </a:rPr>
              <a:t>придатних</a:t>
            </a:r>
            <a:r>
              <a:rPr lang="ru-RU" sz="2400" b="1" spc="-5" dirty="0">
                <a:solidFill>
                  <a:srgbClr val="231F20"/>
                </a:solidFill>
                <a:latin typeface="Arial" panose="020B0604020202020204" pitchFamily="34" charset="0"/>
                <a:cs typeface="Arial" panose="020B0604020202020204" pitchFamily="34" charset="0"/>
              </a:rPr>
              <a:t> </a:t>
            </a:r>
            <a:r>
              <a:rPr lang="ru-RU" sz="2400" b="1" dirty="0">
                <a:solidFill>
                  <a:srgbClr val="231F20"/>
                </a:solidFill>
                <a:latin typeface="Arial" panose="020B0604020202020204" pitchFamily="34" charset="0"/>
                <a:cs typeface="Arial" panose="020B0604020202020204" pitchFamily="34" charset="0"/>
              </a:rPr>
              <a:t>для </a:t>
            </a:r>
            <a:r>
              <a:rPr lang="ru-RU" sz="2400" b="1" dirty="0" err="1">
                <a:solidFill>
                  <a:srgbClr val="231F20"/>
                </a:solidFill>
                <a:latin typeface="Arial" panose="020B0604020202020204" pitchFamily="34" charset="0"/>
                <a:cs typeface="Arial" panose="020B0604020202020204" pitchFamily="34" charset="0"/>
              </a:rPr>
              <a:t>трансплантації</a:t>
            </a:r>
            <a:r>
              <a:rPr lang="ru-RU" sz="2400" b="1" dirty="0" smtClean="0">
                <a:solidFill>
                  <a:srgbClr val="231F20"/>
                </a:solidFill>
                <a:latin typeface="Arial" panose="020B0604020202020204" pitchFamily="34" charset="0"/>
                <a:cs typeface="Arial" panose="020B0604020202020204" pitchFamily="34" charset="0"/>
              </a:rPr>
              <a:t>;</a:t>
            </a:r>
            <a:endParaRPr lang="en-US" sz="2400" b="1" dirty="0" smtClean="0">
              <a:solidFill>
                <a:srgbClr val="231F20"/>
              </a:solidFill>
              <a:latin typeface="Arial" panose="020B0604020202020204" pitchFamily="34" charset="0"/>
              <a:cs typeface="Arial" panose="020B0604020202020204" pitchFamily="34" charset="0"/>
            </a:endParaRPr>
          </a:p>
          <a:p>
            <a:pPr marR="5080" algn="just">
              <a:tabLst>
                <a:tab pos="372101" algn="l"/>
                <a:tab pos="372736" algn="l"/>
              </a:tabLst>
            </a:pPr>
            <a:endParaRPr lang="ru-RU" sz="2400" b="1" dirty="0">
              <a:latin typeface="Arial" panose="020B0604020202020204" pitchFamily="34" charset="0"/>
              <a:cs typeface="Arial" panose="020B0604020202020204" pitchFamily="34" charset="0"/>
            </a:endParaRPr>
          </a:p>
          <a:p>
            <a:pPr marR="5080" indent="130807" algn="just">
              <a:buChar char="–"/>
              <a:tabLst>
                <a:tab pos="372101" algn="l"/>
                <a:tab pos="372736" algn="l"/>
              </a:tabLst>
            </a:pPr>
            <a:r>
              <a:rPr lang="ru-RU" sz="2400" b="1" spc="-5" dirty="0">
                <a:solidFill>
                  <a:srgbClr val="231F20"/>
                </a:solidFill>
                <a:latin typeface="Arial" panose="020B0604020202020204" pitchFamily="34" charset="0"/>
                <a:cs typeface="Arial" panose="020B0604020202020204" pitchFamily="34" charset="0"/>
              </a:rPr>
              <a:t> </a:t>
            </a:r>
            <a:r>
              <a:rPr lang="ru-RU" sz="2400" b="1" spc="-5" dirty="0" err="1">
                <a:solidFill>
                  <a:srgbClr val="231F20"/>
                </a:solidFill>
                <a:latin typeface="Arial" panose="020B0604020202020204" pitchFamily="34" charset="0"/>
                <a:cs typeface="Arial" panose="020B0604020202020204" pitchFamily="34" charset="0"/>
              </a:rPr>
              <a:t>короткочасне</a:t>
            </a:r>
            <a:r>
              <a:rPr lang="ru-RU" sz="2400" b="1" spc="105" dirty="0">
                <a:solidFill>
                  <a:srgbClr val="231F20"/>
                </a:solidFill>
                <a:latin typeface="Arial" panose="020B0604020202020204" pitchFamily="34" charset="0"/>
                <a:cs typeface="Arial" panose="020B0604020202020204" pitchFamily="34" charset="0"/>
              </a:rPr>
              <a:t> </a:t>
            </a:r>
            <a:r>
              <a:rPr lang="ru-RU" sz="2400" b="1" spc="5" dirty="0" err="1">
                <a:solidFill>
                  <a:srgbClr val="231F20"/>
                </a:solidFill>
                <a:latin typeface="Arial" panose="020B0604020202020204" pitchFamily="34" charset="0"/>
                <a:cs typeface="Arial" panose="020B0604020202020204" pitchFamily="34" charset="0"/>
              </a:rPr>
              <a:t>зберігання</a:t>
            </a:r>
            <a:r>
              <a:rPr lang="ru-RU" sz="2400" b="1" spc="5" dirty="0">
                <a:solidFill>
                  <a:srgbClr val="231F20"/>
                </a:solidFill>
                <a:latin typeface="Arial" panose="020B0604020202020204" pitchFamily="34" charset="0"/>
                <a:cs typeface="Arial" panose="020B0604020202020204" pitchFamily="34" charset="0"/>
              </a:rPr>
              <a:t>,</a:t>
            </a:r>
            <a:r>
              <a:rPr lang="ru-RU" sz="2400" b="1" spc="95" dirty="0">
                <a:solidFill>
                  <a:srgbClr val="231F20"/>
                </a:solidFill>
                <a:latin typeface="Arial" panose="020B0604020202020204" pitchFamily="34" charset="0"/>
                <a:cs typeface="Arial" panose="020B0604020202020204" pitchFamily="34" charset="0"/>
              </a:rPr>
              <a:t> </a:t>
            </a:r>
            <a:r>
              <a:rPr lang="ru-RU" sz="2400" b="1" spc="-5" dirty="0" err="1">
                <a:solidFill>
                  <a:srgbClr val="231F20"/>
                </a:solidFill>
                <a:latin typeface="Arial" panose="020B0604020202020204" pitchFamily="34" charset="0"/>
                <a:cs typeface="Arial" panose="020B0604020202020204" pitchFamily="34" charset="0"/>
              </a:rPr>
              <a:t>культивування</a:t>
            </a:r>
            <a:r>
              <a:rPr lang="ru-RU" sz="2400" b="1" spc="105" dirty="0">
                <a:solidFill>
                  <a:srgbClr val="231F20"/>
                </a:solidFill>
                <a:latin typeface="Arial" panose="020B0604020202020204" pitchFamily="34" charset="0"/>
                <a:cs typeface="Arial" panose="020B0604020202020204" pitchFamily="34" charset="0"/>
              </a:rPr>
              <a:t> </a:t>
            </a:r>
            <a:r>
              <a:rPr lang="ru-RU" sz="2400" b="1" spc="5" dirty="0" err="1">
                <a:solidFill>
                  <a:srgbClr val="231F20"/>
                </a:solidFill>
                <a:latin typeface="Arial" panose="020B0604020202020204" pitchFamily="34" charset="0"/>
                <a:cs typeface="Arial" panose="020B0604020202020204" pitchFamily="34" charset="0"/>
              </a:rPr>
              <a:t>або</a:t>
            </a:r>
            <a:r>
              <a:rPr lang="ru-RU" sz="2400" b="1" spc="95" dirty="0">
                <a:solidFill>
                  <a:srgbClr val="231F20"/>
                </a:solidFill>
                <a:latin typeface="Arial" panose="020B0604020202020204" pitchFamily="34" charset="0"/>
                <a:cs typeface="Arial" panose="020B0604020202020204" pitchFamily="34" charset="0"/>
              </a:rPr>
              <a:t> </a:t>
            </a:r>
            <a:r>
              <a:rPr lang="ru-RU" sz="2400" b="1" spc="-5" dirty="0" err="1">
                <a:solidFill>
                  <a:srgbClr val="231F20"/>
                </a:solidFill>
                <a:latin typeface="Arial" panose="020B0604020202020204" pitchFamily="34" charset="0"/>
                <a:cs typeface="Arial" panose="020B0604020202020204" pitchFamily="34" charset="0"/>
              </a:rPr>
              <a:t>глибоке</a:t>
            </a:r>
            <a:r>
              <a:rPr lang="ru-RU" sz="2400" b="1" spc="-5" dirty="0">
                <a:solidFill>
                  <a:srgbClr val="231F20"/>
                </a:solidFill>
                <a:latin typeface="Arial" panose="020B0604020202020204" pitchFamily="34" charset="0"/>
                <a:cs typeface="Arial" panose="020B0604020202020204" pitchFamily="34" charset="0"/>
              </a:rPr>
              <a:t> </a:t>
            </a:r>
            <a:r>
              <a:rPr lang="ru-RU" sz="2400" b="1" spc="-285" dirty="0">
                <a:solidFill>
                  <a:srgbClr val="231F20"/>
                </a:solidFill>
                <a:latin typeface="Arial" panose="020B0604020202020204" pitchFamily="34" charset="0"/>
                <a:cs typeface="Arial" panose="020B0604020202020204" pitchFamily="34" charset="0"/>
              </a:rPr>
              <a:t> </a:t>
            </a:r>
            <a:r>
              <a:rPr lang="ru-RU" sz="2400" b="1" spc="-5" dirty="0" err="1">
                <a:solidFill>
                  <a:srgbClr val="231F20"/>
                </a:solidFill>
                <a:latin typeface="Arial" panose="020B0604020202020204" pitchFamily="34" charset="0"/>
                <a:cs typeface="Arial" panose="020B0604020202020204" pitchFamily="34" charset="0"/>
              </a:rPr>
              <a:t>заморорожування</a:t>
            </a:r>
            <a:r>
              <a:rPr lang="ru-RU" sz="2400" b="1" spc="-5" dirty="0">
                <a:solidFill>
                  <a:srgbClr val="231F20"/>
                </a:solidFill>
                <a:latin typeface="Arial" panose="020B0604020202020204" pitchFamily="34" charset="0"/>
                <a:cs typeface="Arial" panose="020B0604020202020204" pitchFamily="34" charset="0"/>
              </a:rPr>
              <a:t> </a:t>
            </a:r>
            <a:r>
              <a:rPr lang="ru-RU" sz="2400" b="1" dirty="0" err="1">
                <a:solidFill>
                  <a:srgbClr val="231F20"/>
                </a:solidFill>
                <a:latin typeface="Arial" panose="020B0604020202020204" pitchFamily="34" charset="0"/>
                <a:cs typeface="Arial" panose="020B0604020202020204" pitchFamily="34" charset="0"/>
              </a:rPr>
              <a:t>ембріонів</a:t>
            </a:r>
            <a:r>
              <a:rPr lang="ru-RU" sz="2400" b="1" dirty="0" smtClean="0">
                <a:solidFill>
                  <a:srgbClr val="231F20"/>
                </a:solidFill>
                <a:latin typeface="Arial" panose="020B0604020202020204" pitchFamily="34" charset="0"/>
                <a:cs typeface="Arial" panose="020B0604020202020204" pitchFamily="34" charset="0"/>
              </a:rPr>
              <a:t>;</a:t>
            </a:r>
            <a:endParaRPr lang="en-US" sz="2400" b="1" dirty="0" smtClean="0">
              <a:solidFill>
                <a:srgbClr val="231F20"/>
              </a:solidFill>
              <a:latin typeface="Arial" panose="020B0604020202020204" pitchFamily="34" charset="0"/>
              <a:cs typeface="Arial" panose="020B0604020202020204" pitchFamily="34" charset="0"/>
            </a:endParaRPr>
          </a:p>
          <a:p>
            <a:pPr marR="5080" algn="just">
              <a:tabLst>
                <a:tab pos="372101" algn="l"/>
                <a:tab pos="372736" algn="l"/>
              </a:tabLst>
            </a:pPr>
            <a:endParaRPr lang="ru-RU" sz="2400" b="1" dirty="0">
              <a:latin typeface="Arial" panose="020B0604020202020204" pitchFamily="34" charset="0"/>
              <a:cs typeface="Arial" panose="020B0604020202020204" pitchFamily="34" charset="0"/>
            </a:endParaRPr>
          </a:p>
          <a:p>
            <a:pPr marR="5080" indent="130807" algn="just">
              <a:buChar char="–"/>
              <a:tabLst>
                <a:tab pos="372101" algn="l"/>
                <a:tab pos="372736" algn="l"/>
              </a:tabLst>
            </a:pPr>
            <a:r>
              <a:rPr lang="ru-RU" sz="2400" b="1" spc="5" dirty="0">
                <a:solidFill>
                  <a:srgbClr val="231F20"/>
                </a:solidFill>
                <a:latin typeface="Arial" panose="020B0604020202020204" pitchFamily="34" charset="0"/>
                <a:cs typeface="Arial" panose="020B0604020202020204" pitchFamily="34" charset="0"/>
              </a:rPr>
              <a:t> </a:t>
            </a:r>
            <a:r>
              <a:rPr lang="ru-RU" sz="2400" b="1" spc="5" dirty="0" err="1">
                <a:solidFill>
                  <a:srgbClr val="231F20"/>
                </a:solidFill>
                <a:latin typeface="Arial" panose="020B0604020202020204" pitchFamily="34" charset="0"/>
                <a:cs typeface="Arial" panose="020B0604020202020204" pitchFamily="34" charset="0"/>
              </a:rPr>
              <a:t>підбір</a:t>
            </a:r>
            <a:r>
              <a:rPr lang="ru-RU" sz="2400" b="1" spc="190" dirty="0">
                <a:solidFill>
                  <a:srgbClr val="231F20"/>
                </a:solidFill>
                <a:latin typeface="Arial" panose="020B0604020202020204" pitchFamily="34" charset="0"/>
                <a:cs typeface="Arial" panose="020B0604020202020204" pitchFamily="34" charset="0"/>
              </a:rPr>
              <a:t> </a:t>
            </a:r>
            <a:r>
              <a:rPr lang="ru-RU" sz="2400" b="1" spc="5" dirty="0" err="1">
                <a:solidFill>
                  <a:srgbClr val="231F20"/>
                </a:solidFill>
                <a:latin typeface="Arial" panose="020B0604020202020204" pitchFamily="34" charset="0"/>
                <a:cs typeface="Arial" panose="020B0604020202020204" pitchFamily="34" charset="0"/>
              </a:rPr>
              <a:t>реципієнтів</a:t>
            </a:r>
            <a:r>
              <a:rPr lang="ru-RU" sz="2400" b="1" spc="190" dirty="0">
                <a:solidFill>
                  <a:srgbClr val="231F20"/>
                </a:solidFill>
                <a:latin typeface="Arial" panose="020B0604020202020204" pitchFamily="34" charset="0"/>
                <a:cs typeface="Arial" panose="020B0604020202020204" pitchFamily="34" charset="0"/>
              </a:rPr>
              <a:t> </a:t>
            </a:r>
            <a:r>
              <a:rPr lang="ru-RU" sz="2400" b="1" spc="10" dirty="0">
                <a:solidFill>
                  <a:srgbClr val="231F20"/>
                </a:solidFill>
                <a:latin typeface="Arial" panose="020B0604020202020204" pitchFamily="34" charset="0"/>
                <a:cs typeface="Arial" panose="020B0604020202020204" pitchFamily="34" charset="0"/>
              </a:rPr>
              <a:t>та</a:t>
            </a:r>
            <a:r>
              <a:rPr lang="ru-RU" sz="2400" b="1" spc="190" dirty="0">
                <a:solidFill>
                  <a:srgbClr val="231F20"/>
                </a:solidFill>
                <a:latin typeface="Arial" panose="020B0604020202020204" pitchFamily="34" charset="0"/>
                <a:cs typeface="Arial" panose="020B0604020202020204" pitchFamily="34" charset="0"/>
              </a:rPr>
              <a:t> </a:t>
            </a:r>
            <a:r>
              <a:rPr lang="ru-RU" sz="2400" b="1" spc="5" dirty="0" err="1">
                <a:solidFill>
                  <a:srgbClr val="231F20"/>
                </a:solidFill>
                <a:latin typeface="Arial" panose="020B0604020202020204" pitchFamily="34" charset="0"/>
                <a:cs typeface="Arial" panose="020B0604020202020204" pitchFamily="34" charset="0"/>
              </a:rPr>
              <a:t>їх</a:t>
            </a:r>
            <a:r>
              <a:rPr lang="ru-RU" sz="2400" b="1" spc="190" dirty="0">
                <a:solidFill>
                  <a:srgbClr val="231F20"/>
                </a:solidFill>
                <a:latin typeface="Arial" panose="020B0604020202020204" pitchFamily="34" charset="0"/>
                <a:cs typeface="Arial" panose="020B0604020202020204" pitchFamily="34" charset="0"/>
              </a:rPr>
              <a:t> </a:t>
            </a:r>
            <a:r>
              <a:rPr lang="ru-RU" sz="2400" b="1" spc="5" dirty="0" err="1">
                <a:solidFill>
                  <a:srgbClr val="231F20"/>
                </a:solidFill>
                <a:latin typeface="Arial" panose="020B0604020202020204" pitchFamily="34" charset="0"/>
                <a:cs typeface="Arial" panose="020B0604020202020204" pitchFamily="34" charset="0"/>
              </a:rPr>
              <a:t>синхронізацію</a:t>
            </a:r>
            <a:r>
              <a:rPr lang="ru-RU" sz="2400" b="1" spc="195" dirty="0">
                <a:solidFill>
                  <a:srgbClr val="231F20"/>
                </a:solidFill>
                <a:latin typeface="Arial" panose="020B0604020202020204" pitchFamily="34" charset="0"/>
                <a:cs typeface="Arial" panose="020B0604020202020204" pitchFamily="34" charset="0"/>
              </a:rPr>
              <a:t> </a:t>
            </a:r>
            <a:r>
              <a:rPr lang="ru-RU" sz="2400" b="1" spc="5" dirty="0">
                <a:solidFill>
                  <a:srgbClr val="231F20"/>
                </a:solidFill>
                <a:latin typeface="Arial" panose="020B0604020202020204" pitchFamily="34" charset="0"/>
                <a:cs typeface="Arial" panose="020B0604020202020204" pitchFamily="34" charset="0"/>
              </a:rPr>
              <a:t>за</a:t>
            </a:r>
            <a:r>
              <a:rPr lang="ru-RU" sz="2400" b="1" spc="190" dirty="0">
                <a:solidFill>
                  <a:srgbClr val="231F20"/>
                </a:solidFill>
                <a:latin typeface="Arial" panose="020B0604020202020204" pitchFamily="34" charset="0"/>
                <a:cs typeface="Arial" panose="020B0604020202020204" pitchFamily="34" charset="0"/>
              </a:rPr>
              <a:t> </a:t>
            </a:r>
            <a:r>
              <a:rPr lang="ru-RU" sz="2400" b="1" spc="10" dirty="0" err="1">
                <a:solidFill>
                  <a:srgbClr val="231F20"/>
                </a:solidFill>
                <a:latin typeface="Arial" panose="020B0604020202020204" pitchFamily="34" charset="0"/>
                <a:cs typeface="Arial" panose="020B0604020202020204" pitchFamily="34" charset="0"/>
              </a:rPr>
              <a:t>естральним</a:t>
            </a:r>
            <a:r>
              <a:rPr lang="ru-RU" sz="2400" b="1" spc="10" dirty="0">
                <a:solidFill>
                  <a:srgbClr val="231F20"/>
                </a:solidFill>
                <a:latin typeface="Arial" panose="020B0604020202020204" pitchFamily="34" charset="0"/>
                <a:cs typeface="Arial" panose="020B0604020202020204" pitchFamily="34" charset="0"/>
              </a:rPr>
              <a:t> </a:t>
            </a:r>
            <a:r>
              <a:rPr lang="ru-RU" sz="2400" b="1" spc="-285" dirty="0">
                <a:solidFill>
                  <a:srgbClr val="231F20"/>
                </a:solidFill>
                <a:latin typeface="Arial" panose="020B0604020202020204" pitchFamily="34" charset="0"/>
                <a:cs typeface="Arial" panose="020B0604020202020204" pitchFamily="34" charset="0"/>
              </a:rPr>
              <a:t> </a:t>
            </a:r>
            <a:r>
              <a:rPr lang="ru-RU" sz="2400" b="1" spc="-15" dirty="0">
                <a:solidFill>
                  <a:srgbClr val="231F20"/>
                </a:solidFill>
                <a:latin typeface="Arial" panose="020B0604020202020204" pitchFamily="34" charset="0"/>
                <a:cs typeface="Arial" panose="020B0604020202020204" pitchFamily="34" charset="0"/>
              </a:rPr>
              <a:t>циклом</a:t>
            </a:r>
            <a:r>
              <a:rPr lang="ru-RU" sz="2400" b="1" spc="-50" dirty="0">
                <a:solidFill>
                  <a:srgbClr val="231F20"/>
                </a:solidFill>
                <a:latin typeface="Arial" panose="020B0604020202020204" pitchFamily="34" charset="0"/>
                <a:cs typeface="Arial" panose="020B0604020202020204" pitchFamily="34" charset="0"/>
              </a:rPr>
              <a:t> </a:t>
            </a:r>
            <a:r>
              <a:rPr lang="ru-RU" sz="2400" b="1" spc="-5" dirty="0" err="1">
                <a:solidFill>
                  <a:srgbClr val="231F20"/>
                </a:solidFill>
                <a:latin typeface="Arial" panose="020B0604020202020204" pitchFamily="34" charset="0"/>
                <a:cs typeface="Arial" panose="020B0604020202020204" pitchFamily="34" charset="0"/>
              </a:rPr>
              <a:t>із</a:t>
            </a:r>
            <a:r>
              <a:rPr lang="ru-RU" sz="2400" b="1" spc="-45" dirty="0">
                <a:solidFill>
                  <a:srgbClr val="231F20"/>
                </a:solidFill>
                <a:latin typeface="Arial" panose="020B0604020202020204" pitchFamily="34" charset="0"/>
                <a:cs typeface="Arial" panose="020B0604020202020204" pitchFamily="34" charset="0"/>
              </a:rPr>
              <a:t> </a:t>
            </a:r>
            <a:r>
              <a:rPr lang="ru-RU" sz="2400" b="1" spc="-15" dirty="0">
                <a:solidFill>
                  <a:srgbClr val="231F20"/>
                </a:solidFill>
                <a:latin typeface="Arial" panose="020B0604020202020204" pitchFamily="34" charset="0"/>
                <a:cs typeface="Arial" panose="020B0604020202020204" pitchFamily="34" charset="0"/>
              </a:rPr>
              <a:t>донором;</a:t>
            </a:r>
            <a:r>
              <a:rPr lang="ru-RU" sz="2400" b="1" spc="-50" dirty="0">
                <a:solidFill>
                  <a:srgbClr val="231F20"/>
                </a:solidFill>
                <a:latin typeface="Arial" panose="020B0604020202020204" pitchFamily="34" charset="0"/>
                <a:cs typeface="Arial" panose="020B0604020202020204" pitchFamily="34" charset="0"/>
              </a:rPr>
              <a:t> </a:t>
            </a:r>
            <a:endParaRPr lang="en-US" sz="2400" b="1" spc="-50" dirty="0" smtClean="0">
              <a:solidFill>
                <a:srgbClr val="231F20"/>
              </a:solidFill>
              <a:latin typeface="Arial" panose="020B0604020202020204" pitchFamily="34" charset="0"/>
              <a:cs typeface="Arial" panose="020B0604020202020204" pitchFamily="34" charset="0"/>
            </a:endParaRPr>
          </a:p>
          <a:p>
            <a:pPr marR="5080" algn="just">
              <a:tabLst>
                <a:tab pos="372101" algn="l"/>
                <a:tab pos="372736" algn="l"/>
              </a:tabLst>
            </a:pPr>
            <a:endParaRPr lang="ru-RU" sz="2400" b="1" spc="-50" dirty="0">
              <a:solidFill>
                <a:srgbClr val="231F20"/>
              </a:solidFill>
              <a:latin typeface="Arial" panose="020B0604020202020204" pitchFamily="34" charset="0"/>
              <a:cs typeface="Arial" panose="020B0604020202020204" pitchFamily="34" charset="0"/>
            </a:endParaRPr>
          </a:p>
          <a:p>
            <a:pPr marR="5080" indent="130807" algn="just">
              <a:buChar char="–"/>
              <a:tabLst>
                <a:tab pos="372101" algn="l"/>
                <a:tab pos="372736" algn="l"/>
              </a:tabLst>
            </a:pPr>
            <a:r>
              <a:rPr lang="ru-RU" sz="2400" b="1" spc="-10" dirty="0">
                <a:solidFill>
                  <a:srgbClr val="231F20"/>
                </a:solidFill>
                <a:latin typeface="Arial" panose="020B0604020202020204" pitchFamily="34" charset="0"/>
                <a:cs typeface="Arial" panose="020B0604020202020204" pitchFamily="34" charset="0"/>
              </a:rPr>
              <a:t>пересадку</a:t>
            </a:r>
            <a:r>
              <a:rPr lang="ru-RU" sz="2400" b="1" spc="-45" dirty="0">
                <a:solidFill>
                  <a:srgbClr val="231F20"/>
                </a:solidFill>
                <a:latin typeface="Arial" panose="020B0604020202020204" pitchFamily="34" charset="0"/>
                <a:cs typeface="Arial" panose="020B0604020202020204" pitchFamily="34" charset="0"/>
              </a:rPr>
              <a:t> </a:t>
            </a:r>
            <a:r>
              <a:rPr lang="ru-RU" sz="2400" b="1" spc="-10" dirty="0" err="1">
                <a:solidFill>
                  <a:srgbClr val="231F20"/>
                </a:solidFill>
                <a:latin typeface="Arial" panose="020B0604020202020204" pitchFamily="34" charset="0"/>
                <a:cs typeface="Arial" panose="020B0604020202020204" pitchFamily="34" charset="0"/>
              </a:rPr>
              <a:t>ембріонів</a:t>
            </a:r>
            <a:r>
              <a:rPr lang="ru-RU" sz="2400" b="1" spc="-45" dirty="0">
                <a:solidFill>
                  <a:srgbClr val="231F20"/>
                </a:solidFill>
                <a:latin typeface="Arial" panose="020B0604020202020204" pitchFamily="34" charset="0"/>
                <a:cs typeface="Arial" panose="020B0604020202020204" pitchFamily="34" charset="0"/>
              </a:rPr>
              <a:t> </a:t>
            </a:r>
            <a:r>
              <a:rPr lang="ru-RU" sz="2400" b="1" dirty="0">
                <a:solidFill>
                  <a:srgbClr val="231F20"/>
                </a:solidFill>
                <a:latin typeface="Arial" panose="020B0604020202020204" pitchFamily="34" charset="0"/>
                <a:cs typeface="Arial" panose="020B0604020202020204" pitchFamily="34" charset="0"/>
              </a:rPr>
              <a:t>і</a:t>
            </a:r>
            <a:r>
              <a:rPr lang="ru-RU" sz="2400" b="1" spc="-50" dirty="0">
                <a:solidFill>
                  <a:srgbClr val="231F20"/>
                </a:solidFill>
                <a:latin typeface="Arial" panose="020B0604020202020204" pitchFamily="34" charset="0"/>
                <a:cs typeface="Arial" panose="020B0604020202020204" pitchFamily="34" charset="0"/>
              </a:rPr>
              <a:t> </a:t>
            </a:r>
            <a:r>
              <a:rPr lang="ru-RU" sz="2400" b="1" spc="-20" dirty="0">
                <a:solidFill>
                  <a:srgbClr val="231F20"/>
                </a:solidFill>
                <a:latin typeface="Arial" panose="020B0604020202020204" pitchFamily="34" charset="0"/>
                <a:cs typeface="Arial" panose="020B0604020202020204" pitchFamily="34" charset="0"/>
              </a:rPr>
              <a:t>контроль</a:t>
            </a:r>
            <a:r>
              <a:rPr lang="ru-RU" sz="2400" b="1" spc="-45" dirty="0">
                <a:solidFill>
                  <a:srgbClr val="231F20"/>
                </a:solidFill>
                <a:latin typeface="Arial" panose="020B0604020202020204" pitchFamily="34" charset="0"/>
                <a:cs typeface="Arial" panose="020B0604020202020204" pitchFamily="34" charset="0"/>
              </a:rPr>
              <a:t> </a:t>
            </a:r>
            <a:r>
              <a:rPr lang="ru-RU" sz="2400" b="1" spc="-25" dirty="0" err="1">
                <a:solidFill>
                  <a:srgbClr val="231F20"/>
                </a:solidFill>
                <a:latin typeface="Arial" panose="020B0604020202020204" pitchFamily="34" charset="0"/>
                <a:cs typeface="Arial" panose="020B0604020202020204" pitchFamily="34" charset="0"/>
              </a:rPr>
              <a:t>результатів</a:t>
            </a:r>
            <a:r>
              <a:rPr lang="ru-RU" sz="2400" b="1" spc="-25" dirty="0">
                <a:solidFill>
                  <a:srgbClr val="231F20"/>
                </a:solidFill>
                <a:latin typeface="Arial" panose="020B0604020202020204" pitchFamily="34" charset="0"/>
                <a:cs typeface="Arial" panose="020B0604020202020204" pitchFamily="34" charset="0"/>
              </a:rPr>
              <a:t>.</a:t>
            </a:r>
            <a:endParaRPr sz="2400" b="1" dirty="0">
              <a:latin typeface="Arial" panose="020B0604020202020204" pitchFamily="34" charset="0"/>
              <a:cs typeface="Arial" panose="020B0604020202020204" pitchFamily="34" charset="0"/>
            </a:endParaRPr>
          </a:p>
          <a:p>
            <a:pPr algn="just"/>
            <a:endParaRPr sz="2000" b="1" dirty="0">
              <a:latin typeface="Arial" panose="020B0604020202020204" pitchFamily="34" charset="0"/>
              <a:cs typeface="Arial" panose="020B0604020202020204" pitchFamily="34" charset="0"/>
            </a:endParaRPr>
          </a:p>
          <a:p>
            <a:pPr marL="33020" algn="just">
              <a:tabLst>
                <a:tab pos="509258" algn="l"/>
                <a:tab pos="673083" algn="l"/>
                <a:tab pos="1010260" algn="l"/>
                <a:tab pos="1487133" algn="l"/>
              </a:tabLst>
            </a:pPr>
            <a:r>
              <a:rPr sz="1400" u="sng" dirty="0">
                <a:solidFill>
                  <a:srgbClr val="231F20"/>
                </a:solidFill>
                <a:uFill>
                  <a:solidFill>
                    <a:srgbClr val="231F20"/>
                  </a:solidFill>
                </a:uFill>
                <a:latin typeface="Times New Roman"/>
                <a:cs typeface="Times New Roman"/>
              </a:rPr>
              <a:t> </a:t>
            </a:r>
            <a:endParaRPr sz="1400" dirty="0">
              <a:latin typeface="Times New Roman"/>
              <a:cs typeface="Times New Roman"/>
            </a:endParaRPr>
          </a:p>
        </p:txBody>
      </p:sp>
    </p:spTree>
    <p:extLst>
      <p:ext uri="{BB962C8B-B14F-4D97-AF65-F5344CB8AC3E}">
        <p14:creationId xmlns:p14="http://schemas.microsoft.com/office/powerpoint/2010/main" val="2100564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38905" y="7263536"/>
            <a:ext cx="476884" cy="0"/>
          </a:xfrm>
          <a:custGeom>
            <a:avLst/>
            <a:gdLst/>
            <a:ahLst/>
            <a:cxnLst/>
            <a:rect l="l" t="t" r="r" b="b"/>
            <a:pathLst>
              <a:path w="476885">
                <a:moveTo>
                  <a:pt x="0" y="0"/>
                </a:moveTo>
                <a:lnTo>
                  <a:pt x="476389" y="0"/>
                </a:lnTo>
              </a:path>
            </a:pathLst>
          </a:custGeom>
          <a:ln w="8470">
            <a:solidFill>
              <a:srgbClr val="231F20"/>
            </a:solidFill>
          </a:ln>
        </p:spPr>
        <p:txBody>
          <a:bodyPr wrap="square" lIns="0" tIns="0" rIns="0" bIns="0" rtlCol="0"/>
          <a:lstStyle/>
          <a:p>
            <a:endParaRPr/>
          </a:p>
        </p:txBody>
      </p:sp>
      <p:sp>
        <p:nvSpPr>
          <p:cNvPr id="3" name="object 3"/>
          <p:cNvSpPr txBox="1"/>
          <p:nvPr/>
        </p:nvSpPr>
        <p:spPr>
          <a:xfrm>
            <a:off x="510426" y="321768"/>
            <a:ext cx="9220200" cy="6974153"/>
          </a:xfrm>
          <a:prstGeom prst="rect">
            <a:avLst/>
          </a:prstGeom>
        </p:spPr>
        <p:txBody>
          <a:bodyPr vert="horz" wrap="square" lIns="0" tIns="12700" rIns="0" bIns="0" rtlCol="0">
            <a:spAutoFit/>
          </a:bodyPr>
          <a:lstStyle/>
          <a:p>
            <a:pPr>
              <a:spcBef>
                <a:spcPts val="15"/>
              </a:spcBef>
            </a:pPr>
            <a:endParaRPr sz="950" dirty="0">
              <a:latin typeface="Arial"/>
              <a:cs typeface="Arial"/>
            </a:endParaRPr>
          </a:p>
          <a:p>
            <a:pPr marL="12700" marR="5080" algn="just">
              <a:tabLst>
                <a:tab pos="372101" algn="l"/>
                <a:tab pos="372736" algn="l"/>
              </a:tabLst>
            </a:pPr>
            <a:r>
              <a:rPr sz="2400" b="1" spc="-30" dirty="0" err="1">
                <a:solidFill>
                  <a:srgbClr val="231F20"/>
                </a:solidFill>
                <a:latin typeface="Times New Roman"/>
                <a:cs typeface="Times New Roman"/>
              </a:rPr>
              <a:t>Р</a:t>
            </a:r>
            <a:r>
              <a:rPr sz="2400" b="1" dirty="0" err="1">
                <a:solidFill>
                  <a:srgbClr val="231F20"/>
                </a:solidFill>
                <a:latin typeface="Times New Roman"/>
                <a:cs typeface="Times New Roman"/>
              </a:rPr>
              <a:t>е</a:t>
            </a:r>
            <a:r>
              <a:rPr sz="2400" b="1" spc="-40" dirty="0" err="1">
                <a:solidFill>
                  <a:srgbClr val="231F20"/>
                </a:solidFill>
                <a:latin typeface="Times New Roman"/>
                <a:cs typeface="Times New Roman"/>
              </a:rPr>
              <a:t>з</a:t>
            </a:r>
            <a:r>
              <a:rPr sz="2400" b="1" spc="-65" dirty="0" err="1">
                <a:solidFill>
                  <a:srgbClr val="231F20"/>
                </a:solidFill>
                <a:latin typeface="Times New Roman"/>
                <a:cs typeface="Times New Roman"/>
              </a:rPr>
              <a:t>у</a:t>
            </a:r>
            <a:r>
              <a:rPr sz="2400" b="1" spc="-10" dirty="0" err="1">
                <a:solidFill>
                  <a:srgbClr val="231F20"/>
                </a:solidFill>
                <a:latin typeface="Times New Roman"/>
                <a:cs typeface="Times New Roman"/>
              </a:rPr>
              <a:t>л</a:t>
            </a:r>
            <a:r>
              <a:rPr sz="2400" b="1" spc="-60" dirty="0" err="1">
                <a:solidFill>
                  <a:srgbClr val="231F20"/>
                </a:solidFill>
                <a:latin typeface="Times New Roman"/>
                <a:cs typeface="Times New Roman"/>
              </a:rPr>
              <a:t>ь</a:t>
            </a:r>
            <a:r>
              <a:rPr sz="2400" b="1" dirty="0" err="1">
                <a:solidFill>
                  <a:srgbClr val="231F20"/>
                </a:solidFill>
                <a:latin typeface="Times New Roman"/>
                <a:cs typeface="Times New Roman"/>
              </a:rPr>
              <a:t>т</a:t>
            </a:r>
            <a:r>
              <a:rPr sz="2400" b="1" spc="-45" dirty="0" err="1">
                <a:solidFill>
                  <a:srgbClr val="231F20"/>
                </a:solidFill>
                <a:latin typeface="Times New Roman"/>
                <a:cs typeface="Times New Roman"/>
              </a:rPr>
              <a:t>а</a:t>
            </a:r>
            <a:r>
              <a:rPr sz="2400" b="1" spc="-10" dirty="0" err="1">
                <a:solidFill>
                  <a:srgbClr val="231F20"/>
                </a:solidFill>
                <a:latin typeface="Times New Roman"/>
                <a:cs typeface="Times New Roman"/>
              </a:rPr>
              <a:t>тивніст</a:t>
            </a:r>
            <a:r>
              <a:rPr sz="2400" b="1" dirty="0" err="1">
                <a:solidFill>
                  <a:srgbClr val="231F20"/>
                </a:solidFill>
                <a:latin typeface="Times New Roman"/>
                <a:cs typeface="Times New Roman"/>
              </a:rPr>
              <a:t>ь</a:t>
            </a:r>
            <a:r>
              <a:rPr sz="2400" b="1" spc="-55" dirty="0">
                <a:solidFill>
                  <a:srgbClr val="231F20"/>
                </a:solidFill>
                <a:latin typeface="Times New Roman"/>
                <a:cs typeface="Times New Roman"/>
              </a:rPr>
              <a:t> </a:t>
            </a:r>
            <a:r>
              <a:rPr sz="2400" b="1" spc="-10" dirty="0">
                <a:solidFill>
                  <a:srgbClr val="231F20"/>
                </a:solidFill>
                <a:latin typeface="Times New Roman"/>
                <a:cs typeface="Times New Roman"/>
              </a:rPr>
              <a:t>про</a:t>
            </a:r>
            <a:r>
              <a:rPr sz="2400" b="1" spc="-20" dirty="0">
                <a:solidFill>
                  <a:srgbClr val="231F20"/>
                </a:solidFill>
                <a:latin typeface="Times New Roman"/>
                <a:cs typeface="Times New Roman"/>
              </a:rPr>
              <a:t>в</a:t>
            </a:r>
            <a:r>
              <a:rPr sz="2400" b="1" spc="-30" dirty="0">
                <a:solidFill>
                  <a:srgbClr val="231F20"/>
                </a:solidFill>
                <a:latin typeface="Times New Roman"/>
                <a:cs typeface="Times New Roman"/>
              </a:rPr>
              <a:t>е</a:t>
            </a:r>
            <a:r>
              <a:rPr sz="2400" b="1" spc="-10" dirty="0">
                <a:solidFill>
                  <a:srgbClr val="231F20"/>
                </a:solidFill>
                <a:latin typeface="Times New Roman"/>
                <a:cs typeface="Times New Roman"/>
              </a:rPr>
              <a:t>денн</a:t>
            </a:r>
            <a:r>
              <a:rPr sz="2400" b="1" dirty="0">
                <a:solidFill>
                  <a:srgbClr val="231F20"/>
                </a:solidFill>
                <a:latin typeface="Times New Roman"/>
                <a:cs typeface="Times New Roman"/>
              </a:rPr>
              <a:t>я</a:t>
            </a:r>
            <a:r>
              <a:rPr sz="2400" b="1" spc="-55" dirty="0">
                <a:solidFill>
                  <a:srgbClr val="231F20"/>
                </a:solidFill>
                <a:latin typeface="Times New Roman"/>
                <a:cs typeface="Times New Roman"/>
              </a:rPr>
              <a:t> </a:t>
            </a:r>
            <a:r>
              <a:rPr sz="2400" b="1" dirty="0">
                <a:solidFill>
                  <a:srgbClr val="231F20"/>
                </a:solidFill>
                <a:latin typeface="Times New Roman"/>
                <a:cs typeface="Times New Roman"/>
              </a:rPr>
              <a:t>т</a:t>
            </a:r>
            <a:r>
              <a:rPr sz="2400" b="1" spc="-10" dirty="0">
                <a:solidFill>
                  <a:srgbClr val="231F20"/>
                </a:solidFill>
                <a:latin typeface="Times New Roman"/>
                <a:cs typeface="Times New Roman"/>
              </a:rPr>
              <a:t>рансплан</a:t>
            </a:r>
            <a:r>
              <a:rPr sz="2400" b="1" dirty="0">
                <a:solidFill>
                  <a:srgbClr val="231F20"/>
                </a:solidFill>
                <a:latin typeface="Times New Roman"/>
                <a:cs typeface="Times New Roman"/>
              </a:rPr>
              <a:t>т</a:t>
            </a:r>
            <a:r>
              <a:rPr sz="2400" b="1" spc="-10" dirty="0">
                <a:solidFill>
                  <a:srgbClr val="231F20"/>
                </a:solidFill>
                <a:latin typeface="Times New Roman"/>
                <a:cs typeface="Times New Roman"/>
              </a:rPr>
              <a:t>аці</a:t>
            </a:r>
            <a:r>
              <a:rPr sz="2400" b="1" dirty="0">
                <a:solidFill>
                  <a:srgbClr val="231F20"/>
                </a:solidFill>
                <a:latin typeface="Times New Roman"/>
                <a:cs typeface="Times New Roman"/>
              </a:rPr>
              <a:t>ї</a:t>
            </a:r>
            <a:r>
              <a:rPr sz="2400" b="1" spc="-55" dirty="0">
                <a:solidFill>
                  <a:srgbClr val="231F20"/>
                </a:solidFill>
                <a:latin typeface="Times New Roman"/>
                <a:cs typeface="Times New Roman"/>
              </a:rPr>
              <a:t> </a:t>
            </a:r>
            <a:r>
              <a:rPr sz="2400" b="1" spc="-10" dirty="0">
                <a:solidFill>
                  <a:srgbClr val="231F20"/>
                </a:solidFill>
                <a:latin typeface="Times New Roman"/>
                <a:cs typeface="Times New Roman"/>
              </a:rPr>
              <a:t>з</a:t>
            </a:r>
            <a:r>
              <a:rPr sz="2400" b="1" dirty="0">
                <a:solidFill>
                  <a:srgbClr val="231F20"/>
                </a:solidFill>
                <a:latin typeface="Times New Roman"/>
                <a:cs typeface="Times New Roman"/>
              </a:rPr>
              <a:t>а</a:t>
            </a:r>
            <a:r>
              <a:rPr sz="2400" b="1" spc="-10" dirty="0">
                <a:solidFill>
                  <a:srgbClr val="231F20"/>
                </a:solidFill>
                <a:latin typeface="Times New Roman"/>
                <a:cs typeface="Times New Roman"/>
              </a:rPr>
              <a:t>лежит</a:t>
            </a:r>
            <a:r>
              <a:rPr sz="2400" b="1" dirty="0">
                <a:solidFill>
                  <a:srgbClr val="231F20"/>
                </a:solidFill>
                <a:latin typeface="Times New Roman"/>
                <a:cs typeface="Times New Roman"/>
              </a:rPr>
              <a:t>ь</a:t>
            </a:r>
            <a:r>
              <a:rPr sz="2400" b="1" spc="-55" dirty="0">
                <a:solidFill>
                  <a:srgbClr val="231F20"/>
                </a:solidFill>
                <a:latin typeface="Times New Roman"/>
                <a:cs typeface="Times New Roman"/>
              </a:rPr>
              <a:t> </a:t>
            </a:r>
            <a:r>
              <a:rPr sz="2400" b="1" spc="-10" dirty="0">
                <a:solidFill>
                  <a:srgbClr val="231F20"/>
                </a:solidFill>
                <a:latin typeface="Times New Roman"/>
                <a:cs typeface="Times New Roman"/>
              </a:rPr>
              <a:t>ві</a:t>
            </a:r>
            <a:r>
              <a:rPr sz="2400" b="1" dirty="0">
                <a:solidFill>
                  <a:srgbClr val="231F20"/>
                </a:solidFill>
                <a:latin typeface="Times New Roman"/>
                <a:cs typeface="Times New Roman"/>
              </a:rPr>
              <a:t>д  </a:t>
            </a:r>
            <a:r>
              <a:rPr sz="2400" b="1" spc="-5" dirty="0">
                <a:solidFill>
                  <a:srgbClr val="231F20"/>
                </a:solidFill>
                <a:latin typeface="Times New Roman"/>
                <a:cs typeface="Times New Roman"/>
              </a:rPr>
              <a:t>послідовного</a:t>
            </a:r>
            <a:r>
              <a:rPr sz="2400" b="1" spc="30" dirty="0">
                <a:solidFill>
                  <a:srgbClr val="231F20"/>
                </a:solidFill>
                <a:latin typeface="Times New Roman"/>
                <a:cs typeface="Times New Roman"/>
              </a:rPr>
              <a:t> </a:t>
            </a:r>
            <a:r>
              <a:rPr sz="2400" b="1" spc="-5" dirty="0">
                <a:solidFill>
                  <a:srgbClr val="231F20"/>
                </a:solidFill>
                <a:latin typeface="Times New Roman"/>
                <a:cs typeface="Times New Roman"/>
              </a:rPr>
              <a:t>здійснення</a:t>
            </a:r>
            <a:r>
              <a:rPr sz="2400" b="1" spc="35" dirty="0">
                <a:solidFill>
                  <a:srgbClr val="231F20"/>
                </a:solidFill>
                <a:latin typeface="Times New Roman"/>
                <a:cs typeface="Times New Roman"/>
              </a:rPr>
              <a:t> </a:t>
            </a:r>
            <a:r>
              <a:rPr sz="2400" b="1" dirty="0">
                <a:solidFill>
                  <a:srgbClr val="231F20"/>
                </a:solidFill>
                <a:latin typeface="Times New Roman"/>
                <a:cs typeface="Times New Roman"/>
              </a:rPr>
              <a:t>ланок</a:t>
            </a:r>
            <a:r>
              <a:rPr sz="2400" b="1" spc="35" dirty="0">
                <a:solidFill>
                  <a:srgbClr val="231F20"/>
                </a:solidFill>
                <a:latin typeface="Times New Roman"/>
                <a:cs typeface="Times New Roman"/>
              </a:rPr>
              <a:t> </a:t>
            </a:r>
            <a:r>
              <a:rPr sz="2400" b="1" spc="-5" dirty="0">
                <a:solidFill>
                  <a:srgbClr val="231F20"/>
                </a:solidFill>
                <a:latin typeface="Times New Roman"/>
                <a:cs typeface="Times New Roman"/>
              </a:rPr>
              <a:t>технології,</a:t>
            </a:r>
            <a:r>
              <a:rPr sz="2400" b="1" spc="35" dirty="0">
                <a:solidFill>
                  <a:srgbClr val="231F20"/>
                </a:solidFill>
                <a:latin typeface="Times New Roman"/>
                <a:cs typeface="Times New Roman"/>
              </a:rPr>
              <a:t> </a:t>
            </a:r>
            <a:r>
              <a:rPr sz="2400" b="1" dirty="0">
                <a:solidFill>
                  <a:srgbClr val="231F20"/>
                </a:solidFill>
                <a:latin typeface="Times New Roman"/>
                <a:cs typeface="Times New Roman"/>
              </a:rPr>
              <a:t>що</a:t>
            </a:r>
            <a:r>
              <a:rPr sz="2400" b="1" spc="35" dirty="0">
                <a:solidFill>
                  <a:srgbClr val="231F20"/>
                </a:solidFill>
                <a:latin typeface="Times New Roman"/>
                <a:cs typeface="Times New Roman"/>
              </a:rPr>
              <a:t> </a:t>
            </a:r>
            <a:r>
              <a:rPr sz="2400" b="1" dirty="0">
                <a:solidFill>
                  <a:srgbClr val="231F20"/>
                </a:solidFill>
                <a:latin typeface="Times New Roman"/>
                <a:cs typeface="Times New Roman"/>
              </a:rPr>
              <a:t>й</a:t>
            </a:r>
            <a:r>
              <a:rPr sz="2400" b="1" spc="35" dirty="0">
                <a:solidFill>
                  <a:srgbClr val="231F20"/>
                </a:solidFill>
                <a:latin typeface="Times New Roman"/>
                <a:cs typeface="Times New Roman"/>
              </a:rPr>
              <a:t> </a:t>
            </a:r>
            <a:r>
              <a:rPr sz="2400" b="1" spc="-10" dirty="0">
                <a:solidFill>
                  <a:srgbClr val="231F20"/>
                </a:solidFill>
                <a:latin typeface="Times New Roman"/>
                <a:cs typeface="Times New Roman"/>
              </a:rPr>
              <a:t>обумовлює</a:t>
            </a:r>
            <a:r>
              <a:rPr sz="2400" b="1" spc="35" dirty="0">
                <a:solidFill>
                  <a:srgbClr val="231F20"/>
                </a:solidFill>
                <a:latin typeface="Times New Roman"/>
                <a:cs typeface="Times New Roman"/>
              </a:rPr>
              <a:t> </a:t>
            </a:r>
            <a:r>
              <a:rPr sz="2400" b="1" dirty="0">
                <a:solidFill>
                  <a:srgbClr val="231F20"/>
                </a:solidFill>
                <a:latin typeface="Times New Roman"/>
                <a:cs typeface="Times New Roman"/>
              </a:rPr>
              <a:t>її </a:t>
            </a:r>
            <a:r>
              <a:rPr sz="2400" b="1" spc="-285" dirty="0">
                <a:solidFill>
                  <a:srgbClr val="231F20"/>
                </a:solidFill>
                <a:latin typeface="Times New Roman"/>
                <a:cs typeface="Times New Roman"/>
              </a:rPr>
              <a:t> </a:t>
            </a:r>
            <a:r>
              <a:rPr sz="2400" b="1" spc="-10" dirty="0">
                <a:solidFill>
                  <a:srgbClr val="231F20"/>
                </a:solidFill>
                <a:latin typeface="Times New Roman"/>
                <a:cs typeface="Times New Roman"/>
              </a:rPr>
              <a:t>складність.</a:t>
            </a:r>
            <a:r>
              <a:rPr sz="2400" b="1" spc="-55" dirty="0">
                <a:solidFill>
                  <a:srgbClr val="231F20"/>
                </a:solidFill>
                <a:latin typeface="Times New Roman"/>
                <a:cs typeface="Times New Roman"/>
              </a:rPr>
              <a:t> </a:t>
            </a:r>
            <a:r>
              <a:rPr sz="2400" b="1" spc="-10" dirty="0">
                <a:solidFill>
                  <a:srgbClr val="231F20"/>
                </a:solidFill>
                <a:latin typeface="Times New Roman"/>
                <a:cs typeface="Times New Roman"/>
              </a:rPr>
              <a:t>Пересадка</a:t>
            </a:r>
            <a:r>
              <a:rPr sz="2400" b="1" spc="-55" dirty="0">
                <a:solidFill>
                  <a:srgbClr val="231F20"/>
                </a:solidFill>
                <a:latin typeface="Times New Roman"/>
                <a:cs typeface="Times New Roman"/>
              </a:rPr>
              <a:t> </a:t>
            </a:r>
            <a:r>
              <a:rPr sz="2400" b="1" dirty="0">
                <a:solidFill>
                  <a:srgbClr val="231F20"/>
                </a:solidFill>
                <a:latin typeface="Times New Roman"/>
                <a:cs typeface="Times New Roman"/>
              </a:rPr>
              <a:t>й</a:t>
            </a:r>
            <a:r>
              <a:rPr sz="2400" b="1" spc="-55" dirty="0">
                <a:solidFill>
                  <a:srgbClr val="231F20"/>
                </a:solidFill>
                <a:latin typeface="Times New Roman"/>
                <a:cs typeface="Times New Roman"/>
              </a:rPr>
              <a:t> </a:t>
            </a:r>
            <a:r>
              <a:rPr sz="2400" b="1" spc="-15" dirty="0">
                <a:solidFill>
                  <a:srgbClr val="231F20"/>
                </a:solidFill>
                <a:latin typeface="Times New Roman"/>
                <a:cs typeface="Times New Roman"/>
              </a:rPr>
              <a:t>заморожування</a:t>
            </a:r>
            <a:r>
              <a:rPr sz="2400" b="1" spc="-55" dirty="0">
                <a:solidFill>
                  <a:srgbClr val="231F20"/>
                </a:solidFill>
                <a:latin typeface="Times New Roman"/>
                <a:cs typeface="Times New Roman"/>
              </a:rPr>
              <a:t> </a:t>
            </a:r>
            <a:r>
              <a:rPr sz="2400" b="1" spc="-10" dirty="0">
                <a:solidFill>
                  <a:srgbClr val="231F20"/>
                </a:solidFill>
                <a:latin typeface="Times New Roman"/>
                <a:cs typeface="Times New Roman"/>
              </a:rPr>
              <a:t>ембріонів</a:t>
            </a:r>
            <a:r>
              <a:rPr sz="2400" b="1" spc="-55" dirty="0">
                <a:solidFill>
                  <a:srgbClr val="231F20"/>
                </a:solidFill>
                <a:latin typeface="Times New Roman"/>
                <a:cs typeface="Times New Roman"/>
              </a:rPr>
              <a:t> </a:t>
            </a:r>
            <a:r>
              <a:rPr sz="2400" b="1" spc="-15" dirty="0">
                <a:solidFill>
                  <a:srgbClr val="231F20"/>
                </a:solidFill>
                <a:latin typeface="Times New Roman"/>
                <a:cs typeface="Times New Roman"/>
              </a:rPr>
              <a:t>відкривають </a:t>
            </a:r>
            <a:r>
              <a:rPr sz="2400" b="1" spc="-285" dirty="0">
                <a:solidFill>
                  <a:srgbClr val="231F20"/>
                </a:solidFill>
                <a:latin typeface="Times New Roman"/>
                <a:cs typeface="Times New Roman"/>
              </a:rPr>
              <a:t> </a:t>
            </a:r>
            <a:r>
              <a:rPr sz="2400" b="1" spc="5" dirty="0">
                <a:solidFill>
                  <a:srgbClr val="231F20"/>
                </a:solidFill>
                <a:latin typeface="Times New Roman"/>
                <a:cs typeface="Times New Roman"/>
              </a:rPr>
              <a:t>широкі</a:t>
            </a:r>
            <a:r>
              <a:rPr sz="2400" b="1" spc="260" dirty="0">
                <a:solidFill>
                  <a:srgbClr val="231F20"/>
                </a:solidFill>
                <a:latin typeface="Times New Roman"/>
                <a:cs typeface="Times New Roman"/>
              </a:rPr>
              <a:t> </a:t>
            </a:r>
            <a:r>
              <a:rPr sz="2400" b="1" spc="5" dirty="0">
                <a:solidFill>
                  <a:srgbClr val="231F20"/>
                </a:solidFill>
                <a:latin typeface="Times New Roman"/>
                <a:cs typeface="Times New Roman"/>
              </a:rPr>
              <a:t>перспективи</a:t>
            </a:r>
            <a:r>
              <a:rPr sz="2400" b="1" spc="260" dirty="0">
                <a:solidFill>
                  <a:srgbClr val="231F20"/>
                </a:solidFill>
                <a:latin typeface="Times New Roman"/>
                <a:cs typeface="Times New Roman"/>
              </a:rPr>
              <a:t> </a:t>
            </a:r>
            <a:r>
              <a:rPr sz="2400" b="1" spc="5" dirty="0">
                <a:solidFill>
                  <a:srgbClr val="231F20"/>
                </a:solidFill>
                <a:latin typeface="Times New Roman"/>
                <a:cs typeface="Times New Roman"/>
              </a:rPr>
              <a:t>для</a:t>
            </a:r>
            <a:r>
              <a:rPr sz="2400" b="1" spc="260" dirty="0">
                <a:solidFill>
                  <a:srgbClr val="231F20"/>
                </a:solidFill>
                <a:latin typeface="Times New Roman"/>
                <a:cs typeface="Times New Roman"/>
              </a:rPr>
              <a:t> </a:t>
            </a:r>
            <a:r>
              <a:rPr sz="2400" b="1" spc="5" dirty="0">
                <a:solidFill>
                  <a:srgbClr val="231F20"/>
                </a:solidFill>
                <a:latin typeface="Times New Roman"/>
                <a:cs typeface="Times New Roman"/>
              </a:rPr>
              <a:t>розробки</a:t>
            </a:r>
            <a:r>
              <a:rPr sz="2400" b="1" spc="260" dirty="0">
                <a:solidFill>
                  <a:srgbClr val="231F20"/>
                </a:solidFill>
                <a:latin typeface="Times New Roman"/>
                <a:cs typeface="Times New Roman"/>
              </a:rPr>
              <a:t> </a:t>
            </a:r>
            <a:r>
              <a:rPr sz="2400" b="1" dirty="0">
                <a:solidFill>
                  <a:srgbClr val="231F20"/>
                </a:solidFill>
                <a:latin typeface="Times New Roman"/>
                <a:cs typeface="Times New Roman"/>
              </a:rPr>
              <a:t>й</a:t>
            </a:r>
            <a:r>
              <a:rPr sz="2400" b="1" spc="260" dirty="0">
                <a:solidFill>
                  <a:srgbClr val="231F20"/>
                </a:solidFill>
                <a:latin typeface="Times New Roman"/>
                <a:cs typeface="Times New Roman"/>
              </a:rPr>
              <a:t> </a:t>
            </a:r>
            <a:r>
              <a:rPr sz="2400" b="1" spc="5" dirty="0" err="1">
                <a:solidFill>
                  <a:srgbClr val="231F20"/>
                </a:solidFill>
                <a:latin typeface="Times New Roman"/>
                <a:cs typeface="Times New Roman"/>
              </a:rPr>
              <a:t>удосконалення</a:t>
            </a:r>
            <a:r>
              <a:rPr sz="2400" b="1" spc="260" dirty="0">
                <a:solidFill>
                  <a:srgbClr val="231F20"/>
                </a:solidFill>
                <a:latin typeface="Times New Roman"/>
                <a:cs typeface="Times New Roman"/>
              </a:rPr>
              <a:t> </a:t>
            </a:r>
            <a:r>
              <a:rPr sz="2400" b="1" spc="5" dirty="0" err="1">
                <a:solidFill>
                  <a:srgbClr val="231F20"/>
                </a:solidFill>
                <a:latin typeface="Times New Roman"/>
                <a:cs typeface="Times New Roman"/>
              </a:rPr>
              <a:t>нових</a:t>
            </a:r>
            <a:r>
              <a:rPr lang="en-US" sz="2400" b="1" dirty="0">
                <a:latin typeface="Times New Roman"/>
                <a:cs typeface="Times New Roman"/>
              </a:rPr>
              <a:t> </a:t>
            </a:r>
            <a:r>
              <a:rPr sz="2400" b="1" spc="-10" dirty="0" err="1">
                <a:solidFill>
                  <a:srgbClr val="231F20"/>
                </a:solidFill>
                <a:latin typeface="Times New Roman"/>
                <a:cs typeface="Times New Roman"/>
              </a:rPr>
              <a:t>методів</a:t>
            </a:r>
            <a:r>
              <a:rPr sz="2400" b="1" spc="-15" dirty="0">
                <a:solidFill>
                  <a:srgbClr val="231F20"/>
                </a:solidFill>
                <a:latin typeface="Times New Roman"/>
                <a:cs typeface="Times New Roman"/>
              </a:rPr>
              <a:t> </a:t>
            </a:r>
            <a:r>
              <a:rPr sz="2400" b="1" spc="-5" dirty="0">
                <a:solidFill>
                  <a:srgbClr val="231F20"/>
                </a:solidFill>
                <a:latin typeface="Times New Roman"/>
                <a:cs typeface="Times New Roman"/>
              </a:rPr>
              <a:t>біотехнології</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тварин,</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а</a:t>
            </a:r>
            <a:r>
              <a:rPr sz="2400" b="1" spc="-10" dirty="0">
                <a:solidFill>
                  <a:srgbClr val="231F20"/>
                </a:solidFill>
                <a:latin typeface="Times New Roman"/>
                <a:cs typeface="Times New Roman"/>
              </a:rPr>
              <a:t> </a:t>
            </a:r>
            <a:r>
              <a:rPr sz="2400" b="1" dirty="0" err="1">
                <a:solidFill>
                  <a:srgbClr val="231F20"/>
                </a:solidFill>
                <a:latin typeface="Times New Roman"/>
                <a:cs typeface="Times New Roman"/>
              </a:rPr>
              <a:t>саме</a:t>
            </a:r>
            <a:r>
              <a:rPr sz="2400" b="1" dirty="0">
                <a:solidFill>
                  <a:srgbClr val="231F20"/>
                </a:solidFill>
                <a:latin typeface="Times New Roman"/>
                <a:cs typeface="Times New Roman"/>
              </a:rPr>
              <a:t>:</a:t>
            </a:r>
            <a:endParaRPr lang="uk-UA" sz="2400" b="1" dirty="0">
              <a:latin typeface="Times New Roman"/>
              <a:cs typeface="Times New Roman"/>
            </a:endParaRPr>
          </a:p>
          <a:p>
            <a:pPr marL="298442" marR="5080" indent="-285743" algn="just">
              <a:buFont typeface="Wingdings" panose="05000000000000000000" pitchFamily="2" charset="2"/>
              <a:buChar char="ü"/>
              <a:tabLst>
                <a:tab pos="372101" algn="l"/>
                <a:tab pos="372736" algn="l"/>
              </a:tabLst>
            </a:pPr>
            <a:r>
              <a:rPr lang="uk-UA" sz="2400" b="1" spc="5" dirty="0">
                <a:latin typeface="Times New Roman"/>
                <a:cs typeface="Times New Roman"/>
              </a:rPr>
              <a:t>1.</a:t>
            </a:r>
            <a:r>
              <a:rPr lang="en-US" sz="2400" b="1" spc="5" dirty="0">
                <a:latin typeface="Times New Roman"/>
                <a:cs typeface="Times New Roman"/>
              </a:rPr>
              <a:t> </a:t>
            </a:r>
            <a:r>
              <a:rPr sz="2400" b="1" spc="5" dirty="0" err="1">
                <a:solidFill>
                  <a:srgbClr val="7030A0"/>
                </a:solidFill>
                <a:latin typeface="Times New Roman"/>
                <a:cs typeface="Times New Roman"/>
              </a:rPr>
              <a:t>Одержання</a:t>
            </a:r>
            <a:r>
              <a:rPr sz="2400" b="1" spc="5" dirty="0">
                <a:solidFill>
                  <a:srgbClr val="7030A0"/>
                </a:solidFill>
                <a:latin typeface="Times New Roman"/>
                <a:cs typeface="Times New Roman"/>
              </a:rPr>
              <a:t> ідентичних близнюків </a:t>
            </a:r>
            <a:r>
              <a:rPr sz="2400" b="1" spc="-5" dirty="0">
                <a:solidFill>
                  <a:srgbClr val="7030A0"/>
                </a:solidFill>
                <a:latin typeface="Times New Roman"/>
                <a:cs typeface="Times New Roman"/>
              </a:rPr>
              <a:t>шляхом </a:t>
            </a:r>
            <a:r>
              <a:rPr sz="2400" b="1" spc="5" dirty="0">
                <a:solidFill>
                  <a:srgbClr val="7030A0"/>
                </a:solidFill>
                <a:latin typeface="Times New Roman"/>
                <a:cs typeface="Times New Roman"/>
              </a:rPr>
              <a:t>розділення </a:t>
            </a:r>
            <a:r>
              <a:rPr sz="2400" b="1" spc="10" dirty="0">
                <a:solidFill>
                  <a:srgbClr val="7030A0"/>
                </a:solidFill>
                <a:latin typeface="Times New Roman"/>
                <a:cs typeface="Times New Roman"/>
              </a:rPr>
              <a:t> </a:t>
            </a:r>
            <a:r>
              <a:rPr sz="2400" b="1" dirty="0">
                <a:solidFill>
                  <a:srgbClr val="7030A0"/>
                </a:solidFill>
                <a:latin typeface="Times New Roman"/>
                <a:cs typeface="Times New Roman"/>
              </a:rPr>
              <a:t>ембріонів.</a:t>
            </a:r>
          </a:p>
          <a:p>
            <a:pPr marL="298442" marR="5080" indent="-285743" algn="just">
              <a:buFont typeface="Wingdings" panose="05000000000000000000" pitchFamily="2" charset="2"/>
              <a:buChar char="ü"/>
              <a:tabLst>
                <a:tab pos="372736" algn="l"/>
              </a:tabLst>
            </a:pPr>
            <a:r>
              <a:rPr lang="uk-UA" sz="2400" b="1" spc="-10" dirty="0">
                <a:solidFill>
                  <a:srgbClr val="231F20"/>
                </a:solidFill>
                <a:latin typeface="Times New Roman"/>
                <a:cs typeface="Times New Roman"/>
              </a:rPr>
              <a:t>2. </a:t>
            </a:r>
            <a:r>
              <a:rPr sz="2400" b="1" spc="-10" dirty="0" err="1">
                <a:solidFill>
                  <a:srgbClr val="7030A0"/>
                </a:solidFill>
                <a:latin typeface="Times New Roman"/>
                <a:cs typeface="Times New Roman"/>
              </a:rPr>
              <a:t>Запліднення</a:t>
            </a:r>
            <a:r>
              <a:rPr sz="2400" b="1" spc="-55" dirty="0">
                <a:solidFill>
                  <a:srgbClr val="7030A0"/>
                </a:solidFill>
                <a:latin typeface="Times New Roman"/>
                <a:cs typeface="Times New Roman"/>
              </a:rPr>
              <a:t> </a:t>
            </a:r>
            <a:r>
              <a:rPr sz="2400" b="1" spc="-5" dirty="0">
                <a:solidFill>
                  <a:srgbClr val="7030A0"/>
                </a:solidFill>
                <a:latin typeface="Times New Roman"/>
                <a:cs typeface="Times New Roman"/>
              </a:rPr>
              <a:t>яйцеклітин</a:t>
            </a:r>
            <a:r>
              <a:rPr sz="2400" b="1" spc="-55" dirty="0">
                <a:solidFill>
                  <a:srgbClr val="7030A0"/>
                </a:solidFill>
                <a:latin typeface="Times New Roman"/>
                <a:cs typeface="Times New Roman"/>
              </a:rPr>
              <a:t> </a:t>
            </a:r>
            <a:r>
              <a:rPr sz="2400" b="1" i="1" spc="-5" dirty="0">
                <a:solidFill>
                  <a:srgbClr val="7030A0"/>
                </a:solidFill>
                <a:latin typeface="Times New Roman"/>
                <a:cs typeface="Times New Roman"/>
              </a:rPr>
              <a:t>in</a:t>
            </a:r>
            <a:r>
              <a:rPr sz="2400" b="1" i="1" spc="-50" dirty="0">
                <a:solidFill>
                  <a:srgbClr val="7030A0"/>
                </a:solidFill>
                <a:latin typeface="Times New Roman"/>
                <a:cs typeface="Times New Roman"/>
              </a:rPr>
              <a:t> </a:t>
            </a:r>
            <a:r>
              <a:rPr sz="2400" b="1" i="1" spc="-15" dirty="0">
                <a:solidFill>
                  <a:srgbClr val="7030A0"/>
                </a:solidFill>
                <a:latin typeface="Times New Roman"/>
                <a:cs typeface="Times New Roman"/>
              </a:rPr>
              <a:t>vitro</a:t>
            </a:r>
            <a:r>
              <a:rPr sz="2400" b="1" spc="-15" dirty="0">
                <a:solidFill>
                  <a:srgbClr val="7030A0"/>
                </a:solidFill>
                <a:latin typeface="Times New Roman"/>
                <a:cs typeface="Times New Roman"/>
              </a:rPr>
              <a:t>,</a:t>
            </a:r>
            <a:r>
              <a:rPr sz="2400" b="1" spc="-55" dirty="0">
                <a:solidFill>
                  <a:srgbClr val="7030A0"/>
                </a:solidFill>
                <a:latin typeface="Times New Roman"/>
                <a:cs typeface="Times New Roman"/>
              </a:rPr>
              <a:t> </a:t>
            </a:r>
            <a:r>
              <a:rPr sz="2400" b="1" spc="-20" dirty="0">
                <a:solidFill>
                  <a:srgbClr val="7030A0"/>
                </a:solidFill>
                <a:latin typeface="Times New Roman"/>
                <a:cs typeface="Times New Roman"/>
              </a:rPr>
              <a:t>культивування</a:t>
            </a:r>
            <a:r>
              <a:rPr sz="2400" b="1" spc="-50" dirty="0">
                <a:solidFill>
                  <a:srgbClr val="7030A0"/>
                </a:solidFill>
                <a:latin typeface="Times New Roman"/>
                <a:cs typeface="Times New Roman"/>
              </a:rPr>
              <a:t> </a:t>
            </a:r>
            <a:r>
              <a:rPr sz="2400" b="1" spc="-5" dirty="0">
                <a:solidFill>
                  <a:srgbClr val="7030A0"/>
                </a:solidFill>
                <a:latin typeface="Times New Roman"/>
                <a:cs typeface="Times New Roman"/>
              </a:rPr>
              <a:t>ембріонів </a:t>
            </a:r>
            <a:r>
              <a:rPr sz="2400" b="1" spc="-290" dirty="0">
                <a:solidFill>
                  <a:srgbClr val="7030A0"/>
                </a:solidFill>
                <a:latin typeface="Times New Roman"/>
                <a:cs typeface="Times New Roman"/>
              </a:rPr>
              <a:t> </a:t>
            </a:r>
            <a:r>
              <a:rPr sz="2400" b="1" spc="5" dirty="0">
                <a:solidFill>
                  <a:srgbClr val="231F20"/>
                </a:solidFill>
                <a:latin typeface="Times New Roman"/>
                <a:cs typeface="Times New Roman"/>
              </a:rPr>
              <a:t>(це</a:t>
            </a:r>
            <a:r>
              <a:rPr sz="2400" b="1" spc="10" dirty="0">
                <a:solidFill>
                  <a:srgbClr val="231F20"/>
                </a:solidFill>
                <a:latin typeface="Times New Roman"/>
                <a:cs typeface="Times New Roman"/>
              </a:rPr>
              <a:t> досягається</a:t>
            </a:r>
            <a:r>
              <a:rPr sz="2400" b="1" spc="15" dirty="0">
                <a:solidFill>
                  <a:srgbClr val="231F20"/>
                </a:solidFill>
                <a:latin typeface="Times New Roman"/>
                <a:cs typeface="Times New Roman"/>
              </a:rPr>
              <a:t> </a:t>
            </a:r>
            <a:r>
              <a:rPr sz="2400" b="1" spc="-5" dirty="0">
                <a:solidFill>
                  <a:srgbClr val="231F20"/>
                </a:solidFill>
                <a:latin typeface="Times New Roman"/>
                <a:cs typeface="Times New Roman"/>
              </a:rPr>
              <a:t>шляхом</a:t>
            </a:r>
            <a:r>
              <a:rPr sz="2400" b="1" dirty="0">
                <a:solidFill>
                  <a:srgbClr val="231F20"/>
                </a:solidFill>
                <a:latin typeface="Times New Roman"/>
                <a:cs typeface="Times New Roman"/>
              </a:rPr>
              <a:t> </a:t>
            </a:r>
            <a:r>
              <a:rPr sz="2400" b="1" spc="5" dirty="0">
                <a:solidFill>
                  <a:srgbClr val="231F20"/>
                </a:solidFill>
                <a:latin typeface="Times New Roman"/>
                <a:cs typeface="Times New Roman"/>
              </a:rPr>
              <a:t>вилучення</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із</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яєчників</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ооцитів, </a:t>
            </a:r>
            <a:r>
              <a:rPr sz="2400" b="1" spc="10" dirty="0">
                <a:solidFill>
                  <a:srgbClr val="231F20"/>
                </a:solidFill>
                <a:latin typeface="Times New Roman"/>
                <a:cs typeface="Times New Roman"/>
              </a:rPr>
              <a:t> </a:t>
            </a:r>
            <a:r>
              <a:rPr sz="2400" b="1" spc="-15" dirty="0">
                <a:solidFill>
                  <a:srgbClr val="231F20"/>
                </a:solidFill>
                <a:latin typeface="Times New Roman"/>
                <a:cs typeface="Times New Roman"/>
              </a:rPr>
              <a:t>культивування </a:t>
            </a:r>
            <a:r>
              <a:rPr sz="2400" b="1" dirty="0">
                <a:solidFill>
                  <a:srgbClr val="231F20"/>
                </a:solidFill>
                <a:latin typeface="Times New Roman"/>
                <a:cs typeface="Times New Roman"/>
              </a:rPr>
              <a:t>їх поза </a:t>
            </a:r>
            <a:r>
              <a:rPr sz="2400" b="1" spc="-5" dirty="0">
                <a:solidFill>
                  <a:srgbClr val="231F20"/>
                </a:solidFill>
                <a:latin typeface="Times New Roman"/>
                <a:cs typeface="Times New Roman"/>
              </a:rPr>
              <a:t>організмом </a:t>
            </a:r>
            <a:r>
              <a:rPr sz="2400" b="1" dirty="0">
                <a:solidFill>
                  <a:srgbClr val="231F20"/>
                </a:solidFill>
                <a:latin typeface="Times New Roman"/>
                <a:cs typeface="Times New Roman"/>
              </a:rPr>
              <a:t>і </a:t>
            </a:r>
            <a:r>
              <a:rPr sz="2400" b="1" spc="-5" dirty="0">
                <a:solidFill>
                  <a:srgbClr val="231F20"/>
                </a:solidFill>
                <a:latin typeface="Times New Roman"/>
                <a:cs typeface="Times New Roman"/>
              </a:rPr>
              <a:t>наступного запліднення </a:t>
            </a:r>
            <a:r>
              <a:rPr sz="2400" b="1" dirty="0">
                <a:solidFill>
                  <a:srgbClr val="231F20"/>
                </a:solidFill>
                <a:latin typeface="Times New Roman"/>
                <a:cs typeface="Times New Roman"/>
              </a:rPr>
              <a:t>у </a:t>
            </a:r>
            <a:r>
              <a:rPr sz="2400" b="1" spc="5" dirty="0">
                <a:solidFill>
                  <a:srgbClr val="231F20"/>
                </a:solidFill>
                <a:latin typeface="Times New Roman"/>
                <a:cs typeface="Times New Roman"/>
              </a:rPr>
              <a:t> </a:t>
            </a:r>
            <a:r>
              <a:rPr sz="2400" b="1" dirty="0" err="1" smtClean="0">
                <a:solidFill>
                  <a:srgbClr val="231F20"/>
                </a:solidFill>
                <a:latin typeface="Times New Roman"/>
                <a:cs typeface="Times New Roman"/>
              </a:rPr>
              <a:t>пробірці</a:t>
            </a:r>
            <a:r>
              <a:rPr lang="en-US" sz="2400" b="1" dirty="0" smtClean="0">
                <a:solidFill>
                  <a:srgbClr val="231F20"/>
                </a:solidFill>
                <a:latin typeface="Times New Roman"/>
                <a:cs typeface="Times New Roman"/>
              </a:rPr>
              <a:t>)</a:t>
            </a:r>
            <a:r>
              <a:rPr sz="2400" b="1" dirty="0" smtClean="0">
                <a:solidFill>
                  <a:srgbClr val="231F20"/>
                </a:solidFill>
                <a:latin typeface="Times New Roman"/>
                <a:cs typeface="Times New Roman"/>
              </a:rPr>
              <a:t>.</a:t>
            </a:r>
            <a:endParaRPr sz="2400" b="1" dirty="0">
              <a:latin typeface="Times New Roman"/>
              <a:cs typeface="Times New Roman"/>
            </a:endParaRPr>
          </a:p>
          <a:p>
            <a:pPr marL="298442" marR="5080" indent="-285743" algn="just">
              <a:buFont typeface="Wingdings" panose="05000000000000000000" pitchFamily="2" charset="2"/>
              <a:buChar char="ü"/>
              <a:tabLst>
                <a:tab pos="372736" algn="l"/>
              </a:tabLst>
            </a:pPr>
            <a:r>
              <a:rPr lang="uk-UA" sz="2400" b="1" spc="5" dirty="0">
                <a:solidFill>
                  <a:srgbClr val="231F20"/>
                </a:solidFill>
                <a:latin typeface="Times New Roman"/>
                <a:cs typeface="Times New Roman"/>
              </a:rPr>
              <a:t>3. </a:t>
            </a:r>
            <a:r>
              <a:rPr sz="2400" b="1" spc="5" dirty="0" err="1">
                <a:solidFill>
                  <a:srgbClr val="7030A0"/>
                </a:solidFill>
                <a:latin typeface="Times New Roman"/>
                <a:cs typeface="Times New Roman"/>
              </a:rPr>
              <a:t>Одержання</a:t>
            </a:r>
            <a:r>
              <a:rPr sz="2400" b="1" spc="5" dirty="0">
                <a:solidFill>
                  <a:srgbClr val="7030A0"/>
                </a:solidFill>
                <a:latin typeface="Times New Roman"/>
                <a:cs typeface="Times New Roman"/>
              </a:rPr>
              <a:t> нових клонів </a:t>
            </a:r>
            <a:r>
              <a:rPr sz="2400" b="1" spc="-5" dirty="0">
                <a:solidFill>
                  <a:srgbClr val="7030A0"/>
                </a:solidFill>
                <a:latin typeface="Times New Roman"/>
                <a:cs typeface="Times New Roman"/>
              </a:rPr>
              <a:t>шляхом </a:t>
            </a:r>
            <a:r>
              <a:rPr sz="2400" b="1" spc="10" dirty="0">
                <a:solidFill>
                  <a:srgbClr val="7030A0"/>
                </a:solidFill>
                <a:latin typeface="Times New Roman"/>
                <a:cs typeface="Times New Roman"/>
              </a:rPr>
              <a:t>трансплантації </a:t>
            </a:r>
            <a:r>
              <a:rPr sz="2400" b="1" spc="5" dirty="0">
                <a:solidFill>
                  <a:srgbClr val="7030A0"/>
                </a:solidFill>
                <a:latin typeface="Times New Roman"/>
                <a:cs typeface="Times New Roman"/>
              </a:rPr>
              <a:t>ядра </a:t>
            </a:r>
            <a:r>
              <a:rPr sz="2400" b="1" spc="10" dirty="0">
                <a:solidFill>
                  <a:srgbClr val="7030A0"/>
                </a:solidFill>
                <a:latin typeface="Times New Roman"/>
                <a:cs typeface="Times New Roman"/>
              </a:rPr>
              <a:t> </a:t>
            </a:r>
            <a:r>
              <a:rPr sz="2400" b="1" dirty="0">
                <a:solidFill>
                  <a:srgbClr val="7030A0"/>
                </a:solidFill>
                <a:latin typeface="Times New Roman"/>
                <a:cs typeface="Times New Roman"/>
              </a:rPr>
              <a:t>клітини </a:t>
            </a:r>
            <a:r>
              <a:rPr sz="2400" b="1" spc="-5" dirty="0">
                <a:solidFill>
                  <a:srgbClr val="231F20"/>
                </a:solidFill>
                <a:latin typeface="Times New Roman"/>
                <a:cs typeface="Times New Roman"/>
              </a:rPr>
              <a:t>(клонування тварин </a:t>
            </a:r>
            <a:r>
              <a:rPr sz="2400" b="1" dirty="0">
                <a:solidFill>
                  <a:srgbClr val="231F20"/>
                </a:solidFill>
                <a:latin typeface="Times New Roman"/>
                <a:cs typeface="Times New Roman"/>
              </a:rPr>
              <a:t>– </a:t>
            </a:r>
            <a:r>
              <a:rPr sz="2400" b="1" spc="-5" dirty="0">
                <a:solidFill>
                  <a:srgbClr val="231F20"/>
                </a:solidFill>
                <a:latin typeface="Times New Roman"/>
                <a:cs typeface="Times New Roman"/>
              </a:rPr>
              <a:t>штучне одержання генетичних </a:t>
            </a:r>
            <a:r>
              <a:rPr sz="2400" b="1" dirty="0">
                <a:solidFill>
                  <a:srgbClr val="231F20"/>
                </a:solidFill>
                <a:latin typeface="Times New Roman"/>
                <a:cs typeface="Times New Roman"/>
              </a:rPr>
              <a:t> </a:t>
            </a:r>
            <a:r>
              <a:rPr sz="2400" b="1" spc="-20" dirty="0">
                <a:solidFill>
                  <a:srgbClr val="231F20"/>
                </a:solidFill>
                <a:latin typeface="Times New Roman"/>
                <a:cs typeface="Times New Roman"/>
              </a:rPr>
              <a:t>копій</a:t>
            </a:r>
            <a:r>
              <a:rPr sz="2400" b="1" spc="-50" dirty="0">
                <a:solidFill>
                  <a:srgbClr val="231F20"/>
                </a:solidFill>
                <a:latin typeface="Times New Roman"/>
                <a:cs typeface="Times New Roman"/>
              </a:rPr>
              <a:t> </a:t>
            </a:r>
            <a:r>
              <a:rPr sz="2400" b="1" spc="-5" dirty="0">
                <a:solidFill>
                  <a:srgbClr val="231F20"/>
                </a:solidFill>
                <a:latin typeface="Times New Roman"/>
                <a:cs typeface="Times New Roman"/>
              </a:rPr>
              <a:t>без</a:t>
            </a:r>
            <a:r>
              <a:rPr sz="2400" b="1" spc="-50" dirty="0">
                <a:solidFill>
                  <a:srgbClr val="231F20"/>
                </a:solidFill>
                <a:latin typeface="Times New Roman"/>
                <a:cs typeface="Times New Roman"/>
              </a:rPr>
              <a:t> </a:t>
            </a:r>
            <a:r>
              <a:rPr sz="2400" b="1" spc="-15" dirty="0">
                <a:solidFill>
                  <a:srgbClr val="231F20"/>
                </a:solidFill>
                <a:latin typeface="Times New Roman"/>
                <a:cs typeface="Times New Roman"/>
              </a:rPr>
              <a:t>статевого</a:t>
            </a:r>
            <a:r>
              <a:rPr sz="2400" b="1" spc="-45" dirty="0">
                <a:solidFill>
                  <a:srgbClr val="231F20"/>
                </a:solidFill>
                <a:latin typeface="Times New Roman"/>
                <a:cs typeface="Times New Roman"/>
              </a:rPr>
              <a:t> </a:t>
            </a:r>
            <a:r>
              <a:rPr sz="2400" b="1" spc="-10" dirty="0">
                <a:solidFill>
                  <a:srgbClr val="231F20"/>
                </a:solidFill>
                <a:latin typeface="Times New Roman"/>
                <a:cs typeface="Times New Roman"/>
              </a:rPr>
              <a:t>розмноження.</a:t>
            </a:r>
            <a:r>
              <a:rPr sz="2400" b="1" spc="-50" dirty="0">
                <a:solidFill>
                  <a:srgbClr val="231F20"/>
                </a:solidFill>
                <a:latin typeface="Times New Roman"/>
                <a:cs typeface="Times New Roman"/>
              </a:rPr>
              <a:t> </a:t>
            </a:r>
            <a:r>
              <a:rPr sz="2400" b="1" spc="-10" dirty="0">
                <a:solidFill>
                  <a:srgbClr val="231F20"/>
                </a:solidFill>
                <a:latin typeface="Times New Roman"/>
                <a:cs typeface="Times New Roman"/>
              </a:rPr>
              <a:t>Сукупність</a:t>
            </a:r>
            <a:r>
              <a:rPr sz="2400" b="1" spc="-45" dirty="0">
                <a:solidFill>
                  <a:srgbClr val="231F20"/>
                </a:solidFill>
                <a:latin typeface="Times New Roman"/>
                <a:cs typeface="Times New Roman"/>
              </a:rPr>
              <a:t> </a:t>
            </a:r>
            <a:r>
              <a:rPr sz="2400" b="1" spc="-5" dirty="0">
                <a:solidFill>
                  <a:srgbClr val="231F20"/>
                </a:solidFill>
                <a:latin typeface="Times New Roman"/>
                <a:cs typeface="Times New Roman"/>
              </a:rPr>
              <a:t>таких</a:t>
            </a:r>
            <a:r>
              <a:rPr sz="2400" b="1" spc="-50" dirty="0">
                <a:solidFill>
                  <a:srgbClr val="231F20"/>
                </a:solidFill>
                <a:latin typeface="Times New Roman"/>
                <a:cs typeface="Times New Roman"/>
              </a:rPr>
              <a:t> </a:t>
            </a:r>
            <a:r>
              <a:rPr sz="2400" b="1" spc="-15" dirty="0">
                <a:solidFill>
                  <a:srgbClr val="231F20"/>
                </a:solidFill>
                <a:latin typeface="Times New Roman"/>
                <a:cs typeface="Times New Roman"/>
              </a:rPr>
              <a:t>потомків</a:t>
            </a:r>
            <a:r>
              <a:rPr sz="2400" b="1" spc="-5" dirty="0">
                <a:solidFill>
                  <a:srgbClr val="231F20"/>
                </a:solidFill>
                <a:latin typeface="Times New Roman"/>
                <a:cs typeface="Times New Roman"/>
              </a:rPr>
              <a:t> </a:t>
            </a:r>
            <a:r>
              <a:rPr sz="2400" b="1" dirty="0">
                <a:solidFill>
                  <a:srgbClr val="231F20"/>
                </a:solidFill>
                <a:latin typeface="Times New Roman"/>
                <a:cs typeface="Times New Roman"/>
              </a:rPr>
              <a:t>– </a:t>
            </a:r>
            <a:r>
              <a:rPr sz="2400" b="1" spc="-285" dirty="0">
                <a:solidFill>
                  <a:srgbClr val="231F20"/>
                </a:solidFill>
                <a:latin typeface="Times New Roman"/>
                <a:cs typeface="Times New Roman"/>
              </a:rPr>
              <a:t> </a:t>
            </a:r>
            <a:r>
              <a:rPr sz="2400" b="1" spc="-15" dirty="0">
                <a:solidFill>
                  <a:srgbClr val="231F20"/>
                </a:solidFill>
                <a:latin typeface="Times New Roman"/>
                <a:cs typeface="Times New Roman"/>
              </a:rPr>
              <a:t>копій,</a:t>
            </a:r>
            <a:r>
              <a:rPr sz="2400" b="1" spc="-50" dirty="0">
                <a:solidFill>
                  <a:srgbClr val="231F20"/>
                </a:solidFill>
                <a:latin typeface="Times New Roman"/>
                <a:cs typeface="Times New Roman"/>
              </a:rPr>
              <a:t> </a:t>
            </a:r>
            <a:r>
              <a:rPr sz="2400" b="1" spc="-5" dirty="0">
                <a:solidFill>
                  <a:srgbClr val="231F20"/>
                </a:solidFill>
                <a:latin typeface="Times New Roman"/>
                <a:cs typeface="Times New Roman"/>
              </a:rPr>
              <a:t>які</a:t>
            </a:r>
            <a:r>
              <a:rPr sz="2400" b="1" spc="-50" dirty="0">
                <a:solidFill>
                  <a:srgbClr val="231F20"/>
                </a:solidFill>
                <a:latin typeface="Times New Roman"/>
                <a:cs typeface="Times New Roman"/>
              </a:rPr>
              <a:t> </a:t>
            </a:r>
            <a:r>
              <a:rPr sz="2400" b="1" spc="-20" dirty="0">
                <a:solidFill>
                  <a:srgbClr val="231F20"/>
                </a:solidFill>
                <a:latin typeface="Times New Roman"/>
                <a:cs typeface="Times New Roman"/>
              </a:rPr>
              <a:t>походять</a:t>
            </a:r>
            <a:r>
              <a:rPr sz="2400" b="1" spc="-45" dirty="0">
                <a:solidFill>
                  <a:srgbClr val="231F20"/>
                </a:solidFill>
                <a:latin typeface="Times New Roman"/>
                <a:cs typeface="Times New Roman"/>
              </a:rPr>
              <a:t> </a:t>
            </a:r>
            <a:r>
              <a:rPr sz="2400" b="1" spc="-5" dirty="0">
                <a:solidFill>
                  <a:srgbClr val="231F20"/>
                </a:solidFill>
                <a:latin typeface="Times New Roman"/>
                <a:cs typeface="Times New Roman"/>
              </a:rPr>
              <a:t>від</a:t>
            </a:r>
            <a:r>
              <a:rPr sz="2400" b="1" spc="-50" dirty="0">
                <a:solidFill>
                  <a:srgbClr val="231F20"/>
                </a:solidFill>
                <a:latin typeface="Times New Roman"/>
                <a:cs typeface="Times New Roman"/>
              </a:rPr>
              <a:t> </a:t>
            </a:r>
            <a:r>
              <a:rPr sz="2400" b="1" spc="-10" dirty="0">
                <a:solidFill>
                  <a:srgbClr val="231F20"/>
                </a:solidFill>
                <a:latin typeface="Times New Roman"/>
                <a:cs typeface="Times New Roman"/>
              </a:rPr>
              <a:t>однієї</a:t>
            </a:r>
            <a:r>
              <a:rPr sz="2400" b="1" spc="-50" dirty="0">
                <a:solidFill>
                  <a:srgbClr val="231F20"/>
                </a:solidFill>
                <a:latin typeface="Times New Roman"/>
                <a:cs typeface="Times New Roman"/>
              </a:rPr>
              <a:t> </a:t>
            </a:r>
            <a:r>
              <a:rPr sz="2400" b="1" spc="-10" dirty="0">
                <a:solidFill>
                  <a:srgbClr val="231F20"/>
                </a:solidFill>
                <a:latin typeface="Times New Roman"/>
                <a:cs typeface="Times New Roman"/>
              </a:rPr>
              <a:t>тварини,</a:t>
            </a:r>
            <a:r>
              <a:rPr sz="2400" b="1" spc="-45" dirty="0">
                <a:solidFill>
                  <a:srgbClr val="231F20"/>
                </a:solidFill>
                <a:latin typeface="Times New Roman"/>
                <a:cs typeface="Times New Roman"/>
              </a:rPr>
              <a:t> </a:t>
            </a:r>
            <a:r>
              <a:rPr sz="2400" b="1" spc="-10" dirty="0">
                <a:solidFill>
                  <a:srgbClr val="231F20"/>
                </a:solidFill>
                <a:latin typeface="Times New Roman"/>
                <a:cs typeface="Times New Roman"/>
              </a:rPr>
              <a:t>називають</a:t>
            </a:r>
            <a:r>
              <a:rPr sz="2400" b="1" spc="-50" dirty="0">
                <a:solidFill>
                  <a:srgbClr val="231F20"/>
                </a:solidFill>
                <a:latin typeface="Times New Roman"/>
                <a:cs typeface="Times New Roman"/>
              </a:rPr>
              <a:t> </a:t>
            </a:r>
            <a:r>
              <a:rPr sz="2400" b="1" spc="-10" dirty="0">
                <a:solidFill>
                  <a:srgbClr val="231F20"/>
                </a:solidFill>
                <a:latin typeface="Times New Roman"/>
                <a:cs typeface="Times New Roman"/>
              </a:rPr>
              <a:t>клоном).</a:t>
            </a:r>
            <a:r>
              <a:rPr sz="2400" b="1" spc="-50" dirty="0">
                <a:solidFill>
                  <a:srgbClr val="231F20"/>
                </a:solidFill>
                <a:latin typeface="Times New Roman"/>
                <a:cs typeface="Times New Roman"/>
              </a:rPr>
              <a:t> </a:t>
            </a:r>
            <a:r>
              <a:rPr sz="2400" b="1" spc="-15" dirty="0">
                <a:solidFill>
                  <a:srgbClr val="231F20"/>
                </a:solidFill>
                <a:latin typeface="Times New Roman"/>
                <a:cs typeface="Times New Roman"/>
              </a:rPr>
              <a:t>Так, </a:t>
            </a:r>
            <a:r>
              <a:rPr sz="2400" b="1" spc="-285" dirty="0">
                <a:solidFill>
                  <a:srgbClr val="231F20"/>
                </a:solidFill>
                <a:latin typeface="Times New Roman"/>
                <a:cs typeface="Times New Roman"/>
              </a:rPr>
              <a:t> </a:t>
            </a:r>
            <a:r>
              <a:rPr sz="2400" b="1" dirty="0">
                <a:solidFill>
                  <a:srgbClr val="231F20"/>
                </a:solidFill>
                <a:latin typeface="Times New Roman"/>
                <a:cs typeface="Times New Roman"/>
              </a:rPr>
              <a:t>у </a:t>
            </a:r>
            <a:r>
              <a:rPr sz="2400" b="1" spc="-15" dirty="0">
                <a:solidFill>
                  <a:srgbClr val="231F20"/>
                </a:solidFill>
                <a:latin typeface="Times New Roman"/>
                <a:cs typeface="Times New Roman"/>
              </a:rPr>
              <a:t>лютому </a:t>
            </a:r>
            <a:r>
              <a:rPr sz="2400" b="1" dirty="0">
                <a:solidFill>
                  <a:srgbClr val="231F20"/>
                </a:solidFill>
                <a:latin typeface="Times New Roman"/>
                <a:cs typeface="Times New Roman"/>
              </a:rPr>
              <a:t>1997 р. </a:t>
            </a:r>
            <a:r>
              <a:rPr sz="2400" b="1" spc="-10" dirty="0">
                <a:solidFill>
                  <a:srgbClr val="231F20"/>
                </a:solidFill>
                <a:latin typeface="Times New Roman"/>
                <a:cs typeface="Times New Roman"/>
              </a:rPr>
              <a:t>вчені Рослінського </a:t>
            </a:r>
            <a:r>
              <a:rPr sz="2400" b="1" spc="-5" dirty="0">
                <a:solidFill>
                  <a:srgbClr val="231F20"/>
                </a:solidFill>
                <a:latin typeface="Times New Roman"/>
                <a:cs typeface="Times New Roman"/>
              </a:rPr>
              <a:t>інституту (Едінбург) </a:t>
            </a:r>
            <a:r>
              <a:rPr sz="2400" b="1" dirty="0">
                <a:solidFill>
                  <a:srgbClr val="231F20"/>
                </a:solidFill>
                <a:latin typeface="Times New Roman"/>
                <a:cs typeface="Times New Roman"/>
              </a:rPr>
              <a:t>під </a:t>
            </a:r>
            <a:r>
              <a:rPr sz="2400" b="1" spc="5" dirty="0">
                <a:solidFill>
                  <a:srgbClr val="231F20"/>
                </a:solidFill>
                <a:latin typeface="Times New Roman"/>
                <a:cs typeface="Times New Roman"/>
              </a:rPr>
              <a:t> </a:t>
            </a:r>
            <a:r>
              <a:rPr sz="2400" b="1" dirty="0">
                <a:solidFill>
                  <a:srgbClr val="231F20"/>
                </a:solidFill>
                <a:latin typeface="Times New Roman"/>
                <a:cs typeface="Times New Roman"/>
              </a:rPr>
              <a:t>керівництвом </a:t>
            </a:r>
            <a:r>
              <a:rPr sz="2400" b="1" spc="5" dirty="0">
                <a:solidFill>
                  <a:srgbClr val="231F20"/>
                </a:solidFill>
                <a:latin typeface="Times New Roman"/>
                <a:cs typeface="Times New Roman"/>
              </a:rPr>
              <a:t>Яна </a:t>
            </a:r>
            <a:r>
              <a:rPr sz="2400" b="1" spc="10" dirty="0">
                <a:solidFill>
                  <a:srgbClr val="231F20"/>
                </a:solidFill>
                <a:latin typeface="Times New Roman"/>
                <a:cs typeface="Times New Roman"/>
              </a:rPr>
              <a:t>Вілмута </a:t>
            </a:r>
            <a:r>
              <a:rPr sz="2400" b="1" spc="5" dirty="0">
                <a:solidFill>
                  <a:srgbClr val="231F20"/>
                </a:solidFill>
                <a:latin typeface="Times New Roman"/>
                <a:cs typeface="Times New Roman"/>
              </a:rPr>
              <a:t>провели успішні експерименти </a:t>
            </a:r>
            <a:r>
              <a:rPr sz="2400" b="1" dirty="0">
                <a:solidFill>
                  <a:srgbClr val="231F20"/>
                </a:solidFill>
                <a:latin typeface="Times New Roman"/>
                <a:cs typeface="Times New Roman"/>
              </a:rPr>
              <a:t>у </a:t>
            </a:r>
            <a:r>
              <a:rPr sz="2400" b="1" spc="5" dirty="0">
                <a:solidFill>
                  <a:srgbClr val="231F20"/>
                </a:solidFill>
                <a:latin typeface="Times New Roman"/>
                <a:cs typeface="Times New Roman"/>
              </a:rPr>
              <a:t> напрямку</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генетичного</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клонування</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вівці.</a:t>
            </a:r>
            <a:r>
              <a:rPr sz="2400" b="1" spc="10" dirty="0">
                <a:solidFill>
                  <a:srgbClr val="231F20"/>
                </a:solidFill>
                <a:latin typeface="Times New Roman"/>
                <a:cs typeface="Times New Roman"/>
              </a:rPr>
              <a:t> </a:t>
            </a:r>
            <a:endParaRPr lang="en-US" sz="2000" b="1" u="sng" dirty="0">
              <a:solidFill>
                <a:srgbClr val="231F20"/>
              </a:solidFill>
              <a:uFill>
                <a:solidFill>
                  <a:srgbClr val="231F20"/>
                </a:solidFill>
              </a:uFill>
              <a:latin typeface="Times New Roman"/>
              <a:cs typeface="Times New Roman"/>
            </a:endParaRPr>
          </a:p>
          <a:p>
            <a:pPr marL="12700" marR="5080" indent="130807" algn="just">
              <a:lnSpc>
                <a:spcPts val="1300"/>
              </a:lnSpc>
              <a:buAutoNum type="arabicPeriod"/>
              <a:tabLst>
                <a:tab pos="372736" algn="l"/>
              </a:tabLst>
            </a:pPr>
            <a:endParaRPr sz="1400" dirty="0">
              <a:latin typeface="Times New Roman"/>
              <a:cs typeface="Times New Roman"/>
            </a:endParaRPr>
          </a:p>
        </p:txBody>
      </p:sp>
      <p:sp>
        <p:nvSpPr>
          <p:cNvPr id="4" name="object 4"/>
          <p:cNvSpPr/>
          <p:nvPr/>
        </p:nvSpPr>
        <p:spPr>
          <a:xfrm>
            <a:off x="5120526" y="7263548"/>
            <a:ext cx="476884" cy="0"/>
          </a:xfrm>
          <a:custGeom>
            <a:avLst/>
            <a:gdLst/>
            <a:ahLst/>
            <a:cxnLst/>
            <a:rect l="l" t="t" r="r" b="b"/>
            <a:pathLst>
              <a:path w="476885">
                <a:moveTo>
                  <a:pt x="0" y="0"/>
                </a:moveTo>
                <a:lnTo>
                  <a:pt x="476376" y="0"/>
                </a:lnTo>
              </a:path>
            </a:pathLst>
          </a:custGeom>
          <a:ln w="8470">
            <a:solidFill>
              <a:srgbClr val="231F2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7500" y="163388"/>
            <a:ext cx="9372600" cy="7399462"/>
          </a:xfrm>
          <a:prstGeom prst="rect">
            <a:avLst/>
          </a:prstGeom>
          <a:solidFill>
            <a:schemeClr val="bg1"/>
          </a:solidFill>
        </p:spPr>
        <p:txBody>
          <a:bodyPr vert="horz" wrap="square" lIns="0" tIns="12700" rIns="0" bIns="0" rtlCol="0">
            <a:spAutoFit/>
          </a:bodyPr>
          <a:lstStyle/>
          <a:p>
            <a:pPr marL="873104" marR="580376" lvl="1" indent="-285743">
              <a:buFont typeface="Wingdings" panose="05000000000000000000" pitchFamily="2" charset="2"/>
              <a:buChar char="ü"/>
              <a:tabLst>
                <a:tab pos="740392" algn="l"/>
              </a:tabLst>
            </a:pPr>
            <a:r>
              <a:rPr sz="32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Методи</a:t>
            </a:r>
            <a:r>
              <a:rPr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sz="32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створення</a:t>
            </a:r>
            <a:r>
              <a:rPr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sz="32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трансгенних</a:t>
            </a:r>
            <a:r>
              <a:rPr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sz="32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рослин</a:t>
            </a:r>
            <a:r>
              <a:rPr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sz="32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векторний</a:t>
            </a:r>
            <a:r>
              <a:rPr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і</a:t>
            </a:r>
            <a:r>
              <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sz="32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прямий</a:t>
            </a:r>
            <a:r>
              <a:rPr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sz="32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трансгеноз</a:t>
            </a:r>
            <a:r>
              <a:rPr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12700" marR="5080" indent="359401" algn="just"/>
            <a:r>
              <a:rPr sz="2400" b="1" dirty="0" err="1">
                <a:latin typeface="Arial" panose="020B0604020202020204" pitchFamily="34" charset="0"/>
                <a:cs typeface="Arial" panose="020B0604020202020204" pitchFamily="34" charset="0"/>
              </a:rPr>
              <a:t>Однією</a:t>
            </a:r>
            <a:r>
              <a:rPr sz="2400" b="1" dirty="0">
                <a:latin typeface="Arial" panose="020B0604020202020204" pitchFamily="34" charset="0"/>
                <a:cs typeface="Arial" panose="020B0604020202020204" pitchFamily="34" charset="0"/>
              </a:rPr>
              <a:t> із переваг рослинних клітин є їхня  </a:t>
            </a:r>
            <a:r>
              <a:rPr sz="24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тотипотентність</a:t>
            </a:r>
            <a:r>
              <a:rPr sz="2400" b="1" dirty="0">
                <a:latin typeface="Arial" panose="020B0604020202020204" pitchFamily="34" charset="0"/>
                <a:cs typeface="Arial" panose="020B0604020202020204" pitchFamily="34" charset="0"/>
              </a:rPr>
              <a:t>: </a:t>
            </a:r>
            <a:r>
              <a:rPr sz="2400" b="1" i="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із однієї клітини можна регенерувати цілу  рослину.</a:t>
            </a:r>
            <a:r>
              <a:rPr sz="2400" b="1" dirty="0">
                <a:latin typeface="Arial" panose="020B0604020202020204" pitchFamily="34" charset="0"/>
                <a:cs typeface="Arial" panose="020B0604020202020204" pitchFamily="34" charset="0"/>
              </a:rPr>
              <a:t> Отже, із клітин, що сконструйовані генно-  інженерними методами, можна отримати рослини, усі клітини  яких несуть чужорідний ген чи гени. </a:t>
            </a:r>
            <a:r>
              <a:rPr sz="2400" b="1" i="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Часто такі трансгенні  рослини, створені de novo, розмножують вегетативно.</a:t>
            </a:r>
            <a:r>
              <a:rPr sz="24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sz="2400" b="1" dirty="0" err="1" smtClean="0">
                <a:latin typeface="Arial" panose="020B0604020202020204" pitchFamily="34" charset="0"/>
                <a:cs typeface="Arial" panose="020B0604020202020204" pitchFamily="34" charset="0"/>
              </a:rPr>
              <a:t>Генетична</a:t>
            </a:r>
            <a:r>
              <a:rPr sz="2400" b="1" dirty="0" smtClean="0">
                <a:latin typeface="Arial" panose="020B0604020202020204" pitchFamily="34" charset="0"/>
                <a:cs typeface="Arial" panose="020B0604020202020204" pitchFamily="34" charset="0"/>
              </a:rPr>
              <a:t> </a:t>
            </a:r>
            <a:r>
              <a:rPr sz="2400" b="1" dirty="0">
                <a:latin typeface="Arial" panose="020B0604020202020204" pitchFamily="34" charset="0"/>
                <a:cs typeface="Arial" panose="020B0604020202020204" pitchFamily="34" charset="0"/>
              </a:rPr>
              <a:t>модифікація рослин може здійснюватись </a:t>
            </a:r>
            <a:r>
              <a:rPr sz="2400" b="1" dirty="0" err="1">
                <a:latin typeface="Arial" panose="020B0604020202020204" pitchFamily="34" charset="0"/>
                <a:cs typeface="Arial" panose="020B0604020202020204" pitchFamily="34" charset="0"/>
              </a:rPr>
              <a:t>за</a:t>
            </a:r>
            <a:r>
              <a:rPr sz="2400" b="1" dirty="0">
                <a:latin typeface="Arial" panose="020B0604020202020204" pitchFamily="34" charset="0"/>
                <a:cs typeface="Arial" panose="020B0604020202020204" pitchFamily="34" charset="0"/>
              </a:rPr>
              <a:t> </a:t>
            </a:r>
            <a:r>
              <a:rPr sz="2400" b="1" dirty="0" err="1" smtClean="0">
                <a:latin typeface="Arial" panose="020B0604020202020204" pitchFamily="34" charset="0"/>
                <a:cs typeface="Arial" panose="020B0604020202020204" pitchFamily="34" charset="0"/>
              </a:rPr>
              <a:t>допомогою</a:t>
            </a:r>
            <a:r>
              <a:rPr sz="2400" b="1" dirty="0" smtClean="0">
                <a:latin typeface="Arial" panose="020B0604020202020204" pitchFamily="34" charset="0"/>
                <a:cs typeface="Arial" panose="020B0604020202020204" pitchFamily="34" charset="0"/>
              </a:rPr>
              <a:t> </a:t>
            </a:r>
            <a:r>
              <a:rPr sz="2400" b="1" dirty="0">
                <a:latin typeface="Arial" panose="020B0604020202020204" pitchFamily="34" charset="0"/>
                <a:cs typeface="Arial" panose="020B0604020202020204" pitchFamily="34" charset="0"/>
              </a:rPr>
              <a:t>спеціальних векторів або шляхом </a:t>
            </a:r>
            <a:r>
              <a:rPr sz="2400" b="1" dirty="0" err="1">
                <a:latin typeface="Arial" panose="020B0604020202020204" pitchFamily="34" charset="0"/>
                <a:cs typeface="Arial" panose="020B0604020202020204" pitchFamily="34" charset="0"/>
              </a:rPr>
              <a:t>прямого</a:t>
            </a:r>
            <a:r>
              <a:rPr sz="2400" b="1" dirty="0">
                <a:latin typeface="Arial" panose="020B0604020202020204" pitchFamily="34" charset="0"/>
                <a:cs typeface="Arial" panose="020B0604020202020204" pitchFamily="34" charset="0"/>
              </a:rPr>
              <a:t> </a:t>
            </a:r>
            <a:r>
              <a:rPr sz="2400" b="1" dirty="0" err="1" smtClean="0">
                <a:latin typeface="Arial" panose="020B0604020202020204" pitchFamily="34" charset="0"/>
                <a:cs typeface="Arial" panose="020B0604020202020204" pitchFamily="34" charset="0"/>
              </a:rPr>
              <a:t>перенесення</a:t>
            </a:r>
            <a:r>
              <a:rPr sz="2400" b="1" dirty="0" smtClean="0">
                <a:latin typeface="Arial" panose="020B0604020202020204" pitchFamily="34" charset="0"/>
                <a:cs typeface="Arial" panose="020B0604020202020204" pitchFamily="34" charset="0"/>
              </a:rPr>
              <a:t> </a:t>
            </a:r>
            <a:r>
              <a:rPr sz="2400" b="1" dirty="0">
                <a:latin typeface="Arial" panose="020B0604020202020204" pitchFamily="34" charset="0"/>
                <a:cs typeface="Arial" panose="020B0604020202020204" pitchFamily="34" charset="0"/>
              </a:rPr>
              <a:t>генів. Поширеним методом уведення генів у  рослинні геноми є використання ґрунтової бактерії  </a:t>
            </a:r>
            <a:r>
              <a:rPr sz="2400" b="1" i="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Agrobacterium tumefaciens</a:t>
            </a:r>
            <a:r>
              <a:rPr sz="2400" b="1" dirty="0">
                <a:latin typeface="Arial" panose="020B0604020202020204" pitchFamily="34" charset="0"/>
                <a:cs typeface="Arial" panose="020B0604020202020204" pitchFamily="34" charset="0"/>
              </a:rPr>
              <a:t>. Агробактерії мають здатність  інтегрувати свій генетичний матеріал у клітини дводольних  рослин. Вони містять великі (близько 200 тис. пар основ)  </a:t>
            </a:r>
            <a:r>
              <a:rPr sz="2400" b="1" i="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Т-плазміди (tumor inducing)</a:t>
            </a:r>
            <a:r>
              <a:rPr sz="2400" b="1" dirty="0">
                <a:latin typeface="Arial" panose="020B0604020202020204" pitchFamily="34" charset="0"/>
                <a:cs typeface="Arial" panose="020B0604020202020204" pitchFamily="34" charset="0"/>
              </a:rPr>
              <a:t>, які несуть так звану </a:t>
            </a:r>
            <a:r>
              <a:rPr sz="2400" b="1" u="sng" dirty="0">
                <a:latin typeface="Arial" panose="020B0604020202020204" pitchFamily="34" charset="0"/>
                <a:cs typeface="Arial" panose="020B0604020202020204" pitchFamily="34" charset="0"/>
              </a:rPr>
              <a:t>Т-ДНК –  ділянку, що спроможна інтегруватися у ядерний геном  рослинної клітини</a:t>
            </a:r>
            <a:r>
              <a:rPr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35390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38905" y="7263536"/>
            <a:ext cx="476884" cy="0"/>
          </a:xfrm>
          <a:custGeom>
            <a:avLst/>
            <a:gdLst/>
            <a:ahLst/>
            <a:cxnLst/>
            <a:rect l="l" t="t" r="r" b="b"/>
            <a:pathLst>
              <a:path w="476885">
                <a:moveTo>
                  <a:pt x="0" y="0"/>
                </a:moveTo>
                <a:lnTo>
                  <a:pt x="476389" y="0"/>
                </a:lnTo>
              </a:path>
            </a:pathLst>
          </a:custGeom>
          <a:ln w="8470">
            <a:solidFill>
              <a:srgbClr val="231F20"/>
            </a:solidFill>
          </a:ln>
        </p:spPr>
        <p:txBody>
          <a:bodyPr wrap="square" lIns="0" tIns="0" rIns="0" bIns="0" rtlCol="0"/>
          <a:lstStyle/>
          <a:p>
            <a:endParaRPr/>
          </a:p>
        </p:txBody>
      </p:sp>
      <p:sp>
        <p:nvSpPr>
          <p:cNvPr id="3" name="object 3"/>
          <p:cNvSpPr txBox="1"/>
          <p:nvPr/>
        </p:nvSpPr>
        <p:spPr>
          <a:xfrm>
            <a:off x="548525" y="428625"/>
            <a:ext cx="8989176" cy="6291466"/>
          </a:xfrm>
          <a:prstGeom prst="rect">
            <a:avLst/>
          </a:prstGeom>
        </p:spPr>
        <p:txBody>
          <a:bodyPr vert="horz" wrap="square" lIns="0" tIns="12700" rIns="0" bIns="0" rtlCol="0">
            <a:spAutoFit/>
          </a:bodyPr>
          <a:lstStyle/>
          <a:p>
            <a:pPr algn="just"/>
            <a:r>
              <a:rPr sz="2400" b="1" spc="5" dirty="0" err="1">
                <a:solidFill>
                  <a:srgbClr val="231F20"/>
                </a:solidFill>
                <a:latin typeface="Times New Roman"/>
                <a:cs typeface="Times New Roman"/>
              </a:rPr>
              <a:t>Для</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цього </a:t>
            </a:r>
            <a:r>
              <a:rPr sz="2400" b="1" spc="5" dirty="0">
                <a:solidFill>
                  <a:srgbClr val="231F20"/>
                </a:solidFill>
                <a:latin typeface="Times New Roman"/>
                <a:cs typeface="Times New Roman"/>
              </a:rPr>
              <a:t> </a:t>
            </a:r>
            <a:r>
              <a:rPr sz="2400" b="1" dirty="0">
                <a:solidFill>
                  <a:srgbClr val="231F20"/>
                </a:solidFill>
                <a:latin typeface="Times New Roman"/>
                <a:cs typeface="Times New Roman"/>
              </a:rPr>
              <a:t>використовували</a:t>
            </a:r>
            <a:r>
              <a:rPr sz="2400" b="1" spc="5" dirty="0">
                <a:solidFill>
                  <a:srgbClr val="231F20"/>
                </a:solidFill>
                <a:latin typeface="Times New Roman"/>
                <a:cs typeface="Times New Roman"/>
              </a:rPr>
              <a:t> ядра</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соматичних</a:t>
            </a:r>
            <a:r>
              <a:rPr sz="2400" b="1" spc="5" dirty="0">
                <a:solidFill>
                  <a:srgbClr val="231F20"/>
                </a:solidFill>
                <a:latin typeface="Times New Roman"/>
                <a:cs typeface="Times New Roman"/>
              </a:rPr>
              <a:t> клітин,</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одержаних</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із </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тканини</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молочної</a:t>
            </a:r>
            <a:r>
              <a:rPr sz="2400" b="1" spc="5" dirty="0">
                <a:solidFill>
                  <a:srgbClr val="231F20"/>
                </a:solidFill>
                <a:latin typeface="Times New Roman"/>
                <a:cs typeface="Times New Roman"/>
              </a:rPr>
              <a:t> </a:t>
            </a:r>
            <a:r>
              <a:rPr sz="2400" b="1" spc="10" dirty="0">
                <a:solidFill>
                  <a:srgbClr val="231F20"/>
                </a:solidFill>
                <a:latin typeface="Times New Roman"/>
                <a:cs typeface="Times New Roman"/>
              </a:rPr>
              <a:t>залози</a:t>
            </a:r>
            <a:r>
              <a:rPr sz="2400" b="1" spc="15" dirty="0">
                <a:solidFill>
                  <a:srgbClr val="231F20"/>
                </a:solidFill>
                <a:latin typeface="Times New Roman"/>
                <a:cs typeface="Times New Roman"/>
              </a:rPr>
              <a:t> </a:t>
            </a:r>
            <a:r>
              <a:rPr sz="2400" b="1" spc="10" dirty="0">
                <a:solidFill>
                  <a:srgbClr val="231F20"/>
                </a:solidFill>
                <a:latin typeface="Times New Roman"/>
                <a:cs typeface="Times New Roman"/>
              </a:rPr>
              <a:t>дорослої</a:t>
            </a:r>
            <a:r>
              <a:rPr sz="2400" b="1" spc="15" dirty="0">
                <a:solidFill>
                  <a:srgbClr val="231F20"/>
                </a:solidFill>
                <a:latin typeface="Times New Roman"/>
                <a:cs typeface="Times New Roman"/>
              </a:rPr>
              <a:t> </a:t>
            </a:r>
            <a:r>
              <a:rPr sz="2400" b="1" spc="5" dirty="0">
                <a:solidFill>
                  <a:srgbClr val="231F20"/>
                </a:solidFill>
                <a:latin typeface="Times New Roman"/>
                <a:cs typeface="Times New Roman"/>
              </a:rPr>
              <a:t>вівці,</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які</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вводили</a:t>
            </a:r>
            <a:r>
              <a:rPr sz="2400" b="1" spc="5" dirty="0">
                <a:solidFill>
                  <a:srgbClr val="231F20"/>
                </a:solidFill>
                <a:latin typeface="Times New Roman"/>
                <a:cs typeface="Times New Roman"/>
              </a:rPr>
              <a:t> </a:t>
            </a:r>
            <a:r>
              <a:rPr sz="2400" b="1" dirty="0">
                <a:solidFill>
                  <a:srgbClr val="231F20"/>
                </a:solidFill>
                <a:latin typeface="Times New Roman"/>
                <a:cs typeface="Times New Roman"/>
              </a:rPr>
              <a:t>в </a:t>
            </a:r>
            <a:r>
              <a:rPr sz="2400" b="1" spc="5" dirty="0">
                <a:solidFill>
                  <a:srgbClr val="231F20"/>
                </a:solidFill>
                <a:latin typeface="Times New Roman"/>
                <a:cs typeface="Times New Roman"/>
              </a:rPr>
              <a:t> </a:t>
            </a:r>
            <a:r>
              <a:rPr sz="2400" b="1" spc="-15" dirty="0">
                <a:solidFill>
                  <a:srgbClr val="231F20"/>
                </a:solidFill>
                <a:latin typeface="Times New Roman"/>
                <a:cs typeface="Times New Roman"/>
              </a:rPr>
              <a:t>яйцеклітин</a:t>
            </a:r>
            <a:r>
              <a:rPr sz="2400" b="1" dirty="0">
                <a:solidFill>
                  <a:srgbClr val="231F20"/>
                </a:solidFill>
                <a:latin typeface="Times New Roman"/>
                <a:cs typeface="Times New Roman"/>
              </a:rPr>
              <a:t>у</a:t>
            </a:r>
            <a:r>
              <a:rPr sz="2400" b="1" spc="-60" dirty="0">
                <a:solidFill>
                  <a:srgbClr val="231F20"/>
                </a:solidFill>
                <a:latin typeface="Times New Roman"/>
                <a:cs typeface="Times New Roman"/>
              </a:rPr>
              <a:t> </a:t>
            </a:r>
            <a:r>
              <a:rPr sz="2400" b="1" spc="-30" dirty="0">
                <a:solidFill>
                  <a:srgbClr val="231F20"/>
                </a:solidFill>
                <a:latin typeface="Times New Roman"/>
                <a:cs typeface="Times New Roman"/>
              </a:rPr>
              <a:t>б</a:t>
            </a:r>
            <a:r>
              <a:rPr sz="2400" b="1" dirty="0">
                <a:solidFill>
                  <a:srgbClr val="231F20"/>
                </a:solidFill>
                <a:latin typeface="Times New Roman"/>
                <a:cs typeface="Times New Roman"/>
              </a:rPr>
              <a:t>ез</a:t>
            </a:r>
            <a:r>
              <a:rPr sz="2400" b="1" spc="-60" dirty="0">
                <a:solidFill>
                  <a:srgbClr val="231F20"/>
                </a:solidFill>
                <a:latin typeface="Times New Roman"/>
                <a:cs typeface="Times New Roman"/>
              </a:rPr>
              <a:t> </a:t>
            </a:r>
            <a:r>
              <a:rPr sz="2400" b="1" spc="-15" dirty="0">
                <a:solidFill>
                  <a:srgbClr val="231F20"/>
                </a:solidFill>
                <a:latin typeface="Times New Roman"/>
                <a:cs typeface="Times New Roman"/>
              </a:rPr>
              <a:t>ядра</a:t>
            </a:r>
            <a:r>
              <a:rPr sz="2400" b="1" dirty="0">
                <a:solidFill>
                  <a:srgbClr val="231F20"/>
                </a:solidFill>
                <a:latin typeface="Times New Roman"/>
                <a:cs typeface="Times New Roman"/>
              </a:rPr>
              <a:t>.</a:t>
            </a:r>
            <a:r>
              <a:rPr sz="2400" b="1" spc="-60" dirty="0">
                <a:solidFill>
                  <a:srgbClr val="231F20"/>
                </a:solidFill>
                <a:latin typeface="Times New Roman"/>
                <a:cs typeface="Times New Roman"/>
              </a:rPr>
              <a:t> </a:t>
            </a:r>
            <a:r>
              <a:rPr sz="2400" b="1" spc="-15" dirty="0">
                <a:solidFill>
                  <a:srgbClr val="231F20"/>
                </a:solidFill>
                <a:latin typeface="Times New Roman"/>
                <a:cs typeface="Times New Roman"/>
              </a:rPr>
              <a:t>Ут</a:t>
            </a:r>
            <a:r>
              <a:rPr sz="2400" b="1" spc="-20" dirty="0">
                <a:solidFill>
                  <a:srgbClr val="231F20"/>
                </a:solidFill>
                <a:latin typeface="Times New Roman"/>
                <a:cs typeface="Times New Roman"/>
              </a:rPr>
              <a:t>в</a:t>
            </a:r>
            <a:r>
              <a:rPr sz="2400" b="1" spc="-15" dirty="0">
                <a:solidFill>
                  <a:srgbClr val="231F20"/>
                </a:solidFill>
                <a:latin typeface="Times New Roman"/>
                <a:cs typeface="Times New Roman"/>
              </a:rPr>
              <a:t>орен</a:t>
            </a:r>
            <a:r>
              <a:rPr sz="2400" b="1" dirty="0">
                <a:solidFill>
                  <a:srgbClr val="231F20"/>
                </a:solidFill>
                <a:latin typeface="Times New Roman"/>
                <a:cs typeface="Times New Roman"/>
              </a:rPr>
              <a:t>у</a:t>
            </a:r>
            <a:r>
              <a:rPr sz="2400" b="1" spc="-60" dirty="0">
                <a:solidFill>
                  <a:srgbClr val="231F20"/>
                </a:solidFill>
                <a:latin typeface="Times New Roman"/>
                <a:cs typeface="Times New Roman"/>
              </a:rPr>
              <a:t> </a:t>
            </a:r>
            <a:r>
              <a:rPr sz="2400" b="1" spc="-15" dirty="0">
                <a:solidFill>
                  <a:srgbClr val="231F20"/>
                </a:solidFill>
                <a:latin typeface="Times New Roman"/>
                <a:cs typeface="Times New Roman"/>
              </a:rPr>
              <a:t>диплоїдн</a:t>
            </a:r>
            <a:r>
              <a:rPr sz="2400" b="1" dirty="0">
                <a:solidFill>
                  <a:srgbClr val="231F20"/>
                </a:solidFill>
                <a:latin typeface="Times New Roman"/>
                <a:cs typeface="Times New Roman"/>
              </a:rPr>
              <a:t>у</a:t>
            </a:r>
            <a:r>
              <a:rPr sz="2400" b="1" spc="-60" dirty="0">
                <a:solidFill>
                  <a:srgbClr val="231F20"/>
                </a:solidFill>
                <a:latin typeface="Times New Roman"/>
                <a:cs typeface="Times New Roman"/>
              </a:rPr>
              <a:t> </a:t>
            </a:r>
            <a:r>
              <a:rPr sz="2400" b="1" spc="-15" dirty="0">
                <a:solidFill>
                  <a:srgbClr val="231F20"/>
                </a:solidFill>
                <a:latin typeface="Times New Roman"/>
                <a:cs typeface="Times New Roman"/>
              </a:rPr>
              <a:t>зи</a:t>
            </a:r>
            <a:r>
              <a:rPr sz="2400" b="1" spc="-45" dirty="0">
                <a:solidFill>
                  <a:srgbClr val="231F20"/>
                </a:solidFill>
                <a:latin typeface="Times New Roman"/>
                <a:cs typeface="Times New Roman"/>
              </a:rPr>
              <a:t>г</a:t>
            </a:r>
            <a:r>
              <a:rPr sz="2400" b="1" spc="-30" dirty="0">
                <a:solidFill>
                  <a:srgbClr val="231F20"/>
                </a:solidFill>
                <a:latin typeface="Times New Roman"/>
                <a:cs typeface="Times New Roman"/>
              </a:rPr>
              <a:t>от</a:t>
            </a:r>
            <a:r>
              <a:rPr sz="2400" b="1" dirty="0">
                <a:solidFill>
                  <a:srgbClr val="231F20"/>
                </a:solidFill>
                <a:latin typeface="Times New Roman"/>
                <a:cs typeface="Times New Roman"/>
              </a:rPr>
              <a:t>у</a:t>
            </a:r>
            <a:r>
              <a:rPr sz="2400" b="1" spc="-60" dirty="0">
                <a:solidFill>
                  <a:srgbClr val="231F20"/>
                </a:solidFill>
                <a:latin typeface="Times New Roman"/>
                <a:cs typeface="Times New Roman"/>
              </a:rPr>
              <a:t> </a:t>
            </a:r>
            <a:r>
              <a:rPr sz="2400" b="1" spc="-15" dirty="0">
                <a:solidFill>
                  <a:srgbClr val="231F20"/>
                </a:solidFill>
                <a:latin typeface="Times New Roman"/>
                <a:cs typeface="Times New Roman"/>
              </a:rPr>
              <a:t>стим</a:t>
            </a:r>
            <a:r>
              <a:rPr sz="2400" b="1" spc="-65" dirty="0">
                <a:solidFill>
                  <a:srgbClr val="231F20"/>
                </a:solidFill>
                <a:latin typeface="Times New Roman"/>
                <a:cs typeface="Times New Roman"/>
              </a:rPr>
              <a:t>у</a:t>
            </a:r>
            <a:r>
              <a:rPr sz="2400" b="1" spc="-15" dirty="0">
                <a:solidFill>
                  <a:srgbClr val="231F20"/>
                </a:solidFill>
                <a:latin typeface="Times New Roman"/>
                <a:cs typeface="Times New Roman"/>
              </a:rPr>
              <a:t>лю</a:t>
            </a:r>
            <a:r>
              <a:rPr sz="2400" b="1" spc="-30" dirty="0">
                <a:solidFill>
                  <a:srgbClr val="231F20"/>
                </a:solidFill>
                <a:latin typeface="Times New Roman"/>
                <a:cs typeface="Times New Roman"/>
              </a:rPr>
              <a:t>в</a:t>
            </a:r>
            <a:r>
              <a:rPr sz="2400" b="1" spc="-5" dirty="0">
                <a:solidFill>
                  <a:srgbClr val="231F20"/>
                </a:solidFill>
                <a:latin typeface="Times New Roman"/>
                <a:cs typeface="Times New Roman"/>
              </a:rPr>
              <a:t>а</a:t>
            </a:r>
            <a:r>
              <a:rPr sz="2400" b="1" spc="-15" dirty="0">
                <a:solidFill>
                  <a:srgbClr val="231F20"/>
                </a:solidFill>
                <a:latin typeface="Times New Roman"/>
                <a:cs typeface="Times New Roman"/>
              </a:rPr>
              <a:t>л</a:t>
            </a:r>
            <a:r>
              <a:rPr sz="2400" b="1" dirty="0">
                <a:solidFill>
                  <a:srgbClr val="231F20"/>
                </a:solidFill>
                <a:latin typeface="Times New Roman"/>
                <a:cs typeface="Times New Roman"/>
              </a:rPr>
              <a:t>и  </a:t>
            </a:r>
            <a:r>
              <a:rPr sz="2400" b="1" spc="5" dirty="0">
                <a:solidFill>
                  <a:srgbClr val="231F20"/>
                </a:solidFill>
                <a:latin typeface="Times New Roman"/>
                <a:cs typeface="Times New Roman"/>
              </a:rPr>
              <a:t>до</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дроблення</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електрошоком</a:t>
            </a:r>
            <a:r>
              <a:rPr sz="2400" b="1" spc="5" dirty="0">
                <a:solidFill>
                  <a:srgbClr val="231F20"/>
                </a:solidFill>
                <a:latin typeface="Times New Roman"/>
                <a:cs typeface="Times New Roman"/>
              </a:rPr>
              <a:t> </a:t>
            </a:r>
            <a:r>
              <a:rPr sz="2400" b="1" dirty="0">
                <a:solidFill>
                  <a:srgbClr val="231F20"/>
                </a:solidFill>
                <a:latin typeface="Times New Roman"/>
                <a:cs typeface="Times New Roman"/>
              </a:rPr>
              <a:t>і</a:t>
            </a:r>
            <a:r>
              <a:rPr sz="2400" b="1" spc="5" dirty="0">
                <a:solidFill>
                  <a:srgbClr val="231F20"/>
                </a:solidFill>
                <a:latin typeface="Times New Roman"/>
                <a:cs typeface="Times New Roman"/>
              </a:rPr>
              <a:t> трансплантували</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у</a:t>
            </a:r>
            <a:r>
              <a:rPr sz="2400" b="1" spc="5" dirty="0">
                <a:solidFill>
                  <a:srgbClr val="231F20"/>
                </a:solidFill>
                <a:latin typeface="Times New Roman"/>
                <a:cs typeface="Times New Roman"/>
              </a:rPr>
              <a:t> </a:t>
            </a:r>
            <a:r>
              <a:rPr sz="2400" b="1" spc="5" dirty="0" err="1" smtClean="0">
                <a:solidFill>
                  <a:srgbClr val="231F20"/>
                </a:solidFill>
                <a:latin typeface="Times New Roman"/>
                <a:cs typeface="Times New Roman"/>
              </a:rPr>
              <a:t>вівцю-</a:t>
            </a:r>
            <a:r>
              <a:rPr sz="2400" b="1" spc="10" dirty="0" err="1" smtClean="0">
                <a:solidFill>
                  <a:srgbClr val="231F20"/>
                </a:solidFill>
                <a:latin typeface="Times New Roman"/>
                <a:cs typeface="Times New Roman"/>
              </a:rPr>
              <a:t>реципієнта</a:t>
            </a:r>
            <a:r>
              <a:rPr sz="2400" b="1" spc="10" dirty="0">
                <a:solidFill>
                  <a:srgbClr val="231F20"/>
                </a:solidFill>
                <a:latin typeface="Times New Roman"/>
                <a:cs typeface="Times New Roman"/>
              </a:rPr>
              <a:t>. Через </a:t>
            </a:r>
            <a:r>
              <a:rPr sz="2400" b="1" spc="5" dirty="0">
                <a:solidFill>
                  <a:srgbClr val="231F20"/>
                </a:solidFill>
                <a:latin typeface="Times New Roman"/>
                <a:cs typeface="Times New Roman"/>
              </a:rPr>
              <a:t>148 днів </a:t>
            </a:r>
            <a:r>
              <a:rPr sz="2400" b="1" dirty="0">
                <a:solidFill>
                  <a:srgbClr val="231F20"/>
                </a:solidFill>
                <a:latin typeface="Times New Roman"/>
                <a:cs typeface="Times New Roman"/>
              </a:rPr>
              <a:t>у </a:t>
            </a:r>
            <a:r>
              <a:rPr sz="2400" b="1" spc="5" dirty="0">
                <a:solidFill>
                  <a:srgbClr val="231F20"/>
                </a:solidFill>
                <a:latin typeface="Times New Roman"/>
                <a:cs typeface="Times New Roman"/>
              </a:rPr>
              <a:t>неї народилась </a:t>
            </a:r>
            <a:r>
              <a:rPr sz="2400" b="1" dirty="0">
                <a:solidFill>
                  <a:srgbClr val="231F20"/>
                </a:solidFill>
                <a:latin typeface="Times New Roman"/>
                <a:cs typeface="Times New Roman"/>
              </a:rPr>
              <a:t>жива </a:t>
            </a:r>
            <a:r>
              <a:rPr sz="2400" b="1" spc="-5" dirty="0">
                <a:solidFill>
                  <a:srgbClr val="231F20"/>
                </a:solidFill>
                <a:latin typeface="Times New Roman"/>
                <a:cs typeface="Times New Roman"/>
              </a:rPr>
              <a:t>овечка </a:t>
            </a:r>
            <a:r>
              <a:rPr sz="2400" b="1" dirty="0">
                <a:solidFill>
                  <a:srgbClr val="231F20"/>
                </a:solidFill>
                <a:latin typeface="Times New Roman"/>
                <a:cs typeface="Times New Roman"/>
              </a:rPr>
              <a:t>– </a:t>
            </a:r>
            <a:r>
              <a:rPr sz="2400" b="1" spc="5" dirty="0">
                <a:solidFill>
                  <a:srgbClr val="231F20"/>
                </a:solidFill>
                <a:latin typeface="Times New Roman"/>
                <a:cs typeface="Times New Roman"/>
              </a:rPr>
              <a:t> </a:t>
            </a:r>
            <a:r>
              <a:rPr sz="2400" b="1" spc="-5" dirty="0">
                <a:solidFill>
                  <a:srgbClr val="231F20"/>
                </a:solidFill>
                <a:latin typeface="Times New Roman"/>
                <a:cs typeface="Times New Roman"/>
              </a:rPr>
              <a:t>Доллі. </a:t>
            </a:r>
            <a:r>
              <a:rPr sz="2400" b="1" u="sng" dirty="0">
                <a:solidFill>
                  <a:srgbClr val="231F20"/>
                </a:solidFill>
                <a:latin typeface="Times New Roman"/>
                <a:cs typeface="Times New Roman"/>
              </a:rPr>
              <a:t>У цієї </a:t>
            </a:r>
            <a:r>
              <a:rPr sz="2400" b="1" u="sng" spc="-10" dirty="0">
                <a:solidFill>
                  <a:srgbClr val="231F20"/>
                </a:solidFill>
                <a:latin typeface="Times New Roman"/>
                <a:cs typeface="Times New Roman"/>
              </a:rPr>
              <a:t>овечки </a:t>
            </a:r>
            <a:r>
              <a:rPr sz="2400" b="1" u="sng" spc="-5" dirty="0">
                <a:solidFill>
                  <a:srgbClr val="231F20"/>
                </a:solidFill>
                <a:latin typeface="Times New Roman"/>
                <a:cs typeface="Times New Roman"/>
              </a:rPr>
              <a:t>немає </a:t>
            </a:r>
            <a:r>
              <a:rPr sz="2400" b="1" u="sng" spc="-10" dirty="0">
                <a:solidFill>
                  <a:srgbClr val="231F20"/>
                </a:solidFill>
                <a:latin typeface="Times New Roman"/>
                <a:cs typeface="Times New Roman"/>
              </a:rPr>
              <a:t>батька</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але є </a:t>
            </a:r>
            <a:r>
              <a:rPr sz="2400" b="1" dirty="0">
                <a:solidFill>
                  <a:srgbClr val="7030A0"/>
                </a:solidFill>
                <a:latin typeface="Times New Roman"/>
                <a:cs typeface="Times New Roman"/>
              </a:rPr>
              <a:t>три </a:t>
            </a:r>
            <a:r>
              <a:rPr sz="2400" b="1" spc="-10" dirty="0">
                <a:solidFill>
                  <a:srgbClr val="7030A0"/>
                </a:solidFill>
                <a:latin typeface="Times New Roman"/>
                <a:cs typeface="Times New Roman"/>
              </a:rPr>
              <a:t>матері</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вівця, </a:t>
            </a:r>
            <a:r>
              <a:rPr sz="2400" b="1" spc="-10" dirty="0">
                <a:solidFill>
                  <a:srgbClr val="231F20"/>
                </a:solidFill>
                <a:latin typeface="Times New Roman"/>
                <a:cs typeface="Times New Roman"/>
              </a:rPr>
              <a:t>яка </a:t>
            </a:r>
            <a:r>
              <a:rPr sz="2400" b="1" spc="-5" dirty="0">
                <a:solidFill>
                  <a:srgbClr val="231F20"/>
                </a:solidFill>
                <a:latin typeface="Times New Roman"/>
                <a:cs typeface="Times New Roman"/>
              </a:rPr>
              <a:t> </a:t>
            </a:r>
            <a:r>
              <a:rPr sz="2400" b="1" spc="10" dirty="0">
                <a:solidFill>
                  <a:srgbClr val="231F20"/>
                </a:solidFill>
                <a:latin typeface="Times New Roman"/>
                <a:cs typeface="Times New Roman"/>
              </a:rPr>
              <a:t>дала</a:t>
            </a:r>
            <a:r>
              <a:rPr sz="2400" b="1" spc="15" dirty="0">
                <a:solidFill>
                  <a:srgbClr val="231F20"/>
                </a:solidFill>
                <a:latin typeface="Times New Roman"/>
                <a:cs typeface="Times New Roman"/>
              </a:rPr>
              <a:t> </a:t>
            </a:r>
            <a:r>
              <a:rPr sz="2400" b="1" spc="5" dirty="0">
                <a:solidFill>
                  <a:srgbClr val="231F20"/>
                </a:solidFill>
                <a:latin typeface="Times New Roman"/>
                <a:cs typeface="Times New Roman"/>
              </a:rPr>
              <a:t>свій</a:t>
            </a:r>
            <a:r>
              <a:rPr sz="2400" b="1" spc="315" dirty="0">
                <a:solidFill>
                  <a:srgbClr val="231F20"/>
                </a:solidFill>
                <a:latin typeface="Times New Roman"/>
                <a:cs typeface="Times New Roman"/>
              </a:rPr>
              <a:t> </a:t>
            </a:r>
            <a:r>
              <a:rPr sz="2400" b="1" spc="5" dirty="0">
                <a:solidFill>
                  <a:srgbClr val="231F20"/>
                </a:solidFill>
                <a:latin typeface="Times New Roman"/>
                <a:cs typeface="Times New Roman"/>
              </a:rPr>
              <a:t>генетичний</a:t>
            </a:r>
            <a:r>
              <a:rPr sz="2400" b="1" spc="315" dirty="0">
                <a:solidFill>
                  <a:srgbClr val="231F20"/>
                </a:solidFill>
                <a:latin typeface="Times New Roman"/>
                <a:cs typeface="Times New Roman"/>
              </a:rPr>
              <a:t> </a:t>
            </a:r>
            <a:r>
              <a:rPr sz="2400" b="1" spc="5" dirty="0">
                <a:solidFill>
                  <a:srgbClr val="231F20"/>
                </a:solidFill>
                <a:latin typeface="Times New Roman"/>
                <a:cs typeface="Times New Roman"/>
              </a:rPr>
              <a:t>матеріал,</a:t>
            </a:r>
            <a:r>
              <a:rPr sz="2400" b="1" spc="315" dirty="0">
                <a:solidFill>
                  <a:srgbClr val="231F20"/>
                </a:solidFill>
                <a:latin typeface="Times New Roman"/>
                <a:cs typeface="Times New Roman"/>
              </a:rPr>
              <a:t> </a:t>
            </a:r>
            <a:r>
              <a:rPr sz="2400" b="1" spc="5" dirty="0">
                <a:solidFill>
                  <a:srgbClr val="231F20"/>
                </a:solidFill>
                <a:latin typeface="Times New Roman"/>
                <a:cs typeface="Times New Roman"/>
              </a:rPr>
              <a:t>вівця,</a:t>
            </a:r>
            <a:r>
              <a:rPr sz="2400" b="1" spc="315" dirty="0">
                <a:solidFill>
                  <a:srgbClr val="231F20"/>
                </a:solidFill>
                <a:latin typeface="Times New Roman"/>
                <a:cs typeface="Times New Roman"/>
              </a:rPr>
              <a:t> </a:t>
            </a:r>
            <a:r>
              <a:rPr sz="2400" b="1" spc="5" dirty="0">
                <a:solidFill>
                  <a:srgbClr val="231F20"/>
                </a:solidFill>
                <a:latin typeface="Times New Roman"/>
                <a:cs typeface="Times New Roman"/>
              </a:rPr>
              <a:t>від</a:t>
            </a:r>
            <a:r>
              <a:rPr sz="2400" b="1" spc="315" dirty="0">
                <a:solidFill>
                  <a:srgbClr val="231F20"/>
                </a:solidFill>
                <a:latin typeface="Times New Roman"/>
                <a:cs typeface="Times New Roman"/>
              </a:rPr>
              <a:t> </a:t>
            </a:r>
            <a:r>
              <a:rPr sz="2400" b="1" spc="-10" dirty="0">
                <a:solidFill>
                  <a:srgbClr val="231F20"/>
                </a:solidFill>
                <a:latin typeface="Times New Roman"/>
                <a:cs typeface="Times New Roman"/>
              </a:rPr>
              <a:t>якої</a:t>
            </a:r>
            <a:r>
              <a:rPr sz="2400" b="1" spc="-5" dirty="0">
                <a:solidFill>
                  <a:srgbClr val="231F20"/>
                </a:solidFill>
                <a:latin typeface="Times New Roman"/>
                <a:cs typeface="Times New Roman"/>
              </a:rPr>
              <a:t> </a:t>
            </a:r>
            <a:r>
              <a:rPr sz="2400" b="1" spc="5" dirty="0">
                <a:solidFill>
                  <a:srgbClr val="231F20"/>
                </a:solidFill>
                <a:latin typeface="Times New Roman"/>
                <a:cs typeface="Times New Roman"/>
              </a:rPr>
              <a:t>взяли </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яйцеклітину,</a:t>
            </a:r>
            <a:r>
              <a:rPr sz="2400" b="1" dirty="0">
                <a:solidFill>
                  <a:srgbClr val="231F20"/>
                </a:solidFill>
                <a:latin typeface="Times New Roman"/>
                <a:cs typeface="Times New Roman"/>
              </a:rPr>
              <a:t> і</a:t>
            </a:r>
            <a:r>
              <a:rPr sz="2400" b="1" spc="5" dirty="0">
                <a:solidFill>
                  <a:srgbClr val="231F20"/>
                </a:solidFill>
                <a:latin typeface="Times New Roman"/>
                <a:cs typeface="Times New Roman"/>
              </a:rPr>
              <a:t> </a:t>
            </a:r>
            <a:r>
              <a:rPr sz="2400" b="1" dirty="0">
                <a:solidFill>
                  <a:srgbClr val="231F20"/>
                </a:solidFill>
                <a:latin typeface="Times New Roman"/>
                <a:cs typeface="Times New Roman"/>
              </a:rPr>
              <a:t>вівця-реципієнт,</a:t>
            </a:r>
            <a:r>
              <a:rPr sz="2400" b="1" spc="5" dirty="0">
                <a:solidFill>
                  <a:srgbClr val="231F20"/>
                </a:solidFill>
                <a:latin typeface="Times New Roman"/>
                <a:cs typeface="Times New Roman"/>
              </a:rPr>
              <a:t> </a:t>
            </a:r>
            <a:r>
              <a:rPr sz="2400" b="1" dirty="0">
                <a:solidFill>
                  <a:srgbClr val="231F20"/>
                </a:solidFill>
                <a:latin typeface="Times New Roman"/>
                <a:cs typeface="Times New Roman"/>
              </a:rPr>
              <a:t>яка</a:t>
            </a:r>
            <a:r>
              <a:rPr sz="2400" b="1" spc="5" dirty="0">
                <a:solidFill>
                  <a:srgbClr val="231F20"/>
                </a:solidFill>
                <a:latin typeface="Times New Roman"/>
                <a:cs typeface="Times New Roman"/>
              </a:rPr>
              <a:t> виношувала</a:t>
            </a:r>
            <a:r>
              <a:rPr sz="2400" b="1" spc="10" dirty="0">
                <a:solidFill>
                  <a:srgbClr val="231F20"/>
                </a:solidFill>
                <a:latin typeface="Times New Roman"/>
                <a:cs typeface="Times New Roman"/>
              </a:rPr>
              <a:t> </a:t>
            </a:r>
            <a:r>
              <a:rPr sz="2400" b="1" spc="5" dirty="0" err="1">
                <a:solidFill>
                  <a:srgbClr val="231F20"/>
                </a:solidFill>
                <a:latin typeface="Times New Roman"/>
                <a:cs typeface="Times New Roman"/>
              </a:rPr>
              <a:t>знамените</a:t>
            </a:r>
            <a:r>
              <a:rPr sz="2400" b="1" spc="5" dirty="0">
                <a:solidFill>
                  <a:srgbClr val="231F20"/>
                </a:solidFill>
                <a:latin typeface="Times New Roman"/>
                <a:cs typeface="Times New Roman"/>
              </a:rPr>
              <a:t> </a:t>
            </a:r>
            <a:r>
              <a:rPr sz="2400" b="1" spc="-285" dirty="0">
                <a:solidFill>
                  <a:srgbClr val="231F20"/>
                </a:solidFill>
                <a:latin typeface="Times New Roman"/>
                <a:cs typeface="Times New Roman"/>
              </a:rPr>
              <a:t> </a:t>
            </a:r>
            <a:r>
              <a:rPr sz="2400" b="1" spc="-10" dirty="0" err="1">
                <a:solidFill>
                  <a:srgbClr val="231F20"/>
                </a:solidFill>
                <a:latin typeface="Times New Roman"/>
                <a:cs typeface="Times New Roman"/>
              </a:rPr>
              <a:t>ягнятко</a:t>
            </a:r>
            <a:r>
              <a:rPr lang="en-US" sz="2400" b="1" spc="-10" dirty="0">
                <a:solidFill>
                  <a:srgbClr val="231F20"/>
                </a:solidFill>
                <a:latin typeface="Times New Roman"/>
                <a:cs typeface="Times New Roman"/>
              </a:rPr>
              <a:t>.</a:t>
            </a:r>
            <a:endParaRPr sz="2400" b="1" dirty="0">
              <a:latin typeface="Times New Roman"/>
              <a:cs typeface="Times New Roman"/>
            </a:endParaRPr>
          </a:p>
          <a:p>
            <a:pPr marL="285743" marR="5080" indent="-285743" algn="just">
              <a:buFont typeface="Wingdings" panose="05000000000000000000" pitchFamily="2" charset="2"/>
              <a:buChar char="ü"/>
              <a:tabLst>
                <a:tab pos="373371" algn="l"/>
              </a:tabLst>
            </a:pPr>
            <a:r>
              <a:rPr lang="en-US" sz="2400" b="1" spc="5" dirty="0">
                <a:solidFill>
                  <a:srgbClr val="231F20"/>
                </a:solidFill>
                <a:latin typeface="Times New Roman"/>
                <a:cs typeface="Times New Roman"/>
              </a:rPr>
              <a:t>4. </a:t>
            </a:r>
            <a:r>
              <a:rPr sz="2400" b="1" spc="5" dirty="0" err="1">
                <a:solidFill>
                  <a:srgbClr val="7030A0"/>
                </a:solidFill>
                <a:latin typeface="Times New Roman"/>
                <a:cs typeface="Times New Roman"/>
              </a:rPr>
              <a:t>Використання</a:t>
            </a:r>
            <a:r>
              <a:rPr sz="2400" b="1" spc="5" dirty="0">
                <a:solidFill>
                  <a:srgbClr val="7030A0"/>
                </a:solidFill>
                <a:latin typeface="Times New Roman"/>
                <a:cs typeface="Times New Roman"/>
              </a:rPr>
              <a:t> партеногенезу </a:t>
            </a:r>
            <a:r>
              <a:rPr sz="2400" b="1" spc="5" dirty="0">
                <a:solidFill>
                  <a:srgbClr val="231F20"/>
                </a:solidFill>
                <a:latin typeface="Times New Roman"/>
                <a:cs typeface="Times New Roman"/>
              </a:rPr>
              <a:t>(партеногенез </a:t>
            </a:r>
            <a:r>
              <a:rPr sz="2400" b="1" dirty="0">
                <a:solidFill>
                  <a:srgbClr val="231F20"/>
                </a:solidFill>
                <a:latin typeface="Times New Roman"/>
                <a:cs typeface="Times New Roman"/>
              </a:rPr>
              <a:t>– </a:t>
            </a:r>
            <a:r>
              <a:rPr sz="2400" b="1" spc="5" dirty="0">
                <a:solidFill>
                  <a:srgbClr val="231F20"/>
                </a:solidFill>
                <a:latin typeface="Times New Roman"/>
                <a:cs typeface="Times New Roman"/>
              </a:rPr>
              <a:t>розвиток </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особин</a:t>
            </a:r>
            <a:r>
              <a:rPr sz="2400" b="1" spc="-5" dirty="0">
                <a:solidFill>
                  <a:srgbClr val="231F20"/>
                </a:solidFill>
                <a:latin typeface="Times New Roman"/>
                <a:cs typeface="Times New Roman"/>
              </a:rPr>
              <a:t> </a:t>
            </a:r>
            <a:r>
              <a:rPr sz="2400" b="1" dirty="0">
                <a:solidFill>
                  <a:srgbClr val="231F20"/>
                </a:solidFill>
                <a:latin typeface="Times New Roman"/>
                <a:cs typeface="Times New Roman"/>
              </a:rPr>
              <a:t>із яйцеклітини </a:t>
            </a:r>
            <a:r>
              <a:rPr sz="2400" b="1" spc="-5" dirty="0">
                <a:solidFill>
                  <a:srgbClr val="231F20"/>
                </a:solidFill>
                <a:latin typeface="Times New Roman"/>
                <a:cs typeface="Times New Roman"/>
              </a:rPr>
              <a:t>без</a:t>
            </a:r>
            <a:r>
              <a:rPr sz="2400" b="1" dirty="0">
                <a:solidFill>
                  <a:srgbClr val="231F20"/>
                </a:solidFill>
                <a:latin typeface="Times New Roman"/>
                <a:cs typeface="Times New Roman"/>
              </a:rPr>
              <a:t> участі </a:t>
            </a:r>
            <a:r>
              <a:rPr sz="2400" b="1" spc="-10" dirty="0">
                <a:solidFill>
                  <a:srgbClr val="231F20"/>
                </a:solidFill>
                <a:latin typeface="Times New Roman"/>
                <a:cs typeface="Times New Roman"/>
              </a:rPr>
              <a:t>сперматозоїда).</a:t>
            </a:r>
            <a:endParaRPr sz="2400" b="1" dirty="0">
              <a:latin typeface="Times New Roman"/>
              <a:cs typeface="Times New Roman"/>
            </a:endParaRPr>
          </a:p>
          <a:p>
            <a:pPr marL="285743" marR="5080" indent="-285743" algn="just">
              <a:buFont typeface="Wingdings" panose="05000000000000000000" pitchFamily="2" charset="2"/>
              <a:buChar char="ü"/>
              <a:tabLst>
                <a:tab pos="373371" algn="l"/>
              </a:tabLst>
            </a:pPr>
            <a:r>
              <a:rPr lang="en-US" sz="2400" b="1" dirty="0">
                <a:solidFill>
                  <a:srgbClr val="231F20"/>
                </a:solidFill>
                <a:latin typeface="Times New Roman"/>
                <a:cs typeface="Times New Roman"/>
              </a:rPr>
              <a:t>5. </a:t>
            </a:r>
            <a:r>
              <a:rPr sz="2400" b="1" dirty="0" err="1">
                <a:solidFill>
                  <a:srgbClr val="7030A0"/>
                </a:solidFill>
                <a:latin typeface="Times New Roman"/>
                <a:cs typeface="Times New Roman"/>
              </a:rPr>
              <a:t>Одержання</a:t>
            </a:r>
            <a:r>
              <a:rPr sz="2400" b="1" dirty="0">
                <a:solidFill>
                  <a:srgbClr val="7030A0"/>
                </a:solidFill>
                <a:latin typeface="Times New Roman"/>
                <a:cs typeface="Times New Roman"/>
              </a:rPr>
              <a:t> химер</a:t>
            </a:r>
            <a:r>
              <a:rPr sz="2400" b="1" dirty="0">
                <a:solidFill>
                  <a:srgbClr val="231F20"/>
                </a:solidFill>
                <a:latin typeface="Times New Roman"/>
                <a:cs typeface="Times New Roman"/>
              </a:rPr>
              <a:t>, внаслідок об’єднання частин різних </a:t>
            </a:r>
            <a:r>
              <a:rPr sz="2400" b="1" spc="5" dirty="0">
                <a:solidFill>
                  <a:srgbClr val="231F20"/>
                </a:solidFill>
                <a:latin typeface="Times New Roman"/>
                <a:cs typeface="Times New Roman"/>
              </a:rPr>
              <a:t> </a:t>
            </a:r>
            <a:r>
              <a:rPr sz="2400" b="1" spc="-20" dirty="0">
                <a:solidFill>
                  <a:srgbClr val="231F20"/>
                </a:solidFill>
                <a:latin typeface="Times New Roman"/>
                <a:cs typeface="Times New Roman"/>
              </a:rPr>
              <a:t>зародків</a:t>
            </a:r>
            <a:r>
              <a:rPr sz="2400" b="1" spc="-60" dirty="0">
                <a:solidFill>
                  <a:srgbClr val="231F20"/>
                </a:solidFill>
                <a:latin typeface="Times New Roman"/>
                <a:cs typeface="Times New Roman"/>
              </a:rPr>
              <a:t> </a:t>
            </a:r>
            <a:r>
              <a:rPr sz="2400" b="1" spc="-15" dirty="0">
                <a:solidFill>
                  <a:srgbClr val="231F20"/>
                </a:solidFill>
                <a:latin typeface="Times New Roman"/>
                <a:cs typeface="Times New Roman"/>
              </a:rPr>
              <a:t>(</a:t>
            </a:r>
            <a:r>
              <a:rPr sz="2400" b="1" i="1" spc="-15" dirty="0">
                <a:solidFill>
                  <a:srgbClr val="FF0000"/>
                </a:solidFill>
                <a:effectLst>
                  <a:outerShdw blurRad="38100" dist="38100" dir="2700000" algn="tl">
                    <a:srgbClr val="000000">
                      <a:alpha val="43137"/>
                    </a:srgbClr>
                  </a:outerShdw>
                </a:effectLst>
                <a:latin typeface="Times New Roman"/>
                <a:cs typeface="Times New Roman"/>
              </a:rPr>
              <a:t>химери</a:t>
            </a:r>
            <a:r>
              <a:rPr sz="2400" b="1" spc="-60" dirty="0">
                <a:solidFill>
                  <a:srgbClr val="231F20"/>
                </a:solidFill>
                <a:latin typeface="Times New Roman"/>
                <a:cs typeface="Times New Roman"/>
              </a:rPr>
              <a:t> </a:t>
            </a:r>
            <a:r>
              <a:rPr sz="2400" b="1" dirty="0">
                <a:solidFill>
                  <a:srgbClr val="231F20"/>
                </a:solidFill>
                <a:latin typeface="Times New Roman"/>
                <a:cs typeface="Times New Roman"/>
              </a:rPr>
              <a:t>–</a:t>
            </a:r>
            <a:r>
              <a:rPr sz="2400" b="1" spc="-55" dirty="0">
                <a:solidFill>
                  <a:srgbClr val="231F20"/>
                </a:solidFill>
                <a:latin typeface="Times New Roman"/>
                <a:cs typeface="Times New Roman"/>
              </a:rPr>
              <a:t> </a:t>
            </a:r>
            <a:r>
              <a:rPr sz="2400" b="1" spc="-10" dirty="0">
                <a:solidFill>
                  <a:srgbClr val="231F20"/>
                </a:solidFill>
                <a:latin typeface="Times New Roman"/>
                <a:cs typeface="Times New Roman"/>
              </a:rPr>
              <a:t>особини,</a:t>
            </a:r>
            <a:r>
              <a:rPr sz="2400" b="1" spc="-60" dirty="0">
                <a:solidFill>
                  <a:srgbClr val="231F20"/>
                </a:solidFill>
                <a:latin typeface="Times New Roman"/>
                <a:cs typeface="Times New Roman"/>
              </a:rPr>
              <a:t> </a:t>
            </a:r>
            <a:r>
              <a:rPr sz="2400" b="1" spc="-10" dirty="0">
                <a:solidFill>
                  <a:srgbClr val="231F20"/>
                </a:solidFill>
                <a:latin typeface="Times New Roman"/>
                <a:cs typeface="Times New Roman"/>
              </a:rPr>
              <a:t>які</a:t>
            </a:r>
            <a:r>
              <a:rPr sz="2400" b="1" spc="-60" dirty="0">
                <a:solidFill>
                  <a:srgbClr val="231F20"/>
                </a:solidFill>
                <a:latin typeface="Times New Roman"/>
                <a:cs typeface="Times New Roman"/>
              </a:rPr>
              <a:t> </a:t>
            </a:r>
            <a:r>
              <a:rPr sz="2400" b="1" spc="-20" dirty="0">
                <a:solidFill>
                  <a:srgbClr val="231F20"/>
                </a:solidFill>
                <a:latin typeface="Times New Roman"/>
                <a:cs typeface="Times New Roman"/>
              </a:rPr>
              <a:t>розвиваються</a:t>
            </a:r>
            <a:r>
              <a:rPr sz="2400" b="1" spc="-55" dirty="0">
                <a:solidFill>
                  <a:srgbClr val="231F20"/>
                </a:solidFill>
                <a:latin typeface="Times New Roman"/>
                <a:cs typeface="Times New Roman"/>
              </a:rPr>
              <a:t> </a:t>
            </a:r>
            <a:r>
              <a:rPr sz="2400" b="1" spc="-10" dirty="0">
                <a:solidFill>
                  <a:srgbClr val="231F20"/>
                </a:solidFill>
                <a:latin typeface="Times New Roman"/>
                <a:cs typeface="Times New Roman"/>
              </a:rPr>
              <a:t>із</a:t>
            </a:r>
            <a:r>
              <a:rPr sz="2400" b="1" spc="-60" dirty="0">
                <a:solidFill>
                  <a:srgbClr val="231F20"/>
                </a:solidFill>
                <a:latin typeface="Times New Roman"/>
                <a:cs typeface="Times New Roman"/>
              </a:rPr>
              <a:t> </a:t>
            </a:r>
            <a:r>
              <a:rPr sz="2400" b="1" spc="-15" dirty="0">
                <a:solidFill>
                  <a:srgbClr val="231F20"/>
                </a:solidFill>
                <a:latin typeface="Times New Roman"/>
                <a:cs typeface="Times New Roman"/>
              </a:rPr>
              <a:t>ембріональних </a:t>
            </a:r>
            <a:r>
              <a:rPr sz="2400" b="1" spc="-285" dirty="0">
                <a:solidFill>
                  <a:srgbClr val="231F20"/>
                </a:solidFill>
                <a:latin typeface="Times New Roman"/>
                <a:cs typeface="Times New Roman"/>
              </a:rPr>
              <a:t> </a:t>
            </a:r>
            <a:r>
              <a:rPr sz="2400" b="1" spc="5" dirty="0">
                <a:solidFill>
                  <a:srgbClr val="231F20"/>
                </a:solidFill>
                <a:latin typeface="Times New Roman"/>
                <a:cs typeface="Times New Roman"/>
              </a:rPr>
              <a:t>клітин</a:t>
            </a:r>
            <a:r>
              <a:rPr sz="2400" b="1" spc="105" dirty="0">
                <a:solidFill>
                  <a:srgbClr val="231F20"/>
                </a:solidFill>
                <a:latin typeface="Times New Roman"/>
                <a:cs typeface="Times New Roman"/>
              </a:rPr>
              <a:t> </a:t>
            </a:r>
            <a:r>
              <a:rPr sz="2400" b="1" spc="-5" dirty="0">
                <a:solidFill>
                  <a:srgbClr val="231F20"/>
                </a:solidFill>
                <a:latin typeface="Times New Roman"/>
                <a:cs typeface="Times New Roman"/>
              </a:rPr>
              <a:t>двох</a:t>
            </a:r>
            <a:r>
              <a:rPr sz="2400" b="1" spc="110" dirty="0">
                <a:solidFill>
                  <a:srgbClr val="231F20"/>
                </a:solidFill>
                <a:latin typeface="Times New Roman"/>
                <a:cs typeface="Times New Roman"/>
              </a:rPr>
              <a:t> </a:t>
            </a:r>
            <a:r>
              <a:rPr sz="2400" b="1" spc="5" dirty="0">
                <a:solidFill>
                  <a:srgbClr val="231F20"/>
                </a:solidFill>
                <a:latin typeface="Times New Roman"/>
                <a:cs typeface="Times New Roman"/>
              </a:rPr>
              <a:t>чи</a:t>
            </a:r>
            <a:r>
              <a:rPr sz="2400" b="1" spc="110" dirty="0">
                <a:solidFill>
                  <a:srgbClr val="231F20"/>
                </a:solidFill>
                <a:latin typeface="Times New Roman"/>
                <a:cs typeface="Times New Roman"/>
              </a:rPr>
              <a:t> </a:t>
            </a:r>
            <a:r>
              <a:rPr sz="2400" b="1" spc="5" dirty="0">
                <a:solidFill>
                  <a:srgbClr val="231F20"/>
                </a:solidFill>
                <a:latin typeface="Times New Roman"/>
                <a:cs typeface="Times New Roman"/>
              </a:rPr>
              <a:t>більшої</a:t>
            </a:r>
            <a:r>
              <a:rPr sz="2400" b="1" spc="110" dirty="0">
                <a:solidFill>
                  <a:srgbClr val="231F20"/>
                </a:solidFill>
                <a:latin typeface="Times New Roman"/>
                <a:cs typeface="Times New Roman"/>
              </a:rPr>
              <a:t> </a:t>
            </a:r>
            <a:r>
              <a:rPr sz="2400" b="1" spc="5" dirty="0">
                <a:solidFill>
                  <a:srgbClr val="231F20"/>
                </a:solidFill>
                <a:latin typeface="Times New Roman"/>
                <a:cs typeface="Times New Roman"/>
              </a:rPr>
              <a:t>кількості</a:t>
            </a:r>
            <a:r>
              <a:rPr sz="2400" b="1" spc="110" dirty="0">
                <a:solidFill>
                  <a:srgbClr val="231F20"/>
                </a:solidFill>
                <a:latin typeface="Times New Roman"/>
                <a:cs typeface="Times New Roman"/>
              </a:rPr>
              <a:t> </a:t>
            </a:r>
            <a:r>
              <a:rPr sz="2400" b="1" spc="5" dirty="0">
                <a:solidFill>
                  <a:srgbClr val="231F20"/>
                </a:solidFill>
                <a:latin typeface="Times New Roman"/>
                <a:cs typeface="Times New Roman"/>
              </a:rPr>
              <a:t>тварин,</a:t>
            </a:r>
            <a:r>
              <a:rPr sz="2400" b="1" spc="110" dirty="0">
                <a:solidFill>
                  <a:srgbClr val="231F20"/>
                </a:solidFill>
                <a:latin typeface="Times New Roman"/>
                <a:cs typeface="Times New Roman"/>
              </a:rPr>
              <a:t> </a:t>
            </a:r>
            <a:r>
              <a:rPr sz="2400" b="1" spc="5" dirty="0">
                <a:solidFill>
                  <a:srgbClr val="231F20"/>
                </a:solidFill>
                <a:latin typeface="Times New Roman"/>
                <a:cs typeface="Times New Roman"/>
              </a:rPr>
              <a:t>які</a:t>
            </a:r>
            <a:r>
              <a:rPr sz="2400" b="1" spc="110" dirty="0">
                <a:solidFill>
                  <a:srgbClr val="231F20"/>
                </a:solidFill>
                <a:latin typeface="Times New Roman"/>
                <a:cs typeface="Times New Roman"/>
              </a:rPr>
              <a:t> </a:t>
            </a:r>
            <a:r>
              <a:rPr sz="2400" b="1" spc="10" dirty="0" err="1">
                <a:solidFill>
                  <a:srgbClr val="231F20"/>
                </a:solidFill>
                <a:latin typeface="Times New Roman"/>
                <a:cs typeface="Times New Roman"/>
              </a:rPr>
              <a:t>відносяться</a:t>
            </a:r>
            <a:r>
              <a:rPr sz="2400" b="1" spc="110" dirty="0">
                <a:solidFill>
                  <a:srgbClr val="231F20"/>
                </a:solidFill>
                <a:latin typeface="Times New Roman"/>
                <a:cs typeface="Times New Roman"/>
              </a:rPr>
              <a:t> </a:t>
            </a:r>
            <a:r>
              <a:rPr sz="2400" b="1" spc="5" dirty="0" err="1">
                <a:solidFill>
                  <a:srgbClr val="231F20"/>
                </a:solidFill>
                <a:latin typeface="Times New Roman"/>
                <a:cs typeface="Times New Roman"/>
              </a:rPr>
              <a:t>до</a:t>
            </a:r>
            <a:r>
              <a:rPr lang="en-US" sz="2400" b="1" spc="5" dirty="0">
                <a:solidFill>
                  <a:srgbClr val="231F20"/>
                </a:solidFill>
                <a:latin typeface="Times New Roman"/>
                <a:cs typeface="Times New Roman"/>
              </a:rPr>
              <a:t> </a:t>
            </a:r>
            <a:r>
              <a:rPr lang="ru-RU" sz="2400" b="1" dirty="0" err="1">
                <a:solidFill>
                  <a:srgbClr val="231F20"/>
                </a:solidFill>
                <a:latin typeface="Times New Roman"/>
                <a:cs typeface="Times New Roman"/>
              </a:rPr>
              <a:t>різних</a:t>
            </a:r>
            <a:r>
              <a:rPr lang="ru-RU" sz="2400" b="1" dirty="0">
                <a:solidFill>
                  <a:srgbClr val="231F20"/>
                </a:solidFill>
                <a:latin typeface="Times New Roman"/>
                <a:cs typeface="Times New Roman"/>
              </a:rPr>
              <a:t> </a:t>
            </a:r>
            <a:r>
              <a:rPr lang="ru-RU" sz="2400" b="1" dirty="0" err="1">
                <a:solidFill>
                  <a:srgbClr val="231F20"/>
                </a:solidFill>
                <a:latin typeface="Times New Roman"/>
                <a:cs typeface="Times New Roman"/>
              </a:rPr>
              <a:t>порід</a:t>
            </a:r>
            <a:r>
              <a:rPr lang="ru-RU" sz="2400" b="1" dirty="0">
                <a:solidFill>
                  <a:srgbClr val="231F20"/>
                </a:solidFill>
                <a:latin typeface="Times New Roman"/>
                <a:cs typeface="Times New Roman"/>
              </a:rPr>
              <a:t> і </a:t>
            </a:r>
            <a:r>
              <a:rPr lang="ru-RU" sz="2400" b="1" dirty="0" err="1">
                <a:solidFill>
                  <a:srgbClr val="231F20"/>
                </a:solidFill>
                <a:latin typeface="Times New Roman"/>
                <a:cs typeface="Times New Roman"/>
              </a:rPr>
              <a:t>навіть</a:t>
            </a:r>
            <a:r>
              <a:rPr lang="ru-RU" sz="2400" b="1" dirty="0">
                <a:solidFill>
                  <a:srgbClr val="231F20"/>
                </a:solidFill>
                <a:latin typeface="Times New Roman"/>
                <a:cs typeface="Times New Roman"/>
              </a:rPr>
              <a:t> до </a:t>
            </a:r>
            <a:r>
              <a:rPr lang="ru-RU" sz="2400" b="1" dirty="0" err="1">
                <a:solidFill>
                  <a:srgbClr val="231F20"/>
                </a:solidFill>
                <a:latin typeface="Times New Roman"/>
                <a:cs typeface="Times New Roman"/>
              </a:rPr>
              <a:t>різних</a:t>
            </a:r>
            <a:r>
              <a:rPr lang="ru-RU" sz="2400" b="1" dirty="0">
                <a:solidFill>
                  <a:srgbClr val="231F20"/>
                </a:solidFill>
                <a:latin typeface="Times New Roman"/>
                <a:cs typeface="Times New Roman"/>
              </a:rPr>
              <a:t> </a:t>
            </a:r>
            <a:r>
              <a:rPr lang="ru-RU" sz="2400" b="1" dirty="0" err="1">
                <a:solidFill>
                  <a:srgbClr val="231F20"/>
                </a:solidFill>
                <a:latin typeface="Times New Roman"/>
                <a:cs typeface="Times New Roman"/>
              </a:rPr>
              <a:t>видів</a:t>
            </a:r>
            <a:r>
              <a:rPr lang="ru-RU" sz="2400" b="1" dirty="0">
                <a:solidFill>
                  <a:srgbClr val="231F20"/>
                </a:solidFill>
                <a:latin typeface="Times New Roman"/>
                <a:cs typeface="Times New Roman"/>
              </a:rPr>
              <a:t>. У </a:t>
            </a:r>
            <a:r>
              <a:rPr lang="ru-RU" sz="2400" b="1" spc="-5" dirty="0" err="1">
                <a:solidFill>
                  <a:srgbClr val="231F20"/>
                </a:solidFill>
                <a:latin typeface="Times New Roman"/>
                <a:cs typeface="Times New Roman"/>
              </a:rPr>
              <a:t>тварин</a:t>
            </a:r>
            <a:r>
              <a:rPr lang="ru-RU" sz="2400" b="1" spc="-5" dirty="0">
                <a:solidFill>
                  <a:srgbClr val="231F20"/>
                </a:solidFill>
                <a:latin typeface="Times New Roman"/>
                <a:cs typeface="Times New Roman"/>
              </a:rPr>
              <a:t>-химер </a:t>
            </a:r>
            <a:r>
              <a:rPr lang="ru-RU" sz="2400" b="1" dirty="0" err="1">
                <a:solidFill>
                  <a:srgbClr val="231F20"/>
                </a:solidFill>
                <a:latin typeface="Times New Roman"/>
                <a:cs typeface="Times New Roman"/>
              </a:rPr>
              <a:t>частина</a:t>
            </a:r>
            <a:r>
              <a:rPr lang="ru-RU" sz="2400" b="1" dirty="0">
                <a:solidFill>
                  <a:srgbClr val="231F20"/>
                </a:solidFill>
                <a:latin typeface="Times New Roman"/>
                <a:cs typeface="Times New Roman"/>
              </a:rPr>
              <a:t> </a:t>
            </a:r>
            <a:r>
              <a:rPr lang="ru-RU" sz="2400" b="1" spc="-285" dirty="0">
                <a:solidFill>
                  <a:srgbClr val="231F20"/>
                </a:solidFill>
                <a:latin typeface="Times New Roman"/>
                <a:cs typeface="Times New Roman"/>
              </a:rPr>
              <a:t> </a:t>
            </a:r>
            <a:r>
              <a:rPr lang="ru-RU" sz="2400" b="1" dirty="0" err="1">
                <a:solidFill>
                  <a:srgbClr val="231F20"/>
                </a:solidFill>
                <a:latin typeface="Times New Roman"/>
                <a:cs typeface="Times New Roman"/>
              </a:rPr>
              <a:t>клітин</a:t>
            </a:r>
            <a:r>
              <a:rPr lang="ru-RU" sz="2400" b="1" dirty="0">
                <a:solidFill>
                  <a:srgbClr val="231F20"/>
                </a:solidFill>
                <a:latin typeface="Times New Roman"/>
                <a:cs typeface="Times New Roman"/>
              </a:rPr>
              <a:t> </a:t>
            </a:r>
            <a:r>
              <a:rPr lang="ru-RU" sz="2400" b="1" spc="-5" dirty="0" err="1">
                <a:solidFill>
                  <a:srgbClr val="231F20"/>
                </a:solidFill>
                <a:latin typeface="Times New Roman"/>
                <a:cs typeface="Times New Roman"/>
              </a:rPr>
              <a:t>має</a:t>
            </a:r>
            <a:r>
              <a:rPr lang="ru-RU" sz="2400" b="1" spc="-5" dirty="0">
                <a:solidFill>
                  <a:srgbClr val="231F20"/>
                </a:solidFill>
                <a:latin typeface="Times New Roman"/>
                <a:cs typeface="Times New Roman"/>
              </a:rPr>
              <a:t> </a:t>
            </a:r>
            <a:r>
              <a:rPr lang="ru-RU" sz="2400" b="1" spc="-15" dirty="0" err="1">
                <a:solidFill>
                  <a:srgbClr val="231F20"/>
                </a:solidFill>
                <a:latin typeface="Times New Roman"/>
                <a:cs typeface="Times New Roman"/>
              </a:rPr>
              <a:t>походження</a:t>
            </a:r>
            <a:r>
              <a:rPr lang="ru-RU" sz="2400" b="1" spc="-15" dirty="0">
                <a:solidFill>
                  <a:srgbClr val="231F20"/>
                </a:solidFill>
                <a:latin typeface="Times New Roman"/>
                <a:cs typeface="Times New Roman"/>
              </a:rPr>
              <a:t> </a:t>
            </a:r>
            <a:r>
              <a:rPr lang="ru-RU" sz="2400" b="1" dirty="0" err="1">
                <a:solidFill>
                  <a:srgbClr val="231F20"/>
                </a:solidFill>
                <a:latin typeface="Times New Roman"/>
                <a:cs typeface="Times New Roman"/>
              </a:rPr>
              <a:t>від</a:t>
            </a:r>
            <a:r>
              <a:rPr lang="ru-RU" sz="2400" b="1" dirty="0">
                <a:solidFill>
                  <a:srgbClr val="231F20"/>
                </a:solidFill>
                <a:latin typeface="Times New Roman"/>
                <a:cs typeface="Times New Roman"/>
              </a:rPr>
              <a:t> </a:t>
            </a:r>
            <a:r>
              <a:rPr lang="ru-RU" sz="2400" b="1" spc="-10" dirty="0" err="1">
                <a:solidFill>
                  <a:srgbClr val="231F20"/>
                </a:solidFill>
                <a:latin typeface="Times New Roman"/>
                <a:cs typeface="Times New Roman"/>
              </a:rPr>
              <a:t>одної</a:t>
            </a:r>
            <a:r>
              <a:rPr lang="ru-RU" sz="2400" b="1" spc="-10" dirty="0">
                <a:solidFill>
                  <a:srgbClr val="231F20"/>
                </a:solidFill>
                <a:latin typeface="Times New Roman"/>
                <a:cs typeface="Times New Roman"/>
              </a:rPr>
              <a:t> </a:t>
            </a:r>
            <a:r>
              <a:rPr lang="ru-RU" sz="2400" b="1" dirty="0">
                <a:solidFill>
                  <a:srgbClr val="231F20"/>
                </a:solidFill>
                <a:latin typeface="Times New Roman"/>
                <a:cs typeface="Times New Roman"/>
              </a:rPr>
              <a:t>пари </a:t>
            </a:r>
            <a:r>
              <a:rPr lang="ru-RU" sz="2400" b="1" spc="-5" dirty="0" err="1">
                <a:solidFill>
                  <a:srgbClr val="231F20"/>
                </a:solidFill>
                <a:latin typeface="Times New Roman"/>
                <a:cs typeface="Times New Roman"/>
              </a:rPr>
              <a:t>батьків</a:t>
            </a:r>
            <a:r>
              <a:rPr lang="ru-RU" sz="2400" b="1" spc="-5" dirty="0">
                <a:solidFill>
                  <a:srgbClr val="231F20"/>
                </a:solidFill>
                <a:latin typeface="Times New Roman"/>
                <a:cs typeface="Times New Roman"/>
              </a:rPr>
              <a:t>, </a:t>
            </a:r>
            <a:r>
              <a:rPr lang="ru-RU" sz="2400" b="1" dirty="0">
                <a:solidFill>
                  <a:srgbClr val="231F20"/>
                </a:solidFill>
                <a:latin typeface="Times New Roman"/>
                <a:cs typeface="Times New Roman"/>
              </a:rPr>
              <a:t>а </a:t>
            </a:r>
            <a:r>
              <a:rPr lang="ru-RU" sz="2400" b="1" dirty="0" err="1">
                <a:solidFill>
                  <a:srgbClr val="231F20"/>
                </a:solidFill>
                <a:latin typeface="Times New Roman"/>
                <a:cs typeface="Times New Roman"/>
              </a:rPr>
              <a:t>частина</a:t>
            </a:r>
            <a:r>
              <a:rPr lang="ru-RU" sz="2400" b="1" dirty="0">
                <a:solidFill>
                  <a:srgbClr val="231F20"/>
                </a:solidFill>
                <a:latin typeface="Times New Roman"/>
                <a:cs typeface="Times New Roman"/>
              </a:rPr>
              <a:t> – </a:t>
            </a:r>
            <a:r>
              <a:rPr lang="ru-RU" sz="2400" b="1" dirty="0" err="1">
                <a:solidFill>
                  <a:srgbClr val="231F20"/>
                </a:solidFill>
                <a:latin typeface="Times New Roman"/>
                <a:cs typeface="Times New Roman"/>
              </a:rPr>
              <a:t>від</a:t>
            </a:r>
            <a:r>
              <a:rPr lang="ru-RU" sz="2400" b="1" dirty="0">
                <a:solidFill>
                  <a:srgbClr val="231F20"/>
                </a:solidFill>
                <a:latin typeface="Times New Roman"/>
                <a:cs typeface="Times New Roman"/>
              </a:rPr>
              <a:t> </a:t>
            </a:r>
            <a:r>
              <a:rPr lang="ru-RU" sz="2400" b="1" spc="-285" dirty="0">
                <a:solidFill>
                  <a:srgbClr val="231F20"/>
                </a:solidFill>
                <a:latin typeface="Times New Roman"/>
                <a:cs typeface="Times New Roman"/>
              </a:rPr>
              <a:t> </a:t>
            </a:r>
            <a:r>
              <a:rPr lang="ru-RU" sz="2400" b="1" spc="5" dirty="0" err="1">
                <a:solidFill>
                  <a:srgbClr val="231F20"/>
                </a:solidFill>
                <a:latin typeface="Times New Roman"/>
                <a:cs typeface="Times New Roman"/>
              </a:rPr>
              <a:t>іншої</a:t>
            </a:r>
            <a:r>
              <a:rPr lang="ru-RU" sz="2400" b="1" spc="5" dirty="0">
                <a:solidFill>
                  <a:srgbClr val="231F20"/>
                </a:solidFill>
                <a:latin typeface="Times New Roman"/>
                <a:cs typeface="Times New Roman"/>
              </a:rPr>
              <a:t>.</a:t>
            </a:r>
            <a:r>
              <a:rPr lang="en-US" sz="2400" b="1" spc="5" dirty="0">
                <a:solidFill>
                  <a:srgbClr val="231F20"/>
                </a:solidFill>
                <a:latin typeface="Times New Roman"/>
                <a:cs typeface="Times New Roman"/>
              </a:rPr>
              <a:t> </a:t>
            </a:r>
            <a:endParaRPr sz="2400" b="1" dirty="0">
              <a:latin typeface="Times New Roman"/>
              <a:cs typeface="Times New Roman"/>
            </a:endParaRPr>
          </a:p>
        </p:txBody>
      </p:sp>
      <p:sp>
        <p:nvSpPr>
          <p:cNvPr id="4" name="object 4"/>
          <p:cNvSpPr/>
          <p:nvPr/>
        </p:nvSpPr>
        <p:spPr>
          <a:xfrm>
            <a:off x="5120526" y="7263548"/>
            <a:ext cx="476884" cy="0"/>
          </a:xfrm>
          <a:custGeom>
            <a:avLst/>
            <a:gdLst/>
            <a:ahLst/>
            <a:cxnLst/>
            <a:rect l="l" t="t" r="r" b="b"/>
            <a:pathLst>
              <a:path w="476885">
                <a:moveTo>
                  <a:pt x="0" y="0"/>
                </a:moveTo>
                <a:lnTo>
                  <a:pt x="476376" y="0"/>
                </a:lnTo>
              </a:path>
            </a:pathLst>
          </a:custGeom>
          <a:ln w="8470">
            <a:solidFill>
              <a:srgbClr val="231F20"/>
            </a:solidFill>
          </a:ln>
        </p:spPr>
        <p:txBody>
          <a:bodyPr wrap="square" lIns="0" tIns="0" rIns="0" bIns="0" rtlCol="0"/>
          <a:lstStyle/>
          <a:p>
            <a:endParaRPr/>
          </a:p>
        </p:txBody>
      </p:sp>
    </p:spTree>
    <p:extLst>
      <p:ext uri="{BB962C8B-B14F-4D97-AF65-F5344CB8AC3E}">
        <p14:creationId xmlns:p14="http://schemas.microsoft.com/office/powerpoint/2010/main" val="2830808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9900" y="123825"/>
            <a:ext cx="9296400" cy="7091685"/>
          </a:xfrm>
          <a:prstGeom prst="rect">
            <a:avLst/>
          </a:prstGeom>
          <a:solidFill>
            <a:schemeClr val="bg1"/>
          </a:solidFill>
        </p:spPr>
        <p:txBody>
          <a:bodyPr vert="horz" wrap="square" lIns="0" tIns="12700" rIns="0" bIns="0" rtlCol="0">
            <a:spAutoFit/>
          </a:bodyPr>
          <a:lstStyle/>
          <a:p>
            <a:pPr marL="12700" marR="5080" algn="just"/>
            <a:r>
              <a:rPr sz="2400" b="1" spc="5" dirty="0" err="1">
                <a:solidFill>
                  <a:srgbClr val="231F20"/>
                </a:solidFill>
                <a:latin typeface="Times New Roman"/>
                <a:cs typeface="Times New Roman"/>
              </a:rPr>
              <a:t>Отже</a:t>
            </a:r>
            <a:r>
              <a:rPr sz="2400" b="1" spc="5" dirty="0">
                <a:solidFill>
                  <a:srgbClr val="231F20"/>
                </a:solidFill>
                <a:latin typeface="Times New Roman"/>
                <a:cs typeface="Times New Roman"/>
              </a:rPr>
              <a:t>, </a:t>
            </a:r>
            <a:r>
              <a:rPr sz="2400" b="1" spc="10" dirty="0">
                <a:solidFill>
                  <a:srgbClr val="231F20"/>
                </a:solidFill>
                <a:latin typeface="Times New Roman"/>
                <a:cs typeface="Times New Roman"/>
              </a:rPr>
              <a:t>такі </a:t>
            </a:r>
            <a:r>
              <a:rPr sz="2400" b="1" spc="5" dirty="0">
                <a:solidFill>
                  <a:srgbClr val="231F20"/>
                </a:solidFill>
                <a:latin typeface="Times New Roman"/>
                <a:cs typeface="Times New Roman"/>
              </a:rPr>
              <a:t>химерні тварини мали </a:t>
            </a:r>
            <a:r>
              <a:rPr sz="2400" b="1" dirty="0">
                <a:solidFill>
                  <a:srgbClr val="231F20"/>
                </a:solidFill>
                <a:latin typeface="Times New Roman"/>
                <a:cs typeface="Times New Roman"/>
              </a:rPr>
              <a:t>чотирьох </a:t>
            </a:r>
            <a:r>
              <a:rPr sz="2400" b="1" spc="5" dirty="0">
                <a:solidFill>
                  <a:srgbClr val="231F20"/>
                </a:solidFill>
                <a:latin typeface="Times New Roman"/>
                <a:cs typeface="Times New Roman"/>
              </a:rPr>
              <a:t>батьків. </a:t>
            </a:r>
            <a:r>
              <a:rPr sz="2400" b="1" spc="10" dirty="0">
                <a:solidFill>
                  <a:srgbClr val="231F20"/>
                </a:solidFill>
                <a:latin typeface="Times New Roman"/>
                <a:cs typeface="Times New Roman"/>
              </a:rPr>
              <a:t> </a:t>
            </a:r>
            <a:endParaRPr lang="en-US" sz="2400" b="1" spc="10" dirty="0" smtClean="0">
              <a:solidFill>
                <a:srgbClr val="231F20"/>
              </a:solidFill>
              <a:latin typeface="Times New Roman"/>
              <a:cs typeface="Times New Roman"/>
            </a:endParaRPr>
          </a:p>
          <a:p>
            <a:pPr marL="12700" marR="5080" algn="just"/>
            <a:r>
              <a:rPr sz="2800" b="1" i="1" spc="5" dirty="0" err="1" smtClean="0">
                <a:solidFill>
                  <a:srgbClr val="7030A0"/>
                </a:solidFill>
                <a:effectLst>
                  <a:outerShdw blurRad="38100" dist="38100" dir="2700000" algn="tl">
                    <a:srgbClr val="000000">
                      <a:alpha val="43137"/>
                    </a:srgbClr>
                  </a:outerShdw>
                </a:effectLst>
                <a:latin typeface="Times New Roman"/>
                <a:cs typeface="Times New Roman"/>
              </a:rPr>
              <a:t>Химерні</a:t>
            </a:r>
            <a:r>
              <a:rPr sz="2800" b="1" i="1" spc="10" dirty="0" smtClean="0">
                <a:solidFill>
                  <a:srgbClr val="7030A0"/>
                </a:solidFill>
                <a:effectLst>
                  <a:outerShdw blurRad="38100" dist="38100" dir="2700000" algn="tl">
                    <a:srgbClr val="000000">
                      <a:alpha val="43137"/>
                    </a:srgbClr>
                  </a:outerShdw>
                </a:effectLst>
                <a:latin typeface="Times New Roman"/>
                <a:cs typeface="Times New Roman"/>
              </a:rPr>
              <a:t> </a:t>
            </a:r>
            <a:r>
              <a:rPr sz="2800" b="1" i="1" spc="5" dirty="0">
                <a:solidFill>
                  <a:srgbClr val="7030A0"/>
                </a:solidFill>
                <a:effectLst>
                  <a:outerShdw blurRad="38100" dist="38100" dir="2700000" algn="tl">
                    <a:srgbClr val="000000">
                      <a:alpha val="43137"/>
                    </a:srgbClr>
                  </a:outerShdw>
                </a:effectLst>
                <a:latin typeface="Times New Roman"/>
                <a:cs typeface="Times New Roman"/>
              </a:rPr>
              <a:t>тварини</a:t>
            </a:r>
            <a:r>
              <a:rPr sz="2800" b="1" i="1" spc="10" dirty="0">
                <a:solidFill>
                  <a:srgbClr val="7030A0"/>
                </a:solidFill>
                <a:effectLst>
                  <a:outerShdw blurRad="38100" dist="38100" dir="2700000" algn="tl">
                    <a:srgbClr val="000000">
                      <a:alpha val="43137"/>
                    </a:srgbClr>
                  </a:outerShdw>
                </a:effectLst>
                <a:latin typeface="Times New Roman"/>
                <a:cs typeface="Times New Roman"/>
              </a:rPr>
              <a:t> </a:t>
            </a:r>
            <a:r>
              <a:rPr sz="2400" b="1" dirty="0">
                <a:solidFill>
                  <a:srgbClr val="231F20"/>
                </a:solidFill>
                <a:latin typeface="Times New Roman"/>
                <a:cs typeface="Times New Roman"/>
              </a:rPr>
              <a:t>–</a:t>
            </a:r>
            <a:r>
              <a:rPr sz="2400" b="1" spc="5" dirty="0">
                <a:solidFill>
                  <a:srgbClr val="231F20"/>
                </a:solidFill>
                <a:latin typeface="Times New Roman"/>
                <a:cs typeface="Times New Roman"/>
              </a:rPr>
              <a:t> унікальний</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об’єкт</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для</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теоретичних </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досліджень</a:t>
            </a:r>
            <a:r>
              <a:rPr sz="2400" b="1" spc="-20" dirty="0">
                <a:solidFill>
                  <a:srgbClr val="231F20"/>
                </a:solidFill>
                <a:latin typeface="Times New Roman"/>
                <a:cs typeface="Times New Roman"/>
              </a:rPr>
              <a:t> </a:t>
            </a:r>
            <a:r>
              <a:rPr sz="2400" b="1" dirty="0">
                <a:solidFill>
                  <a:srgbClr val="231F20"/>
                </a:solidFill>
                <a:latin typeface="Times New Roman"/>
                <a:cs typeface="Times New Roman"/>
              </a:rPr>
              <a:t>із</a:t>
            </a:r>
            <a:r>
              <a:rPr sz="2400" b="1" spc="-15" dirty="0">
                <a:solidFill>
                  <a:srgbClr val="231F20"/>
                </a:solidFill>
                <a:latin typeface="Times New Roman"/>
                <a:cs typeface="Times New Roman"/>
              </a:rPr>
              <a:t> </a:t>
            </a:r>
            <a:r>
              <a:rPr sz="2400" b="1" spc="-5" dirty="0">
                <a:solidFill>
                  <a:srgbClr val="231F20"/>
                </a:solidFill>
                <a:latin typeface="Times New Roman"/>
                <a:cs typeface="Times New Roman"/>
              </a:rPr>
              <a:t>біології</a:t>
            </a:r>
            <a:r>
              <a:rPr sz="2400" b="1" spc="-20" dirty="0">
                <a:solidFill>
                  <a:srgbClr val="231F20"/>
                </a:solidFill>
                <a:latin typeface="Times New Roman"/>
                <a:cs typeface="Times New Roman"/>
              </a:rPr>
              <a:t> </a:t>
            </a:r>
            <a:r>
              <a:rPr sz="2400" b="1" spc="-5" dirty="0">
                <a:solidFill>
                  <a:srgbClr val="231F20"/>
                </a:solidFill>
                <a:latin typeface="Times New Roman"/>
                <a:cs typeface="Times New Roman"/>
              </a:rPr>
              <a:t>розвитку</a:t>
            </a:r>
            <a:r>
              <a:rPr sz="2400" b="1" spc="-15" dirty="0">
                <a:solidFill>
                  <a:srgbClr val="231F20"/>
                </a:solidFill>
                <a:latin typeface="Times New Roman"/>
                <a:cs typeface="Times New Roman"/>
              </a:rPr>
              <a:t> </a:t>
            </a:r>
            <a:r>
              <a:rPr sz="2400" b="1" dirty="0">
                <a:solidFill>
                  <a:srgbClr val="231F20"/>
                </a:solidFill>
                <a:latin typeface="Times New Roman"/>
                <a:cs typeface="Times New Roman"/>
              </a:rPr>
              <a:t>при</a:t>
            </a:r>
            <a:r>
              <a:rPr sz="2400" b="1" spc="-20" dirty="0">
                <a:solidFill>
                  <a:srgbClr val="231F20"/>
                </a:solidFill>
                <a:latin typeface="Times New Roman"/>
                <a:cs typeface="Times New Roman"/>
              </a:rPr>
              <a:t> </a:t>
            </a:r>
            <a:r>
              <a:rPr sz="2400" b="1" spc="-10" dirty="0">
                <a:solidFill>
                  <a:srgbClr val="231F20"/>
                </a:solidFill>
                <a:latin typeface="Times New Roman"/>
                <a:cs typeface="Times New Roman"/>
              </a:rPr>
              <a:t>вивченні</a:t>
            </a:r>
            <a:r>
              <a:rPr sz="2400" b="1" spc="-15" dirty="0">
                <a:solidFill>
                  <a:srgbClr val="231F20"/>
                </a:solidFill>
                <a:latin typeface="Times New Roman"/>
                <a:cs typeface="Times New Roman"/>
              </a:rPr>
              <a:t> </a:t>
            </a:r>
            <a:r>
              <a:rPr sz="2400" b="1" spc="-5" dirty="0">
                <a:solidFill>
                  <a:srgbClr val="231F20"/>
                </a:solidFill>
                <a:latin typeface="Times New Roman"/>
                <a:cs typeface="Times New Roman"/>
              </a:rPr>
              <a:t>закономірностей </a:t>
            </a:r>
            <a:r>
              <a:rPr sz="2400" b="1" spc="-290" dirty="0">
                <a:solidFill>
                  <a:srgbClr val="231F20"/>
                </a:solidFill>
                <a:latin typeface="Times New Roman"/>
                <a:cs typeface="Times New Roman"/>
              </a:rPr>
              <a:t> </a:t>
            </a:r>
            <a:r>
              <a:rPr sz="2400" b="1" spc="5" dirty="0">
                <a:solidFill>
                  <a:srgbClr val="231F20"/>
                </a:solidFill>
                <a:latin typeface="Times New Roman"/>
                <a:cs typeface="Times New Roman"/>
              </a:rPr>
              <a:t>морфогенезу</a:t>
            </a:r>
            <a:r>
              <a:rPr sz="2400" b="1" spc="10" dirty="0">
                <a:solidFill>
                  <a:srgbClr val="231F20"/>
                </a:solidFill>
                <a:latin typeface="Times New Roman"/>
                <a:cs typeface="Times New Roman"/>
              </a:rPr>
              <a:t> та</a:t>
            </a:r>
            <a:r>
              <a:rPr sz="2400" b="1" spc="15" dirty="0">
                <a:solidFill>
                  <a:srgbClr val="231F20"/>
                </a:solidFill>
                <a:latin typeface="Times New Roman"/>
                <a:cs typeface="Times New Roman"/>
              </a:rPr>
              <a:t> </a:t>
            </a:r>
            <a:r>
              <a:rPr sz="2400" b="1" spc="5" dirty="0">
                <a:solidFill>
                  <a:srgbClr val="231F20"/>
                </a:solidFill>
                <a:latin typeface="Times New Roman"/>
                <a:cs typeface="Times New Roman"/>
              </a:rPr>
              <a:t>імунологічних</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взаємовідношень.</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Виникає </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можливість </a:t>
            </a:r>
            <a:r>
              <a:rPr sz="2400" b="1" spc="10" dirty="0">
                <a:solidFill>
                  <a:srgbClr val="231F20"/>
                </a:solidFill>
                <a:latin typeface="Times New Roman"/>
                <a:cs typeface="Times New Roman"/>
              </a:rPr>
              <a:t>простежити, </a:t>
            </a:r>
            <a:r>
              <a:rPr sz="2400" b="1" spc="5" dirty="0">
                <a:solidFill>
                  <a:srgbClr val="231F20"/>
                </a:solidFill>
                <a:latin typeface="Times New Roman"/>
                <a:cs typeface="Times New Roman"/>
              </a:rPr>
              <a:t>як із окремих клітин розвиваються </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клони, тканини, органи. </a:t>
            </a:r>
            <a:r>
              <a:rPr sz="2400" b="1" dirty="0">
                <a:solidFill>
                  <a:srgbClr val="231F20"/>
                </a:solidFill>
                <a:latin typeface="Times New Roman"/>
                <a:cs typeface="Times New Roman"/>
              </a:rPr>
              <a:t>У багатьох </a:t>
            </a:r>
            <a:r>
              <a:rPr sz="2400" b="1" spc="5" dirty="0">
                <a:solidFill>
                  <a:srgbClr val="231F20"/>
                </a:solidFill>
                <a:latin typeface="Times New Roman"/>
                <a:cs typeface="Times New Roman"/>
              </a:rPr>
              <a:t>країнах </a:t>
            </a:r>
            <a:r>
              <a:rPr sz="2400" b="1" spc="-20" dirty="0">
                <a:solidFill>
                  <a:srgbClr val="231F20"/>
                </a:solidFill>
                <a:latin typeface="Times New Roman"/>
                <a:cs typeface="Times New Roman"/>
              </a:rPr>
              <a:t>були </a:t>
            </a:r>
            <a:r>
              <a:rPr sz="2400" b="1" dirty="0">
                <a:solidFill>
                  <a:srgbClr val="231F20"/>
                </a:solidFill>
                <a:latin typeface="Times New Roman"/>
                <a:cs typeface="Times New Roman"/>
              </a:rPr>
              <a:t>одержані </a:t>
            </a:r>
            <a:r>
              <a:rPr sz="2400" b="1" spc="5" dirty="0">
                <a:solidFill>
                  <a:srgbClr val="231F20"/>
                </a:solidFill>
                <a:latin typeface="Times New Roman"/>
                <a:cs typeface="Times New Roman"/>
              </a:rPr>
              <a:t> </a:t>
            </a:r>
            <a:r>
              <a:rPr sz="2400" b="1" dirty="0">
                <a:solidFill>
                  <a:srgbClr val="231F20"/>
                </a:solidFill>
                <a:latin typeface="Times New Roman"/>
                <a:cs typeface="Times New Roman"/>
              </a:rPr>
              <a:t>химерні телята, вівці і навіть </a:t>
            </a:r>
            <a:r>
              <a:rPr sz="2400" b="1" dirty="0">
                <a:solidFill>
                  <a:srgbClr val="7030A0"/>
                </a:solidFill>
                <a:latin typeface="Times New Roman"/>
                <a:cs typeface="Times New Roman"/>
              </a:rPr>
              <a:t>міжвидові гібриди – </a:t>
            </a:r>
            <a:r>
              <a:rPr sz="2400" b="1" spc="-10" dirty="0">
                <a:solidFill>
                  <a:srgbClr val="7030A0"/>
                </a:solidFill>
                <a:latin typeface="Times New Roman"/>
                <a:cs typeface="Times New Roman"/>
              </a:rPr>
              <a:t>вівцекози</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 </a:t>
            </a:r>
            <a:r>
              <a:rPr sz="2400" b="1" dirty="0">
                <a:solidFill>
                  <a:srgbClr val="231F20"/>
                </a:solidFill>
                <a:latin typeface="Times New Roman"/>
                <a:cs typeface="Times New Roman"/>
              </a:rPr>
              <a:t>Химерні </a:t>
            </a:r>
            <a:r>
              <a:rPr sz="2400" b="1" spc="-5" dirty="0">
                <a:solidFill>
                  <a:srgbClr val="231F20"/>
                </a:solidFill>
                <a:latin typeface="Times New Roman"/>
                <a:cs typeface="Times New Roman"/>
              </a:rPr>
              <a:t>тварини </a:t>
            </a:r>
            <a:r>
              <a:rPr sz="2400" b="1" dirty="0">
                <a:solidFill>
                  <a:srgbClr val="231F20"/>
                </a:solidFill>
                <a:latin typeface="Times New Roman"/>
                <a:cs typeface="Times New Roman"/>
              </a:rPr>
              <a:t>не </a:t>
            </a:r>
            <a:r>
              <a:rPr sz="2400" b="1" spc="-5" dirty="0">
                <a:solidFill>
                  <a:srgbClr val="231F20"/>
                </a:solidFill>
                <a:latin typeface="Times New Roman"/>
                <a:cs typeface="Times New Roman"/>
              </a:rPr>
              <a:t>передають нащадкам характерну </a:t>
            </a:r>
            <a:r>
              <a:rPr sz="2400" b="1" dirty="0">
                <a:solidFill>
                  <a:srgbClr val="231F20"/>
                </a:solidFill>
                <a:latin typeface="Times New Roman"/>
                <a:cs typeface="Times New Roman"/>
              </a:rPr>
              <a:t>для них </a:t>
            </a:r>
            <a:r>
              <a:rPr sz="2400" b="1" spc="-285" dirty="0">
                <a:solidFill>
                  <a:srgbClr val="231F20"/>
                </a:solidFill>
                <a:latin typeface="Times New Roman"/>
                <a:cs typeface="Times New Roman"/>
              </a:rPr>
              <a:t> </a:t>
            </a:r>
            <a:r>
              <a:rPr sz="2400" b="1" spc="5" dirty="0">
                <a:solidFill>
                  <a:srgbClr val="231F20"/>
                </a:solidFill>
                <a:latin typeface="Times New Roman"/>
                <a:cs typeface="Times New Roman"/>
              </a:rPr>
              <a:t>генетичну мозаїчність. Як </a:t>
            </a:r>
            <a:r>
              <a:rPr sz="2400" b="1" dirty="0">
                <a:solidFill>
                  <a:srgbClr val="231F20"/>
                </a:solidFill>
                <a:latin typeface="Times New Roman"/>
                <a:cs typeface="Times New Roman"/>
              </a:rPr>
              <a:t>і у </a:t>
            </a:r>
            <a:r>
              <a:rPr sz="2400" b="1" spc="5" dirty="0">
                <a:solidFill>
                  <a:srgbClr val="231F20"/>
                </a:solidFill>
                <a:latin typeface="Times New Roman"/>
                <a:cs typeface="Times New Roman"/>
              </a:rPr>
              <a:t>всіх гетерозиготних тварин, </a:t>
            </a:r>
            <a:r>
              <a:rPr sz="2400" b="1" dirty="0">
                <a:solidFill>
                  <a:srgbClr val="231F20"/>
                </a:solidFill>
                <a:latin typeface="Times New Roman"/>
                <a:cs typeface="Times New Roman"/>
              </a:rPr>
              <a:t>у </a:t>
            </a:r>
            <a:r>
              <a:rPr sz="2400" b="1" spc="5" dirty="0">
                <a:solidFill>
                  <a:srgbClr val="231F20"/>
                </a:solidFill>
                <a:latin typeface="Times New Roman"/>
                <a:cs typeface="Times New Roman"/>
              </a:rPr>
              <a:t> </a:t>
            </a:r>
            <a:r>
              <a:rPr sz="2400" b="1" dirty="0">
                <a:solidFill>
                  <a:srgbClr val="231F20"/>
                </a:solidFill>
                <a:latin typeface="Times New Roman"/>
                <a:cs typeface="Times New Roman"/>
              </a:rPr>
              <a:t>химер у </a:t>
            </a:r>
            <a:r>
              <a:rPr sz="2400" b="1" spc="-10" dirty="0">
                <a:solidFill>
                  <a:srgbClr val="231F20"/>
                </a:solidFill>
                <a:latin typeface="Times New Roman"/>
                <a:cs typeface="Times New Roman"/>
              </a:rPr>
              <a:t>потомстві </a:t>
            </a:r>
            <a:r>
              <a:rPr sz="2400" b="1" dirty="0">
                <a:solidFill>
                  <a:srgbClr val="231F20"/>
                </a:solidFill>
                <a:latin typeface="Times New Roman"/>
                <a:cs typeface="Times New Roman"/>
              </a:rPr>
              <a:t>спостерігається розщеплення ознак, і цінні </a:t>
            </a:r>
            <a:r>
              <a:rPr sz="2400" b="1" spc="-285" dirty="0">
                <a:solidFill>
                  <a:srgbClr val="231F20"/>
                </a:solidFill>
                <a:latin typeface="Times New Roman"/>
                <a:cs typeface="Times New Roman"/>
              </a:rPr>
              <a:t> </a:t>
            </a:r>
            <a:r>
              <a:rPr sz="2400" b="1" spc="-10" dirty="0">
                <a:solidFill>
                  <a:srgbClr val="231F20"/>
                </a:solidFill>
                <a:latin typeface="Times New Roman"/>
                <a:cs typeface="Times New Roman"/>
              </a:rPr>
              <a:t>генетичні</a:t>
            </a:r>
            <a:r>
              <a:rPr sz="2400" b="1" spc="-45" dirty="0">
                <a:solidFill>
                  <a:srgbClr val="231F20"/>
                </a:solidFill>
                <a:latin typeface="Times New Roman"/>
                <a:cs typeface="Times New Roman"/>
              </a:rPr>
              <a:t> </a:t>
            </a:r>
            <a:r>
              <a:rPr sz="2400" b="1" spc="-15" dirty="0">
                <a:solidFill>
                  <a:srgbClr val="231F20"/>
                </a:solidFill>
                <a:latin typeface="Times New Roman"/>
                <a:cs typeface="Times New Roman"/>
              </a:rPr>
              <a:t>комбінації</a:t>
            </a:r>
            <a:r>
              <a:rPr sz="2400" b="1" spc="-40" dirty="0">
                <a:solidFill>
                  <a:srgbClr val="231F20"/>
                </a:solidFill>
                <a:latin typeface="Times New Roman"/>
                <a:cs typeface="Times New Roman"/>
              </a:rPr>
              <a:t> </a:t>
            </a:r>
            <a:r>
              <a:rPr sz="2400" b="1" spc="-10" dirty="0">
                <a:solidFill>
                  <a:srgbClr val="231F20"/>
                </a:solidFill>
                <a:latin typeface="Times New Roman"/>
                <a:cs typeface="Times New Roman"/>
              </a:rPr>
              <a:t>порушуються.</a:t>
            </a:r>
            <a:r>
              <a:rPr sz="2400" b="1" spc="-45" dirty="0">
                <a:solidFill>
                  <a:srgbClr val="231F20"/>
                </a:solidFill>
                <a:latin typeface="Times New Roman"/>
                <a:cs typeface="Times New Roman"/>
              </a:rPr>
              <a:t> </a:t>
            </a:r>
            <a:endParaRPr lang="en-US" sz="2400" b="1" spc="-45" dirty="0" smtClean="0">
              <a:solidFill>
                <a:srgbClr val="231F20"/>
              </a:solidFill>
              <a:latin typeface="Times New Roman"/>
              <a:cs typeface="Times New Roman"/>
            </a:endParaRPr>
          </a:p>
          <a:p>
            <a:pPr marL="12700" marR="5080" algn="just"/>
            <a:r>
              <a:rPr sz="2400" b="1" spc="-10" dirty="0" err="1" smtClean="0">
                <a:solidFill>
                  <a:srgbClr val="7030A0"/>
                </a:solidFill>
                <a:latin typeface="Times New Roman"/>
                <a:cs typeface="Times New Roman"/>
              </a:rPr>
              <a:t>Практичне</a:t>
            </a:r>
            <a:r>
              <a:rPr sz="2400" b="1" spc="-40" dirty="0" smtClean="0">
                <a:solidFill>
                  <a:srgbClr val="7030A0"/>
                </a:solidFill>
                <a:latin typeface="Times New Roman"/>
                <a:cs typeface="Times New Roman"/>
              </a:rPr>
              <a:t> </a:t>
            </a:r>
            <a:r>
              <a:rPr sz="2400" b="1" spc="-15" dirty="0">
                <a:solidFill>
                  <a:srgbClr val="7030A0"/>
                </a:solidFill>
                <a:latin typeface="Times New Roman"/>
                <a:cs typeface="Times New Roman"/>
              </a:rPr>
              <a:t>значення</a:t>
            </a:r>
            <a:r>
              <a:rPr sz="2400" b="1" spc="-45" dirty="0">
                <a:solidFill>
                  <a:srgbClr val="7030A0"/>
                </a:solidFill>
                <a:latin typeface="Times New Roman"/>
                <a:cs typeface="Times New Roman"/>
              </a:rPr>
              <a:t> </a:t>
            </a:r>
            <a:r>
              <a:rPr sz="2400" b="1" spc="-5" dirty="0">
                <a:solidFill>
                  <a:srgbClr val="7030A0"/>
                </a:solidFill>
                <a:latin typeface="Times New Roman"/>
                <a:cs typeface="Times New Roman"/>
              </a:rPr>
              <a:t>химер </a:t>
            </a:r>
            <a:r>
              <a:rPr sz="2400" b="1" spc="-285" dirty="0">
                <a:solidFill>
                  <a:srgbClr val="7030A0"/>
                </a:solidFill>
                <a:latin typeface="Times New Roman"/>
                <a:cs typeface="Times New Roman"/>
              </a:rPr>
              <a:t> </a:t>
            </a:r>
            <a:r>
              <a:rPr sz="2400" b="1" dirty="0">
                <a:solidFill>
                  <a:srgbClr val="231F20"/>
                </a:solidFill>
                <a:latin typeface="Times New Roman"/>
                <a:cs typeface="Times New Roman"/>
              </a:rPr>
              <a:t>полягає у створенні </a:t>
            </a:r>
            <a:r>
              <a:rPr sz="2400" b="1" spc="-5" dirty="0">
                <a:solidFill>
                  <a:srgbClr val="231F20"/>
                </a:solidFill>
                <a:latin typeface="Times New Roman"/>
                <a:cs typeface="Times New Roman"/>
              </a:rPr>
              <a:t>високоцінних </a:t>
            </a:r>
            <a:r>
              <a:rPr sz="2400" b="1" dirty="0">
                <a:solidFill>
                  <a:srgbClr val="231F20"/>
                </a:solidFill>
                <a:latin typeface="Times New Roman"/>
                <a:cs typeface="Times New Roman"/>
              </a:rPr>
              <a:t>тварин, які </a:t>
            </a:r>
            <a:r>
              <a:rPr sz="2400" b="1" spc="5" dirty="0">
                <a:solidFill>
                  <a:srgbClr val="231F20"/>
                </a:solidFill>
                <a:latin typeface="Times New Roman"/>
                <a:cs typeface="Times New Roman"/>
              </a:rPr>
              <a:t>безпосередньо </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використовуються</a:t>
            </a:r>
            <a:r>
              <a:rPr sz="2400" b="1" spc="5" dirty="0">
                <a:solidFill>
                  <a:srgbClr val="231F20"/>
                </a:solidFill>
                <a:latin typeface="Times New Roman"/>
                <a:cs typeface="Times New Roman"/>
              </a:rPr>
              <a:t> </a:t>
            </a:r>
            <a:r>
              <a:rPr sz="2400" b="1" dirty="0">
                <a:solidFill>
                  <a:srgbClr val="231F20"/>
                </a:solidFill>
                <a:latin typeface="Times New Roman"/>
                <a:cs typeface="Times New Roman"/>
              </a:rPr>
              <a:t>у</a:t>
            </a:r>
            <a:r>
              <a:rPr sz="2400" b="1" spc="5" dirty="0">
                <a:solidFill>
                  <a:srgbClr val="231F20"/>
                </a:solidFill>
                <a:latin typeface="Times New Roman"/>
                <a:cs typeface="Times New Roman"/>
              </a:rPr>
              <a:t> виробництві,</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а</a:t>
            </a:r>
            <a:r>
              <a:rPr sz="2400" b="1" spc="5" dirty="0">
                <a:solidFill>
                  <a:srgbClr val="231F20"/>
                </a:solidFill>
                <a:latin typeface="Times New Roman"/>
                <a:cs typeface="Times New Roman"/>
              </a:rPr>
              <a:t> </a:t>
            </a:r>
            <a:r>
              <a:rPr sz="2400" b="1" spc="-10" dirty="0">
                <a:solidFill>
                  <a:srgbClr val="231F20"/>
                </a:solidFill>
                <a:latin typeface="Times New Roman"/>
                <a:cs typeface="Times New Roman"/>
              </a:rPr>
              <a:t>також</a:t>
            </a:r>
            <a:r>
              <a:rPr sz="2400" b="1" spc="-5" dirty="0">
                <a:solidFill>
                  <a:srgbClr val="231F20"/>
                </a:solidFill>
                <a:latin typeface="Times New Roman"/>
                <a:cs typeface="Times New Roman"/>
              </a:rPr>
              <a:t> </a:t>
            </a:r>
            <a:r>
              <a:rPr sz="2400" b="1" dirty="0">
                <a:solidFill>
                  <a:srgbClr val="231F20"/>
                </a:solidFill>
                <a:latin typeface="Times New Roman"/>
                <a:cs typeface="Times New Roman"/>
              </a:rPr>
              <a:t>у</a:t>
            </a:r>
            <a:r>
              <a:rPr sz="2400" b="1" spc="5" dirty="0">
                <a:solidFill>
                  <a:srgbClr val="231F20"/>
                </a:solidFill>
                <a:latin typeface="Times New Roman"/>
                <a:cs typeface="Times New Roman"/>
              </a:rPr>
              <a:t> </a:t>
            </a:r>
            <a:r>
              <a:rPr sz="2400" b="1" dirty="0">
                <a:solidFill>
                  <a:srgbClr val="231F20"/>
                </a:solidFill>
                <a:latin typeface="Times New Roman"/>
                <a:cs typeface="Times New Roman"/>
              </a:rPr>
              <a:t>можливому </a:t>
            </a:r>
            <a:r>
              <a:rPr sz="2400" b="1" spc="5" dirty="0">
                <a:solidFill>
                  <a:srgbClr val="231F20"/>
                </a:solidFill>
                <a:latin typeface="Times New Roman"/>
                <a:cs typeface="Times New Roman"/>
              </a:rPr>
              <a:t> </a:t>
            </a:r>
            <a:r>
              <a:rPr sz="2400" b="1" dirty="0">
                <a:solidFill>
                  <a:srgbClr val="231F20"/>
                </a:solidFill>
                <a:latin typeface="Times New Roman"/>
                <a:cs typeface="Times New Roman"/>
              </a:rPr>
              <a:t>підвищенні</a:t>
            </a:r>
            <a:r>
              <a:rPr sz="2400" b="1" spc="-5" dirty="0">
                <a:solidFill>
                  <a:srgbClr val="231F20"/>
                </a:solidFill>
                <a:latin typeface="Times New Roman"/>
                <a:cs typeface="Times New Roman"/>
              </a:rPr>
              <a:t> </a:t>
            </a:r>
            <a:r>
              <a:rPr sz="2400" b="1" dirty="0">
                <a:solidFill>
                  <a:srgbClr val="231F20"/>
                </a:solidFill>
                <a:latin typeface="Times New Roman"/>
                <a:cs typeface="Times New Roman"/>
              </a:rPr>
              <a:t>резистентності химер</a:t>
            </a:r>
            <a:r>
              <a:rPr sz="2400" b="1" spc="-5" dirty="0">
                <a:solidFill>
                  <a:srgbClr val="231F20"/>
                </a:solidFill>
                <a:latin typeface="Times New Roman"/>
                <a:cs typeface="Times New Roman"/>
              </a:rPr>
              <a:t> </a:t>
            </a:r>
            <a:r>
              <a:rPr sz="2400" b="1" dirty="0">
                <a:solidFill>
                  <a:srgbClr val="231F20"/>
                </a:solidFill>
                <a:latin typeface="Times New Roman"/>
                <a:cs typeface="Times New Roman"/>
              </a:rPr>
              <a:t>до ряду</a:t>
            </a:r>
            <a:r>
              <a:rPr sz="2400" b="1" spc="-5" dirty="0">
                <a:solidFill>
                  <a:srgbClr val="231F20"/>
                </a:solidFill>
                <a:latin typeface="Times New Roman"/>
                <a:cs typeface="Times New Roman"/>
              </a:rPr>
              <a:t> захворювань.</a:t>
            </a:r>
            <a:endParaRPr sz="2400" b="1" dirty="0">
              <a:latin typeface="Times New Roman"/>
              <a:cs typeface="Times New Roman"/>
            </a:endParaRPr>
          </a:p>
          <a:p>
            <a:pPr marL="298442" marR="5080" indent="-285743" algn="just">
              <a:buFont typeface="Wingdings" panose="05000000000000000000" pitchFamily="2" charset="2"/>
              <a:buChar char="ü"/>
              <a:tabLst>
                <a:tab pos="373371" algn="l"/>
              </a:tabLst>
            </a:pPr>
            <a:r>
              <a:rPr lang="uk-UA" sz="2400" b="1" spc="5" dirty="0" smtClean="0">
                <a:solidFill>
                  <a:srgbClr val="231F20"/>
                </a:solidFill>
                <a:latin typeface="Times New Roman"/>
                <a:cs typeface="Times New Roman"/>
              </a:rPr>
              <a:t>В</a:t>
            </a:r>
            <a:r>
              <a:rPr sz="2400" b="1" spc="5" dirty="0" err="1" smtClean="0">
                <a:solidFill>
                  <a:srgbClr val="231F20"/>
                </a:solidFill>
                <a:latin typeface="Times New Roman"/>
                <a:cs typeface="Times New Roman"/>
              </a:rPr>
              <a:t>плив</a:t>
            </a:r>
            <a:r>
              <a:rPr sz="2400" b="1" spc="5" dirty="0" smtClean="0">
                <a:solidFill>
                  <a:srgbClr val="231F20"/>
                </a:solidFill>
                <a:latin typeface="Times New Roman"/>
                <a:cs typeface="Times New Roman"/>
              </a:rPr>
              <a:t> </a:t>
            </a:r>
            <a:r>
              <a:rPr sz="2400" b="1" spc="5" dirty="0">
                <a:solidFill>
                  <a:srgbClr val="231F20"/>
                </a:solidFill>
                <a:latin typeface="Times New Roman"/>
                <a:cs typeface="Times New Roman"/>
              </a:rPr>
              <a:t>на співвідношення статей тварин за </a:t>
            </a:r>
            <a:r>
              <a:rPr sz="2400" b="1" dirty="0">
                <a:solidFill>
                  <a:srgbClr val="231F20"/>
                </a:solidFill>
                <a:latin typeface="Times New Roman"/>
                <a:cs typeface="Times New Roman"/>
              </a:rPr>
              <a:t>допомогою </a:t>
            </a:r>
            <a:r>
              <a:rPr sz="2400" b="1" spc="5" dirty="0">
                <a:solidFill>
                  <a:srgbClr val="231F20"/>
                </a:solidFill>
                <a:latin typeface="Times New Roman"/>
                <a:cs typeface="Times New Roman"/>
              </a:rPr>
              <a:t> </a:t>
            </a:r>
            <a:r>
              <a:rPr sz="2400" b="1" dirty="0">
                <a:solidFill>
                  <a:srgbClr val="231F20"/>
                </a:solidFill>
                <a:latin typeface="Times New Roman"/>
                <a:cs typeface="Times New Roman"/>
              </a:rPr>
              <a:t>селекції</a:t>
            </a:r>
            <a:r>
              <a:rPr sz="2400" b="1" spc="-5" dirty="0">
                <a:solidFill>
                  <a:srgbClr val="231F20"/>
                </a:solidFill>
                <a:latin typeface="Times New Roman"/>
                <a:cs typeface="Times New Roman"/>
              </a:rPr>
              <a:t> </a:t>
            </a:r>
            <a:r>
              <a:rPr sz="2400" b="1" dirty="0">
                <a:solidFill>
                  <a:srgbClr val="231F20"/>
                </a:solidFill>
                <a:latin typeface="Times New Roman"/>
                <a:cs typeface="Times New Roman"/>
              </a:rPr>
              <a:t>ембріонів і </a:t>
            </a:r>
            <a:r>
              <a:rPr sz="2400" b="1" spc="-5" dirty="0">
                <a:solidFill>
                  <a:srgbClr val="231F20"/>
                </a:solidFill>
                <a:latin typeface="Times New Roman"/>
                <a:cs typeface="Times New Roman"/>
              </a:rPr>
              <a:t>сперми.</a:t>
            </a:r>
            <a:endParaRPr sz="2400" b="1" dirty="0">
              <a:latin typeface="Times New Roman"/>
              <a:cs typeface="Times New Roman"/>
            </a:endParaRPr>
          </a:p>
          <a:p>
            <a:pPr marL="298442" marR="5080" indent="-285743" algn="just">
              <a:buFont typeface="Wingdings" panose="05000000000000000000" pitchFamily="2" charset="2"/>
              <a:buChar char="ü"/>
              <a:tabLst>
                <a:tab pos="373371" algn="l"/>
              </a:tabLst>
            </a:pPr>
            <a:r>
              <a:rPr sz="2400" b="1" spc="-5" dirty="0">
                <a:solidFill>
                  <a:srgbClr val="231F20"/>
                </a:solidFill>
                <a:latin typeface="Times New Roman"/>
                <a:cs typeface="Times New Roman"/>
              </a:rPr>
              <a:t>Створення</a:t>
            </a:r>
            <a:r>
              <a:rPr sz="2400" b="1" spc="65" dirty="0">
                <a:solidFill>
                  <a:srgbClr val="231F20"/>
                </a:solidFill>
                <a:latin typeface="Times New Roman"/>
                <a:cs typeface="Times New Roman"/>
              </a:rPr>
              <a:t> </a:t>
            </a:r>
            <a:r>
              <a:rPr sz="2400" b="1" spc="-5" dirty="0">
                <a:solidFill>
                  <a:srgbClr val="231F20"/>
                </a:solidFill>
                <a:latin typeface="Times New Roman"/>
                <a:cs typeface="Times New Roman"/>
              </a:rPr>
              <a:t>трансгенних</a:t>
            </a:r>
            <a:r>
              <a:rPr sz="2400" b="1" spc="70" dirty="0">
                <a:solidFill>
                  <a:srgbClr val="231F20"/>
                </a:solidFill>
                <a:latin typeface="Times New Roman"/>
                <a:cs typeface="Times New Roman"/>
              </a:rPr>
              <a:t> </a:t>
            </a:r>
            <a:r>
              <a:rPr sz="2400" b="1" spc="-5" dirty="0">
                <a:solidFill>
                  <a:srgbClr val="231F20"/>
                </a:solidFill>
                <a:latin typeface="Times New Roman"/>
                <a:cs typeface="Times New Roman"/>
              </a:rPr>
              <a:t>тварин</a:t>
            </a:r>
            <a:r>
              <a:rPr sz="2400" b="1" spc="70" dirty="0">
                <a:solidFill>
                  <a:srgbClr val="231F20"/>
                </a:solidFill>
                <a:latin typeface="Times New Roman"/>
                <a:cs typeface="Times New Roman"/>
              </a:rPr>
              <a:t> </a:t>
            </a:r>
            <a:r>
              <a:rPr sz="2400" b="1" spc="-15" dirty="0">
                <a:solidFill>
                  <a:srgbClr val="231F20"/>
                </a:solidFill>
                <a:latin typeface="Times New Roman"/>
                <a:cs typeface="Times New Roman"/>
              </a:rPr>
              <a:t>шляхом</a:t>
            </a:r>
            <a:r>
              <a:rPr sz="2400" b="1" spc="65" dirty="0">
                <a:solidFill>
                  <a:srgbClr val="231F20"/>
                </a:solidFill>
                <a:latin typeface="Times New Roman"/>
                <a:cs typeface="Times New Roman"/>
              </a:rPr>
              <a:t> </a:t>
            </a:r>
            <a:r>
              <a:rPr sz="2400" b="1" dirty="0">
                <a:solidFill>
                  <a:srgbClr val="231F20"/>
                </a:solidFill>
                <a:latin typeface="Times New Roman"/>
                <a:cs typeface="Times New Roman"/>
              </a:rPr>
              <a:t>пересадки</a:t>
            </a:r>
            <a:r>
              <a:rPr sz="2400" b="1" spc="70" dirty="0">
                <a:solidFill>
                  <a:srgbClr val="231F20"/>
                </a:solidFill>
                <a:latin typeface="Times New Roman"/>
                <a:cs typeface="Times New Roman"/>
              </a:rPr>
              <a:t> </a:t>
            </a:r>
            <a:r>
              <a:rPr sz="2400" b="1" spc="-5" dirty="0">
                <a:solidFill>
                  <a:srgbClr val="231F20"/>
                </a:solidFill>
                <a:latin typeface="Times New Roman"/>
                <a:cs typeface="Times New Roman"/>
              </a:rPr>
              <a:t>генів </a:t>
            </a:r>
            <a:r>
              <a:rPr sz="2400" b="1" spc="-285" dirty="0">
                <a:solidFill>
                  <a:srgbClr val="231F20"/>
                </a:solidFill>
                <a:latin typeface="Times New Roman"/>
                <a:cs typeface="Times New Roman"/>
              </a:rPr>
              <a:t> </a:t>
            </a:r>
            <a:r>
              <a:rPr sz="2400" b="1" dirty="0">
                <a:solidFill>
                  <a:srgbClr val="231F20"/>
                </a:solidFill>
                <a:latin typeface="Times New Roman"/>
                <a:cs typeface="Times New Roman"/>
              </a:rPr>
              <a:t>і</a:t>
            </a:r>
            <a:r>
              <a:rPr sz="2400" b="1" spc="-5" dirty="0">
                <a:solidFill>
                  <a:srgbClr val="231F20"/>
                </a:solidFill>
                <a:latin typeface="Times New Roman"/>
                <a:cs typeface="Times New Roman"/>
              </a:rPr>
              <a:t> одержання</a:t>
            </a:r>
            <a:r>
              <a:rPr sz="2400" b="1" dirty="0">
                <a:solidFill>
                  <a:srgbClr val="231F20"/>
                </a:solidFill>
                <a:latin typeface="Times New Roman"/>
                <a:cs typeface="Times New Roman"/>
              </a:rPr>
              <a:t> особин із </a:t>
            </a:r>
            <a:r>
              <a:rPr sz="2400" b="1" dirty="0" err="1">
                <a:solidFill>
                  <a:srgbClr val="231F20"/>
                </a:solidFill>
                <a:latin typeface="Times New Roman"/>
                <a:cs typeface="Times New Roman"/>
              </a:rPr>
              <a:t>новими</a:t>
            </a:r>
            <a:r>
              <a:rPr sz="2400" b="1" dirty="0">
                <a:solidFill>
                  <a:srgbClr val="231F20"/>
                </a:solidFill>
                <a:latin typeface="Times New Roman"/>
                <a:cs typeface="Times New Roman"/>
              </a:rPr>
              <a:t> </a:t>
            </a:r>
            <a:r>
              <a:rPr sz="2400" b="1" spc="-10" dirty="0" err="1">
                <a:solidFill>
                  <a:srgbClr val="231F20"/>
                </a:solidFill>
                <a:latin typeface="Times New Roman"/>
                <a:cs typeface="Times New Roman"/>
              </a:rPr>
              <a:t>якостями</a:t>
            </a:r>
            <a:r>
              <a:rPr sz="2400" b="1" spc="-10" dirty="0">
                <a:solidFill>
                  <a:srgbClr val="231F20"/>
                </a:solidFill>
                <a:latin typeface="Times New Roman"/>
                <a:cs typeface="Times New Roman"/>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oncise Review: Human‐Animal Neurological Chimeras: Humanized Animals or  Human Cells in an Animal? - Crane - 2019 - STEM CELLS - Wiley Online Libra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5700" y="200025"/>
            <a:ext cx="7391400" cy="586310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17500" y="6053603"/>
            <a:ext cx="9525000" cy="1200329"/>
          </a:xfrm>
          <a:prstGeom prst="rect">
            <a:avLst/>
          </a:prstGeom>
          <a:solidFill>
            <a:schemeClr val="bg1"/>
          </a:solidFill>
        </p:spPr>
        <p:txBody>
          <a:bodyPr wrap="square">
            <a:spAutoFit/>
          </a:bodyPr>
          <a:lstStyle/>
          <a:p>
            <a:r>
              <a:rPr lang="en-US" dirty="0"/>
              <a:t>https://www.google.com/url?sa=i&amp;url=https%3A%2F%2Fstemcellsjournals.onlinelibrary.wiley.com%2Fdoi%2Ffull%2F10.1002%2Fstem.2971&amp;psig=AOvVaw0-e9PflIhuFKtVeJACcJMP&amp;ust=1684014207916000&amp;source=images&amp;cd=vfe&amp;ved=0CBMQjhxqFwoTCODmxfff8P4CFQAAAAAdAAAAABAE</a:t>
            </a:r>
            <a:endParaRPr lang="ru-RU" dirty="0"/>
          </a:p>
        </p:txBody>
      </p:sp>
    </p:spTree>
    <p:extLst>
      <p:ext uri="{BB962C8B-B14F-4D97-AF65-F5344CB8AC3E}">
        <p14:creationId xmlns:p14="http://schemas.microsoft.com/office/powerpoint/2010/main" val="28613268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17500" y="276225"/>
            <a:ext cx="9372600" cy="6986528"/>
          </a:xfrm>
          <a:prstGeom prst="rect">
            <a:avLst/>
          </a:prstGeom>
          <a:solidFill>
            <a:schemeClr val="bg1"/>
          </a:solidFill>
        </p:spPr>
        <p:txBody>
          <a:bodyPr wrap="square">
            <a:spAutoFit/>
          </a:bodyPr>
          <a:lstStyle/>
          <a:p>
            <a:pPr marR="5080" indent="360036" algn="just"/>
            <a:r>
              <a:rPr lang="ru-RU" sz="2800" b="1" spc="5" dirty="0" err="1">
                <a:solidFill>
                  <a:srgbClr val="231F20"/>
                </a:solidFill>
                <a:latin typeface="Times New Roman"/>
                <a:cs typeface="Times New Roman"/>
              </a:rPr>
              <a:t>Отже</a:t>
            </a:r>
            <a:r>
              <a:rPr lang="ru-RU" sz="2800" b="1" spc="5" dirty="0">
                <a:solidFill>
                  <a:srgbClr val="231F20"/>
                </a:solidFill>
                <a:latin typeface="Times New Roman"/>
                <a:cs typeface="Times New Roman"/>
              </a:rPr>
              <a:t>,</a:t>
            </a:r>
            <a:r>
              <a:rPr lang="ru-RU" sz="2800" b="1" spc="10" dirty="0">
                <a:solidFill>
                  <a:srgbClr val="231F20"/>
                </a:solidFill>
                <a:latin typeface="Times New Roman"/>
                <a:cs typeface="Times New Roman"/>
              </a:rPr>
              <a:t> </a:t>
            </a:r>
            <a:r>
              <a:rPr lang="ru-RU" sz="2800" b="1" spc="5" dirty="0" err="1">
                <a:solidFill>
                  <a:srgbClr val="231F20"/>
                </a:solidFill>
                <a:latin typeface="Times New Roman"/>
                <a:cs typeface="Times New Roman"/>
              </a:rPr>
              <a:t>увага</a:t>
            </a:r>
            <a:r>
              <a:rPr lang="ru-RU" sz="2800" b="1" spc="10" dirty="0">
                <a:solidFill>
                  <a:srgbClr val="231F20"/>
                </a:solidFill>
                <a:latin typeface="Times New Roman"/>
                <a:cs typeface="Times New Roman"/>
              </a:rPr>
              <a:t> </a:t>
            </a:r>
            <a:r>
              <a:rPr lang="ru-RU" sz="2800" b="1" dirty="0" err="1">
                <a:solidFill>
                  <a:srgbClr val="231F20"/>
                </a:solidFill>
                <a:latin typeface="Times New Roman"/>
                <a:cs typeface="Times New Roman"/>
              </a:rPr>
              <a:t>вчених</a:t>
            </a:r>
            <a:r>
              <a:rPr lang="ru-RU" sz="2800" b="1" dirty="0">
                <a:solidFill>
                  <a:srgbClr val="231F20"/>
                </a:solidFill>
                <a:latin typeface="Times New Roman"/>
                <a:cs typeface="Times New Roman"/>
              </a:rPr>
              <a:t>,</a:t>
            </a:r>
            <a:r>
              <a:rPr lang="ru-RU" sz="2800" b="1" spc="5" dirty="0">
                <a:solidFill>
                  <a:srgbClr val="231F20"/>
                </a:solidFill>
                <a:latin typeface="Times New Roman"/>
                <a:cs typeface="Times New Roman"/>
              </a:rPr>
              <a:t> </a:t>
            </a:r>
            <a:r>
              <a:rPr lang="ru-RU" sz="2800" b="1" spc="5" dirty="0" err="1">
                <a:solidFill>
                  <a:srgbClr val="231F20"/>
                </a:solidFill>
                <a:latin typeface="Times New Roman"/>
                <a:cs typeface="Times New Roman"/>
              </a:rPr>
              <a:t>що</a:t>
            </a:r>
            <a:r>
              <a:rPr lang="ru-RU" sz="2800" b="1" spc="10" dirty="0">
                <a:solidFill>
                  <a:srgbClr val="231F20"/>
                </a:solidFill>
                <a:latin typeface="Times New Roman"/>
                <a:cs typeface="Times New Roman"/>
              </a:rPr>
              <a:t> </a:t>
            </a:r>
            <a:r>
              <a:rPr lang="ru-RU" sz="2800" b="1" spc="5" dirty="0" err="1">
                <a:solidFill>
                  <a:srgbClr val="231F20"/>
                </a:solidFill>
                <a:latin typeface="Times New Roman"/>
                <a:cs typeface="Times New Roman"/>
              </a:rPr>
              <a:t>працюють</a:t>
            </a:r>
            <a:r>
              <a:rPr lang="ru-RU" sz="2800" b="1" spc="10" dirty="0">
                <a:solidFill>
                  <a:srgbClr val="231F20"/>
                </a:solidFill>
                <a:latin typeface="Times New Roman"/>
                <a:cs typeface="Times New Roman"/>
              </a:rPr>
              <a:t> </a:t>
            </a:r>
            <a:r>
              <a:rPr lang="ru-RU" sz="2800" b="1" spc="5" dirty="0">
                <a:solidFill>
                  <a:srgbClr val="231F20"/>
                </a:solidFill>
                <a:latin typeface="Times New Roman"/>
                <a:cs typeface="Times New Roman"/>
              </a:rPr>
              <a:t>над</a:t>
            </a:r>
            <a:r>
              <a:rPr lang="ru-RU" sz="2800" b="1" spc="10" dirty="0">
                <a:solidFill>
                  <a:srgbClr val="231F20"/>
                </a:solidFill>
                <a:latin typeface="Times New Roman"/>
                <a:cs typeface="Times New Roman"/>
              </a:rPr>
              <a:t> </a:t>
            </a:r>
            <a:r>
              <a:rPr lang="ru-RU" sz="2800" b="1" spc="5" dirty="0" err="1">
                <a:solidFill>
                  <a:srgbClr val="231F20"/>
                </a:solidFill>
                <a:latin typeface="Times New Roman"/>
                <a:cs typeface="Times New Roman"/>
              </a:rPr>
              <a:t>вирішенням</a:t>
            </a:r>
            <a:r>
              <a:rPr lang="ru-RU" sz="2800" b="1" spc="5" dirty="0">
                <a:solidFill>
                  <a:srgbClr val="231F20"/>
                </a:solidFill>
                <a:latin typeface="Times New Roman"/>
                <a:cs typeface="Times New Roman"/>
              </a:rPr>
              <a:t> </a:t>
            </a:r>
            <a:r>
              <a:rPr lang="ru-RU" sz="2800" b="1" spc="10" dirty="0">
                <a:solidFill>
                  <a:srgbClr val="231F20"/>
                </a:solidFill>
                <a:latin typeface="Times New Roman"/>
                <a:cs typeface="Times New Roman"/>
              </a:rPr>
              <a:t> </a:t>
            </a:r>
            <a:r>
              <a:rPr lang="ru-RU" sz="2800" b="1" dirty="0">
                <a:solidFill>
                  <a:srgbClr val="231F20"/>
                </a:solidFill>
                <a:latin typeface="Times New Roman"/>
                <a:cs typeface="Times New Roman"/>
              </a:rPr>
              <a:t>проблем</a:t>
            </a:r>
            <a:r>
              <a:rPr lang="ru-RU" sz="2800" b="1" spc="5" dirty="0">
                <a:solidFill>
                  <a:srgbClr val="231F20"/>
                </a:solidFill>
                <a:latin typeface="Times New Roman"/>
                <a:cs typeface="Times New Roman"/>
              </a:rPr>
              <a:t> </a:t>
            </a:r>
            <a:r>
              <a:rPr lang="ru-RU" sz="2800" b="1" spc="5" dirty="0" err="1">
                <a:solidFill>
                  <a:srgbClr val="231F20"/>
                </a:solidFill>
                <a:latin typeface="Times New Roman"/>
                <a:cs typeface="Times New Roman"/>
              </a:rPr>
              <a:t>фізіології</a:t>
            </a:r>
            <a:r>
              <a:rPr lang="ru-RU" sz="2800" b="1" spc="10" dirty="0">
                <a:solidFill>
                  <a:srgbClr val="231F20"/>
                </a:solidFill>
                <a:latin typeface="Times New Roman"/>
                <a:cs typeface="Times New Roman"/>
              </a:rPr>
              <a:t> </a:t>
            </a:r>
            <a:r>
              <a:rPr lang="ru-RU" sz="2800" b="1" dirty="0" err="1">
                <a:solidFill>
                  <a:srgbClr val="231F20"/>
                </a:solidFill>
                <a:latin typeface="Times New Roman"/>
                <a:cs typeface="Times New Roman"/>
              </a:rPr>
              <a:t>розмноження</a:t>
            </a:r>
            <a:r>
              <a:rPr lang="ru-RU" sz="2800" b="1" spc="5" dirty="0">
                <a:solidFill>
                  <a:srgbClr val="231F20"/>
                </a:solidFill>
                <a:latin typeface="Times New Roman"/>
                <a:cs typeface="Times New Roman"/>
              </a:rPr>
              <a:t> </a:t>
            </a:r>
            <a:r>
              <a:rPr lang="ru-RU" sz="2800" b="1" spc="5" dirty="0" err="1">
                <a:solidFill>
                  <a:srgbClr val="231F20"/>
                </a:solidFill>
                <a:latin typeface="Times New Roman"/>
                <a:cs typeface="Times New Roman"/>
              </a:rPr>
              <a:t>тварин</a:t>
            </a:r>
            <a:r>
              <a:rPr lang="ru-RU" sz="2800" b="1" spc="5" dirty="0">
                <a:solidFill>
                  <a:srgbClr val="231F20"/>
                </a:solidFill>
                <a:latin typeface="Times New Roman"/>
                <a:cs typeface="Times New Roman"/>
              </a:rPr>
              <a:t>,</a:t>
            </a:r>
            <a:r>
              <a:rPr lang="ru-RU" sz="2800" b="1" spc="10" dirty="0">
                <a:solidFill>
                  <a:srgbClr val="231F20"/>
                </a:solidFill>
                <a:latin typeface="Times New Roman"/>
                <a:cs typeface="Times New Roman"/>
              </a:rPr>
              <a:t> </a:t>
            </a:r>
            <a:r>
              <a:rPr lang="ru-RU" sz="2800" b="1" spc="5" dirty="0" err="1">
                <a:solidFill>
                  <a:srgbClr val="231F20"/>
                </a:solidFill>
                <a:latin typeface="Times New Roman"/>
                <a:cs typeface="Times New Roman"/>
              </a:rPr>
              <a:t>спрямована</a:t>
            </a:r>
            <a:r>
              <a:rPr lang="ru-RU" sz="2800" b="1" spc="10" dirty="0">
                <a:solidFill>
                  <a:srgbClr val="231F20"/>
                </a:solidFill>
                <a:latin typeface="Times New Roman"/>
                <a:cs typeface="Times New Roman"/>
              </a:rPr>
              <a:t> </a:t>
            </a:r>
            <a:r>
              <a:rPr lang="ru-RU" sz="2800" b="1" spc="5" dirty="0">
                <a:solidFill>
                  <a:srgbClr val="231F20"/>
                </a:solidFill>
                <a:latin typeface="Times New Roman"/>
                <a:cs typeface="Times New Roman"/>
              </a:rPr>
              <a:t>на </a:t>
            </a:r>
            <a:r>
              <a:rPr lang="ru-RU" sz="2800" b="1" spc="10" dirty="0">
                <a:solidFill>
                  <a:srgbClr val="231F20"/>
                </a:solidFill>
                <a:latin typeface="Times New Roman"/>
                <a:cs typeface="Times New Roman"/>
              </a:rPr>
              <a:t> </a:t>
            </a:r>
            <a:r>
              <a:rPr lang="ru-RU" sz="2800" b="1" spc="-10" dirty="0" err="1">
                <a:solidFill>
                  <a:srgbClr val="231F20"/>
                </a:solidFill>
                <a:latin typeface="Times New Roman"/>
                <a:cs typeface="Times New Roman"/>
              </a:rPr>
              <a:t>вдосконалення</a:t>
            </a:r>
            <a:r>
              <a:rPr lang="ru-RU" sz="2800" b="1" spc="-10" dirty="0">
                <a:solidFill>
                  <a:srgbClr val="231F20"/>
                </a:solidFill>
                <a:latin typeface="Times New Roman"/>
                <a:cs typeface="Times New Roman"/>
              </a:rPr>
              <a:t> </a:t>
            </a:r>
            <a:r>
              <a:rPr lang="ru-RU" sz="2800" b="1" spc="-15" dirty="0" err="1">
                <a:solidFill>
                  <a:srgbClr val="231F20"/>
                </a:solidFill>
                <a:latin typeface="Times New Roman"/>
                <a:cs typeface="Times New Roman"/>
              </a:rPr>
              <a:t>методів</a:t>
            </a:r>
            <a:r>
              <a:rPr lang="ru-RU" sz="2800" b="1" spc="-15" dirty="0">
                <a:solidFill>
                  <a:srgbClr val="231F20"/>
                </a:solidFill>
                <a:latin typeface="Times New Roman"/>
                <a:cs typeface="Times New Roman"/>
              </a:rPr>
              <a:t> </a:t>
            </a:r>
            <a:r>
              <a:rPr lang="ru-RU" sz="2800" b="1" spc="-15" dirty="0" err="1">
                <a:solidFill>
                  <a:srgbClr val="231F20"/>
                </a:solidFill>
                <a:latin typeface="Times New Roman"/>
                <a:cs typeface="Times New Roman"/>
              </a:rPr>
              <a:t>кріоконсервування</a:t>
            </a:r>
            <a:r>
              <a:rPr lang="ru-RU" sz="2800" b="1" spc="-15" dirty="0">
                <a:solidFill>
                  <a:srgbClr val="231F20"/>
                </a:solidFill>
                <a:latin typeface="Times New Roman"/>
                <a:cs typeface="Times New Roman"/>
              </a:rPr>
              <a:t> </a:t>
            </a:r>
            <a:r>
              <a:rPr lang="ru-RU" sz="2800" b="1" spc="-10" dirty="0" err="1">
                <a:solidFill>
                  <a:srgbClr val="231F20"/>
                </a:solidFill>
                <a:latin typeface="Times New Roman"/>
                <a:cs typeface="Times New Roman"/>
              </a:rPr>
              <a:t>сперми</a:t>
            </a:r>
            <a:r>
              <a:rPr lang="ru-RU" sz="2800" b="1" spc="-10" dirty="0">
                <a:solidFill>
                  <a:srgbClr val="231F20"/>
                </a:solidFill>
                <a:latin typeface="Times New Roman"/>
                <a:cs typeface="Times New Roman"/>
              </a:rPr>
              <a:t> </a:t>
            </a:r>
            <a:r>
              <a:rPr lang="ru-RU" sz="2800" b="1" dirty="0">
                <a:solidFill>
                  <a:srgbClr val="231F20"/>
                </a:solidFill>
                <a:latin typeface="Times New Roman"/>
                <a:cs typeface="Times New Roman"/>
              </a:rPr>
              <a:t>і </a:t>
            </a:r>
            <a:r>
              <a:rPr lang="ru-RU" sz="2800" b="1" spc="-10" dirty="0" err="1">
                <a:solidFill>
                  <a:srgbClr val="231F20"/>
                </a:solidFill>
                <a:latin typeface="Times New Roman"/>
                <a:cs typeface="Times New Roman"/>
              </a:rPr>
              <a:t>зародків</a:t>
            </a:r>
            <a:r>
              <a:rPr lang="ru-RU" sz="2800" b="1" spc="-10" dirty="0">
                <a:solidFill>
                  <a:srgbClr val="231F20"/>
                </a:solidFill>
                <a:latin typeface="Times New Roman"/>
                <a:cs typeface="Times New Roman"/>
              </a:rPr>
              <a:t>, </a:t>
            </a:r>
            <a:r>
              <a:rPr lang="ru-RU" sz="2800" b="1" dirty="0">
                <a:solidFill>
                  <a:srgbClr val="231F20"/>
                </a:solidFill>
                <a:latin typeface="Times New Roman"/>
                <a:cs typeface="Times New Roman"/>
              </a:rPr>
              <a:t>у </a:t>
            </a:r>
            <a:r>
              <a:rPr lang="ru-RU" sz="2800" b="1" spc="-5" dirty="0" smtClean="0">
                <a:solidFill>
                  <a:srgbClr val="231F20"/>
                </a:solidFill>
                <a:latin typeface="Times New Roman"/>
                <a:cs typeface="Times New Roman"/>
              </a:rPr>
              <a:t>тому </a:t>
            </a:r>
            <a:r>
              <a:rPr lang="ru-RU" sz="2800" b="1" spc="5" dirty="0" err="1">
                <a:solidFill>
                  <a:srgbClr val="231F20"/>
                </a:solidFill>
                <a:latin typeface="Times New Roman"/>
                <a:cs typeface="Times New Roman"/>
              </a:rPr>
              <a:t>числі</a:t>
            </a:r>
            <a:r>
              <a:rPr lang="ru-RU" sz="2800" b="1" spc="5" dirty="0">
                <a:solidFill>
                  <a:srgbClr val="231F20"/>
                </a:solidFill>
                <a:latin typeface="Times New Roman"/>
                <a:cs typeface="Times New Roman"/>
              </a:rPr>
              <a:t> на </a:t>
            </a:r>
            <a:r>
              <a:rPr lang="ru-RU" sz="2800" b="1" spc="10" dirty="0" err="1">
                <a:solidFill>
                  <a:srgbClr val="231F20"/>
                </a:solidFill>
                <a:latin typeface="Times New Roman"/>
                <a:cs typeface="Times New Roman"/>
              </a:rPr>
              <a:t>питання</a:t>
            </a:r>
            <a:r>
              <a:rPr lang="ru-RU" sz="2800" b="1" spc="10" dirty="0">
                <a:solidFill>
                  <a:srgbClr val="231F20"/>
                </a:solidFill>
                <a:latin typeface="Times New Roman"/>
                <a:cs typeface="Times New Roman"/>
              </a:rPr>
              <a:t> </a:t>
            </a:r>
            <a:r>
              <a:rPr lang="ru-RU" sz="2800" b="1" spc="5" dirty="0" err="1">
                <a:solidFill>
                  <a:srgbClr val="231F20"/>
                </a:solidFill>
                <a:latin typeface="Times New Roman"/>
                <a:cs typeface="Times New Roman"/>
              </a:rPr>
              <a:t>гігієни</a:t>
            </a:r>
            <a:r>
              <a:rPr lang="ru-RU" sz="2800" b="1" spc="5" dirty="0">
                <a:solidFill>
                  <a:srgbClr val="231F20"/>
                </a:solidFill>
                <a:latin typeface="Times New Roman"/>
                <a:cs typeface="Times New Roman"/>
              </a:rPr>
              <a:t> </a:t>
            </a:r>
            <a:r>
              <a:rPr lang="ru-RU" sz="2800" b="1" dirty="0">
                <a:solidFill>
                  <a:srgbClr val="231F20"/>
                </a:solidFill>
                <a:latin typeface="Times New Roman"/>
                <a:cs typeface="Times New Roman"/>
              </a:rPr>
              <a:t>і </a:t>
            </a:r>
            <a:r>
              <a:rPr lang="ru-RU" sz="2800" b="1" spc="5" dirty="0" err="1">
                <a:solidFill>
                  <a:srgbClr val="231F20"/>
                </a:solidFill>
                <a:latin typeface="Times New Roman"/>
                <a:cs typeface="Times New Roman"/>
              </a:rPr>
              <a:t>бактеріального</a:t>
            </a:r>
            <a:r>
              <a:rPr lang="ru-RU" sz="2800" b="1" spc="5" dirty="0">
                <a:solidFill>
                  <a:srgbClr val="231F20"/>
                </a:solidFill>
                <a:latin typeface="Times New Roman"/>
                <a:cs typeface="Times New Roman"/>
              </a:rPr>
              <a:t> </a:t>
            </a:r>
            <a:r>
              <a:rPr lang="ru-RU" sz="2800" b="1" dirty="0" err="1">
                <a:solidFill>
                  <a:srgbClr val="231F20"/>
                </a:solidFill>
                <a:latin typeface="Times New Roman"/>
                <a:cs typeface="Times New Roman"/>
              </a:rPr>
              <a:t>забруднення</a:t>
            </a:r>
            <a:r>
              <a:rPr lang="ru-RU" sz="2800" b="1" dirty="0">
                <a:solidFill>
                  <a:srgbClr val="231F20"/>
                </a:solidFill>
                <a:latin typeface="Times New Roman"/>
                <a:cs typeface="Times New Roman"/>
              </a:rPr>
              <a:t> </a:t>
            </a:r>
            <a:r>
              <a:rPr lang="ru-RU" sz="2800" b="1" spc="5" dirty="0">
                <a:solidFill>
                  <a:srgbClr val="231F20"/>
                </a:solidFill>
                <a:latin typeface="Times New Roman"/>
                <a:cs typeface="Times New Roman"/>
              </a:rPr>
              <a:t> </a:t>
            </a:r>
            <a:r>
              <a:rPr lang="ru-RU" sz="2800" b="1" spc="-15" dirty="0" err="1">
                <a:solidFill>
                  <a:srgbClr val="231F20"/>
                </a:solidFill>
                <a:latin typeface="Times New Roman"/>
                <a:cs typeface="Times New Roman"/>
              </a:rPr>
              <a:t>біоматеріалу</a:t>
            </a:r>
            <a:r>
              <a:rPr lang="ru-RU" sz="2800" b="1" spc="-15" dirty="0">
                <a:solidFill>
                  <a:srgbClr val="231F20"/>
                </a:solidFill>
                <a:latin typeface="Times New Roman"/>
                <a:cs typeface="Times New Roman"/>
              </a:rPr>
              <a:t>, </a:t>
            </a:r>
            <a:r>
              <a:rPr lang="ru-RU" sz="2800" b="1" dirty="0">
                <a:solidFill>
                  <a:srgbClr val="231F20"/>
                </a:solidFill>
                <a:latin typeface="Times New Roman"/>
                <a:cs typeface="Times New Roman"/>
              </a:rPr>
              <a:t>а </a:t>
            </a:r>
            <a:r>
              <a:rPr lang="ru-RU" sz="2800" b="1" spc="-20" dirty="0" err="1">
                <a:solidFill>
                  <a:srgbClr val="231F20"/>
                </a:solidFill>
                <a:latin typeface="Times New Roman"/>
                <a:cs typeface="Times New Roman"/>
              </a:rPr>
              <a:t>також</a:t>
            </a:r>
            <a:r>
              <a:rPr lang="ru-RU" sz="2800" b="1" spc="-20" dirty="0">
                <a:solidFill>
                  <a:srgbClr val="231F20"/>
                </a:solidFill>
                <a:latin typeface="Times New Roman"/>
                <a:cs typeface="Times New Roman"/>
              </a:rPr>
              <a:t> </a:t>
            </a:r>
            <a:r>
              <a:rPr lang="ru-RU" sz="2800" b="1" dirty="0">
                <a:solidFill>
                  <a:srgbClr val="231F20"/>
                </a:solidFill>
                <a:latin typeface="Times New Roman"/>
                <a:cs typeface="Times New Roman"/>
              </a:rPr>
              <a:t>на </a:t>
            </a:r>
            <a:r>
              <a:rPr lang="ru-RU" sz="2800" b="1" dirty="0" err="1">
                <a:solidFill>
                  <a:srgbClr val="231F20"/>
                </a:solidFill>
                <a:latin typeface="Times New Roman"/>
                <a:cs typeface="Times New Roman"/>
              </a:rPr>
              <a:t>покращення</a:t>
            </a:r>
            <a:r>
              <a:rPr lang="ru-RU" sz="2800" b="1" dirty="0">
                <a:solidFill>
                  <a:srgbClr val="231F20"/>
                </a:solidFill>
                <a:latin typeface="Times New Roman"/>
                <a:cs typeface="Times New Roman"/>
              </a:rPr>
              <a:t> </a:t>
            </a:r>
            <a:r>
              <a:rPr lang="ru-RU" sz="2800" b="1" spc="-5" dirty="0" err="1">
                <a:solidFill>
                  <a:srgbClr val="231F20"/>
                </a:solidFill>
                <a:latin typeface="Times New Roman"/>
                <a:cs typeface="Times New Roman"/>
              </a:rPr>
              <a:t>організації</a:t>
            </a:r>
            <a:r>
              <a:rPr lang="ru-RU" sz="2800" b="1" spc="-5" dirty="0">
                <a:solidFill>
                  <a:srgbClr val="231F20"/>
                </a:solidFill>
                <a:latin typeface="Times New Roman"/>
                <a:cs typeface="Times New Roman"/>
              </a:rPr>
              <a:t> </a:t>
            </a:r>
            <a:r>
              <a:rPr lang="ru-RU" sz="2800" b="1" spc="-10" dirty="0" err="1">
                <a:solidFill>
                  <a:srgbClr val="231F20"/>
                </a:solidFill>
                <a:latin typeface="Times New Roman"/>
                <a:cs typeface="Times New Roman"/>
              </a:rPr>
              <a:t>розмноження</a:t>
            </a:r>
            <a:r>
              <a:rPr lang="ru-RU" sz="2800" b="1" spc="-10" dirty="0">
                <a:solidFill>
                  <a:srgbClr val="231F20"/>
                </a:solidFill>
                <a:latin typeface="Times New Roman"/>
                <a:cs typeface="Times New Roman"/>
              </a:rPr>
              <a:t> </a:t>
            </a:r>
            <a:r>
              <a:rPr lang="ru-RU" sz="2800" b="1" spc="-285" dirty="0">
                <a:solidFill>
                  <a:srgbClr val="231F20"/>
                </a:solidFill>
                <a:latin typeface="Times New Roman"/>
                <a:cs typeface="Times New Roman"/>
              </a:rPr>
              <a:t> </a:t>
            </a:r>
            <a:r>
              <a:rPr lang="ru-RU" sz="2800" b="1" spc="-5" dirty="0" err="1">
                <a:solidFill>
                  <a:srgbClr val="231F20"/>
                </a:solidFill>
                <a:latin typeface="Times New Roman"/>
                <a:cs typeface="Times New Roman"/>
              </a:rPr>
              <a:t>тварин</a:t>
            </a:r>
            <a:r>
              <a:rPr lang="ru-RU" sz="2800" b="1" spc="-5" dirty="0">
                <a:solidFill>
                  <a:srgbClr val="231F20"/>
                </a:solidFill>
                <a:latin typeface="Times New Roman"/>
                <a:cs typeface="Times New Roman"/>
              </a:rPr>
              <a:t> </a:t>
            </a:r>
            <a:r>
              <a:rPr lang="ru-RU" sz="2800" b="1" dirty="0">
                <a:solidFill>
                  <a:srgbClr val="231F20"/>
                </a:solidFill>
                <a:latin typeface="Times New Roman"/>
                <a:cs typeface="Times New Roman"/>
              </a:rPr>
              <a:t>і на </a:t>
            </a:r>
            <a:r>
              <a:rPr lang="ru-RU" sz="2800" b="1" spc="-10" dirty="0" err="1">
                <a:solidFill>
                  <a:srgbClr val="231F20"/>
                </a:solidFill>
                <a:latin typeface="Times New Roman"/>
                <a:cs typeface="Times New Roman"/>
              </a:rPr>
              <a:t>керування</a:t>
            </a:r>
            <a:r>
              <a:rPr lang="ru-RU" sz="2800" b="1" dirty="0">
                <a:solidFill>
                  <a:srgbClr val="231F20"/>
                </a:solidFill>
                <a:latin typeface="Times New Roman"/>
                <a:cs typeface="Times New Roman"/>
              </a:rPr>
              <a:t> </a:t>
            </a:r>
            <a:r>
              <a:rPr lang="ru-RU" sz="2800" b="1" dirty="0" err="1">
                <a:solidFill>
                  <a:srgbClr val="231F20"/>
                </a:solidFill>
                <a:latin typeface="Times New Roman"/>
                <a:cs typeface="Times New Roman"/>
              </a:rPr>
              <a:t>цим</a:t>
            </a:r>
            <a:r>
              <a:rPr lang="ru-RU" sz="2800" b="1" dirty="0">
                <a:solidFill>
                  <a:srgbClr val="231F20"/>
                </a:solidFill>
                <a:latin typeface="Times New Roman"/>
                <a:cs typeface="Times New Roman"/>
              </a:rPr>
              <a:t> </a:t>
            </a:r>
            <a:r>
              <a:rPr lang="ru-RU" sz="2800" b="1" spc="-5" dirty="0" err="1">
                <a:solidFill>
                  <a:srgbClr val="231F20"/>
                </a:solidFill>
                <a:latin typeface="Times New Roman"/>
                <a:cs typeface="Times New Roman"/>
              </a:rPr>
              <a:t>процесом</a:t>
            </a:r>
            <a:r>
              <a:rPr lang="ru-RU" sz="2800" b="1" spc="-5" dirty="0">
                <a:solidFill>
                  <a:srgbClr val="231F20"/>
                </a:solidFill>
                <a:latin typeface="Times New Roman"/>
                <a:cs typeface="Times New Roman"/>
              </a:rPr>
              <a:t>.</a:t>
            </a:r>
            <a:endParaRPr lang="ru-RU" sz="2800" b="1" dirty="0">
              <a:latin typeface="Times New Roman"/>
              <a:cs typeface="Times New Roman"/>
            </a:endParaRPr>
          </a:p>
          <a:p>
            <a:pPr marR="5080" indent="359401" algn="just"/>
            <a:r>
              <a:rPr lang="ru-RU" sz="2800" b="1" dirty="0">
                <a:solidFill>
                  <a:srgbClr val="231F20"/>
                </a:solidFill>
                <a:latin typeface="Times New Roman"/>
                <a:cs typeface="Times New Roman"/>
              </a:rPr>
              <a:t>Не </a:t>
            </a:r>
            <a:r>
              <a:rPr lang="ru-RU" sz="2800" b="1" spc="-10" dirty="0" err="1">
                <a:solidFill>
                  <a:srgbClr val="231F20"/>
                </a:solidFill>
                <a:latin typeface="Times New Roman"/>
                <a:cs typeface="Times New Roman"/>
              </a:rPr>
              <a:t>зважаючи</a:t>
            </a:r>
            <a:r>
              <a:rPr lang="ru-RU" sz="2800" b="1" spc="-10" dirty="0">
                <a:solidFill>
                  <a:srgbClr val="231F20"/>
                </a:solidFill>
                <a:latin typeface="Times New Roman"/>
                <a:cs typeface="Times New Roman"/>
              </a:rPr>
              <a:t> </a:t>
            </a:r>
            <a:r>
              <a:rPr lang="ru-RU" sz="2800" b="1" dirty="0">
                <a:solidFill>
                  <a:srgbClr val="231F20"/>
                </a:solidFill>
                <a:latin typeface="Times New Roman"/>
                <a:cs typeface="Times New Roman"/>
              </a:rPr>
              <a:t>на </a:t>
            </a:r>
            <a:r>
              <a:rPr lang="ru-RU" sz="2800" b="1" dirty="0" err="1">
                <a:solidFill>
                  <a:srgbClr val="231F20"/>
                </a:solidFill>
                <a:latin typeface="Times New Roman"/>
                <a:cs typeface="Times New Roman"/>
              </a:rPr>
              <a:t>деякі</a:t>
            </a:r>
            <a:r>
              <a:rPr lang="ru-RU" sz="2800" b="1" dirty="0">
                <a:solidFill>
                  <a:srgbClr val="231F20"/>
                </a:solidFill>
                <a:latin typeface="Times New Roman"/>
                <a:cs typeface="Times New Roman"/>
              </a:rPr>
              <a:t> </a:t>
            </a:r>
            <a:r>
              <a:rPr lang="ru-RU" sz="2800" b="1" dirty="0" err="1">
                <a:solidFill>
                  <a:srgbClr val="231F20"/>
                </a:solidFill>
                <a:latin typeface="Times New Roman"/>
                <a:cs typeface="Times New Roman"/>
              </a:rPr>
              <a:t>успішні</a:t>
            </a:r>
            <a:r>
              <a:rPr lang="ru-RU" sz="2800" b="1" dirty="0">
                <a:solidFill>
                  <a:srgbClr val="231F20"/>
                </a:solidFill>
                <a:latin typeface="Times New Roman"/>
                <a:cs typeface="Times New Roman"/>
              </a:rPr>
              <a:t> </a:t>
            </a:r>
            <a:r>
              <a:rPr lang="ru-RU" sz="2800" b="1" spc="-5" dirty="0" err="1">
                <a:solidFill>
                  <a:srgbClr val="231F20"/>
                </a:solidFill>
                <a:latin typeface="Times New Roman"/>
                <a:cs typeface="Times New Roman"/>
              </a:rPr>
              <a:t>спроби</a:t>
            </a:r>
            <a:r>
              <a:rPr lang="ru-RU" sz="2800" b="1" spc="-5" dirty="0">
                <a:solidFill>
                  <a:srgbClr val="231F20"/>
                </a:solidFill>
                <a:latin typeface="Times New Roman"/>
                <a:cs typeface="Times New Roman"/>
              </a:rPr>
              <a:t>, </a:t>
            </a:r>
            <a:r>
              <a:rPr lang="ru-RU" sz="2800" b="1" spc="-5" dirty="0" err="1">
                <a:solidFill>
                  <a:srgbClr val="231F20"/>
                </a:solidFill>
                <a:latin typeface="Times New Roman"/>
                <a:cs typeface="Times New Roman"/>
              </a:rPr>
              <a:t>загалом</a:t>
            </a:r>
            <a:r>
              <a:rPr lang="ru-RU" sz="2800" b="1" spc="-5" dirty="0">
                <a:solidFill>
                  <a:srgbClr val="231F20"/>
                </a:solidFill>
                <a:latin typeface="Times New Roman"/>
                <a:cs typeface="Times New Roman"/>
              </a:rPr>
              <a:t> </a:t>
            </a:r>
            <a:r>
              <a:rPr lang="ru-RU" sz="2800" b="1" dirty="0" err="1">
                <a:solidFill>
                  <a:srgbClr val="231F20"/>
                </a:solidFill>
                <a:latin typeface="Times New Roman"/>
                <a:cs typeface="Times New Roman"/>
              </a:rPr>
              <a:t>поки</a:t>
            </a:r>
            <a:r>
              <a:rPr lang="ru-RU" sz="2800" b="1" dirty="0">
                <a:solidFill>
                  <a:srgbClr val="231F20"/>
                </a:solidFill>
                <a:latin typeface="Times New Roman"/>
                <a:cs typeface="Times New Roman"/>
              </a:rPr>
              <a:t> </a:t>
            </a:r>
            <a:r>
              <a:rPr lang="ru-RU" sz="2800" b="1" dirty="0" err="1">
                <a:solidFill>
                  <a:srgbClr val="231F20"/>
                </a:solidFill>
                <a:latin typeface="Times New Roman"/>
                <a:cs typeface="Times New Roman"/>
              </a:rPr>
              <a:t>що</a:t>
            </a:r>
            <a:r>
              <a:rPr lang="ru-RU" sz="2800" b="1" dirty="0">
                <a:solidFill>
                  <a:srgbClr val="231F20"/>
                </a:solidFill>
                <a:latin typeface="Times New Roman"/>
                <a:cs typeface="Times New Roman"/>
              </a:rPr>
              <a:t> </a:t>
            </a:r>
            <a:r>
              <a:rPr lang="ru-RU" sz="2800" b="1" dirty="0" smtClean="0">
                <a:solidFill>
                  <a:srgbClr val="231F20"/>
                </a:solidFill>
                <a:latin typeface="Times New Roman"/>
                <a:cs typeface="Times New Roman"/>
              </a:rPr>
              <a:t>не </a:t>
            </a:r>
            <a:r>
              <a:rPr lang="ru-RU" sz="2800" b="1" dirty="0" err="1">
                <a:solidFill>
                  <a:srgbClr val="231F20"/>
                </a:solidFill>
                <a:latin typeface="Times New Roman"/>
                <a:cs typeface="Times New Roman"/>
              </a:rPr>
              <a:t>вдалося</a:t>
            </a:r>
            <a:r>
              <a:rPr lang="ru-RU" sz="2800" b="1" dirty="0">
                <a:solidFill>
                  <a:srgbClr val="231F20"/>
                </a:solidFill>
                <a:latin typeface="Times New Roman"/>
                <a:cs typeface="Times New Roman"/>
              </a:rPr>
              <a:t> </a:t>
            </a:r>
            <a:r>
              <a:rPr lang="ru-RU" sz="2800" b="1" spc="-10" dirty="0" err="1">
                <a:solidFill>
                  <a:srgbClr val="231F20"/>
                </a:solidFill>
                <a:latin typeface="Times New Roman"/>
                <a:cs typeface="Times New Roman"/>
              </a:rPr>
              <a:t>отримати</a:t>
            </a:r>
            <a:r>
              <a:rPr lang="ru-RU" sz="2800" b="1" spc="-10" dirty="0">
                <a:solidFill>
                  <a:srgbClr val="231F20"/>
                </a:solidFill>
                <a:latin typeface="Times New Roman"/>
                <a:cs typeface="Times New Roman"/>
              </a:rPr>
              <a:t> </a:t>
            </a:r>
            <a:r>
              <a:rPr lang="ru-RU" sz="2800" b="1" spc="-10" dirty="0" err="1">
                <a:solidFill>
                  <a:srgbClr val="231F20"/>
                </a:solidFill>
                <a:latin typeface="Times New Roman"/>
                <a:cs typeface="Times New Roman"/>
              </a:rPr>
              <a:t>вражаючих</a:t>
            </a:r>
            <a:r>
              <a:rPr lang="ru-RU" sz="2800" b="1" spc="-10" dirty="0">
                <a:solidFill>
                  <a:srgbClr val="231F20"/>
                </a:solidFill>
                <a:latin typeface="Times New Roman"/>
                <a:cs typeface="Times New Roman"/>
              </a:rPr>
              <a:t> </a:t>
            </a:r>
            <a:r>
              <a:rPr lang="ru-RU" sz="2800" b="1" spc="-15" dirty="0" err="1">
                <a:solidFill>
                  <a:srgbClr val="231F20"/>
                </a:solidFill>
                <a:latin typeface="Times New Roman"/>
                <a:cs typeface="Times New Roman"/>
              </a:rPr>
              <a:t>результатів</a:t>
            </a:r>
            <a:r>
              <a:rPr lang="ru-RU" sz="2800" b="1" spc="-15" dirty="0">
                <a:solidFill>
                  <a:srgbClr val="231F20"/>
                </a:solidFill>
                <a:latin typeface="Times New Roman"/>
                <a:cs typeface="Times New Roman"/>
              </a:rPr>
              <a:t> </a:t>
            </a:r>
            <a:r>
              <a:rPr lang="ru-RU" sz="2800" b="1" spc="-10" dirty="0" err="1">
                <a:solidFill>
                  <a:srgbClr val="231F20"/>
                </a:solidFill>
                <a:latin typeface="Times New Roman"/>
                <a:cs typeface="Times New Roman"/>
              </a:rPr>
              <a:t>щодо</a:t>
            </a:r>
            <a:r>
              <a:rPr lang="ru-RU" sz="2800" b="1" spc="-10" dirty="0">
                <a:solidFill>
                  <a:srgbClr val="231F20"/>
                </a:solidFill>
                <a:latin typeface="Times New Roman"/>
                <a:cs typeface="Times New Roman"/>
              </a:rPr>
              <a:t> </a:t>
            </a:r>
            <a:r>
              <a:rPr lang="ru-RU" sz="2800" b="1" dirty="0" err="1">
                <a:solidFill>
                  <a:srgbClr val="231F20"/>
                </a:solidFill>
                <a:latin typeface="Times New Roman"/>
                <a:cs typeface="Times New Roman"/>
              </a:rPr>
              <a:t>збільшення</a:t>
            </a:r>
            <a:r>
              <a:rPr lang="ru-RU" sz="2800" b="1" dirty="0">
                <a:solidFill>
                  <a:srgbClr val="231F20"/>
                </a:solidFill>
                <a:latin typeface="Times New Roman"/>
                <a:cs typeface="Times New Roman"/>
              </a:rPr>
              <a:t> </a:t>
            </a:r>
            <a:r>
              <a:rPr lang="ru-RU" sz="2800" b="1" spc="-285" dirty="0">
                <a:solidFill>
                  <a:srgbClr val="231F20"/>
                </a:solidFill>
                <a:latin typeface="Times New Roman"/>
                <a:cs typeface="Times New Roman"/>
              </a:rPr>
              <a:t> </a:t>
            </a:r>
            <a:r>
              <a:rPr lang="ru-RU" sz="2800" b="1" spc="5" dirty="0" err="1">
                <a:solidFill>
                  <a:srgbClr val="231F20"/>
                </a:solidFill>
                <a:latin typeface="Times New Roman"/>
                <a:cs typeface="Times New Roman"/>
              </a:rPr>
              <a:t>швидкості</a:t>
            </a:r>
            <a:r>
              <a:rPr lang="ru-RU" sz="2800" b="1" spc="5" dirty="0">
                <a:solidFill>
                  <a:srgbClr val="231F20"/>
                </a:solidFill>
                <a:latin typeface="Times New Roman"/>
                <a:cs typeface="Times New Roman"/>
              </a:rPr>
              <a:t> </a:t>
            </a:r>
            <a:r>
              <a:rPr lang="ru-RU" sz="2800" b="1" spc="10" dirty="0">
                <a:solidFill>
                  <a:srgbClr val="231F20"/>
                </a:solidFill>
                <a:latin typeface="Times New Roman"/>
                <a:cs typeface="Times New Roman"/>
              </a:rPr>
              <a:t>росту </a:t>
            </a:r>
            <a:r>
              <a:rPr lang="ru-RU" sz="2800" b="1" dirty="0" err="1">
                <a:solidFill>
                  <a:srgbClr val="231F20"/>
                </a:solidFill>
                <a:latin typeface="Times New Roman"/>
                <a:cs typeface="Times New Roman"/>
              </a:rPr>
              <a:t>сільськогосподарських</a:t>
            </a:r>
            <a:r>
              <a:rPr lang="ru-RU" sz="2800" b="1" dirty="0">
                <a:solidFill>
                  <a:srgbClr val="231F20"/>
                </a:solidFill>
                <a:latin typeface="Times New Roman"/>
                <a:cs typeface="Times New Roman"/>
              </a:rPr>
              <a:t> </a:t>
            </a:r>
            <a:r>
              <a:rPr lang="ru-RU" sz="2800" b="1" spc="5" dirty="0" err="1">
                <a:solidFill>
                  <a:srgbClr val="231F20"/>
                </a:solidFill>
                <a:latin typeface="Times New Roman"/>
                <a:cs typeface="Times New Roman"/>
              </a:rPr>
              <a:t>тварин</a:t>
            </a:r>
            <a:r>
              <a:rPr lang="ru-RU" sz="2800" b="1" spc="5" dirty="0">
                <a:solidFill>
                  <a:srgbClr val="231F20"/>
                </a:solidFill>
                <a:latin typeface="Times New Roman"/>
                <a:cs typeface="Times New Roman"/>
              </a:rPr>
              <a:t>, </a:t>
            </a:r>
            <a:r>
              <a:rPr lang="ru-RU" sz="2800" b="1" spc="5" dirty="0" err="1">
                <a:solidFill>
                  <a:srgbClr val="231F20"/>
                </a:solidFill>
                <a:latin typeface="Times New Roman"/>
                <a:cs typeface="Times New Roman"/>
              </a:rPr>
              <a:t>підвищення</a:t>
            </a:r>
            <a:r>
              <a:rPr lang="ru-RU" sz="2800" b="1" spc="5" dirty="0">
                <a:solidFill>
                  <a:srgbClr val="231F20"/>
                </a:solidFill>
                <a:latin typeface="Times New Roman"/>
                <a:cs typeface="Times New Roman"/>
              </a:rPr>
              <a:t> </a:t>
            </a:r>
            <a:r>
              <a:rPr lang="ru-RU" sz="2800" b="1" spc="10" dirty="0">
                <a:solidFill>
                  <a:srgbClr val="231F20"/>
                </a:solidFill>
                <a:latin typeface="Times New Roman"/>
                <a:cs typeface="Times New Roman"/>
              </a:rPr>
              <a:t> </a:t>
            </a:r>
            <a:r>
              <a:rPr lang="ru-RU" sz="2800" b="1" spc="5" dirty="0" err="1">
                <a:solidFill>
                  <a:srgbClr val="231F20"/>
                </a:solidFill>
                <a:latin typeface="Times New Roman"/>
                <a:cs typeface="Times New Roman"/>
              </a:rPr>
              <a:t>надоїв</a:t>
            </a:r>
            <a:r>
              <a:rPr lang="ru-RU" sz="2800" b="1" spc="5" dirty="0">
                <a:solidFill>
                  <a:srgbClr val="231F20"/>
                </a:solidFill>
                <a:latin typeface="Times New Roman"/>
                <a:cs typeface="Times New Roman"/>
              </a:rPr>
              <a:t> </a:t>
            </a:r>
            <a:r>
              <a:rPr lang="ru-RU" sz="2800" b="1" dirty="0">
                <a:solidFill>
                  <a:srgbClr val="231F20"/>
                </a:solidFill>
                <a:latin typeface="Times New Roman"/>
                <a:cs typeface="Times New Roman"/>
              </a:rPr>
              <a:t>і </a:t>
            </a:r>
            <a:r>
              <a:rPr lang="ru-RU" sz="2800" b="1" spc="5" dirty="0" err="1">
                <a:solidFill>
                  <a:srgbClr val="231F20"/>
                </a:solidFill>
                <a:latin typeface="Times New Roman"/>
                <a:cs typeface="Times New Roman"/>
              </a:rPr>
              <a:t>поліпщення</a:t>
            </a:r>
            <a:r>
              <a:rPr lang="ru-RU" sz="2800" b="1" spc="5" dirty="0">
                <a:solidFill>
                  <a:srgbClr val="231F20"/>
                </a:solidFill>
                <a:latin typeface="Times New Roman"/>
                <a:cs typeface="Times New Roman"/>
              </a:rPr>
              <a:t> </a:t>
            </a:r>
            <a:r>
              <a:rPr lang="ru-RU" sz="2800" b="1" dirty="0" err="1">
                <a:solidFill>
                  <a:srgbClr val="231F20"/>
                </a:solidFill>
                <a:latin typeface="Times New Roman"/>
                <a:cs typeface="Times New Roman"/>
              </a:rPr>
              <a:t>якості</a:t>
            </a:r>
            <a:r>
              <a:rPr lang="ru-RU" sz="2800" b="1" dirty="0">
                <a:solidFill>
                  <a:srgbClr val="231F20"/>
                </a:solidFill>
                <a:latin typeface="Times New Roman"/>
                <a:cs typeface="Times New Roman"/>
              </a:rPr>
              <a:t> </a:t>
            </a:r>
            <a:r>
              <a:rPr lang="ru-RU" sz="2800" b="1" spc="5" dirty="0" err="1">
                <a:solidFill>
                  <a:srgbClr val="231F20"/>
                </a:solidFill>
                <a:latin typeface="Times New Roman"/>
                <a:cs typeface="Times New Roman"/>
              </a:rPr>
              <a:t>продукції</a:t>
            </a:r>
            <a:r>
              <a:rPr lang="ru-RU" sz="2800" b="1" spc="5" dirty="0">
                <a:solidFill>
                  <a:srgbClr val="231F20"/>
                </a:solidFill>
                <a:latin typeface="Times New Roman"/>
                <a:cs typeface="Times New Roman"/>
              </a:rPr>
              <a:t> </a:t>
            </a:r>
            <a:r>
              <a:rPr lang="ru-RU" sz="2800" b="1" dirty="0">
                <a:solidFill>
                  <a:srgbClr val="231F20"/>
                </a:solidFill>
                <a:latin typeface="Times New Roman"/>
                <a:cs typeface="Times New Roman"/>
              </a:rPr>
              <a:t>методами </a:t>
            </a:r>
            <a:r>
              <a:rPr lang="ru-RU" sz="2800" b="1" spc="5" dirty="0" err="1" smtClean="0">
                <a:solidFill>
                  <a:srgbClr val="231F20"/>
                </a:solidFill>
                <a:latin typeface="Times New Roman"/>
                <a:cs typeface="Times New Roman"/>
              </a:rPr>
              <a:t>генетичної</a:t>
            </a:r>
            <a:r>
              <a:rPr lang="ru-RU" sz="2800" b="1" spc="5" dirty="0">
                <a:solidFill>
                  <a:srgbClr val="231F20"/>
                </a:solidFill>
                <a:latin typeface="Times New Roman"/>
                <a:cs typeface="Times New Roman"/>
              </a:rPr>
              <a:t> </a:t>
            </a:r>
            <a:r>
              <a:rPr lang="ru-RU" sz="2800" b="1" dirty="0" err="1" smtClean="0">
                <a:solidFill>
                  <a:srgbClr val="231F20"/>
                </a:solidFill>
                <a:latin typeface="Times New Roman"/>
                <a:cs typeface="Times New Roman"/>
              </a:rPr>
              <a:t>інженерії</a:t>
            </a:r>
            <a:r>
              <a:rPr lang="ru-RU" sz="2800" b="1" dirty="0" smtClean="0">
                <a:solidFill>
                  <a:srgbClr val="231F20"/>
                </a:solidFill>
                <a:latin typeface="Times New Roman"/>
                <a:cs typeface="Times New Roman"/>
              </a:rPr>
              <a:t>. Але </a:t>
            </a:r>
            <a:r>
              <a:rPr lang="ru-RU" sz="2800" b="1" dirty="0" err="1">
                <a:solidFill>
                  <a:srgbClr val="7030A0"/>
                </a:solidFill>
                <a:latin typeface="Times New Roman"/>
                <a:cs typeface="Times New Roman"/>
              </a:rPr>
              <a:t>використання</a:t>
            </a:r>
            <a:r>
              <a:rPr lang="ru-RU" sz="2800" b="1" dirty="0">
                <a:solidFill>
                  <a:srgbClr val="7030A0"/>
                </a:solidFill>
                <a:latin typeface="Times New Roman"/>
                <a:cs typeface="Times New Roman"/>
              </a:rPr>
              <a:t> </a:t>
            </a:r>
            <a:r>
              <a:rPr lang="ru-RU" sz="2800" b="1" dirty="0" err="1">
                <a:solidFill>
                  <a:srgbClr val="7030A0"/>
                </a:solidFill>
                <a:latin typeface="Times New Roman"/>
                <a:cs typeface="Times New Roman"/>
              </a:rPr>
              <a:t>трансгенних</a:t>
            </a:r>
            <a:r>
              <a:rPr lang="ru-RU" sz="2800" b="1" dirty="0">
                <a:solidFill>
                  <a:srgbClr val="7030A0"/>
                </a:solidFill>
                <a:latin typeface="Times New Roman"/>
                <a:cs typeface="Times New Roman"/>
              </a:rPr>
              <a:t> </a:t>
            </a:r>
            <a:r>
              <a:rPr lang="ru-RU" sz="2800" b="1" dirty="0" err="1">
                <a:solidFill>
                  <a:srgbClr val="7030A0"/>
                </a:solidFill>
                <a:latin typeface="Times New Roman"/>
                <a:cs typeface="Times New Roman"/>
              </a:rPr>
              <a:t>тварин</a:t>
            </a:r>
            <a:r>
              <a:rPr lang="ru-RU" sz="2800" b="1" dirty="0">
                <a:solidFill>
                  <a:srgbClr val="7030A0"/>
                </a:solidFill>
                <a:latin typeface="Times New Roman"/>
                <a:cs typeface="Times New Roman"/>
              </a:rPr>
              <a:t> </a:t>
            </a:r>
            <a:r>
              <a:rPr lang="ru-RU" sz="2800" b="1" dirty="0">
                <a:solidFill>
                  <a:srgbClr val="231F20"/>
                </a:solidFill>
                <a:latin typeface="Times New Roman"/>
                <a:cs typeface="Times New Roman"/>
              </a:rPr>
              <a:t>(</a:t>
            </a:r>
            <a:r>
              <a:rPr lang="ru-RU" sz="2800" b="1" dirty="0" err="1">
                <a:solidFill>
                  <a:srgbClr val="231F20"/>
                </a:solidFill>
                <a:latin typeface="Times New Roman"/>
                <a:cs typeface="Times New Roman"/>
              </a:rPr>
              <a:t>кіз</a:t>
            </a:r>
            <a:r>
              <a:rPr lang="ru-RU" sz="2800" b="1" dirty="0">
                <a:solidFill>
                  <a:srgbClr val="231F20"/>
                </a:solidFill>
                <a:latin typeface="Times New Roman"/>
                <a:cs typeface="Times New Roman"/>
              </a:rPr>
              <a:t>, </a:t>
            </a:r>
            <a:r>
              <a:rPr lang="ru-RU" sz="2800" b="1" dirty="0" err="1">
                <a:solidFill>
                  <a:srgbClr val="231F20"/>
                </a:solidFill>
                <a:latin typeface="Times New Roman"/>
                <a:cs typeface="Times New Roman"/>
              </a:rPr>
              <a:t>овець</a:t>
            </a:r>
            <a:r>
              <a:rPr lang="ru-RU" sz="2800" b="1" dirty="0">
                <a:solidFill>
                  <a:srgbClr val="231F20"/>
                </a:solidFill>
                <a:latin typeface="Times New Roman"/>
                <a:cs typeface="Times New Roman"/>
              </a:rPr>
              <a:t>, </a:t>
            </a:r>
            <a:r>
              <a:rPr lang="ru-RU" sz="2800" b="1" spc="5" dirty="0">
                <a:solidFill>
                  <a:srgbClr val="231F20"/>
                </a:solidFill>
                <a:latin typeface="Times New Roman"/>
                <a:cs typeface="Times New Roman"/>
              </a:rPr>
              <a:t> свиней, </a:t>
            </a:r>
            <a:r>
              <a:rPr lang="ru-RU" sz="2800" b="1" spc="5" dirty="0" err="1">
                <a:solidFill>
                  <a:srgbClr val="231F20"/>
                </a:solidFill>
                <a:latin typeface="Times New Roman"/>
                <a:cs typeface="Times New Roman"/>
              </a:rPr>
              <a:t>кролів</a:t>
            </a:r>
            <a:r>
              <a:rPr lang="ru-RU" sz="2800" b="1" spc="5" dirty="0">
                <a:solidFill>
                  <a:srgbClr val="231F20"/>
                </a:solidFill>
                <a:latin typeface="Times New Roman"/>
                <a:cs typeface="Times New Roman"/>
              </a:rPr>
              <a:t>) </a:t>
            </a:r>
            <a:r>
              <a:rPr lang="ru-RU" sz="2800" b="1" dirty="0">
                <a:solidFill>
                  <a:srgbClr val="7030A0"/>
                </a:solidFill>
                <a:latin typeface="Times New Roman"/>
                <a:cs typeface="Times New Roman"/>
              </a:rPr>
              <a:t>у</a:t>
            </a:r>
            <a:r>
              <a:rPr lang="ru-RU" sz="2800" b="1" spc="5" dirty="0">
                <a:solidFill>
                  <a:srgbClr val="7030A0"/>
                </a:solidFill>
                <a:latin typeface="Times New Roman"/>
                <a:cs typeface="Times New Roman"/>
              </a:rPr>
              <a:t> </a:t>
            </a:r>
            <a:r>
              <a:rPr lang="ru-RU" sz="2800" b="1" dirty="0" err="1">
                <a:solidFill>
                  <a:srgbClr val="7030A0"/>
                </a:solidFill>
                <a:latin typeface="Times New Roman"/>
                <a:cs typeface="Times New Roman"/>
              </a:rPr>
              <a:t>якості</a:t>
            </a:r>
            <a:r>
              <a:rPr lang="ru-RU" sz="2800" b="1" spc="5" dirty="0">
                <a:solidFill>
                  <a:srgbClr val="7030A0"/>
                </a:solidFill>
                <a:latin typeface="Times New Roman"/>
                <a:cs typeface="Times New Roman"/>
              </a:rPr>
              <a:t> </a:t>
            </a:r>
            <a:r>
              <a:rPr lang="ru-RU" sz="2800" b="1" spc="5" dirty="0" err="1">
                <a:solidFill>
                  <a:srgbClr val="7030A0"/>
                </a:solidFill>
                <a:latin typeface="Times New Roman"/>
                <a:cs typeface="Times New Roman"/>
              </a:rPr>
              <a:t>біореакторів</a:t>
            </a:r>
            <a:r>
              <a:rPr lang="ru-RU" sz="2800" b="1" spc="5" dirty="0">
                <a:solidFill>
                  <a:srgbClr val="7030A0"/>
                </a:solidFill>
                <a:latin typeface="Times New Roman"/>
                <a:cs typeface="Times New Roman"/>
              </a:rPr>
              <a:t> </a:t>
            </a:r>
            <a:r>
              <a:rPr lang="ru-RU" sz="2800" b="1" spc="5" dirty="0" err="1">
                <a:solidFill>
                  <a:srgbClr val="7030A0"/>
                </a:solidFill>
                <a:latin typeface="Times New Roman"/>
                <a:cs typeface="Times New Roman"/>
              </a:rPr>
              <a:t>розвивається</a:t>
            </a:r>
            <a:r>
              <a:rPr lang="ru-RU" sz="2800" b="1" spc="5" dirty="0">
                <a:solidFill>
                  <a:srgbClr val="7030A0"/>
                </a:solidFill>
                <a:latin typeface="Times New Roman"/>
                <a:cs typeface="Times New Roman"/>
              </a:rPr>
              <a:t> </a:t>
            </a:r>
            <a:r>
              <a:rPr lang="ru-RU" sz="2800" b="1" spc="10" dirty="0" err="1">
                <a:solidFill>
                  <a:srgbClr val="7030A0"/>
                </a:solidFill>
                <a:latin typeface="Times New Roman"/>
                <a:cs typeface="Times New Roman"/>
              </a:rPr>
              <a:t>досить</a:t>
            </a:r>
            <a:r>
              <a:rPr lang="ru-RU" sz="2800" b="1" spc="10" dirty="0">
                <a:solidFill>
                  <a:srgbClr val="7030A0"/>
                </a:solidFill>
                <a:latin typeface="Times New Roman"/>
                <a:cs typeface="Times New Roman"/>
              </a:rPr>
              <a:t> </a:t>
            </a:r>
            <a:r>
              <a:rPr lang="ru-RU" sz="2800" b="1" spc="15" dirty="0">
                <a:solidFill>
                  <a:srgbClr val="7030A0"/>
                </a:solidFill>
                <a:latin typeface="Times New Roman"/>
                <a:cs typeface="Times New Roman"/>
              </a:rPr>
              <a:t> </a:t>
            </a:r>
            <a:r>
              <a:rPr lang="ru-RU" sz="2800" b="1" spc="5" dirty="0" err="1">
                <a:solidFill>
                  <a:srgbClr val="7030A0"/>
                </a:solidFill>
                <a:latin typeface="Times New Roman"/>
                <a:cs typeface="Times New Roman"/>
              </a:rPr>
              <a:t>інтенсивно</a:t>
            </a:r>
            <a:r>
              <a:rPr lang="ru-RU" sz="2800" b="1" spc="10" dirty="0">
                <a:solidFill>
                  <a:srgbClr val="7030A0"/>
                </a:solidFill>
                <a:latin typeface="Times New Roman"/>
                <a:cs typeface="Times New Roman"/>
              </a:rPr>
              <a:t> </a:t>
            </a:r>
            <a:r>
              <a:rPr lang="ru-RU" sz="2800" b="1" spc="5" dirty="0">
                <a:solidFill>
                  <a:srgbClr val="231F20"/>
                </a:solidFill>
                <a:latin typeface="Times New Roman"/>
                <a:cs typeface="Times New Roman"/>
              </a:rPr>
              <a:t>(</a:t>
            </a:r>
            <a:r>
              <a:rPr lang="ru-RU" sz="2800" b="1" spc="5" dirty="0" err="1">
                <a:solidFill>
                  <a:srgbClr val="231F20"/>
                </a:solidFill>
                <a:latin typeface="Times New Roman"/>
                <a:cs typeface="Times New Roman"/>
              </a:rPr>
              <a:t>відповідні</a:t>
            </a:r>
            <a:r>
              <a:rPr lang="ru-RU" sz="2800" b="1" spc="10" dirty="0">
                <a:solidFill>
                  <a:srgbClr val="231F20"/>
                </a:solidFill>
                <a:latin typeface="Times New Roman"/>
                <a:cs typeface="Times New Roman"/>
              </a:rPr>
              <a:t> </a:t>
            </a:r>
            <a:r>
              <a:rPr lang="ru-RU" sz="2800" b="1" dirty="0">
                <a:solidFill>
                  <a:srgbClr val="231F20"/>
                </a:solidFill>
                <a:latin typeface="Times New Roman"/>
                <a:cs typeface="Times New Roman"/>
              </a:rPr>
              <a:t>методики</a:t>
            </a:r>
            <a:r>
              <a:rPr lang="ru-RU" sz="2800" b="1" spc="5" dirty="0">
                <a:solidFill>
                  <a:srgbClr val="231F20"/>
                </a:solidFill>
                <a:latin typeface="Times New Roman"/>
                <a:cs typeface="Times New Roman"/>
              </a:rPr>
              <a:t> </a:t>
            </a:r>
            <a:r>
              <a:rPr lang="ru-RU" sz="2800" b="1" spc="5" dirty="0" err="1">
                <a:solidFill>
                  <a:srgbClr val="231F20"/>
                </a:solidFill>
                <a:latin typeface="Times New Roman"/>
                <a:cs typeface="Times New Roman"/>
              </a:rPr>
              <a:t>генетичної</a:t>
            </a:r>
            <a:r>
              <a:rPr lang="ru-RU" sz="2800" b="1" spc="10" dirty="0">
                <a:solidFill>
                  <a:srgbClr val="231F20"/>
                </a:solidFill>
                <a:latin typeface="Times New Roman"/>
                <a:cs typeface="Times New Roman"/>
              </a:rPr>
              <a:t> </a:t>
            </a:r>
            <a:r>
              <a:rPr lang="ru-RU" sz="2800" b="1" dirty="0" err="1">
                <a:solidFill>
                  <a:srgbClr val="231F20"/>
                </a:solidFill>
                <a:latin typeface="Times New Roman"/>
                <a:cs typeface="Times New Roman"/>
              </a:rPr>
              <a:t>модифікації</a:t>
            </a:r>
            <a:r>
              <a:rPr lang="ru-RU" sz="2800" b="1" dirty="0">
                <a:solidFill>
                  <a:srgbClr val="231F20"/>
                </a:solidFill>
                <a:latin typeface="Times New Roman"/>
                <a:cs typeface="Times New Roman"/>
              </a:rPr>
              <a:t> </a:t>
            </a:r>
            <a:r>
              <a:rPr lang="ru-RU" sz="2800" b="1" spc="5" dirty="0">
                <a:solidFill>
                  <a:srgbClr val="231F20"/>
                </a:solidFill>
                <a:latin typeface="Times New Roman"/>
                <a:cs typeface="Times New Roman"/>
              </a:rPr>
              <a:t> </a:t>
            </a:r>
            <a:r>
              <a:rPr lang="ru-RU" sz="2800" b="1" dirty="0" err="1">
                <a:solidFill>
                  <a:srgbClr val="231F20"/>
                </a:solidFill>
                <a:latin typeface="Times New Roman"/>
                <a:cs typeface="Times New Roman"/>
              </a:rPr>
              <a:t>відпрацьовують</a:t>
            </a:r>
            <a:r>
              <a:rPr lang="ru-RU" sz="2800" b="1" dirty="0">
                <a:solidFill>
                  <a:srgbClr val="231F20"/>
                </a:solidFill>
                <a:latin typeface="Times New Roman"/>
                <a:cs typeface="Times New Roman"/>
              </a:rPr>
              <a:t> </a:t>
            </a:r>
            <a:r>
              <a:rPr lang="ru-RU" sz="2800" b="1" dirty="0" err="1">
                <a:solidFill>
                  <a:srgbClr val="231F20"/>
                </a:solidFill>
                <a:latin typeface="Times New Roman"/>
                <a:cs typeface="Times New Roman"/>
              </a:rPr>
              <a:t>зазвичай</a:t>
            </a:r>
            <a:r>
              <a:rPr lang="ru-RU" sz="2800" b="1" dirty="0">
                <a:solidFill>
                  <a:srgbClr val="231F20"/>
                </a:solidFill>
                <a:latin typeface="Times New Roman"/>
                <a:cs typeface="Times New Roman"/>
              </a:rPr>
              <a:t> на </a:t>
            </a:r>
            <a:r>
              <a:rPr lang="ru-RU" sz="2800" b="1" dirty="0" err="1">
                <a:solidFill>
                  <a:srgbClr val="231F20"/>
                </a:solidFill>
                <a:latin typeface="Times New Roman"/>
                <a:cs typeface="Times New Roman"/>
              </a:rPr>
              <a:t>мишах</a:t>
            </a:r>
            <a:r>
              <a:rPr lang="ru-RU" sz="2800" b="1" dirty="0">
                <a:solidFill>
                  <a:srgbClr val="231F20"/>
                </a:solidFill>
                <a:latin typeface="Times New Roman"/>
                <a:cs typeface="Times New Roman"/>
              </a:rPr>
              <a:t>). </a:t>
            </a:r>
            <a:endParaRPr lang="ru-RU" sz="3200" b="1" dirty="0">
              <a:latin typeface="Times New Roman"/>
              <a:cs typeface="Times New Roman"/>
            </a:endParaRPr>
          </a:p>
        </p:txBody>
      </p:sp>
    </p:spTree>
    <p:extLst>
      <p:ext uri="{BB962C8B-B14F-4D97-AF65-F5344CB8AC3E}">
        <p14:creationId xmlns:p14="http://schemas.microsoft.com/office/powerpoint/2010/main" val="34955071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7500" y="276225"/>
            <a:ext cx="9296400" cy="6748001"/>
          </a:xfrm>
          <a:prstGeom prst="rect">
            <a:avLst/>
          </a:prstGeom>
        </p:spPr>
        <p:txBody>
          <a:bodyPr vert="horz" wrap="square" lIns="0" tIns="12700" rIns="0" bIns="0" rtlCol="0">
            <a:spAutoFit/>
          </a:bodyPr>
          <a:lstStyle/>
          <a:p>
            <a:pPr marR="5080" algn="just"/>
            <a:r>
              <a:rPr lang="ru-RU" sz="2600" b="1" spc="5" dirty="0">
                <a:solidFill>
                  <a:srgbClr val="7030A0"/>
                </a:solidFill>
                <a:latin typeface="Times New Roman"/>
                <a:cs typeface="Times New Roman"/>
              </a:rPr>
              <a:t>Синтез </a:t>
            </a:r>
            <a:r>
              <a:rPr lang="ru-RU" sz="2600" b="1" dirty="0" err="1">
                <a:solidFill>
                  <a:srgbClr val="7030A0"/>
                </a:solidFill>
                <a:latin typeface="Times New Roman"/>
                <a:cs typeface="Times New Roman"/>
              </a:rPr>
              <a:t>необхідних</a:t>
            </a:r>
            <a:r>
              <a:rPr lang="ru-RU" sz="2600" b="1" dirty="0">
                <a:solidFill>
                  <a:srgbClr val="7030A0"/>
                </a:solidFill>
                <a:latin typeface="Times New Roman"/>
                <a:cs typeface="Times New Roman"/>
              </a:rPr>
              <a:t> для </a:t>
            </a:r>
            <a:r>
              <a:rPr lang="ru-RU" sz="2600" b="1" spc="5" dirty="0">
                <a:solidFill>
                  <a:srgbClr val="7030A0"/>
                </a:solidFill>
                <a:latin typeface="Times New Roman"/>
                <a:cs typeface="Times New Roman"/>
              </a:rPr>
              <a:t> </a:t>
            </a:r>
            <a:r>
              <a:rPr lang="ru-RU" sz="2600" b="1" spc="5" dirty="0" err="1">
                <a:solidFill>
                  <a:srgbClr val="7030A0"/>
                </a:solidFill>
                <a:latin typeface="Times New Roman"/>
                <a:cs typeface="Times New Roman"/>
              </a:rPr>
              <a:t>медицини</a:t>
            </a:r>
            <a:r>
              <a:rPr lang="ru-RU" sz="2600" b="1" spc="10" dirty="0">
                <a:solidFill>
                  <a:srgbClr val="7030A0"/>
                </a:solidFill>
                <a:latin typeface="Times New Roman"/>
                <a:cs typeface="Times New Roman"/>
              </a:rPr>
              <a:t> </a:t>
            </a:r>
            <a:r>
              <a:rPr lang="ru-RU" sz="2600" b="1" spc="5" dirty="0" err="1">
                <a:solidFill>
                  <a:srgbClr val="7030A0"/>
                </a:solidFill>
                <a:latin typeface="Times New Roman"/>
                <a:cs typeface="Times New Roman"/>
              </a:rPr>
              <a:t>білків</a:t>
            </a:r>
            <a:r>
              <a:rPr lang="ru-RU" sz="2600" b="1" spc="10" dirty="0">
                <a:solidFill>
                  <a:srgbClr val="7030A0"/>
                </a:solidFill>
                <a:latin typeface="Times New Roman"/>
                <a:cs typeface="Times New Roman"/>
              </a:rPr>
              <a:t> </a:t>
            </a:r>
            <a:r>
              <a:rPr lang="ru-RU" sz="2600" b="1" spc="5" dirty="0">
                <a:solidFill>
                  <a:srgbClr val="231F20"/>
                </a:solidFill>
                <a:latin typeface="Times New Roman"/>
                <a:cs typeface="Times New Roman"/>
              </a:rPr>
              <a:t>(</a:t>
            </a:r>
            <a:r>
              <a:rPr lang="ru-RU" sz="2600" b="1" spc="5" dirty="0" err="1">
                <a:solidFill>
                  <a:srgbClr val="231F20"/>
                </a:solidFill>
                <a:latin typeface="Times New Roman"/>
                <a:cs typeface="Times New Roman"/>
              </a:rPr>
              <a:t>які</a:t>
            </a:r>
            <a:r>
              <a:rPr lang="ru-RU" sz="2600" b="1" spc="10" dirty="0">
                <a:solidFill>
                  <a:srgbClr val="231F20"/>
                </a:solidFill>
                <a:latin typeface="Times New Roman"/>
                <a:cs typeface="Times New Roman"/>
              </a:rPr>
              <a:t> </a:t>
            </a:r>
            <a:r>
              <a:rPr lang="ru-RU" sz="2600" b="1" spc="5" dirty="0" err="1">
                <a:solidFill>
                  <a:srgbClr val="231F20"/>
                </a:solidFill>
                <a:latin typeface="Times New Roman"/>
                <a:cs typeface="Times New Roman"/>
              </a:rPr>
              <a:t>виділяються</a:t>
            </a:r>
            <a:r>
              <a:rPr lang="ru-RU" sz="2600" b="1" spc="10" dirty="0">
                <a:solidFill>
                  <a:srgbClr val="231F20"/>
                </a:solidFill>
                <a:latin typeface="Times New Roman"/>
                <a:cs typeface="Times New Roman"/>
              </a:rPr>
              <a:t> </a:t>
            </a:r>
            <a:r>
              <a:rPr lang="ru-RU" sz="2600" b="1" spc="5" dirty="0" err="1">
                <a:solidFill>
                  <a:srgbClr val="231F20"/>
                </a:solidFill>
                <a:latin typeface="Times New Roman"/>
                <a:cs typeface="Times New Roman"/>
              </a:rPr>
              <a:t>трансгенною</a:t>
            </a:r>
            <a:r>
              <a:rPr lang="ru-RU" sz="2600" b="1" spc="10" dirty="0">
                <a:solidFill>
                  <a:srgbClr val="231F20"/>
                </a:solidFill>
                <a:latin typeface="Times New Roman"/>
                <a:cs typeface="Times New Roman"/>
              </a:rPr>
              <a:t> </a:t>
            </a:r>
            <a:r>
              <a:rPr lang="ru-RU" sz="2600" b="1" spc="5" dirty="0" err="1">
                <a:solidFill>
                  <a:srgbClr val="231F20"/>
                </a:solidFill>
                <a:latin typeface="Times New Roman"/>
                <a:cs typeface="Times New Roman"/>
              </a:rPr>
              <a:t>твариною</a:t>
            </a:r>
            <a:r>
              <a:rPr lang="ru-RU" sz="2600" b="1" spc="5" dirty="0">
                <a:solidFill>
                  <a:srgbClr val="231F20"/>
                </a:solidFill>
                <a:latin typeface="Times New Roman"/>
                <a:cs typeface="Times New Roman"/>
              </a:rPr>
              <a:t> </a:t>
            </a:r>
            <a:r>
              <a:rPr lang="ru-RU" sz="2600" b="1" spc="10" dirty="0">
                <a:solidFill>
                  <a:srgbClr val="231F20"/>
                </a:solidFill>
                <a:latin typeface="Times New Roman"/>
                <a:cs typeface="Times New Roman"/>
              </a:rPr>
              <a:t> просто</a:t>
            </a:r>
            <a:r>
              <a:rPr lang="ru-RU" sz="2600" b="1" spc="15" dirty="0">
                <a:solidFill>
                  <a:srgbClr val="231F20"/>
                </a:solidFill>
                <a:latin typeface="Times New Roman"/>
                <a:cs typeface="Times New Roman"/>
              </a:rPr>
              <a:t> </a:t>
            </a:r>
            <a:r>
              <a:rPr lang="ru-RU" sz="2600" b="1" dirty="0">
                <a:solidFill>
                  <a:srgbClr val="231F20"/>
                </a:solidFill>
                <a:latin typeface="Times New Roman"/>
                <a:cs typeface="Times New Roman"/>
              </a:rPr>
              <a:t>в</a:t>
            </a:r>
            <a:r>
              <a:rPr lang="ru-RU" sz="2600" b="1" spc="5" dirty="0">
                <a:solidFill>
                  <a:srgbClr val="231F20"/>
                </a:solidFill>
                <a:latin typeface="Times New Roman"/>
                <a:cs typeface="Times New Roman"/>
              </a:rPr>
              <a:t> </a:t>
            </a:r>
            <a:r>
              <a:rPr lang="ru-RU" sz="2600" b="1" spc="-5" dirty="0">
                <a:solidFill>
                  <a:srgbClr val="231F20"/>
                </a:solidFill>
                <a:latin typeface="Times New Roman"/>
                <a:cs typeface="Times New Roman"/>
              </a:rPr>
              <a:t>молоко)</a:t>
            </a:r>
            <a:r>
              <a:rPr lang="ru-RU" sz="2600" b="1" dirty="0">
                <a:solidFill>
                  <a:srgbClr val="231F20"/>
                </a:solidFill>
                <a:latin typeface="Times New Roman"/>
                <a:cs typeface="Times New Roman"/>
              </a:rPr>
              <a:t> в</a:t>
            </a:r>
            <a:r>
              <a:rPr lang="ru-RU" sz="2600" b="1" spc="5" dirty="0">
                <a:solidFill>
                  <a:srgbClr val="231F20"/>
                </a:solidFill>
                <a:latin typeface="Times New Roman"/>
                <a:cs typeface="Times New Roman"/>
              </a:rPr>
              <a:t> </a:t>
            </a:r>
            <a:r>
              <a:rPr lang="ru-RU" sz="2600" b="1" spc="5" dirty="0" err="1">
                <a:solidFill>
                  <a:srgbClr val="231F20"/>
                </a:solidFill>
                <a:latin typeface="Times New Roman"/>
                <a:cs typeface="Times New Roman"/>
              </a:rPr>
              <a:t>організмі</a:t>
            </a:r>
            <a:r>
              <a:rPr lang="ru-RU" sz="2600" b="1" spc="10" dirty="0">
                <a:solidFill>
                  <a:srgbClr val="231F20"/>
                </a:solidFill>
                <a:latin typeface="Times New Roman"/>
                <a:cs typeface="Times New Roman"/>
              </a:rPr>
              <a:t> </a:t>
            </a:r>
            <a:r>
              <a:rPr lang="ru-RU" sz="2600" b="1" spc="10" dirty="0" err="1">
                <a:solidFill>
                  <a:srgbClr val="231F20"/>
                </a:solidFill>
                <a:latin typeface="Times New Roman"/>
                <a:cs typeface="Times New Roman"/>
              </a:rPr>
              <a:t>ссавців</a:t>
            </a:r>
            <a:r>
              <a:rPr lang="ru-RU" sz="2600" b="1" spc="15" dirty="0">
                <a:solidFill>
                  <a:srgbClr val="231F20"/>
                </a:solidFill>
                <a:latin typeface="Times New Roman"/>
                <a:cs typeface="Times New Roman"/>
              </a:rPr>
              <a:t> </a:t>
            </a:r>
            <a:r>
              <a:rPr lang="ru-RU" sz="2600" b="1" spc="5" dirty="0" err="1">
                <a:solidFill>
                  <a:srgbClr val="231F20"/>
                </a:solidFill>
                <a:latin typeface="Times New Roman"/>
                <a:cs typeface="Times New Roman"/>
              </a:rPr>
              <a:t>позбавлений</a:t>
            </a:r>
            <a:r>
              <a:rPr lang="ru-RU" sz="2600" b="1" spc="10" dirty="0">
                <a:solidFill>
                  <a:srgbClr val="231F20"/>
                </a:solidFill>
                <a:latin typeface="Times New Roman"/>
                <a:cs typeface="Times New Roman"/>
              </a:rPr>
              <a:t> </a:t>
            </a:r>
            <a:r>
              <a:rPr lang="ru-RU" sz="2600" b="1" spc="5" dirty="0" err="1">
                <a:solidFill>
                  <a:srgbClr val="231F20"/>
                </a:solidFill>
                <a:latin typeface="Times New Roman"/>
                <a:cs typeface="Times New Roman"/>
              </a:rPr>
              <a:t>усіх</a:t>
            </a:r>
            <a:r>
              <a:rPr lang="ru-RU" sz="2600" b="1" spc="5" dirty="0">
                <a:solidFill>
                  <a:srgbClr val="231F20"/>
                </a:solidFill>
                <a:latin typeface="Times New Roman"/>
                <a:cs typeface="Times New Roman"/>
              </a:rPr>
              <a:t> </a:t>
            </a:r>
            <a:r>
              <a:rPr lang="ru-RU" sz="2600" b="1" spc="10" dirty="0">
                <a:solidFill>
                  <a:srgbClr val="231F20"/>
                </a:solidFill>
                <a:latin typeface="Times New Roman"/>
                <a:cs typeface="Times New Roman"/>
              </a:rPr>
              <a:t> </a:t>
            </a:r>
            <a:r>
              <a:rPr lang="ru-RU" sz="2600" b="1" spc="5" dirty="0" err="1">
                <a:solidFill>
                  <a:srgbClr val="231F20"/>
                </a:solidFill>
                <a:latin typeface="Times New Roman"/>
                <a:cs typeface="Times New Roman"/>
              </a:rPr>
              <a:t>недоліків</a:t>
            </a:r>
            <a:r>
              <a:rPr lang="ru-RU" sz="2600" b="1" spc="10" dirty="0">
                <a:solidFill>
                  <a:srgbClr val="231F20"/>
                </a:solidFill>
                <a:latin typeface="Times New Roman"/>
                <a:cs typeface="Times New Roman"/>
              </a:rPr>
              <a:t> </a:t>
            </a:r>
            <a:r>
              <a:rPr lang="ru-RU" sz="2600" b="1" spc="5" dirty="0" err="1">
                <a:solidFill>
                  <a:srgbClr val="231F20"/>
                </a:solidFill>
                <a:latin typeface="Times New Roman"/>
                <a:cs typeface="Times New Roman"/>
              </a:rPr>
              <a:t>отримання</a:t>
            </a:r>
            <a:r>
              <a:rPr lang="ru-RU" sz="2600" b="1" spc="10" dirty="0">
                <a:solidFill>
                  <a:srgbClr val="231F20"/>
                </a:solidFill>
                <a:latin typeface="Times New Roman"/>
                <a:cs typeface="Times New Roman"/>
              </a:rPr>
              <a:t> </a:t>
            </a:r>
            <a:r>
              <a:rPr lang="ru-RU" sz="2600" b="1" dirty="0" err="1">
                <a:solidFill>
                  <a:srgbClr val="231F20"/>
                </a:solidFill>
                <a:latin typeface="Times New Roman"/>
                <a:cs typeface="Times New Roman"/>
              </a:rPr>
              <a:t>рекомбінантних</a:t>
            </a:r>
            <a:r>
              <a:rPr lang="ru-RU" sz="2600" b="1" spc="5" dirty="0">
                <a:solidFill>
                  <a:srgbClr val="231F20"/>
                </a:solidFill>
                <a:latin typeface="Times New Roman"/>
                <a:cs typeface="Times New Roman"/>
              </a:rPr>
              <a:t> </a:t>
            </a:r>
            <a:r>
              <a:rPr lang="ru-RU" sz="2600" b="1" spc="5" dirty="0" err="1">
                <a:solidFill>
                  <a:srgbClr val="231F20"/>
                </a:solidFill>
                <a:latin typeface="Times New Roman"/>
                <a:cs typeface="Times New Roman"/>
              </a:rPr>
              <a:t>білків</a:t>
            </a:r>
            <a:r>
              <a:rPr lang="ru-RU" sz="2600" b="1" spc="10" dirty="0">
                <a:solidFill>
                  <a:srgbClr val="231F20"/>
                </a:solidFill>
                <a:latin typeface="Times New Roman"/>
                <a:cs typeface="Times New Roman"/>
              </a:rPr>
              <a:t> </a:t>
            </a:r>
            <a:r>
              <a:rPr lang="ru-RU" sz="2600" b="1" dirty="0">
                <a:solidFill>
                  <a:srgbClr val="231F20"/>
                </a:solidFill>
                <a:latin typeface="Times New Roman"/>
                <a:cs typeface="Times New Roman"/>
              </a:rPr>
              <a:t>у</a:t>
            </a:r>
            <a:r>
              <a:rPr lang="ru-RU" sz="2600" b="1" spc="5" dirty="0">
                <a:solidFill>
                  <a:srgbClr val="231F20"/>
                </a:solidFill>
                <a:latin typeface="Times New Roman"/>
                <a:cs typeface="Times New Roman"/>
              </a:rPr>
              <a:t> </a:t>
            </a:r>
            <a:r>
              <a:rPr lang="ru-RU" sz="2600" b="1" spc="-10" dirty="0">
                <a:solidFill>
                  <a:srgbClr val="231F20"/>
                </a:solidFill>
                <a:latin typeface="Times New Roman"/>
                <a:cs typeface="Times New Roman"/>
              </a:rPr>
              <a:t>культурах </a:t>
            </a:r>
            <a:r>
              <a:rPr lang="ru-RU" sz="2600" b="1" spc="-5" dirty="0">
                <a:solidFill>
                  <a:srgbClr val="231F20"/>
                </a:solidFill>
                <a:latin typeface="Times New Roman"/>
                <a:cs typeface="Times New Roman"/>
              </a:rPr>
              <a:t> </a:t>
            </a:r>
            <a:r>
              <a:rPr lang="ru-RU" sz="2600" b="1" spc="5" dirty="0" err="1">
                <a:solidFill>
                  <a:srgbClr val="231F20"/>
                </a:solidFill>
                <a:latin typeface="Times New Roman"/>
                <a:cs typeface="Times New Roman"/>
              </a:rPr>
              <a:t>бактерій</a:t>
            </a:r>
            <a:r>
              <a:rPr lang="ru-RU" sz="2600" b="1" spc="260" dirty="0">
                <a:solidFill>
                  <a:srgbClr val="231F20"/>
                </a:solidFill>
                <a:latin typeface="Times New Roman"/>
                <a:cs typeface="Times New Roman"/>
              </a:rPr>
              <a:t> </a:t>
            </a:r>
            <a:r>
              <a:rPr lang="ru-RU" sz="2600" b="1" dirty="0">
                <a:solidFill>
                  <a:srgbClr val="231F20"/>
                </a:solidFill>
                <a:latin typeface="Times New Roman"/>
                <a:cs typeface="Times New Roman"/>
              </a:rPr>
              <a:t>і</a:t>
            </a:r>
            <a:r>
              <a:rPr lang="ru-RU" sz="2600" b="1" spc="265" dirty="0">
                <a:solidFill>
                  <a:srgbClr val="231F20"/>
                </a:solidFill>
                <a:latin typeface="Times New Roman"/>
                <a:cs typeface="Times New Roman"/>
              </a:rPr>
              <a:t> </a:t>
            </a:r>
            <a:r>
              <a:rPr lang="ru-RU" sz="2600" b="1" spc="5" dirty="0" err="1">
                <a:solidFill>
                  <a:srgbClr val="231F20"/>
                </a:solidFill>
                <a:latin typeface="Times New Roman"/>
                <a:cs typeface="Times New Roman"/>
              </a:rPr>
              <a:t>навіть</a:t>
            </a:r>
            <a:r>
              <a:rPr lang="ru-RU" sz="2600" b="1" spc="260" dirty="0">
                <a:solidFill>
                  <a:srgbClr val="231F20"/>
                </a:solidFill>
                <a:latin typeface="Times New Roman"/>
                <a:cs typeface="Times New Roman"/>
              </a:rPr>
              <a:t> </a:t>
            </a:r>
            <a:r>
              <a:rPr lang="ru-RU" sz="2600" b="1" spc="10" dirty="0" err="1">
                <a:solidFill>
                  <a:srgbClr val="231F20"/>
                </a:solidFill>
                <a:latin typeface="Times New Roman"/>
                <a:cs typeface="Times New Roman"/>
              </a:rPr>
              <a:t>рослинах</a:t>
            </a:r>
            <a:r>
              <a:rPr lang="ru-RU" sz="2600" b="1" spc="10" dirty="0">
                <a:solidFill>
                  <a:srgbClr val="231F20"/>
                </a:solidFill>
                <a:latin typeface="Times New Roman"/>
                <a:cs typeface="Times New Roman"/>
              </a:rPr>
              <a:t>:</a:t>
            </a:r>
            <a:r>
              <a:rPr lang="ru-RU" sz="2600" b="1" spc="254" dirty="0">
                <a:solidFill>
                  <a:srgbClr val="231F20"/>
                </a:solidFill>
                <a:latin typeface="Times New Roman"/>
                <a:cs typeface="Times New Roman"/>
              </a:rPr>
              <a:t> </a:t>
            </a:r>
            <a:r>
              <a:rPr lang="ru-RU" sz="2600" b="1" spc="5" dirty="0" err="1">
                <a:solidFill>
                  <a:srgbClr val="231F20"/>
                </a:solidFill>
                <a:latin typeface="Times New Roman"/>
                <a:cs typeface="Times New Roman"/>
              </a:rPr>
              <a:t>системи</a:t>
            </a:r>
            <a:r>
              <a:rPr lang="ru-RU" sz="2600" b="1" spc="260" dirty="0">
                <a:solidFill>
                  <a:srgbClr val="231F20"/>
                </a:solidFill>
                <a:latin typeface="Times New Roman"/>
                <a:cs typeface="Times New Roman"/>
              </a:rPr>
              <a:t> </a:t>
            </a:r>
            <a:r>
              <a:rPr lang="ru-RU" sz="2600" b="1" spc="10" dirty="0" err="1">
                <a:solidFill>
                  <a:srgbClr val="231F20"/>
                </a:solidFill>
                <a:latin typeface="Times New Roman"/>
                <a:cs typeface="Times New Roman"/>
              </a:rPr>
              <a:t>посттрансляційних</a:t>
            </a:r>
            <a:r>
              <a:rPr lang="ru-RU" sz="2600" b="1" spc="10" dirty="0">
                <a:solidFill>
                  <a:srgbClr val="231F20"/>
                </a:solidFill>
                <a:latin typeface="Times New Roman"/>
                <a:cs typeface="Times New Roman"/>
              </a:rPr>
              <a:t> </a:t>
            </a:r>
            <a:r>
              <a:rPr lang="ru-RU" sz="2600" b="1" spc="-5" dirty="0" err="1">
                <a:solidFill>
                  <a:srgbClr val="231F20"/>
                </a:solidFill>
                <a:latin typeface="Times New Roman"/>
                <a:cs typeface="Times New Roman"/>
              </a:rPr>
              <a:t>модифікацій</a:t>
            </a:r>
            <a:r>
              <a:rPr lang="ru-RU" sz="2600" b="1" spc="-5" dirty="0">
                <a:solidFill>
                  <a:srgbClr val="231F20"/>
                </a:solidFill>
                <a:latin typeface="Times New Roman"/>
                <a:cs typeface="Times New Roman"/>
              </a:rPr>
              <a:t> </a:t>
            </a:r>
            <a:r>
              <a:rPr lang="ru-RU" sz="2600" b="1" dirty="0">
                <a:solidFill>
                  <a:srgbClr val="231F20"/>
                </a:solidFill>
                <a:latin typeface="Times New Roman"/>
                <a:cs typeface="Times New Roman"/>
              </a:rPr>
              <a:t>є </a:t>
            </a:r>
            <a:r>
              <a:rPr lang="ru-RU" sz="2600" b="1" spc="-5" dirty="0">
                <a:solidFill>
                  <a:srgbClr val="231F20"/>
                </a:solidFill>
                <a:latin typeface="Times New Roman"/>
                <a:cs typeface="Times New Roman"/>
              </a:rPr>
              <a:t>практично </a:t>
            </a:r>
            <a:r>
              <a:rPr lang="ru-RU" sz="2600" b="1" dirty="0" err="1">
                <a:solidFill>
                  <a:srgbClr val="231F20"/>
                </a:solidFill>
                <a:latin typeface="Times New Roman"/>
                <a:cs typeface="Times New Roman"/>
              </a:rPr>
              <a:t>ідентичними</a:t>
            </a:r>
            <a:r>
              <a:rPr lang="ru-RU" sz="2600" b="1" dirty="0">
                <a:solidFill>
                  <a:srgbClr val="231F20"/>
                </a:solidFill>
                <a:latin typeface="Times New Roman"/>
                <a:cs typeface="Times New Roman"/>
              </a:rPr>
              <a:t> в </a:t>
            </a:r>
            <a:r>
              <a:rPr lang="ru-RU" sz="2600" b="1" dirty="0" err="1">
                <a:solidFill>
                  <a:srgbClr val="231F20"/>
                </a:solidFill>
                <a:latin typeface="Times New Roman"/>
                <a:cs typeface="Times New Roman"/>
              </a:rPr>
              <a:t>усіх</a:t>
            </a:r>
            <a:r>
              <a:rPr lang="ru-RU" sz="2600" b="1" dirty="0">
                <a:solidFill>
                  <a:srgbClr val="231F20"/>
                </a:solidFill>
                <a:latin typeface="Times New Roman"/>
                <a:cs typeface="Times New Roman"/>
              </a:rPr>
              <a:t> </a:t>
            </a:r>
            <a:r>
              <a:rPr lang="ru-RU" sz="2600" b="1" dirty="0" err="1">
                <a:solidFill>
                  <a:srgbClr val="231F20"/>
                </a:solidFill>
                <a:latin typeface="Times New Roman"/>
                <a:cs typeface="Times New Roman"/>
              </a:rPr>
              <a:t>ссавців</a:t>
            </a:r>
            <a:r>
              <a:rPr lang="ru-RU" sz="2600" b="1" dirty="0">
                <a:solidFill>
                  <a:srgbClr val="231F20"/>
                </a:solidFill>
                <a:latin typeface="Times New Roman"/>
                <a:cs typeface="Times New Roman"/>
              </a:rPr>
              <a:t>. </a:t>
            </a:r>
            <a:r>
              <a:rPr lang="ru-RU" sz="2600" b="1" dirty="0" err="1">
                <a:solidFill>
                  <a:srgbClr val="231F20"/>
                </a:solidFill>
                <a:latin typeface="Times New Roman"/>
                <a:cs typeface="Times New Roman"/>
              </a:rPr>
              <a:t>Перелік</a:t>
            </a:r>
            <a:r>
              <a:rPr lang="ru-RU" sz="2600" b="1" dirty="0">
                <a:solidFill>
                  <a:srgbClr val="231F20"/>
                </a:solidFill>
                <a:latin typeface="Times New Roman"/>
                <a:cs typeface="Times New Roman"/>
              </a:rPr>
              <a:t> </a:t>
            </a:r>
            <a:r>
              <a:rPr lang="ru-RU" sz="2600" b="1" spc="-285" dirty="0">
                <a:solidFill>
                  <a:srgbClr val="231F20"/>
                </a:solidFill>
                <a:latin typeface="Times New Roman"/>
                <a:cs typeface="Times New Roman"/>
              </a:rPr>
              <a:t> </a:t>
            </a:r>
            <a:r>
              <a:rPr lang="ru-RU" sz="2600" b="1" spc="5" dirty="0" err="1">
                <a:solidFill>
                  <a:srgbClr val="231F20"/>
                </a:solidFill>
                <a:latin typeface="Times New Roman"/>
                <a:cs typeface="Times New Roman"/>
              </a:rPr>
              <a:t>трансгенних</a:t>
            </a:r>
            <a:r>
              <a:rPr lang="ru-RU" sz="2600" b="1" spc="5" dirty="0">
                <a:solidFill>
                  <a:srgbClr val="231F20"/>
                </a:solidFill>
                <a:latin typeface="Times New Roman"/>
                <a:cs typeface="Times New Roman"/>
              </a:rPr>
              <a:t> </a:t>
            </a:r>
            <a:r>
              <a:rPr lang="ru-RU" sz="2600" b="1" spc="5" dirty="0" err="1">
                <a:solidFill>
                  <a:srgbClr val="231F20"/>
                </a:solidFill>
                <a:latin typeface="Times New Roman"/>
                <a:cs typeface="Times New Roman"/>
              </a:rPr>
              <a:t>лікарських</a:t>
            </a:r>
            <a:r>
              <a:rPr lang="ru-RU" sz="2600" b="1" spc="5" dirty="0">
                <a:solidFill>
                  <a:srgbClr val="231F20"/>
                </a:solidFill>
                <a:latin typeface="Times New Roman"/>
                <a:cs typeface="Times New Roman"/>
              </a:rPr>
              <a:t> </a:t>
            </a:r>
            <a:r>
              <a:rPr lang="ru-RU" sz="2600" b="1" spc="5" dirty="0" err="1">
                <a:solidFill>
                  <a:srgbClr val="231F20"/>
                </a:solidFill>
                <a:latin typeface="Times New Roman"/>
                <a:cs typeface="Times New Roman"/>
              </a:rPr>
              <a:t>білків</a:t>
            </a:r>
            <a:r>
              <a:rPr lang="ru-RU" sz="2600" b="1" spc="5" dirty="0">
                <a:solidFill>
                  <a:srgbClr val="231F20"/>
                </a:solidFill>
                <a:latin typeface="Times New Roman"/>
                <a:cs typeface="Times New Roman"/>
              </a:rPr>
              <a:t>, </a:t>
            </a:r>
            <a:r>
              <a:rPr lang="ru-RU" sz="2600" b="1" spc="5" dirty="0" err="1">
                <a:solidFill>
                  <a:srgbClr val="231F20"/>
                </a:solidFill>
                <a:latin typeface="Times New Roman"/>
                <a:cs typeface="Times New Roman"/>
              </a:rPr>
              <a:t>що</a:t>
            </a:r>
            <a:r>
              <a:rPr lang="ru-RU" sz="2600" b="1" spc="5" dirty="0">
                <a:solidFill>
                  <a:srgbClr val="231F20"/>
                </a:solidFill>
                <a:latin typeface="Times New Roman"/>
                <a:cs typeface="Times New Roman"/>
              </a:rPr>
              <a:t> </a:t>
            </a:r>
            <a:r>
              <a:rPr lang="ru-RU" sz="2600" b="1" spc="5" dirty="0" err="1">
                <a:solidFill>
                  <a:srgbClr val="231F20"/>
                </a:solidFill>
                <a:latin typeface="Times New Roman"/>
                <a:cs typeface="Times New Roman"/>
              </a:rPr>
              <a:t>їх</a:t>
            </a:r>
            <a:r>
              <a:rPr lang="ru-RU" sz="2600" b="1" spc="5" dirty="0">
                <a:solidFill>
                  <a:srgbClr val="231F20"/>
                </a:solidFill>
                <a:latin typeface="Times New Roman"/>
                <a:cs typeface="Times New Roman"/>
              </a:rPr>
              <a:t> </a:t>
            </a:r>
            <a:r>
              <a:rPr lang="ru-RU" sz="2600" b="1" dirty="0" err="1">
                <a:solidFill>
                  <a:srgbClr val="231F20"/>
                </a:solidFill>
                <a:latin typeface="Times New Roman"/>
                <a:cs typeface="Times New Roman"/>
              </a:rPr>
              <a:t>сьогодні</a:t>
            </a:r>
            <a:r>
              <a:rPr lang="ru-RU" sz="2600" b="1" dirty="0">
                <a:solidFill>
                  <a:srgbClr val="231F20"/>
                </a:solidFill>
                <a:latin typeface="Times New Roman"/>
                <a:cs typeface="Times New Roman"/>
              </a:rPr>
              <a:t> </a:t>
            </a:r>
            <a:r>
              <a:rPr lang="ru-RU" sz="2600" b="1" spc="5" dirty="0" err="1">
                <a:solidFill>
                  <a:srgbClr val="231F20"/>
                </a:solidFill>
                <a:latin typeface="Times New Roman"/>
                <a:cs typeface="Times New Roman"/>
              </a:rPr>
              <a:t>отримують</a:t>
            </a:r>
            <a:r>
              <a:rPr lang="ru-RU" sz="2600" b="1" spc="5" dirty="0">
                <a:solidFill>
                  <a:srgbClr val="231F20"/>
                </a:solidFill>
                <a:latin typeface="Times New Roman"/>
                <a:cs typeface="Times New Roman"/>
              </a:rPr>
              <a:t> </a:t>
            </a:r>
            <a:r>
              <a:rPr lang="ru-RU" sz="2600" b="1" spc="5" dirty="0" err="1">
                <a:solidFill>
                  <a:srgbClr val="231F20"/>
                </a:solidFill>
                <a:latin typeface="Times New Roman"/>
                <a:cs typeface="Times New Roman"/>
              </a:rPr>
              <a:t>із</a:t>
            </a:r>
            <a:r>
              <a:rPr lang="ru-RU" sz="2600" b="1" spc="5" dirty="0">
                <a:solidFill>
                  <a:srgbClr val="231F20"/>
                </a:solidFill>
                <a:latin typeface="Times New Roman"/>
                <a:cs typeface="Times New Roman"/>
              </a:rPr>
              <a:t> </a:t>
            </a:r>
            <a:r>
              <a:rPr lang="ru-RU" sz="2600" b="1" spc="10" dirty="0">
                <a:solidFill>
                  <a:srgbClr val="231F20"/>
                </a:solidFill>
                <a:latin typeface="Times New Roman"/>
                <a:cs typeface="Times New Roman"/>
              </a:rPr>
              <a:t> </a:t>
            </a:r>
            <a:r>
              <a:rPr lang="ru-RU" sz="2600" b="1" dirty="0">
                <a:solidFill>
                  <a:srgbClr val="231F20"/>
                </a:solidFill>
                <a:latin typeface="Times New Roman"/>
                <a:cs typeface="Times New Roman"/>
              </a:rPr>
              <a:t>молока,</a:t>
            </a:r>
            <a:r>
              <a:rPr lang="ru-RU" sz="2600" b="1" spc="5" dirty="0">
                <a:solidFill>
                  <a:srgbClr val="231F20"/>
                </a:solidFill>
                <a:latin typeface="Times New Roman"/>
                <a:cs typeface="Times New Roman"/>
              </a:rPr>
              <a:t> </a:t>
            </a:r>
            <a:r>
              <a:rPr lang="ru-RU" sz="2600" b="1" spc="10" dirty="0" err="1">
                <a:solidFill>
                  <a:srgbClr val="231F20"/>
                </a:solidFill>
                <a:latin typeface="Times New Roman"/>
                <a:cs typeface="Times New Roman"/>
              </a:rPr>
              <a:t>досить</a:t>
            </a:r>
            <a:r>
              <a:rPr lang="ru-RU" sz="2600" b="1" spc="15" dirty="0">
                <a:solidFill>
                  <a:srgbClr val="231F20"/>
                </a:solidFill>
                <a:latin typeface="Times New Roman"/>
                <a:cs typeface="Times New Roman"/>
              </a:rPr>
              <a:t> </a:t>
            </a:r>
            <a:r>
              <a:rPr lang="ru-RU" sz="2600" b="1" spc="5" dirty="0">
                <a:solidFill>
                  <a:srgbClr val="231F20"/>
                </a:solidFill>
                <a:latin typeface="Times New Roman"/>
                <a:cs typeface="Times New Roman"/>
              </a:rPr>
              <a:t>великий.</a:t>
            </a:r>
            <a:r>
              <a:rPr lang="ru-RU" sz="2600" b="1" spc="315" dirty="0">
                <a:solidFill>
                  <a:srgbClr val="231F20"/>
                </a:solidFill>
                <a:latin typeface="Times New Roman"/>
                <a:cs typeface="Times New Roman"/>
              </a:rPr>
              <a:t> </a:t>
            </a:r>
            <a:endParaRPr lang="uk-UA" sz="2600" b="1" spc="5" dirty="0">
              <a:solidFill>
                <a:srgbClr val="231F20"/>
              </a:solidFill>
              <a:latin typeface="Times New Roman"/>
              <a:cs typeface="Times New Roman"/>
            </a:endParaRPr>
          </a:p>
          <a:p>
            <a:pPr marR="5080" algn="just"/>
            <a:r>
              <a:rPr sz="2600" b="1" spc="5" dirty="0" err="1">
                <a:solidFill>
                  <a:srgbClr val="231F20"/>
                </a:solidFill>
                <a:latin typeface="Times New Roman"/>
                <a:cs typeface="Times New Roman"/>
              </a:rPr>
              <a:t>Це</a:t>
            </a:r>
            <a:r>
              <a:rPr sz="2600" b="1" spc="315" dirty="0">
                <a:solidFill>
                  <a:srgbClr val="231F20"/>
                </a:solidFill>
                <a:latin typeface="Times New Roman"/>
                <a:cs typeface="Times New Roman"/>
              </a:rPr>
              <a:t> </a:t>
            </a:r>
            <a:r>
              <a:rPr sz="2600" b="1" u="sng" dirty="0">
                <a:solidFill>
                  <a:srgbClr val="231F20"/>
                </a:solidFill>
                <a:latin typeface="Times New Roman"/>
                <a:cs typeface="Times New Roman"/>
              </a:rPr>
              <a:t>фактори</a:t>
            </a:r>
            <a:r>
              <a:rPr sz="2600" b="1" u="sng" spc="5" dirty="0">
                <a:solidFill>
                  <a:srgbClr val="231F20"/>
                </a:solidFill>
                <a:latin typeface="Times New Roman"/>
                <a:cs typeface="Times New Roman"/>
              </a:rPr>
              <a:t> згортання</a:t>
            </a:r>
            <a:r>
              <a:rPr sz="2600" b="1" u="sng" spc="315" dirty="0">
                <a:solidFill>
                  <a:srgbClr val="231F20"/>
                </a:solidFill>
                <a:latin typeface="Times New Roman"/>
                <a:cs typeface="Times New Roman"/>
              </a:rPr>
              <a:t> </a:t>
            </a:r>
            <a:r>
              <a:rPr sz="2600" b="1" u="sng" spc="5" dirty="0">
                <a:solidFill>
                  <a:srgbClr val="231F20"/>
                </a:solidFill>
                <a:latin typeface="Times New Roman"/>
                <a:cs typeface="Times New Roman"/>
              </a:rPr>
              <a:t>крові, </a:t>
            </a:r>
            <a:r>
              <a:rPr sz="2600" b="1" u="sng" spc="10" dirty="0">
                <a:solidFill>
                  <a:srgbClr val="231F20"/>
                </a:solidFill>
                <a:latin typeface="Times New Roman"/>
                <a:cs typeface="Times New Roman"/>
              </a:rPr>
              <a:t> </a:t>
            </a:r>
            <a:r>
              <a:rPr sz="2600" b="1" u="sng" spc="5" dirty="0">
                <a:solidFill>
                  <a:srgbClr val="231F20"/>
                </a:solidFill>
                <a:latin typeface="Times New Roman"/>
                <a:cs typeface="Times New Roman"/>
              </a:rPr>
              <a:t>фібриноген,</a:t>
            </a:r>
            <a:r>
              <a:rPr sz="2600" b="1" u="sng" spc="315" dirty="0">
                <a:solidFill>
                  <a:srgbClr val="231F20"/>
                </a:solidFill>
                <a:latin typeface="Times New Roman"/>
                <a:cs typeface="Times New Roman"/>
              </a:rPr>
              <a:t> </a:t>
            </a:r>
            <a:r>
              <a:rPr sz="2600" b="1" u="sng" spc="10" dirty="0">
                <a:solidFill>
                  <a:srgbClr val="231F20"/>
                </a:solidFill>
                <a:latin typeface="Times New Roman"/>
                <a:cs typeface="Times New Roman"/>
              </a:rPr>
              <a:t>а-l-антитрипсин,</a:t>
            </a:r>
            <a:r>
              <a:rPr sz="2600" b="1" u="sng" spc="15" dirty="0">
                <a:solidFill>
                  <a:srgbClr val="231F20"/>
                </a:solidFill>
                <a:latin typeface="Times New Roman"/>
                <a:cs typeface="Times New Roman"/>
              </a:rPr>
              <a:t> </a:t>
            </a:r>
            <a:r>
              <a:rPr sz="2600" b="1" u="sng" spc="-5" dirty="0">
                <a:solidFill>
                  <a:srgbClr val="231F20"/>
                </a:solidFill>
                <a:latin typeface="Times New Roman"/>
                <a:cs typeface="Times New Roman"/>
              </a:rPr>
              <a:t>колаген,</a:t>
            </a:r>
            <a:r>
              <a:rPr sz="2600" b="1" u="sng" dirty="0">
                <a:solidFill>
                  <a:srgbClr val="231F20"/>
                </a:solidFill>
                <a:latin typeface="Times New Roman"/>
                <a:cs typeface="Times New Roman"/>
              </a:rPr>
              <a:t> </a:t>
            </a:r>
            <a:r>
              <a:rPr sz="2600" b="1" u="sng" spc="5" dirty="0">
                <a:solidFill>
                  <a:srgbClr val="231F20"/>
                </a:solidFill>
                <a:latin typeface="Times New Roman"/>
                <a:cs typeface="Times New Roman"/>
              </a:rPr>
              <a:t>інтерферони,</a:t>
            </a:r>
            <a:r>
              <a:rPr sz="2600" b="1" u="sng" spc="315" dirty="0">
                <a:solidFill>
                  <a:srgbClr val="231F20"/>
                </a:solidFill>
                <a:latin typeface="Times New Roman"/>
                <a:cs typeface="Times New Roman"/>
              </a:rPr>
              <a:t> </a:t>
            </a:r>
            <a:r>
              <a:rPr sz="2600" b="1" u="sng" spc="5" dirty="0" smtClean="0">
                <a:solidFill>
                  <a:srgbClr val="231F20"/>
                </a:solidFill>
                <a:latin typeface="Times New Roman"/>
                <a:cs typeface="Times New Roman"/>
              </a:rPr>
              <a:t>а-</a:t>
            </a:r>
            <a:r>
              <a:rPr sz="2600" b="1" u="sng" spc="-5" dirty="0" err="1" smtClean="0">
                <a:solidFill>
                  <a:srgbClr val="231F20"/>
                </a:solidFill>
                <a:latin typeface="Times New Roman"/>
                <a:cs typeface="Times New Roman"/>
              </a:rPr>
              <a:t>глюкозидаза</a:t>
            </a:r>
            <a:r>
              <a:rPr sz="2600" b="1" u="sng" spc="-5" dirty="0">
                <a:solidFill>
                  <a:srgbClr val="231F20"/>
                </a:solidFill>
                <a:latin typeface="Times New Roman"/>
                <a:cs typeface="Times New Roman"/>
              </a:rPr>
              <a:t>,</a:t>
            </a:r>
            <a:r>
              <a:rPr sz="2600" b="1" u="sng" dirty="0">
                <a:solidFill>
                  <a:srgbClr val="231F20"/>
                </a:solidFill>
                <a:latin typeface="Times New Roman"/>
                <a:cs typeface="Times New Roman"/>
              </a:rPr>
              <a:t> </a:t>
            </a:r>
            <a:r>
              <a:rPr sz="2600" b="1" u="sng" spc="5" dirty="0">
                <a:solidFill>
                  <a:srgbClr val="231F20"/>
                </a:solidFill>
                <a:latin typeface="Times New Roman"/>
                <a:cs typeface="Times New Roman"/>
              </a:rPr>
              <a:t>кальцитонін,</a:t>
            </a:r>
            <a:r>
              <a:rPr sz="2600" b="1" u="sng" spc="315" dirty="0">
                <a:solidFill>
                  <a:srgbClr val="231F20"/>
                </a:solidFill>
                <a:latin typeface="Times New Roman"/>
                <a:cs typeface="Times New Roman"/>
              </a:rPr>
              <a:t> </a:t>
            </a:r>
            <a:r>
              <a:rPr sz="2600" b="1" u="sng" spc="5" dirty="0">
                <a:solidFill>
                  <a:srgbClr val="231F20"/>
                </a:solidFill>
                <a:latin typeface="Times New Roman"/>
                <a:cs typeface="Times New Roman"/>
              </a:rPr>
              <a:t>лактоферин</a:t>
            </a:r>
            <a:r>
              <a:rPr sz="2600" b="1" spc="315" dirty="0">
                <a:solidFill>
                  <a:srgbClr val="231F20"/>
                </a:solidFill>
                <a:latin typeface="Times New Roman"/>
                <a:cs typeface="Times New Roman"/>
              </a:rPr>
              <a:t> </a:t>
            </a:r>
            <a:r>
              <a:rPr sz="2600" b="1" dirty="0">
                <a:solidFill>
                  <a:srgbClr val="231F20"/>
                </a:solidFill>
                <a:latin typeface="Times New Roman"/>
                <a:cs typeface="Times New Roman"/>
              </a:rPr>
              <a:t>і</a:t>
            </a:r>
            <a:r>
              <a:rPr sz="2600" b="1" spc="5" dirty="0">
                <a:solidFill>
                  <a:srgbClr val="231F20"/>
                </a:solidFill>
                <a:latin typeface="Times New Roman"/>
                <a:cs typeface="Times New Roman"/>
              </a:rPr>
              <a:t> </a:t>
            </a:r>
            <a:r>
              <a:rPr sz="2600" b="1" dirty="0">
                <a:solidFill>
                  <a:srgbClr val="231F20"/>
                </a:solidFill>
                <a:latin typeface="Times New Roman"/>
                <a:cs typeface="Times New Roman"/>
              </a:rPr>
              <a:t>багато</a:t>
            </a:r>
            <a:r>
              <a:rPr sz="2600" b="1" spc="5" dirty="0">
                <a:solidFill>
                  <a:srgbClr val="231F20"/>
                </a:solidFill>
                <a:latin typeface="Times New Roman"/>
                <a:cs typeface="Times New Roman"/>
              </a:rPr>
              <a:t> інших. </a:t>
            </a:r>
            <a:r>
              <a:rPr sz="2600" b="1" spc="10" dirty="0">
                <a:solidFill>
                  <a:srgbClr val="231F20"/>
                </a:solidFill>
                <a:latin typeface="Times New Roman"/>
                <a:cs typeface="Times New Roman"/>
              </a:rPr>
              <a:t> </a:t>
            </a:r>
            <a:r>
              <a:rPr sz="2600" b="1" spc="5" dirty="0">
                <a:solidFill>
                  <a:srgbClr val="231F20"/>
                </a:solidFill>
                <a:latin typeface="Times New Roman"/>
                <a:cs typeface="Times New Roman"/>
              </a:rPr>
              <a:t>Запропоновано</a:t>
            </a:r>
            <a:r>
              <a:rPr sz="2600" b="1" spc="10" dirty="0">
                <a:solidFill>
                  <a:srgbClr val="231F20"/>
                </a:solidFill>
                <a:latin typeface="Times New Roman"/>
                <a:cs typeface="Times New Roman"/>
              </a:rPr>
              <a:t> </a:t>
            </a:r>
            <a:r>
              <a:rPr sz="2600" b="1" spc="5" dirty="0">
                <a:solidFill>
                  <a:srgbClr val="231F20"/>
                </a:solidFill>
                <a:latin typeface="Times New Roman"/>
                <a:cs typeface="Times New Roman"/>
              </a:rPr>
              <a:t>навіть</a:t>
            </a:r>
            <a:r>
              <a:rPr sz="2600" b="1" spc="10" dirty="0">
                <a:solidFill>
                  <a:srgbClr val="231F20"/>
                </a:solidFill>
                <a:latin typeface="Times New Roman"/>
                <a:cs typeface="Times New Roman"/>
              </a:rPr>
              <a:t> спеціальний</a:t>
            </a:r>
            <a:r>
              <a:rPr sz="2600" b="1" spc="15" dirty="0">
                <a:solidFill>
                  <a:srgbClr val="231F20"/>
                </a:solidFill>
                <a:latin typeface="Times New Roman"/>
                <a:cs typeface="Times New Roman"/>
              </a:rPr>
              <a:t> </a:t>
            </a:r>
            <a:r>
              <a:rPr sz="2600" b="1" spc="5" dirty="0">
                <a:solidFill>
                  <a:srgbClr val="231F20"/>
                </a:solidFill>
                <a:latin typeface="Times New Roman"/>
                <a:cs typeface="Times New Roman"/>
              </a:rPr>
              <a:t>термін</a:t>
            </a:r>
            <a:r>
              <a:rPr sz="2600" b="1" spc="10" dirty="0">
                <a:solidFill>
                  <a:srgbClr val="231F20"/>
                </a:solidFill>
                <a:latin typeface="Times New Roman"/>
                <a:cs typeface="Times New Roman"/>
              </a:rPr>
              <a:t> </a:t>
            </a:r>
            <a:r>
              <a:rPr sz="2600" b="1" dirty="0">
                <a:solidFill>
                  <a:srgbClr val="FF0000"/>
                </a:solidFill>
                <a:effectLst>
                  <a:outerShdw blurRad="38100" dist="38100" dir="2700000" algn="tl">
                    <a:srgbClr val="000000">
                      <a:alpha val="43137"/>
                    </a:srgbClr>
                  </a:outerShdw>
                </a:effectLst>
                <a:latin typeface="Times New Roman"/>
                <a:cs typeface="Times New Roman"/>
              </a:rPr>
              <a:t>«</a:t>
            </a:r>
            <a:r>
              <a:rPr sz="2600" b="1" i="1" dirty="0">
                <a:solidFill>
                  <a:srgbClr val="FF0000"/>
                </a:solidFill>
                <a:effectLst>
                  <a:outerShdw blurRad="38100" dist="38100" dir="2700000" algn="tl">
                    <a:srgbClr val="000000">
                      <a:alpha val="43137"/>
                    </a:srgbClr>
                  </a:outerShdw>
                </a:effectLst>
                <a:latin typeface="Times New Roman"/>
                <a:cs typeface="Times New Roman"/>
              </a:rPr>
              <a:t>фармінг</a:t>
            </a:r>
            <a:r>
              <a:rPr sz="2600" b="1" dirty="0">
                <a:solidFill>
                  <a:srgbClr val="FF0000"/>
                </a:solidFill>
                <a:effectLst>
                  <a:outerShdw blurRad="38100" dist="38100" dir="2700000" algn="tl">
                    <a:srgbClr val="000000">
                      <a:alpha val="43137"/>
                    </a:srgbClr>
                  </a:outerShdw>
                </a:effectLst>
                <a:latin typeface="Times New Roman"/>
                <a:cs typeface="Times New Roman"/>
              </a:rPr>
              <a:t>»</a:t>
            </a:r>
            <a:r>
              <a:rPr sz="2600" b="1" spc="5" dirty="0">
                <a:solidFill>
                  <a:srgbClr val="FF0000"/>
                </a:solidFill>
                <a:effectLst>
                  <a:outerShdw blurRad="38100" dist="38100" dir="2700000" algn="tl">
                    <a:srgbClr val="000000">
                      <a:alpha val="43137"/>
                    </a:srgbClr>
                  </a:outerShdw>
                </a:effectLst>
                <a:latin typeface="Times New Roman"/>
                <a:cs typeface="Times New Roman"/>
              </a:rPr>
              <a:t> </a:t>
            </a:r>
            <a:r>
              <a:rPr sz="2600" b="1" spc="5" dirty="0">
                <a:solidFill>
                  <a:srgbClr val="231F20"/>
                </a:solidFill>
                <a:latin typeface="Times New Roman"/>
                <a:cs typeface="Times New Roman"/>
              </a:rPr>
              <a:t>для </a:t>
            </a:r>
            <a:r>
              <a:rPr sz="2600" b="1" spc="10" dirty="0">
                <a:solidFill>
                  <a:srgbClr val="231F20"/>
                </a:solidFill>
                <a:latin typeface="Times New Roman"/>
                <a:cs typeface="Times New Roman"/>
              </a:rPr>
              <a:t> </a:t>
            </a:r>
            <a:r>
              <a:rPr sz="2600" b="1" dirty="0">
                <a:solidFill>
                  <a:srgbClr val="231F20"/>
                </a:solidFill>
                <a:latin typeface="Times New Roman"/>
                <a:cs typeface="Times New Roman"/>
              </a:rPr>
              <a:t>позначення </a:t>
            </a:r>
            <a:r>
              <a:rPr sz="2600" b="1" spc="10" dirty="0">
                <a:solidFill>
                  <a:srgbClr val="231F20"/>
                </a:solidFill>
                <a:latin typeface="Times New Roman"/>
                <a:cs typeface="Times New Roman"/>
              </a:rPr>
              <a:t>процесу </a:t>
            </a:r>
            <a:r>
              <a:rPr sz="2600" b="1" spc="5" dirty="0">
                <a:solidFill>
                  <a:srgbClr val="231F20"/>
                </a:solidFill>
                <a:latin typeface="Times New Roman"/>
                <a:cs typeface="Times New Roman"/>
              </a:rPr>
              <a:t>отримання із </a:t>
            </a:r>
            <a:r>
              <a:rPr sz="2600" b="1" dirty="0">
                <a:solidFill>
                  <a:srgbClr val="231F20"/>
                </a:solidFill>
                <a:latin typeface="Times New Roman"/>
                <a:cs typeface="Times New Roman"/>
              </a:rPr>
              <a:t>молока </a:t>
            </a:r>
            <a:r>
              <a:rPr sz="2600" b="1" spc="5" dirty="0">
                <a:solidFill>
                  <a:srgbClr val="231F20"/>
                </a:solidFill>
                <a:latin typeface="Times New Roman"/>
                <a:cs typeface="Times New Roman"/>
              </a:rPr>
              <a:t>свійських тварин </a:t>
            </a:r>
            <a:r>
              <a:rPr sz="2600" b="1" spc="10" dirty="0">
                <a:solidFill>
                  <a:srgbClr val="231F20"/>
                </a:solidFill>
                <a:latin typeface="Times New Roman"/>
                <a:cs typeface="Times New Roman"/>
              </a:rPr>
              <a:t> </a:t>
            </a:r>
            <a:r>
              <a:rPr sz="2600" b="1" dirty="0">
                <a:solidFill>
                  <a:srgbClr val="231F20"/>
                </a:solidFill>
                <a:latin typeface="Times New Roman"/>
                <a:cs typeface="Times New Roman"/>
              </a:rPr>
              <a:t>аутентичних </a:t>
            </a:r>
            <a:r>
              <a:rPr sz="2600" b="1" spc="5" dirty="0">
                <a:solidFill>
                  <a:srgbClr val="231F20"/>
                </a:solidFill>
                <a:latin typeface="Times New Roman"/>
                <a:cs typeface="Times New Roman"/>
              </a:rPr>
              <a:t>білків </a:t>
            </a:r>
            <a:r>
              <a:rPr sz="2600" b="1" spc="-5" dirty="0">
                <a:solidFill>
                  <a:srgbClr val="231F20"/>
                </a:solidFill>
                <a:latin typeface="Times New Roman"/>
                <a:cs typeface="Times New Roman"/>
              </a:rPr>
              <a:t>людини </a:t>
            </a:r>
            <a:r>
              <a:rPr sz="2600" b="1" spc="10" dirty="0">
                <a:solidFill>
                  <a:srgbClr val="231F20"/>
                </a:solidFill>
                <a:latin typeface="Times New Roman"/>
                <a:cs typeface="Times New Roman"/>
              </a:rPr>
              <a:t>та </a:t>
            </a:r>
            <a:r>
              <a:rPr sz="2600" b="1" spc="5" dirty="0">
                <a:solidFill>
                  <a:srgbClr val="231F20"/>
                </a:solidFill>
                <a:latin typeface="Times New Roman"/>
                <a:cs typeface="Times New Roman"/>
              </a:rPr>
              <a:t>фармацевтичних препаратів. </a:t>
            </a:r>
            <a:r>
              <a:rPr sz="2600" b="1" spc="10" dirty="0">
                <a:solidFill>
                  <a:srgbClr val="231F20"/>
                </a:solidFill>
                <a:latin typeface="Times New Roman"/>
                <a:cs typeface="Times New Roman"/>
              </a:rPr>
              <a:t> </a:t>
            </a:r>
            <a:endParaRPr lang="uk-UA" sz="2600" b="1" spc="10" dirty="0" smtClean="0">
              <a:solidFill>
                <a:srgbClr val="231F20"/>
              </a:solidFill>
              <a:latin typeface="Times New Roman"/>
              <a:cs typeface="Times New Roman"/>
            </a:endParaRPr>
          </a:p>
          <a:p>
            <a:pPr marR="5080" algn="just"/>
            <a:r>
              <a:rPr sz="2600" b="1" spc="-5" dirty="0" err="1" smtClean="0">
                <a:solidFill>
                  <a:srgbClr val="FF0000"/>
                </a:solidFill>
                <a:effectLst>
                  <a:outerShdw blurRad="38100" dist="38100" dir="2700000" algn="tl">
                    <a:srgbClr val="000000">
                      <a:alpha val="43137"/>
                    </a:srgbClr>
                  </a:outerShdw>
                </a:effectLst>
                <a:latin typeface="Times New Roman"/>
                <a:cs typeface="Times New Roman"/>
              </a:rPr>
              <a:t>Біореакторами</a:t>
            </a:r>
            <a:r>
              <a:rPr sz="2600" b="1" spc="-5" dirty="0" smtClean="0">
                <a:solidFill>
                  <a:srgbClr val="FF0000"/>
                </a:solidFill>
                <a:effectLst>
                  <a:outerShdw blurRad="38100" dist="38100" dir="2700000" algn="tl">
                    <a:srgbClr val="000000">
                      <a:alpha val="43137"/>
                    </a:srgbClr>
                  </a:outerShdw>
                </a:effectLst>
                <a:latin typeface="Times New Roman"/>
                <a:cs typeface="Times New Roman"/>
              </a:rPr>
              <a:t> </a:t>
            </a:r>
            <a:r>
              <a:rPr sz="2600" b="1" spc="-5" dirty="0">
                <a:solidFill>
                  <a:srgbClr val="231F20"/>
                </a:solidFill>
                <a:latin typeface="Times New Roman"/>
                <a:cs typeface="Times New Roman"/>
              </a:rPr>
              <a:t>можуть </a:t>
            </a:r>
            <a:r>
              <a:rPr sz="2600" b="1" spc="-15" dirty="0">
                <a:solidFill>
                  <a:srgbClr val="231F20"/>
                </a:solidFill>
                <a:latin typeface="Times New Roman"/>
                <a:cs typeface="Times New Roman"/>
              </a:rPr>
              <a:t>бути </a:t>
            </a:r>
            <a:r>
              <a:rPr sz="2600" b="1" spc="-20" dirty="0">
                <a:solidFill>
                  <a:srgbClr val="231F20"/>
                </a:solidFill>
                <a:latin typeface="Times New Roman"/>
                <a:cs typeface="Times New Roman"/>
              </a:rPr>
              <a:t>також </a:t>
            </a:r>
            <a:r>
              <a:rPr sz="2600" b="1" spc="-5" dirty="0">
                <a:solidFill>
                  <a:srgbClr val="231F20"/>
                </a:solidFill>
                <a:latin typeface="Times New Roman"/>
                <a:cs typeface="Times New Roman"/>
              </a:rPr>
              <a:t>курячі </a:t>
            </a:r>
            <a:r>
              <a:rPr sz="2600" b="1" dirty="0">
                <a:solidFill>
                  <a:srgbClr val="231F20"/>
                </a:solidFill>
                <a:latin typeface="Times New Roman"/>
                <a:cs typeface="Times New Roman"/>
              </a:rPr>
              <a:t>яйця. </a:t>
            </a:r>
            <a:r>
              <a:rPr sz="2600" b="1" spc="-45" dirty="0">
                <a:solidFill>
                  <a:srgbClr val="231F20"/>
                </a:solidFill>
                <a:latin typeface="Times New Roman"/>
                <a:cs typeface="Times New Roman"/>
              </a:rPr>
              <a:t>Уже </a:t>
            </a:r>
            <a:r>
              <a:rPr sz="2600" b="1" spc="-5" dirty="0">
                <a:solidFill>
                  <a:srgbClr val="231F20"/>
                </a:solidFill>
                <a:latin typeface="Times New Roman"/>
                <a:cs typeface="Times New Roman"/>
              </a:rPr>
              <a:t>отримано </a:t>
            </a:r>
            <a:r>
              <a:rPr sz="2600" b="1" spc="-285" dirty="0">
                <a:solidFill>
                  <a:srgbClr val="231F20"/>
                </a:solidFill>
                <a:latin typeface="Times New Roman"/>
                <a:cs typeface="Times New Roman"/>
              </a:rPr>
              <a:t> </a:t>
            </a:r>
            <a:r>
              <a:rPr sz="2600" b="1" spc="-10" dirty="0">
                <a:solidFill>
                  <a:srgbClr val="231F20"/>
                </a:solidFill>
                <a:latin typeface="Times New Roman"/>
                <a:cs typeface="Times New Roman"/>
              </a:rPr>
              <a:t>модифікованих </a:t>
            </a:r>
            <a:r>
              <a:rPr sz="2600" b="1" dirty="0">
                <a:solidFill>
                  <a:srgbClr val="231F20"/>
                </a:solidFill>
                <a:latin typeface="Times New Roman"/>
                <a:cs typeface="Times New Roman"/>
              </a:rPr>
              <a:t>птахів, що </a:t>
            </a:r>
            <a:r>
              <a:rPr sz="2600" b="1" spc="-5" dirty="0">
                <a:solidFill>
                  <a:srgbClr val="231F20"/>
                </a:solidFill>
                <a:latin typeface="Times New Roman"/>
                <a:cs typeface="Times New Roman"/>
              </a:rPr>
              <a:t>відкладають </a:t>
            </a:r>
            <a:r>
              <a:rPr sz="2600" b="1" dirty="0">
                <a:solidFill>
                  <a:srgbClr val="231F20"/>
                </a:solidFill>
                <a:latin typeface="Times New Roman"/>
                <a:cs typeface="Times New Roman"/>
              </a:rPr>
              <a:t>яйця, які </a:t>
            </a:r>
            <a:r>
              <a:rPr sz="2600" b="1" spc="-5" dirty="0">
                <a:solidFill>
                  <a:srgbClr val="231F20"/>
                </a:solidFill>
                <a:latin typeface="Times New Roman"/>
                <a:cs typeface="Times New Roman"/>
              </a:rPr>
              <a:t>містять </a:t>
            </a:r>
            <a:r>
              <a:rPr sz="2600" b="1" dirty="0">
                <a:solidFill>
                  <a:srgbClr val="231F20"/>
                </a:solidFill>
                <a:latin typeface="Times New Roman"/>
                <a:cs typeface="Times New Roman"/>
              </a:rPr>
              <a:t>деякі </a:t>
            </a:r>
            <a:r>
              <a:rPr sz="2600" b="1" spc="-290" dirty="0">
                <a:solidFill>
                  <a:srgbClr val="231F20"/>
                </a:solidFill>
                <a:latin typeface="Times New Roman"/>
                <a:cs typeface="Times New Roman"/>
              </a:rPr>
              <a:t> </a:t>
            </a:r>
            <a:r>
              <a:rPr sz="2600" b="1" dirty="0">
                <a:solidFill>
                  <a:srgbClr val="231F20"/>
                </a:solidFill>
                <a:latin typeface="Times New Roman"/>
                <a:cs typeface="Times New Roman"/>
              </a:rPr>
              <a:t>білки</a:t>
            </a:r>
            <a:r>
              <a:rPr sz="2600" b="1" spc="-5" dirty="0">
                <a:solidFill>
                  <a:srgbClr val="231F20"/>
                </a:solidFill>
                <a:latin typeface="Times New Roman"/>
                <a:cs typeface="Times New Roman"/>
              </a:rPr>
              <a:t> </a:t>
            </a:r>
            <a:r>
              <a:rPr sz="2600" b="1" spc="-10" dirty="0">
                <a:solidFill>
                  <a:srgbClr val="231F20"/>
                </a:solidFill>
                <a:latin typeface="Times New Roman"/>
                <a:cs typeface="Times New Roman"/>
              </a:rPr>
              <a:t>людини.</a:t>
            </a:r>
            <a:endParaRPr sz="2600" b="1" dirty="0">
              <a:latin typeface="Times New Roman"/>
              <a:cs typeface="Times New Roman"/>
            </a:endParaRPr>
          </a:p>
          <a:p>
            <a:pPr marL="1330292" marR="248279" indent="-1074393">
              <a:lnSpc>
                <a:spcPts val="1300"/>
              </a:lnSpc>
              <a:spcBef>
                <a:spcPts val="1300"/>
              </a:spcBef>
            </a:pPr>
            <a:endParaRPr sz="1200" dirty="0">
              <a:latin typeface="Times New Roman"/>
              <a:cs typeface="Times New Roman"/>
            </a:endParaRPr>
          </a:p>
        </p:txBody>
      </p:sp>
      <p:sp>
        <p:nvSpPr>
          <p:cNvPr id="3" name="object 3"/>
          <p:cNvSpPr/>
          <p:nvPr/>
        </p:nvSpPr>
        <p:spPr>
          <a:xfrm>
            <a:off x="4138905" y="7263536"/>
            <a:ext cx="476884" cy="0"/>
          </a:xfrm>
          <a:custGeom>
            <a:avLst/>
            <a:gdLst/>
            <a:ahLst/>
            <a:cxnLst/>
            <a:rect l="l" t="t" r="r" b="b"/>
            <a:pathLst>
              <a:path w="476885">
                <a:moveTo>
                  <a:pt x="0" y="0"/>
                </a:moveTo>
                <a:lnTo>
                  <a:pt x="476389" y="0"/>
                </a:lnTo>
              </a:path>
            </a:pathLst>
          </a:custGeom>
          <a:ln w="8470">
            <a:solidFill>
              <a:srgbClr val="231F20"/>
            </a:solidFill>
          </a:ln>
        </p:spPr>
        <p:txBody>
          <a:bodyPr wrap="square" lIns="0" tIns="0" rIns="0" bIns="0" rtlCol="0"/>
          <a:lstStyle/>
          <a:p>
            <a:endParaRPr/>
          </a:p>
        </p:txBody>
      </p:sp>
      <p:sp>
        <p:nvSpPr>
          <p:cNvPr id="5" name="object 5"/>
          <p:cNvSpPr/>
          <p:nvPr/>
        </p:nvSpPr>
        <p:spPr>
          <a:xfrm>
            <a:off x="5120526" y="7263548"/>
            <a:ext cx="476884" cy="0"/>
          </a:xfrm>
          <a:custGeom>
            <a:avLst/>
            <a:gdLst/>
            <a:ahLst/>
            <a:cxnLst/>
            <a:rect l="l" t="t" r="r" b="b"/>
            <a:pathLst>
              <a:path w="476885">
                <a:moveTo>
                  <a:pt x="0" y="0"/>
                </a:moveTo>
                <a:lnTo>
                  <a:pt x="476376" y="0"/>
                </a:lnTo>
              </a:path>
            </a:pathLst>
          </a:custGeom>
          <a:ln w="8470">
            <a:solidFill>
              <a:srgbClr val="231F2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1300" y="123825"/>
            <a:ext cx="9372600" cy="7276351"/>
          </a:xfrm>
          <a:prstGeom prst="rect">
            <a:avLst/>
          </a:prstGeom>
        </p:spPr>
        <p:txBody>
          <a:bodyPr vert="horz" wrap="square" lIns="0" tIns="12700" rIns="0" bIns="0" rtlCol="0">
            <a:spAutoFit/>
          </a:bodyPr>
          <a:lstStyle/>
          <a:p>
            <a:pPr marL="12700" algn="just">
              <a:tabLst>
                <a:tab pos="4044315" algn="l"/>
              </a:tabLst>
            </a:pPr>
            <a:r>
              <a:rPr sz="3200" b="1" i="1" spc="-5" dirty="0" err="1">
                <a:solidFill>
                  <a:srgbClr val="FF0000"/>
                </a:solidFill>
                <a:latin typeface="Times New Roman"/>
                <a:cs typeface="Times New Roman"/>
              </a:rPr>
              <a:t>Трансгенні</a:t>
            </a:r>
            <a:r>
              <a:rPr sz="3200" b="1" i="1" spc="5" dirty="0">
                <a:solidFill>
                  <a:srgbClr val="FF0000"/>
                </a:solidFill>
                <a:latin typeface="Times New Roman"/>
                <a:cs typeface="Times New Roman"/>
              </a:rPr>
              <a:t> </a:t>
            </a:r>
            <a:r>
              <a:rPr sz="3200" b="1" i="1" spc="-5" dirty="0">
                <a:solidFill>
                  <a:srgbClr val="FF0000"/>
                </a:solidFill>
                <a:latin typeface="Times New Roman"/>
                <a:cs typeface="Times New Roman"/>
              </a:rPr>
              <a:t>тварини</a:t>
            </a:r>
            <a:r>
              <a:rPr sz="3200" b="1" i="1" dirty="0">
                <a:solidFill>
                  <a:srgbClr val="FF0000"/>
                </a:solidFill>
                <a:latin typeface="Times New Roman"/>
                <a:cs typeface="Times New Roman"/>
              </a:rPr>
              <a:t> –</a:t>
            </a:r>
            <a:r>
              <a:rPr sz="3200" b="1" i="1" spc="5" dirty="0">
                <a:solidFill>
                  <a:srgbClr val="FF0000"/>
                </a:solidFill>
                <a:latin typeface="Times New Roman"/>
                <a:cs typeface="Times New Roman"/>
              </a:rPr>
              <a:t> </a:t>
            </a:r>
            <a:r>
              <a:rPr sz="3200" b="1" i="1" spc="-5" dirty="0">
                <a:solidFill>
                  <a:srgbClr val="FF0000"/>
                </a:solidFill>
                <a:latin typeface="Times New Roman"/>
                <a:cs typeface="Times New Roman"/>
              </a:rPr>
              <a:t>генетичні</a:t>
            </a:r>
            <a:r>
              <a:rPr sz="3200" b="1" i="1" spc="5" dirty="0">
                <a:solidFill>
                  <a:srgbClr val="FF0000"/>
                </a:solidFill>
                <a:latin typeface="Times New Roman"/>
                <a:cs typeface="Times New Roman"/>
              </a:rPr>
              <a:t> </a:t>
            </a:r>
            <a:r>
              <a:rPr sz="3200" b="1" i="1" spc="-10" dirty="0">
                <a:solidFill>
                  <a:srgbClr val="FF0000"/>
                </a:solidFill>
                <a:latin typeface="Times New Roman"/>
                <a:cs typeface="Times New Roman"/>
              </a:rPr>
              <a:t>моделі</a:t>
            </a:r>
            <a:r>
              <a:rPr sz="3200" b="1" i="1" dirty="0">
                <a:solidFill>
                  <a:srgbClr val="FF0000"/>
                </a:solidFill>
                <a:latin typeface="Times New Roman"/>
                <a:cs typeface="Times New Roman"/>
              </a:rPr>
              <a:t> </a:t>
            </a:r>
            <a:r>
              <a:rPr sz="3200" b="1" i="1" spc="-10" dirty="0">
                <a:solidFill>
                  <a:srgbClr val="FF0000"/>
                </a:solidFill>
                <a:latin typeface="Times New Roman"/>
                <a:cs typeface="Times New Roman"/>
              </a:rPr>
              <a:t>спадкових </a:t>
            </a:r>
            <a:r>
              <a:rPr sz="3200" b="1" i="1" spc="-285" dirty="0">
                <a:solidFill>
                  <a:srgbClr val="FF0000"/>
                </a:solidFill>
                <a:latin typeface="Times New Roman"/>
                <a:cs typeface="Times New Roman"/>
              </a:rPr>
              <a:t> </a:t>
            </a:r>
            <a:r>
              <a:rPr sz="3200" b="1" i="1" spc="-5" dirty="0">
                <a:solidFill>
                  <a:srgbClr val="FF0000"/>
                </a:solidFill>
                <a:latin typeface="Times New Roman"/>
                <a:cs typeface="Times New Roman"/>
              </a:rPr>
              <a:t>захворювань </a:t>
            </a:r>
            <a:r>
              <a:rPr sz="3200" b="1" i="1" dirty="0">
                <a:solidFill>
                  <a:srgbClr val="FF0000"/>
                </a:solidFill>
                <a:latin typeface="Times New Roman"/>
                <a:cs typeface="Times New Roman"/>
              </a:rPr>
              <a:t>людини</a:t>
            </a:r>
            <a:endParaRPr sz="3200" dirty="0">
              <a:solidFill>
                <a:srgbClr val="FF0000"/>
              </a:solidFill>
              <a:latin typeface="Times New Roman"/>
              <a:cs typeface="Times New Roman"/>
            </a:endParaRPr>
          </a:p>
          <a:p>
            <a:pPr marL="12700" marR="5080" indent="359401" algn="just"/>
            <a:r>
              <a:rPr sz="2400" b="1" spc="5" dirty="0">
                <a:solidFill>
                  <a:srgbClr val="231F20"/>
                </a:solidFill>
                <a:latin typeface="Times New Roman"/>
                <a:cs typeface="Times New Roman"/>
              </a:rPr>
              <a:t>Важливим </a:t>
            </a:r>
            <a:r>
              <a:rPr sz="2400" b="1" spc="-5" dirty="0">
                <a:solidFill>
                  <a:srgbClr val="231F20"/>
                </a:solidFill>
                <a:latin typeface="Times New Roman"/>
                <a:cs typeface="Times New Roman"/>
              </a:rPr>
              <a:t>напрямком </a:t>
            </a:r>
            <a:r>
              <a:rPr sz="2400" b="1" dirty="0">
                <a:solidFill>
                  <a:srgbClr val="231F20"/>
                </a:solidFill>
                <a:latin typeface="Times New Roman"/>
                <a:cs typeface="Times New Roman"/>
              </a:rPr>
              <a:t>є </a:t>
            </a:r>
            <a:r>
              <a:rPr sz="2400" b="1" spc="-10" dirty="0">
                <a:solidFill>
                  <a:srgbClr val="231F20"/>
                </a:solidFill>
                <a:latin typeface="Times New Roman"/>
                <a:cs typeface="Times New Roman"/>
              </a:rPr>
              <a:t>також </a:t>
            </a:r>
            <a:r>
              <a:rPr sz="2400" b="1" spc="5" dirty="0">
                <a:solidFill>
                  <a:srgbClr val="231F20"/>
                </a:solidFill>
                <a:latin typeface="Times New Roman"/>
                <a:cs typeface="Times New Roman"/>
              </a:rPr>
              <a:t>створення трансгенних </a:t>
            </a:r>
            <a:r>
              <a:rPr sz="2400" b="1" spc="10" dirty="0">
                <a:solidFill>
                  <a:srgbClr val="231F20"/>
                </a:solidFill>
                <a:latin typeface="Times New Roman"/>
                <a:cs typeface="Times New Roman"/>
              </a:rPr>
              <a:t> </a:t>
            </a:r>
            <a:r>
              <a:rPr sz="2400" b="1" spc="-15" dirty="0">
                <a:solidFill>
                  <a:srgbClr val="231F20"/>
                </a:solidFill>
                <a:latin typeface="Times New Roman"/>
                <a:cs typeface="Times New Roman"/>
              </a:rPr>
              <a:t>т</a:t>
            </a:r>
            <a:r>
              <a:rPr sz="2400" b="1" spc="-30" dirty="0">
                <a:solidFill>
                  <a:srgbClr val="231F20"/>
                </a:solidFill>
                <a:latin typeface="Times New Roman"/>
                <a:cs typeface="Times New Roman"/>
              </a:rPr>
              <a:t>в</a:t>
            </a:r>
            <a:r>
              <a:rPr sz="2400" b="1" spc="-15" dirty="0">
                <a:solidFill>
                  <a:srgbClr val="231F20"/>
                </a:solidFill>
                <a:latin typeface="Times New Roman"/>
                <a:cs typeface="Times New Roman"/>
              </a:rPr>
              <a:t>ари</a:t>
            </a:r>
            <a:r>
              <a:rPr sz="2400" b="1" dirty="0">
                <a:solidFill>
                  <a:srgbClr val="231F20"/>
                </a:solidFill>
                <a:latin typeface="Times New Roman"/>
                <a:cs typeface="Times New Roman"/>
              </a:rPr>
              <a:t>н</a:t>
            </a:r>
            <a:r>
              <a:rPr sz="2400" b="1" spc="-60" dirty="0">
                <a:solidFill>
                  <a:srgbClr val="231F20"/>
                </a:solidFill>
                <a:latin typeface="Times New Roman"/>
                <a:cs typeface="Times New Roman"/>
              </a:rPr>
              <a:t> </a:t>
            </a:r>
            <a:r>
              <a:rPr sz="2400" b="1" spc="-15" dirty="0">
                <a:solidFill>
                  <a:srgbClr val="231F20"/>
                </a:solidFill>
                <a:latin typeface="Times New Roman"/>
                <a:cs typeface="Times New Roman"/>
              </a:rPr>
              <a:t>я</a:t>
            </a:r>
            <a:r>
              <a:rPr sz="2400" b="1" dirty="0">
                <a:solidFill>
                  <a:srgbClr val="231F20"/>
                </a:solidFill>
                <a:latin typeface="Times New Roman"/>
                <a:cs typeface="Times New Roman"/>
              </a:rPr>
              <a:t>к</a:t>
            </a:r>
            <a:r>
              <a:rPr sz="2400" b="1" spc="-60" dirty="0">
                <a:solidFill>
                  <a:srgbClr val="231F20"/>
                </a:solidFill>
                <a:latin typeface="Times New Roman"/>
                <a:cs typeface="Times New Roman"/>
              </a:rPr>
              <a:t> </a:t>
            </a:r>
            <a:r>
              <a:rPr sz="2400" b="1" spc="-30" dirty="0">
                <a:solidFill>
                  <a:srgbClr val="231F20"/>
                </a:solidFill>
                <a:latin typeface="Times New Roman"/>
                <a:cs typeface="Times New Roman"/>
              </a:rPr>
              <a:t>г</a:t>
            </a:r>
            <a:r>
              <a:rPr sz="2400" b="1" spc="-15" dirty="0">
                <a:solidFill>
                  <a:srgbClr val="231F20"/>
                </a:solidFill>
                <a:latin typeface="Times New Roman"/>
                <a:cs typeface="Times New Roman"/>
              </a:rPr>
              <a:t>енетични</a:t>
            </a:r>
            <a:r>
              <a:rPr sz="2400" b="1" dirty="0">
                <a:solidFill>
                  <a:srgbClr val="231F20"/>
                </a:solidFill>
                <a:latin typeface="Times New Roman"/>
                <a:cs typeface="Times New Roman"/>
              </a:rPr>
              <a:t>х</a:t>
            </a:r>
            <a:r>
              <a:rPr sz="2400" b="1" spc="-60" dirty="0">
                <a:solidFill>
                  <a:srgbClr val="231F20"/>
                </a:solidFill>
                <a:latin typeface="Times New Roman"/>
                <a:cs typeface="Times New Roman"/>
              </a:rPr>
              <a:t> </a:t>
            </a:r>
            <a:r>
              <a:rPr sz="2400" b="1" spc="-15" dirty="0">
                <a:solidFill>
                  <a:srgbClr val="231F20"/>
                </a:solidFill>
                <a:latin typeface="Times New Roman"/>
                <a:cs typeface="Times New Roman"/>
              </a:rPr>
              <a:t>м</a:t>
            </a:r>
            <a:r>
              <a:rPr sz="2400" b="1" spc="-50" dirty="0">
                <a:solidFill>
                  <a:srgbClr val="231F20"/>
                </a:solidFill>
                <a:latin typeface="Times New Roman"/>
                <a:cs typeface="Times New Roman"/>
              </a:rPr>
              <a:t>о</a:t>
            </a:r>
            <a:r>
              <a:rPr sz="2400" b="1" spc="-15" dirty="0">
                <a:solidFill>
                  <a:srgbClr val="231F20"/>
                </a:solidFill>
                <a:latin typeface="Times New Roman"/>
                <a:cs typeface="Times New Roman"/>
              </a:rPr>
              <a:t>деле</a:t>
            </a:r>
            <a:r>
              <a:rPr sz="2400" b="1" dirty="0">
                <a:solidFill>
                  <a:srgbClr val="231F20"/>
                </a:solidFill>
                <a:latin typeface="Times New Roman"/>
                <a:cs typeface="Times New Roman"/>
              </a:rPr>
              <a:t>й</a:t>
            </a:r>
            <a:r>
              <a:rPr sz="2400" b="1" spc="-60" dirty="0">
                <a:solidFill>
                  <a:srgbClr val="231F20"/>
                </a:solidFill>
                <a:latin typeface="Times New Roman"/>
                <a:cs typeface="Times New Roman"/>
              </a:rPr>
              <a:t> </a:t>
            </a:r>
            <a:r>
              <a:rPr sz="2400" b="1" spc="-15" dirty="0">
                <a:solidFill>
                  <a:srgbClr val="231F20"/>
                </a:solidFill>
                <a:latin typeface="Times New Roman"/>
                <a:cs typeface="Times New Roman"/>
              </a:rPr>
              <a:t>спад</a:t>
            </a:r>
            <a:r>
              <a:rPr sz="2400" b="1" spc="-75" dirty="0">
                <a:solidFill>
                  <a:srgbClr val="231F20"/>
                </a:solidFill>
                <a:latin typeface="Times New Roman"/>
                <a:cs typeface="Times New Roman"/>
              </a:rPr>
              <a:t>к</a:t>
            </a:r>
            <a:r>
              <a:rPr sz="2400" b="1" spc="-15" dirty="0">
                <a:solidFill>
                  <a:srgbClr val="231F20"/>
                </a:solidFill>
                <a:latin typeface="Times New Roman"/>
                <a:cs typeface="Times New Roman"/>
              </a:rPr>
              <a:t>ови</a:t>
            </a:r>
            <a:r>
              <a:rPr sz="2400" b="1" dirty="0">
                <a:solidFill>
                  <a:srgbClr val="231F20"/>
                </a:solidFill>
                <a:latin typeface="Times New Roman"/>
                <a:cs typeface="Times New Roman"/>
              </a:rPr>
              <a:t>х</a:t>
            </a:r>
            <a:r>
              <a:rPr sz="2400" b="1" spc="-60" dirty="0">
                <a:solidFill>
                  <a:srgbClr val="231F20"/>
                </a:solidFill>
                <a:latin typeface="Times New Roman"/>
                <a:cs typeface="Times New Roman"/>
              </a:rPr>
              <a:t> </a:t>
            </a:r>
            <a:r>
              <a:rPr sz="2400" b="1" spc="-15" dirty="0">
                <a:solidFill>
                  <a:srgbClr val="231F20"/>
                </a:solidFill>
                <a:latin typeface="Times New Roman"/>
                <a:cs typeface="Times New Roman"/>
              </a:rPr>
              <a:t>зах</a:t>
            </a:r>
            <a:r>
              <a:rPr sz="2400" b="1" spc="-20" dirty="0">
                <a:solidFill>
                  <a:srgbClr val="231F20"/>
                </a:solidFill>
                <a:latin typeface="Times New Roman"/>
                <a:cs typeface="Times New Roman"/>
              </a:rPr>
              <a:t>в</a:t>
            </a:r>
            <a:r>
              <a:rPr sz="2400" b="1" spc="-15" dirty="0">
                <a:solidFill>
                  <a:srgbClr val="231F20"/>
                </a:solidFill>
                <a:latin typeface="Times New Roman"/>
                <a:cs typeface="Times New Roman"/>
              </a:rPr>
              <a:t>орю</a:t>
            </a:r>
            <a:r>
              <a:rPr sz="2400" b="1" spc="-30" dirty="0">
                <a:solidFill>
                  <a:srgbClr val="231F20"/>
                </a:solidFill>
                <a:latin typeface="Times New Roman"/>
                <a:cs typeface="Times New Roman"/>
              </a:rPr>
              <a:t>в</a:t>
            </a:r>
            <a:r>
              <a:rPr sz="2400" b="1" spc="-15" dirty="0">
                <a:solidFill>
                  <a:srgbClr val="231F20"/>
                </a:solidFill>
                <a:latin typeface="Times New Roman"/>
                <a:cs typeface="Times New Roman"/>
              </a:rPr>
              <a:t>ан</a:t>
            </a:r>
            <a:r>
              <a:rPr sz="2400" b="1" dirty="0">
                <a:solidFill>
                  <a:srgbClr val="231F20"/>
                </a:solidFill>
                <a:latin typeface="Times New Roman"/>
                <a:cs typeface="Times New Roman"/>
              </a:rPr>
              <a:t>ь</a:t>
            </a:r>
            <a:r>
              <a:rPr sz="2400" b="1" spc="-60" dirty="0">
                <a:solidFill>
                  <a:srgbClr val="231F20"/>
                </a:solidFill>
                <a:latin typeface="Times New Roman"/>
                <a:cs typeface="Times New Roman"/>
              </a:rPr>
              <a:t> </a:t>
            </a:r>
            <a:r>
              <a:rPr sz="2400" b="1" spc="-15" dirty="0">
                <a:solidFill>
                  <a:srgbClr val="231F20"/>
                </a:solidFill>
                <a:latin typeface="Times New Roman"/>
                <a:cs typeface="Times New Roman"/>
              </a:rPr>
              <a:t>л</a:t>
            </a:r>
            <a:r>
              <a:rPr sz="2400" b="1" spc="-75" dirty="0">
                <a:solidFill>
                  <a:srgbClr val="231F20"/>
                </a:solidFill>
                <a:latin typeface="Times New Roman"/>
                <a:cs typeface="Times New Roman"/>
              </a:rPr>
              <a:t>ю</a:t>
            </a:r>
            <a:r>
              <a:rPr sz="2400" b="1" spc="-15" dirty="0">
                <a:solidFill>
                  <a:srgbClr val="231F20"/>
                </a:solidFill>
                <a:latin typeface="Times New Roman"/>
                <a:cs typeface="Times New Roman"/>
              </a:rPr>
              <a:t>дини</a:t>
            </a:r>
            <a:r>
              <a:rPr sz="2400" b="1" dirty="0">
                <a:solidFill>
                  <a:srgbClr val="231F20"/>
                </a:solidFill>
                <a:latin typeface="Times New Roman"/>
                <a:cs typeface="Times New Roman"/>
              </a:rPr>
              <a:t>.  </a:t>
            </a:r>
            <a:r>
              <a:rPr sz="2400" b="1" spc="5" dirty="0">
                <a:solidFill>
                  <a:srgbClr val="231F20"/>
                </a:solidFill>
                <a:latin typeface="Times New Roman"/>
                <a:cs typeface="Times New Roman"/>
              </a:rPr>
              <a:t>Після установлення гена, ймовірно відповідального за дане </a:t>
            </a:r>
            <a:r>
              <a:rPr sz="2400" b="1" spc="10" dirty="0">
                <a:solidFill>
                  <a:srgbClr val="231F20"/>
                </a:solidFill>
                <a:latin typeface="Times New Roman"/>
                <a:cs typeface="Times New Roman"/>
              </a:rPr>
              <a:t> </a:t>
            </a:r>
            <a:r>
              <a:rPr sz="2400" b="1" spc="-10" dirty="0">
                <a:solidFill>
                  <a:srgbClr val="231F20"/>
                </a:solidFill>
                <a:latin typeface="Times New Roman"/>
                <a:cs typeface="Times New Roman"/>
              </a:rPr>
              <a:t>захворювання,</a:t>
            </a:r>
            <a:r>
              <a:rPr sz="2400" b="1" spc="-50" dirty="0">
                <a:solidFill>
                  <a:srgbClr val="231F20"/>
                </a:solidFill>
                <a:latin typeface="Times New Roman"/>
                <a:cs typeface="Times New Roman"/>
              </a:rPr>
              <a:t> </a:t>
            </a:r>
            <a:r>
              <a:rPr sz="2400" b="1" spc="-10" dirty="0">
                <a:solidFill>
                  <a:srgbClr val="FF0000"/>
                </a:solidFill>
                <a:latin typeface="Times New Roman"/>
                <a:cs typeface="Times New Roman"/>
              </a:rPr>
              <a:t>можна</a:t>
            </a:r>
            <a:r>
              <a:rPr sz="2400" b="1" spc="-45" dirty="0">
                <a:solidFill>
                  <a:srgbClr val="FF0000"/>
                </a:solidFill>
                <a:latin typeface="Times New Roman"/>
                <a:cs typeface="Times New Roman"/>
              </a:rPr>
              <a:t> </a:t>
            </a:r>
            <a:r>
              <a:rPr sz="2400" b="1" spc="-10" dirty="0">
                <a:solidFill>
                  <a:srgbClr val="FF0000"/>
                </a:solidFill>
                <a:latin typeface="Times New Roman"/>
                <a:cs typeface="Times New Roman"/>
              </a:rPr>
              <a:t>створити</a:t>
            </a:r>
            <a:r>
              <a:rPr sz="2400" b="1" spc="-45" dirty="0">
                <a:solidFill>
                  <a:srgbClr val="FF0000"/>
                </a:solidFill>
                <a:latin typeface="Times New Roman"/>
                <a:cs typeface="Times New Roman"/>
              </a:rPr>
              <a:t> </a:t>
            </a:r>
            <a:r>
              <a:rPr sz="2400" b="1" spc="-10" dirty="0">
                <a:solidFill>
                  <a:srgbClr val="FF0000"/>
                </a:solidFill>
                <a:latin typeface="Times New Roman"/>
                <a:cs typeface="Times New Roman"/>
              </a:rPr>
              <a:t>два</a:t>
            </a:r>
            <a:r>
              <a:rPr sz="2400" b="1" spc="-45" dirty="0">
                <a:solidFill>
                  <a:srgbClr val="FF0000"/>
                </a:solidFill>
                <a:latin typeface="Times New Roman"/>
                <a:cs typeface="Times New Roman"/>
              </a:rPr>
              <a:t> </a:t>
            </a:r>
            <a:r>
              <a:rPr sz="2400" b="1" spc="-5" dirty="0">
                <a:solidFill>
                  <a:srgbClr val="FF0000"/>
                </a:solidFill>
                <a:latin typeface="Times New Roman"/>
                <a:cs typeface="Times New Roman"/>
              </a:rPr>
              <a:t>типи</a:t>
            </a:r>
            <a:r>
              <a:rPr sz="2400" b="1" spc="-45" dirty="0">
                <a:solidFill>
                  <a:srgbClr val="FF0000"/>
                </a:solidFill>
                <a:latin typeface="Times New Roman"/>
                <a:cs typeface="Times New Roman"/>
              </a:rPr>
              <a:t> </a:t>
            </a:r>
            <a:r>
              <a:rPr sz="2400" b="1" spc="-10" dirty="0">
                <a:solidFill>
                  <a:srgbClr val="FF0000"/>
                </a:solidFill>
                <a:latin typeface="Times New Roman"/>
                <a:cs typeface="Times New Roman"/>
              </a:rPr>
              <a:t>модельних</a:t>
            </a:r>
            <a:r>
              <a:rPr sz="2400" b="1" spc="-45" dirty="0">
                <a:solidFill>
                  <a:srgbClr val="FF0000"/>
                </a:solidFill>
                <a:latin typeface="Times New Roman"/>
                <a:cs typeface="Times New Roman"/>
              </a:rPr>
              <a:t> </a:t>
            </a:r>
            <a:r>
              <a:rPr sz="2400" b="1" spc="-10" dirty="0">
                <a:solidFill>
                  <a:srgbClr val="FF0000"/>
                </a:solidFill>
                <a:latin typeface="Times New Roman"/>
                <a:cs typeface="Times New Roman"/>
              </a:rPr>
              <a:t>тварин</a:t>
            </a:r>
            <a:r>
              <a:rPr sz="2400" b="1" spc="-10" dirty="0">
                <a:solidFill>
                  <a:srgbClr val="231F20"/>
                </a:solidFill>
                <a:latin typeface="Times New Roman"/>
                <a:cs typeface="Times New Roman"/>
              </a:rPr>
              <a:t>:</a:t>
            </a:r>
            <a:r>
              <a:rPr sz="2400" b="1" spc="-45" dirty="0">
                <a:solidFill>
                  <a:srgbClr val="231F20"/>
                </a:solidFill>
                <a:latin typeface="Times New Roman"/>
                <a:cs typeface="Times New Roman"/>
              </a:rPr>
              <a:t> </a:t>
            </a:r>
            <a:r>
              <a:rPr sz="2400" b="1" spc="-5" dirty="0">
                <a:solidFill>
                  <a:srgbClr val="231F20"/>
                </a:solidFill>
                <a:latin typeface="Times New Roman"/>
                <a:cs typeface="Times New Roman"/>
              </a:rPr>
              <a:t>це </a:t>
            </a:r>
            <a:r>
              <a:rPr sz="2400" b="1" spc="-290" dirty="0">
                <a:solidFill>
                  <a:srgbClr val="231F20"/>
                </a:solidFill>
                <a:latin typeface="Times New Roman"/>
                <a:cs typeface="Times New Roman"/>
              </a:rPr>
              <a:t> </a:t>
            </a:r>
            <a:r>
              <a:rPr sz="2400" b="1" spc="5" dirty="0">
                <a:solidFill>
                  <a:srgbClr val="231F20"/>
                </a:solidFill>
                <a:latin typeface="Times New Roman"/>
                <a:cs typeface="Times New Roman"/>
              </a:rPr>
              <a:t>миші </a:t>
            </a:r>
            <a:r>
              <a:rPr sz="2400" b="1" dirty="0">
                <a:solidFill>
                  <a:srgbClr val="231F20"/>
                </a:solidFill>
                <a:latin typeface="Times New Roman"/>
                <a:cs typeface="Times New Roman"/>
              </a:rPr>
              <a:t>з </a:t>
            </a:r>
            <a:r>
              <a:rPr sz="2400" b="1" spc="5" dirty="0">
                <a:solidFill>
                  <a:srgbClr val="231F20"/>
                </a:solidFill>
                <a:latin typeface="Times New Roman"/>
                <a:cs typeface="Times New Roman"/>
              </a:rPr>
              <a:t>функціональним трансгеном </a:t>
            </a:r>
            <a:r>
              <a:rPr sz="2400" b="1" dirty="0">
                <a:solidFill>
                  <a:srgbClr val="231F20"/>
                </a:solidFill>
                <a:latin typeface="Times New Roman"/>
                <a:cs typeface="Times New Roman"/>
              </a:rPr>
              <a:t>і </a:t>
            </a:r>
            <a:r>
              <a:rPr sz="2400" b="1" spc="5" dirty="0">
                <a:solidFill>
                  <a:srgbClr val="231F20"/>
                </a:solidFill>
                <a:latin typeface="Times New Roman"/>
                <a:cs typeface="Times New Roman"/>
              </a:rPr>
              <a:t>миші, </a:t>
            </a:r>
            <a:r>
              <a:rPr sz="2400" b="1" dirty="0">
                <a:solidFill>
                  <a:srgbClr val="231F20"/>
                </a:solidFill>
                <a:latin typeface="Times New Roman"/>
                <a:cs typeface="Times New Roman"/>
              </a:rPr>
              <a:t>в </a:t>
            </a:r>
            <a:r>
              <a:rPr sz="2400" b="1" spc="5" dirty="0">
                <a:solidFill>
                  <a:srgbClr val="231F20"/>
                </a:solidFill>
                <a:latin typeface="Times New Roman"/>
                <a:cs typeface="Times New Roman"/>
              </a:rPr>
              <a:t>яких </a:t>
            </a:r>
            <a:r>
              <a:rPr sz="2400" b="1" dirty="0">
                <a:solidFill>
                  <a:srgbClr val="231F20"/>
                </a:solidFill>
                <a:latin typeface="Times New Roman"/>
                <a:cs typeface="Times New Roman"/>
              </a:rPr>
              <a:t>функція </a:t>
            </a:r>
            <a:r>
              <a:rPr sz="2400" b="1" spc="5" dirty="0">
                <a:solidFill>
                  <a:srgbClr val="231F20"/>
                </a:solidFill>
                <a:latin typeface="Times New Roman"/>
                <a:cs typeface="Times New Roman"/>
              </a:rPr>
              <a:t> </a:t>
            </a:r>
            <a:r>
              <a:rPr sz="2400" b="1" dirty="0">
                <a:solidFill>
                  <a:srgbClr val="231F20"/>
                </a:solidFill>
                <a:latin typeface="Times New Roman"/>
                <a:cs typeface="Times New Roman"/>
              </a:rPr>
              <a:t>даного гена втрачена. </a:t>
            </a:r>
            <a:r>
              <a:rPr sz="2400" b="1" spc="5" dirty="0">
                <a:solidFill>
                  <a:srgbClr val="7030A0"/>
                </a:solidFill>
                <a:effectLst>
                  <a:outerShdw blurRad="38100" dist="38100" dir="2700000" algn="tl">
                    <a:srgbClr val="000000">
                      <a:alpha val="43137"/>
                    </a:srgbClr>
                  </a:outerShdw>
                </a:effectLst>
                <a:latin typeface="Times New Roman"/>
                <a:cs typeface="Times New Roman"/>
              </a:rPr>
              <a:t>Перший тип </a:t>
            </a:r>
            <a:r>
              <a:rPr sz="2400" b="1" dirty="0">
                <a:solidFill>
                  <a:srgbClr val="231F20"/>
                </a:solidFill>
                <a:latin typeface="Times New Roman"/>
                <a:cs typeface="Times New Roman"/>
              </a:rPr>
              <a:t>– </a:t>
            </a:r>
            <a:r>
              <a:rPr sz="2400" b="1" spc="5" dirty="0">
                <a:solidFill>
                  <a:srgbClr val="231F20"/>
                </a:solidFill>
                <a:latin typeface="Times New Roman"/>
                <a:cs typeface="Times New Roman"/>
              </a:rPr>
              <a:t>це класичні трансгенні </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миші, </a:t>
            </a:r>
            <a:r>
              <a:rPr sz="2400" b="1" dirty="0">
                <a:solidFill>
                  <a:srgbClr val="231F20"/>
                </a:solidFill>
                <a:latin typeface="Times New Roman"/>
                <a:cs typeface="Times New Roman"/>
              </a:rPr>
              <a:t>у геном </a:t>
            </a:r>
            <a:r>
              <a:rPr sz="2400" b="1" spc="5" dirty="0">
                <a:solidFill>
                  <a:srgbClr val="231F20"/>
                </a:solidFill>
                <a:latin typeface="Times New Roman"/>
                <a:cs typeface="Times New Roman"/>
              </a:rPr>
              <a:t>яких уведено </a:t>
            </a:r>
            <a:r>
              <a:rPr sz="2400" b="1" dirty="0">
                <a:solidFill>
                  <a:srgbClr val="231F20"/>
                </a:solidFill>
                <a:latin typeface="Times New Roman"/>
                <a:cs typeface="Times New Roman"/>
              </a:rPr>
              <a:t>ген людини, </a:t>
            </a:r>
            <a:r>
              <a:rPr sz="2400" b="1" spc="10" dirty="0">
                <a:solidFill>
                  <a:srgbClr val="231F20"/>
                </a:solidFill>
                <a:latin typeface="Times New Roman"/>
                <a:cs typeface="Times New Roman"/>
              </a:rPr>
              <a:t>відповідальний </a:t>
            </a:r>
            <a:r>
              <a:rPr sz="2400" b="1" spc="5" dirty="0">
                <a:solidFill>
                  <a:srgbClr val="231F20"/>
                </a:solidFill>
                <a:latin typeface="Times New Roman"/>
                <a:cs typeface="Times New Roman"/>
              </a:rPr>
              <a:t>за </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конкретне </a:t>
            </a:r>
            <a:r>
              <a:rPr sz="2400" b="1" dirty="0">
                <a:solidFill>
                  <a:srgbClr val="231F20"/>
                </a:solidFill>
                <a:latin typeface="Times New Roman"/>
                <a:cs typeface="Times New Roman"/>
              </a:rPr>
              <a:t>захворювання. Якщо схильність до захворювання </a:t>
            </a:r>
            <a:r>
              <a:rPr sz="2400" b="1" spc="5" dirty="0">
                <a:solidFill>
                  <a:srgbClr val="231F20"/>
                </a:solidFill>
                <a:latin typeface="Times New Roman"/>
                <a:cs typeface="Times New Roman"/>
              </a:rPr>
              <a:t> залежить </a:t>
            </a:r>
            <a:r>
              <a:rPr sz="2400" b="1" dirty="0">
                <a:solidFill>
                  <a:srgbClr val="231F20"/>
                </a:solidFill>
                <a:latin typeface="Times New Roman"/>
                <a:cs typeface="Times New Roman"/>
              </a:rPr>
              <a:t>від </a:t>
            </a:r>
            <a:r>
              <a:rPr sz="2400" b="1" spc="5" dirty="0">
                <a:solidFill>
                  <a:srgbClr val="231F20"/>
                </a:solidFill>
                <a:latin typeface="Times New Roman"/>
                <a:cs typeface="Times New Roman"/>
              </a:rPr>
              <a:t>наявності </a:t>
            </a:r>
            <a:r>
              <a:rPr sz="2400" b="1" dirty="0">
                <a:solidFill>
                  <a:srgbClr val="231F20"/>
                </a:solidFill>
                <a:latin typeface="Times New Roman"/>
                <a:cs typeface="Times New Roman"/>
              </a:rPr>
              <a:t>в </a:t>
            </a:r>
            <a:r>
              <a:rPr sz="2400" b="1" spc="-5" dirty="0">
                <a:solidFill>
                  <a:srgbClr val="231F20"/>
                </a:solidFill>
                <a:latin typeface="Times New Roman"/>
                <a:cs typeface="Times New Roman"/>
              </a:rPr>
              <a:t>геномі </a:t>
            </a:r>
            <a:r>
              <a:rPr sz="2400" b="1" spc="-10" dirty="0">
                <a:solidFill>
                  <a:srgbClr val="231F20"/>
                </a:solidFill>
                <a:latin typeface="Times New Roman"/>
                <a:cs typeface="Times New Roman"/>
              </a:rPr>
              <a:t>одного </a:t>
            </a:r>
            <a:r>
              <a:rPr sz="2400" b="1" dirty="0">
                <a:solidFill>
                  <a:srgbClr val="231F20"/>
                </a:solidFill>
                <a:latin typeface="Times New Roman"/>
                <a:cs typeface="Times New Roman"/>
              </a:rPr>
              <a:t>з </a:t>
            </a:r>
            <a:r>
              <a:rPr sz="2400" b="1" spc="-5" dirty="0">
                <a:solidFill>
                  <a:srgbClr val="231F20"/>
                </a:solidFill>
                <a:latin typeface="Times New Roman"/>
                <a:cs typeface="Times New Roman"/>
              </a:rPr>
              <a:t>багатьох </a:t>
            </a:r>
            <a:r>
              <a:rPr sz="2400" b="1" spc="5" dirty="0">
                <a:solidFill>
                  <a:srgbClr val="231F20"/>
                </a:solidFill>
                <a:latin typeface="Times New Roman"/>
                <a:cs typeface="Times New Roman"/>
              </a:rPr>
              <a:t>алелів, </a:t>
            </a:r>
            <a:r>
              <a:rPr sz="2400" b="1" spc="-5" dirty="0">
                <a:solidFill>
                  <a:srgbClr val="231F20"/>
                </a:solidFill>
                <a:latin typeface="Times New Roman"/>
                <a:cs typeface="Times New Roman"/>
              </a:rPr>
              <a:t>то </a:t>
            </a:r>
            <a:r>
              <a:rPr sz="2400" b="1" dirty="0">
                <a:solidFill>
                  <a:srgbClr val="231F20"/>
                </a:solidFill>
                <a:latin typeface="Times New Roman"/>
                <a:cs typeface="Times New Roman"/>
              </a:rPr>
              <a:t> </a:t>
            </a:r>
            <a:r>
              <a:rPr sz="2400" b="1" spc="-5" dirty="0">
                <a:solidFill>
                  <a:srgbClr val="231F20"/>
                </a:solidFill>
                <a:latin typeface="Times New Roman"/>
                <a:cs typeface="Times New Roman"/>
              </a:rPr>
              <a:t>створюються </a:t>
            </a:r>
            <a:r>
              <a:rPr sz="2400" b="1" dirty="0">
                <a:solidFill>
                  <a:srgbClr val="231F20"/>
                </a:solidFill>
                <a:latin typeface="Times New Roman"/>
                <a:cs typeface="Times New Roman"/>
              </a:rPr>
              <a:t>лінії трансгенних мишей, що несуть різні алелі </a:t>
            </a:r>
            <a:r>
              <a:rPr sz="2400" b="1" spc="5" dirty="0">
                <a:solidFill>
                  <a:srgbClr val="231F20"/>
                </a:solidFill>
                <a:latin typeface="Times New Roman"/>
                <a:cs typeface="Times New Roman"/>
              </a:rPr>
              <a:t> </a:t>
            </a:r>
            <a:r>
              <a:rPr sz="2400" b="1" dirty="0">
                <a:solidFill>
                  <a:srgbClr val="231F20"/>
                </a:solidFill>
                <a:latin typeface="Times New Roman"/>
                <a:cs typeface="Times New Roman"/>
              </a:rPr>
              <a:t>даного</a:t>
            </a:r>
            <a:r>
              <a:rPr sz="2400" b="1" spc="5" dirty="0">
                <a:solidFill>
                  <a:srgbClr val="231F20"/>
                </a:solidFill>
                <a:latin typeface="Times New Roman"/>
                <a:cs typeface="Times New Roman"/>
              </a:rPr>
              <a:t> гена.</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На</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цих</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моделях</a:t>
            </a:r>
            <a:r>
              <a:rPr sz="2400" b="1" spc="5" dirty="0">
                <a:solidFill>
                  <a:srgbClr val="231F20"/>
                </a:solidFill>
                <a:latin typeface="Times New Roman"/>
                <a:cs typeface="Times New Roman"/>
              </a:rPr>
              <a:t> </a:t>
            </a:r>
            <a:r>
              <a:rPr sz="2400" b="1" dirty="0">
                <a:solidFill>
                  <a:srgbClr val="231F20"/>
                </a:solidFill>
                <a:latin typeface="Times New Roman"/>
                <a:cs typeface="Times New Roman"/>
              </a:rPr>
              <a:t>можна</a:t>
            </a:r>
            <a:r>
              <a:rPr sz="2400" b="1" spc="5" dirty="0">
                <a:solidFill>
                  <a:srgbClr val="231F20"/>
                </a:solidFill>
                <a:latin typeface="Times New Roman"/>
                <a:cs typeface="Times New Roman"/>
              </a:rPr>
              <a:t> досліджувати</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вплив </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кількості</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копій</a:t>
            </a:r>
            <a:r>
              <a:rPr sz="2400" b="1" dirty="0">
                <a:solidFill>
                  <a:srgbClr val="231F20"/>
                </a:solidFill>
                <a:latin typeface="Times New Roman"/>
                <a:cs typeface="Times New Roman"/>
              </a:rPr>
              <a:t> гена</a:t>
            </a:r>
            <a:r>
              <a:rPr sz="2400" b="1" spc="5" dirty="0">
                <a:solidFill>
                  <a:srgbClr val="231F20"/>
                </a:solidFill>
                <a:latin typeface="Times New Roman"/>
                <a:cs typeface="Times New Roman"/>
              </a:rPr>
              <a:t> </a:t>
            </a:r>
            <a:r>
              <a:rPr sz="2400" b="1" spc="10" dirty="0">
                <a:solidFill>
                  <a:srgbClr val="231F20"/>
                </a:solidFill>
                <a:latin typeface="Times New Roman"/>
                <a:cs typeface="Times New Roman"/>
              </a:rPr>
              <a:t>та</a:t>
            </a:r>
            <a:r>
              <a:rPr sz="2400" b="1" spc="15" dirty="0">
                <a:solidFill>
                  <a:srgbClr val="231F20"/>
                </a:solidFill>
                <a:latin typeface="Times New Roman"/>
                <a:cs typeface="Times New Roman"/>
              </a:rPr>
              <a:t> </a:t>
            </a:r>
            <a:r>
              <a:rPr sz="2400" b="1" spc="5" dirty="0">
                <a:solidFill>
                  <a:srgbClr val="231F20"/>
                </a:solidFill>
                <a:latin typeface="Times New Roman"/>
                <a:cs typeface="Times New Roman"/>
              </a:rPr>
              <a:t>рівня</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його</a:t>
            </a:r>
            <a:r>
              <a:rPr sz="2400" b="1" spc="5" dirty="0">
                <a:solidFill>
                  <a:srgbClr val="231F20"/>
                </a:solidFill>
                <a:latin typeface="Times New Roman"/>
                <a:cs typeface="Times New Roman"/>
              </a:rPr>
              <a:t> експресії</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на</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прояв </a:t>
            </a:r>
            <a:r>
              <a:rPr sz="2400" b="1" spc="5" dirty="0">
                <a:solidFill>
                  <a:srgbClr val="231F20"/>
                </a:solidFill>
                <a:latin typeface="Times New Roman"/>
                <a:cs typeface="Times New Roman"/>
              </a:rPr>
              <a:t> захворювання, </a:t>
            </a:r>
            <a:r>
              <a:rPr sz="2400" b="1" dirty="0">
                <a:solidFill>
                  <a:srgbClr val="231F20"/>
                </a:solidFill>
                <a:latin typeface="Times New Roman"/>
                <a:cs typeface="Times New Roman"/>
              </a:rPr>
              <a:t>а </a:t>
            </a:r>
            <a:r>
              <a:rPr sz="2400" b="1" spc="-10" dirty="0">
                <a:solidFill>
                  <a:srgbClr val="231F20"/>
                </a:solidFill>
                <a:latin typeface="Times New Roman"/>
                <a:cs typeface="Times New Roman"/>
              </a:rPr>
              <a:t>також </a:t>
            </a:r>
            <a:r>
              <a:rPr sz="2400" b="1" spc="5" dirty="0">
                <a:solidFill>
                  <a:srgbClr val="231F20"/>
                </a:solidFill>
                <a:latin typeface="Times New Roman"/>
                <a:cs typeface="Times New Roman"/>
              </a:rPr>
              <a:t>розробляти нові </a:t>
            </a:r>
            <a:r>
              <a:rPr sz="2400" b="1" dirty="0">
                <a:solidFill>
                  <a:srgbClr val="231F20"/>
                </a:solidFill>
                <a:latin typeface="Times New Roman"/>
                <a:cs typeface="Times New Roman"/>
              </a:rPr>
              <a:t>методи </a:t>
            </a:r>
            <a:r>
              <a:rPr sz="2400" b="1" spc="5" dirty="0">
                <a:solidFill>
                  <a:srgbClr val="231F20"/>
                </a:solidFill>
                <a:latin typeface="Times New Roman"/>
                <a:cs typeface="Times New Roman"/>
              </a:rPr>
              <a:t>лікування. </a:t>
            </a:r>
            <a:r>
              <a:rPr sz="2400" b="1" spc="10" dirty="0">
                <a:solidFill>
                  <a:srgbClr val="231F20"/>
                </a:solidFill>
                <a:latin typeface="Times New Roman"/>
                <a:cs typeface="Times New Roman"/>
              </a:rPr>
              <a:t> </a:t>
            </a:r>
            <a:r>
              <a:rPr sz="2400" b="1" spc="-5" dirty="0">
                <a:solidFill>
                  <a:srgbClr val="7030A0"/>
                </a:solidFill>
                <a:effectLst>
                  <a:outerShdw blurRad="38100" dist="38100" dir="2700000" algn="tl">
                    <a:srgbClr val="000000">
                      <a:alpha val="43137"/>
                    </a:srgbClr>
                  </a:outerShdw>
                </a:effectLst>
                <a:latin typeface="Times New Roman"/>
                <a:cs typeface="Times New Roman"/>
              </a:rPr>
              <a:t>Другий </a:t>
            </a:r>
            <a:r>
              <a:rPr sz="2400" b="1" dirty="0">
                <a:solidFill>
                  <a:srgbClr val="7030A0"/>
                </a:solidFill>
                <a:effectLst>
                  <a:outerShdw blurRad="38100" dist="38100" dir="2700000" algn="tl">
                    <a:srgbClr val="000000">
                      <a:alpha val="43137"/>
                    </a:srgbClr>
                  </a:outerShdw>
                </a:effectLst>
                <a:latin typeface="Times New Roman"/>
                <a:cs typeface="Times New Roman"/>
              </a:rPr>
              <a:t>тип </a:t>
            </a:r>
            <a:r>
              <a:rPr sz="2400" b="1" spc="-5" dirty="0">
                <a:solidFill>
                  <a:srgbClr val="7030A0"/>
                </a:solidFill>
                <a:effectLst>
                  <a:outerShdw blurRad="38100" dist="38100" dir="2700000" algn="tl">
                    <a:srgbClr val="000000">
                      <a:alpha val="43137"/>
                    </a:srgbClr>
                  </a:outerShdw>
                </a:effectLst>
                <a:latin typeface="Times New Roman"/>
                <a:cs typeface="Times New Roman"/>
              </a:rPr>
              <a:t>модельних тварин </a:t>
            </a:r>
            <a:r>
              <a:rPr sz="2400" b="1" dirty="0">
                <a:solidFill>
                  <a:srgbClr val="231F20"/>
                </a:solidFill>
                <a:latin typeface="Times New Roman"/>
                <a:cs typeface="Times New Roman"/>
              </a:rPr>
              <a:t>– це миші, у </a:t>
            </a:r>
            <a:r>
              <a:rPr sz="2400" b="1" spc="-15" dirty="0" err="1">
                <a:solidFill>
                  <a:srgbClr val="231F20"/>
                </a:solidFill>
                <a:latin typeface="Times New Roman"/>
                <a:cs typeface="Times New Roman"/>
              </a:rPr>
              <a:t>котрих</a:t>
            </a:r>
            <a:r>
              <a:rPr sz="2400" b="1" spc="-15" dirty="0">
                <a:solidFill>
                  <a:srgbClr val="231F20"/>
                </a:solidFill>
                <a:latin typeface="Times New Roman"/>
                <a:cs typeface="Times New Roman"/>
              </a:rPr>
              <a:t> </a:t>
            </a:r>
            <a:r>
              <a:rPr sz="2400" b="1" dirty="0" err="1" smtClean="0">
                <a:solidFill>
                  <a:srgbClr val="231F20"/>
                </a:solidFill>
                <a:latin typeface="Times New Roman"/>
                <a:cs typeface="Times New Roman"/>
              </a:rPr>
              <a:t>вимкнено</a:t>
            </a:r>
            <a:r>
              <a:rPr sz="2400" b="1" spc="5" dirty="0" smtClean="0">
                <a:solidFill>
                  <a:srgbClr val="231F20"/>
                </a:solidFill>
                <a:latin typeface="Times New Roman"/>
                <a:cs typeface="Times New Roman"/>
              </a:rPr>
              <a:t> </a:t>
            </a:r>
            <a:r>
              <a:rPr sz="2400" b="1" dirty="0">
                <a:solidFill>
                  <a:srgbClr val="231F20"/>
                </a:solidFill>
                <a:latin typeface="Times New Roman"/>
                <a:cs typeface="Times New Roman"/>
              </a:rPr>
              <a:t>ген </a:t>
            </a:r>
            <a:r>
              <a:rPr sz="2400" b="1" spc="5" dirty="0">
                <a:solidFill>
                  <a:srgbClr val="231F20"/>
                </a:solidFill>
                <a:latin typeface="Times New Roman"/>
                <a:cs typeface="Times New Roman"/>
              </a:rPr>
              <a:t>(</a:t>
            </a:r>
            <a:r>
              <a:rPr sz="2400" b="1" spc="5" dirty="0">
                <a:solidFill>
                  <a:srgbClr val="00B050"/>
                </a:solidFill>
                <a:latin typeface="Times New Roman"/>
                <a:cs typeface="Times New Roman"/>
              </a:rPr>
              <a:t>генний </a:t>
            </a:r>
            <a:r>
              <a:rPr sz="2400" b="1" spc="-5" dirty="0">
                <a:solidFill>
                  <a:srgbClr val="00B050"/>
                </a:solidFill>
                <a:latin typeface="Times New Roman"/>
                <a:cs typeface="Times New Roman"/>
              </a:rPr>
              <a:t>нокаут</a:t>
            </a:r>
            <a:r>
              <a:rPr sz="2400" b="1" spc="-5" dirty="0">
                <a:solidFill>
                  <a:srgbClr val="231F20"/>
                </a:solidFill>
                <a:latin typeface="Times New Roman"/>
                <a:cs typeface="Times New Roman"/>
              </a:rPr>
              <a:t>), </a:t>
            </a:r>
            <a:r>
              <a:rPr sz="2400" b="1" spc="10" dirty="0">
                <a:solidFill>
                  <a:srgbClr val="231F20"/>
                </a:solidFill>
                <a:latin typeface="Times New Roman"/>
                <a:cs typeface="Times New Roman"/>
              </a:rPr>
              <a:t>аналогічний </a:t>
            </a:r>
            <a:r>
              <a:rPr sz="2400" b="1" spc="-25" dirty="0">
                <a:solidFill>
                  <a:srgbClr val="231F20"/>
                </a:solidFill>
                <a:latin typeface="Times New Roman"/>
                <a:cs typeface="Times New Roman"/>
              </a:rPr>
              <a:t>тому, </a:t>
            </a:r>
            <a:r>
              <a:rPr sz="2400" b="1" spc="5" dirty="0">
                <a:solidFill>
                  <a:srgbClr val="231F20"/>
                </a:solidFill>
                <a:latin typeface="Times New Roman"/>
                <a:cs typeface="Times New Roman"/>
              </a:rPr>
              <a:t>який </a:t>
            </a:r>
            <a:r>
              <a:rPr sz="2400" b="1" spc="5" dirty="0" err="1">
                <a:solidFill>
                  <a:srgbClr val="231F20"/>
                </a:solidFill>
                <a:latin typeface="Times New Roman"/>
                <a:cs typeface="Times New Roman"/>
              </a:rPr>
              <a:t>викликає</a:t>
            </a:r>
            <a:r>
              <a:rPr sz="2400" b="1" spc="5" dirty="0">
                <a:solidFill>
                  <a:srgbClr val="231F20"/>
                </a:solidFill>
                <a:latin typeface="Times New Roman"/>
                <a:cs typeface="Times New Roman"/>
              </a:rPr>
              <a:t> </a:t>
            </a:r>
            <a:r>
              <a:rPr sz="2400" b="1" spc="5" dirty="0" err="1" smtClean="0">
                <a:solidFill>
                  <a:srgbClr val="231F20"/>
                </a:solidFill>
                <a:latin typeface="Times New Roman"/>
                <a:cs typeface="Times New Roman"/>
              </a:rPr>
              <a:t>дане</a:t>
            </a:r>
            <a:r>
              <a:rPr sz="2400" b="1" spc="10" dirty="0" smtClean="0">
                <a:solidFill>
                  <a:srgbClr val="231F20"/>
                </a:solidFill>
                <a:latin typeface="Times New Roman"/>
                <a:cs typeface="Times New Roman"/>
              </a:rPr>
              <a:t> </a:t>
            </a:r>
            <a:r>
              <a:rPr sz="2400" b="1" spc="5" dirty="0">
                <a:solidFill>
                  <a:srgbClr val="231F20"/>
                </a:solidFill>
                <a:latin typeface="Times New Roman"/>
                <a:cs typeface="Times New Roman"/>
              </a:rPr>
              <a:t>захворювання</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в</a:t>
            </a:r>
            <a:r>
              <a:rPr sz="2400" b="1" spc="5" dirty="0">
                <a:solidFill>
                  <a:srgbClr val="231F20"/>
                </a:solidFill>
                <a:latin typeface="Times New Roman"/>
                <a:cs typeface="Times New Roman"/>
              </a:rPr>
              <a:t> </a:t>
            </a:r>
            <a:r>
              <a:rPr sz="2400" b="1" dirty="0">
                <a:solidFill>
                  <a:srgbClr val="231F20"/>
                </a:solidFill>
                <a:latin typeface="Times New Roman"/>
                <a:cs typeface="Times New Roman"/>
              </a:rPr>
              <a:t>людини.</a:t>
            </a:r>
            <a:r>
              <a:rPr sz="2400" b="1" spc="5" dirty="0">
                <a:solidFill>
                  <a:srgbClr val="231F20"/>
                </a:solidFill>
                <a:latin typeface="Times New Roman"/>
                <a:cs typeface="Times New Roman"/>
              </a:rPr>
              <a:t> На</a:t>
            </a:r>
            <a:r>
              <a:rPr sz="2400" b="1" spc="10" dirty="0">
                <a:solidFill>
                  <a:srgbClr val="231F20"/>
                </a:solidFill>
                <a:latin typeface="Times New Roman"/>
                <a:cs typeface="Times New Roman"/>
              </a:rPr>
              <a:t> такій</a:t>
            </a:r>
            <a:r>
              <a:rPr sz="2400" b="1" spc="15" dirty="0">
                <a:solidFill>
                  <a:srgbClr val="231F20"/>
                </a:solidFill>
                <a:latin typeface="Times New Roman"/>
                <a:cs typeface="Times New Roman"/>
              </a:rPr>
              <a:t> </a:t>
            </a:r>
            <a:r>
              <a:rPr sz="2400" b="1" dirty="0">
                <a:solidFill>
                  <a:srgbClr val="231F20"/>
                </a:solidFill>
                <a:latin typeface="Times New Roman"/>
                <a:cs typeface="Times New Roman"/>
              </a:rPr>
              <a:t>моделі</a:t>
            </a:r>
            <a:r>
              <a:rPr sz="2400" b="1" spc="5" dirty="0">
                <a:solidFill>
                  <a:srgbClr val="231F20"/>
                </a:solidFill>
                <a:latin typeface="Times New Roman"/>
                <a:cs typeface="Times New Roman"/>
              </a:rPr>
              <a:t> </a:t>
            </a:r>
            <a:r>
              <a:rPr sz="2400" b="1" spc="10" dirty="0">
                <a:solidFill>
                  <a:srgbClr val="231F20"/>
                </a:solidFill>
                <a:latin typeface="Times New Roman"/>
                <a:cs typeface="Times New Roman"/>
              </a:rPr>
              <a:t>досліджують </a:t>
            </a:r>
            <a:r>
              <a:rPr sz="2400" b="1" spc="15" dirty="0">
                <a:solidFill>
                  <a:srgbClr val="231F20"/>
                </a:solidFill>
                <a:latin typeface="Times New Roman"/>
                <a:cs typeface="Times New Roman"/>
              </a:rPr>
              <a:t> </a:t>
            </a:r>
            <a:r>
              <a:rPr sz="2400" b="1" dirty="0">
                <a:solidFill>
                  <a:srgbClr val="231F20"/>
                </a:solidFill>
                <a:latin typeface="Times New Roman"/>
                <a:cs typeface="Times New Roman"/>
              </a:rPr>
              <a:t>конкретні функції </a:t>
            </a:r>
            <a:r>
              <a:rPr sz="2400" b="1" spc="5" dirty="0">
                <a:solidFill>
                  <a:srgbClr val="231F20"/>
                </a:solidFill>
                <a:latin typeface="Times New Roman"/>
                <a:cs typeface="Times New Roman"/>
              </a:rPr>
              <a:t>генів, що особливо важливо для аналізу </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причин</a:t>
            </a:r>
            <a:r>
              <a:rPr sz="2400" b="1" spc="-5" dirty="0">
                <a:solidFill>
                  <a:srgbClr val="231F20"/>
                </a:solidFill>
                <a:latin typeface="Times New Roman"/>
                <a:cs typeface="Times New Roman"/>
              </a:rPr>
              <a:t> </a:t>
            </a:r>
            <a:r>
              <a:rPr sz="2400" b="1" spc="-15" dirty="0">
                <a:solidFill>
                  <a:srgbClr val="231F20"/>
                </a:solidFill>
                <a:latin typeface="Times New Roman"/>
                <a:cs typeface="Times New Roman"/>
              </a:rPr>
              <a:t>мультигенних</a:t>
            </a:r>
            <a:r>
              <a:rPr sz="2400" b="1" dirty="0">
                <a:solidFill>
                  <a:srgbClr val="231F20"/>
                </a:solidFill>
                <a:latin typeface="Times New Roman"/>
                <a:cs typeface="Times New Roman"/>
              </a:rPr>
              <a:t> </a:t>
            </a:r>
            <a:r>
              <a:rPr sz="2400" b="1" spc="-5" dirty="0">
                <a:solidFill>
                  <a:srgbClr val="231F20"/>
                </a:solidFill>
                <a:latin typeface="Times New Roman"/>
                <a:cs typeface="Times New Roman"/>
              </a:rPr>
              <a:t>захворювань.</a:t>
            </a:r>
            <a:endParaRPr sz="2400" b="1" dirty="0">
              <a:latin typeface="Times New Roman"/>
              <a:cs typeface="Times New Roman"/>
            </a:endParaRPr>
          </a:p>
        </p:txBody>
      </p:sp>
      <p:sp>
        <p:nvSpPr>
          <p:cNvPr id="3" name="object 3"/>
          <p:cNvSpPr/>
          <p:nvPr/>
        </p:nvSpPr>
        <p:spPr>
          <a:xfrm>
            <a:off x="4138905" y="7263536"/>
            <a:ext cx="476884" cy="0"/>
          </a:xfrm>
          <a:custGeom>
            <a:avLst/>
            <a:gdLst/>
            <a:ahLst/>
            <a:cxnLst/>
            <a:rect l="l" t="t" r="r" b="b"/>
            <a:pathLst>
              <a:path w="476885">
                <a:moveTo>
                  <a:pt x="0" y="0"/>
                </a:moveTo>
                <a:lnTo>
                  <a:pt x="476389" y="0"/>
                </a:lnTo>
              </a:path>
            </a:pathLst>
          </a:custGeom>
          <a:ln w="8470">
            <a:solidFill>
              <a:srgbClr val="231F20"/>
            </a:solidFill>
          </a:ln>
        </p:spPr>
        <p:txBody>
          <a:bodyPr wrap="square" lIns="0" tIns="0" rIns="0" bIns="0" rtlCol="0"/>
          <a:lstStyle/>
          <a:p>
            <a:endParaRPr/>
          </a:p>
        </p:txBody>
      </p:sp>
      <p:sp>
        <p:nvSpPr>
          <p:cNvPr id="5" name="object 5"/>
          <p:cNvSpPr/>
          <p:nvPr/>
        </p:nvSpPr>
        <p:spPr>
          <a:xfrm>
            <a:off x="5120526" y="7263548"/>
            <a:ext cx="476884" cy="0"/>
          </a:xfrm>
          <a:custGeom>
            <a:avLst/>
            <a:gdLst/>
            <a:ahLst/>
            <a:cxnLst/>
            <a:rect l="l" t="t" r="r" b="b"/>
            <a:pathLst>
              <a:path w="476885">
                <a:moveTo>
                  <a:pt x="0" y="0"/>
                </a:moveTo>
                <a:lnTo>
                  <a:pt x="476376" y="0"/>
                </a:lnTo>
              </a:path>
            </a:pathLst>
          </a:custGeom>
          <a:ln w="8470">
            <a:solidFill>
              <a:srgbClr val="231F20"/>
            </a:solidFill>
          </a:ln>
        </p:spPr>
        <p:txBody>
          <a:bodyPr wrap="square" lIns="0" tIns="0" rIns="0" bIns="0" rtlCol="0"/>
          <a:lstStyle/>
          <a:p>
            <a:endParaRPr/>
          </a:p>
        </p:txBody>
      </p:sp>
    </p:spTree>
    <p:extLst>
      <p:ext uri="{BB962C8B-B14F-4D97-AF65-F5344CB8AC3E}">
        <p14:creationId xmlns:p14="http://schemas.microsoft.com/office/powerpoint/2010/main" val="19848830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ransgenic animals in research and industry - ScienceDir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17" y="504825"/>
            <a:ext cx="9719366" cy="51054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17499" y="5838825"/>
            <a:ext cx="9545983" cy="1200329"/>
          </a:xfrm>
          <a:prstGeom prst="rect">
            <a:avLst/>
          </a:prstGeom>
          <a:solidFill>
            <a:schemeClr val="bg1"/>
          </a:solidFill>
        </p:spPr>
        <p:txBody>
          <a:bodyPr wrap="square">
            <a:spAutoFit/>
          </a:bodyPr>
          <a:lstStyle/>
          <a:p>
            <a:r>
              <a:rPr lang="en-US" dirty="0"/>
              <a:t>https://www.google.com/url?sa=i&amp;url=https%3A%2F%2Fwww.sciencedirect.com%2Fscience%2Farticle%2Fpii%2FB9780128117101000215&amp;psig=AOvVaw32VLso6rUSdKX1PoI_i2Bf&amp;ust=1684014349173000&amp;source=images&amp;cd=vfe&amp;ved=0CBMQjhxqFwoTCLDb_7rg8P4CFQAAAAAdAAAAABAZ</a:t>
            </a:r>
            <a:endParaRPr lang="ru-RU" dirty="0"/>
          </a:p>
        </p:txBody>
      </p:sp>
    </p:spTree>
    <p:extLst>
      <p:ext uri="{BB962C8B-B14F-4D97-AF65-F5344CB8AC3E}">
        <p14:creationId xmlns:p14="http://schemas.microsoft.com/office/powerpoint/2010/main" val="594425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CustomShape 1"/>
          <p:cNvSpPr/>
          <p:nvPr/>
        </p:nvSpPr>
        <p:spPr>
          <a:xfrm>
            <a:off x="236215" y="1307825"/>
            <a:ext cx="9688785" cy="5956374"/>
          </a:xfrm>
          <a:prstGeom prst="rect">
            <a:avLst/>
          </a:prstGeom>
          <a:noFill/>
          <a:ln w="9360">
            <a:noFill/>
          </a:ln>
        </p:spPr>
        <p:style>
          <a:lnRef idx="0">
            <a:scrgbClr r="0" g="0" b="0"/>
          </a:lnRef>
          <a:fillRef idx="0">
            <a:scrgbClr r="0" g="0" b="0"/>
          </a:fillRef>
          <a:effectRef idx="0">
            <a:scrgbClr r="0" g="0" b="0"/>
          </a:effectRef>
          <a:fontRef idx="minor"/>
        </p:style>
        <p:txBody>
          <a:bodyPr lIns="99250" tIns="49625" rIns="99250" bIns="49625" anchor="ctr">
            <a:spAutoFit/>
          </a:bodyPr>
          <a:lstStyle/>
          <a:p>
            <a:pPr algn="just">
              <a:lnSpc>
                <a:spcPct val="85000"/>
              </a:lnSpc>
            </a:pPr>
            <a:r>
              <a:rPr lang="ru-RU" sz="1985" b="1" spc="-1">
                <a:solidFill>
                  <a:srgbClr val="000000"/>
                </a:solidFill>
                <a:latin typeface="Times New Roman"/>
                <a:ea typeface="Calibri"/>
              </a:rPr>
              <a:t>Перші генно-інженерні сорти сільськогосподарських рослин з’явилися у виробництві у 1992 р. За минулий період вони показали свою високу ефективність, перевагу перед сортами, створеними за допомогою традиційної селекції. Площі під ними нестримно розширюються. Однак, слід розглянути потенціальні ризики для здоров’я людини і навколишнього середовища, що</a:t>
            </a:r>
            <a:r>
              <a:rPr lang="ru-RU" sz="1103" b="1" spc="-1">
                <a:solidFill>
                  <a:srgbClr val="000000"/>
                </a:solidFill>
                <a:latin typeface="Arial"/>
                <a:ea typeface="Calibri"/>
              </a:rPr>
              <a:t> </a:t>
            </a:r>
            <a:r>
              <a:rPr lang="ru-RU" sz="1985" b="1" spc="-1">
                <a:solidFill>
                  <a:srgbClr val="000000"/>
                </a:solidFill>
                <a:latin typeface="Times New Roman"/>
                <a:ea typeface="Calibri"/>
              </a:rPr>
              <a:t>можуть бути з ними пов’язані, визначити, як їх можна оцінити і попередити створити безпеку генно-інженерній діяльності (біобезпеку).</a:t>
            </a:r>
            <a:endParaRPr lang="ru-RU" sz="1985" spc="-1">
              <a:latin typeface="Arial"/>
            </a:endParaRPr>
          </a:p>
          <a:p>
            <a:pPr algn="just">
              <a:lnSpc>
                <a:spcPct val="85000"/>
              </a:lnSpc>
            </a:pPr>
            <a:r>
              <a:rPr lang="ru-RU" sz="1985" b="1" spc="-1">
                <a:solidFill>
                  <a:srgbClr val="000000"/>
                </a:solidFill>
                <a:latin typeface="Times New Roman"/>
                <a:ea typeface="Calibri"/>
              </a:rPr>
              <a:t>В наш час </a:t>
            </a:r>
            <a:r>
              <a:rPr lang="ru-RU" sz="2647" b="1" spc="-1">
                <a:solidFill>
                  <a:srgbClr val="7030A0"/>
                </a:solidFill>
                <a:latin typeface="Times New Roman"/>
                <a:ea typeface="Calibri"/>
              </a:rPr>
              <a:t>генно-модіфіковані (ГМ)</a:t>
            </a:r>
            <a:r>
              <a:rPr lang="ru-RU" sz="1985" b="1" spc="-1">
                <a:solidFill>
                  <a:srgbClr val="000000"/>
                </a:solidFill>
                <a:latin typeface="Times New Roman"/>
                <a:ea typeface="Calibri"/>
              </a:rPr>
              <a:t> </a:t>
            </a:r>
            <a:r>
              <a:rPr lang="ru-RU" sz="1985" b="1" i="1" spc="-1">
                <a:solidFill>
                  <a:srgbClr val="000000"/>
                </a:solidFill>
                <a:latin typeface="Times New Roman"/>
                <a:ea typeface="Calibri"/>
              </a:rPr>
              <a:t>сорти кукурудзи, сої, олійного ріпаку та бавовни активно культивують у ряді країн, а продукція, що при цьому одержується, поставляється на світовий ринок. Крім того, ГМ сорти папайї, картоплі, рису, гарбуза і цукрового буряку вже потрапили на ринок або є на різних стадіях випробувань</a:t>
            </a:r>
            <a:r>
              <a:rPr lang="ru-RU" sz="1985" b="1" spc="-1">
                <a:solidFill>
                  <a:srgbClr val="000000"/>
                </a:solidFill>
                <a:latin typeface="Times New Roman"/>
                <a:ea typeface="Calibri"/>
              </a:rPr>
              <a:t>. </a:t>
            </a:r>
            <a:endParaRPr lang="ru-RU" sz="1985" spc="-1">
              <a:latin typeface="Arial"/>
            </a:endParaRPr>
          </a:p>
          <a:p>
            <a:pPr algn="just">
              <a:lnSpc>
                <a:spcPct val="85000"/>
              </a:lnSpc>
            </a:pPr>
            <a:r>
              <a:rPr lang="ru-RU" sz="1985" b="1" spc="-1">
                <a:solidFill>
                  <a:srgbClr val="000000"/>
                </a:solidFill>
                <a:latin typeface="Times New Roman"/>
                <a:ea typeface="Calibri"/>
              </a:rPr>
              <a:t>За оцінками експертів, у глобальному масштабі ГМ культури вирощуються приблизно на 4% всіх оброблюваних земель у</a:t>
            </a:r>
            <a:r>
              <a:rPr lang="ru-RU" sz="1103" b="1" spc="-1">
                <a:solidFill>
                  <a:srgbClr val="000000"/>
                </a:solidFill>
                <a:latin typeface="Arial"/>
                <a:ea typeface="Calibri"/>
              </a:rPr>
              <a:t> </a:t>
            </a:r>
            <a:r>
              <a:rPr lang="ru-RU" sz="1985" b="1" spc="-1">
                <a:solidFill>
                  <a:srgbClr val="000000"/>
                </a:solidFill>
                <a:latin typeface="Times New Roman"/>
                <a:ea typeface="Calibri"/>
              </a:rPr>
              <a:t>світі.</a:t>
            </a:r>
            <a:endParaRPr lang="ru-RU" sz="1985" spc="-1">
              <a:latin typeface="Arial"/>
            </a:endParaRPr>
          </a:p>
          <a:p>
            <a:pPr algn="just">
              <a:lnSpc>
                <a:spcPct val="85000"/>
              </a:lnSpc>
            </a:pPr>
            <a:r>
              <a:rPr lang="ru-RU" sz="2206" b="1" i="1" spc="-1">
                <a:solidFill>
                  <a:srgbClr val="0070C0"/>
                </a:solidFill>
                <a:latin typeface="Times New Roman"/>
                <a:ea typeface="Calibri"/>
              </a:rPr>
              <a:t>Згідно з визначенням Codex Alimentarius Commission (CAC), сучасна біотехнологія – це застосування таких in vitro методик:</a:t>
            </a:r>
            <a:endParaRPr lang="ru-RU" sz="2206" spc="-1">
              <a:latin typeface="Arial"/>
            </a:endParaRPr>
          </a:p>
          <a:p>
            <a:pPr marL="238205" indent="-237411" algn="just">
              <a:lnSpc>
                <a:spcPct val="85000"/>
              </a:lnSpc>
              <a:buClr>
                <a:srgbClr val="000000"/>
              </a:buClr>
              <a:buFont typeface="Wingdings" charset="2"/>
              <a:buChar char=""/>
            </a:pPr>
            <a:r>
              <a:rPr lang="ru-RU" sz="1985" b="1" spc="-1">
                <a:solidFill>
                  <a:srgbClr val="000000"/>
                </a:solidFill>
                <a:latin typeface="Times New Roman"/>
                <a:ea typeface="Calibri"/>
              </a:rPr>
              <a:t>1) робота з НК, у тому числі отримання рекомбінантної ДНК і введення НК безпосередньо всередину клітин або органел;</a:t>
            </a:r>
            <a:endParaRPr lang="ru-RU" sz="1985" spc="-1">
              <a:latin typeface="Arial"/>
            </a:endParaRPr>
          </a:p>
          <a:p>
            <a:pPr marL="238205" indent="-237411" algn="just">
              <a:lnSpc>
                <a:spcPct val="85000"/>
              </a:lnSpc>
              <a:buClr>
                <a:srgbClr val="000000"/>
              </a:buClr>
              <a:buFont typeface="Wingdings" charset="2"/>
              <a:buChar char=""/>
            </a:pPr>
            <a:r>
              <a:rPr lang="ru-RU" sz="1985" b="1" spc="-1">
                <a:solidFill>
                  <a:srgbClr val="000000"/>
                </a:solidFill>
                <a:latin typeface="Times New Roman"/>
                <a:ea typeface="Calibri"/>
              </a:rPr>
              <a:t>2) злиття клітин організмів, що належать до різних таксономічних груп, які дозволяють подолати природні фізіологічні репродуктивні або рекомбінаційні бар’єри і не є методиками, що традиційно використовуються за схрещування та селекції.</a:t>
            </a:r>
            <a:endParaRPr lang="ru-RU" sz="1985" spc="-1">
              <a:latin typeface="Arial"/>
            </a:endParaRPr>
          </a:p>
        </p:txBody>
      </p:sp>
      <p:sp>
        <p:nvSpPr>
          <p:cNvPr id="619" name="CustomShape 2"/>
          <p:cNvSpPr/>
          <p:nvPr/>
        </p:nvSpPr>
        <p:spPr>
          <a:xfrm>
            <a:off x="315218" y="236215"/>
            <a:ext cx="9373170" cy="914929"/>
          </a:xfrm>
          <a:prstGeom prst="rect">
            <a:avLst/>
          </a:prstGeom>
          <a:noFill/>
          <a:ln>
            <a:noFill/>
          </a:ln>
        </p:spPr>
        <p:style>
          <a:lnRef idx="0">
            <a:scrgbClr r="0" g="0" b="0"/>
          </a:lnRef>
          <a:fillRef idx="0">
            <a:scrgbClr r="0" g="0" b="0"/>
          </a:fillRef>
          <a:effectRef idx="0">
            <a:scrgbClr r="0" g="0" b="0"/>
          </a:effectRef>
          <a:fontRef idx="minor"/>
        </p:style>
        <p:txBody>
          <a:bodyPr lIns="99250" tIns="49625" rIns="99250" bIns="49625">
            <a:spAutoFit/>
          </a:bodyPr>
          <a:lstStyle/>
          <a:p>
            <a:pPr marL="504200" indent="-502612" algn="just">
              <a:buClr>
                <a:srgbClr val="FF0000"/>
              </a:buClr>
              <a:buFont typeface="Wingdings" charset="2"/>
              <a:buChar char=""/>
            </a:pPr>
            <a:r>
              <a:rPr lang="ru-RU" sz="2647" b="1" spc="-1" dirty="0" err="1" smtClean="0">
                <a:solidFill>
                  <a:srgbClr val="FF0000"/>
                </a:solidFill>
                <a:latin typeface="Arial"/>
                <a:ea typeface="DejaVu Sans"/>
              </a:rPr>
              <a:t>Методи</a:t>
            </a:r>
            <a:r>
              <a:rPr lang="ru-RU" sz="2647" b="1" spc="-1" dirty="0" smtClean="0">
                <a:solidFill>
                  <a:srgbClr val="FF0000"/>
                </a:solidFill>
                <a:latin typeface="Arial"/>
                <a:ea typeface="DejaVu Sans"/>
              </a:rPr>
              <a:t> </a:t>
            </a:r>
            <a:r>
              <a:rPr lang="ru-RU" sz="2647" b="1" spc="-1" dirty="0" err="1">
                <a:solidFill>
                  <a:srgbClr val="FF0000"/>
                </a:solidFill>
                <a:latin typeface="Arial"/>
                <a:ea typeface="DejaVu Sans"/>
              </a:rPr>
              <a:t>оцінки</a:t>
            </a:r>
            <a:r>
              <a:rPr lang="ru-RU" sz="2647" b="1" spc="-1" dirty="0">
                <a:solidFill>
                  <a:srgbClr val="FF0000"/>
                </a:solidFill>
                <a:latin typeface="Arial"/>
                <a:ea typeface="DejaVu Sans"/>
              </a:rPr>
              <a:t> і </a:t>
            </a:r>
            <a:r>
              <a:rPr lang="ru-RU" sz="2647" b="1" spc="-1" dirty="0" err="1">
                <a:solidFill>
                  <a:srgbClr val="FF0000"/>
                </a:solidFill>
                <a:latin typeface="Arial"/>
                <a:ea typeface="DejaVu Sans"/>
              </a:rPr>
              <a:t>прогнозування</a:t>
            </a:r>
            <a:r>
              <a:rPr lang="ru-RU" sz="2647" b="1" spc="-1" dirty="0">
                <a:solidFill>
                  <a:srgbClr val="FF0000"/>
                </a:solidFill>
                <a:latin typeface="Arial"/>
                <a:ea typeface="DejaVu Sans"/>
              </a:rPr>
              <a:t> </a:t>
            </a:r>
            <a:r>
              <a:rPr lang="ru-RU" sz="2647" b="1" spc="-1" dirty="0" err="1">
                <a:solidFill>
                  <a:srgbClr val="FF0000"/>
                </a:solidFill>
                <a:latin typeface="Arial"/>
                <a:ea typeface="DejaVu Sans"/>
              </a:rPr>
              <a:t>впливу</a:t>
            </a:r>
            <a:r>
              <a:rPr lang="ru-RU" sz="2647" b="1" spc="-1" dirty="0">
                <a:solidFill>
                  <a:srgbClr val="FF0000"/>
                </a:solidFill>
                <a:latin typeface="Arial"/>
                <a:ea typeface="DejaVu Sans"/>
              </a:rPr>
              <a:t> ГМО на </a:t>
            </a:r>
            <a:r>
              <a:rPr lang="ru-RU" sz="2647" b="1" spc="-1" dirty="0" err="1">
                <a:solidFill>
                  <a:srgbClr val="FF0000"/>
                </a:solidFill>
                <a:latin typeface="Arial"/>
                <a:ea typeface="DejaVu Sans"/>
              </a:rPr>
              <a:t>організм</a:t>
            </a:r>
            <a:r>
              <a:rPr lang="ru-RU" sz="2647" b="1" spc="-1" dirty="0">
                <a:solidFill>
                  <a:srgbClr val="FF0000"/>
                </a:solidFill>
                <a:latin typeface="Arial"/>
                <a:ea typeface="DejaVu Sans"/>
              </a:rPr>
              <a:t> </a:t>
            </a:r>
            <a:r>
              <a:rPr lang="ru-RU" sz="2647" b="1" spc="-1" dirty="0" err="1">
                <a:solidFill>
                  <a:srgbClr val="FF0000"/>
                </a:solidFill>
                <a:latin typeface="Arial"/>
                <a:ea typeface="DejaVu Sans"/>
              </a:rPr>
              <a:t>людини</a:t>
            </a:r>
            <a:r>
              <a:rPr lang="ru-RU" sz="2647" b="1" spc="-1" dirty="0">
                <a:solidFill>
                  <a:srgbClr val="FF0000"/>
                </a:solidFill>
                <a:latin typeface="Arial"/>
                <a:ea typeface="DejaVu Sans"/>
              </a:rPr>
              <a:t> і </a:t>
            </a:r>
            <a:r>
              <a:rPr lang="ru-RU" sz="2647" b="1" spc="-1" dirty="0" err="1">
                <a:solidFill>
                  <a:srgbClr val="FF0000"/>
                </a:solidFill>
                <a:latin typeface="Arial"/>
                <a:ea typeface="DejaVu Sans"/>
              </a:rPr>
              <a:t>навколишнє</a:t>
            </a:r>
            <a:r>
              <a:rPr lang="ru-RU" sz="2647" b="1" spc="-1" dirty="0">
                <a:solidFill>
                  <a:srgbClr val="FF0000"/>
                </a:solidFill>
                <a:latin typeface="Arial"/>
                <a:ea typeface="DejaVu Sans"/>
              </a:rPr>
              <a:t> </a:t>
            </a:r>
            <a:r>
              <a:rPr lang="ru-RU" sz="2647" b="1" spc="-1" dirty="0" err="1">
                <a:solidFill>
                  <a:srgbClr val="FF0000"/>
                </a:solidFill>
                <a:latin typeface="Arial"/>
                <a:ea typeface="DejaVu Sans"/>
              </a:rPr>
              <a:t>середовище</a:t>
            </a:r>
            <a:r>
              <a:rPr lang="ru-RU" sz="2647" b="1" spc="-1" dirty="0">
                <a:solidFill>
                  <a:srgbClr val="FF0000"/>
                </a:solidFill>
                <a:latin typeface="Arial"/>
                <a:ea typeface="DejaVu Sans"/>
              </a:rPr>
              <a:t>. </a:t>
            </a:r>
            <a:endParaRPr lang="ru-RU" sz="2647" spc="-1" dirty="0">
              <a:latin typeface="Arial"/>
            </a:endParaRPr>
          </a:p>
        </p:txBody>
      </p:sp>
    </p:spTree>
    <p:extLst>
      <p:ext uri="{BB962C8B-B14F-4D97-AF65-F5344CB8AC3E}">
        <p14:creationId xmlns:p14="http://schemas.microsoft.com/office/powerpoint/2010/main" val="299143722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0" name="Picture 2"/>
          <p:cNvPicPr/>
          <p:nvPr/>
        </p:nvPicPr>
        <p:blipFill>
          <a:blip r:embed="rId2"/>
          <a:srcRect t="8750" r="4375" b="5002"/>
          <a:stretch/>
        </p:blipFill>
        <p:spPr>
          <a:xfrm>
            <a:off x="317600" y="794000"/>
            <a:ext cx="9595490" cy="6490950"/>
          </a:xfrm>
          <a:prstGeom prst="rect">
            <a:avLst/>
          </a:prstGeom>
          <a:ln>
            <a:noFill/>
          </a:ln>
        </p:spPr>
      </p:pic>
    </p:spTree>
    <p:extLst>
      <p:ext uri="{BB962C8B-B14F-4D97-AF65-F5344CB8AC3E}">
        <p14:creationId xmlns:p14="http://schemas.microsoft.com/office/powerpoint/2010/main" val="181523600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1" name="Picture 2"/>
          <p:cNvPicPr/>
          <p:nvPr/>
        </p:nvPicPr>
        <p:blipFill>
          <a:blip r:embed="rId2"/>
          <a:srcRect l="2653" t="26340" r="2653" b="17932"/>
          <a:stretch/>
        </p:blipFill>
        <p:spPr>
          <a:xfrm>
            <a:off x="317600" y="707057"/>
            <a:ext cx="4922800" cy="2389543"/>
          </a:xfrm>
          <a:prstGeom prst="rect">
            <a:avLst/>
          </a:prstGeom>
          <a:ln>
            <a:noFill/>
          </a:ln>
        </p:spPr>
      </p:pic>
      <p:pic>
        <p:nvPicPr>
          <p:cNvPr id="622" name="Picture 4"/>
          <p:cNvPicPr/>
          <p:nvPr/>
        </p:nvPicPr>
        <p:blipFill>
          <a:blip r:embed="rId3"/>
          <a:srcRect l="10986" t="23345" r="54937"/>
          <a:stretch/>
        </p:blipFill>
        <p:spPr>
          <a:xfrm>
            <a:off x="91310" y="4525800"/>
            <a:ext cx="2767090" cy="2937800"/>
          </a:xfrm>
          <a:prstGeom prst="rect">
            <a:avLst/>
          </a:prstGeom>
          <a:ln>
            <a:noFill/>
          </a:ln>
        </p:spPr>
      </p:pic>
      <p:pic>
        <p:nvPicPr>
          <p:cNvPr id="623" name="Picture 6"/>
          <p:cNvPicPr/>
          <p:nvPr/>
        </p:nvPicPr>
        <p:blipFill>
          <a:blip r:embed="rId4"/>
          <a:srcRect l="48374" t="32561" r="3449" b="5659"/>
          <a:stretch/>
        </p:blipFill>
        <p:spPr>
          <a:xfrm>
            <a:off x="6113800" y="1111600"/>
            <a:ext cx="3255400" cy="2937403"/>
          </a:xfrm>
          <a:prstGeom prst="rect">
            <a:avLst/>
          </a:prstGeom>
          <a:ln>
            <a:noFill/>
          </a:ln>
        </p:spPr>
      </p:pic>
      <p:pic>
        <p:nvPicPr>
          <p:cNvPr id="624" name="Picture 2"/>
          <p:cNvPicPr/>
          <p:nvPr/>
        </p:nvPicPr>
        <p:blipFill>
          <a:blip r:embed="rId5"/>
          <a:srcRect t="7502" r="10937" b="10003"/>
          <a:stretch/>
        </p:blipFill>
        <p:spPr>
          <a:xfrm>
            <a:off x="5446840" y="4187953"/>
            <a:ext cx="4239960" cy="3024743"/>
          </a:xfrm>
          <a:prstGeom prst="rect">
            <a:avLst/>
          </a:prstGeom>
          <a:ln>
            <a:noFill/>
          </a:ln>
        </p:spPr>
      </p:pic>
      <p:sp>
        <p:nvSpPr>
          <p:cNvPr id="625" name="TextShape 1"/>
          <p:cNvSpPr txBox="1"/>
          <p:nvPr/>
        </p:nvSpPr>
        <p:spPr>
          <a:xfrm>
            <a:off x="1826200" y="4223287"/>
            <a:ext cx="750727" cy="405687"/>
          </a:xfrm>
          <a:prstGeom prst="rect">
            <a:avLst/>
          </a:prstGeom>
          <a:noFill/>
          <a:ln>
            <a:noFill/>
          </a:ln>
        </p:spPr>
        <p:txBody>
          <a:bodyPr lIns="99250" tIns="49625" rIns="99250" bIns="49625">
            <a:spAutoFit/>
          </a:bodyPr>
          <a:lstStyle/>
          <a:p>
            <a:r>
              <a:rPr lang="ru-RU" sz="1985" b="1" spc="-1">
                <a:latin typeface="Arial"/>
              </a:rPr>
              <a:t>СОЯ</a:t>
            </a:r>
          </a:p>
        </p:txBody>
      </p:sp>
      <p:sp>
        <p:nvSpPr>
          <p:cNvPr id="626" name="TextShape 2"/>
          <p:cNvSpPr txBox="1"/>
          <p:nvPr/>
        </p:nvSpPr>
        <p:spPr>
          <a:xfrm>
            <a:off x="138156" y="3270487"/>
            <a:ext cx="5232857" cy="405687"/>
          </a:xfrm>
          <a:prstGeom prst="rect">
            <a:avLst/>
          </a:prstGeom>
          <a:noFill/>
          <a:ln>
            <a:noFill/>
          </a:ln>
        </p:spPr>
        <p:txBody>
          <a:bodyPr lIns="99250" tIns="49625" rIns="99250" bIns="49625">
            <a:spAutoFit/>
          </a:bodyPr>
          <a:lstStyle/>
          <a:p>
            <a:r>
              <a:rPr lang="ru-RU" sz="1985" b="1" spc="-1">
                <a:latin typeface="Arial"/>
              </a:rPr>
              <a:t>Флуоресцентний кролик з геном медузи</a:t>
            </a:r>
          </a:p>
        </p:txBody>
      </p:sp>
      <p:pic>
        <p:nvPicPr>
          <p:cNvPr id="627" name="Picture 4"/>
          <p:cNvPicPr/>
          <p:nvPr/>
        </p:nvPicPr>
        <p:blipFill>
          <a:blip r:embed="rId3"/>
          <a:srcRect l="49383" t="61087" r="15104" b="6491"/>
          <a:stretch/>
        </p:blipFill>
        <p:spPr>
          <a:xfrm>
            <a:off x="2858797" y="6034400"/>
            <a:ext cx="2381603" cy="1190603"/>
          </a:xfrm>
          <a:prstGeom prst="rect">
            <a:avLst/>
          </a:prstGeom>
          <a:ln>
            <a:noFill/>
          </a:ln>
        </p:spPr>
      </p:pic>
      <p:sp>
        <p:nvSpPr>
          <p:cNvPr id="628" name="TextShape 3"/>
          <p:cNvSpPr txBox="1"/>
          <p:nvPr/>
        </p:nvSpPr>
        <p:spPr>
          <a:xfrm>
            <a:off x="2699600" y="4525801"/>
            <a:ext cx="2620200" cy="1118447"/>
          </a:xfrm>
          <a:prstGeom prst="rect">
            <a:avLst/>
          </a:prstGeom>
          <a:noFill/>
          <a:ln>
            <a:noFill/>
          </a:ln>
        </p:spPr>
        <p:txBody>
          <a:bodyPr lIns="99250" tIns="49625" rIns="99250" bIns="49625">
            <a:spAutoFit/>
          </a:bodyPr>
          <a:lstStyle/>
          <a:p>
            <a:r>
              <a:rPr lang="ru-RU" sz="1654" b="1" spc="-1">
                <a:latin typeface="Arial"/>
              </a:rPr>
              <a:t>В США 75% посівних площ сої припадпють на  ГМ сорти, в Аргентині — 99%</a:t>
            </a:r>
            <a:endParaRPr lang="ru-RU" sz="1654" spc="-1">
              <a:latin typeface="Arial"/>
            </a:endParaRPr>
          </a:p>
        </p:txBody>
      </p:sp>
      <p:sp>
        <p:nvSpPr>
          <p:cNvPr id="629" name="TextShape 4"/>
          <p:cNvSpPr txBox="1"/>
          <p:nvPr/>
        </p:nvSpPr>
        <p:spPr>
          <a:xfrm>
            <a:off x="6445295" y="555801"/>
            <a:ext cx="2526905" cy="405687"/>
          </a:xfrm>
          <a:prstGeom prst="rect">
            <a:avLst/>
          </a:prstGeom>
          <a:noFill/>
          <a:ln>
            <a:noFill/>
          </a:ln>
        </p:spPr>
        <p:txBody>
          <a:bodyPr lIns="99250" tIns="49625" rIns="99250" bIns="49625">
            <a:spAutoFit/>
          </a:bodyPr>
          <a:lstStyle/>
          <a:p>
            <a:r>
              <a:rPr lang="ru-RU" sz="1985" b="1" spc="-1">
                <a:latin typeface="Arial"/>
              </a:rPr>
              <a:t>Химери на продаж</a:t>
            </a:r>
          </a:p>
        </p:txBody>
      </p:sp>
    </p:spTree>
    <p:extLst>
      <p:ext uri="{BB962C8B-B14F-4D97-AF65-F5344CB8AC3E}">
        <p14:creationId xmlns:p14="http://schemas.microsoft.com/office/powerpoint/2010/main" val="335331645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Генетично модифіковані організм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30" y="733425"/>
            <a:ext cx="1001817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51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0" name="Picture 2"/>
          <p:cNvPicPr/>
          <p:nvPr/>
        </p:nvPicPr>
        <p:blipFill>
          <a:blip r:embed="rId2"/>
          <a:stretch/>
        </p:blipFill>
        <p:spPr>
          <a:xfrm>
            <a:off x="158800" y="317203"/>
            <a:ext cx="9686800" cy="7245647"/>
          </a:xfrm>
          <a:prstGeom prst="rect">
            <a:avLst/>
          </a:prstGeom>
          <a:ln>
            <a:noFill/>
          </a:ln>
        </p:spPr>
      </p:pic>
    </p:spTree>
    <p:extLst>
      <p:ext uri="{BB962C8B-B14F-4D97-AF65-F5344CB8AC3E}">
        <p14:creationId xmlns:p14="http://schemas.microsoft.com/office/powerpoint/2010/main" val="392101704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1" name="Picture 2"/>
          <p:cNvPicPr/>
          <p:nvPr/>
        </p:nvPicPr>
        <p:blipFill>
          <a:blip r:embed="rId2"/>
          <a:srcRect b="7502"/>
          <a:stretch/>
        </p:blipFill>
        <p:spPr>
          <a:xfrm>
            <a:off x="296559" y="555800"/>
            <a:ext cx="9537131" cy="6616005"/>
          </a:xfrm>
          <a:prstGeom prst="rect">
            <a:avLst/>
          </a:prstGeom>
          <a:ln>
            <a:noFill/>
          </a:ln>
        </p:spPr>
      </p:pic>
    </p:spTree>
    <p:extLst>
      <p:ext uri="{BB962C8B-B14F-4D97-AF65-F5344CB8AC3E}">
        <p14:creationId xmlns:p14="http://schemas.microsoft.com/office/powerpoint/2010/main" val="154931734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2" name="Picture 2"/>
          <p:cNvPicPr/>
          <p:nvPr/>
        </p:nvPicPr>
        <p:blipFill>
          <a:blip r:embed="rId2"/>
          <a:stretch/>
        </p:blipFill>
        <p:spPr>
          <a:xfrm>
            <a:off x="472827" y="537538"/>
            <a:ext cx="9023413" cy="6767262"/>
          </a:xfrm>
          <a:prstGeom prst="rect">
            <a:avLst/>
          </a:prstGeom>
          <a:ln>
            <a:noFill/>
          </a:ln>
        </p:spPr>
      </p:pic>
    </p:spTree>
    <p:extLst>
      <p:ext uri="{BB962C8B-B14F-4D97-AF65-F5344CB8AC3E}">
        <p14:creationId xmlns:p14="http://schemas.microsoft.com/office/powerpoint/2010/main" val="266751658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3" name="Picture 2"/>
          <p:cNvPicPr/>
          <p:nvPr/>
        </p:nvPicPr>
        <p:blipFill>
          <a:blip r:embed="rId2"/>
          <a:stretch/>
        </p:blipFill>
        <p:spPr>
          <a:xfrm>
            <a:off x="317600" y="238200"/>
            <a:ext cx="9528397" cy="7146000"/>
          </a:xfrm>
          <a:prstGeom prst="rect">
            <a:avLst/>
          </a:prstGeom>
          <a:ln>
            <a:noFill/>
          </a:ln>
        </p:spPr>
      </p:pic>
    </p:spTree>
    <p:extLst>
      <p:ext uri="{BB962C8B-B14F-4D97-AF65-F5344CB8AC3E}">
        <p14:creationId xmlns:p14="http://schemas.microsoft.com/office/powerpoint/2010/main" val="364414468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 name="Picture 2"/>
          <p:cNvPicPr/>
          <p:nvPr/>
        </p:nvPicPr>
        <p:blipFill>
          <a:blip r:embed="rId2"/>
          <a:srcRect r="2499" b="10003"/>
          <a:stretch/>
        </p:blipFill>
        <p:spPr>
          <a:xfrm>
            <a:off x="460520" y="714600"/>
            <a:ext cx="8988080" cy="6222181"/>
          </a:xfrm>
          <a:prstGeom prst="rect">
            <a:avLst/>
          </a:prstGeom>
          <a:ln>
            <a:noFill/>
          </a:ln>
        </p:spPr>
      </p:pic>
    </p:spTree>
    <p:extLst>
      <p:ext uri="{BB962C8B-B14F-4D97-AF65-F5344CB8AC3E}">
        <p14:creationId xmlns:p14="http://schemas.microsoft.com/office/powerpoint/2010/main" val="341379046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5" name="Picture 2"/>
          <p:cNvPicPr/>
          <p:nvPr/>
        </p:nvPicPr>
        <p:blipFill>
          <a:blip r:embed="rId2"/>
          <a:srcRect t="20315"/>
          <a:stretch/>
        </p:blipFill>
        <p:spPr>
          <a:xfrm>
            <a:off x="159197" y="230260"/>
            <a:ext cx="9527603" cy="5883540"/>
          </a:xfrm>
          <a:prstGeom prst="rect">
            <a:avLst/>
          </a:prstGeom>
          <a:ln>
            <a:noFill/>
          </a:ln>
        </p:spPr>
      </p:pic>
      <p:sp>
        <p:nvSpPr>
          <p:cNvPr id="636" name="TextShape 1"/>
          <p:cNvSpPr txBox="1"/>
          <p:nvPr/>
        </p:nvSpPr>
        <p:spPr>
          <a:xfrm>
            <a:off x="5002200" y="6481819"/>
            <a:ext cx="4804097" cy="711156"/>
          </a:xfrm>
          <a:prstGeom prst="rect">
            <a:avLst/>
          </a:prstGeom>
          <a:noFill/>
          <a:ln>
            <a:noFill/>
          </a:ln>
        </p:spPr>
        <p:txBody>
          <a:bodyPr lIns="99250" tIns="49625" rIns="99250" bIns="49625">
            <a:spAutoFit/>
          </a:bodyPr>
          <a:lstStyle/>
          <a:p>
            <a:pPr algn="ctr"/>
            <a:r>
              <a:rPr lang="ru-RU" sz="1985" b="1" spc="-1">
                <a:latin typeface="Arial"/>
              </a:rPr>
              <a:t>Бельгійська блакитна порода коров </a:t>
            </a:r>
          </a:p>
          <a:p>
            <a:pPr algn="ctr"/>
            <a:r>
              <a:rPr lang="ru-RU" sz="1985" b="1" spc="-1">
                <a:latin typeface="Arial"/>
              </a:rPr>
              <a:t>з м´язовим геном</a:t>
            </a:r>
          </a:p>
        </p:txBody>
      </p:sp>
      <p:sp>
        <p:nvSpPr>
          <p:cNvPr id="637" name="CustomShape 2"/>
          <p:cNvSpPr/>
          <p:nvPr/>
        </p:nvSpPr>
        <p:spPr>
          <a:xfrm>
            <a:off x="5478600" y="4843400"/>
            <a:ext cx="3811200" cy="1032200"/>
          </a:xfrm>
          <a:prstGeom prst="wedgeRoundRectCallout">
            <a:avLst>
              <a:gd name="adj1" fmla="val -30328"/>
              <a:gd name="adj2" fmla="val 110245"/>
              <a:gd name="adj3" fmla="val 16667"/>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638" name="TextShape 3"/>
          <p:cNvSpPr txBox="1"/>
          <p:nvPr/>
        </p:nvSpPr>
        <p:spPr>
          <a:xfrm>
            <a:off x="5796200" y="555801"/>
            <a:ext cx="3731800" cy="711156"/>
          </a:xfrm>
          <a:prstGeom prst="rect">
            <a:avLst/>
          </a:prstGeom>
          <a:noFill/>
          <a:ln>
            <a:noFill/>
          </a:ln>
        </p:spPr>
        <p:txBody>
          <a:bodyPr lIns="99250" tIns="49625" rIns="99250" bIns="49625">
            <a:spAutoFit/>
          </a:bodyPr>
          <a:lstStyle/>
          <a:p>
            <a:pPr algn="ctr"/>
            <a:r>
              <a:rPr lang="ru-RU" sz="1985" b="1" spc="-1">
                <a:latin typeface="Arial"/>
              </a:rPr>
              <a:t>Онкомиша з геном, </a:t>
            </a:r>
          </a:p>
          <a:p>
            <a:pPr algn="ctr"/>
            <a:r>
              <a:rPr lang="ru-RU" sz="1985" b="1" spc="-1">
                <a:latin typeface="Arial"/>
              </a:rPr>
              <a:t>що викликає рак</a:t>
            </a:r>
          </a:p>
        </p:txBody>
      </p:sp>
      <p:sp>
        <p:nvSpPr>
          <p:cNvPr id="639" name="CustomShape 4"/>
          <p:cNvSpPr/>
          <p:nvPr/>
        </p:nvSpPr>
        <p:spPr>
          <a:xfrm>
            <a:off x="4605200" y="635200"/>
            <a:ext cx="1508600" cy="635200"/>
          </a:xfrm>
          <a:custGeom>
            <a:avLst/>
            <a:gdLst/>
            <a:ahLst/>
            <a:cxnLst/>
            <a:rect l="0" t="0" r="r" b="b"/>
            <a:pathLst>
              <a:path w="3802" h="1601">
                <a:moveTo>
                  <a:pt x="3801" y="400"/>
                </a:moveTo>
                <a:lnTo>
                  <a:pt x="950" y="400"/>
                </a:lnTo>
                <a:lnTo>
                  <a:pt x="950" y="0"/>
                </a:lnTo>
                <a:lnTo>
                  <a:pt x="0" y="800"/>
                </a:lnTo>
                <a:lnTo>
                  <a:pt x="950" y="1600"/>
                </a:lnTo>
                <a:lnTo>
                  <a:pt x="950" y="1200"/>
                </a:lnTo>
                <a:lnTo>
                  <a:pt x="3801" y="1200"/>
                </a:lnTo>
                <a:lnTo>
                  <a:pt x="3801" y="40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640" name="TextShape 5"/>
          <p:cNvSpPr txBox="1"/>
          <p:nvPr/>
        </p:nvSpPr>
        <p:spPr>
          <a:xfrm>
            <a:off x="1191000" y="6481820"/>
            <a:ext cx="2540800" cy="711156"/>
          </a:xfrm>
          <a:prstGeom prst="rect">
            <a:avLst/>
          </a:prstGeom>
          <a:noFill/>
          <a:ln>
            <a:noFill/>
          </a:ln>
        </p:spPr>
        <p:txBody>
          <a:bodyPr lIns="99250" tIns="49625" rIns="99250" bIns="49625">
            <a:spAutoFit/>
          </a:bodyPr>
          <a:lstStyle/>
          <a:p>
            <a:pPr algn="ctr"/>
            <a:r>
              <a:rPr lang="ru-RU" sz="1985" b="1" spc="-1">
                <a:latin typeface="Arial"/>
              </a:rPr>
              <a:t>Порода свиней </a:t>
            </a:r>
            <a:endParaRPr lang="ru-RU" sz="1985" spc="-1">
              <a:latin typeface="Arial"/>
            </a:endParaRPr>
          </a:p>
          <a:p>
            <a:pPr algn="ctr"/>
            <a:r>
              <a:rPr lang="ru-RU" sz="1985" b="1" spc="-1">
                <a:latin typeface="Arial"/>
              </a:rPr>
              <a:t>з геном росту</a:t>
            </a:r>
            <a:endParaRPr lang="ru-RU" sz="1985" spc="-1">
              <a:latin typeface="Arial"/>
            </a:endParaRPr>
          </a:p>
        </p:txBody>
      </p:sp>
      <p:sp>
        <p:nvSpPr>
          <p:cNvPr id="641" name="CustomShape 6"/>
          <p:cNvSpPr/>
          <p:nvPr/>
        </p:nvSpPr>
        <p:spPr>
          <a:xfrm>
            <a:off x="397000" y="5319800"/>
            <a:ext cx="2699600" cy="794000"/>
          </a:xfrm>
          <a:prstGeom prst="wedgeRoundRectCallout">
            <a:avLst>
              <a:gd name="adj1" fmla="val -32064"/>
              <a:gd name="adj2" fmla="val 126657"/>
              <a:gd name="adj3" fmla="val 16667"/>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642" name="CustomShape 7"/>
          <p:cNvSpPr/>
          <p:nvPr/>
        </p:nvSpPr>
        <p:spPr>
          <a:xfrm>
            <a:off x="952800" y="1746800"/>
            <a:ext cx="3493600" cy="1032200"/>
          </a:xfrm>
          <a:custGeom>
            <a:avLst/>
            <a:gdLst/>
            <a:ahLst/>
            <a:cxnLst/>
            <a:rect l="0" t="0" r="r" b="b"/>
            <a:pathLst>
              <a:path w="8802" h="2602">
                <a:moveTo>
                  <a:pt x="8801" y="867"/>
                </a:moveTo>
                <a:lnTo>
                  <a:pt x="8801" y="2601"/>
                </a:lnTo>
                <a:lnTo>
                  <a:pt x="0" y="2601"/>
                </a:lnTo>
                <a:lnTo>
                  <a:pt x="0" y="867"/>
                </a:lnTo>
                <a:lnTo>
                  <a:pt x="3300" y="867"/>
                </a:lnTo>
                <a:lnTo>
                  <a:pt x="3300" y="433"/>
                </a:lnTo>
                <a:lnTo>
                  <a:pt x="2200" y="433"/>
                </a:lnTo>
                <a:lnTo>
                  <a:pt x="4400" y="0"/>
                </a:lnTo>
                <a:lnTo>
                  <a:pt x="6600" y="433"/>
                </a:lnTo>
                <a:lnTo>
                  <a:pt x="5500" y="433"/>
                </a:lnTo>
                <a:lnTo>
                  <a:pt x="5500" y="867"/>
                </a:lnTo>
                <a:lnTo>
                  <a:pt x="8801" y="867"/>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28888069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3" name="Рисунок 642"/>
          <p:cNvPicPr/>
          <p:nvPr/>
        </p:nvPicPr>
        <p:blipFill>
          <a:blip r:embed="rId2"/>
          <a:stretch/>
        </p:blipFill>
        <p:spPr>
          <a:xfrm>
            <a:off x="241300" y="0"/>
            <a:ext cx="9423589" cy="7304800"/>
          </a:xfrm>
          <a:prstGeom prst="rect">
            <a:avLst/>
          </a:prstGeom>
          <a:ln>
            <a:noFill/>
          </a:ln>
        </p:spPr>
      </p:pic>
    </p:spTree>
    <p:extLst>
      <p:ext uri="{BB962C8B-B14F-4D97-AF65-F5344CB8AC3E}">
        <p14:creationId xmlns:p14="http://schemas.microsoft.com/office/powerpoint/2010/main" val="385954089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4" name="Рисунок 643"/>
          <p:cNvPicPr/>
          <p:nvPr/>
        </p:nvPicPr>
        <p:blipFill>
          <a:blip r:embed="rId2"/>
          <a:stretch/>
        </p:blipFill>
        <p:spPr>
          <a:xfrm>
            <a:off x="668151" y="130216"/>
            <a:ext cx="8859849" cy="7253984"/>
          </a:xfrm>
          <a:prstGeom prst="rect">
            <a:avLst/>
          </a:prstGeom>
          <a:ln>
            <a:noFill/>
          </a:ln>
        </p:spPr>
      </p:pic>
    </p:spTree>
    <p:extLst>
      <p:ext uri="{BB962C8B-B14F-4D97-AF65-F5344CB8AC3E}">
        <p14:creationId xmlns:p14="http://schemas.microsoft.com/office/powerpoint/2010/main" val="78347131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 name="CustomShape 1"/>
          <p:cNvSpPr/>
          <p:nvPr/>
        </p:nvSpPr>
        <p:spPr>
          <a:xfrm>
            <a:off x="393824" y="314565"/>
            <a:ext cx="9136955" cy="6889257"/>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99250" tIns="49625" rIns="99250" bIns="49625" anchor="ctr">
            <a:spAutoFit/>
          </a:bodyPr>
          <a:lstStyle/>
          <a:p>
            <a:pPr algn="just">
              <a:lnSpc>
                <a:spcPct val="100000"/>
              </a:lnSpc>
            </a:pPr>
            <a:r>
              <a:rPr lang="ru-RU" sz="2206" b="1" spc="-1" dirty="0" err="1">
                <a:solidFill>
                  <a:srgbClr val="000000"/>
                </a:solidFill>
                <a:latin typeface="Times New Roman"/>
                <a:ea typeface="Calibri"/>
              </a:rPr>
              <a:t>Особлива</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увага</a:t>
            </a:r>
            <a:r>
              <a:rPr lang="ru-RU" sz="2206" b="1" spc="-1" dirty="0">
                <a:solidFill>
                  <a:srgbClr val="000000"/>
                </a:solidFill>
                <a:latin typeface="Times New Roman"/>
                <a:ea typeface="Calibri"/>
              </a:rPr>
              <a:t> в </a:t>
            </a:r>
            <a:r>
              <a:rPr lang="ru-RU" sz="2206" b="1" spc="-1" dirty="0" err="1">
                <a:solidFill>
                  <a:srgbClr val="000000"/>
                </a:solidFill>
                <a:latin typeface="Times New Roman"/>
                <a:ea typeface="Calibri"/>
              </a:rPr>
              <a:t>роботі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приділяється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застосуванню</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підходів</a:t>
            </a:r>
            <a:r>
              <a:rPr lang="ru-RU" sz="2206" b="1" spc="-1" dirty="0">
                <a:solidFill>
                  <a:srgbClr val="000000"/>
                </a:solidFill>
                <a:latin typeface="Times New Roman"/>
                <a:ea typeface="Calibri"/>
              </a:rPr>
              <a:t> </a:t>
            </a:r>
            <a:r>
              <a:rPr lang="ru-RU" sz="2206" b="1" i="1" spc="-1" dirty="0" err="1">
                <a:solidFill>
                  <a:srgbClr val="7030A0"/>
                </a:solidFill>
                <a:latin typeface="Times New Roman"/>
                <a:ea typeface="Calibri"/>
              </a:rPr>
              <a:t>сучасної</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біотехнології</a:t>
            </a:r>
            <a:r>
              <a:rPr lang="ru-RU" sz="2206" b="1" i="1" spc="-1" dirty="0">
                <a:solidFill>
                  <a:srgbClr val="7030A0"/>
                </a:solidFill>
                <a:latin typeface="Times New Roman"/>
                <a:ea typeface="Calibri"/>
              </a:rPr>
              <a:t> (особливо методу </a:t>
            </a:r>
            <a:r>
              <a:rPr lang="ru-RU" sz="2206" b="1" i="1" spc="-1" dirty="0" err="1">
                <a:solidFill>
                  <a:srgbClr val="7030A0"/>
                </a:solidFill>
                <a:latin typeface="Times New Roman"/>
                <a:ea typeface="Calibri"/>
              </a:rPr>
              <a:t>рекомбінантних</a:t>
            </a:r>
            <a:r>
              <a:rPr lang="ru-RU" sz="2206" b="1" i="1" spc="-1" dirty="0">
                <a:solidFill>
                  <a:srgbClr val="7030A0"/>
                </a:solidFill>
                <a:latin typeface="Times New Roman"/>
                <a:ea typeface="Calibri"/>
              </a:rPr>
              <a:t> ДНК) </a:t>
            </a:r>
            <a:r>
              <a:rPr lang="ru-RU" sz="2206" b="1" spc="-1" dirty="0">
                <a:solidFill>
                  <a:srgbClr val="000000"/>
                </a:solidFill>
                <a:latin typeface="Times New Roman"/>
                <a:ea typeface="Calibri"/>
              </a:rPr>
              <a:t>до </a:t>
            </a:r>
            <a:r>
              <a:rPr lang="ru-RU" sz="2206" b="1" spc="-1" dirty="0" err="1">
                <a:solidFill>
                  <a:srgbClr val="000000"/>
                </a:solidFill>
                <a:latin typeface="Times New Roman"/>
                <a:ea typeface="Calibri"/>
              </a:rPr>
              <a:t>організмів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використовуються</a:t>
            </a:r>
            <a:r>
              <a:rPr lang="ru-RU" sz="2206" b="1" spc="-1" dirty="0">
                <a:solidFill>
                  <a:srgbClr val="000000"/>
                </a:solidFill>
                <a:latin typeface="Times New Roman"/>
                <a:ea typeface="Calibri"/>
              </a:rPr>
              <a:t> для </a:t>
            </a:r>
            <a:r>
              <a:rPr lang="ru-RU" sz="2206" b="1" spc="-1" dirty="0" err="1">
                <a:solidFill>
                  <a:srgbClr val="000000"/>
                </a:solidFill>
                <a:latin typeface="Times New Roman"/>
                <a:ea typeface="Calibri"/>
              </a:rPr>
              <a:t>виробництва</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продуктів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харчування</a:t>
            </a:r>
            <a:r>
              <a:rPr lang="ru-RU" sz="2206" b="1" spc="-1" dirty="0">
                <a:solidFill>
                  <a:srgbClr val="000000"/>
                </a:solidFill>
                <a:latin typeface="Times New Roman"/>
                <a:ea typeface="Calibri"/>
              </a:rPr>
              <a:t>.</a:t>
            </a:r>
            <a:endParaRPr lang="ru-RU" sz="2206" spc="-1" dirty="0">
              <a:latin typeface="Arial"/>
            </a:endParaRPr>
          </a:p>
          <a:p>
            <a:pPr algn="just">
              <a:lnSpc>
                <a:spcPct val="100000"/>
              </a:lnSpc>
            </a:pPr>
            <a:r>
              <a:rPr lang="ru-RU" sz="2206" b="1" spc="-1" dirty="0" err="1">
                <a:solidFill>
                  <a:srgbClr val="000000"/>
                </a:solidFill>
                <a:latin typeface="Times New Roman"/>
                <a:ea typeface="Calibri"/>
              </a:rPr>
              <a:t>Застосування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сучасної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біотехнології</a:t>
            </a:r>
            <a:r>
              <a:rPr lang="ru-RU" sz="2206" b="1" spc="-1" dirty="0">
                <a:solidFill>
                  <a:srgbClr val="000000"/>
                </a:solidFill>
                <a:latin typeface="Times New Roman"/>
                <a:ea typeface="Calibri"/>
              </a:rPr>
              <a:t> у </a:t>
            </a:r>
            <a:r>
              <a:rPr lang="ru-RU" sz="2206" b="1" spc="-1" dirty="0" err="1">
                <a:solidFill>
                  <a:srgbClr val="000000"/>
                </a:solidFill>
                <a:latin typeface="Times New Roman"/>
                <a:ea typeface="Calibri"/>
              </a:rPr>
              <a:t>виробництві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продуктів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харчування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відкриває</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нові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можливості</a:t>
            </a:r>
            <a:r>
              <a:rPr lang="ru-RU" sz="2206" b="1" spc="-1" dirty="0">
                <a:solidFill>
                  <a:srgbClr val="000000"/>
                </a:solidFill>
                <a:latin typeface="Times New Roman"/>
                <a:ea typeface="Calibri"/>
              </a:rPr>
              <a:t> й </a:t>
            </a:r>
            <a:r>
              <a:rPr lang="ru-RU" sz="2206" b="1" spc="-1" dirty="0" err="1">
                <a:solidFill>
                  <a:srgbClr val="000000"/>
                </a:solidFill>
                <a:latin typeface="Times New Roman"/>
                <a:ea typeface="Calibri"/>
              </a:rPr>
              <a:t>порушує</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питання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a:solidFill>
                  <a:srgbClr val="7030A0"/>
                </a:solidFill>
                <a:latin typeface="Times New Roman"/>
                <a:ea typeface="Calibri"/>
              </a:rPr>
              <a:t>ДНК</a:t>
            </a:r>
            <a:r>
              <a:rPr lang="ru-RU" sz="2206" b="1" spc="-1" dirty="0">
                <a:solidFill>
                  <a:srgbClr val="000000"/>
                </a:solidFill>
                <a:latin typeface="Times New Roman"/>
                <a:ea typeface="Calibri"/>
              </a:rPr>
              <a:t> – </a:t>
            </a:r>
            <a:r>
              <a:rPr lang="ru-RU" sz="2206" b="1" spc="-1" dirty="0" err="1">
                <a:solidFill>
                  <a:srgbClr val="000000"/>
                </a:solidFill>
                <a:latin typeface="Times New Roman"/>
                <a:ea typeface="Calibri"/>
              </a:rPr>
              <a:t>найбільш</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відомий</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підхід</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використовується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сучасною</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біотехнологією</a:t>
            </a:r>
            <a:r>
              <a:rPr lang="ru-RU" sz="2206" b="1" spc="-1" dirty="0">
                <a:solidFill>
                  <a:srgbClr val="000000"/>
                </a:solidFill>
                <a:latin typeface="Times New Roman"/>
                <a:ea typeface="Calibri"/>
              </a:rPr>
              <a:t>, – </a:t>
            </a:r>
            <a:r>
              <a:rPr lang="ru-RU" sz="2206" b="1" i="1" spc="-1" dirty="0" err="1">
                <a:solidFill>
                  <a:srgbClr val="7030A0"/>
                </a:solidFill>
                <a:latin typeface="Times New Roman"/>
                <a:ea typeface="Calibri"/>
              </a:rPr>
              <a:t>дозволяє</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генетично</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модифікувати</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рослини</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тварин</a:t>
            </a:r>
            <a:r>
              <a:rPr lang="ru-RU" sz="2206" b="1" i="1" spc="-1" dirty="0">
                <a:solidFill>
                  <a:srgbClr val="7030A0"/>
                </a:solidFill>
                <a:latin typeface="Times New Roman"/>
                <a:ea typeface="Calibri"/>
              </a:rPr>
              <a:t> і </a:t>
            </a:r>
            <a:r>
              <a:rPr lang="ru-RU" sz="2206" b="1" i="1" spc="-1" dirty="0" err="1">
                <a:solidFill>
                  <a:srgbClr val="7030A0"/>
                </a:solidFill>
                <a:latin typeface="Times New Roman"/>
                <a:ea typeface="Calibri"/>
              </a:rPr>
              <a:t>мікроорганізми</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наділяючи</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їх</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якостями</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отримати</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які</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неможливо</a:t>
            </a:r>
            <a:r>
              <a:rPr lang="ru-RU" sz="2206" b="1" i="1" spc="-1" dirty="0">
                <a:solidFill>
                  <a:srgbClr val="7030A0"/>
                </a:solidFill>
                <a:latin typeface="Times New Roman"/>
                <a:ea typeface="Calibri"/>
              </a:rPr>
              <a:t> за </a:t>
            </a:r>
            <a:r>
              <a:rPr lang="ru-RU" sz="2206" b="1" i="1" spc="-1" dirty="0" err="1">
                <a:solidFill>
                  <a:srgbClr val="7030A0"/>
                </a:solidFill>
                <a:latin typeface="Times New Roman"/>
                <a:ea typeface="Calibri"/>
              </a:rPr>
              <a:t>допомогою</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традиційних</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методів</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селекції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Крім</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генетичного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модифікування</a:t>
            </a:r>
            <a:r>
              <a:rPr lang="ru-RU" sz="2206" b="1" spc="-1" dirty="0">
                <a:solidFill>
                  <a:srgbClr val="000000"/>
                </a:solidFill>
                <a:latin typeface="Times New Roman"/>
                <a:ea typeface="Calibri"/>
              </a:rPr>
              <a:t> до </a:t>
            </a:r>
            <a:r>
              <a:rPr lang="ru-RU" sz="2206" b="1" spc="-1" dirty="0" err="1">
                <a:solidFill>
                  <a:srgbClr val="000000"/>
                </a:solidFill>
                <a:latin typeface="Times New Roman"/>
                <a:ea typeface="Calibri"/>
              </a:rPr>
              <a:t>методів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сучасної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біотехнології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відносять</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також</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клонування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культивування</a:t>
            </a:r>
            <a:r>
              <a:rPr lang="ru-RU" sz="2206" b="1" spc="-1" dirty="0">
                <a:solidFill>
                  <a:srgbClr val="000000"/>
                </a:solidFill>
                <a:latin typeface="Times New Roman"/>
                <a:ea typeface="Calibri"/>
              </a:rPr>
              <a:t> тканин та </a:t>
            </a:r>
            <a:r>
              <a:rPr lang="ru-RU" sz="2206" b="1" spc="-1" dirty="0" err="1">
                <a:solidFill>
                  <a:srgbClr val="000000"/>
                </a:solidFill>
                <a:latin typeface="Times New Roman"/>
                <a:ea typeface="Calibri"/>
              </a:rPr>
              <a:t>селекцію</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під</a:t>
            </a:r>
            <a:r>
              <a:rPr lang="ru-RU" sz="2206" b="1" spc="-1" dirty="0">
                <a:solidFill>
                  <a:srgbClr val="000000"/>
                </a:solidFill>
                <a:latin typeface="Times New Roman"/>
                <a:ea typeface="Calibri"/>
              </a:rPr>
              <a:t> контролем </a:t>
            </a:r>
            <a:r>
              <a:rPr lang="ru-RU" sz="2206" b="1" spc="-1" dirty="0" err="1">
                <a:solidFill>
                  <a:srgbClr val="000000"/>
                </a:solidFill>
                <a:latin typeface="Times New Roman"/>
                <a:ea typeface="Calibri"/>
              </a:rPr>
              <a:t>маркерів</a:t>
            </a:r>
            <a:r>
              <a:rPr lang="ru-RU" sz="2206" b="1" spc="-1" dirty="0">
                <a:solidFill>
                  <a:srgbClr val="000000"/>
                </a:solidFill>
                <a:latin typeface="Times New Roman"/>
                <a:ea typeface="Calibri"/>
              </a:rPr>
              <a:t>.</a:t>
            </a:r>
            <a:endParaRPr lang="ru-RU" sz="2206" spc="-1" dirty="0">
              <a:latin typeface="Arial"/>
            </a:endParaRPr>
          </a:p>
          <a:p>
            <a:pPr algn="just">
              <a:lnSpc>
                <a:spcPct val="100000"/>
              </a:lnSpc>
            </a:pPr>
            <a:r>
              <a:rPr lang="ru-RU" sz="2206" b="1" spc="-1" dirty="0" err="1">
                <a:solidFill>
                  <a:srgbClr val="000000"/>
                </a:solidFill>
                <a:latin typeface="Times New Roman"/>
                <a:ea typeface="Calibri"/>
              </a:rPr>
              <a:t>Нові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якості</a:t>
            </a:r>
            <a:r>
              <a:rPr lang="ru-RU" sz="2206" b="1" spc="-1" dirty="0">
                <a:solidFill>
                  <a:srgbClr val="000000"/>
                </a:solidFill>
                <a:latin typeface="Times New Roman"/>
                <a:ea typeface="Calibri"/>
              </a:rPr>
              <a:t> ГМО </a:t>
            </a:r>
            <a:r>
              <a:rPr lang="ru-RU" sz="2206" b="1" spc="-1" dirty="0" err="1">
                <a:solidFill>
                  <a:srgbClr val="000000"/>
                </a:solidFill>
                <a:latin typeface="Times New Roman"/>
                <a:ea typeface="Calibri"/>
              </a:rPr>
              <a:t>можуть</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однак</a:t>
            </a:r>
            <a:r>
              <a:rPr lang="ru-RU" sz="2206" b="1" spc="-1" dirty="0">
                <a:solidFill>
                  <a:srgbClr val="000000"/>
                </a:solidFill>
                <a:latin typeface="Times New Roman"/>
                <a:ea typeface="Calibri"/>
              </a:rPr>
              <a:t>, нести </a:t>
            </a:r>
            <a:r>
              <a:rPr lang="ru-RU" sz="2206" b="1" spc="-1" dirty="0" err="1">
                <a:solidFill>
                  <a:srgbClr val="000000"/>
                </a:solidFill>
                <a:latin typeface="Times New Roman"/>
                <a:ea typeface="Calibri"/>
              </a:rPr>
              <a:t>певний</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ризик</a:t>
            </a:r>
            <a:r>
              <a:rPr lang="ru-RU" sz="2206" b="1" spc="-1" dirty="0">
                <a:solidFill>
                  <a:srgbClr val="000000"/>
                </a:solidFill>
                <a:latin typeface="Times New Roman"/>
                <a:ea typeface="Calibri"/>
              </a:rPr>
              <a:t> для </a:t>
            </a:r>
            <a:r>
              <a:rPr lang="ru-RU" sz="2206" b="1" spc="-1" dirty="0" err="1">
                <a:solidFill>
                  <a:srgbClr val="000000"/>
                </a:solidFill>
                <a:latin typeface="Times New Roman"/>
                <a:ea typeface="Calibri"/>
              </a:rPr>
              <a:t>здоров’я</a:t>
            </a:r>
            <a:r>
              <a:rPr lang="ru-RU" sz="2206" b="1" spc="-1" dirty="0">
                <a:solidFill>
                  <a:srgbClr val="000000"/>
                </a:solidFill>
                <a:latin typeface="Times New Roman"/>
                <a:ea typeface="Calibri"/>
              </a:rPr>
              <a:t> та </a:t>
            </a:r>
            <a:r>
              <a:rPr lang="ru-RU" sz="2206" b="1" spc="-1" dirty="0" err="1">
                <a:solidFill>
                  <a:srgbClr val="000000"/>
                </a:solidFill>
                <a:latin typeface="Times New Roman"/>
                <a:ea typeface="Calibri"/>
              </a:rPr>
              <a:t>розвитку</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людини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Багато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хоча</a:t>
            </a:r>
            <a:r>
              <a:rPr lang="ru-RU" sz="2206" b="1" spc="-1" dirty="0">
                <a:solidFill>
                  <a:srgbClr val="000000"/>
                </a:solidFill>
                <a:latin typeface="Times New Roman"/>
                <a:ea typeface="Calibri"/>
              </a:rPr>
              <a:t> і не </a:t>
            </a:r>
            <a:r>
              <a:rPr lang="ru-RU" sz="2206" b="1" spc="-1" dirty="0" err="1">
                <a:solidFill>
                  <a:srgbClr val="000000"/>
                </a:solidFill>
                <a:latin typeface="Times New Roman"/>
                <a:ea typeface="Calibri"/>
              </a:rPr>
              <a:t>всі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генів</a:t>
            </a:r>
            <a:r>
              <a:rPr lang="ru-RU" sz="2206" b="1" spc="-1" dirty="0">
                <a:solidFill>
                  <a:srgbClr val="000000"/>
                </a:solidFill>
                <a:latin typeface="Times New Roman"/>
                <a:ea typeface="Calibri"/>
              </a:rPr>
              <a:t> і </a:t>
            </a:r>
            <a:r>
              <a:rPr lang="ru-RU" sz="2206" b="1" spc="-1" dirty="0" err="1">
                <a:solidFill>
                  <a:srgbClr val="000000"/>
                </a:solidFill>
                <a:latin typeface="Times New Roman"/>
                <a:ea typeface="Calibri"/>
              </a:rPr>
              <a:t>ознак</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використані</a:t>
            </a:r>
            <a:r>
              <a:rPr lang="ru-RU" sz="2206" b="1" spc="-1" dirty="0">
                <a:solidFill>
                  <a:srgbClr val="000000"/>
                </a:solidFill>
                <a:latin typeface="Times New Roman"/>
                <a:ea typeface="Calibri"/>
              </a:rPr>
              <a:t> при </a:t>
            </a:r>
            <a:r>
              <a:rPr lang="ru-RU" sz="2206" b="1" spc="-1" dirty="0" err="1">
                <a:solidFill>
                  <a:srgbClr val="000000"/>
                </a:solidFill>
                <a:latin typeface="Times New Roman"/>
                <a:ea typeface="Calibri"/>
              </a:rPr>
              <a:t>створенні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сільськогосподарських</a:t>
            </a:r>
            <a:r>
              <a:rPr lang="ru-RU" sz="2206" b="1" spc="-1" dirty="0">
                <a:solidFill>
                  <a:srgbClr val="000000"/>
                </a:solidFill>
                <a:latin typeface="Times New Roman"/>
                <a:ea typeface="Calibri"/>
              </a:rPr>
              <a:t> ГМО, не </a:t>
            </a:r>
            <a:r>
              <a:rPr lang="ru-RU" sz="2206" b="1" spc="-1" dirty="0" err="1">
                <a:solidFill>
                  <a:srgbClr val="000000"/>
                </a:solidFill>
                <a:latin typeface="Times New Roman"/>
                <a:ea typeface="Calibri"/>
              </a:rPr>
              <a:t>мають</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рекомендацій</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щодо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безпечного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використання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Деякі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країни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розробили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законодавчі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акти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передбачають</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проведення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обов’язкового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домаркінгового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аналізу</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ризику</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використання</a:t>
            </a:r>
            <a:r>
              <a:rPr lang="ru-RU" sz="2206" b="1" spc="-1" dirty="0">
                <a:solidFill>
                  <a:srgbClr val="000000"/>
                </a:solidFill>
                <a:latin typeface="Times New Roman"/>
                <a:ea typeface="Calibri"/>
              </a:rPr>
              <a:t> ГМ </a:t>
            </a:r>
            <a:r>
              <a:rPr lang="ru-RU" sz="2206" b="1" spc="-1" dirty="0" err="1">
                <a:solidFill>
                  <a:srgbClr val="000000"/>
                </a:solidFill>
                <a:latin typeface="Times New Roman"/>
                <a:ea typeface="Calibri"/>
              </a:rPr>
              <a:t>продуктів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харчування</a:t>
            </a:r>
            <a:r>
              <a:rPr lang="ru-RU" sz="2206" b="1" spc="-1" dirty="0">
                <a:solidFill>
                  <a:srgbClr val="000000"/>
                </a:solidFill>
                <a:latin typeface="Times New Roman"/>
                <a:ea typeface="Calibri"/>
              </a:rPr>
              <a:t>. Для </a:t>
            </a:r>
            <a:r>
              <a:rPr lang="ru-RU" sz="2206" b="1" spc="-1" dirty="0" err="1">
                <a:solidFill>
                  <a:srgbClr val="000000"/>
                </a:solidFill>
                <a:latin typeface="Times New Roman"/>
                <a:ea typeface="Calibri"/>
              </a:rPr>
              <a:t>вирішення</a:t>
            </a:r>
            <a:r>
              <a:rPr lang="ru-RU" sz="2206" b="1" spc="-1" dirty="0">
                <a:solidFill>
                  <a:srgbClr val="000000"/>
                </a:solidFill>
                <a:latin typeface="Times New Roman"/>
                <a:ea typeface="Calibri"/>
              </a:rPr>
              <a:t> таких </a:t>
            </a:r>
            <a:r>
              <a:rPr lang="ru-RU" sz="2206" b="1" spc="-1" dirty="0" err="1">
                <a:solidFill>
                  <a:srgbClr val="000000"/>
                </a:solidFill>
                <a:latin typeface="Times New Roman"/>
                <a:ea typeface="Calibri"/>
              </a:rPr>
              <a:t>питань</a:t>
            </a:r>
            <a:r>
              <a:rPr lang="ru-RU" sz="2206" b="1" spc="-1" dirty="0">
                <a:solidFill>
                  <a:srgbClr val="000000"/>
                </a:solidFill>
                <a:latin typeface="Times New Roman"/>
                <a:ea typeface="Calibri"/>
              </a:rPr>
              <a:t> на </a:t>
            </a:r>
            <a:r>
              <a:rPr lang="ru-RU" sz="2206" b="1" spc="-1" dirty="0" err="1">
                <a:solidFill>
                  <a:srgbClr val="000000"/>
                </a:solidFill>
                <a:latin typeface="Times New Roman"/>
                <a:ea typeface="Calibri"/>
              </a:rPr>
              <a:t>міжнародному</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рівні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існують</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спеціальні</a:t>
            </a:r>
            <a:r>
              <a:rPr lang="ru-RU" sz="2206" b="1" spc="-1" dirty="0">
                <a:solidFill>
                  <a:srgbClr val="000000"/>
                </a:solidFill>
                <a:latin typeface="Times New Roman"/>
                <a:ea typeface="Calibri"/>
              </a:rPr>
              <a:t> угоди і </a:t>
            </a:r>
            <a:r>
              <a:rPr lang="ru-RU" sz="2206" b="1" spc="-1" dirty="0" err="1">
                <a:solidFill>
                  <a:srgbClr val="000000"/>
                </a:solidFill>
                <a:latin typeface="Times New Roman"/>
                <a:ea typeface="Calibri"/>
              </a:rPr>
              <a:t>норми</a:t>
            </a:r>
            <a:r>
              <a:rPr lang="ru-RU" sz="2206" b="1" spc="-1" dirty="0">
                <a:solidFill>
                  <a:srgbClr val="000000"/>
                </a:solidFill>
                <a:latin typeface="Times New Roman"/>
                <a:ea typeface="Calibri"/>
              </a:rPr>
              <a:t>.</a:t>
            </a:r>
            <a:endParaRPr lang="ru-RU" sz="2206" spc="-1" dirty="0">
              <a:latin typeface="Arial"/>
            </a:endParaRPr>
          </a:p>
        </p:txBody>
      </p:sp>
    </p:spTree>
    <p:extLst>
      <p:ext uri="{BB962C8B-B14F-4D97-AF65-F5344CB8AC3E}">
        <p14:creationId xmlns:p14="http://schemas.microsoft.com/office/powerpoint/2010/main" val="111216176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CustomShape 1"/>
          <p:cNvSpPr/>
          <p:nvPr/>
        </p:nvSpPr>
        <p:spPr>
          <a:xfrm>
            <a:off x="315218" y="314574"/>
            <a:ext cx="9294564" cy="6549805"/>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99250" tIns="49625" rIns="99250" bIns="49625" anchor="ctr">
            <a:spAutoFit/>
          </a:bodyPr>
          <a:lstStyle/>
          <a:p>
            <a:pPr algn="just">
              <a:lnSpc>
                <a:spcPct val="100000"/>
              </a:lnSpc>
            </a:pPr>
            <a:r>
              <a:rPr lang="ru-RU" sz="2206" b="1" i="1" spc="-1" dirty="0">
                <a:solidFill>
                  <a:srgbClr val="7030A0"/>
                </a:solidFill>
                <a:latin typeface="Times New Roman"/>
                <a:ea typeface="Calibri"/>
              </a:rPr>
              <a:t>ГМО </a:t>
            </a:r>
            <a:r>
              <a:rPr lang="ru-RU" sz="2206" b="1" i="1" spc="-1" dirty="0" err="1">
                <a:solidFill>
                  <a:srgbClr val="7030A0"/>
                </a:solidFill>
                <a:latin typeface="Times New Roman"/>
                <a:ea typeface="Calibri"/>
              </a:rPr>
              <a:t>можуть</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давати</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непрямі</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негативні</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ефекти</a:t>
            </a:r>
            <a:r>
              <a:rPr lang="ru-RU" sz="2206" b="1" i="1" spc="-1" dirty="0">
                <a:solidFill>
                  <a:srgbClr val="7030A0"/>
                </a:solidFill>
                <a:latin typeface="Times New Roman"/>
                <a:ea typeface="Calibri"/>
              </a:rPr>
              <a:t> на </a:t>
            </a:r>
            <a:r>
              <a:rPr lang="ru-RU" sz="2206" b="1" i="1" spc="-1" dirty="0" err="1">
                <a:solidFill>
                  <a:srgbClr val="7030A0"/>
                </a:solidFill>
                <a:latin typeface="Times New Roman"/>
                <a:ea typeface="Calibri"/>
              </a:rPr>
              <a:t>здоров’я</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людини</a:t>
            </a:r>
            <a:r>
              <a:rPr lang="ru-RU" sz="2206" b="1" i="1" spc="-1" dirty="0">
                <a:solidFill>
                  <a:srgbClr val="7030A0"/>
                </a:solidFill>
                <a:latin typeface="Times New Roman"/>
                <a:ea typeface="Calibri"/>
              </a:rPr>
              <a:t>, в тому </a:t>
            </a:r>
            <a:r>
              <a:rPr lang="ru-RU" sz="2206" b="1" i="1" spc="-1" dirty="0" err="1">
                <a:solidFill>
                  <a:srgbClr val="7030A0"/>
                </a:solidFill>
                <a:latin typeface="Times New Roman"/>
                <a:ea typeface="Calibri"/>
              </a:rPr>
              <a:t>числі</a:t>
            </a:r>
            <a:r>
              <a:rPr lang="ru-RU" sz="2206" b="1" i="1" spc="-1" dirty="0">
                <a:solidFill>
                  <a:srgbClr val="7030A0"/>
                </a:solidFill>
                <a:latin typeface="Times New Roman"/>
                <a:ea typeface="Calibri"/>
              </a:rPr>
              <a:t> за </a:t>
            </a:r>
            <a:r>
              <a:rPr lang="ru-RU" sz="2206" b="1" i="1" spc="-1" dirty="0" err="1">
                <a:solidFill>
                  <a:srgbClr val="7030A0"/>
                </a:solidFill>
                <a:latin typeface="Times New Roman"/>
                <a:ea typeface="Calibri"/>
              </a:rPr>
              <a:t>допомогою</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згубного</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впливу</a:t>
            </a:r>
            <a:r>
              <a:rPr lang="ru-RU" sz="2206" b="1" i="1" spc="-1" dirty="0">
                <a:solidFill>
                  <a:srgbClr val="7030A0"/>
                </a:solidFill>
                <a:latin typeface="Times New Roman"/>
                <a:ea typeface="Calibri"/>
              </a:rPr>
              <a:t> на </a:t>
            </a:r>
            <a:r>
              <a:rPr lang="ru-RU" sz="2206" b="1" i="1" spc="-1" dirty="0" err="1">
                <a:solidFill>
                  <a:srgbClr val="7030A0"/>
                </a:solidFill>
                <a:latin typeface="Times New Roman"/>
                <a:ea typeface="Calibri"/>
              </a:rPr>
              <a:t>навколишнє</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середовище</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або</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несприятливого</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впливу</a:t>
            </a:r>
            <a:r>
              <a:rPr lang="ru-RU" sz="2206" b="1" i="1" spc="-1" dirty="0">
                <a:solidFill>
                  <a:srgbClr val="7030A0"/>
                </a:solidFill>
                <a:latin typeface="Times New Roman"/>
                <a:ea typeface="Calibri"/>
              </a:rPr>
              <a:t> на </a:t>
            </a:r>
            <a:r>
              <a:rPr lang="ru-RU" sz="2206" b="1" i="1" spc="-1" dirty="0" err="1">
                <a:solidFill>
                  <a:srgbClr val="7030A0"/>
                </a:solidFill>
                <a:latin typeface="Times New Roman"/>
                <a:ea typeface="Calibri"/>
              </a:rPr>
              <a:t>економічні</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такі</a:t>
            </a:r>
            <a:r>
              <a:rPr lang="ru-RU" sz="2206" b="1" i="1" spc="-1" dirty="0">
                <a:solidFill>
                  <a:srgbClr val="7030A0"/>
                </a:solidFill>
                <a:latin typeface="Times New Roman"/>
                <a:ea typeface="Calibri"/>
              </a:rPr>
              <a:t> як </a:t>
            </a:r>
            <a:r>
              <a:rPr lang="ru-RU" sz="2206" b="1" i="1" spc="-1" dirty="0" err="1">
                <a:solidFill>
                  <a:srgbClr val="7030A0"/>
                </a:solidFill>
                <a:latin typeface="Times New Roman"/>
                <a:ea typeface="Calibri"/>
              </a:rPr>
              <a:t>торгівля</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соціальні</a:t>
            </a:r>
            <a:r>
              <a:rPr lang="ru-RU" sz="2206" b="1" i="1" spc="-1" dirty="0">
                <a:solidFill>
                  <a:srgbClr val="7030A0"/>
                </a:solidFill>
                <a:latin typeface="Times New Roman"/>
                <a:ea typeface="Calibri"/>
              </a:rPr>
              <a:t> та </a:t>
            </a:r>
            <a:r>
              <a:rPr lang="ru-RU" sz="2206" b="1" i="1" spc="-1" dirty="0" err="1">
                <a:solidFill>
                  <a:srgbClr val="7030A0"/>
                </a:solidFill>
                <a:latin typeface="Times New Roman"/>
                <a:ea typeface="Calibri"/>
              </a:rPr>
              <a:t>етичні</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фактори</a:t>
            </a:r>
            <a:r>
              <a:rPr lang="ru-RU" sz="2206" b="1" i="1" spc="-1" dirty="0">
                <a:solidFill>
                  <a:srgbClr val="7030A0"/>
                </a:solidFill>
                <a:latin typeface="Times New Roman"/>
                <a:ea typeface="Calibri"/>
              </a:rPr>
              <a:t>.</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Такі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ефекти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слід</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оцінювати</a:t>
            </a:r>
            <a:r>
              <a:rPr lang="ru-RU" sz="2206" b="1" spc="-1" dirty="0">
                <a:solidFill>
                  <a:srgbClr val="000000"/>
                </a:solidFill>
                <a:latin typeface="Times New Roman"/>
                <a:ea typeface="Calibri"/>
              </a:rPr>
              <a:t> з </a:t>
            </a:r>
            <a:r>
              <a:rPr lang="ru-RU" sz="2206" b="1" spc="-1" dirty="0" err="1">
                <a:solidFill>
                  <a:srgbClr val="000000"/>
                </a:solidFill>
                <a:latin typeface="Times New Roman"/>
                <a:ea typeface="Calibri"/>
              </a:rPr>
              <a:t>урахуванням</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можливих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переваг</a:t>
            </a:r>
            <a:r>
              <a:rPr lang="ru-RU" sz="2206" b="1" spc="-1" dirty="0">
                <a:solidFill>
                  <a:srgbClr val="000000"/>
                </a:solidFill>
                <a:latin typeface="Times New Roman"/>
                <a:ea typeface="Calibri"/>
              </a:rPr>
              <a:t> і </a:t>
            </a:r>
            <a:r>
              <a:rPr lang="ru-RU" sz="2206" b="1" spc="-1" dirty="0" err="1">
                <a:solidFill>
                  <a:srgbClr val="000000"/>
                </a:solidFill>
                <a:latin typeface="Times New Roman"/>
                <a:ea typeface="Calibri"/>
              </a:rPr>
              <a:t>ризиків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пов’язані</a:t>
            </a:r>
            <a:r>
              <a:rPr lang="ru-RU" sz="2206" b="1" spc="-1" dirty="0">
                <a:solidFill>
                  <a:srgbClr val="000000"/>
                </a:solidFill>
                <a:latin typeface="Times New Roman"/>
                <a:ea typeface="Calibri"/>
              </a:rPr>
              <a:t> з не-ГМ продуктами. </a:t>
            </a:r>
            <a:r>
              <a:rPr lang="ru-RU" sz="2206" b="1" spc="-1" dirty="0" err="1">
                <a:solidFill>
                  <a:srgbClr val="000000"/>
                </a:solidFill>
                <a:latin typeface="Times New Roman"/>
                <a:ea typeface="Calibri"/>
              </a:rPr>
              <a:t>Наприклад</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нові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сорти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сільськогосподарської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рослини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виведені</a:t>
            </a:r>
            <a:r>
              <a:rPr lang="ru-RU" sz="2206" b="1" spc="-1" dirty="0">
                <a:solidFill>
                  <a:srgbClr val="000000"/>
                </a:solidFill>
                <a:latin typeface="Times New Roman"/>
                <a:ea typeface="Calibri"/>
              </a:rPr>
              <a:t> за </a:t>
            </a:r>
            <a:r>
              <a:rPr lang="ru-RU" sz="2206" b="1" spc="-1" dirty="0" err="1">
                <a:solidFill>
                  <a:srgbClr val="000000"/>
                </a:solidFill>
                <a:latin typeface="Times New Roman"/>
                <a:ea typeface="Calibri"/>
              </a:rPr>
              <a:t>допомогою</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традиційних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селекційних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підходів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також</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можуть</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мати</a:t>
            </a:r>
            <a:r>
              <a:rPr lang="ru-RU" sz="2206" b="1" spc="-1" dirty="0">
                <a:solidFill>
                  <a:srgbClr val="000000"/>
                </a:solidFill>
                <a:latin typeface="Times New Roman"/>
                <a:ea typeface="Calibri"/>
              </a:rPr>
              <a:t> як </a:t>
            </a:r>
            <a:r>
              <a:rPr lang="ru-RU" sz="2206" b="1" spc="-1" dirty="0" err="1">
                <a:solidFill>
                  <a:srgbClr val="000000"/>
                </a:solidFill>
                <a:latin typeface="Times New Roman"/>
                <a:ea typeface="Calibri"/>
              </a:rPr>
              <a:t>позитивний</a:t>
            </a:r>
            <a:r>
              <a:rPr lang="ru-RU" sz="2206" b="1" spc="-1" dirty="0">
                <a:solidFill>
                  <a:srgbClr val="000000"/>
                </a:solidFill>
                <a:latin typeface="Times New Roman"/>
                <a:ea typeface="Calibri"/>
              </a:rPr>
              <a:t>, так і </a:t>
            </a:r>
            <a:r>
              <a:rPr lang="ru-RU" sz="2206" b="1" spc="-1" dirty="0" err="1">
                <a:solidFill>
                  <a:srgbClr val="000000"/>
                </a:solidFill>
                <a:latin typeface="Times New Roman"/>
                <a:ea typeface="Calibri"/>
              </a:rPr>
              <a:t>негативний</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вплив</a:t>
            </a:r>
            <a:r>
              <a:rPr lang="ru-RU" sz="2206" b="1" spc="-1" dirty="0">
                <a:solidFill>
                  <a:srgbClr val="000000"/>
                </a:solidFill>
                <a:latin typeface="Times New Roman"/>
                <a:ea typeface="Calibri"/>
              </a:rPr>
              <a:t> на </a:t>
            </a:r>
            <a:r>
              <a:rPr lang="ru-RU" sz="2206" b="1" spc="-1" dirty="0" err="1">
                <a:solidFill>
                  <a:srgbClr val="000000"/>
                </a:solidFill>
                <a:latin typeface="Times New Roman"/>
                <a:ea typeface="Calibri"/>
              </a:rPr>
              <a:t>здоров’я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людини</a:t>
            </a:r>
            <a:r>
              <a:rPr lang="ru-RU" sz="2206" b="1" spc="-1" dirty="0">
                <a:solidFill>
                  <a:srgbClr val="000000"/>
                </a:solidFill>
                <a:latin typeface="Times New Roman"/>
                <a:ea typeface="Calibri"/>
              </a:rPr>
              <a:t> і </a:t>
            </a:r>
            <a:r>
              <a:rPr lang="ru-RU" sz="2206" b="1" spc="-1" dirty="0" err="1">
                <a:solidFill>
                  <a:srgbClr val="000000"/>
                </a:solidFill>
                <a:latin typeface="Times New Roman"/>
                <a:ea typeface="Calibri"/>
              </a:rPr>
              <a:t>навколишнє</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середовище</a:t>
            </a:r>
            <a:r>
              <a:rPr lang="ru-RU" sz="2206" b="1" spc="-1" dirty="0">
                <a:solidFill>
                  <a:srgbClr val="000000"/>
                </a:solidFill>
                <a:latin typeface="Times New Roman"/>
                <a:ea typeface="Calibri"/>
              </a:rPr>
              <a:t>.</a:t>
            </a:r>
            <a:endParaRPr lang="ru-RU" sz="2206" spc="-1" dirty="0">
              <a:latin typeface="Arial"/>
            </a:endParaRPr>
          </a:p>
          <a:p>
            <a:pPr algn="just">
              <a:lnSpc>
                <a:spcPct val="100000"/>
              </a:lnSpc>
            </a:pPr>
            <a:r>
              <a:rPr lang="ru-RU" sz="2206" b="1" spc="-1" dirty="0">
                <a:solidFill>
                  <a:srgbClr val="000000"/>
                </a:solidFill>
                <a:latin typeface="Times New Roman"/>
                <a:ea typeface="Calibri"/>
              </a:rPr>
              <a:t>На </a:t>
            </a:r>
            <a:r>
              <a:rPr lang="ru-RU" sz="2206" b="1" spc="-1" dirty="0" err="1">
                <a:solidFill>
                  <a:srgbClr val="000000"/>
                </a:solidFill>
                <a:latin typeface="Times New Roman"/>
                <a:ea typeface="Calibri"/>
              </a:rPr>
              <a:t>сьогоднішній</a:t>
            </a:r>
            <a:r>
              <a:rPr lang="ru-RU" sz="2206" b="1" spc="-1" dirty="0">
                <a:solidFill>
                  <a:srgbClr val="000000"/>
                </a:solidFill>
                <a:latin typeface="Times New Roman"/>
                <a:ea typeface="Calibri"/>
              </a:rPr>
              <a:t> день </a:t>
            </a:r>
            <a:r>
              <a:rPr lang="ru-RU" sz="2206" b="1" spc="-1" dirty="0" err="1">
                <a:solidFill>
                  <a:srgbClr val="000000"/>
                </a:solidFill>
                <a:latin typeface="Times New Roman"/>
                <a:ea typeface="Calibri"/>
              </a:rPr>
              <a:t>тільки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декільком</a:t>
            </a:r>
            <a:r>
              <a:rPr lang="ru-RU" sz="2206" b="1" spc="-1" dirty="0">
                <a:solidFill>
                  <a:srgbClr val="000000"/>
                </a:solidFill>
                <a:latin typeface="Times New Roman"/>
                <a:ea typeface="Calibri"/>
              </a:rPr>
              <a:t> ГМ культурам дозволено бути </a:t>
            </a:r>
            <a:r>
              <a:rPr lang="ru-RU" sz="2206" b="1" spc="-1" dirty="0" err="1">
                <a:solidFill>
                  <a:srgbClr val="000000"/>
                </a:solidFill>
                <a:latin typeface="Times New Roman"/>
                <a:ea typeface="Calibri"/>
              </a:rPr>
              <a:t>використаними</a:t>
            </a:r>
            <a:r>
              <a:rPr lang="ru-RU" sz="2206" b="1" spc="-1" dirty="0">
                <a:solidFill>
                  <a:srgbClr val="000000"/>
                </a:solidFill>
                <a:latin typeface="Times New Roman"/>
                <a:ea typeface="Calibri"/>
              </a:rPr>
              <a:t> у </a:t>
            </a:r>
            <a:r>
              <a:rPr lang="ru-RU" sz="2206" b="1" spc="-1" dirty="0" err="1">
                <a:solidFill>
                  <a:srgbClr val="000000"/>
                </a:solidFill>
                <a:latin typeface="Times New Roman"/>
                <a:ea typeface="Calibri"/>
              </a:rPr>
              <a:t>виробництві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продуктів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харчування</a:t>
            </a:r>
            <a:r>
              <a:rPr lang="ru-RU" sz="2206" b="1" spc="-1" dirty="0">
                <a:solidFill>
                  <a:srgbClr val="000000"/>
                </a:solidFill>
                <a:latin typeface="Times New Roman"/>
                <a:ea typeface="Calibri"/>
              </a:rPr>
              <a:t>, і вони </a:t>
            </a:r>
            <a:r>
              <a:rPr lang="ru-RU" sz="2206" b="1" spc="-1" dirty="0" err="1">
                <a:solidFill>
                  <a:srgbClr val="000000"/>
                </a:solidFill>
                <a:latin typeface="Times New Roman"/>
                <a:ea typeface="Calibri"/>
              </a:rPr>
              <a:t>надходять</a:t>
            </a:r>
            <a:r>
              <a:rPr lang="ru-RU" sz="2206" b="1" spc="-1" dirty="0">
                <a:solidFill>
                  <a:srgbClr val="000000"/>
                </a:solidFill>
                <a:latin typeface="Times New Roman"/>
                <a:ea typeface="Calibri"/>
              </a:rPr>
              <a:t> на </a:t>
            </a:r>
            <a:r>
              <a:rPr lang="ru-RU" sz="2206" b="1" spc="-1" dirty="0" err="1">
                <a:solidFill>
                  <a:srgbClr val="000000"/>
                </a:solidFill>
                <a:latin typeface="Times New Roman"/>
                <a:ea typeface="Calibri"/>
              </a:rPr>
              <a:t>міжнародний</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продовольчий</a:t>
            </a:r>
            <a:r>
              <a:rPr lang="ru-RU" sz="2206" b="1" spc="-1" dirty="0">
                <a:solidFill>
                  <a:srgbClr val="000000"/>
                </a:solidFill>
                <a:latin typeface="Times New Roman"/>
                <a:ea typeface="Calibri"/>
              </a:rPr>
              <a:t> і </a:t>
            </a:r>
            <a:r>
              <a:rPr lang="ru-RU" sz="2206" b="1" spc="-1" dirty="0" err="1">
                <a:solidFill>
                  <a:srgbClr val="000000"/>
                </a:solidFill>
                <a:latin typeface="Times New Roman"/>
                <a:ea typeface="Calibri"/>
              </a:rPr>
              <a:t>кормовий</a:t>
            </a:r>
            <a:r>
              <a:rPr lang="ru-RU" sz="2206" b="1" spc="-1" dirty="0">
                <a:solidFill>
                  <a:srgbClr val="000000"/>
                </a:solidFill>
                <a:latin typeface="Times New Roman"/>
                <a:ea typeface="Calibri"/>
              </a:rPr>
              <a:t> ринки. До </a:t>
            </a:r>
            <a:r>
              <a:rPr lang="ru-RU" sz="2206" b="1" spc="-1" dirty="0" err="1">
                <a:solidFill>
                  <a:srgbClr val="000000"/>
                </a:solidFill>
                <a:latin typeface="Times New Roman"/>
                <a:ea typeface="Calibri"/>
              </a:rPr>
              <a:t>їх</a:t>
            </a:r>
            <a:r>
              <a:rPr lang="ru-RU" sz="2206" b="1" spc="-1" dirty="0">
                <a:solidFill>
                  <a:srgbClr val="000000"/>
                </a:solidFill>
                <a:latin typeface="Times New Roman"/>
                <a:ea typeface="Calibri"/>
              </a:rPr>
              <a:t> числа </a:t>
            </a:r>
            <a:r>
              <a:rPr lang="ru-RU" sz="2206" b="1" spc="-1" dirty="0" err="1">
                <a:solidFill>
                  <a:srgbClr val="000000"/>
                </a:solidFill>
                <a:latin typeface="Times New Roman"/>
                <a:ea typeface="Calibri"/>
              </a:rPr>
              <a:t>входять</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стійка</a:t>
            </a:r>
            <a:r>
              <a:rPr lang="ru-RU" sz="2206" b="1" spc="-1" dirty="0">
                <a:solidFill>
                  <a:srgbClr val="000000"/>
                </a:solidFill>
                <a:latin typeface="Times New Roman"/>
                <a:ea typeface="Calibri"/>
              </a:rPr>
              <a:t> до </a:t>
            </a:r>
            <a:r>
              <a:rPr lang="ru-RU" sz="2206" b="1" spc="-1" dirty="0" err="1">
                <a:solidFill>
                  <a:srgbClr val="000000"/>
                </a:solidFill>
                <a:latin typeface="Times New Roman"/>
                <a:ea typeface="Calibri"/>
              </a:rPr>
              <a:t>гербіцидів</a:t>
            </a:r>
            <a:r>
              <a:rPr lang="ru-RU" sz="2206" b="1" spc="-1" dirty="0">
                <a:solidFill>
                  <a:srgbClr val="000000"/>
                </a:solidFill>
                <a:latin typeface="Times New Roman"/>
                <a:ea typeface="Calibri"/>
              </a:rPr>
              <a:t> і комах </a:t>
            </a:r>
            <a:r>
              <a:rPr lang="ru-RU" sz="2206" b="1" spc="-1" dirty="0" err="1">
                <a:solidFill>
                  <a:srgbClr val="000000"/>
                </a:solidFill>
                <a:latin typeface="Times New Roman"/>
                <a:ea typeface="Calibri"/>
              </a:rPr>
              <a:t>кукурудза</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стійкі</a:t>
            </a:r>
            <a:r>
              <a:rPr lang="ru-RU" sz="2206" b="1" spc="-1" dirty="0">
                <a:solidFill>
                  <a:srgbClr val="000000"/>
                </a:solidFill>
                <a:latin typeface="Times New Roman"/>
                <a:ea typeface="Calibri"/>
              </a:rPr>
              <a:t> до комах ГМ </a:t>
            </a:r>
            <a:r>
              <a:rPr lang="ru-RU" sz="2206" b="1" spc="-1" dirty="0" err="1">
                <a:solidFill>
                  <a:srgbClr val="000000"/>
                </a:solidFill>
                <a:latin typeface="Times New Roman"/>
                <a:ea typeface="Calibri"/>
              </a:rPr>
              <a:t>культури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експресують</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різні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варіанти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інсектицидних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токсинів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бактерій</a:t>
            </a:r>
            <a:r>
              <a:rPr lang="ru-RU" sz="2206" b="1" spc="-1" dirty="0">
                <a:solidFill>
                  <a:srgbClr val="000000"/>
                </a:solidFill>
                <a:latin typeface="Times New Roman"/>
                <a:ea typeface="Calibri"/>
              </a:rPr>
              <a:t> </a:t>
            </a:r>
            <a:r>
              <a:rPr lang="ru-RU" sz="2206" b="1" i="1" spc="-1" dirty="0" err="1">
                <a:solidFill>
                  <a:srgbClr val="000000"/>
                </a:solidFill>
                <a:latin typeface="Times New Roman"/>
                <a:ea typeface="Calibri"/>
              </a:rPr>
              <a:t>Bacillus</a:t>
            </a:r>
            <a:r>
              <a:rPr lang="ru-RU" sz="2206" b="1" i="1" spc="-1" dirty="0">
                <a:solidFill>
                  <a:srgbClr val="000000"/>
                </a:solidFill>
                <a:latin typeface="Times New Roman"/>
                <a:ea typeface="Calibri"/>
              </a:rPr>
              <a:t> </a:t>
            </a:r>
            <a:r>
              <a:rPr lang="ru-RU" sz="2206" b="1" i="1" spc="-1" dirty="0" err="1">
                <a:solidFill>
                  <a:srgbClr val="000000"/>
                </a:solidFill>
                <a:latin typeface="Times New Roman"/>
                <a:ea typeface="Calibri"/>
              </a:rPr>
              <a:t>thuringiensis</a:t>
            </a:r>
            <a:r>
              <a:rPr lang="ru-RU" sz="2206" b="1" i="1" spc="-1" dirty="0">
                <a:solidFill>
                  <a:srgbClr val="000000"/>
                </a:solidFill>
                <a:latin typeface="Times New Roman"/>
                <a:ea typeface="Calibri"/>
              </a:rPr>
              <a:t> </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Bt</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толерантні</a:t>
            </a:r>
            <a:r>
              <a:rPr lang="ru-RU" sz="2206" b="1" spc="-1" dirty="0">
                <a:solidFill>
                  <a:srgbClr val="000000"/>
                </a:solidFill>
                <a:latin typeface="Times New Roman"/>
                <a:ea typeface="Calibri"/>
              </a:rPr>
              <a:t> до </a:t>
            </a:r>
            <a:r>
              <a:rPr lang="ru-RU" sz="2206" b="1" spc="-1" dirty="0" err="1">
                <a:solidFill>
                  <a:srgbClr val="000000"/>
                </a:solidFill>
                <a:latin typeface="Times New Roman"/>
                <a:ea typeface="Calibri"/>
              </a:rPr>
              <a:t>гербіцидів</a:t>
            </a:r>
            <a:r>
              <a:rPr lang="ru-RU" sz="2206" b="1" spc="-1" dirty="0">
                <a:solidFill>
                  <a:srgbClr val="000000"/>
                </a:solidFill>
                <a:latin typeface="Times New Roman"/>
                <a:ea typeface="Calibri"/>
              </a:rPr>
              <a:t> соя і </a:t>
            </a:r>
            <a:r>
              <a:rPr lang="ru-RU" sz="2206" b="1" spc="-1" dirty="0" err="1">
                <a:solidFill>
                  <a:srgbClr val="000000"/>
                </a:solidFill>
                <a:latin typeface="Times New Roman"/>
                <a:ea typeface="Calibri"/>
              </a:rPr>
              <a:t>олійний</a:t>
            </a:r>
            <a:r>
              <a:rPr lang="ru-RU" sz="2206" b="1" spc="-1" dirty="0">
                <a:solidFill>
                  <a:srgbClr val="000000"/>
                </a:solidFill>
                <a:latin typeface="Times New Roman"/>
                <a:ea typeface="Calibri"/>
              </a:rPr>
              <a:t> рапс (</a:t>
            </a:r>
            <a:r>
              <a:rPr lang="ru-RU" sz="2206" b="1" spc="-1" dirty="0" err="1">
                <a:solidFill>
                  <a:srgbClr val="000000"/>
                </a:solidFill>
                <a:latin typeface="Times New Roman"/>
                <a:ea typeface="Calibri"/>
              </a:rPr>
              <a:t>канола</a:t>
            </a:r>
            <a:r>
              <a:rPr lang="ru-RU" sz="2206" b="1" spc="-1" dirty="0">
                <a:solidFill>
                  <a:srgbClr val="000000"/>
                </a:solidFill>
                <a:latin typeface="Times New Roman"/>
                <a:ea typeface="Calibri"/>
              </a:rPr>
              <a:t>), а </a:t>
            </a:r>
            <a:r>
              <a:rPr lang="ru-RU" sz="2206" b="1" spc="-1" dirty="0" err="1">
                <a:solidFill>
                  <a:srgbClr val="000000"/>
                </a:solidFill>
                <a:latin typeface="Times New Roman"/>
                <a:ea typeface="Calibri"/>
              </a:rPr>
              <a:t>також</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стійка</a:t>
            </a:r>
            <a:r>
              <a:rPr lang="ru-RU" sz="2206" b="1" spc="-1" dirty="0">
                <a:solidFill>
                  <a:srgbClr val="000000"/>
                </a:solidFill>
                <a:latin typeface="Times New Roman"/>
                <a:ea typeface="Calibri"/>
              </a:rPr>
              <a:t> до </a:t>
            </a:r>
            <a:r>
              <a:rPr lang="ru-RU" sz="2206" b="1" spc="-1" dirty="0" err="1">
                <a:solidFill>
                  <a:srgbClr val="000000"/>
                </a:solidFill>
                <a:latin typeface="Times New Roman"/>
                <a:ea typeface="Calibri"/>
              </a:rPr>
              <a:t>гербіцидів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бавовна</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переважно</a:t>
            </a:r>
            <a:r>
              <a:rPr lang="ru-RU" sz="2206" b="1" spc="-1" dirty="0">
                <a:solidFill>
                  <a:srgbClr val="000000"/>
                </a:solidFill>
                <a:latin typeface="Times New Roman"/>
                <a:ea typeface="Calibri"/>
              </a:rPr>
              <a:t> для </a:t>
            </a:r>
            <a:r>
              <a:rPr lang="ru-RU" sz="2206" b="1" spc="-1" dirty="0" err="1">
                <a:solidFill>
                  <a:srgbClr val="000000"/>
                </a:solidFill>
                <a:latin typeface="Times New Roman"/>
                <a:ea typeface="Calibri"/>
              </a:rPr>
              <a:t>виробництва</a:t>
            </a:r>
            <a:r>
              <a:rPr lang="ru-RU" sz="2206" b="1" spc="-1" dirty="0">
                <a:solidFill>
                  <a:srgbClr val="000000"/>
                </a:solidFill>
                <a:latin typeface="Times New Roman"/>
                <a:ea typeface="Calibri"/>
              </a:rPr>
              <a:t> волокна, </a:t>
            </a:r>
            <a:r>
              <a:rPr lang="ru-RU" sz="2206" b="1" spc="-1" dirty="0" err="1">
                <a:solidFill>
                  <a:srgbClr val="000000"/>
                </a:solidFill>
                <a:latin typeface="Times New Roman"/>
                <a:ea typeface="Calibri"/>
              </a:rPr>
              <a:t>проте</a:t>
            </a:r>
            <a:r>
              <a:rPr lang="ru-RU" sz="2206" b="1" spc="-1" dirty="0">
                <a:solidFill>
                  <a:srgbClr val="000000"/>
                </a:solidFill>
                <a:latin typeface="Times New Roman"/>
                <a:ea typeface="Calibri"/>
              </a:rPr>
              <a:t> очищена </a:t>
            </a:r>
            <a:r>
              <a:rPr lang="ru-RU" sz="2206" b="1" spc="-1" dirty="0" err="1">
                <a:solidFill>
                  <a:srgbClr val="000000"/>
                </a:solidFill>
                <a:latin typeface="Times New Roman"/>
                <a:ea typeface="Calibri"/>
              </a:rPr>
              <a:t>бавовняна</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олія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використовується</a:t>
            </a:r>
            <a:r>
              <a:rPr lang="ru-RU" sz="2206" b="1" spc="-1" dirty="0">
                <a:solidFill>
                  <a:srgbClr val="000000"/>
                </a:solidFill>
                <a:latin typeface="Times New Roman"/>
                <a:ea typeface="Calibri"/>
              </a:rPr>
              <a:t> і в </a:t>
            </a:r>
            <a:r>
              <a:rPr lang="ru-RU" sz="2206" b="1" spc="-1" dirty="0" err="1">
                <a:solidFill>
                  <a:srgbClr val="000000"/>
                </a:solidFill>
                <a:latin typeface="Times New Roman"/>
                <a:ea typeface="Calibri"/>
              </a:rPr>
              <a:t>їжу</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Крім</a:t>
            </a:r>
            <a:r>
              <a:rPr lang="ru-RU" sz="2206" b="1" spc="-1" dirty="0">
                <a:solidFill>
                  <a:srgbClr val="000000"/>
                </a:solidFill>
                <a:latin typeface="Times New Roman"/>
                <a:ea typeface="Calibri"/>
              </a:rPr>
              <a:t> того, </a:t>
            </a:r>
            <a:r>
              <a:rPr lang="ru-RU" sz="2206" b="1" spc="-1" dirty="0" err="1">
                <a:solidFill>
                  <a:srgbClr val="000000"/>
                </a:solidFill>
                <a:latin typeface="Times New Roman"/>
                <a:ea typeface="Calibri"/>
              </a:rPr>
              <a:t>урядові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органи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деяких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країн</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схвалили</a:t>
            </a:r>
            <a:r>
              <a:rPr lang="ru-RU" sz="2206" b="1" spc="-1" dirty="0">
                <a:solidFill>
                  <a:srgbClr val="000000"/>
                </a:solidFill>
                <a:latin typeface="Times New Roman"/>
                <a:ea typeface="Calibri"/>
              </a:rPr>
              <a:t> для </a:t>
            </a:r>
            <a:r>
              <a:rPr lang="ru-RU" sz="2206" b="1" spc="-1" dirty="0" err="1">
                <a:solidFill>
                  <a:srgbClr val="000000"/>
                </a:solidFill>
                <a:latin typeface="Times New Roman"/>
                <a:ea typeface="Calibri"/>
              </a:rPr>
              <a:t>культивування</a:t>
            </a:r>
            <a:r>
              <a:rPr lang="ru-RU" sz="2206" b="1" spc="-1" dirty="0">
                <a:solidFill>
                  <a:srgbClr val="000000"/>
                </a:solidFill>
                <a:latin typeface="Times New Roman"/>
                <a:ea typeface="Calibri"/>
              </a:rPr>
              <a:t> та </a:t>
            </a:r>
            <a:r>
              <a:rPr lang="ru-RU" sz="2206" b="1" spc="-1" dirty="0" err="1">
                <a:solidFill>
                  <a:srgbClr val="000000"/>
                </a:solidFill>
                <a:latin typeface="Times New Roman"/>
                <a:ea typeface="Calibri"/>
              </a:rPr>
              <a:t>використання</a:t>
            </a:r>
            <a:r>
              <a:rPr lang="ru-RU" sz="2206" b="1" spc="-1" dirty="0">
                <a:solidFill>
                  <a:srgbClr val="000000"/>
                </a:solidFill>
                <a:latin typeface="Times New Roman"/>
                <a:ea typeface="Calibri"/>
              </a:rPr>
              <a:t> в </a:t>
            </a:r>
            <a:r>
              <a:rPr lang="ru-RU" sz="2206" b="1" spc="-1" dirty="0" err="1">
                <a:solidFill>
                  <a:srgbClr val="000000"/>
                </a:solidFill>
                <a:latin typeface="Times New Roman"/>
                <a:ea typeface="Calibri"/>
              </a:rPr>
              <a:t>їжу</a:t>
            </a:r>
            <a:r>
              <a:rPr lang="ru-RU" sz="2206" b="1" spc="-1" dirty="0">
                <a:solidFill>
                  <a:srgbClr val="000000"/>
                </a:solidFill>
                <a:latin typeface="Times New Roman"/>
                <a:ea typeface="Calibri"/>
              </a:rPr>
              <a:t> ГМ </a:t>
            </a:r>
            <a:r>
              <a:rPr lang="ru-RU" sz="2206" b="1" spc="-1" dirty="0" err="1">
                <a:solidFill>
                  <a:srgbClr val="000000"/>
                </a:solidFill>
                <a:latin typeface="Times New Roman"/>
                <a:ea typeface="Calibri"/>
              </a:rPr>
              <a:t>сорти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папайї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картоплі</a:t>
            </a:r>
            <a:r>
              <a:rPr lang="ru-RU" sz="2206" b="1" spc="-1" dirty="0">
                <a:solidFill>
                  <a:srgbClr val="000000"/>
                </a:solidFill>
                <a:latin typeface="Times New Roman"/>
                <a:ea typeface="Calibri"/>
              </a:rPr>
              <a:t>, рису, </a:t>
            </a:r>
            <a:r>
              <a:rPr lang="ru-RU" sz="2206" b="1" spc="-1" dirty="0" err="1">
                <a:solidFill>
                  <a:srgbClr val="000000"/>
                </a:solidFill>
                <a:latin typeface="Times New Roman"/>
                <a:ea typeface="Calibri"/>
              </a:rPr>
              <a:t>гарбуза</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цукрових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буряків</a:t>
            </a:r>
            <a:r>
              <a:rPr lang="ru-RU" sz="2206" b="1" spc="-1" dirty="0">
                <a:solidFill>
                  <a:srgbClr val="000000"/>
                </a:solidFill>
                <a:latin typeface="Times New Roman"/>
                <a:ea typeface="Calibri"/>
              </a:rPr>
              <a:t> і </a:t>
            </a:r>
            <a:r>
              <a:rPr lang="ru-RU" sz="2206" b="1" spc="-1" dirty="0" err="1">
                <a:solidFill>
                  <a:srgbClr val="000000"/>
                </a:solidFill>
                <a:latin typeface="Times New Roman"/>
                <a:ea typeface="Calibri"/>
              </a:rPr>
              <a:t>томатів</a:t>
            </a:r>
            <a:r>
              <a:rPr lang="ru-RU" sz="2206" b="1" spc="-1" dirty="0">
                <a:solidFill>
                  <a:srgbClr val="000000"/>
                </a:solidFill>
                <a:latin typeface="Times New Roman"/>
                <a:ea typeface="Calibri"/>
              </a:rPr>
              <a:t>.</a:t>
            </a:r>
            <a:endParaRPr lang="ru-RU" sz="2206" spc="-1" dirty="0">
              <a:latin typeface="Arial"/>
            </a:endParaRPr>
          </a:p>
        </p:txBody>
      </p:sp>
    </p:spTree>
    <p:extLst>
      <p:ext uri="{BB962C8B-B14F-4D97-AF65-F5344CB8AC3E}">
        <p14:creationId xmlns:p14="http://schemas.microsoft.com/office/powerpoint/2010/main" val="345114373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9900" y="200025"/>
            <a:ext cx="9144000" cy="7035259"/>
          </a:xfrm>
          <a:prstGeom prst="rect">
            <a:avLst/>
          </a:prstGeom>
          <a:solidFill>
            <a:schemeClr val="bg1"/>
          </a:solidFill>
        </p:spPr>
        <p:txBody>
          <a:bodyPr vert="horz" wrap="square" lIns="0" tIns="12700" rIns="0" bIns="0" rtlCol="0">
            <a:spAutoFit/>
          </a:bodyPr>
          <a:lstStyle/>
          <a:p>
            <a:pPr marL="75563" algn="just"/>
            <a:r>
              <a:rPr sz="2600" b="1" spc="5" dirty="0" err="1">
                <a:solidFill>
                  <a:srgbClr val="231F20"/>
                </a:solidFill>
                <a:latin typeface="Times New Roman"/>
                <a:cs typeface="Times New Roman"/>
              </a:rPr>
              <a:t>До</a:t>
            </a:r>
            <a:r>
              <a:rPr sz="2600" b="1" spc="315" dirty="0">
                <a:solidFill>
                  <a:srgbClr val="231F20"/>
                </a:solidFill>
                <a:latin typeface="Times New Roman"/>
                <a:cs typeface="Times New Roman"/>
              </a:rPr>
              <a:t> </a:t>
            </a:r>
            <a:r>
              <a:rPr sz="2600" b="1" spc="5" dirty="0">
                <a:solidFill>
                  <a:srgbClr val="231F20"/>
                </a:solidFill>
                <a:latin typeface="Times New Roman"/>
                <a:cs typeface="Times New Roman"/>
              </a:rPr>
              <a:t>складу</a:t>
            </a:r>
            <a:r>
              <a:rPr sz="2600" b="1" spc="315" dirty="0">
                <a:solidFill>
                  <a:srgbClr val="231F20"/>
                </a:solidFill>
                <a:latin typeface="Times New Roman"/>
                <a:cs typeface="Times New Roman"/>
              </a:rPr>
              <a:t> </a:t>
            </a:r>
            <a:r>
              <a:rPr sz="2600" b="1" spc="5" dirty="0">
                <a:solidFill>
                  <a:srgbClr val="231F20"/>
                </a:solidFill>
                <a:latin typeface="Times New Roman"/>
                <a:cs typeface="Times New Roman"/>
              </a:rPr>
              <a:t>Т-ДНК</a:t>
            </a:r>
            <a:r>
              <a:rPr sz="2600" b="1" spc="315" dirty="0">
                <a:solidFill>
                  <a:srgbClr val="231F20"/>
                </a:solidFill>
                <a:latin typeface="Times New Roman"/>
                <a:cs typeface="Times New Roman"/>
              </a:rPr>
              <a:t> </a:t>
            </a:r>
            <a:r>
              <a:rPr sz="2600" b="1" spc="-5" dirty="0">
                <a:solidFill>
                  <a:srgbClr val="231F20"/>
                </a:solidFill>
                <a:latin typeface="Times New Roman"/>
                <a:cs typeface="Times New Roman"/>
              </a:rPr>
              <a:t>входять</a:t>
            </a:r>
            <a:r>
              <a:rPr sz="2600" b="1" dirty="0">
                <a:solidFill>
                  <a:srgbClr val="231F20"/>
                </a:solidFill>
                <a:latin typeface="Times New Roman"/>
                <a:cs typeface="Times New Roman"/>
              </a:rPr>
              <a:t> </a:t>
            </a:r>
            <a:r>
              <a:rPr sz="2600" b="1" i="1" dirty="0">
                <a:solidFill>
                  <a:srgbClr val="7030A0"/>
                </a:solidFill>
                <a:effectLst>
                  <a:outerShdw blurRad="38100" dist="38100" dir="2700000" algn="tl">
                    <a:srgbClr val="000000">
                      <a:alpha val="43137"/>
                    </a:srgbClr>
                  </a:outerShdw>
                </a:effectLst>
                <a:latin typeface="Times New Roman"/>
                <a:cs typeface="Times New Roman"/>
              </a:rPr>
              <a:t>гени </a:t>
            </a:r>
            <a:r>
              <a:rPr sz="2600" b="1" i="1" spc="5" dirty="0">
                <a:solidFill>
                  <a:srgbClr val="7030A0"/>
                </a:solidFill>
                <a:effectLst>
                  <a:outerShdw blurRad="38100" dist="38100" dir="2700000" algn="tl">
                    <a:srgbClr val="000000">
                      <a:alpha val="43137"/>
                    </a:srgbClr>
                  </a:outerShdw>
                </a:effectLst>
                <a:latin typeface="Times New Roman"/>
                <a:cs typeface="Times New Roman"/>
              </a:rPr>
              <a:t> </a:t>
            </a:r>
            <a:r>
              <a:rPr sz="2600" b="1" i="1" dirty="0">
                <a:solidFill>
                  <a:srgbClr val="7030A0"/>
                </a:solidFill>
                <a:effectLst>
                  <a:outerShdw blurRad="38100" dist="38100" dir="2700000" algn="tl">
                    <a:srgbClr val="000000">
                      <a:alpha val="43137"/>
                    </a:srgbClr>
                  </a:outerShdw>
                </a:effectLst>
                <a:latin typeface="Times New Roman"/>
                <a:cs typeface="Times New Roman"/>
              </a:rPr>
              <a:t>фітогормонів</a:t>
            </a:r>
            <a:r>
              <a:rPr sz="2600" b="1" dirty="0">
                <a:solidFill>
                  <a:srgbClr val="231F20"/>
                </a:solidFill>
                <a:latin typeface="Times New Roman"/>
                <a:cs typeface="Times New Roman"/>
              </a:rPr>
              <a:t>,</a:t>
            </a:r>
            <a:r>
              <a:rPr sz="2600" b="1" spc="5" dirty="0">
                <a:solidFill>
                  <a:srgbClr val="231F20"/>
                </a:solidFill>
                <a:latin typeface="Times New Roman"/>
                <a:cs typeface="Times New Roman"/>
              </a:rPr>
              <a:t> </a:t>
            </a:r>
            <a:r>
              <a:rPr sz="2600" b="1" dirty="0">
                <a:solidFill>
                  <a:srgbClr val="231F20"/>
                </a:solidFill>
                <a:latin typeface="Times New Roman"/>
                <a:cs typeface="Times New Roman"/>
              </a:rPr>
              <a:t>продукти</a:t>
            </a:r>
            <a:r>
              <a:rPr sz="2600" b="1" spc="5" dirty="0">
                <a:solidFill>
                  <a:srgbClr val="231F20"/>
                </a:solidFill>
                <a:latin typeface="Times New Roman"/>
                <a:cs typeface="Times New Roman"/>
              </a:rPr>
              <a:t> експресії</a:t>
            </a:r>
            <a:r>
              <a:rPr sz="2600" b="1" spc="10" dirty="0">
                <a:solidFill>
                  <a:srgbClr val="231F20"/>
                </a:solidFill>
                <a:latin typeface="Times New Roman"/>
                <a:cs typeface="Times New Roman"/>
              </a:rPr>
              <a:t> </a:t>
            </a:r>
            <a:r>
              <a:rPr sz="2600" b="1" spc="5" dirty="0">
                <a:solidFill>
                  <a:srgbClr val="231F20"/>
                </a:solidFill>
                <a:latin typeface="Times New Roman"/>
                <a:cs typeface="Times New Roman"/>
              </a:rPr>
              <a:t>яких</a:t>
            </a:r>
            <a:r>
              <a:rPr sz="2600" b="1" spc="10" dirty="0">
                <a:solidFill>
                  <a:srgbClr val="231F20"/>
                </a:solidFill>
                <a:latin typeface="Times New Roman"/>
                <a:cs typeface="Times New Roman"/>
              </a:rPr>
              <a:t> </a:t>
            </a:r>
            <a:r>
              <a:rPr sz="2600" b="1" spc="5" dirty="0" err="1">
                <a:solidFill>
                  <a:srgbClr val="231F20"/>
                </a:solidFill>
                <a:latin typeface="Times New Roman"/>
                <a:cs typeface="Times New Roman"/>
              </a:rPr>
              <a:t>індукують</a:t>
            </a:r>
            <a:r>
              <a:rPr sz="2600" b="1" spc="10" dirty="0">
                <a:solidFill>
                  <a:srgbClr val="231F20"/>
                </a:solidFill>
                <a:latin typeface="Times New Roman"/>
                <a:cs typeface="Times New Roman"/>
              </a:rPr>
              <a:t> </a:t>
            </a:r>
            <a:r>
              <a:rPr sz="2600" b="1" dirty="0" smtClean="0">
                <a:solidFill>
                  <a:srgbClr val="231F20"/>
                </a:solidFill>
                <a:latin typeface="Times New Roman"/>
                <a:cs typeface="Times New Roman"/>
              </a:rPr>
              <a:t>у</a:t>
            </a:r>
            <a:r>
              <a:rPr sz="2600" b="1" spc="5" dirty="0" smtClean="0">
                <a:solidFill>
                  <a:srgbClr val="231F20"/>
                </a:solidFill>
                <a:latin typeface="Times New Roman"/>
                <a:cs typeface="Times New Roman"/>
              </a:rPr>
              <a:t> </a:t>
            </a:r>
            <a:r>
              <a:rPr sz="2600" b="1" spc="5" dirty="0">
                <a:solidFill>
                  <a:srgbClr val="231F20"/>
                </a:solidFill>
                <a:latin typeface="Times New Roman"/>
                <a:cs typeface="Times New Roman"/>
              </a:rPr>
              <a:t>трансформованих </a:t>
            </a:r>
            <a:r>
              <a:rPr sz="2600" b="1" spc="10" dirty="0">
                <a:solidFill>
                  <a:srgbClr val="231F20"/>
                </a:solidFill>
                <a:latin typeface="Times New Roman"/>
                <a:cs typeface="Times New Roman"/>
              </a:rPr>
              <a:t>рослин </a:t>
            </a:r>
            <a:r>
              <a:rPr sz="2600" b="1" spc="5" dirty="0">
                <a:solidFill>
                  <a:srgbClr val="231F20"/>
                </a:solidFill>
                <a:latin typeface="Times New Roman"/>
                <a:cs typeface="Times New Roman"/>
              </a:rPr>
              <a:t>утворення пухлин </a:t>
            </a:r>
            <a:r>
              <a:rPr sz="2600" b="1" dirty="0">
                <a:solidFill>
                  <a:srgbClr val="231F20"/>
                </a:solidFill>
                <a:latin typeface="Times New Roman"/>
                <a:cs typeface="Times New Roman"/>
              </a:rPr>
              <a:t>– </a:t>
            </a:r>
            <a:r>
              <a:rPr sz="2600" b="1" dirty="0">
                <a:solidFill>
                  <a:srgbClr val="7030A0"/>
                </a:solidFill>
                <a:effectLst>
                  <a:outerShdw blurRad="38100" dist="38100" dir="2700000" algn="tl">
                    <a:srgbClr val="000000">
                      <a:alpha val="43137"/>
                    </a:srgbClr>
                  </a:outerShdw>
                </a:effectLst>
                <a:latin typeface="Times New Roman"/>
                <a:cs typeface="Times New Roman"/>
              </a:rPr>
              <a:t>корончастих </a:t>
            </a:r>
            <a:r>
              <a:rPr sz="2600" b="1" spc="5" dirty="0">
                <a:solidFill>
                  <a:srgbClr val="7030A0"/>
                </a:solidFill>
                <a:effectLst>
                  <a:outerShdw blurRad="38100" dist="38100" dir="2700000" algn="tl">
                    <a:srgbClr val="000000">
                      <a:alpha val="43137"/>
                    </a:srgbClr>
                  </a:outerShdw>
                </a:effectLst>
                <a:latin typeface="Times New Roman"/>
                <a:cs typeface="Times New Roman"/>
              </a:rPr>
              <a:t> </a:t>
            </a:r>
            <a:r>
              <a:rPr sz="2600" b="1" spc="10" dirty="0">
                <a:solidFill>
                  <a:srgbClr val="7030A0"/>
                </a:solidFill>
                <a:effectLst>
                  <a:outerShdw blurRad="38100" dist="38100" dir="2700000" algn="tl">
                    <a:srgbClr val="000000">
                      <a:alpha val="43137"/>
                    </a:srgbClr>
                  </a:outerShdw>
                </a:effectLst>
                <a:latin typeface="Times New Roman"/>
                <a:cs typeface="Times New Roman"/>
              </a:rPr>
              <a:t>галів</a:t>
            </a:r>
            <a:r>
              <a:rPr sz="2600" b="1" spc="10" dirty="0">
                <a:solidFill>
                  <a:srgbClr val="231F20"/>
                </a:solidFill>
                <a:latin typeface="Times New Roman"/>
                <a:cs typeface="Times New Roman"/>
              </a:rPr>
              <a:t>. </a:t>
            </a:r>
            <a:r>
              <a:rPr sz="2600" b="1" spc="-10" dirty="0">
                <a:solidFill>
                  <a:srgbClr val="231F20"/>
                </a:solidFill>
                <a:latin typeface="Times New Roman"/>
                <a:cs typeface="Times New Roman"/>
              </a:rPr>
              <a:t>Гени, </a:t>
            </a:r>
            <a:r>
              <a:rPr sz="2600" b="1" spc="5" dirty="0">
                <a:solidFill>
                  <a:srgbClr val="231F20"/>
                </a:solidFill>
                <a:latin typeface="Times New Roman"/>
                <a:cs typeface="Times New Roman"/>
              </a:rPr>
              <a:t>що відповідають за </a:t>
            </a:r>
            <a:r>
              <a:rPr sz="2600" b="1" spc="10" dirty="0">
                <a:solidFill>
                  <a:srgbClr val="231F20"/>
                </a:solidFill>
                <a:latin typeface="Times New Roman"/>
                <a:cs typeface="Times New Roman"/>
              </a:rPr>
              <a:t>перенесення та </a:t>
            </a:r>
            <a:r>
              <a:rPr sz="2600" b="1" spc="5" dirty="0">
                <a:solidFill>
                  <a:srgbClr val="231F20"/>
                </a:solidFill>
                <a:latin typeface="Times New Roman"/>
                <a:cs typeface="Times New Roman"/>
              </a:rPr>
              <a:t>інтеграцію </a:t>
            </a:r>
            <a:r>
              <a:rPr sz="2600" b="1" spc="10" dirty="0">
                <a:solidFill>
                  <a:srgbClr val="231F20"/>
                </a:solidFill>
                <a:latin typeface="Times New Roman"/>
                <a:cs typeface="Times New Roman"/>
              </a:rPr>
              <a:t> </a:t>
            </a:r>
            <a:r>
              <a:rPr sz="2600" b="1" dirty="0">
                <a:solidFill>
                  <a:srgbClr val="231F20"/>
                </a:solidFill>
                <a:latin typeface="Times New Roman"/>
                <a:cs typeface="Times New Roman"/>
              </a:rPr>
              <a:t>Т-ДНК у </a:t>
            </a:r>
            <a:r>
              <a:rPr sz="2600" b="1" spc="-10" dirty="0">
                <a:solidFill>
                  <a:srgbClr val="231F20"/>
                </a:solidFill>
                <a:latin typeface="Times New Roman"/>
                <a:cs typeface="Times New Roman"/>
              </a:rPr>
              <a:t>геном </a:t>
            </a:r>
            <a:r>
              <a:rPr sz="2600" b="1" dirty="0">
                <a:solidFill>
                  <a:srgbClr val="231F20"/>
                </a:solidFill>
                <a:latin typeface="Times New Roman"/>
                <a:cs typeface="Times New Roman"/>
              </a:rPr>
              <a:t>рослин </a:t>
            </a:r>
            <a:r>
              <a:rPr sz="2600" b="1" spc="-5" dirty="0">
                <a:solidFill>
                  <a:srgbClr val="231F20"/>
                </a:solidFill>
                <a:latin typeface="Times New Roman"/>
                <a:cs typeface="Times New Roman"/>
              </a:rPr>
              <a:t>(</a:t>
            </a:r>
            <a:r>
              <a:rPr sz="2600" b="1" spc="-5" dirty="0">
                <a:solidFill>
                  <a:srgbClr val="FF0000"/>
                </a:solidFill>
                <a:latin typeface="Times New Roman"/>
                <a:cs typeface="Times New Roman"/>
              </a:rPr>
              <a:t>fir-гени</a:t>
            </a:r>
            <a:r>
              <a:rPr sz="2600" b="1" spc="-5" dirty="0">
                <a:solidFill>
                  <a:srgbClr val="231F20"/>
                </a:solidFill>
                <a:latin typeface="Times New Roman"/>
                <a:cs typeface="Times New Roman"/>
              </a:rPr>
              <a:t>), </a:t>
            </a:r>
            <a:r>
              <a:rPr sz="2600" b="1" spc="-10" dirty="0">
                <a:solidFill>
                  <a:srgbClr val="231F20"/>
                </a:solidFill>
                <a:latin typeface="Times New Roman"/>
                <a:cs typeface="Times New Roman"/>
              </a:rPr>
              <a:t>знаходяться </a:t>
            </a:r>
            <a:r>
              <a:rPr sz="2600" b="1" dirty="0">
                <a:solidFill>
                  <a:srgbClr val="231F20"/>
                </a:solidFill>
                <a:latin typeface="Times New Roman"/>
                <a:cs typeface="Times New Roman"/>
              </a:rPr>
              <a:t>в іншій </a:t>
            </a:r>
            <a:r>
              <a:rPr sz="2600" b="1" dirty="0" err="1">
                <a:solidFill>
                  <a:srgbClr val="231F20"/>
                </a:solidFill>
                <a:latin typeface="Times New Roman"/>
                <a:cs typeface="Times New Roman"/>
              </a:rPr>
              <a:t>ділянці</a:t>
            </a:r>
            <a:r>
              <a:rPr sz="2600" b="1" dirty="0">
                <a:solidFill>
                  <a:srgbClr val="231F20"/>
                </a:solidFill>
                <a:latin typeface="Times New Roman"/>
                <a:cs typeface="Times New Roman"/>
              </a:rPr>
              <a:t> </a:t>
            </a:r>
            <a:r>
              <a:rPr lang="uk-UA" sz="2600" b="1" spc="5" dirty="0" smtClean="0">
                <a:solidFill>
                  <a:srgbClr val="231F20"/>
                </a:solidFill>
                <a:latin typeface="Times New Roman"/>
                <a:cs typeface="Times New Roman"/>
              </a:rPr>
              <a:t> </a:t>
            </a:r>
            <a:r>
              <a:rPr sz="2600" b="1" spc="5" dirty="0" smtClean="0">
                <a:solidFill>
                  <a:srgbClr val="231F20"/>
                </a:solidFill>
                <a:latin typeface="Times New Roman"/>
                <a:cs typeface="Times New Roman"/>
              </a:rPr>
              <a:t>Т-</a:t>
            </a:r>
            <a:r>
              <a:rPr sz="2600" b="1" spc="5" dirty="0" err="1" smtClean="0">
                <a:solidFill>
                  <a:srgbClr val="231F20"/>
                </a:solidFill>
                <a:latin typeface="Times New Roman"/>
                <a:cs typeface="Times New Roman"/>
              </a:rPr>
              <a:t>плазміди</a:t>
            </a:r>
            <a:r>
              <a:rPr sz="2600" b="1" spc="5" dirty="0" smtClean="0">
                <a:solidFill>
                  <a:srgbClr val="231F20"/>
                </a:solidFill>
                <a:latin typeface="Times New Roman"/>
                <a:cs typeface="Times New Roman"/>
              </a:rPr>
              <a:t>.</a:t>
            </a:r>
            <a:endParaRPr lang="uk-UA" sz="2600" b="1" spc="5" dirty="0" smtClean="0">
              <a:solidFill>
                <a:srgbClr val="231F20"/>
              </a:solidFill>
              <a:latin typeface="Times New Roman"/>
              <a:cs typeface="Times New Roman"/>
            </a:endParaRPr>
          </a:p>
          <a:p>
            <a:pPr marL="75563" algn="just"/>
            <a:r>
              <a:rPr sz="2600" b="1" dirty="0" err="1" smtClean="0">
                <a:solidFill>
                  <a:srgbClr val="231F20"/>
                </a:solidFill>
                <a:latin typeface="Times New Roman"/>
                <a:cs typeface="Times New Roman"/>
              </a:rPr>
              <a:t>Трансгенні</a:t>
            </a:r>
            <a:r>
              <a:rPr sz="2600" b="1" spc="5" dirty="0" smtClean="0">
                <a:solidFill>
                  <a:srgbClr val="231F20"/>
                </a:solidFill>
                <a:latin typeface="Times New Roman"/>
                <a:cs typeface="Times New Roman"/>
              </a:rPr>
              <a:t> </a:t>
            </a:r>
            <a:r>
              <a:rPr sz="2600" b="1" spc="10" dirty="0">
                <a:solidFill>
                  <a:srgbClr val="231F20"/>
                </a:solidFill>
                <a:latin typeface="Times New Roman"/>
                <a:cs typeface="Times New Roman"/>
              </a:rPr>
              <a:t>рослини </a:t>
            </a:r>
            <a:r>
              <a:rPr sz="2600" b="1" spc="5" dirty="0">
                <a:solidFill>
                  <a:srgbClr val="231F20"/>
                </a:solidFill>
                <a:latin typeface="Times New Roman"/>
                <a:cs typeface="Times New Roman"/>
              </a:rPr>
              <a:t>отримують за </a:t>
            </a:r>
            <a:r>
              <a:rPr sz="2600" b="1" dirty="0">
                <a:solidFill>
                  <a:srgbClr val="231F20"/>
                </a:solidFill>
                <a:latin typeface="Times New Roman"/>
                <a:cs typeface="Times New Roman"/>
              </a:rPr>
              <a:t>допомогою </a:t>
            </a:r>
            <a:r>
              <a:rPr sz="2600" b="1" spc="5" dirty="0">
                <a:solidFill>
                  <a:srgbClr val="231F20"/>
                </a:solidFill>
                <a:latin typeface="Times New Roman"/>
                <a:cs typeface="Times New Roman"/>
              </a:rPr>
              <a:t> </a:t>
            </a:r>
            <a:r>
              <a:rPr sz="2600" b="1" spc="-10" dirty="0">
                <a:solidFill>
                  <a:srgbClr val="231F20"/>
                </a:solidFill>
                <a:latin typeface="Times New Roman"/>
                <a:cs typeface="Times New Roman"/>
              </a:rPr>
              <a:t>модифікованої </a:t>
            </a:r>
            <a:r>
              <a:rPr sz="2600" b="1" dirty="0">
                <a:solidFill>
                  <a:srgbClr val="231F20"/>
                </a:solidFill>
                <a:latin typeface="Times New Roman"/>
                <a:cs typeface="Times New Roman"/>
              </a:rPr>
              <a:t>Т-ДНК, у якій </a:t>
            </a:r>
            <a:r>
              <a:rPr sz="2600" b="1" spc="-15" dirty="0">
                <a:solidFill>
                  <a:srgbClr val="231F20"/>
                </a:solidFill>
                <a:latin typeface="Times New Roman"/>
                <a:cs typeface="Times New Roman"/>
              </a:rPr>
              <a:t>онкогени </a:t>
            </a:r>
            <a:r>
              <a:rPr sz="2600" b="1" spc="-5" dirty="0">
                <a:solidFill>
                  <a:srgbClr val="231F20"/>
                </a:solidFill>
                <a:latin typeface="Times New Roman"/>
                <a:cs typeface="Times New Roman"/>
              </a:rPr>
              <a:t>замінені </a:t>
            </a:r>
            <a:r>
              <a:rPr sz="2600" b="1" dirty="0">
                <a:solidFill>
                  <a:srgbClr val="231F20"/>
                </a:solidFill>
                <a:latin typeface="Times New Roman"/>
                <a:cs typeface="Times New Roman"/>
              </a:rPr>
              <a:t>на </a:t>
            </a:r>
            <a:r>
              <a:rPr sz="2600" b="1" spc="-15" dirty="0">
                <a:solidFill>
                  <a:srgbClr val="231F20"/>
                </a:solidFill>
                <a:latin typeface="Times New Roman"/>
                <a:cs typeface="Times New Roman"/>
              </a:rPr>
              <a:t>будь-який </a:t>
            </a:r>
            <a:r>
              <a:rPr sz="2600" b="1" spc="-10" dirty="0">
                <a:solidFill>
                  <a:srgbClr val="231F20"/>
                </a:solidFill>
                <a:latin typeface="Times New Roman"/>
                <a:cs typeface="Times New Roman"/>
              </a:rPr>
              <a:t> </a:t>
            </a:r>
            <a:r>
              <a:rPr sz="2600" b="1" dirty="0">
                <a:solidFill>
                  <a:srgbClr val="231F20"/>
                </a:solidFill>
                <a:latin typeface="Times New Roman"/>
                <a:cs typeface="Times New Roman"/>
              </a:rPr>
              <a:t>ген,</a:t>
            </a:r>
            <a:r>
              <a:rPr sz="2600" b="1" spc="5" dirty="0">
                <a:solidFill>
                  <a:srgbClr val="231F20"/>
                </a:solidFill>
                <a:latin typeface="Times New Roman"/>
                <a:cs typeface="Times New Roman"/>
              </a:rPr>
              <a:t> </a:t>
            </a:r>
            <a:r>
              <a:rPr sz="2600" b="1" spc="-5" dirty="0">
                <a:solidFill>
                  <a:srgbClr val="231F20"/>
                </a:solidFill>
                <a:latin typeface="Times New Roman"/>
                <a:cs typeface="Times New Roman"/>
              </a:rPr>
              <a:t>котрий</a:t>
            </a:r>
            <a:r>
              <a:rPr sz="2600" b="1" dirty="0">
                <a:solidFill>
                  <a:srgbClr val="231F20"/>
                </a:solidFill>
                <a:latin typeface="Times New Roman"/>
                <a:cs typeface="Times New Roman"/>
              </a:rPr>
              <a:t> </a:t>
            </a:r>
            <a:r>
              <a:rPr sz="2600" b="1" spc="5" dirty="0">
                <a:solidFill>
                  <a:srgbClr val="231F20"/>
                </a:solidFill>
                <a:latin typeface="Times New Roman"/>
                <a:cs typeface="Times New Roman"/>
              </a:rPr>
              <a:t>бажано</a:t>
            </a:r>
            <a:r>
              <a:rPr sz="2600" b="1" spc="10" dirty="0">
                <a:solidFill>
                  <a:srgbClr val="231F20"/>
                </a:solidFill>
                <a:latin typeface="Times New Roman"/>
                <a:cs typeface="Times New Roman"/>
              </a:rPr>
              <a:t> </a:t>
            </a:r>
            <a:r>
              <a:rPr sz="2600" b="1" dirty="0">
                <a:solidFill>
                  <a:srgbClr val="231F20"/>
                </a:solidFill>
                <a:latin typeface="Times New Roman"/>
                <a:cs typeface="Times New Roman"/>
              </a:rPr>
              <a:t>інтегрувати</a:t>
            </a:r>
            <a:r>
              <a:rPr sz="2600" b="1" spc="5" dirty="0">
                <a:solidFill>
                  <a:srgbClr val="231F20"/>
                </a:solidFill>
                <a:latin typeface="Times New Roman"/>
                <a:cs typeface="Times New Roman"/>
              </a:rPr>
              <a:t> </a:t>
            </a:r>
            <a:r>
              <a:rPr sz="2600" b="1" dirty="0">
                <a:solidFill>
                  <a:srgbClr val="231F20"/>
                </a:solidFill>
                <a:latin typeface="Times New Roman"/>
                <a:cs typeface="Times New Roman"/>
              </a:rPr>
              <a:t>в</a:t>
            </a:r>
            <a:r>
              <a:rPr sz="2600" b="1" spc="5" dirty="0">
                <a:solidFill>
                  <a:srgbClr val="231F20"/>
                </a:solidFill>
                <a:latin typeface="Times New Roman"/>
                <a:cs typeface="Times New Roman"/>
              </a:rPr>
              <a:t> </a:t>
            </a:r>
            <a:r>
              <a:rPr sz="2600" b="1" spc="10" dirty="0">
                <a:solidFill>
                  <a:srgbClr val="231F20"/>
                </a:solidFill>
                <a:latin typeface="Times New Roman"/>
                <a:cs typeface="Times New Roman"/>
              </a:rPr>
              <a:t>рослинний</a:t>
            </a:r>
            <a:r>
              <a:rPr sz="2600" b="1" spc="15" dirty="0">
                <a:solidFill>
                  <a:srgbClr val="231F20"/>
                </a:solidFill>
                <a:latin typeface="Times New Roman"/>
                <a:cs typeface="Times New Roman"/>
              </a:rPr>
              <a:t> </a:t>
            </a:r>
            <a:r>
              <a:rPr sz="2600" b="1" dirty="0">
                <a:solidFill>
                  <a:srgbClr val="231F20"/>
                </a:solidFill>
                <a:latin typeface="Times New Roman"/>
                <a:cs typeface="Times New Roman"/>
              </a:rPr>
              <a:t>геном.</a:t>
            </a:r>
            <a:r>
              <a:rPr sz="2600" b="1" spc="5" dirty="0">
                <a:solidFill>
                  <a:srgbClr val="231F20"/>
                </a:solidFill>
                <a:latin typeface="Times New Roman"/>
                <a:cs typeface="Times New Roman"/>
              </a:rPr>
              <a:t> </a:t>
            </a:r>
            <a:r>
              <a:rPr sz="2600" b="1" spc="-5" dirty="0" err="1" smtClean="0">
                <a:solidFill>
                  <a:srgbClr val="231F20"/>
                </a:solidFill>
                <a:latin typeface="Times New Roman"/>
                <a:cs typeface="Times New Roman"/>
              </a:rPr>
              <a:t>Таку</a:t>
            </a:r>
            <a:r>
              <a:rPr lang="uk-UA" sz="2600" b="1" spc="-285" dirty="0">
                <a:solidFill>
                  <a:srgbClr val="231F20"/>
                </a:solidFill>
                <a:latin typeface="Times New Roman"/>
                <a:cs typeface="Times New Roman"/>
              </a:rPr>
              <a:t> </a:t>
            </a:r>
            <a:r>
              <a:rPr sz="2600" b="1" dirty="0" err="1" smtClean="0">
                <a:solidFill>
                  <a:srgbClr val="231F20"/>
                </a:solidFill>
                <a:latin typeface="Times New Roman"/>
                <a:cs typeface="Times New Roman"/>
              </a:rPr>
              <a:t>неонкогенну</a:t>
            </a:r>
            <a:r>
              <a:rPr sz="2600" b="1" spc="210" dirty="0" smtClean="0">
                <a:solidFill>
                  <a:srgbClr val="231F20"/>
                </a:solidFill>
                <a:latin typeface="Times New Roman"/>
                <a:cs typeface="Times New Roman"/>
              </a:rPr>
              <a:t> </a:t>
            </a:r>
            <a:r>
              <a:rPr sz="2600" b="1" spc="5" dirty="0">
                <a:solidFill>
                  <a:srgbClr val="231F20"/>
                </a:solidFill>
                <a:latin typeface="Times New Roman"/>
                <a:cs typeface="Times New Roman"/>
              </a:rPr>
              <a:t>плазміду</a:t>
            </a:r>
            <a:r>
              <a:rPr sz="2600" b="1" spc="200" dirty="0">
                <a:solidFill>
                  <a:srgbClr val="231F20"/>
                </a:solidFill>
                <a:latin typeface="Times New Roman"/>
                <a:cs typeface="Times New Roman"/>
              </a:rPr>
              <a:t> </a:t>
            </a:r>
            <a:r>
              <a:rPr sz="2600" b="1" dirty="0" err="1">
                <a:solidFill>
                  <a:srgbClr val="231F20"/>
                </a:solidFill>
                <a:latin typeface="Times New Roman"/>
                <a:cs typeface="Times New Roman"/>
              </a:rPr>
              <a:t>конструюють</a:t>
            </a:r>
            <a:r>
              <a:rPr sz="2600" b="1" spc="210" dirty="0">
                <a:solidFill>
                  <a:srgbClr val="231F20"/>
                </a:solidFill>
                <a:latin typeface="Times New Roman"/>
                <a:cs typeface="Times New Roman"/>
              </a:rPr>
              <a:t> </a:t>
            </a:r>
            <a:r>
              <a:rPr sz="2600" b="1" spc="5" dirty="0" err="1">
                <a:solidFill>
                  <a:srgbClr val="231F20"/>
                </a:solidFill>
                <a:latin typeface="Times New Roman"/>
                <a:cs typeface="Times New Roman"/>
              </a:rPr>
              <a:t>генно-інженерними</a:t>
            </a:r>
            <a:r>
              <a:rPr lang="en-US" sz="2600" b="1" spc="5" dirty="0">
                <a:solidFill>
                  <a:srgbClr val="231F20"/>
                </a:solidFill>
                <a:latin typeface="Times New Roman"/>
                <a:cs typeface="Times New Roman"/>
              </a:rPr>
              <a:t> </a:t>
            </a:r>
            <a:r>
              <a:rPr lang="ru-RU" sz="2600" b="1" dirty="0">
                <a:solidFill>
                  <a:srgbClr val="231F20"/>
                </a:solidFill>
                <a:latin typeface="Times New Roman"/>
                <a:cs typeface="Times New Roman"/>
              </a:rPr>
              <a:t>методами,</a:t>
            </a:r>
            <a:r>
              <a:rPr lang="ru-RU" sz="2600" b="1" spc="380" dirty="0">
                <a:solidFill>
                  <a:srgbClr val="231F20"/>
                </a:solidFill>
                <a:latin typeface="Times New Roman"/>
                <a:cs typeface="Times New Roman"/>
              </a:rPr>
              <a:t> </a:t>
            </a:r>
            <a:r>
              <a:rPr lang="ru-RU" sz="2600" b="1" spc="5" dirty="0" err="1">
                <a:solidFill>
                  <a:srgbClr val="231F20"/>
                </a:solidFill>
                <a:latin typeface="Times New Roman"/>
                <a:cs typeface="Times New Roman"/>
              </a:rPr>
              <a:t>клонують</a:t>
            </a:r>
            <a:r>
              <a:rPr lang="ru-RU" sz="2600" b="1" spc="5" dirty="0">
                <a:solidFill>
                  <a:srgbClr val="231F20"/>
                </a:solidFill>
                <a:latin typeface="Times New Roman"/>
                <a:cs typeface="Times New Roman"/>
              </a:rPr>
              <a:t> </a:t>
            </a:r>
            <a:r>
              <a:rPr lang="ru-RU" sz="2600" b="1" dirty="0" smtClean="0">
                <a:solidFill>
                  <a:srgbClr val="231F20"/>
                </a:solidFill>
                <a:latin typeface="Times New Roman"/>
                <a:cs typeface="Times New Roman"/>
              </a:rPr>
              <a:t>в</a:t>
            </a:r>
            <a:r>
              <a:rPr lang="ru-RU" sz="2600" b="1" spc="385" dirty="0" smtClean="0">
                <a:solidFill>
                  <a:srgbClr val="231F20"/>
                </a:solidFill>
                <a:latin typeface="Times New Roman"/>
                <a:cs typeface="Times New Roman"/>
              </a:rPr>
              <a:t> </a:t>
            </a:r>
            <a:r>
              <a:rPr lang="en-US" sz="2600" b="1" i="1" spc="5" dirty="0">
                <a:solidFill>
                  <a:srgbClr val="231F20"/>
                </a:solidFill>
                <a:latin typeface="Times New Roman"/>
                <a:cs typeface="Times New Roman"/>
              </a:rPr>
              <a:t>E.coli</a:t>
            </a:r>
            <a:r>
              <a:rPr lang="en-US" sz="2600" b="1" i="1" spc="5" dirty="0" smtClean="0">
                <a:solidFill>
                  <a:srgbClr val="231F20"/>
                </a:solidFill>
                <a:latin typeface="Times New Roman"/>
                <a:cs typeface="Times New Roman"/>
              </a:rPr>
              <a:t>,</a:t>
            </a:r>
            <a:r>
              <a:rPr lang="en-US" sz="2600" b="1" i="1" spc="75" dirty="0" smtClean="0">
                <a:solidFill>
                  <a:srgbClr val="231F20"/>
                </a:solidFill>
                <a:latin typeface="Times New Roman"/>
                <a:cs typeface="Times New Roman"/>
              </a:rPr>
              <a:t> </a:t>
            </a:r>
            <a:r>
              <a:rPr lang="ru-RU" sz="2600" b="1" dirty="0">
                <a:solidFill>
                  <a:srgbClr val="231F20"/>
                </a:solidFill>
                <a:latin typeface="Times New Roman"/>
                <a:cs typeface="Times New Roman"/>
              </a:rPr>
              <a:t>а</a:t>
            </a:r>
            <a:r>
              <a:rPr lang="ru-RU" sz="2600" b="1" spc="385" dirty="0">
                <a:solidFill>
                  <a:srgbClr val="231F20"/>
                </a:solidFill>
                <a:latin typeface="Times New Roman"/>
                <a:cs typeface="Times New Roman"/>
              </a:rPr>
              <a:t> </a:t>
            </a:r>
            <a:r>
              <a:rPr lang="ru-RU" sz="2600" b="1" spc="5" dirty="0" err="1">
                <a:solidFill>
                  <a:srgbClr val="231F20"/>
                </a:solidFill>
                <a:latin typeface="Times New Roman"/>
                <a:cs typeface="Times New Roman"/>
              </a:rPr>
              <a:t>потім</a:t>
            </a:r>
            <a:r>
              <a:rPr lang="ru-RU" sz="2600" b="1" spc="5" dirty="0">
                <a:solidFill>
                  <a:srgbClr val="231F20"/>
                </a:solidFill>
                <a:latin typeface="Times New Roman"/>
                <a:cs typeface="Times New Roman"/>
              </a:rPr>
              <a:t> </a:t>
            </a:r>
            <a:r>
              <a:rPr lang="ru-RU" sz="2600" b="1" spc="80" dirty="0">
                <a:solidFill>
                  <a:srgbClr val="231F20"/>
                </a:solidFill>
                <a:latin typeface="Times New Roman"/>
                <a:cs typeface="Times New Roman"/>
              </a:rPr>
              <a:t> </a:t>
            </a:r>
            <a:r>
              <a:rPr lang="ru-RU" sz="2600" b="1" dirty="0">
                <a:solidFill>
                  <a:srgbClr val="231F20"/>
                </a:solidFill>
                <a:latin typeface="Times New Roman"/>
                <a:cs typeface="Times New Roman"/>
              </a:rPr>
              <a:t>вектор</a:t>
            </a:r>
            <a:r>
              <a:rPr lang="ru-RU" sz="2600" b="1" spc="385" dirty="0">
                <a:solidFill>
                  <a:srgbClr val="231F20"/>
                </a:solidFill>
                <a:latin typeface="Times New Roman"/>
                <a:cs typeface="Times New Roman"/>
              </a:rPr>
              <a:t> </a:t>
            </a:r>
            <a:r>
              <a:rPr lang="ru-RU" sz="2600" b="1" dirty="0" err="1">
                <a:solidFill>
                  <a:srgbClr val="231F20"/>
                </a:solidFill>
                <a:latin typeface="Times New Roman"/>
                <a:cs typeface="Times New Roman"/>
              </a:rPr>
              <a:t>уводять</a:t>
            </a:r>
            <a:r>
              <a:rPr lang="ru-RU" sz="2600" b="1" spc="385" dirty="0">
                <a:solidFill>
                  <a:srgbClr val="231F20"/>
                </a:solidFill>
                <a:latin typeface="Times New Roman"/>
                <a:cs typeface="Times New Roman"/>
              </a:rPr>
              <a:t> </a:t>
            </a:r>
            <a:r>
              <a:rPr lang="ru-RU" sz="2600" b="1" dirty="0">
                <a:solidFill>
                  <a:srgbClr val="231F20"/>
                </a:solidFill>
                <a:latin typeface="Times New Roman"/>
                <a:cs typeface="Times New Roman"/>
              </a:rPr>
              <a:t>в</a:t>
            </a:r>
            <a:r>
              <a:rPr lang="en-US" sz="2600" b="1" dirty="0">
                <a:latin typeface="Times New Roman"/>
                <a:cs typeface="Times New Roman"/>
              </a:rPr>
              <a:t> </a:t>
            </a:r>
            <a:r>
              <a:rPr lang="en-US" sz="2600" b="1" i="1" spc="5" dirty="0">
                <a:solidFill>
                  <a:srgbClr val="FF0000"/>
                </a:solidFill>
                <a:latin typeface="Times New Roman"/>
                <a:cs typeface="Times New Roman"/>
              </a:rPr>
              <a:t>A. </a:t>
            </a:r>
            <a:r>
              <a:rPr lang="en-US" sz="2600" b="1" i="1" spc="5" dirty="0" err="1">
                <a:solidFill>
                  <a:srgbClr val="FF0000"/>
                </a:solidFill>
                <a:latin typeface="Times New Roman"/>
                <a:cs typeface="Times New Roman"/>
              </a:rPr>
              <a:t>tumefaciens</a:t>
            </a:r>
            <a:r>
              <a:rPr lang="en-US" sz="2600" b="1" i="1" spc="5" dirty="0">
                <a:solidFill>
                  <a:srgbClr val="231F20"/>
                </a:solidFill>
                <a:latin typeface="Times New Roman"/>
                <a:cs typeface="Times New Roman"/>
              </a:rPr>
              <a:t>: </a:t>
            </a:r>
            <a:r>
              <a:rPr lang="en-US" sz="2600" b="1" spc="5" dirty="0">
                <a:solidFill>
                  <a:srgbClr val="231F20"/>
                </a:solidFill>
                <a:latin typeface="Times New Roman"/>
                <a:cs typeface="Times New Roman"/>
              </a:rPr>
              <a:t>fir-</a:t>
            </a:r>
            <a:r>
              <a:rPr lang="ru-RU" sz="2600" b="1" spc="5" dirty="0" err="1">
                <a:solidFill>
                  <a:srgbClr val="231F20"/>
                </a:solidFill>
                <a:latin typeface="Times New Roman"/>
                <a:cs typeface="Times New Roman"/>
              </a:rPr>
              <a:t>гени</a:t>
            </a:r>
            <a:r>
              <a:rPr lang="ru-RU" sz="2600" b="1" spc="5" dirty="0">
                <a:solidFill>
                  <a:srgbClr val="231F20"/>
                </a:solidFill>
                <a:latin typeface="Times New Roman"/>
                <a:cs typeface="Times New Roman"/>
              </a:rPr>
              <a:t> </a:t>
            </a:r>
            <a:r>
              <a:rPr lang="ru-RU" sz="2600" b="1" spc="5" dirty="0" err="1">
                <a:solidFill>
                  <a:srgbClr val="231F20"/>
                </a:solidFill>
                <a:latin typeface="Times New Roman"/>
                <a:cs typeface="Times New Roman"/>
              </a:rPr>
              <a:t>забезпечують</a:t>
            </a:r>
            <a:r>
              <a:rPr lang="ru-RU" sz="2600" b="1" spc="5" dirty="0">
                <a:solidFill>
                  <a:srgbClr val="231F20"/>
                </a:solidFill>
                <a:latin typeface="Times New Roman"/>
                <a:cs typeface="Times New Roman"/>
              </a:rPr>
              <a:t> </a:t>
            </a:r>
            <a:r>
              <a:rPr lang="ru-RU" sz="2600" b="1" spc="10" dirty="0" err="1">
                <a:solidFill>
                  <a:srgbClr val="231F20"/>
                </a:solidFill>
                <a:latin typeface="Times New Roman"/>
                <a:cs typeface="Times New Roman"/>
              </a:rPr>
              <a:t>перенесення</a:t>
            </a:r>
            <a:r>
              <a:rPr lang="ru-RU" sz="2600" b="1" spc="10" dirty="0">
                <a:solidFill>
                  <a:srgbClr val="231F20"/>
                </a:solidFill>
                <a:latin typeface="Times New Roman"/>
                <a:cs typeface="Times New Roman"/>
              </a:rPr>
              <a:t> </a:t>
            </a:r>
            <a:r>
              <a:rPr lang="ru-RU" sz="2600" b="1" spc="5" dirty="0" err="1">
                <a:solidFill>
                  <a:srgbClr val="231F20"/>
                </a:solidFill>
                <a:latin typeface="Times New Roman"/>
                <a:cs typeface="Times New Roman"/>
              </a:rPr>
              <a:t>бажаної</a:t>
            </a:r>
            <a:r>
              <a:rPr lang="ru-RU" sz="2600" b="1" spc="5" dirty="0">
                <a:solidFill>
                  <a:srgbClr val="231F20"/>
                </a:solidFill>
                <a:latin typeface="Times New Roman"/>
                <a:cs typeface="Times New Roman"/>
              </a:rPr>
              <a:t> </a:t>
            </a:r>
            <a:r>
              <a:rPr lang="ru-RU" sz="2600" b="1" spc="10" dirty="0">
                <a:solidFill>
                  <a:srgbClr val="231F20"/>
                </a:solidFill>
                <a:latin typeface="Times New Roman"/>
                <a:cs typeface="Times New Roman"/>
              </a:rPr>
              <a:t> </a:t>
            </a:r>
            <a:r>
              <a:rPr lang="ru-RU" sz="2600" b="1" dirty="0" err="1">
                <a:solidFill>
                  <a:srgbClr val="231F20"/>
                </a:solidFill>
                <a:latin typeface="Times New Roman"/>
                <a:cs typeface="Times New Roman"/>
              </a:rPr>
              <a:t>ділянки</a:t>
            </a:r>
            <a:r>
              <a:rPr lang="ru-RU" sz="2600" b="1" dirty="0">
                <a:solidFill>
                  <a:srgbClr val="231F20"/>
                </a:solidFill>
                <a:latin typeface="Times New Roman"/>
                <a:cs typeface="Times New Roman"/>
              </a:rPr>
              <a:t>. За </a:t>
            </a:r>
            <a:r>
              <a:rPr lang="ru-RU" sz="2600" b="1" spc="-10" dirty="0" err="1">
                <a:solidFill>
                  <a:srgbClr val="231F20"/>
                </a:solidFill>
                <a:latin typeface="Times New Roman"/>
                <a:cs typeface="Times New Roman"/>
              </a:rPr>
              <a:t>допомогою</a:t>
            </a:r>
            <a:r>
              <a:rPr lang="ru-RU" sz="2600" b="1" spc="-10" dirty="0">
                <a:solidFill>
                  <a:srgbClr val="231F20"/>
                </a:solidFill>
                <a:latin typeface="Times New Roman"/>
                <a:cs typeface="Times New Roman"/>
              </a:rPr>
              <a:t> </a:t>
            </a:r>
            <a:r>
              <a:rPr lang="ru-RU" sz="2600" b="1" spc="-5" dirty="0" err="1">
                <a:solidFill>
                  <a:srgbClr val="231F20"/>
                </a:solidFill>
                <a:latin typeface="Times New Roman"/>
                <a:cs typeface="Times New Roman"/>
              </a:rPr>
              <a:t>агробактерій</a:t>
            </a:r>
            <a:r>
              <a:rPr lang="ru-RU" sz="2600" b="1" spc="-5" dirty="0">
                <a:solidFill>
                  <a:srgbClr val="231F20"/>
                </a:solidFill>
                <a:latin typeface="Times New Roman"/>
                <a:cs typeface="Times New Roman"/>
              </a:rPr>
              <a:t> </a:t>
            </a:r>
            <a:r>
              <a:rPr lang="ru-RU" sz="2600" b="1" dirty="0" err="1">
                <a:solidFill>
                  <a:srgbClr val="231F20"/>
                </a:solidFill>
                <a:latin typeface="Times New Roman"/>
                <a:cs typeface="Times New Roman"/>
              </a:rPr>
              <a:t>трансформовано</a:t>
            </a:r>
            <a:r>
              <a:rPr lang="ru-RU" sz="2600" b="1" dirty="0">
                <a:solidFill>
                  <a:srgbClr val="231F20"/>
                </a:solidFill>
                <a:latin typeface="Times New Roman"/>
                <a:cs typeface="Times New Roman"/>
              </a:rPr>
              <a:t> </a:t>
            </a:r>
            <a:r>
              <a:rPr lang="ru-RU" sz="2600" b="1" spc="-5" dirty="0" err="1">
                <a:solidFill>
                  <a:srgbClr val="231F20"/>
                </a:solidFill>
                <a:latin typeface="Times New Roman"/>
                <a:cs typeface="Times New Roman"/>
              </a:rPr>
              <a:t>велику</a:t>
            </a:r>
            <a:r>
              <a:rPr lang="ru-RU" sz="2600" b="1" spc="-5" dirty="0">
                <a:solidFill>
                  <a:srgbClr val="231F20"/>
                </a:solidFill>
                <a:latin typeface="Times New Roman"/>
                <a:cs typeface="Times New Roman"/>
              </a:rPr>
              <a:t> </a:t>
            </a:r>
            <a:r>
              <a:rPr lang="ru-RU" sz="2600" b="1" dirty="0">
                <a:solidFill>
                  <a:srgbClr val="231F20"/>
                </a:solidFill>
                <a:latin typeface="Times New Roman"/>
                <a:cs typeface="Times New Roman"/>
              </a:rPr>
              <a:t> </a:t>
            </a:r>
            <a:r>
              <a:rPr lang="ru-RU" sz="2600" b="1" spc="5" dirty="0" err="1">
                <a:solidFill>
                  <a:srgbClr val="231F20"/>
                </a:solidFill>
                <a:latin typeface="Times New Roman"/>
                <a:cs typeface="Times New Roman"/>
              </a:rPr>
              <a:t>кількість</a:t>
            </a:r>
            <a:r>
              <a:rPr lang="ru-RU" sz="2600" b="1" spc="315" dirty="0">
                <a:solidFill>
                  <a:srgbClr val="231F20"/>
                </a:solidFill>
                <a:latin typeface="Times New Roman"/>
                <a:cs typeface="Times New Roman"/>
              </a:rPr>
              <a:t> </a:t>
            </a:r>
            <a:r>
              <a:rPr lang="ru-RU" sz="2600" b="1" spc="5" dirty="0" err="1">
                <a:solidFill>
                  <a:srgbClr val="231F20"/>
                </a:solidFill>
                <a:latin typeface="Times New Roman"/>
                <a:cs typeface="Times New Roman"/>
              </a:rPr>
              <a:t>видів</a:t>
            </a:r>
            <a:r>
              <a:rPr lang="ru-RU" sz="2600" b="1" spc="315" dirty="0">
                <a:solidFill>
                  <a:srgbClr val="231F20"/>
                </a:solidFill>
                <a:latin typeface="Times New Roman"/>
                <a:cs typeface="Times New Roman"/>
              </a:rPr>
              <a:t> </a:t>
            </a:r>
            <a:r>
              <a:rPr lang="ru-RU" sz="2600" b="1" dirty="0" err="1">
                <a:solidFill>
                  <a:srgbClr val="231F20"/>
                </a:solidFill>
                <a:latin typeface="Times New Roman"/>
                <a:cs typeface="Times New Roman"/>
              </a:rPr>
              <a:t>дводольних</a:t>
            </a:r>
            <a:r>
              <a:rPr lang="ru-RU" sz="2600" b="1" spc="5" dirty="0">
                <a:solidFill>
                  <a:srgbClr val="231F20"/>
                </a:solidFill>
                <a:latin typeface="Times New Roman"/>
                <a:cs typeface="Times New Roman"/>
              </a:rPr>
              <a:t> </a:t>
            </a:r>
            <a:r>
              <a:rPr lang="ru-RU" sz="2600" b="1" spc="10" dirty="0" err="1">
                <a:solidFill>
                  <a:srgbClr val="231F20"/>
                </a:solidFill>
                <a:latin typeface="Times New Roman"/>
                <a:cs typeface="Times New Roman"/>
              </a:rPr>
              <a:t>рослин</a:t>
            </a:r>
            <a:r>
              <a:rPr lang="ru-RU" sz="2600" b="1" spc="10" dirty="0">
                <a:solidFill>
                  <a:srgbClr val="231F20"/>
                </a:solidFill>
                <a:latin typeface="Times New Roman"/>
                <a:cs typeface="Times New Roman"/>
              </a:rPr>
              <a:t>,</a:t>
            </a:r>
            <a:r>
              <a:rPr lang="ru-RU" sz="2600" b="1" spc="15" dirty="0">
                <a:solidFill>
                  <a:srgbClr val="231F20"/>
                </a:solidFill>
                <a:latin typeface="Times New Roman"/>
                <a:cs typeface="Times New Roman"/>
              </a:rPr>
              <a:t> </a:t>
            </a:r>
            <a:r>
              <a:rPr lang="ru-RU" sz="2600" b="1" dirty="0" err="1">
                <a:solidFill>
                  <a:srgbClr val="231F20"/>
                </a:solidFill>
                <a:latin typeface="Times New Roman"/>
                <a:cs typeface="Times New Roman"/>
              </a:rPr>
              <a:t>однак</a:t>
            </a:r>
            <a:r>
              <a:rPr lang="ru-RU" sz="2600" b="1" spc="5" dirty="0">
                <a:solidFill>
                  <a:srgbClr val="231F20"/>
                </a:solidFill>
                <a:latin typeface="Times New Roman"/>
                <a:cs typeface="Times New Roman"/>
              </a:rPr>
              <a:t> </a:t>
            </a:r>
            <a:r>
              <a:rPr lang="ru-RU" sz="2600" b="1" dirty="0" err="1">
                <a:solidFill>
                  <a:srgbClr val="231F20"/>
                </a:solidFill>
                <a:latin typeface="Times New Roman"/>
                <a:cs typeface="Times New Roman"/>
              </a:rPr>
              <a:t>модифікація</a:t>
            </a:r>
            <a:r>
              <a:rPr lang="ru-RU" sz="2600" b="1" dirty="0">
                <a:solidFill>
                  <a:srgbClr val="231F20"/>
                </a:solidFill>
                <a:latin typeface="Times New Roman"/>
                <a:cs typeface="Times New Roman"/>
              </a:rPr>
              <a:t> </a:t>
            </a:r>
            <a:r>
              <a:rPr lang="ru-RU" sz="2600" b="1" spc="5" dirty="0">
                <a:solidFill>
                  <a:srgbClr val="231F20"/>
                </a:solidFill>
                <a:latin typeface="Times New Roman"/>
                <a:cs typeface="Times New Roman"/>
              </a:rPr>
              <a:t> </a:t>
            </a:r>
            <a:r>
              <a:rPr lang="ru-RU" sz="2600" b="1" spc="-40" dirty="0" err="1">
                <a:solidFill>
                  <a:srgbClr val="231F20"/>
                </a:solidFill>
                <a:latin typeface="Times New Roman"/>
                <a:cs typeface="Times New Roman"/>
              </a:rPr>
              <a:t>о</a:t>
            </a:r>
            <a:r>
              <a:rPr lang="ru-RU" sz="2600" b="1" spc="-5" dirty="0" err="1">
                <a:solidFill>
                  <a:srgbClr val="231F20"/>
                </a:solidFill>
                <a:latin typeface="Times New Roman"/>
                <a:cs typeface="Times New Roman"/>
              </a:rPr>
              <a:t>дн</a:t>
            </a:r>
            <a:r>
              <a:rPr lang="ru-RU" sz="2600" b="1" spc="-40" dirty="0" err="1">
                <a:solidFill>
                  <a:srgbClr val="231F20"/>
                </a:solidFill>
                <a:latin typeface="Times New Roman"/>
                <a:cs typeface="Times New Roman"/>
              </a:rPr>
              <a:t>о</a:t>
            </a:r>
            <a:r>
              <a:rPr lang="ru-RU" sz="2600" b="1" spc="-5" dirty="0" err="1">
                <a:solidFill>
                  <a:srgbClr val="231F20"/>
                </a:solidFill>
                <a:latin typeface="Times New Roman"/>
                <a:cs typeface="Times New Roman"/>
              </a:rPr>
              <a:t>д</a:t>
            </a:r>
            <a:r>
              <a:rPr lang="ru-RU" sz="2600" b="1" spc="-20" dirty="0" err="1">
                <a:solidFill>
                  <a:srgbClr val="231F20"/>
                </a:solidFill>
                <a:latin typeface="Times New Roman"/>
                <a:cs typeface="Times New Roman"/>
              </a:rPr>
              <a:t>о</a:t>
            </a:r>
            <a:r>
              <a:rPr lang="ru-RU" sz="2600" b="1" spc="-5" dirty="0" err="1">
                <a:solidFill>
                  <a:srgbClr val="231F20"/>
                </a:solidFill>
                <a:latin typeface="Times New Roman"/>
                <a:cs typeface="Times New Roman"/>
              </a:rPr>
              <a:t>льни</a:t>
            </a:r>
            <a:r>
              <a:rPr lang="ru-RU" sz="2600" b="1" dirty="0" err="1">
                <a:solidFill>
                  <a:srgbClr val="231F20"/>
                </a:solidFill>
                <a:latin typeface="Times New Roman"/>
                <a:cs typeface="Times New Roman"/>
              </a:rPr>
              <a:t>х</a:t>
            </a:r>
            <a:r>
              <a:rPr lang="ru-RU" sz="2600" b="1" spc="-50" dirty="0">
                <a:solidFill>
                  <a:srgbClr val="231F20"/>
                </a:solidFill>
                <a:latin typeface="Times New Roman"/>
                <a:cs typeface="Times New Roman"/>
              </a:rPr>
              <a:t> </a:t>
            </a:r>
            <a:r>
              <a:rPr lang="ru-RU" sz="2600" b="1" spc="-5" dirty="0" err="1">
                <a:solidFill>
                  <a:srgbClr val="231F20"/>
                </a:solidFill>
                <a:latin typeface="Times New Roman"/>
                <a:cs typeface="Times New Roman"/>
              </a:rPr>
              <a:t>р</a:t>
            </a:r>
            <a:r>
              <a:rPr lang="ru-RU" sz="2600" b="1" spc="25" dirty="0" err="1">
                <a:solidFill>
                  <a:srgbClr val="231F20"/>
                </a:solidFill>
                <a:latin typeface="Times New Roman"/>
                <a:cs typeface="Times New Roman"/>
              </a:rPr>
              <a:t>о</a:t>
            </a:r>
            <a:r>
              <a:rPr lang="ru-RU" sz="2600" b="1" spc="-5" dirty="0" err="1">
                <a:solidFill>
                  <a:srgbClr val="231F20"/>
                </a:solidFill>
                <a:latin typeface="Times New Roman"/>
                <a:cs typeface="Times New Roman"/>
              </a:rPr>
              <a:t>сли</a:t>
            </a:r>
            <a:r>
              <a:rPr lang="ru-RU" sz="2600" b="1" dirty="0" err="1">
                <a:solidFill>
                  <a:srgbClr val="231F20"/>
                </a:solidFill>
                <a:latin typeface="Times New Roman"/>
                <a:cs typeface="Times New Roman"/>
              </a:rPr>
              <a:t>н</a:t>
            </a:r>
            <a:r>
              <a:rPr lang="ru-RU" sz="2600" b="1" spc="-50" dirty="0">
                <a:solidFill>
                  <a:srgbClr val="231F20"/>
                </a:solidFill>
                <a:latin typeface="Times New Roman"/>
                <a:cs typeface="Times New Roman"/>
              </a:rPr>
              <a:t> </a:t>
            </a:r>
            <a:r>
              <a:rPr lang="ru-RU" sz="2600" b="1" spc="-5" dirty="0">
                <a:solidFill>
                  <a:srgbClr val="231F20"/>
                </a:solidFill>
                <a:latin typeface="Times New Roman"/>
                <a:cs typeface="Times New Roman"/>
              </a:rPr>
              <a:t>(</a:t>
            </a:r>
            <a:r>
              <a:rPr lang="ru-RU" sz="2600" b="1" spc="-35" dirty="0" err="1">
                <a:solidFill>
                  <a:srgbClr val="231F20"/>
                </a:solidFill>
                <a:latin typeface="Times New Roman"/>
                <a:cs typeface="Times New Roman"/>
              </a:rPr>
              <a:t>г</a:t>
            </a:r>
            <a:r>
              <a:rPr lang="ru-RU" sz="2600" b="1" spc="-20" dirty="0" err="1">
                <a:solidFill>
                  <a:srgbClr val="231F20"/>
                </a:solidFill>
                <a:latin typeface="Times New Roman"/>
                <a:cs typeface="Times New Roman"/>
              </a:rPr>
              <a:t>о</a:t>
            </a:r>
            <a:r>
              <a:rPr lang="ru-RU" sz="2600" b="1" spc="-5" dirty="0" err="1">
                <a:solidFill>
                  <a:srgbClr val="231F20"/>
                </a:solidFill>
                <a:latin typeface="Times New Roman"/>
                <a:cs typeface="Times New Roman"/>
              </a:rPr>
              <a:t>ловн</a:t>
            </a:r>
            <a:r>
              <a:rPr lang="ru-RU" sz="2600" b="1" dirty="0" err="1">
                <a:solidFill>
                  <a:srgbClr val="231F20"/>
                </a:solidFill>
                <a:latin typeface="Times New Roman"/>
                <a:cs typeface="Times New Roman"/>
              </a:rPr>
              <a:t>і</a:t>
            </a:r>
            <a:r>
              <a:rPr lang="ru-RU" sz="2600" b="1" spc="-50" dirty="0">
                <a:solidFill>
                  <a:srgbClr val="231F20"/>
                </a:solidFill>
                <a:latin typeface="Times New Roman"/>
                <a:cs typeface="Times New Roman"/>
              </a:rPr>
              <a:t> </a:t>
            </a:r>
            <a:r>
              <a:rPr lang="ru-RU" sz="2600" b="1" spc="-5" dirty="0" err="1">
                <a:solidFill>
                  <a:srgbClr val="231F20"/>
                </a:solidFill>
                <a:latin typeface="Times New Roman"/>
                <a:cs typeface="Times New Roman"/>
              </a:rPr>
              <a:t>зернов</a:t>
            </a:r>
            <a:r>
              <a:rPr lang="ru-RU" sz="2600" b="1" dirty="0" err="1">
                <a:solidFill>
                  <a:srgbClr val="231F20"/>
                </a:solidFill>
                <a:latin typeface="Times New Roman"/>
                <a:cs typeface="Times New Roman"/>
              </a:rPr>
              <a:t>і</a:t>
            </a:r>
            <a:r>
              <a:rPr lang="ru-RU" sz="2600" b="1" spc="-50" dirty="0">
                <a:solidFill>
                  <a:srgbClr val="231F20"/>
                </a:solidFill>
                <a:latin typeface="Times New Roman"/>
                <a:cs typeface="Times New Roman"/>
              </a:rPr>
              <a:t> </a:t>
            </a:r>
            <a:r>
              <a:rPr lang="ru-RU" sz="2600" b="1" spc="-20" dirty="0" err="1">
                <a:solidFill>
                  <a:srgbClr val="231F20"/>
                </a:solidFill>
                <a:latin typeface="Times New Roman"/>
                <a:cs typeface="Times New Roman"/>
              </a:rPr>
              <a:t>к</a:t>
            </a:r>
            <a:r>
              <a:rPr lang="ru-RU" sz="2600" b="1" spc="-55" dirty="0" err="1">
                <a:solidFill>
                  <a:srgbClr val="231F20"/>
                </a:solidFill>
                <a:latin typeface="Times New Roman"/>
                <a:cs typeface="Times New Roman"/>
              </a:rPr>
              <a:t>у</a:t>
            </a:r>
            <a:r>
              <a:rPr lang="ru-RU" sz="2600" b="1" spc="-5" dirty="0" err="1">
                <a:solidFill>
                  <a:srgbClr val="231F20"/>
                </a:solidFill>
                <a:latin typeface="Times New Roman"/>
                <a:cs typeface="Times New Roman"/>
              </a:rPr>
              <a:t>л</a:t>
            </a:r>
            <a:r>
              <a:rPr lang="ru-RU" sz="2600" b="1" spc="-50" dirty="0" err="1">
                <a:solidFill>
                  <a:srgbClr val="231F20"/>
                </a:solidFill>
                <a:latin typeface="Times New Roman"/>
                <a:cs typeface="Times New Roman"/>
              </a:rPr>
              <a:t>ь</a:t>
            </a:r>
            <a:r>
              <a:rPr lang="ru-RU" sz="2600" b="1" spc="-20" dirty="0" err="1">
                <a:solidFill>
                  <a:srgbClr val="231F20"/>
                </a:solidFill>
                <a:latin typeface="Times New Roman"/>
                <a:cs typeface="Times New Roman"/>
              </a:rPr>
              <a:t>т</a:t>
            </a:r>
            <a:r>
              <a:rPr lang="ru-RU" sz="2600" b="1" spc="-5" dirty="0" err="1">
                <a:solidFill>
                  <a:srgbClr val="231F20"/>
                </a:solidFill>
                <a:latin typeface="Times New Roman"/>
                <a:cs typeface="Times New Roman"/>
              </a:rPr>
              <a:t>ур</a:t>
            </a:r>
            <a:r>
              <a:rPr lang="ru-RU" sz="2600" b="1" dirty="0" err="1">
                <a:solidFill>
                  <a:srgbClr val="231F20"/>
                </a:solidFill>
                <a:latin typeface="Times New Roman"/>
                <a:cs typeface="Times New Roman"/>
              </a:rPr>
              <a:t>и</a:t>
            </a:r>
            <a:r>
              <a:rPr lang="ru-RU" sz="2600" b="1" spc="-50" dirty="0">
                <a:solidFill>
                  <a:srgbClr val="231F20"/>
                </a:solidFill>
                <a:latin typeface="Times New Roman"/>
                <a:cs typeface="Times New Roman"/>
              </a:rPr>
              <a:t> </a:t>
            </a:r>
            <a:r>
              <a:rPr lang="ru-RU" sz="2600" b="1" dirty="0">
                <a:solidFill>
                  <a:srgbClr val="231F20"/>
                </a:solidFill>
                <a:latin typeface="Times New Roman"/>
                <a:cs typeface="Times New Roman"/>
              </a:rPr>
              <a:t>–</a:t>
            </a:r>
            <a:r>
              <a:rPr lang="ru-RU" sz="2600" b="1" spc="-50" dirty="0">
                <a:solidFill>
                  <a:srgbClr val="231F20"/>
                </a:solidFill>
                <a:latin typeface="Times New Roman"/>
                <a:cs typeface="Times New Roman"/>
              </a:rPr>
              <a:t> </a:t>
            </a:r>
            <a:r>
              <a:rPr lang="ru-RU" sz="2600" b="1" spc="-5" dirty="0">
                <a:solidFill>
                  <a:srgbClr val="231F20"/>
                </a:solidFill>
                <a:latin typeface="Times New Roman"/>
                <a:cs typeface="Times New Roman"/>
              </a:rPr>
              <a:t>рис</a:t>
            </a:r>
            <a:r>
              <a:rPr lang="ru-RU" sz="2600" b="1" dirty="0">
                <a:solidFill>
                  <a:srgbClr val="231F20"/>
                </a:solidFill>
                <a:latin typeface="Times New Roman"/>
                <a:cs typeface="Times New Roman"/>
              </a:rPr>
              <a:t>,</a:t>
            </a:r>
            <a:r>
              <a:rPr lang="ru-RU" sz="2600" b="1" spc="-50" dirty="0">
                <a:solidFill>
                  <a:srgbClr val="231F20"/>
                </a:solidFill>
                <a:latin typeface="Times New Roman"/>
                <a:cs typeface="Times New Roman"/>
              </a:rPr>
              <a:t> </a:t>
            </a:r>
            <a:r>
              <a:rPr lang="ru-RU" sz="2600" b="1" spc="-5" dirty="0" err="1">
                <a:solidFill>
                  <a:srgbClr val="231F20"/>
                </a:solidFill>
                <a:latin typeface="Times New Roman"/>
                <a:cs typeface="Times New Roman"/>
              </a:rPr>
              <a:t>пшениц</a:t>
            </a:r>
            <a:r>
              <a:rPr lang="ru-RU" sz="2600" b="1" dirty="0" err="1">
                <a:solidFill>
                  <a:srgbClr val="231F20"/>
                </a:solidFill>
                <a:latin typeface="Times New Roman"/>
                <a:cs typeface="Times New Roman"/>
              </a:rPr>
              <a:t>я</a:t>
            </a:r>
            <a:r>
              <a:rPr lang="ru-RU" sz="2600" b="1" dirty="0">
                <a:solidFill>
                  <a:srgbClr val="231F20"/>
                </a:solidFill>
                <a:latin typeface="Times New Roman"/>
                <a:cs typeface="Times New Roman"/>
              </a:rPr>
              <a:t>  </a:t>
            </a:r>
            <a:r>
              <a:rPr lang="ru-RU" sz="2600" b="1" spc="5" dirty="0">
                <a:solidFill>
                  <a:srgbClr val="231F20"/>
                </a:solidFill>
                <a:latin typeface="Times New Roman"/>
                <a:cs typeface="Times New Roman"/>
              </a:rPr>
              <a:t>та</a:t>
            </a:r>
            <a:r>
              <a:rPr lang="ru-RU" sz="2600" b="1" spc="-5" dirty="0">
                <a:solidFill>
                  <a:srgbClr val="231F20"/>
                </a:solidFill>
                <a:latin typeface="Times New Roman"/>
                <a:cs typeface="Times New Roman"/>
              </a:rPr>
              <a:t> </a:t>
            </a:r>
            <a:r>
              <a:rPr lang="ru-RU" sz="2600" b="1" spc="-15" dirty="0" err="1">
                <a:solidFill>
                  <a:srgbClr val="231F20"/>
                </a:solidFill>
                <a:latin typeface="Times New Roman"/>
                <a:cs typeface="Times New Roman"/>
              </a:rPr>
              <a:t>кукурудза</a:t>
            </a:r>
            <a:r>
              <a:rPr lang="ru-RU" sz="2600" b="1" spc="-15" dirty="0">
                <a:solidFill>
                  <a:srgbClr val="231F20"/>
                </a:solidFill>
                <a:latin typeface="Times New Roman"/>
                <a:cs typeface="Times New Roman"/>
              </a:rPr>
              <a:t>)</a:t>
            </a:r>
            <a:r>
              <a:rPr lang="ru-RU" sz="2600" b="1" dirty="0">
                <a:solidFill>
                  <a:srgbClr val="231F20"/>
                </a:solidFill>
                <a:latin typeface="Times New Roman"/>
                <a:cs typeface="Times New Roman"/>
              </a:rPr>
              <a:t> таким </a:t>
            </a:r>
            <a:r>
              <a:rPr lang="ru-RU" sz="2600" b="1" spc="-15" dirty="0">
                <a:solidFill>
                  <a:srgbClr val="231F20"/>
                </a:solidFill>
                <a:latin typeface="Times New Roman"/>
                <a:cs typeface="Times New Roman"/>
              </a:rPr>
              <a:t>шляхом</a:t>
            </a:r>
            <a:r>
              <a:rPr lang="ru-RU" sz="2600" b="1" spc="-5" dirty="0">
                <a:solidFill>
                  <a:srgbClr val="231F20"/>
                </a:solidFill>
                <a:latin typeface="Times New Roman"/>
                <a:cs typeface="Times New Roman"/>
              </a:rPr>
              <a:t> </a:t>
            </a:r>
            <a:r>
              <a:rPr lang="ru-RU" sz="2600" b="1" dirty="0" err="1">
                <a:solidFill>
                  <a:srgbClr val="231F20"/>
                </a:solidFill>
                <a:latin typeface="Times New Roman"/>
                <a:cs typeface="Times New Roman"/>
              </a:rPr>
              <a:t>ускладнена</a:t>
            </a:r>
            <a:r>
              <a:rPr lang="ru-RU" sz="2600" b="1" dirty="0">
                <a:solidFill>
                  <a:srgbClr val="231F20"/>
                </a:solidFill>
                <a:latin typeface="Times New Roman"/>
                <a:cs typeface="Times New Roman"/>
              </a:rPr>
              <a:t>.</a:t>
            </a:r>
            <a:endParaRPr lang="ru-RU" sz="2600" b="1" dirty="0">
              <a:latin typeface="Times New Roman"/>
              <a:cs typeface="Times New Roman"/>
            </a:endParaRPr>
          </a:p>
          <a:p>
            <a:pPr marR="5080" algn="r"/>
            <a:endParaRPr sz="2000" b="1" dirty="0">
              <a:latin typeface="Times New Roman"/>
              <a:cs typeface="Times New Roman"/>
            </a:endParaRPr>
          </a:p>
          <a:p>
            <a:pPr>
              <a:spcBef>
                <a:spcPts val="50"/>
              </a:spcBef>
            </a:pPr>
            <a:endParaRPr sz="1950" dirty="0">
              <a:latin typeface="Times New Roman"/>
              <a:cs typeface="Times New Roman"/>
            </a:endParaRPr>
          </a:p>
        </p:txBody>
      </p:sp>
    </p:spTree>
    <p:extLst>
      <p:ext uri="{BB962C8B-B14F-4D97-AF65-F5344CB8AC3E}">
        <p14:creationId xmlns:p14="http://schemas.microsoft.com/office/powerpoint/2010/main" val="30703096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CustomShape 1"/>
          <p:cNvSpPr/>
          <p:nvPr/>
        </p:nvSpPr>
        <p:spPr>
          <a:xfrm>
            <a:off x="315218" y="235546"/>
            <a:ext cx="9452173" cy="7025064"/>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99250" tIns="49625" rIns="99250" bIns="49625" anchor="ctr">
            <a:spAutoFit/>
          </a:bodyPr>
          <a:lstStyle/>
          <a:p>
            <a:pPr algn="just">
              <a:lnSpc>
                <a:spcPct val="100000"/>
              </a:lnSpc>
            </a:pPr>
            <a:r>
              <a:rPr lang="ru-RU" sz="2647" b="1" i="1" spc="-1" dirty="0" err="1">
                <a:solidFill>
                  <a:srgbClr val="7030A0"/>
                </a:solidFill>
                <a:latin typeface="Times New Roman"/>
                <a:ea typeface="Calibri"/>
              </a:rPr>
              <a:t>Експертиза</a:t>
            </a:r>
            <a:r>
              <a:rPr lang="ru-RU" sz="2647" b="1" i="1" spc="-1" dirty="0">
                <a:solidFill>
                  <a:srgbClr val="7030A0"/>
                </a:solidFill>
                <a:latin typeface="Times New Roman"/>
                <a:ea typeface="Calibri"/>
              </a:rPr>
              <a:t> </a:t>
            </a:r>
            <a:r>
              <a:rPr lang="ru-RU" sz="2647" b="1" i="1" spc="-1" dirty="0" err="1">
                <a:solidFill>
                  <a:srgbClr val="7030A0"/>
                </a:solidFill>
                <a:latin typeface="Times New Roman"/>
                <a:ea typeface="Calibri"/>
              </a:rPr>
              <a:t>безпеки</a:t>
            </a:r>
            <a:r>
              <a:rPr lang="ru-RU" sz="2647" b="1" i="1" spc="-1" dirty="0">
                <a:solidFill>
                  <a:srgbClr val="7030A0"/>
                </a:solidFill>
                <a:latin typeface="Times New Roman"/>
                <a:ea typeface="Calibri"/>
              </a:rPr>
              <a:t> ГМО </a:t>
            </a:r>
            <a:r>
              <a:rPr lang="ru-RU" sz="2647" b="1" i="1" spc="-1" dirty="0" err="1">
                <a:solidFill>
                  <a:srgbClr val="7030A0"/>
                </a:solidFill>
                <a:latin typeface="Times New Roman"/>
                <a:ea typeface="Calibri"/>
              </a:rPr>
              <a:t>здійснюється</a:t>
            </a:r>
            <a:r>
              <a:rPr lang="ru-RU" sz="2647" b="1" i="1" spc="-1" dirty="0">
                <a:solidFill>
                  <a:srgbClr val="7030A0"/>
                </a:solidFill>
                <a:latin typeface="Times New Roman"/>
                <a:ea typeface="Calibri"/>
              </a:rPr>
              <a:t> </a:t>
            </a:r>
            <a:r>
              <a:rPr lang="ru-RU" sz="2647" b="1" i="1" spc="-1" dirty="0" err="1">
                <a:solidFill>
                  <a:srgbClr val="7030A0"/>
                </a:solidFill>
                <a:latin typeface="Times New Roman"/>
                <a:ea typeface="Calibri"/>
              </a:rPr>
              <a:t>науково-обґрунтованим</a:t>
            </a:r>
            <a:r>
              <a:rPr lang="ru-RU" sz="2647" b="1" i="1" spc="-1" dirty="0">
                <a:solidFill>
                  <a:srgbClr val="7030A0"/>
                </a:solidFill>
                <a:latin typeface="Times New Roman"/>
                <a:ea typeface="Calibri"/>
              </a:rPr>
              <a:t> методом. </a:t>
            </a:r>
            <a:r>
              <a:rPr lang="ru-RU" sz="2206" b="1" spc="-1" dirty="0" err="1">
                <a:solidFill>
                  <a:srgbClr val="000000"/>
                </a:solidFill>
                <a:latin typeface="Times New Roman"/>
                <a:ea typeface="Calibri"/>
              </a:rPr>
              <a:t>Під</a:t>
            </a:r>
            <a:r>
              <a:rPr lang="ru-RU" sz="2206" b="1" spc="-1" dirty="0">
                <a:solidFill>
                  <a:srgbClr val="000000"/>
                </a:solidFill>
                <a:latin typeface="Times New Roman"/>
                <a:ea typeface="Calibri"/>
              </a:rPr>
              <a:t> час </a:t>
            </a:r>
            <a:r>
              <a:rPr lang="ru-RU" sz="2206" b="1" spc="-1" dirty="0" err="1">
                <a:solidFill>
                  <a:srgbClr val="000000"/>
                </a:solidFill>
                <a:latin typeface="Times New Roman"/>
                <a:ea typeface="Calibri"/>
              </a:rPr>
              <a:t>її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проведення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слід</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враховувати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інформацію</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опублікована</a:t>
            </a:r>
            <a:r>
              <a:rPr lang="ru-RU" sz="2206" b="1" spc="-1" dirty="0">
                <a:solidFill>
                  <a:srgbClr val="000000"/>
                </a:solidFill>
                <a:latin typeface="Times New Roman"/>
                <a:ea typeface="Calibri"/>
              </a:rPr>
              <a:t> в </a:t>
            </a:r>
            <a:r>
              <a:rPr lang="ru-RU" sz="2206" b="1" spc="-1" dirty="0" err="1">
                <a:solidFill>
                  <a:srgbClr val="000000"/>
                </a:solidFill>
                <a:latin typeface="Times New Roman"/>
                <a:ea typeface="Calibri"/>
              </a:rPr>
              <a:t>науково-технічній</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літературі</a:t>
            </a:r>
            <a:r>
              <a:rPr lang="ru-RU" sz="2206" b="1" spc="-1" dirty="0">
                <a:solidFill>
                  <a:srgbClr val="000000"/>
                </a:solidFill>
                <a:latin typeface="Times New Roman"/>
                <a:ea typeface="Calibri"/>
              </a:rPr>
              <a:t> й </a:t>
            </a:r>
            <a:r>
              <a:rPr lang="ru-RU" sz="2206" b="1" spc="-1" dirty="0" err="1">
                <a:solidFill>
                  <a:srgbClr val="000000"/>
                </a:solidFill>
                <a:latin typeface="Times New Roman"/>
                <a:ea typeface="Calibri"/>
              </a:rPr>
              <a:t>міститься</a:t>
            </a:r>
            <a:r>
              <a:rPr lang="ru-RU" sz="2206" b="1" spc="-1" dirty="0">
                <a:solidFill>
                  <a:srgbClr val="000000"/>
                </a:solidFill>
                <a:latin typeface="Times New Roman"/>
                <a:ea typeface="Calibri"/>
              </a:rPr>
              <a:t> в </a:t>
            </a:r>
            <a:r>
              <a:rPr lang="ru-RU" sz="2206" b="1" spc="-1" dirty="0" err="1">
                <a:solidFill>
                  <a:srgbClr val="000000"/>
                </a:solidFill>
                <a:latin typeface="Times New Roman"/>
                <a:ea typeface="Calibri"/>
              </a:rPr>
              <a:t>спеціалізованих</a:t>
            </a:r>
            <a:r>
              <a:rPr lang="ru-RU" sz="2206" b="1" spc="-1" dirty="0">
                <a:solidFill>
                  <a:srgbClr val="000000"/>
                </a:solidFill>
                <a:latin typeface="Times New Roman"/>
                <a:ea typeface="Calibri"/>
              </a:rPr>
              <a:t> базах </a:t>
            </a:r>
            <a:r>
              <a:rPr lang="ru-RU" sz="2206" b="1" spc="-1" dirty="0" err="1">
                <a:solidFill>
                  <a:srgbClr val="000000"/>
                </a:solidFill>
                <a:latin typeface="Times New Roman"/>
                <a:ea typeface="Calibri"/>
              </a:rPr>
              <a:t>даних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результати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випробувань</a:t>
            </a:r>
            <a:r>
              <a:rPr lang="ru-RU" sz="2206" b="1" spc="-1" dirty="0">
                <a:solidFill>
                  <a:srgbClr val="000000"/>
                </a:solidFill>
                <a:latin typeface="Times New Roman"/>
                <a:ea typeface="Calibri"/>
              </a:rPr>
              <a:t> і </a:t>
            </a:r>
            <a:r>
              <a:rPr lang="ru-RU" sz="2206" b="1" spc="-1" dirty="0" err="1">
                <a:solidFill>
                  <a:srgbClr val="000000"/>
                </a:solidFill>
                <a:latin typeface="Times New Roman"/>
                <a:ea typeface="Calibri"/>
              </a:rPr>
              <a:t>зведення</a:t>
            </a:r>
            <a:r>
              <a:rPr lang="ru-RU" sz="2206" b="1" spc="-1" dirty="0">
                <a:solidFill>
                  <a:srgbClr val="000000"/>
                </a:solidFill>
                <a:latin typeface="Times New Roman"/>
                <a:ea typeface="Calibri"/>
              </a:rPr>
              <a:t> з </a:t>
            </a:r>
            <a:r>
              <a:rPr lang="ru-RU" sz="2206" b="1" spc="-1" dirty="0" err="1">
                <a:solidFill>
                  <a:srgbClr val="000000"/>
                </a:solidFill>
                <a:latin typeface="Times New Roman"/>
                <a:ea typeface="Calibri"/>
              </a:rPr>
              <a:t>попереднього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використання</a:t>
            </a:r>
            <a:r>
              <a:rPr lang="ru-RU" sz="2206" b="1" spc="-1" dirty="0">
                <a:solidFill>
                  <a:srgbClr val="000000"/>
                </a:solidFill>
                <a:latin typeface="Times New Roman"/>
                <a:ea typeface="Calibri"/>
              </a:rPr>
              <a:t> ГМО, </a:t>
            </a:r>
            <a:r>
              <a:rPr lang="ru-RU" sz="2206" b="1" spc="-1" dirty="0" err="1">
                <a:solidFill>
                  <a:srgbClr val="000000"/>
                </a:solidFill>
                <a:latin typeface="Times New Roman"/>
                <a:ea typeface="Calibri"/>
              </a:rPr>
              <a:t>висновки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експертів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методичні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рекомендації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розроблені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національними</a:t>
            </a:r>
            <a:r>
              <a:rPr lang="ru-RU" sz="2206" b="1" spc="-1" dirty="0">
                <a:solidFill>
                  <a:srgbClr val="000000"/>
                </a:solidFill>
                <a:latin typeface="Times New Roman"/>
                <a:ea typeface="Calibri"/>
              </a:rPr>
              <a:t> і </a:t>
            </a:r>
            <a:r>
              <a:rPr lang="ru-RU" sz="2206" b="1" spc="-1" dirty="0" err="1">
                <a:solidFill>
                  <a:srgbClr val="000000"/>
                </a:solidFill>
                <a:latin typeface="Times New Roman"/>
                <a:ea typeface="Calibri"/>
              </a:rPr>
              <a:t>міжнародними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організаціями</a:t>
            </a:r>
            <a:r>
              <a:rPr lang="ru-RU" sz="2206" b="1" spc="-1" dirty="0">
                <a:solidFill>
                  <a:srgbClr val="000000"/>
                </a:solidFill>
                <a:latin typeface="Times New Roman"/>
                <a:ea typeface="Calibri"/>
              </a:rPr>
              <a:t>.</a:t>
            </a:r>
            <a:r>
              <a:rPr lang="ru-RU" sz="1158" b="1" spc="-1" dirty="0">
                <a:solidFill>
                  <a:srgbClr val="000000"/>
                </a:solidFill>
                <a:latin typeface="Arial"/>
                <a:ea typeface="Calibri"/>
              </a:rPr>
              <a:t> </a:t>
            </a:r>
            <a:r>
              <a:rPr lang="ru-RU" sz="2206" b="1" spc="-1" dirty="0" err="1">
                <a:solidFill>
                  <a:srgbClr val="000000"/>
                </a:solidFill>
                <a:latin typeface="Times New Roman"/>
                <a:ea typeface="Calibri"/>
              </a:rPr>
              <a:t>Оцінка</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ризиків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має</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здійснюватися</a:t>
            </a:r>
            <a:r>
              <a:rPr lang="ru-RU" sz="2206" b="1" spc="-1" dirty="0">
                <a:solidFill>
                  <a:srgbClr val="000000"/>
                </a:solidFill>
                <a:latin typeface="Times New Roman"/>
                <a:ea typeface="Calibri"/>
              </a:rPr>
              <a:t> на </a:t>
            </a:r>
            <a:r>
              <a:rPr lang="ru-RU" sz="2206" b="1" spc="-1" dirty="0" err="1">
                <a:solidFill>
                  <a:srgbClr val="000000"/>
                </a:solidFill>
                <a:latin typeface="Times New Roman"/>
                <a:ea typeface="Calibri"/>
              </a:rPr>
              <a:t>індивідуальній</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основі</a:t>
            </a:r>
            <a:r>
              <a:rPr lang="ru-RU" sz="2206" b="1" spc="-1" dirty="0">
                <a:solidFill>
                  <a:srgbClr val="000000"/>
                </a:solidFill>
                <a:latin typeface="Times New Roman"/>
                <a:ea typeface="Calibri"/>
              </a:rPr>
              <a:t>.</a:t>
            </a:r>
            <a:r>
              <a:rPr lang="ru-RU" sz="1158" b="1" spc="-1" dirty="0">
                <a:solidFill>
                  <a:srgbClr val="000000"/>
                </a:solidFill>
                <a:latin typeface="Arial"/>
                <a:ea typeface="Calibri"/>
              </a:rPr>
              <a:t> </a:t>
            </a:r>
            <a:r>
              <a:rPr lang="ru-RU" sz="2206" b="1" spc="-1" dirty="0" err="1">
                <a:solidFill>
                  <a:srgbClr val="000000"/>
                </a:solidFill>
                <a:latin typeface="Times New Roman"/>
                <a:ea typeface="Calibri"/>
              </a:rPr>
              <a:t>Інформація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необхідна</a:t>
            </a:r>
            <a:r>
              <a:rPr lang="ru-RU" sz="2206" b="1" spc="-1" dirty="0">
                <a:solidFill>
                  <a:srgbClr val="000000"/>
                </a:solidFill>
                <a:latin typeface="Times New Roman"/>
                <a:ea typeface="Calibri"/>
              </a:rPr>
              <a:t> для </a:t>
            </a:r>
            <a:r>
              <a:rPr lang="ru-RU" sz="2206" b="1" spc="-1" dirty="0" err="1">
                <a:solidFill>
                  <a:srgbClr val="000000"/>
                </a:solidFill>
                <a:latin typeface="Times New Roman"/>
                <a:ea typeface="Calibri"/>
              </a:rPr>
              <a:t>ухвалення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висновку</a:t>
            </a:r>
            <a:r>
              <a:rPr lang="ru-RU" sz="2206" b="1" spc="-1" dirty="0">
                <a:solidFill>
                  <a:srgbClr val="000000"/>
                </a:solidFill>
                <a:latin typeface="Times New Roman"/>
                <a:ea typeface="Calibri"/>
              </a:rPr>
              <a:t> про </a:t>
            </a:r>
            <a:r>
              <a:rPr lang="ru-RU" sz="2206" b="1" spc="-1" dirty="0" err="1">
                <a:solidFill>
                  <a:srgbClr val="000000"/>
                </a:solidFill>
                <a:latin typeface="Times New Roman"/>
                <a:ea typeface="Calibri"/>
              </a:rPr>
              <a:t>безпечність</a:t>
            </a:r>
            <a:r>
              <a:rPr lang="ru-RU" sz="2206" b="1" spc="-1" dirty="0">
                <a:solidFill>
                  <a:srgbClr val="000000"/>
                </a:solidFill>
                <a:latin typeface="Times New Roman"/>
                <a:ea typeface="Calibri"/>
              </a:rPr>
              <a:t> ГМО, </a:t>
            </a:r>
            <a:r>
              <a:rPr lang="ru-RU" sz="2206" b="1" spc="-1" dirty="0" err="1">
                <a:solidFill>
                  <a:srgbClr val="000000"/>
                </a:solidFill>
                <a:latin typeface="Times New Roman"/>
                <a:ea typeface="Calibri"/>
              </a:rPr>
              <a:t>може</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варіювати</a:t>
            </a:r>
            <a:r>
              <a:rPr lang="ru-RU" sz="2206" b="1" spc="-1" dirty="0">
                <a:solidFill>
                  <a:srgbClr val="000000"/>
                </a:solidFill>
                <a:latin typeface="Times New Roman"/>
                <a:ea typeface="Calibri"/>
              </a:rPr>
              <a:t> за характером і </a:t>
            </a:r>
            <a:r>
              <a:rPr lang="ru-RU" sz="2206" b="1" spc="-1" dirty="0" err="1">
                <a:solidFill>
                  <a:srgbClr val="000000"/>
                </a:solidFill>
                <a:latin typeface="Times New Roman"/>
                <a:ea typeface="Calibri"/>
              </a:rPr>
              <a:t>рівнем</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деталізації</a:t>
            </a:r>
            <a:r>
              <a:rPr lang="ru-RU" sz="2206" b="1" spc="-1" dirty="0">
                <a:solidFill>
                  <a:srgbClr val="000000"/>
                </a:solidFill>
                <a:latin typeface="Times New Roman"/>
                <a:ea typeface="Calibri"/>
              </a:rPr>
              <a:t> у кожному конкретному </a:t>
            </a:r>
            <a:r>
              <a:rPr lang="ru-RU" sz="2206" b="1" spc="-1" dirty="0" err="1">
                <a:solidFill>
                  <a:srgbClr val="000000"/>
                </a:solidFill>
                <a:latin typeface="Times New Roman"/>
                <a:ea typeface="Calibri"/>
              </a:rPr>
              <a:t>разі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залежно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від</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відповідного</a:t>
            </a:r>
            <a:r>
              <a:rPr lang="ru-RU" sz="2206" b="1" spc="-1" dirty="0">
                <a:solidFill>
                  <a:srgbClr val="000000"/>
                </a:solidFill>
                <a:latin typeface="Times New Roman"/>
                <a:ea typeface="Calibri"/>
              </a:rPr>
              <a:t> ГМО, характеру </a:t>
            </a:r>
            <a:r>
              <a:rPr lang="ru-RU" sz="2206" b="1" spc="-1" dirty="0" err="1">
                <a:solidFill>
                  <a:srgbClr val="000000"/>
                </a:solidFill>
                <a:latin typeface="Times New Roman"/>
                <a:ea typeface="Calibri"/>
              </a:rPr>
              <a:t>його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передбачуваного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використання</a:t>
            </a:r>
            <a:r>
              <a:rPr lang="ru-RU" sz="2206" b="1" spc="-1" dirty="0">
                <a:solidFill>
                  <a:srgbClr val="000000"/>
                </a:solidFill>
                <a:latin typeface="Times New Roman"/>
                <a:ea typeface="Calibri"/>
              </a:rPr>
              <a:t> і </a:t>
            </a:r>
            <a:r>
              <a:rPr lang="ru-RU" sz="2206" b="1" spc="-1" dirty="0" err="1">
                <a:solidFill>
                  <a:srgbClr val="000000"/>
                </a:solidFill>
                <a:latin typeface="Times New Roman"/>
                <a:ea typeface="Calibri"/>
              </a:rPr>
              <a:t>потенційного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приймаючого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середовища</a:t>
            </a:r>
            <a:r>
              <a:rPr lang="ru-RU" sz="2206" b="1" spc="-1" dirty="0">
                <a:solidFill>
                  <a:srgbClr val="000000"/>
                </a:solidFill>
                <a:latin typeface="Times New Roman"/>
                <a:ea typeface="Calibri"/>
              </a:rPr>
              <a:t>.</a:t>
            </a:r>
            <a:endParaRPr lang="ru-RU" sz="2206" spc="-1" dirty="0">
              <a:latin typeface="Arial"/>
            </a:endParaRPr>
          </a:p>
          <a:p>
            <a:pPr algn="just">
              <a:lnSpc>
                <a:spcPct val="100000"/>
              </a:lnSpc>
            </a:pPr>
            <a:r>
              <a:rPr lang="ru-RU" sz="2206" b="1" spc="-1" dirty="0" err="1">
                <a:solidFill>
                  <a:srgbClr val="000000"/>
                </a:solidFill>
                <a:latin typeface="Times New Roman"/>
                <a:ea typeface="Calibri"/>
              </a:rPr>
              <a:t>Ризики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пов’язані</a:t>
            </a:r>
            <a:r>
              <a:rPr lang="ru-RU" sz="2206" b="1" spc="-1" dirty="0">
                <a:solidFill>
                  <a:srgbClr val="000000"/>
                </a:solidFill>
                <a:latin typeface="Times New Roman"/>
                <a:ea typeface="Calibri"/>
              </a:rPr>
              <a:t> з ГМО </a:t>
            </a:r>
            <a:r>
              <a:rPr lang="ru-RU" sz="2206" b="1" spc="-1" dirty="0" err="1">
                <a:solidFill>
                  <a:srgbClr val="000000"/>
                </a:solidFill>
                <a:latin typeface="Times New Roman"/>
                <a:ea typeface="Calibri"/>
              </a:rPr>
              <a:t>або</a:t>
            </a:r>
            <a:r>
              <a:rPr lang="ru-RU" sz="2206" b="1" spc="-1" dirty="0">
                <a:solidFill>
                  <a:srgbClr val="000000"/>
                </a:solidFill>
                <a:latin typeface="Times New Roman"/>
                <a:ea typeface="Calibri"/>
              </a:rPr>
              <a:t> продуктами,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їх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містять</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повинні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розглядатися</a:t>
            </a:r>
            <a:r>
              <a:rPr lang="ru-RU" sz="2206" b="1" spc="-1" dirty="0">
                <a:solidFill>
                  <a:srgbClr val="000000"/>
                </a:solidFill>
                <a:latin typeface="Times New Roman"/>
                <a:ea typeface="Calibri"/>
              </a:rPr>
              <a:t> в </a:t>
            </a:r>
            <a:r>
              <a:rPr lang="ru-RU" sz="2206" b="1" spc="-1" dirty="0" err="1">
                <a:solidFill>
                  <a:srgbClr val="000000"/>
                </a:solidFill>
                <a:latin typeface="Times New Roman"/>
                <a:ea typeface="Calibri"/>
              </a:rPr>
              <a:t>контексті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ризиків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існують</a:t>
            </a:r>
            <a:r>
              <a:rPr lang="ru-RU" sz="2206" b="1" spc="-1" dirty="0">
                <a:solidFill>
                  <a:srgbClr val="000000"/>
                </a:solidFill>
                <a:latin typeface="Times New Roman"/>
                <a:ea typeface="Calibri"/>
              </a:rPr>
              <a:t> за </a:t>
            </a:r>
            <a:r>
              <a:rPr lang="ru-RU" sz="2206" b="1" spc="-1" dirty="0" err="1">
                <a:solidFill>
                  <a:srgbClr val="000000"/>
                </a:solidFill>
                <a:latin typeface="Times New Roman"/>
                <a:ea typeface="Calibri"/>
              </a:rPr>
              <a:t>використання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інтактних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реципієнтних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організмів</a:t>
            </a:r>
            <a:r>
              <a:rPr lang="ru-RU" sz="2206" b="1" spc="-1" dirty="0">
                <a:solidFill>
                  <a:srgbClr val="000000"/>
                </a:solidFill>
                <a:latin typeface="Times New Roman"/>
                <a:ea typeface="Calibri"/>
              </a:rPr>
              <a:t> у </a:t>
            </a:r>
            <a:r>
              <a:rPr lang="ru-RU" sz="2206" b="1" spc="-1" dirty="0" err="1">
                <a:solidFill>
                  <a:srgbClr val="000000"/>
                </a:solidFill>
                <a:latin typeface="Times New Roman"/>
                <a:ea typeface="Calibri"/>
              </a:rPr>
              <a:t>потенційному</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приймаючому</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середовищі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Адже</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потенційно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небезпечними</a:t>
            </a:r>
            <a:r>
              <a:rPr lang="ru-RU" sz="2206" b="1" spc="-1" dirty="0">
                <a:solidFill>
                  <a:srgbClr val="000000"/>
                </a:solidFill>
                <a:latin typeface="Times New Roman"/>
                <a:ea typeface="Calibri"/>
              </a:rPr>
              <a:t> для </a:t>
            </a:r>
            <a:r>
              <a:rPr lang="ru-RU" sz="2206" b="1" spc="-1" dirty="0" err="1">
                <a:solidFill>
                  <a:srgbClr val="000000"/>
                </a:solidFill>
                <a:latin typeface="Times New Roman"/>
                <a:ea typeface="Calibri"/>
              </a:rPr>
              <a:t>здоров’я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людини</a:t>
            </a:r>
            <a:r>
              <a:rPr lang="ru-RU" sz="2206" b="1" spc="-1" dirty="0">
                <a:solidFill>
                  <a:srgbClr val="000000"/>
                </a:solidFill>
                <a:latin typeface="Times New Roman"/>
                <a:ea typeface="Calibri"/>
              </a:rPr>
              <a:t> і </a:t>
            </a:r>
            <a:r>
              <a:rPr lang="ru-RU" sz="2206" b="1" spc="-1" dirty="0" err="1">
                <a:solidFill>
                  <a:srgbClr val="000000"/>
                </a:solidFill>
                <a:latin typeface="Times New Roman"/>
                <a:ea typeface="Calibri"/>
              </a:rPr>
              <a:t>навколишнього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середовища</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можуть</a:t>
            </a:r>
            <a:r>
              <a:rPr lang="ru-RU" sz="2206" b="1" spc="-1" dirty="0">
                <a:solidFill>
                  <a:srgbClr val="000000"/>
                </a:solidFill>
                <a:latin typeface="Times New Roman"/>
                <a:ea typeface="Calibri"/>
              </a:rPr>
              <a:t> бути і </a:t>
            </a:r>
            <a:r>
              <a:rPr lang="ru-RU" sz="2206" b="1" spc="-1" dirty="0" err="1">
                <a:solidFill>
                  <a:srgbClr val="000000"/>
                </a:solidFill>
                <a:latin typeface="Times New Roman"/>
                <a:ea typeface="Calibri"/>
              </a:rPr>
              <a:t>сорти</a:t>
            </a:r>
            <a:r>
              <a:rPr lang="ru-RU" sz="2206" b="1" spc="-1" dirty="0">
                <a:solidFill>
                  <a:srgbClr val="000000"/>
                </a:solidFill>
                <a:latin typeface="Times New Roman"/>
                <a:ea typeface="Calibri"/>
              </a:rPr>
              <a:t>, породи, </a:t>
            </a:r>
            <a:r>
              <a:rPr lang="ru-RU" sz="2206" b="1" spc="-1" dirty="0" err="1">
                <a:solidFill>
                  <a:srgbClr val="000000"/>
                </a:solidFill>
                <a:latin typeface="Times New Roman"/>
                <a:ea typeface="Calibri"/>
              </a:rPr>
              <a:t>штами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організмів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виведені</a:t>
            </a:r>
            <a:r>
              <a:rPr lang="ru-RU" sz="2206" b="1" spc="-1" dirty="0">
                <a:solidFill>
                  <a:srgbClr val="000000"/>
                </a:solidFill>
                <a:latin typeface="Times New Roman"/>
                <a:ea typeface="Calibri"/>
              </a:rPr>
              <a:t> за </a:t>
            </a:r>
            <a:r>
              <a:rPr lang="ru-RU" sz="2206" b="1" spc="-1" dirty="0" err="1">
                <a:solidFill>
                  <a:srgbClr val="000000"/>
                </a:solidFill>
                <a:latin typeface="Times New Roman"/>
                <a:ea typeface="Calibri"/>
              </a:rPr>
              <a:t>допомогою</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традиційної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селекції</a:t>
            </a:r>
            <a:r>
              <a:rPr lang="ru-RU" sz="2206" b="1" spc="-1" dirty="0">
                <a:solidFill>
                  <a:srgbClr val="000000"/>
                </a:solidFill>
                <a:latin typeface="Times New Roman"/>
                <a:ea typeface="Calibri"/>
              </a:rPr>
              <a:t>. Для того, </a:t>
            </a:r>
            <a:r>
              <a:rPr lang="ru-RU" sz="2206" b="1" spc="-1" dirty="0" err="1">
                <a:solidFill>
                  <a:srgbClr val="000000"/>
                </a:solidFill>
                <a:latin typeface="Times New Roman"/>
                <a:ea typeface="Calibri"/>
              </a:rPr>
              <a:t>щоб</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вичленувати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ефект</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саме</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генетичної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модифікації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необхідно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порівнювати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генетично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модифікований</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організм</a:t>
            </a:r>
            <a:r>
              <a:rPr lang="ru-RU" sz="2206" b="1" spc="-1" dirty="0">
                <a:solidFill>
                  <a:srgbClr val="000000"/>
                </a:solidFill>
                <a:latin typeface="Times New Roman"/>
                <a:ea typeface="Calibri"/>
              </a:rPr>
              <a:t> з </a:t>
            </a:r>
            <a:r>
              <a:rPr lang="ru-RU" sz="2206" b="1" spc="-1" dirty="0" err="1">
                <a:solidFill>
                  <a:srgbClr val="000000"/>
                </a:solidFill>
                <a:latin typeface="Times New Roman"/>
                <a:ea typeface="Calibri"/>
              </a:rPr>
              <a:t>вихідним</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звичайним</a:t>
            </a:r>
            <a:r>
              <a:rPr lang="ru-RU" sz="2206" b="1" spc="-1" dirty="0">
                <a:solidFill>
                  <a:srgbClr val="000000"/>
                </a:solidFill>
                <a:latin typeface="Times New Roman"/>
                <a:ea typeface="Calibri"/>
              </a:rPr>
              <a:t> сортом.</a:t>
            </a:r>
            <a:endParaRPr lang="ru-RU" sz="2206" spc="-1" dirty="0">
              <a:latin typeface="Arial"/>
            </a:endParaRPr>
          </a:p>
        </p:txBody>
      </p:sp>
    </p:spTree>
    <p:extLst>
      <p:ext uri="{BB962C8B-B14F-4D97-AF65-F5344CB8AC3E}">
        <p14:creationId xmlns:p14="http://schemas.microsoft.com/office/powerpoint/2010/main" val="134998008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 name="CustomShape 1"/>
          <p:cNvSpPr/>
          <p:nvPr/>
        </p:nvSpPr>
        <p:spPr>
          <a:xfrm>
            <a:off x="393700" y="428625"/>
            <a:ext cx="9294564" cy="6346160"/>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99250" tIns="49625" rIns="99250" bIns="49625" anchor="ctr">
            <a:spAutoFit/>
          </a:bodyPr>
          <a:lstStyle/>
          <a:p>
            <a:pPr algn="just">
              <a:lnSpc>
                <a:spcPct val="100000"/>
              </a:lnSpc>
            </a:pPr>
            <a:r>
              <a:rPr lang="ru-RU" sz="2647" b="1" i="1" spc="-1" dirty="0" err="1">
                <a:solidFill>
                  <a:srgbClr val="7030A0"/>
                </a:solidFill>
                <a:latin typeface="Times New Roman"/>
                <a:ea typeface="Calibri"/>
              </a:rPr>
              <a:t>Загальна</a:t>
            </a:r>
            <a:r>
              <a:rPr lang="ru-RU" sz="2647" b="1" i="1" spc="-1" dirty="0">
                <a:solidFill>
                  <a:srgbClr val="7030A0"/>
                </a:solidFill>
                <a:latin typeface="Times New Roman"/>
                <a:ea typeface="Calibri"/>
              </a:rPr>
              <a:t> методика </a:t>
            </a:r>
            <a:r>
              <a:rPr lang="ru-RU" sz="2647" b="1" i="1" spc="-1" dirty="0" err="1">
                <a:solidFill>
                  <a:srgbClr val="7030A0"/>
                </a:solidFill>
                <a:latin typeface="Times New Roman"/>
                <a:ea typeface="Calibri"/>
              </a:rPr>
              <a:t>оцінки</a:t>
            </a:r>
            <a:r>
              <a:rPr lang="ru-RU" sz="2647" b="1" i="1" spc="-1" dirty="0">
                <a:solidFill>
                  <a:srgbClr val="7030A0"/>
                </a:solidFill>
                <a:latin typeface="Times New Roman"/>
                <a:ea typeface="Calibri"/>
              </a:rPr>
              <a:t> </a:t>
            </a:r>
            <a:r>
              <a:rPr lang="ru-RU" sz="2647" b="1" i="1" spc="-1" dirty="0" err="1">
                <a:solidFill>
                  <a:srgbClr val="7030A0"/>
                </a:solidFill>
                <a:latin typeface="Times New Roman"/>
                <a:ea typeface="Calibri"/>
              </a:rPr>
              <a:t>ризиків</a:t>
            </a:r>
            <a:r>
              <a:rPr lang="ru-RU" sz="2647" b="1" i="1" spc="-1" dirty="0">
                <a:solidFill>
                  <a:srgbClr val="7030A0"/>
                </a:solidFill>
                <a:latin typeface="Times New Roman"/>
                <a:ea typeface="Calibri"/>
              </a:rPr>
              <a:t> </a:t>
            </a:r>
            <a:r>
              <a:rPr lang="ru-RU" sz="2647" b="1" i="1" spc="-1" dirty="0" err="1">
                <a:solidFill>
                  <a:srgbClr val="7030A0"/>
                </a:solidFill>
                <a:latin typeface="Times New Roman"/>
                <a:ea typeface="Calibri"/>
              </a:rPr>
              <a:t>можливих</a:t>
            </a:r>
            <a:r>
              <a:rPr lang="ru-RU" sz="2647" b="1" i="1" spc="-1" dirty="0">
                <a:solidFill>
                  <a:srgbClr val="7030A0"/>
                </a:solidFill>
                <a:latin typeface="Times New Roman"/>
                <a:ea typeface="Calibri"/>
              </a:rPr>
              <a:t> </a:t>
            </a:r>
            <a:r>
              <a:rPr lang="ru-RU" sz="2647" b="1" i="1" spc="-1" dirty="0" err="1">
                <a:solidFill>
                  <a:srgbClr val="7030A0"/>
                </a:solidFill>
                <a:latin typeface="Times New Roman"/>
                <a:ea typeface="Calibri"/>
              </a:rPr>
              <a:t>несприятливих</a:t>
            </a:r>
            <a:r>
              <a:rPr lang="ru-RU" sz="2647" b="1" i="1" spc="-1" dirty="0">
                <a:solidFill>
                  <a:srgbClr val="7030A0"/>
                </a:solidFill>
                <a:latin typeface="Times New Roman"/>
                <a:ea typeface="Calibri"/>
              </a:rPr>
              <a:t> </a:t>
            </a:r>
            <a:r>
              <a:rPr lang="ru-RU" sz="2647" b="1" i="1" spc="-1" dirty="0" err="1">
                <a:solidFill>
                  <a:srgbClr val="7030A0"/>
                </a:solidFill>
                <a:latin typeface="Times New Roman"/>
                <a:ea typeface="Calibri"/>
              </a:rPr>
              <a:t>ефектів</a:t>
            </a:r>
            <a:r>
              <a:rPr lang="ru-RU" sz="2647" b="1" i="1" spc="-1" dirty="0">
                <a:solidFill>
                  <a:srgbClr val="7030A0"/>
                </a:solidFill>
                <a:latin typeface="Times New Roman"/>
                <a:ea typeface="Calibri"/>
              </a:rPr>
              <a:t> ГМО </a:t>
            </a:r>
            <a:r>
              <a:rPr lang="ru-RU" sz="2647" b="1" i="1" spc="-1" dirty="0" err="1">
                <a:solidFill>
                  <a:srgbClr val="7030A0"/>
                </a:solidFill>
                <a:latin typeface="Times New Roman"/>
                <a:ea typeface="Calibri"/>
              </a:rPr>
              <a:t>передбачає</a:t>
            </a:r>
            <a:r>
              <a:rPr lang="ru-RU" sz="2647" b="1" i="1" spc="-1" dirty="0">
                <a:solidFill>
                  <a:srgbClr val="7030A0"/>
                </a:solidFill>
                <a:latin typeface="Times New Roman"/>
                <a:ea typeface="Calibri"/>
              </a:rPr>
              <a:t> </a:t>
            </a:r>
            <a:r>
              <a:rPr lang="ru-RU" sz="2647" b="1" i="1" spc="-1" dirty="0" err="1">
                <a:solidFill>
                  <a:srgbClr val="7030A0"/>
                </a:solidFill>
                <a:latin typeface="Times New Roman"/>
                <a:ea typeface="Calibri"/>
              </a:rPr>
              <a:t>такі</a:t>
            </a:r>
            <a:r>
              <a:rPr lang="ru-RU" sz="2647" b="1" i="1" spc="-1" dirty="0">
                <a:solidFill>
                  <a:srgbClr val="7030A0"/>
                </a:solidFill>
                <a:latin typeface="Times New Roman"/>
                <a:ea typeface="Calibri"/>
              </a:rPr>
              <a:t> </a:t>
            </a:r>
            <a:r>
              <a:rPr lang="ru-RU" sz="2647" b="1" i="1" spc="-1" dirty="0" err="1">
                <a:solidFill>
                  <a:srgbClr val="7030A0"/>
                </a:solidFill>
                <a:latin typeface="Times New Roman"/>
                <a:ea typeface="Calibri"/>
              </a:rPr>
              <a:t>етапи</a:t>
            </a:r>
            <a:r>
              <a:rPr lang="ru-RU" sz="2647" b="1" i="1" spc="-1" dirty="0">
                <a:solidFill>
                  <a:srgbClr val="7030A0"/>
                </a:solidFill>
                <a:latin typeface="Times New Roman"/>
                <a:ea typeface="Calibri"/>
              </a:rPr>
              <a:t>:</a:t>
            </a:r>
            <a:endParaRPr lang="ru-RU" sz="2647" spc="-1" dirty="0">
              <a:latin typeface="Arial"/>
            </a:endParaRPr>
          </a:p>
          <a:p>
            <a:pPr algn="just">
              <a:lnSpc>
                <a:spcPct val="100000"/>
              </a:lnSpc>
            </a:pPr>
            <a:r>
              <a:rPr lang="ru-RU" sz="2206" b="1" spc="-1" dirty="0">
                <a:solidFill>
                  <a:srgbClr val="000000"/>
                </a:solidFill>
                <a:latin typeface="Times New Roman"/>
                <a:ea typeface="Calibri"/>
              </a:rPr>
              <a:t></a:t>
            </a:r>
            <a:r>
              <a:rPr lang="ru-RU" sz="2206" b="1" spc="-1" dirty="0" err="1">
                <a:solidFill>
                  <a:srgbClr val="000000"/>
                </a:solidFill>
                <a:latin typeface="Times New Roman"/>
                <a:ea typeface="Calibri"/>
              </a:rPr>
              <a:t>виявлення</a:t>
            </a:r>
            <a:r>
              <a:rPr lang="ru-RU" sz="2206" b="1" spc="-1" dirty="0">
                <a:solidFill>
                  <a:srgbClr val="000000"/>
                </a:solidFill>
                <a:latin typeface="Times New Roman"/>
                <a:ea typeface="Calibri"/>
              </a:rPr>
              <a:t> будь-</a:t>
            </a:r>
            <a:r>
              <a:rPr lang="ru-RU" sz="2206" b="1" spc="-1" dirty="0" err="1">
                <a:solidFill>
                  <a:srgbClr val="000000"/>
                </a:solidFill>
                <a:latin typeface="Times New Roman"/>
                <a:ea typeface="Calibri"/>
              </a:rPr>
              <a:t>яких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нових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генотипових</a:t>
            </a:r>
            <a:r>
              <a:rPr lang="ru-RU" sz="2206" b="1" spc="-1" dirty="0">
                <a:solidFill>
                  <a:srgbClr val="000000"/>
                </a:solidFill>
                <a:latin typeface="Times New Roman"/>
                <a:ea typeface="Calibri"/>
              </a:rPr>
              <a:t> і </a:t>
            </a:r>
            <a:r>
              <a:rPr lang="ru-RU" sz="2206" b="1" spc="-1" dirty="0" err="1">
                <a:solidFill>
                  <a:srgbClr val="000000"/>
                </a:solidFill>
                <a:latin typeface="Times New Roman"/>
                <a:ea typeface="Calibri"/>
              </a:rPr>
              <a:t>фенотипових</a:t>
            </a:r>
            <a:r>
              <a:rPr lang="ru-RU" sz="2206" b="1" spc="-1" dirty="0">
                <a:solidFill>
                  <a:srgbClr val="000000"/>
                </a:solidFill>
                <a:latin typeface="Times New Roman"/>
                <a:ea typeface="Calibri"/>
              </a:rPr>
              <a:t> характеристик, </a:t>
            </a:r>
            <a:r>
              <a:rPr lang="ru-RU" sz="2206" b="1" spc="-1" dirty="0" err="1">
                <a:solidFill>
                  <a:srgbClr val="000000"/>
                </a:solidFill>
                <a:latin typeface="Times New Roman"/>
                <a:ea typeface="Calibri"/>
              </a:rPr>
              <a:t>пов’язаних</a:t>
            </a:r>
            <a:r>
              <a:rPr lang="ru-RU" sz="2206" b="1" spc="-1" dirty="0">
                <a:solidFill>
                  <a:srgbClr val="000000"/>
                </a:solidFill>
                <a:latin typeface="Times New Roman"/>
                <a:ea typeface="Calibri"/>
              </a:rPr>
              <a:t> з </a:t>
            </a:r>
            <a:r>
              <a:rPr lang="ru-RU" sz="2206" b="1" spc="-1" dirty="0" err="1">
                <a:solidFill>
                  <a:srgbClr val="000000"/>
                </a:solidFill>
                <a:latin typeface="Times New Roman"/>
                <a:ea typeface="Calibri"/>
              </a:rPr>
              <a:t>присутністю</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трансгенів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які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можуть</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викликати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несприятливу</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дію</a:t>
            </a:r>
            <a:r>
              <a:rPr lang="ru-RU" sz="2206" b="1" spc="-1" dirty="0">
                <a:solidFill>
                  <a:srgbClr val="000000"/>
                </a:solidFill>
                <a:latin typeface="Times New Roman"/>
                <a:ea typeface="Calibri"/>
              </a:rPr>
              <a:t> ГМО на </a:t>
            </a:r>
            <a:r>
              <a:rPr lang="ru-RU" sz="2206" b="1" spc="-1" dirty="0" err="1">
                <a:solidFill>
                  <a:srgbClr val="000000"/>
                </a:solidFill>
                <a:latin typeface="Times New Roman"/>
                <a:ea typeface="Calibri"/>
              </a:rPr>
              <a:t>здоров’я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людини</a:t>
            </a:r>
            <a:r>
              <a:rPr lang="ru-RU" sz="2206" b="1" spc="-1" dirty="0">
                <a:solidFill>
                  <a:srgbClr val="000000"/>
                </a:solidFill>
                <a:latin typeface="Times New Roman"/>
                <a:ea typeface="Calibri"/>
              </a:rPr>
              <a:t> і </a:t>
            </a:r>
            <a:r>
              <a:rPr lang="ru-RU" sz="2206" b="1" spc="-1" dirty="0" err="1">
                <a:solidFill>
                  <a:srgbClr val="000000"/>
                </a:solidFill>
                <a:latin typeface="Times New Roman"/>
                <a:ea typeface="Calibri"/>
              </a:rPr>
              <a:t>навколишнє</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середовище</a:t>
            </a:r>
            <a:r>
              <a:rPr lang="ru-RU" sz="2206" b="1" spc="-1" dirty="0">
                <a:solidFill>
                  <a:srgbClr val="000000"/>
                </a:solidFill>
                <a:latin typeface="Times New Roman"/>
                <a:ea typeface="Calibri"/>
              </a:rPr>
              <a:t>;</a:t>
            </a:r>
            <a:endParaRPr lang="ru-RU" sz="2206" spc="-1" dirty="0">
              <a:latin typeface="Arial"/>
            </a:endParaRPr>
          </a:p>
          <a:p>
            <a:pPr algn="just">
              <a:lnSpc>
                <a:spcPct val="100000"/>
              </a:lnSpc>
            </a:pP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оцінювання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ймовірності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виникнення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несприятливих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наслідків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виходячи</a:t>
            </a:r>
            <a:r>
              <a:rPr lang="ru-RU" sz="2206" b="1" spc="-1" dirty="0">
                <a:solidFill>
                  <a:srgbClr val="000000"/>
                </a:solidFill>
                <a:latin typeface="Times New Roman"/>
                <a:ea typeface="Calibri"/>
              </a:rPr>
              <a:t> з </a:t>
            </a:r>
            <a:r>
              <a:rPr lang="ru-RU" sz="2206" b="1" spc="-1" dirty="0" err="1">
                <a:solidFill>
                  <a:srgbClr val="000000"/>
                </a:solidFill>
                <a:latin typeface="Times New Roman"/>
                <a:ea typeface="Calibri"/>
              </a:rPr>
              <a:t>інтенсивності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тривалості</a:t>
            </a:r>
            <a:r>
              <a:rPr lang="ru-RU" sz="2206" b="1" spc="-1" dirty="0">
                <a:solidFill>
                  <a:srgbClr val="000000"/>
                </a:solidFill>
                <a:latin typeface="Times New Roman"/>
                <a:ea typeface="Calibri"/>
              </a:rPr>
              <a:t> і характеру </a:t>
            </a:r>
            <a:r>
              <a:rPr lang="ru-RU" sz="2206" b="1" spc="-1" dirty="0" err="1">
                <a:solidFill>
                  <a:srgbClr val="000000"/>
                </a:solidFill>
                <a:latin typeface="Times New Roman"/>
                <a:ea typeface="Calibri"/>
              </a:rPr>
              <a:t>впливу</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генетично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модифікованого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організму</a:t>
            </a:r>
            <a:r>
              <a:rPr lang="ru-RU" sz="2206" b="1" spc="-1" dirty="0">
                <a:solidFill>
                  <a:srgbClr val="000000"/>
                </a:solidFill>
                <a:latin typeface="Times New Roman"/>
                <a:ea typeface="Calibri"/>
              </a:rPr>
              <a:t> на </a:t>
            </a:r>
            <a:r>
              <a:rPr lang="ru-RU" sz="2206" b="1" spc="-1" dirty="0" err="1">
                <a:solidFill>
                  <a:srgbClr val="000000"/>
                </a:solidFill>
                <a:latin typeface="Times New Roman"/>
                <a:ea typeface="Calibri"/>
              </a:rPr>
              <a:t>людину</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або</a:t>
            </a:r>
            <a:r>
              <a:rPr lang="ru-RU" sz="2206" b="1" spc="-1" dirty="0">
                <a:solidFill>
                  <a:srgbClr val="000000"/>
                </a:solidFill>
                <a:latin typeface="Times New Roman"/>
                <a:ea typeface="Calibri"/>
              </a:rPr>
              <a:t> на </a:t>
            </a:r>
            <a:r>
              <a:rPr lang="ru-RU" sz="2206" b="1" spc="-1" dirty="0" err="1">
                <a:solidFill>
                  <a:srgbClr val="000000"/>
                </a:solidFill>
                <a:latin typeface="Times New Roman"/>
                <a:ea typeface="Calibri"/>
              </a:rPr>
              <a:t>потенційно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приймаюче</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середовище</a:t>
            </a:r>
            <a:r>
              <a:rPr lang="ru-RU" sz="2206" b="1" spc="-1" dirty="0">
                <a:solidFill>
                  <a:srgbClr val="000000"/>
                </a:solidFill>
                <a:latin typeface="Times New Roman"/>
                <a:ea typeface="Calibri"/>
              </a:rPr>
              <a:t>;</a:t>
            </a:r>
            <a:endParaRPr lang="ru-RU" sz="2206" spc="-1" dirty="0">
              <a:latin typeface="Arial"/>
            </a:endParaRPr>
          </a:p>
          <a:p>
            <a:pPr algn="just">
              <a:lnSpc>
                <a:spcPct val="100000"/>
              </a:lnSpc>
            </a:pP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оцінювання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наслідків</a:t>
            </a:r>
            <a:r>
              <a:rPr lang="ru-RU" sz="2206" b="1" spc="-1" dirty="0">
                <a:solidFill>
                  <a:srgbClr val="000000"/>
                </a:solidFill>
                <a:latin typeface="Times New Roman"/>
                <a:ea typeface="Calibri"/>
              </a:rPr>
              <a:t> у </a:t>
            </a:r>
            <a:r>
              <a:rPr lang="ru-RU" sz="2206" b="1" spc="-1" dirty="0" err="1">
                <a:solidFill>
                  <a:srgbClr val="000000"/>
                </a:solidFill>
                <a:latin typeface="Times New Roman"/>
                <a:ea typeface="Calibri"/>
              </a:rPr>
              <a:t>разі</a:t>
            </a:r>
            <a:r>
              <a:rPr lang="ru-RU" sz="2206" b="1" spc="-1" dirty="0">
                <a:solidFill>
                  <a:srgbClr val="000000"/>
                </a:solidFill>
                <a:latin typeface="Times New Roman"/>
                <a:ea typeface="Calibri"/>
              </a:rPr>
              <a:t>, коли </a:t>
            </a:r>
            <a:r>
              <a:rPr lang="ru-RU" sz="2206" b="1" spc="-1" dirty="0" err="1">
                <a:solidFill>
                  <a:srgbClr val="000000"/>
                </a:solidFill>
                <a:latin typeface="Times New Roman"/>
                <a:ea typeface="Calibri"/>
              </a:rPr>
              <a:t>така</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несприятлива</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дія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дійсно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матиме</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місце</a:t>
            </a:r>
            <a:r>
              <a:rPr lang="ru-RU" sz="2206" b="1" spc="-1" dirty="0">
                <a:solidFill>
                  <a:srgbClr val="000000"/>
                </a:solidFill>
                <a:latin typeface="Times New Roman"/>
                <a:ea typeface="Calibri"/>
              </a:rPr>
              <a:t>;</a:t>
            </a:r>
            <a:endParaRPr lang="ru-RU" sz="2206" spc="-1" dirty="0">
              <a:latin typeface="Arial"/>
            </a:endParaRPr>
          </a:p>
          <a:p>
            <a:pPr algn="just">
              <a:lnSpc>
                <a:spcPct val="100000"/>
              </a:lnSpc>
            </a:pP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оцінювання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сукупного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ризику</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викликається</a:t>
            </a:r>
            <a:r>
              <a:rPr lang="ru-RU" sz="2206" b="1" spc="-1" dirty="0">
                <a:solidFill>
                  <a:srgbClr val="000000"/>
                </a:solidFill>
                <a:latin typeface="Times New Roman"/>
                <a:ea typeface="Calibri"/>
              </a:rPr>
              <a:t> ГМО, на </a:t>
            </a:r>
            <a:r>
              <a:rPr lang="ru-RU" sz="2206" b="1" spc="-1" dirty="0" err="1">
                <a:solidFill>
                  <a:srgbClr val="000000"/>
                </a:solidFill>
                <a:latin typeface="Times New Roman"/>
                <a:ea typeface="Calibri"/>
              </a:rPr>
              <a:t>основі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визначення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ймовірності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виникнення</a:t>
            </a:r>
            <a:r>
              <a:rPr lang="ru-RU" sz="2206" b="1" spc="-1" dirty="0">
                <a:solidFill>
                  <a:srgbClr val="000000"/>
                </a:solidFill>
                <a:latin typeface="Times New Roman"/>
                <a:ea typeface="Calibri"/>
              </a:rPr>
              <a:t> і </a:t>
            </a:r>
            <a:r>
              <a:rPr lang="ru-RU" sz="2206" b="1" spc="-1" dirty="0" err="1">
                <a:solidFill>
                  <a:srgbClr val="000000"/>
                </a:solidFill>
                <a:latin typeface="Times New Roman"/>
                <a:ea typeface="Calibri"/>
              </a:rPr>
              <a:t>наслідків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виявлених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несприятливих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ефектів</a:t>
            </a:r>
            <a:r>
              <a:rPr lang="ru-RU" sz="2206" b="1" spc="-1" dirty="0">
                <a:solidFill>
                  <a:srgbClr val="000000"/>
                </a:solidFill>
                <a:latin typeface="Times New Roman"/>
                <a:ea typeface="Calibri"/>
              </a:rPr>
              <a:t>;</a:t>
            </a:r>
            <a:endParaRPr lang="ru-RU" sz="2206" spc="-1" dirty="0">
              <a:latin typeface="Arial"/>
            </a:endParaRPr>
          </a:p>
          <a:p>
            <a:pPr algn="just">
              <a:lnSpc>
                <a:spcPct val="100000"/>
              </a:lnSpc>
            </a:pP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здійснення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рекомендацій</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щодо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визначення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чи</a:t>
            </a:r>
            <a:r>
              <a:rPr lang="ru-RU" sz="2206" b="1" spc="-1" dirty="0">
                <a:solidFill>
                  <a:srgbClr val="000000"/>
                </a:solidFill>
                <a:latin typeface="Times New Roman"/>
                <a:ea typeface="Calibri"/>
              </a:rPr>
              <a:t> є </a:t>
            </a:r>
            <a:r>
              <a:rPr lang="ru-RU" sz="2206" b="1" spc="-1" dirty="0" err="1">
                <a:solidFill>
                  <a:srgbClr val="000000"/>
                </a:solidFill>
                <a:latin typeface="Times New Roman"/>
                <a:ea typeface="Calibri"/>
              </a:rPr>
              <a:t>ризики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припустимими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або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регулюємими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включаючи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якщо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це</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необхідно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визначення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стратегій</a:t>
            </a:r>
            <a:r>
              <a:rPr lang="ru-RU" sz="2206" b="1" spc="-1" dirty="0">
                <a:solidFill>
                  <a:srgbClr val="000000"/>
                </a:solidFill>
                <a:latin typeface="Times New Roman"/>
                <a:ea typeface="Calibri"/>
              </a:rPr>
              <a:t> для </a:t>
            </a:r>
            <a:r>
              <a:rPr lang="ru-RU" sz="2206" b="1" spc="-1" dirty="0" err="1">
                <a:solidFill>
                  <a:srgbClr val="000000"/>
                </a:solidFill>
                <a:latin typeface="Times New Roman"/>
                <a:ea typeface="Calibri"/>
              </a:rPr>
              <a:t>регулювання</a:t>
            </a:r>
            <a:r>
              <a:rPr lang="ru-RU" sz="2206" b="1" spc="-1" dirty="0">
                <a:solidFill>
                  <a:srgbClr val="000000"/>
                </a:solidFill>
                <a:latin typeface="Times New Roman"/>
                <a:ea typeface="Calibri"/>
              </a:rPr>
              <a:t> таких </a:t>
            </a:r>
            <a:r>
              <a:rPr lang="ru-RU" sz="2206" b="1" spc="-1" dirty="0" err="1">
                <a:solidFill>
                  <a:srgbClr val="000000"/>
                </a:solidFill>
                <a:latin typeface="Times New Roman"/>
                <a:ea typeface="Calibri"/>
              </a:rPr>
              <a:t>ризиків</a:t>
            </a:r>
            <a:r>
              <a:rPr lang="ru-RU" sz="2206" b="1" spc="-1" dirty="0">
                <a:solidFill>
                  <a:srgbClr val="000000"/>
                </a:solidFill>
                <a:latin typeface="Times New Roman"/>
                <a:ea typeface="Calibri"/>
              </a:rPr>
              <a:t>.</a:t>
            </a:r>
            <a:endParaRPr lang="ru-RU" sz="2206" spc="-1" dirty="0">
              <a:latin typeface="Arial"/>
            </a:endParaRPr>
          </a:p>
        </p:txBody>
      </p:sp>
    </p:spTree>
    <p:extLst>
      <p:ext uri="{BB962C8B-B14F-4D97-AF65-F5344CB8AC3E}">
        <p14:creationId xmlns:p14="http://schemas.microsoft.com/office/powerpoint/2010/main" val="93754084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9" name="Picture 2"/>
          <p:cNvPicPr/>
          <p:nvPr/>
        </p:nvPicPr>
        <p:blipFill>
          <a:blip r:embed="rId2"/>
          <a:srcRect l="2531" t="23735" r="5922" b="6187"/>
          <a:stretch/>
        </p:blipFill>
        <p:spPr>
          <a:xfrm>
            <a:off x="476400" y="1567753"/>
            <a:ext cx="9331485" cy="5735856"/>
          </a:xfrm>
          <a:prstGeom prst="rect">
            <a:avLst/>
          </a:prstGeom>
          <a:ln>
            <a:noFill/>
          </a:ln>
        </p:spPr>
      </p:pic>
      <p:sp>
        <p:nvSpPr>
          <p:cNvPr id="650" name="CustomShape 1"/>
          <p:cNvSpPr/>
          <p:nvPr/>
        </p:nvSpPr>
        <p:spPr>
          <a:xfrm>
            <a:off x="729686" y="515703"/>
            <a:ext cx="9114723" cy="982640"/>
          </a:xfrm>
          <a:prstGeom prst="rect">
            <a:avLst/>
          </a:prstGeom>
          <a:noFill/>
          <a:ln>
            <a:noFill/>
          </a:ln>
        </p:spPr>
        <p:style>
          <a:lnRef idx="0">
            <a:scrgbClr r="0" g="0" b="0"/>
          </a:lnRef>
          <a:fillRef idx="0">
            <a:scrgbClr r="0" g="0" b="0"/>
          </a:fillRef>
          <a:effectRef idx="0">
            <a:scrgbClr r="0" g="0" b="0"/>
          </a:effectRef>
          <a:fontRef idx="minor"/>
        </p:style>
        <p:txBody>
          <a:bodyPr lIns="99250" tIns="49625" rIns="99250" bIns="49625">
            <a:spAutoFit/>
          </a:bodyPr>
          <a:lstStyle/>
          <a:p>
            <a:pPr algn="ctr">
              <a:lnSpc>
                <a:spcPct val="100000"/>
              </a:lnSpc>
            </a:pPr>
            <a:r>
              <a:rPr lang="ru-RU" sz="2867" b="1" spc="-1">
                <a:solidFill>
                  <a:srgbClr val="0000BD"/>
                </a:solidFill>
                <a:latin typeface="Arial"/>
                <a:ea typeface="DejaVu Sans"/>
              </a:rPr>
              <a:t>Вживання ГМО може спровокувати мутації і розвиток онкологічних захворювань</a:t>
            </a:r>
            <a:endParaRPr lang="ru-RU" sz="2867" spc="-1">
              <a:latin typeface="Arial"/>
            </a:endParaRPr>
          </a:p>
        </p:txBody>
      </p:sp>
    </p:spTree>
    <p:extLst>
      <p:ext uri="{BB962C8B-B14F-4D97-AF65-F5344CB8AC3E}">
        <p14:creationId xmlns:p14="http://schemas.microsoft.com/office/powerpoint/2010/main" val="85311622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CustomShape 1"/>
          <p:cNvSpPr/>
          <p:nvPr/>
        </p:nvSpPr>
        <p:spPr>
          <a:xfrm>
            <a:off x="165100" y="352425"/>
            <a:ext cx="9686800" cy="779123"/>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square" lIns="99250" tIns="49625" rIns="99250" bIns="49625">
            <a:spAutoFit/>
          </a:bodyPr>
          <a:lstStyle/>
          <a:p>
            <a:pPr marL="504200" indent="-502612" algn="just">
              <a:buClr>
                <a:srgbClr val="FF0000"/>
              </a:buClr>
              <a:buFont typeface="Wingdings" charset="2"/>
              <a:buChar char=""/>
            </a:pPr>
            <a:r>
              <a:rPr lang="ru-RU" sz="2206" b="1" spc="-1" dirty="0" smtClean="0">
                <a:solidFill>
                  <a:srgbClr val="FF0000"/>
                </a:solidFill>
                <a:latin typeface="Arial"/>
                <a:ea typeface="DejaVu Sans"/>
              </a:rPr>
              <a:t>Природа </a:t>
            </a:r>
            <a:r>
              <a:rPr lang="ru-RU" sz="2206" b="1" spc="-1" dirty="0" err="1">
                <a:solidFill>
                  <a:srgbClr val="FF0000"/>
                </a:solidFill>
                <a:latin typeface="Arial"/>
                <a:ea typeface="DejaVu Sans"/>
              </a:rPr>
              <a:t>ризиків</a:t>
            </a:r>
            <a:r>
              <a:rPr lang="ru-RU" sz="2206" b="1" spc="-1" dirty="0">
                <a:solidFill>
                  <a:srgbClr val="FF0000"/>
                </a:solidFill>
                <a:latin typeface="Arial"/>
                <a:ea typeface="DejaVu Sans"/>
              </a:rPr>
              <a:t> для </a:t>
            </a:r>
            <a:r>
              <a:rPr lang="ru-RU" sz="2206" b="1" spc="-1" dirty="0" err="1">
                <a:solidFill>
                  <a:srgbClr val="FF0000"/>
                </a:solidFill>
                <a:latin typeface="Arial"/>
                <a:ea typeface="DejaVu Sans"/>
              </a:rPr>
              <a:t>здоров’я</a:t>
            </a:r>
            <a:r>
              <a:rPr lang="ru-RU" sz="2206" b="1" spc="-1" dirty="0">
                <a:solidFill>
                  <a:srgbClr val="FF0000"/>
                </a:solidFill>
                <a:latin typeface="Arial"/>
                <a:ea typeface="DejaVu Sans"/>
              </a:rPr>
              <a:t> </a:t>
            </a:r>
            <a:r>
              <a:rPr lang="ru-RU" sz="2206" b="1" spc="-1" dirty="0" err="1">
                <a:solidFill>
                  <a:srgbClr val="FF0000"/>
                </a:solidFill>
                <a:latin typeface="Arial"/>
                <a:ea typeface="DejaVu Sans"/>
              </a:rPr>
              <a:t>людини</a:t>
            </a:r>
            <a:r>
              <a:rPr lang="ru-RU" sz="2206" b="1" spc="-1" dirty="0">
                <a:solidFill>
                  <a:srgbClr val="FF0000"/>
                </a:solidFill>
                <a:latin typeface="Arial"/>
                <a:ea typeface="DejaVu Sans"/>
              </a:rPr>
              <a:t> і </a:t>
            </a:r>
            <a:r>
              <a:rPr lang="ru-RU" sz="2206" b="1" spc="-1" dirty="0" err="1">
                <a:solidFill>
                  <a:srgbClr val="FF0000"/>
                </a:solidFill>
                <a:latin typeface="Arial"/>
                <a:ea typeface="DejaVu Sans"/>
              </a:rPr>
              <a:t>навколишнього</a:t>
            </a:r>
            <a:r>
              <a:rPr lang="ru-RU" sz="2206" b="1" spc="-1" dirty="0">
                <a:solidFill>
                  <a:srgbClr val="FF0000"/>
                </a:solidFill>
                <a:latin typeface="Arial"/>
                <a:ea typeface="DejaVu Sans"/>
              </a:rPr>
              <a:t> </a:t>
            </a:r>
            <a:r>
              <a:rPr lang="ru-RU" sz="2206" b="1" spc="-1" dirty="0" err="1">
                <a:solidFill>
                  <a:srgbClr val="FF0000"/>
                </a:solidFill>
                <a:latin typeface="Arial"/>
                <a:ea typeface="DejaVu Sans"/>
              </a:rPr>
              <a:t>середовища</a:t>
            </a:r>
            <a:r>
              <a:rPr lang="ru-RU" sz="2206" b="1" spc="-1" dirty="0">
                <a:solidFill>
                  <a:srgbClr val="FF0000"/>
                </a:solidFill>
                <a:latin typeface="Arial"/>
                <a:ea typeface="DejaVu Sans"/>
              </a:rPr>
              <a:t>, </a:t>
            </a:r>
            <a:r>
              <a:rPr lang="ru-RU" sz="2206" b="1" spc="-1" dirty="0" err="1">
                <a:solidFill>
                  <a:srgbClr val="FF0000"/>
                </a:solidFill>
                <a:latin typeface="Arial"/>
                <a:ea typeface="DejaVu Sans"/>
              </a:rPr>
              <a:t>пов’язаних</a:t>
            </a:r>
            <a:r>
              <a:rPr lang="ru-RU" sz="2206" b="1" spc="-1" dirty="0">
                <a:solidFill>
                  <a:srgbClr val="FF0000"/>
                </a:solidFill>
                <a:latin typeface="Arial"/>
                <a:ea typeface="DejaVu Sans"/>
              </a:rPr>
              <a:t> з генно-</a:t>
            </a:r>
            <a:r>
              <a:rPr lang="ru-RU" sz="2206" b="1" spc="-1" dirty="0" err="1">
                <a:solidFill>
                  <a:srgbClr val="FF0000"/>
                </a:solidFill>
                <a:latin typeface="Arial"/>
                <a:ea typeface="DejaVu Sans"/>
              </a:rPr>
              <a:t>інженерними</a:t>
            </a:r>
            <a:r>
              <a:rPr lang="ru-RU" sz="2206" b="1" spc="-1" dirty="0">
                <a:solidFill>
                  <a:srgbClr val="FF0000"/>
                </a:solidFill>
                <a:latin typeface="Arial"/>
                <a:ea typeface="DejaVu Sans"/>
              </a:rPr>
              <a:t> </a:t>
            </a:r>
            <a:r>
              <a:rPr lang="ru-RU" sz="2206" b="1" spc="-1" dirty="0" err="1">
                <a:solidFill>
                  <a:srgbClr val="FF0000"/>
                </a:solidFill>
                <a:latin typeface="Arial"/>
                <a:ea typeface="DejaVu Sans"/>
              </a:rPr>
              <a:t>організмами</a:t>
            </a:r>
            <a:r>
              <a:rPr lang="ru-RU" sz="2206" b="1" spc="-1" dirty="0">
                <a:solidFill>
                  <a:srgbClr val="FF0000"/>
                </a:solidFill>
                <a:latin typeface="Arial"/>
                <a:ea typeface="DejaVu Sans"/>
              </a:rPr>
              <a:t>. </a:t>
            </a:r>
            <a:endParaRPr lang="ru-RU" sz="2206" spc="-1" dirty="0">
              <a:latin typeface="Arial"/>
            </a:endParaRPr>
          </a:p>
        </p:txBody>
      </p:sp>
      <p:sp>
        <p:nvSpPr>
          <p:cNvPr id="652" name="CustomShape 2"/>
          <p:cNvSpPr/>
          <p:nvPr/>
        </p:nvSpPr>
        <p:spPr>
          <a:xfrm>
            <a:off x="238200" y="1322918"/>
            <a:ext cx="9686800" cy="5741187"/>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99250" tIns="49625" rIns="99250" bIns="49625" anchor="ctr">
            <a:spAutoFit/>
          </a:bodyPr>
          <a:lstStyle/>
          <a:p>
            <a:pPr algn="just">
              <a:lnSpc>
                <a:spcPct val="85000"/>
              </a:lnSpc>
            </a:pPr>
            <a:r>
              <a:rPr lang="ru-RU" sz="1875" b="1" spc="-1" dirty="0">
                <a:solidFill>
                  <a:srgbClr val="000000"/>
                </a:solidFill>
                <a:latin typeface="Times New Roman"/>
                <a:ea typeface="Calibri"/>
              </a:rPr>
              <a:t>Для </a:t>
            </a:r>
            <a:r>
              <a:rPr lang="ru-RU" sz="1875" b="1" spc="-1" dirty="0" err="1">
                <a:solidFill>
                  <a:srgbClr val="000000"/>
                </a:solidFill>
                <a:latin typeface="Times New Roman"/>
                <a:ea typeface="Calibri"/>
              </a:rPr>
              <a:t>кращого</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розуміння</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природи</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ризиків</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що</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пов’язані</a:t>
            </a:r>
            <a:r>
              <a:rPr lang="ru-RU" sz="1875" b="1" spc="-1" dirty="0">
                <a:solidFill>
                  <a:srgbClr val="000000"/>
                </a:solidFill>
                <a:latin typeface="Times New Roman"/>
                <a:ea typeface="Calibri"/>
              </a:rPr>
              <a:t> з генно-</a:t>
            </a:r>
            <a:r>
              <a:rPr lang="ru-RU" sz="1875" b="1" spc="-1" dirty="0" err="1">
                <a:solidFill>
                  <a:srgbClr val="000000"/>
                </a:solidFill>
                <a:latin typeface="Times New Roman"/>
                <a:ea typeface="Calibri"/>
              </a:rPr>
              <a:t>інженерними</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організмами</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доречно</a:t>
            </a:r>
            <a:r>
              <a:rPr lang="ru-RU" sz="1875" b="1" spc="-1" dirty="0">
                <a:solidFill>
                  <a:srgbClr val="000000"/>
                </a:solidFill>
                <a:latin typeface="Times New Roman"/>
                <a:ea typeface="Calibri"/>
              </a:rPr>
              <a:t> коротко </a:t>
            </a:r>
            <a:r>
              <a:rPr lang="ru-RU" sz="1875" b="1" spc="-1" dirty="0" err="1">
                <a:solidFill>
                  <a:srgbClr val="000000"/>
                </a:solidFill>
                <a:latin typeface="Times New Roman"/>
                <a:ea typeface="Calibri"/>
              </a:rPr>
              <a:t>нагадати</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що</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являють</a:t>
            </a:r>
            <a:r>
              <a:rPr lang="ru-RU" sz="1875" b="1" spc="-1" dirty="0">
                <a:solidFill>
                  <a:srgbClr val="000000"/>
                </a:solidFill>
                <a:latin typeface="Times New Roman"/>
                <a:ea typeface="Calibri"/>
              </a:rPr>
              <a:t> собою ГМО і </a:t>
            </a:r>
            <a:r>
              <a:rPr lang="ru-RU" sz="1875" b="1" spc="-1" dirty="0" err="1">
                <a:solidFill>
                  <a:srgbClr val="000000"/>
                </a:solidFill>
                <a:latin typeface="Times New Roman"/>
                <a:ea typeface="Calibri"/>
              </a:rPr>
              <a:t>чим</a:t>
            </a:r>
            <a:r>
              <a:rPr lang="ru-RU" sz="1875" b="1" spc="-1" dirty="0">
                <a:solidFill>
                  <a:srgbClr val="000000"/>
                </a:solidFill>
                <a:latin typeface="Times New Roman"/>
                <a:ea typeface="Calibri"/>
              </a:rPr>
              <a:t> вони </a:t>
            </a:r>
            <a:r>
              <a:rPr lang="ru-RU" sz="1875" b="1" spc="-1" dirty="0" err="1">
                <a:solidFill>
                  <a:srgbClr val="000000"/>
                </a:solidFill>
                <a:latin typeface="Times New Roman"/>
                <a:ea typeface="Calibri"/>
              </a:rPr>
              <a:t>відрізняються</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від</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звичайних</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немодифікованих</a:t>
            </a:r>
            <a:r>
              <a:rPr lang="ru-RU" sz="1875" b="1" spc="-1" dirty="0">
                <a:solidFill>
                  <a:srgbClr val="000000"/>
                </a:solidFill>
                <a:latin typeface="Times New Roman"/>
                <a:ea typeface="Calibri"/>
              </a:rPr>
              <a:t>. </a:t>
            </a:r>
            <a:endParaRPr lang="ru-RU" sz="1875" spc="-1" dirty="0">
              <a:latin typeface="Arial"/>
            </a:endParaRPr>
          </a:p>
          <a:p>
            <a:pPr algn="just">
              <a:lnSpc>
                <a:spcPct val="85000"/>
              </a:lnSpc>
            </a:pPr>
            <a:r>
              <a:rPr lang="ru-RU" sz="1875" b="1" i="1" spc="-1" dirty="0">
                <a:solidFill>
                  <a:srgbClr val="7030A0"/>
                </a:solidFill>
                <a:latin typeface="Times New Roman"/>
                <a:ea typeface="Calibri"/>
              </a:rPr>
              <a:t>У </a:t>
            </a:r>
            <a:r>
              <a:rPr lang="ru-RU" sz="1875" b="1" i="1" spc="-1" dirty="0" err="1">
                <a:solidFill>
                  <a:srgbClr val="7030A0"/>
                </a:solidFill>
                <a:latin typeface="Times New Roman"/>
                <a:ea typeface="Calibri"/>
              </a:rPr>
              <a:t>Картахенському</a:t>
            </a:r>
            <a:r>
              <a:rPr lang="ru-RU" sz="1875" b="1" i="1" spc="-1" dirty="0">
                <a:solidFill>
                  <a:srgbClr val="7030A0"/>
                </a:solidFill>
                <a:latin typeface="Times New Roman"/>
                <a:ea typeface="Calibri"/>
              </a:rPr>
              <a:t> </a:t>
            </a:r>
            <a:r>
              <a:rPr lang="ru-RU" sz="1875" b="1" i="1" spc="-1" dirty="0" err="1">
                <a:solidFill>
                  <a:srgbClr val="7030A0"/>
                </a:solidFill>
                <a:latin typeface="Times New Roman"/>
                <a:ea typeface="Calibri"/>
              </a:rPr>
              <a:t>протоколі</a:t>
            </a:r>
            <a:r>
              <a:rPr lang="ru-RU" sz="1875" b="1" i="1" spc="-1" dirty="0">
                <a:solidFill>
                  <a:srgbClr val="7030A0"/>
                </a:solidFill>
                <a:latin typeface="Times New Roman"/>
                <a:ea typeface="Calibri"/>
              </a:rPr>
              <a:t> з </a:t>
            </a:r>
            <a:r>
              <a:rPr lang="ru-RU" sz="1875" b="1" i="1" spc="-1" dirty="0" err="1">
                <a:solidFill>
                  <a:srgbClr val="7030A0"/>
                </a:solidFill>
                <a:latin typeface="Times New Roman"/>
                <a:ea typeface="Calibri"/>
              </a:rPr>
              <a:t>біобезпеки</a:t>
            </a:r>
            <a:r>
              <a:rPr lang="ru-RU" sz="1875" b="1" i="1" spc="-1" dirty="0">
                <a:solidFill>
                  <a:srgbClr val="7030A0"/>
                </a:solidFill>
                <a:latin typeface="Times New Roman"/>
                <a:ea typeface="Calibri"/>
              </a:rPr>
              <a:t> </a:t>
            </a:r>
            <a:r>
              <a:rPr lang="ru-RU" sz="1875" b="1" i="1" spc="-1" dirty="0" err="1">
                <a:solidFill>
                  <a:srgbClr val="7030A0"/>
                </a:solidFill>
                <a:latin typeface="Times New Roman"/>
                <a:ea typeface="Calibri"/>
              </a:rPr>
              <a:t>міститься</a:t>
            </a:r>
            <a:r>
              <a:rPr lang="ru-RU" sz="1875" b="1" i="1" spc="-1" dirty="0">
                <a:solidFill>
                  <a:srgbClr val="7030A0"/>
                </a:solidFill>
                <a:latin typeface="Times New Roman"/>
                <a:ea typeface="Calibri"/>
              </a:rPr>
              <a:t> </a:t>
            </a:r>
            <a:r>
              <a:rPr lang="ru-RU" sz="1875" b="1" i="1" spc="-1" dirty="0" err="1">
                <a:solidFill>
                  <a:srgbClr val="7030A0"/>
                </a:solidFill>
                <a:latin typeface="Times New Roman"/>
                <a:ea typeface="Calibri"/>
              </a:rPr>
              <a:t>таке</a:t>
            </a:r>
            <a:r>
              <a:rPr lang="ru-RU" sz="1875" b="1" i="1" spc="-1" dirty="0">
                <a:solidFill>
                  <a:srgbClr val="7030A0"/>
                </a:solidFill>
                <a:latin typeface="Times New Roman"/>
                <a:ea typeface="Calibri"/>
              </a:rPr>
              <a:t> </a:t>
            </a:r>
            <a:r>
              <a:rPr lang="ru-RU" sz="1875" b="1" i="1" spc="-1" dirty="0" err="1">
                <a:solidFill>
                  <a:srgbClr val="7030A0"/>
                </a:solidFill>
                <a:latin typeface="Times New Roman"/>
                <a:ea typeface="Calibri"/>
              </a:rPr>
              <a:t>їх</a:t>
            </a:r>
            <a:r>
              <a:rPr lang="ru-RU" sz="1875" b="1" i="1" spc="-1" dirty="0">
                <a:solidFill>
                  <a:srgbClr val="7030A0"/>
                </a:solidFill>
                <a:latin typeface="Times New Roman"/>
                <a:ea typeface="Calibri"/>
              </a:rPr>
              <a:t> </a:t>
            </a:r>
            <a:r>
              <a:rPr lang="ru-RU" sz="1875" b="1" i="1" spc="-1" dirty="0" err="1">
                <a:solidFill>
                  <a:srgbClr val="7030A0"/>
                </a:solidFill>
                <a:latin typeface="Times New Roman"/>
                <a:ea typeface="Calibri"/>
              </a:rPr>
              <a:t>визначення</a:t>
            </a:r>
            <a:r>
              <a:rPr lang="ru-RU" sz="1875" b="1" i="1" spc="-1" dirty="0">
                <a:solidFill>
                  <a:srgbClr val="7030A0"/>
                </a:solidFill>
                <a:latin typeface="Times New Roman"/>
                <a:ea typeface="Calibri"/>
              </a:rPr>
              <a:t>: «</a:t>
            </a:r>
            <a:r>
              <a:rPr lang="ru-RU" sz="1875" b="1" i="1" spc="-1" dirty="0" err="1">
                <a:solidFill>
                  <a:srgbClr val="7030A0"/>
                </a:solidFill>
                <a:latin typeface="Times New Roman"/>
                <a:ea typeface="Calibri"/>
              </a:rPr>
              <a:t>живий</a:t>
            </a:r>
            <a:r>
              <a:rPr lang="ru-RU" sz="1875" b="1" i="1" spc="-1" dirty="0">
                <a:solidFill>
                  <a:srgbClr val="7030A0"/>
                </a:solidFill>
                <a:latin typeface="Times New Roman"/>
                <a:ea typeface="Calibri"/>
              </a:rPr>
              <a:t> </a:t>
            </a:r>
            <a:r>
              <a:rPr lang="ru-RU" sz="1875" b="1" i="1" spc="-1" dirty="0" err="1">
                <a:solidFill>
                  <a:srgbClr val="7030A0"/>
                </a:solidFill>
                <a:latin typeface="Times New Roman"/>
                <a:ea typeface="Calibri"/>
              </a:rPr>
              <a:t>змінений</a:t>
            </a:r>
            <a:r>
              <a:rPr lang="ru-RU" sz="1875" b="1" i="1" spc="-1" dirty="0">
                <a:solidFill>
                  <a:srgbClr val="7030A0"/>
                </a:solidFill>
                <a:latin typeface="Times New Roman"/>
                <a:ea typeface="Calibri"/>
              </a:rPr>
              <a:t> </a:t>
            </a:r>
            <a:r>
              <a:rPr lang="ru-RU" sz="1875" b="1" i="1" spc="-1" dirty="0" err="1">
                <a:solidFill>
                  <a:srgbClr val="7030A0"/>
                </a:solidFill>
                <a:latin typeface="Times New Roman"/>
                <a:ea typeface="Calibri"/>
              </a:rPr>
              <a:t>організм</a:t>
            </a:r>
            <a:r>
              <a:rPr lang="ru-RU" sz="1875" b="1" i="1" spc="-1" dirty="0">
                <a:solidFill>
                  <a:srgbClr val="7030A0"/>
                </a:solidFill>
                <a:latin typeface="Times New Roman"/>
                <a:ea typeface="Calibri"/>
              </a:rPr>
              <a:t>» </a:t>
            </a:r>
            <a:r>
              <a:rPr lang="ru-RU" sz="1875" b="1" i="1" spc="-1" dirty="0" err="1">
                <a:solidFill>
                  <a:srgbClr val="7030A0"/>
                </a:solidFill>
                <a:latin typeface="Times New Roman"/>
                <a:ea typeface="Calibri"/>
              </a:rPr>
              <a:t>означає</a:t>
            </a:r>
            <a:r>
              <a:rPr lang="ru-RU" sz="1875" b="1" i="1" spc="-1" dirty="0">
                <a:solidFill>
                  <a:srgbClr val="7030A0"/>
                </a:solidFill>
                <a:latin typeface="Times New Roman"/>
                <a:ea typeface="Calibri"/>
              </a:rPr>
              <a:t> будь-</a:t>
            </a:r>
            <a:r>
              <a:rPr lang="ru-RU" sz="1875" b="1" i="1" spc="-1" dirty="0" err="1">
                <a:solidFill>
                  <a:srgbClr val="7030A0"/>
                </a:solidFill>
                <a:latin typeface="Times New Roman"/>
                <a:ea typeface="Calibri"/>
              </a:rPr>
              <a:t>який</a:t>
            </a:r>
            <a:r>
              <a:rPr lang="ru-RU" sz="1875" b="1" i="1" spc="-1" dirty="0">
                <a:solidFill>
                  <a:srgbClr val="7030A0"/>
                </a:solidFill>
                <a:latin typeface="Times New Roman"/>
                <a:ea typeface="Calibri"/>
              </a:rPr>
              <a:t> </a:t>
            </a:r>
            <a:r>
              <a:rPr lang="ru-RU" sz="1875" b="1" i="1" spc="-1" dirty="0" err="1">
                <a:solidFill>
                  <a:srgbClr val="7030A0"/>
                </a:solidFill>
                <a:latin typeface="Times New Roman"/>
                <a:ea typeface="Calibri"/>
              </a:rPr>
              <a:t>живий</a:t>
            </a:r>
            <a:r>
              <a:rPr lang="ru-RU" sz="1875" b="1" i="1" spc="-1" dirty="0">
                <a:solidFill>
                  <a:srgbClr val="7030A0"/>
                </a:solidFill>
                <a:latin typeface="Times New Roman"/>
                <a:ea typeface="Calibri"/>
              </a:rPr>
              <a:t> </a:t>
            </a:r>
            <a:r>
              <a:rPr lang="ru-RU" sz="1875" b="1" i="1" spc="-1" dirty="0" err="1">
                <a:solidFill>
                  <a:srgbClr val="7030A0"/>
                </a:solidFill>
                <a:latin typeface="Times New Roman"/>
                <a:ea typeface="Calibri"/>
              </a:rPr>
              <a:t>організм</a:t>
            </a:r>
            <a:r>
              <a:rPr lang="ru-RU" sz="1875" b="1" i="1" spc="-1" dirty="0">
                <a:solidFill>
                  <a:srgbClr val="7030A0"/>
                </a:solidFill>
                <a:latin typeface="Times New Roman"/>
                <a:ea typeface="Calibri"/>
              </a:rPr>
              <a:t>, </a:t>
            </a:r>
            <a:r>
              <a:rPr lang="ru-RU" sz="1875" b="1" i="1" spc="-1" dirty="0" err="1">
                <a:solidFill>
                  <a:srgbClr val="7030A0"/>
                </a:solidFill>
                <a:latin typeface="Times New Roman"/>
                <a:ea typeface="Calibri"/>
              </a:rPr>
              <a:t>що</a:t>
            </a:r>
            <a:r>
              <a:rPr lang="ru-RU" sz="1875" b="1" i="1" spc="-1" dirty="0">
                <a:solidFill>
                  <a:srgbClr val="7030A0"/>
                </a:solidFill>
                <a:latin typeface="Times New Roman"/>
                <a:ea typeface="Calibri"/>
              </a:rPr>
              <a:t> </a:t>
            </a:r>
            <a:r>
              <a:rPr lang="ru-RU" sz="1875" b="1" i="1" spc="-1" dirty="0" err="1">
                <a:solidFill>
                  <a:srgbClr val="7030A0"/>
                </a:solidFill>
                <a:latin typeface="Times New Roman"/>
                <a:ea typeface="Calibri"/>
              </a:rPr>
              <a:t>володіє</a:t>
            </a:r>
            <a:r>
              <a:rPr lang="ru-RU" sz="1875" b="1" i="1" spc="-1" dirty="0">
                <a:solidFill>
                  <a:srgbClr val="7030A0"/>
                </a:solidFill>
                <a:latin typeface="Times New Roman"/>
                <a:ea typeface="Calibri"/>
              </a:rPr>
              <a:t> новою </a:t>
            </a:r>
            <a:r>
              <a:rPr lang="ru-RU" sz="1875" b="1" i="1" spc="-1" dirty="0" err="1">
                <a:solidFill>
                  <a:srgbClr val="7030A0"/>
                </a:solidFill>
                <a:latin typeface="Times New Roman"/>
                <a:ea typeface="Calibri"/>
              </a:rPr>
              <a:t>комбінацією</a:t>
            </a:r>
            <a:r>
              <a:rPr lang="ru-RU" sz="1875" b="1" i="1" spc="-1" dirty="0">
                <a:solidFill>
                  <a:srgbClr val="7030A0"/>
                </a:solidFill>
                <a:latin typeface="Times New Roman"/>
                <a:ea typeface="Calibri"/>
              </a:rPr>
              <a:t> </a:t>
            </a:r>
            <a:r>
              <a:rPr lang="ru-RU" sz="1875" b="1" i="1" spc="-1" dirty="0" err="1">
                <a:solidFill>
                  <a:srgbClr val="7030A0"/>
                </a:solidFill>
                <a:latin typeface="Times New Roman"/>
                <a:ea typeface="Calibri"/>
              </a:rPr>
              <a:t>генетичного</a:t>
            </a:r>
            <a:r>
              <a:rPr lang="ru-RU" sz="1875" b="1" i="1" spc="-1" dirty="0">
                <a:solidFill>
                  <a:srgbClr val="7030A0"/>
                </a:solidFill>
                <a:latin typeface="Times New Roman"/>
                <a:ea typeface="Calibri"/>
              </a:rPr>
              <a:t> </a:t>
            </a:r>
            <a:r>
              <a:rPr lang="ru-RU" sz="1875" b="1" i="1" spc="-1" dirty="0" err="1">
                <a:solidFill>
                  <a:srgbClr val="7030A0"/>
                </a:solidFill>
                <a:latin typeface="Times New Roman"/>
                <a:ea typeface="Calibri"/>
              </a:rPr>
              <a:t>матеріалу</a:t>
            </a:r>
            <a:r>
              <a:rPr lang="ru-RU" sz="1875" b="1" i="1" spc="-1" dirty="0">
                <a:solidFill>
                  <a:srgbClr val="7030A0"/>
                </a:solidFill>
                <a:latin typeface="Times New Roman"/>
                <a:ea typeface="Calibri"/>
              </a:rPr>
              <a:t>, яку </a:t>
            </a:r>
            <a:r>
              <a:rPr lang="ru-RU" sz="1875" b="1" i="1" spc="-1" dirty="0" err="1">
                <a:solidFill>
                  <a:srgbClr val="7030A0"/>
                </a:solidFill>
                <a:latin typeface="Times New Roman"/>
                <a:ea typeface="Calibri"/>
              </a:rPr>
              <a:t>отримано</a:t>
            </a:r>
            <a:r>
              <a:rPr lang="ru-RU" sz="1875" b="1" i="1" spc="-1" dirty="0">
                <a:solidFill>
                  <a:srgbClr val="7030A0"/>
                </a:solidFill>
                <a:latin typeface="Times New Roman"/>
                <a:ea typeface="Calibri"/>
              </a:rPr>
              <a:t> </a:t>
            </a:r>
            <a:r>
              <a:rPr lang="ru-RU" sz="1875" b="1" i="1" spc="-1" dirty="0" err="1">
                <a:solidFill>
                  <a:srgbClr val="7030A0"/>
                </a:solidFill>
                <a:latin typeface="Times New Roman"/>
                <a:ea typeface="Calibri"/>
              </a:rPr>
              <a:t>завдяки</a:t>
            </a:r>
            <a:r>
              <a:rPr lang="ru-RU" sz="1875" b="1" i="1" spc="-1" dirty="0">
                <a:solidFill>
                  <a:srgbClr val="7030A0"/>
                </a:solidFill>
                <a:latin typeface="Times New Roman"/>
                <a:ea typeface="Calibri"/>
              </a:rPr>
              <a:t> </a:t>
            </a:r>
            <a:r>
              <a:rPr lang="ru-RU" sz="1875" b="1" i="1" spc="-1" dirty="0" err="1">
                <a:solidFill>
                  <a:srgbClr val="7030A0"/>
                </a:solidFill>
                <a:latin typeface="Times New Roman"/>
                <a:ea typeface="Calibri"/>
              </a:rPr>
              <a:t>використанню</a:t>
            </a:r>
            <a:r>
              <a:rPr lang="ru-RU" sz="1875" b="1" i="1" spc="-1" dirty="0">
                <a:solidFill>
                  <a:srgbClr val="7030A0"/>
                </a:solidFill>
                <a:latin typeface="Times New Roman"/>
                <a:ea typeface="Calibri"/>
              </a:rPr>
              <a:t> </a:t>
            </a:r>
            <a:r>
              <a:rPr lang="ru-RU" sz="1875" b="1" i="1" spc="-1" dirty="0" err="1">
                <a:solidFill>
                  <a:srgbClr val="7030A0"/>
                </a:solidFill>
                <a:latin typeface="Times New Roman"/>
                <a:ea typeface="Calibri"/>
              </a:rPr>
              <a:t>сучасної</a:t>
            </a:r>
            <a:r>
              <a:rPr lang="ru-RU" sz="1875" b="1" i="1" spc="-1" dirty="0">
                <a:solidFill>
                  <a:srgbClr val="7030A0"/>
                </a:solidFill>
                <a:latin typeface="Times New Roman"/>
                <a:ea typeface="Calibri"/>
              </a:rPr>
              <a:t> </a:t>
            </a:r>
            <a:r>
              <a:rPr lang="ru-RU" sz="1875" b="1" i="1" spc="-1" dirty="0" err="1">
                <a:solidFill>
                  <a:srgbClr val="7030A0"/>
                </a:solidFill>
                <a:latin typeface="Times New Roman"/>
                <a:ea typeface="Calibri"/>
              </a:rPr>
              <a:t>біотехнології</a:t>
            </a:r>
            <a:r>
              <a:rPr lang="ru-RU" sz="1875" b="1" i="1" spc="-1" dirty="0">
                <a:solidFill>
                  <a:srgbClr val="7030A0"/>
                </a:solidFill>
                <a:latin typeface="Times New Roman"/>
                <a:ea typeface="Calibri"/>
              </a:rPr>
              <a:t> (</a:t>
            </a:r>
            <a:r>
              <a:rPr lang="ru-RU" sz="1875" b="1" i="1" spc="-1" dirty="0" err="1">
                <a:solidFill>
                  <a:srgbClr val="7030A0"/>
                </a:solidFill>
                <a:latin typeface="Times New Roman"/>
                <a:ea typeface="Calibri"/>
              </a:rPr>
              <a:t>Картахенський</a:t>
            </a:r>
            <a:r>
              <a:rPr lang="ru-RU" sz="1875" b="1" i="1" spc="-1" dirty="0">
                <a:solidFill>
                  <a:srgbClr val="7030A0"/>
                </a:solidFill>
                <a:latin typeface="Times New Roman"/>
                <a:ea typeface="Calibri"/>
              </a:rPr>
              <a:t> протокол з </a:t>
            </a:r>
            <a:r>
              <a:rPr lang="ru-RU" sz="1875" b="1" i="1" spc="-1" dirty="0" err="1">
                <a:solidFill>
                  <a:srgbClr val="7030A0"/>
                </a:solidFill>
                <a:latin typeface="Times New Roman"/>
                <a:ea typeface="Calibri"/>
              </a:rPr>
              <a:t>біобезпеки</a:t>
            </a:r>
            <a:r>
              <a:rPr lang="ru-RU" sz="1875" b="1" i="1" spc="-1" dirty="0">
                <a:solidFill>
                  <a:srgbClr val="7030A0"/>
                </a:solidFill>
                <a:latin typeface="Times New Roman"/>
                <a:ea typeface="Calibri"/>
              </a:rPr>
              <a:t>, </a:t>
            </a:r>
            <a:r>
              <a:rPr lang="ru-RU" sz="1875" b="1" i="1" spc="-1" dirty="0" err="1">
                <a:solidFill>
                  <a:srgbClr val="7030A0"/>
                </a:solidFill>
                <a:latin typeface="Times New Roman"/>
                <a:ea typeface="Calibri"/>
              </a:rPr>
              <a:t>стаття</a:t>
            </a:r>
            <a:r>
              <a:rPr lang="ru-RU" sz="1875" b="1" i="1" spc="-1" dirty="0">
                <a:solidFill>
                  <a:srgbClr val="7030A0"/>
                </a:solidFill>
                <a:latin typeface="Times New Roman"/>
                <a:ea typeface="Calibri"/>
              </a:rPr>
              <a:t> 3).</a:t>
            </a:r>
            <a:endParaRPr lang="ru-RU" sz="1875" spc="-1" dirty="0">
              <a:latin typeface="Arial"/>
            </a:endParaRPr>
          </a:p>
          <a:p>
            <a:pPr algn="just">
              <a:lnSpc>
                <a:spcPct val="85000"/>
              </a:lnSpc>
            </a:pPr>
            <a:r>
              <a:rPr lang="ru-RU" sz="1875" b="1" spc="-1" dirty="0">
                <a:solidFill>
                  <a:srgbClr val="000000"/>
                </a:solidFill>
                <a:latin typeface="Times New Roman"/>
                <a:ea typeface="Calibri"/>
              </a:rPr>
              <a:t>Таким чином, будь-</a:t>
            </a:r>
            <a:r>
              <a:rPr lang="ru-RU" sz="1875" b="1" spc="-1" dirty="0" err="1">
                <a:solidFill>
                  <a:srgbClr val="000000"/>
                </a:solidFill>
                <a:latin typeface="Times New Roman"/>
                <a:ea typeface="Calibri"/>
              </a:rPr>
              <a:t>який</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трансгенний</a:t>
            </a:r>
            <a:r>
              <a:rPr lang="ru-RU" sz="1875" b="1" spc="-1" dirty="0">
                <a:solidFill>
                  <a:srgbClr val="000000"/>
                </a:solidFill>
                <a:latin typeface="Times New Roman"/>
                <a:ea typeface="Calibri"/>
              </a:rPr>
              <a:t> сорт </a:t>
            </a:r>
            <a:r>
              <a:rPr lang="ru-RU" sz="1875" b="1" spc="-1" dirty="0" err="1">
                <a:solidFill>
                  <a:srgbClr val="000000"/>
                </a:solidFill>
                <a:latin typeface="Times New Roman"/>
                <a:ea typeface="Calibri"/>
              </a:rPr>
              <a:t>рослини</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відрізняється</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від</a:t>
            </a:r>
            <a:r>
              <a:rPr lang="ru-RU" sz="1875" b="1" spc="-1" dirty="0">
                <a:solidFill>
                  <a:srgbClr val="000000"/>
                </a:solidFill>
                <a:latin typeface="Times New Roman"/>
                <a:ea typeface="Calibri"/>
              </a:rPr>
              <a:t> початкового </a:t>
            </a:r>
            <a:r>
              <a:rPr lang="ru-RU" sz="1875" b="1" spc="-1" dirty="0" err="1">
                <a:solidFill>
                  <a:srgbClr val="000000"/>
                </a:solidFill>
                <a:latin typeface="Times New Roman"/>
                <a:ea typeface="Calibri"/>
              </a:rPr>
              <a:t>лише</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тим</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що</a:t>
            </a:r>
            <a:r>
              <a:rPr lang="ru-RU" sz="1875" b="1" spc="-1" dirty="0">
                <a:solidFill>
                  <a:srgbClr val="000000"/>
                </a:solidFill>
                <a:latin typeface="Times New Roman"/>
                <a:ea typeface="Calibri"/>
              </a:rPr>
              <a:t> в </a:t>
            </a:r>
            <a:r>
              <a:rPr lang="ru-RU" sz="1875" b="1" spc="-1" dirty="0" err="1">
                <a:solidFill>
                  <a:srgbClr val="000000"/>
                </a:solidFill>
                <a:latin typeface="Times New Roman"/>
                <a:ea typeface="Calibri"/>
              </a:rPr>
              <a:t>його</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генетичному</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матеріалі</a:t>
            </a:r>
            <a:r>
              <a:rPr lang="ru-RU" sz="1875" b="1" spc="-1" dirty="0">
                <a:solidFill>
                  <a:srgbClr val="000000"/>
                </a:solidFill>
                <a:latin typeface="Times New Roman"/>
                <a:ea typeface="Calibri"/>
              </a:rPr>
              <a:t> до 25-30 </a:t>
            </a:r>
            <a:r>
              <a:rPr lang="ru-RU" sz="1875" b="1" spc="-1" dirty="0" err="1">
                <a:solidFill>
                  <a:srgbClr val="000000"/>
                </a:solidFill>
                <a:latin typeface="Times New Roman"/>
                <a:ea typeface="Calibri"/>
              </a:rPr>
              <a:t>тисяч</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існуючих</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генів</a:t>
            </a:r>
            <a:r>
              <a:rPr lang="ru-RU" sz="1875" b="1" spc="-1" dirty="0">
                <a:solidFill>
                  <a:srgbClr val="000000"/>
                </a:solidFill>
                <a:latin typeface="Times New Roman"/>
                <a:ea typeface="Calibri"/>
              </a:rPr>
              <a:t> додано </a:t>
            </a:r>
            <a:r>
              <a:rPr lang="ru-RU" sz="1875" b="1" spc="-1" dirty="0" err="1">
                <a:solidFill>
                  <a:srgbClr val="000000"/>
                </a:solidFill>
                <a:latin typeface="Times New Roman"/>
                <a:ea typeface="Calibri"/>
              </a:rPr>
              <a:t>відносно</a:t>
            </a:r>
            <a:r>
              <a:rPr lang="ru-RU" sz="1875" b="1" spc="-1" dirty="0">
                <a:solidFill>
                  <a:srgbClr val="000000"/>
                </a:solidFill>
                <a:latin typeface="Times New Roman"/>
                <a:ea typeface="Calibri"/>
              </a:rPr>
              <a:t> невеликий фрагмент ДНК, в </a:t>
            </a:r>
            <a:r>
              <a:rPr lang="ru-RU" sz="1875" b="1" spc="-1" dirty="0" err="1">
                <a:solidFill>
                  <a:srgbClr val="000000"/>
                </a:solidFill>
                <a:latin typeface="Times New Roman"/>
                <a:ea typeface="Calibri"/>
              </a:rPr>
              <a:t>якому</a:t>
            </a:r>
            <a:r>
              <a:rPr lang="ru-RU" sz="1875" b="1" spc="-1" dirty="0">
                <a:solidFill>
                  <a:srgbClr val="000000"/>
                </a:solidFill>
                <a:latin typeface="Times New Roman"/>
                <a:ea typeface="Calibri"/>
              </a:rPr>
              <a:t> записано </a:t>
            </a:r>
            <a:r>
              <a:rPr lang="ru-RU" sz="1875" b="1" spc="-1" dirty="0" err="1">
                <a:solidFill>
                  <a:srgbClr val="000000"/>
                </a:solidFill>
                <a:latin typeface="Times New Roman"/>
                <a:ea typeface="Calibri"/>
              </a:rPr>
              <a:t>інформацію</a:t>
            </a:r>
            <a:r>
              <a:rPr lang="ru-RU" sz="1875" b="1" spc="-1" dirty="0">
                <a:solidFill>
                  <a:srgbClr val="000000"/>
                </a:solidFill>
                <a:latin typeface="Times New Roman"/>
                <a:ea typeface="Calibri"/>
              </a:rPr>
              <a:t> про один-два </a:t>
            </a:r>
            <a:r>
              <a:rPr lang="ru-RU" sz="1875" b="1" spc="-1" dirty="0" err="1">
                <a:solidFill>
                  <a:srgbClr val="000000"/>
                </a:solidFill>
                <a:latin typeface="Times New Roman"/>
                <a:ea typeface="Calibri"/>
              </a:rPr>
              <a:t>нових</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гени</a:t>
            </a:r>
            <a:r>
              <a:rPr lang="ru-RU" sz="1875" b="1" spc="-1" dirty="0">
                <a:solidFill>
                  <a:srgbClr val="000000"/>
                </a:solidFill>
                <a:latin typeface="Times New Roman"/>
                <a:ea typeface="Calibri"/>
              </a:rPr>
              <a:t> та </a:t>
            </a:r>
            <a:r>
              <a:rPr lang="ru-RU" sz="1875" b="1" spc="-1" dirty="0" err="1">
                <a:solidFill>
                  <a:srgbClr val="000000"/>
                </a:solidFill>
                <a:latin typeface="Times New Roman"/>
                <a:ea typeface="Calibri"/>
              </a:rPr>
              <a:t>їх</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регулюючі</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елементи</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Активність</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цих</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доданих</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генів</a:t>
            </a:r>
            <a:r>
              <a:rPr lang="ru-RU" sz="1875" b="1" spc="-1" dirty="0">
                <a:solidFill>
                  <a:srgbClr val="000000"/>
                </a:solidFill>
                <a:latin typeface="Times New Roman"/>
                <a:ea typeface="Calibri"/>
              </a:rPr>
              <a:t> в </a:t>
            </a:r>
            <a:r>
              <a:rPr lang="ru-RU" sz="1875" b="1" spc="-1" dirty="0" err="1">
                <a:solidFill>
                  <a:srgbClr val="000000"/>
                </a:solidFill>
                <a:latin typeface="Times New Roman"/>
                <a:ea typeface="Calibri"/>
              </a:rPr>
              <a:t>організмі</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виражається</a:t>
            </a:r>
            <a:r>
              <a:rPr lang="ru-RU" sz="1875" b="1" spc="-1" dirty="0">
                <a:solidFill>
                  <a:srgbClr val="000000"/>
                </a:solidFill>
                <a:latin typeface="Times New Roman"/>
                <a:ea typeface="Calibri"/>
              </a:rPr>
              <a:t> в </a:t>
            </a:r>
            <a:r>
              <a:rPr lang="ru-RU" sz="1875" b="1" spc="-1" dirty="0" err="1">
                <a:solidFill>
                  <a:srgbClr val="000000"/>
                </a:solidFill>
                <a:latin typeface="Times New Roman"/>
                <a:ea typeface="Calibri"/>
              </a:rPr>
              <a:t>біосинтезі</a:t>
            </a:r>
            <a:r>
              <a:rPr lang="ru-RU" sz="1875" b="1" spc="-1" dirty="0">
                <a:solidFill>
                  <a:srgbClr val="000000"/>
                </a:solidFill>
                <a:latin typeface="Times New Roman"/>
                <a:ea typeface="Calibri"/>
              </a:rPr>
              <a:t> одного-</a:t>
            </a:r>
            <a:r>
              <a:rPr lang="ru-RU" sz="1875" b="1" spc="-1" dirty="0" err="1">
                <a:solidFill>
                  <a:srgbClr val="000000"/>
                </a:solidFill>
                <a:latin typeface="Times New Roman"/>
                <a:ea typeface="Calibri"/>
              </a:rPr>
              <a:t>двох</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нових</a:t>
            </a:r>
            <a:r>
              <a:rPr lang="ru-RU" sz="1875" b="1" spc="-1" dirty="0">
                <a:solidFill>
                  <a:srgbClr val="000000"/>
                </a:solidFill>
                <a:latin typeface="Times New Roman"/>
                <a:ea typeface="Calibri"/>
              </a:rPr>
              <a:t> для </a:t>
            </a:r>
            <a:r>
              <a:rPr lang="ru-RU" sz="1875" b="1" spc="-1" dirty="0" err="1">
                <a:solidFill>
                  <a:srgbClr val="000000"/>
                </a:solidFill>
                <a:latin typeface="Times New Roman"/>
                <a:ea typeface="Calibri"/>
              </a:rPr>
              <a:t>організму</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протеїнів</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ферментів</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або</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структурних</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білків</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Оскільки</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генетична</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інженерія</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може</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оперувати</a:t>
            </a:r>
            <a:r>
              <a:rPr lang="ru-RU" sz="1875" b="1" spc="-1" dirty="0">
                <a:solidFill>
                  <a:srgbClr val="000000"/>
                </a:solidFill>
                <a:latin typeface="Times New Roman"/>
                <a:ea typeface="Calibri"/>
              </a:rPr>
              <a:t> будь-</a:t>
            </a:r>
            <a:r>
              <a:rPr lang="ru-RU" sz="1875" b="1" spc="-1" dirty="0" err="1">
                <a:solidFill>
                  <a:srgbClr val="000000"/>
                </a:solidFill>
                <a:latin typeface="Times New Roman"/>
                <a:ea typeface="Calibri"/>
              </a:rPr>
              <a:t>якими</a:t>
            </a:r>
            <a:r>
              <a:rPr lang="ru-RU" sz="1875" b="1" spc="-1" dirty="0">
                <a:solidFill>
                  <a:srgbClr val="000000"/>
                </a:solidFill>
                <a:latin typeface="Times New Roman"/>
                <a:ea typeface="Calibri"/>
              </a:rPr>
              <a:t> генами, </a:t>
            </a:r>
            <a:r>
              <a:rPr lang="ru-RU" sz="1875" b="1" spc="-1" dirty="0" err="1">
                <a:solidFill>
                  <a:srgbClr val="000000"/>
                </a:solidFill>
                <a:latin typeface="Times New Roman"/>
                <a:ea typeface="Calibri"/>
              </a:rPr>
              <a:t>що</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існують</a:t>
            </a:r>
            <a:r>
              <a:rPr lang="ru-RU" sz="1875" b="1" spc="-1" dirty="0">
                <a:solidFill>
                  <a:srgbClr val="000000"/>
                </a:solidFill>
                <a:latin typeface="Times New Roman"/>
                <a:ea typeface="Calibri"/>
              </a:rPr>
              <a:t> в </a:t>
            </a:r>
            <a:r>
              <a:rPr lang="ru-RU" sz="1875" b="1" spc="-1" dirty="0" err="1">
                <a:solidFill>
                  <a:srgbClr val="000000"/>
                </a:solidFill>
                <a:latin typeface="Times New Roman"/>
                <a:ea typeface="Calibri"/>
              </a:rPr>
              <a:t>природі</a:t>
            </a:r>
            <a:r>
              <a:rPr lang="ru-RU" sz="1875" b="1" spc="-1" dirty="0">
                <a:solidFill>
                  <a:srgbClr val="000000"/>
                </a:solidFill>
                <a:latin typeface="Times New Roman"/>
                <a:ea typeface="Calibri"/>
              </a:rPr>
              <a:t>, а не </a:t>
            </a:r>
            <a:r>
              <a:rPr lang="ru-RU" sz="1875" b="1" spc="-1" dirty="0" err="1">
                <a:solidFill>
                  <a:srgbClr val="000000"/>
                </a:solidFill>
                <a:latin typeface="Times New Roman"/>
                <a:ea typeface="Calibri"/>
              </a:rPr>
              <a:t>лише</a:t>
            </a:r>
            <a:r>
              <a:rPr lang="ru-RU" sz="1875" b="1" spc="-1" dirty="0">
                <a:solidFill>
                  <a:srgbClr val="000000"/>
                </a:solidFill>
                <a:latin typeface="Times New Roman"/>
                <a:ea typeface="Calibri"/>
              </a:rPr>
              <a:t> генами </a:t>
            </a:r>
            <a:r>
              <a:rPr lang="ru-RU" sz="1875" b="1" spc="-1" dirty="0" err="1">
                <a:solidFill>
                  <a:srgbClr val="000000"/>
                </a:solidFill>
                <a:latin typeface="Times New Roman"/>
                <a:ea typeface="Calibri"/>
              </a:rPr>
              <a:t>від</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організмів</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які</a:t>
            </a:r>
            <a:r>
              <a:rPr lang="ru-RU" sz="1875" b="1" spc="-1" dirty="0">
                <a:solidFill>
                  <a:srgbClr val="000000"/>
                </a:solidFill>
                <a:latin typeface="Times New Roman"/>
                <a:ea typeface="Calibri"/>
              </a:rPr>
              <a:t> є в </a:t>
            </a:r>
            <a:r>
              <a:rPr lang="ru-RU" sz="1875" b="1" spc="-1" dirty="0" err="1">
                <a:solidFill>
                  <a:srgbClr val="000000"/>
                </a:solidFill>
                <a:latin typeface="Times New Roman"/>
                <a:ea typeface="Calibri"/>
              </a:rPr>
              <a:t>еволюційній</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спорідненості</a:t>
            </a:r>
            <a:r>
              <a:rPr lang="ru-RU" sz="1875" b="1" spc="-1" dirty="0">
                <a:solidFill>
                  <a:srgbClr val="000000"/>
                </a:solidFill>
                <a:latin typeface="Times New Roman"/>
                <a:ea typeface="Calibri"/>
              </a:rPr>
              <a:t> з </a:t>
            </a:r>
            <a:r>
              <a:rPr lang="ru-RU" sz="1875" b="1" spc="-1" dirty="0" err="1">
                <a:solidFill>
                  <a:srgbClr val="000000"/>
                </a:solidFill>
                <a:latin typeface="Times New Roman"/>
                <a:ea typeface="Calibri"/>
              </a:rPr>
              <a:t>окремими</a:t>
            </a:r>
            <a:r>
              <a:rPr lang="ru-RU" sz="1875" b="1" spc="-1" dirty="0">
                <a:solidFill>
                  <a:srgbClr val="000000"/>
                </a:solidFill>
                <a:latin typeface="Times New Roman"/>
                <a:ea typeface="Calibri"/>
              </a:rPr>
              <a:t> видами </a:t>
            </a:r>
            <a:r>
              <a:rPr lang="ru-RU" sz="1875" b="1" spc="-1" dirty="0" err="1">
                <a:solidFill>
                  <a:srgbClr val="000000"/>
                </a:solidFill>
                <a:latin typeface="Times New Roman"/>
                <a:ea typeface="Calibri"/>
              </a:rPr>
              <a:t>культурних</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рослин</a:t>
            </a:r>
            <a:r>
              <a:rPr lang="ru-RU" sz="1875" b="1" spc="-1" dirty="0">
                <a:solidFill>
                  <a:srgbClr val="000000"/>
                </a:solidFill>
                <a:latin typeface="Times New Roman"/>
                <a:ea typeface="Calibri"/>
              </a:rPr>
              <a:t>, як </a:t>
            </a:r>
            <a:r>
              <a:rPr lang="ru-RU" sz="1875" b="1" spc="-1" dirty="0" err="1">
                <a:solidFill>
                  <a:srgbClr val="000000"/>
                </a:solidFill>
                <a:latin typeface="Times New Roman"/>
                <a:ea typeface="Calibri"/>
              </a:rPr>
              <a:t>це</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здійснюється</a:t>
            </a:r>
            <a:r>
              <a:rPr lang="ru-RU" sz="1875" b="1" spc="-1" dirty="0">
                <a:solidFill>
                  <a:srgbClr val="000000"/>
                </a:solidFill>
                <a:latin typeface="Times New Roman"/>
                <a:ea typeface="Calibri"/>
              </a:rPr>
              <a:t> в </a:t>
            </a:r>
            <a:r>
              <a:rPr lang="ru-RU" sz="1875" b="1" spc="-1" dirty="0" err="1">
                <a:solidFill>
                  <a:srgbClr val="000000"/>
                </a:solidFill>
                <a:latin typeface="Times New Roman"/>
                <a:ea typeface="Calibri"/>
              </a:rPr>
              <a:t>традиційній</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селекції</a:t>
            </a:r>
            <a:r>
              <a:rPr lang="ru-RU" sz="1875" b="1" spc="-1" dirty="0">
                <a:solidFill>
                  <a:srgbClr val="000000"/>
                </a:solidFill>
                <a:latin typeface="Times New Roman"/>
                <a:ea typeface="Calibri"/>
              </a:rPr>
              <a:t>, то </a:t>
            </a:r>
            <a:r>
              <a:rPr lang="ru-RU" sz="1875" b="1" spc="-1" dirty="0" err="1">
                <a:solidFill>
                  <a:srgbClr val="000000"/>
                </a:solidFill>
                <a:latin typeface="Times New Roman"/>
                <a:ea typeface="Calibri"/>
              </a:rPr>
              <a:t>продукти</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привнесених</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генів</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ферменти</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протеїни</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можуть</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мати</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вигляд</a:t>
            </a:r>
            <a:r>
              <a:rPr lang="ru-RU" sz="1875" b="1" spc="-1" dirty="0">
                <a:solidFill>
                  <a:srgbClr val="000000"/>
                </a:solidFill>
                <a:latin typeface="Times New Roman"/>
                <a:ea typeface="Calibri"/>
              </a:rPr>
              <a:t> у </a:t>
            </a:r>
            <a:r>
              <a:rPr lang="ru-RU" sz="1875" b="1" spc="-1" dirty="0" err="1">
                <a:solidFill>
                  <a:srgbClr val="000000"/>
                </a:solidFill>
                <a:latin typeface="Times New Roman"/>
                <a:ea typeface="Calibri"/>
              </a:rPr>
              <a:t>генетично</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модифікованому</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організмі</a:t>
            </a:r>
            <a:r>
              <a:rPr lang="ru-RU" sz="1875" b="1" spc="-1" dirty="0">
                <a:solidFill>
                  <a:srgbClr val="000000"/>
                </a:solidFill>
                <a:latin typeface="Times New Roman"/>
                <a:ea typeface="Calibri"/>
              </a:rPr>
              <a:t> як </a:t>
            </a:r>
            <a:r>
              <a:rPr lang="ru-RU" sz="1875" b="1" spc="-1" dirty="0" err="1">
                <a:solidFill>
                  <a:srgbClr val="000000"/>
                </a:solidFill>
                <a:latin typeface="Times New Roman"/>
                <a:ea typeface="Calibri"/>
              </a:rPr>
              <a:t>незвичайні</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невластиві</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чужорідні</a:t>
            </a:r>
            <a:r>
              <a:rPr lang="ru-RU" sz="1875" b="1" spc="-1" dirty="0">
                <a:solidFill>
                  <a:srgbClr val="000000"/>
                </a:solidFill>
                <a:latin typeface="Times New Roman"/>
                <a:ea typeface="Calibri"/>
              </a:rPr>
              <a:t> для </a:t>
            </a:r>
            <a:r>
              <a:rPr lang="ru-RU" sz="1875" b="1" spc="-1" dirty="0" err="1">
                <a:solidFill>
                  <a:srgbClr val="000000"/>
                </a:solidFill>
                <a:latin typeface="Times New Roman"/>
                <a:ea typeface="Calibri"/>
              </a:rPr>
              <a:t>даного</a:t>
            </a:r>
            <a:r>
              <a:rPr lang="ru-RU" sz="1875" b="1" spc="-1" dirty="0">
                <a:solidFill>
                  <a:srgbClr val="000000"/>
                </a:solidFill>
                <a:latin typeface="Times New Roman"/>
                <a:ea typeface="Calibri"/>
              </a:rPr>
              <a:t> виду, </a:t>
            </a:r>
            <a:r>
              <a:rPr lang="ru-RU" sz="1875" b="1" spc="-1" dirty="0" err="1">
                <a:solidFill>
                  <a:srgbClr val="000000"/>
                </a:solidFill>
                <a:latin typeface="Times New Roman"/>
                <a:ea typeface="Calibri"/>
              </a:rPr>
              <a:t>що</a:t>
            </a:r>
            <a:r>
              <a:rPr lang="ru-RU" sz="1875" b="1" spc="-1" dirty="0">
                <a:solidFill>
                  <a:srgbClr val="000000"/>
                </a:solidFill>
                <a:latin typeface="Times New Roman"/>
                <a:ea typeface="Calibri"/>
              </a:rPr>
              <a:t> в </a:t>
            </a:r>
            <a:r>
              <a:rPr lang="ru-RU" sz="1875" b="1" spc="-1" dirty="0" err="1">
                <a:solidFill>
                  <a:srgbClr val="000000"/>
                </a:solidFill>
                <a:latin typeface="Times New Roman"/>
                <a:ea typeface="Calibri"/>
              </a:rPr>
              <a:t>природі</a:t>
            </a:r>
            <a:r>
              <a:rPr lang="ru-RU" sz="1875" b="1" spc="-1" dirty="0">
                <a:solidFill>
                  <a:srgbClr val="000000"/>
                </a:solidFill>
                <a:latin typeface="Times New Roman"/>
                <a:ea typeface="Calibri"/>
              </a:rPr>
              <a:t> у </a:t>
            </a:r>
            <a:r>
              <a:rPr lang="ru-RU" sz="1875" b="1" spc="-1" dirty="0" err="1">
                <a:solidFill>
                  <a:srgbClr val="000000"/>
                </a:solidFill>
                <a:latin typeface="Times New Roman"/>
                <a:ea typeface="Calibri"/>
              </a:rPr>
              <a:t>ньому</a:t>
            </a:r>
            <a:r>
              <a:rPr lang="ru-RU" sz="1875" b="1" spc="-1" dirty="0">
                <a:solidFill>
                  <a:srgbClr val="000000"/>
                </a:solidFill>
                <a:latin typeface="Times New Roman"/>
                <a:ea typeface="Calibri"/>
              </a:rPr>
              <a:t> не </a:t>
            </a:r>
            <a:r>
              <a:rPr lang="ru-RU" sz="1875" b="1" spc="-1" dirty="0" err="1">
                <a:solidFill>
                  <a:srgbClr val="000000"/>
                </a:solidFill>
                <a:latin typeface="Times New Roman"/>
                <a:ea typeface="Calibri"/>
              </a:rPr>
              <a:t>трапляються</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Відповідно</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саме</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продукти</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трансгенів</a:t>
            </a:r>
            <a:r>
              <a:rPr lang="ru-RU" sz="1875" b="1" spc="-1" dirty="0">
                <a:solidFill>
                  <a:srgbClr val="000000"/>
                </a:solidFill>
                <a:latin typeface="Times New Roman"/>
                <a:ea typeface="Calibri"/>
              </a:rPr>
              <a:t> є </a:t>
            </a:r>
            <a:r>
              <a:rPr lang="ru-RU" sz="1875" b="1" spc="-1" dirty="0" err="1">
                <a:solidFill>
                  <a:srgbClr val="000000"/>
                </a:solidFill>
                <a:latin typeface="Times New Roman"/>
                <a:ea typeface="Calibri"/>
              </a:rPr>
              <a:t>найбільш</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суттєвими</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відчутними</a:t>
            </a:r>
            <a:r>
              <a:rPr lang="ru-RU" sz="1875" b="1" spc="-1" dirty="0">
                <a:solidFill>
                  <a:srgbClr val="000000"/>
                </a:solidFill>
                <a:latin typeface="Times New Roman"/>
                <a:ea typeface="Calibri"/>
              </a:rPr>
              <a:t> факторами </a:t>
            </a:r>
            <a:r>
              <a:rPr lang="ru-RU" sz="1875" b="1" spc="-1" dirty="0" err="1">
                <a:solidFill>
                  <a:srgbClr val="000000"/>
                </a:solidFill>
                <a:latin typeface="Times New Roman"/>
                <a:ea typeface="Calibri"/>
              </a:rPr>
              <a:t>ризиків</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що</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пов’язані</a:t>
            </a:r>
            <a:r>
              <a:rPr lang="ru-RU" sz="1875" b="1" spc="-1" dirty="0">
                <a:solidFill>
                  <a:srgbClr val="000000"/>
                </a:solidFill>
                <a:latin typeface="Times New Roman"/>
                <a:ea typeface="Calibri"/>
              </a:rPr>
              <a:t> з генно-</a:t>
            </a:r>
            <a:r>
              <a:rPr lang="ru-RU" sz="1875" b="1" spc="-1" dirty="0" err="1">
                <a:solidFill>
                  <a:srgbClr val="000000"/>
                </a:solidFill>
                <a:latin typeface="Times New Roman"/>
                <a:ea typeface="Calibri"/>
              </a:rPr>
              <a:t>інженерними</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організмами</a:t>
            </a:r>
            <a:r>
              <a:rPr lang="ru-RU" sz="1875" b="1" spc="-1" dirty="0">
                <a:solidFill>
                  <a:srgbClr val="000000"/>
                </a:solidFill>
                <a:latin typeface="Times New Roman"/>
                <a:ea typeface="Calibri"/>
              </a:rPr>
              <a:t>.</a:t>
            </a:r>
            <a:endParaRPr lang="ru-RU" sz="1875" spc="-1" dirty="0">
              <a:latin typeface="Arial"/>
            </a:endParaRPr>
          </a:p>
          <a:p>
            <a:pPr algn="just">
              <a:lnSpc>
                <a:spcPct val="85000"/>
              </a:lnSpc>
            </a:pPr>
            <a:r>
              <a:rPr lang="ru-RU" sz="1875" b="1" spc="-1" dirty="0">
                <a:solidFill>
                  <a:srgbClr val="000000"/>
                </a:solidFill>
                <a:latin typeface="Times New Roman"/>
                <a:ea typeface="Calibri"/>
              </a:rPr>
              <a:t>З </a:t>
            </a:r>
            <a:r>
              <a:rPr lang="ru-RU" sz="1875" b="1" spc="-1" dirty="0" err="1">
                <a:solidFill>
                  <a:srgbClr val="000000"/>
                </a:solidFill>
                <a:latin typeface="Times New Roman"/>
                <a:ea typeface="Calibri"/>
              </a:rPr>
              <a:t>упевненістю</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можна</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стверджувати</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що</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це</a:t>
            </a:r>
            <a:r>
              <a:rPr lang="ru-RU" sz="1875" b="1" spc="-1" dirty="0">
                <a:solidFill>
                  <a:srgbClr val="000000"/>
                </a:solidFill>
                <a:latin typeface="Times New Roman"/>
                <a:ea typeface="Calibri"/>
              </a:rPr>
              <a:t> не </a:t>
            </a:r>
            <a:r>
              <a:rPr lang="ru-RU" sz="1875" b="1" spc="-1" dirty="0" err="1">
                <a:solidFill>
                  <a:srgbClr val="000000"/>
                </a:solidFill>
                <a:latin typeface="Times New Roman"/>
                <a:ea typeface="Calibri"/>
              </a:rPr>
              <a:t>стосується</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доданого</a:t>
            </a:r>
            <a:r>
              <a:rPr lang="ru-RU" sz="1875" b="1" spc="-1" dirty="0">
                <a:solidFill>
                  <a:srgbClr val="000000"/>
                </a:solidFill>
                <a:latin typeface="Times New Roman"/>
                <a:ea typeface="Calibri"/>
              </a:rPr>
              <a:t> фрагмента ДНК, </a:t>
            </a:r>
            <a:r>
              <a:rPr lang="ru-RU" sz="1875" b="1" spc="-1" dirty="0" err="1">
                <a:solidFill>
                  <a:srgbClr val="000000"/>
                </a:solidFill>
                <a:latin typeface="Times New Roman"/>
                <a:ea typeface="Calibri"/>
              </a:rPr>
              <a:t>оскільки</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будова</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спадкового</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матеріалу</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всіх</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організмів</a:t>
            </a:r>
            <a:r>
              <a:rPr lang="ru-RU" sz="1875" b="1" spc="-1" dirty="0">
                <a:solidFill>
                  <a:srgbClr val="000000"/>
                </a:solidFill>
                <a:latin typeface="Times New Roman"/>
                <a:ea typeface="Calibri"/>
              </a:rPr>
              <a:t> на </a:t>
            </a:r>
            <a:r>
              <a:rPr lang="ru-RU" sz="1875" b="1" spc="-1" dirty="0" err="1">
                <a:solidFill>
                  <a:srgbClr val="000000"/>
                </a:solidFill>
                <a:latin typeface="Times New Roman"/>
                <a:ea typeface="Calibri"/>
              </a:rPr>
              <a:t>нашій</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планеті</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універсальна</a:t>
            </a:r>
            <a:r>
              <a:rPr lang="ru-RU" sz="1875" b="1" spc="-1" dirty="0">
                <a:solidFill>
                  <a:srgbClr val="000000"/>
                </a:solidFill>
                <a:latin typeface="Times New Roman"/>
                <a:ea typeface="Calibri"/>
              </a:rPr>
              <a:t>. Сама по </a:t>
            </a:r>
            <a:r>
              <a:rPr lang="ru-RU" sz="1875" b="1" spc="-1" dirty="0" err="1">
                <a:solidFill>
                  <a:srgbClr val="000000"/>
                </a:solidFill>
                <a:latin typeface="Times New Roman"/>
                <a:ea typeface="Calibri"/>
              </a:rPr>
              <a:t>собі</a:t>
            </a:r>
            <a:r>
              <a:rPr lang="ru-RU" sz="1875" b="1" spc="-1" dirty="0">
                <a:solidFill>
                  <a:srgbClr val="000000"/>
                </a:solidFill>
                <a:latin typeface="Times New Roman"/>
                <a:ea typeface="Calibri"/>
              </a:rPr>
              <a:t> ДНК в чистому </a:t>
            </a:r>
            <a:r>
              <a:rPr lang="ru-RU" sz="1875" b="1" spc="-1" dirty="0" err="1">
                <a:solidFill>
                  <a:srgbClr val="000000"/>
                </a:solidFill>
                <a:latin typeface="Times New Roman"/>
                <a:ea typeface="Calibri"/>
              </a:rPr>
              <a:t>вигляді</a:t>
            </a:r>
            <a:r>
              <a:rPr lang="ru-RU" sz="1875" b="1" spc="-1" dirty="0">
                <a:solidFill>
                  <a:srgbClr val="000000"/>
                </a:solidFill>
                <a:latin typeface="Times New Roman"/>
                <a:ea typeface="Calibri"/>
              </a:rPr>
              <a:t> є абсолютно </a:t>
            </a:r>
            <a:r>
              <a:rPr lang="ru-RU" sz="1875" b="1" spc="-1" dirty="0" err="1">
                <a:solidFill>
                  <a:srgbClr val="000000"/>
                </a:solidFill>
                <a:latin typeface="Times New Roman"/>
                <a:ea typeface="Calibri"/>
              </a:rPr>
              <a:t>безпечним</a:t>
            </a:r>
            <a:r>
              <a:rPr lang="ru-RU" sz="1875" b="1" spc="-1" dirty="0">
                <a:solidFill>
                  <a:srgbClr val="000000"/>
                </a:solidFill>
                <a:latin typeface="Times New Roman"/>
                <a:ea typeface="Calibri"/>
              </a:rPr>
              <a:t> для </a:t>
            </a:r>
            <a:r>
              <a:rPr lang="ru-RU" sz="1875" b="1" spc="-1" dirty="0" err="1">
                <a:solidFill>
                  <a:srgbClr val="000000"/>
                </a:solidFill>
                <a:latin typeface="Times New Roman"/>
                <a:ea typeface="Calibri"/>
              </a:rPr>
              <a:t>людини</a:t>
            </a:r>
            <a:r>
              <a:rPr lang="ru-RU" sz="1875" b="1" spc="-1" dirty="0">
                <a:solidFill>
                  <a:srgbClr val="000000"/>
                </a:solidFill>
                <a:latin typeface="Times New Roman"/>
                <a:ea typeface="Calibri"/>
              </a:rPr>
              <a:t> продуктом.</a:t>
            </a:r>
            <a:r>
              <a:rPr lang="ru-RU" sz="1875" b="1" spc="-1" dirty="0">
                <a:solidFill>
                  <a:srgbClr val="000000"/>
                </a:solidFill>
                <a:latin typeface="Arial"/>
                <a:ea typeface="DejaVu Sans"/>
              </a:rPr>
              <a:t> </a:t>
            </a:r>
            <a:endParaRPr lang="ru-RU" sz="1875" spc="-1" dirty="0">
              <a:latin typeface="Arial"/>
            </a:endParaRPr>
          </a:p>
        </p:txBody>
      </p:sp>
    </p:spTree>
    <p:extLst>
      <p:ext uri="{BB962C8B-B14F-4D97-AF65-F5344CB8AC3E}">
        <p14:creationId xmlns:p14="http://schemas.microsoft.com/office/powerpoint/2010/main" val="34281794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CustomShape 1"/>
          <p:cNvSpPr/>
          <p:nvPr/>
        </p:nvSpPr>
        <p:spPr>
          <a:xfrm>
            <a:off x="236215" y="209626"/>
            <a:ext cx="9609782" cy="6872842"/>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99250" tIns="49625" rIns="99250" bIns="49625" anchor="ctr">
            <a:spAutoFit/>
          </a:bodyPr>
          <a:lstStyle/>
          <a:p>
            <a:pPr algn="just">
              <a:lnSpc>
                <a:spcPct val="100000"/>
              </a:lnSpc>
            </a:pPr>
            <a:r>
              <a:rPr lang="ru-RU" sz="1820" b="1" spc="-1" dirty="0" err="1">
                <a:solidFill>
                  <a:srgbClr val="000000"/>
                </a:solidFill>
                <a:latin typeface="Times New Roman"/>
                <a:ea typeface="Calibri"/>
              </a:rPr>
              <a:t>Упродовж</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усього</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життя</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людина</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щодня</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споживає</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його</a:t>
            </a:r>
            <a:r>
              <a:rPr lang="ru-RU" sz="1820" b="1" spc="-1" dirty="0">
                <a:solidFill>
                  <a:srgbClr val="000000"/>
                </a:solidFill>
                <a:latin typeface="Times New Roman"/>
                <a:ea typeface="Calibri"/>
              </a:rPr>
              <a:t> без </a:t>
            </a:r>
            <a:r>
              <a:rPr lang="ru-RU" sz="1820" b="1" spc="-1" dirty="0" err="1">
                <a:solidFill>
                  <a:srgbClr val="000000"/>
                </a:solidFill>
                <a:latin typeface="Times New Roman"/>
                <a:ea typeface="Calibri"/>
              </a:rPr>
              <a:t>шкоди</a:t>
            </a:r>
            <a:r>
              <a:rPr lang="ru-RU" sz="1820" b="1" spc="-1" dirty="0">
                <a:solidFill>
                  <a:srgbClr val="000000"/>
                </a:solidFill>
                <a:latin typeface="Times New Roman"/>
                <a:ea typeface="Calibri"/>
              </a:rPr>
              <a:t> для </a:t>
            </a:r>
            <a:r>
              <a:rPr lang="ru-RU" sz="1820" b="1" spc="-1" dirty="0" err="1">
                <a:solidFill>
                  <a:srgbClr val="000000"/>
                </a:solidFill>
                <a:latin typeface="Times New Roman"/>
                <a:ea typeface="Calibri"/>
              </a:rPr>
              <a:t>свого</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здоров’я</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Що</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стосується</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рекомбінантних</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протеїнів</a:t>
            </a:r>
            <a:r>
              <a:rPr lang="ru-RU" sz="1820" b="1" spc="-1" dirty="0">
                <a:solidFill>
                  <a:srgbClr val="000000"/>
                </a:solidFill>
                <a:latin typeface="Times New Roman"/>
                <a:ea typeface="Calibri"/>
              </a:rPr>
              <a:t>, то не у </a:t>
            </a:r>
            <a:r>
              <a:rPr lang="ru-RU" sz="1820" b="1" spc="-1" dirty="0" err="1">
                <a:solidFill>
                  <a:srgbClr val="000000"/>
                </a:solidFill>
                <a:latin typeface="Times New Roman"/>
                <a:ea typeface="Calibri"/>
              </a:rPr>
              <a:t>всіх</a:t>
            </a:r>
            <a:r>
              <a:rPr lang="ru-RU" sz="1820" b="1" spc="-1" dirty="0">
                <a:solidFill>
                  <a:srgbClr val="000000"/>
                </a:solidFill>
                <a:latin typeface="Times New Roman"/>
                <a:ea typeface="Calibri"/>
              </a:rPr>
              <a:t> ГМО вони</a:t>
            </a:r>
            <a:r>
              <a:rPr lang="ru-RU" sz="1820" b="1" spc="-1" dirty="0">
                <a:solidFill>
                  <a:srgbClr val="000000"/>
                </a:solidFill>
                <a:latin typeface="Arial"/>
                <a:ea typeface="Calibri"/>
              </a:rPr>
              <a:t> </a:t>
            </a:r>
            <a:r>
              <a:rPr lang="ru-RU" sz="1820" b="1" spc="-1" dirty="0">
                <a:solidFill>
                  <a:srgbClr val="000000"/>
                </a:solidFill>
                <a:latin typeface="Times New Roman"/>
                <a:ea typeface="Calibri"/>
              </a:rPr>
              <a:t>є абсолютно </a:t>
            </a:r>
            <a:r>
              <a:rPr lang="ru-RU" sz="1820" b="1" spc="-1" dirty="0" err="1">
                <a:solidFill>
                  <a:srgbClr val="000000"/>
                </a:solidFill>
                <a:latin typeface="Times New Roman"/>
                <a:ea typeface="Calibri"/>
              </a:rPr>
              <a:t>чужорідними</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невластивими</a:t>
            </a:r>
            <a:r>
              <a:rPr lang="ru-RU" sz="1820" b="1" spc="-1" dirty="0">
                <a:solidFill>
                  <a:srgbClr val="000000"/>
                </a:solidFill>
                <a:latin typeface="Times New Roman"/>
                <a:ea typeface="Calibri"/>
              </a:rPr>
              <a:t> для </a:t>
            </a:r>
            <a:r>
              <a:rPr lang="ru-RU" sz="1820" b="1" spc="-1" dirty="0" err="1">
                <a:solidFill>
                  <a:srgbClr val="000000"/>
                </a:solidFill>
                <a:latin typeface="Times New Roman"/>
                <a:ea typeface="Calibri"/>
              </a:rPr>
              <a:t>певного</a:t>
            </a:r>
            <a:r>
              <a:rPr lang="ru-RU" sz="1820" b="1" spc="-1" dirty="0">
                <a:solidFill>
                  <a:srgbClr val="000000"/>
                </a:solidFill>
                <a:latin typeface="Times New Roman"/>
                <a:ea typeface="Calibri"/>
              </a:rPr>
              <a:t> виду </a:t>
            </a:r>
            <a:r>
              <a:rPr lang="ru-RU" sz="1820" b="1" spc="-1" dirty="0" err="1">
                <a:solidFill>
                  <a:srgbClr val="000000"/>
                </a:solidFill>
                <a:latin typeface="Times New Roman"/>
                <a:ea typeface="Calibri"/>
              </a:rPr>
              <a:t>сполуками</a:t>
            </a:r>
            <a:r>
              <a:rPr lang="ru-RU" sz="1820" b="1" spc="-1" dirty="0">
                <a:solidFill>
                  <a:srgbClr val="000000"/>
                </a:solidFill>
                <a:latin typeface="Times New Roman"/>
                <a:ea typeface="Calibri"/>
              </a:rPr>
              <a:t>.</a:t>
            </a:r>
            <a:endParaRPr lang="ru-RU" sz="1820" spc="-1" dirty="0">
              <a:latin typeface="Arial"/>
            </a:endParaRPr>
          </a:p>
          <a:p>
            <a:pPr algn="just">
              <a:lnSpc>
                <a:spcPct val="100000"/>
              </a:lnSpc>
            </a:pPr>
            <a:r>
              <a:rPr lang="ru-RU" sz="1985" b="1" i="1" spc="-1" dirty="0" err="1">
                <a:solidFill>
                  <a:srgbClr val="7030A0"/>
                </a:solidFill>
                <a:latin typeface="Times New Roman"/>
                <a:ea typeface="Calibri"/>
              </a:rPr>
              <a:t>По-перше</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існує</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досить</a:t>
            </a:r>
            <a:r>
              <a:rPr lang="ru-RU" sz="1820" b="1" spc="-1" dirty="0">
                <a:solidFill>
                  <a:srgbClr val="000000"/>
                </a:solidFill>
                <a:latin typeface="Times New Roman"/>
                <a:ea typeface="Calibri"/>
              </a:rPr>
              <a:t> велика </a:t>
            </a:r>
            <a:r>
              <a:rPr lang="ru-RU" sz="1820" b="1" spc="-1" dirty="0" err="1">
                <a:solidFill>
                  <a:srgbClr val="000000"/>
                </a:solidFill>
                <a:latin typeface="Times New Roman"/>
                <a:ea typeface="Calibri"/>
              </a:rPr>
              <a:t>група</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трансгенних</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сортів</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рослин</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які</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отримані</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завдяки</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генетичним</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маніпуляціям</a:t>
            </a:r>
            <a:r>
              <a:rPr lang="ru-RU" sz="1820" b="1" spc="-1" dirty="0">
                <a:solidFill>
                  <a:srgbClr val="000000"/>
                </a:solidFill>
                <a:latin typeface="Times New Roman"/>
                <a:ea typeface="Calibri"/>
              </a:rPr>
              <a:t> з </a:t>
            </a:r>
            <a:r>
              <a:rPr lang="ru-RU" sz="1820" b="1" spc="-1" dirty="0" err="1">
                <a:solidFill>
                  <a:srgbClr val="000000"/>
                </a:solidFill>
                <a:latin typeface="Times New Roman"/>
                <a:ea typeface="Calibri"/>
              </a:rPr>
              <a:t>їх</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власними</a:t>
            </a:r>
            <a:r>
              <a:rPr lang="ru-RU" sz="1820" b="1" spc="-1" dirty="0">
                <a:solidFill>
                  <a:srgbClr val="000000"/>
                </a:solidFill>
                <a:latin typeface="Times New Roman"/>
                <a:ea typeface="Calibri"/>
              </a:rPr>
              <a:t> генами (</a:t>
            </a:r>
            <a:r>
              <a:rPr lang="ru-RU" sz="1820" b="1" spc="-1" dirty="0" err="1">
                <a:solidFill>
                  <a:srgbClr val="000000"/>
                </a:solidFill>
                <a:latin typeface="Times New Roman"/>
                <a:ea typeface="Calibri"/>
              </a:rPr>
              <a:t>томати</a:t>
            </a:r>
            <a:r>
              <a:rPr lang="ru-RU" sz="1820" b="1" spc="-1" dirty="0">
                <a:solidFill>
                  <a:srgbClr val="000000"/>
                </a:solidFill>
                <a:latin typeface="Times New Roman"/>
                <a:ea typeface="Calibri"/>
              </a:rPr>
              <a:t> з </a:t>
            </a:r>
            <a:r>
              <a:rPr lang="ru-RU" sz="1820" b="1" spc="-1" dirty="0" err="1">
                <a:solidFill>
                  <a:srgbClr val="000000"/>
                </a:solidFill>
                <a:latin typeface="Times New Roman"/>
                <a:ea typeface="Calibri"/>
              </a:rPr>
              <a:t>подовженим</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періодом</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зберігання</a:t>
            </a:r>
            <a:r>
              <a:rPr lang="ru-RU" sz="1820" b="1" spc="-1" dirty="0">
                <a:solidFill>
                  <a:srgbClr val="000000"/>
                </a:solidFill>
                <a:latin typeface="Times New Roman"/>
                <a:ea typeface="Calibri"/>
              </a:rPr>
              <a:t>, соя, рапс з </a:t>
            </a:r>
            <a:r>
              <a:rPr lang="ru-RU" sz="1820" b="1" spc="-1" dirty="0" err="1">
                <a:solidFill>
                  <a:srgbClr val="000000"/>
                </a:solidFill>
                <a:latin typeface="Times New Roman"/>
                <a:ea typeface="Calibri"/>
              </a:rPr>
              <a:t>покращеним</a:t>
            </a:r>
            <a:r>
              <a:rPr lang="ru-RU" sz="1820" b="1" spc="-1" dirty="0">
                <a:solidFill>
                  <a:srgbClr val="000000"/>
                </a:solidFill>
                <a:latin typeface="Times New Roman"/>
                <a:ea typeface="Calibri"/>
              </a:rPr>
              <a:t> складом </a:t>
            </a:r>
            <a:r>
              <a:rPr lang="ru-RU" sz="1820" b="1" spc="-1" dirty="0" err="1">
                <a:solidFill>
                  <a:srgbClr val="000000"/>
                </a:solidFill>
                <a:latin typeface="Times New Roman"/>
                <a:ea typeface="Calibri"/>
              </a:rPr>
              <a:t>олії</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картопля</a:t>
            </a:r>
            <a:r>
              <a:rPr lang="ru-RU" sz="1820" b="1" spc="-1" dirty="0">
                <a:solidFill>
                  <a:srgbClr val="000000"/>
                </a:solidFill>
                <a:latin typeface="Times New Roman"/>
                <a:ea typeface="Calibri"/>
              </a:rPr>
              <a:t> з </a:t>
            </a:r>
            <a:r>
              <a:rPr lang="ru-RU" sz="1820" b="1" spc="-1" dirty="0" err="1">
                <a:solidFill>
                  <a:srgbClr val="000000"/>
                </a:solidFill>
                <a:latin typeface="Times New Roman"/>
                <a:ea typeface="Calibri"/>
              </a:rPr>
              <a:t>поліпшеною</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якістю</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крохмалю</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кава</a:t>
            </a:r>
            <a:r>
              <a:rPr lang="ru-RU" sz="1820" b="1" spc="-1" dirty="0">
                <a:solidFill>
                  <a:srgbClr val="000000"/>
                </a:solidFill>
                <a:latin typeface="Times New Roman"/>
                <a:ea typeface="Calibri"/>
              </a:rPr>
              <a:t> без </a:t>
            </a:r>
            <a:r>
              <a:rPr lang="ru-RU" sz="1820" b="1" spc="-1" dirty="0" err="1">
                <a:solidFill>
                  <a:srgbClr val="000000"/>
                </a:solidFill>
                <a:latin typeface="Times New Roman"/>
                <a:ea typeface="Calibri"/>
              </a:rPr>
              <a:t>кофеїну</a:t>
            </a:r>
            <a:r>
              <a:rPr lang="ru-RU" sz="1820" b="1" spc="-1" dirty="0">
                <a:solidFill>
                  <a:srgbClr val="000000"/>
                </a:solidFill>
                <a:latin typeface="Times New Roman"/>
                <a:ea typeface="Calibri"/>
              </a:rPr>
              <a:t>, тютюн без </a:t>
            </a:r>
            <a:r>
              <a:rPr lang="ru-RU" sz="1820" b="1" spc="-1" dirty="0" err="1">
                <a:solidFill>
                  <a:srgbClr val="000000"/>
                </a:solidFill>
                <a:latin typeface="Times New Roman"/>
                <a:ea typeface="Calibri"/>
              </a:rPr>
              <a:t>нікотину</a:t>
            </a:r>
            <a:r>
              <a:rPr lang="ru-RU" sz="1820" b="1" spc="-1" dirty="0">
                <a:solidFill>
                  <a:srgbClr val="000000"/>
                </a:solidFill>
                <a:latin typeface="Times New Roman"/>
                <a:ea typeface="Calibri"/>
              </a:rPr>
              <a:t> та </a:t>
            </a:r>
            <a:r>
              <a:rPr lang="ru-RU" sz="1820" b="1" spc="-1" dirty="0" err="1">
                <a:solidFill>
                  <a:srgbClr val="000000"/>
                </a:solidFill>
                <a:latin typeface="Times New Roman"/>
                <a:ea typeface="Calibri"/>
              </a:rPr>
              <a:t>інші</a:t>
            </a:r>
            <a:r>
              <a:rPr lang="ru-RU" sz="1820" b="1" spc="-1" dirty="0">
                <a:solidFill>
                  <a:srgbClr val="000000"/>
                </a:solidFill>
                <a:latin typeface="Times New Roman"/>
                <a:ea typeface="Calibri"/>
              </a:rPr>
              <a:t>).</a:t>
            </a:r>
            <a:endParaRPr lang="ru-RU" sz="1820" spc="-1" dirty="0">
              <a:latin typeface="Arial"/>
            </a:endParaRPr>
          </a:p>
          <a:p>
            <a:pPr algn="just">
              <a:lnSpc>
                <a:spcPct val="100000"/>
              </a:lnSpc>
            </a:pPr>
            <a:r>
              <a:rPr lang="ru-RU" sz="1985" b="1" i="1" spc="-1" dirty="0" err="1">
                <a:solidFill>
                  <a:srgbClr val="7030A0"/>
                </a:solidFill>
                <a:latin typeface="Times New Roman"/>
                <a:ea typeface="Calibri"/>
              </a:rPr>
              <a:t>По-друге</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багато</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дуже</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віддалених</a:t>
            </a:r>
            <a:r>
              <a:rPr lang="ru-RU" sz="1820" b="1" spc="-1" dirty="0">
                <a:solidFill>
                  <a:srgbClr val="000000"/>
                </a:solidFill>
                <a:latin typeface="Times New Roman"/>
                <a:ea typeface="Calibri"/>
              </a:rPr>
              <a:t> в </a:t>
            </a:r>
            <a:r>
              <a:rPr lang="ru-RU" sz="1820" b="1" spc="-1" dirty="0" err="1">
                <a:solidFill>
                  <a:srgbClr val="000000"/>
                </a:solidFill>
                <a:latin typeface="Times New Roman"/>
                <a:ea typeface="Calibri"/>
              </a:rPr>
              <a:t>еволюційному</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плані</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організмів</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мають</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велику</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кількість</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ідентичних</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шляхів</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метаболізму</a:t>
            </a:r>
            <a:r>
              <a:rPr lang="ru-RU" sz="1820" b="1" spc="-1" dirty="0">
                <a:solidFill>
                  <a:srgbClr val="000000"/>
                </a:solidFill>
                <a:latin typeface="Times New Roman"/>
                <a:ea typeface="Calibri"/>
              </a:rPr>
              <a:t> і, </a:t>
            </a:r>
            <a:r>
              <a:rPr lang="ru-RU" sz="1820" b="1" spc="-1" dirty="0" err="1">
                <a:solidFill>
                  <a:srgbClr val="000000"/>
                </a:solidFill>
                <a:latin typeface="Times New Roman"/>
                <a:ea typeface="Calibri"/>
              </a:rPr>
              <a:t>відповідно</a:t>
            </a:r>
            <a:r>
              <a:rPr lang="ru-RU" sz="1820" b="1" spc="-1" dirty="0">
                <a:solidFill>
                  <a:srgbClr val="000000"/>
                </a:solidFill>
                <a:latin typeface="Times New Roman"/>
                <a:ea typeface="Calibri"/>
              </a:rPr>
              <a:t>, склад та </a:t>
            </a:r>
            <a:r>
              <a:rPr lang="ru-RU" sz="1820" b="1" spc="-1" dirty="0" err="1">
                <a:solidFill>
                  <a:srgbClr val="000000"/>
                </a:solidFill>
                <a:latin typeface="Times New Roman"/>
                <a:ea typeface="Calibri"/>
              </a:rPr>
              <a:t>будова</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ферментів</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що</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забезпечують</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їх</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реалізацію</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також</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ідентичні</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Проте</a:t>
            </a:r>
            <a:r>
              <a:rPr lang="ru-RU" sz="1820" b="1" spc="-1" dirty="0">
                <a:solidFill>
                  <a:srgbClr val="000000"/>
                </a:solidFill>
                <a:latin typeface="Times New Roman"/>
                <a:ea typeface="Calibri"/>
              </a:rPr>
              <a:t> за </a:t>
            </a:r>
            <a:r>
              <a:rPr lang="ru-RU" sz="1820" b="1" spc="-1" dirty="0" err="1">
                <a:solidFill>
                  <a:srgbClr val="000000"/>
                </a:solidFill>
                <a:latin typeface="Times New Roman"/>
                <a:ea typeface="Calibri"/>
              </a:rPr>
              <a:t>оцінки</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безпеки</a:t>
            </a:r>
            <a:r>
              <a:rPr lang="ru-RU" sz="1820" b="1" spc="-1" dirty="0">
                <a:solidFill>
                  <a:srgbClr val="000000"/>
                </a:solidFill>
                <a:latin typeface="Times New Roman"/>
                <a:ea typeface="Calibri"/>
              </a:rPr>
              <a:t> таких </a:t>
            </a:r>
            <a:r>
              <a:rPr lang="ru-RU" sz="1820" b="1" spc="-1" dirty="0" err="1">
                <a:solidFill>
                  <a:srgbClr val="000000"/>
                </a:solidFill>
                <a:latin typeface="Times New Roman"/>
                <a:ea typeface="Calibri"/>
              </a:rPr>
              <a:t>близьких</a:t>
            </a:r>
            <a:r>
              <a:rPr lang="ru-RU" sz="1820" b="1" spc="-1" dirty="0">
                <a:solidFill>
                  <a:srgbClr val="000000"/>
                </a:solidFill>
                <a:latin typeface="Times New Roman"/>
                <a:ea typeface="Calibri"/>
              </a:rPr>
              <a:t> за </a:t>
            </a:r>
            <a:r>
              <a:rPr lang="ru-RU" sz="1820" b="1" spc="-1" dirty="0" err="1">
                <a:solidFill>
                  <a:srgbClr val="000000"/>
                </a:solidFill>
                <a:latin typeface="Times New Roman"/>
                <a:ea typeface="Calibri"/>
              </a:rPr>
              <a:t>функціональною</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активністю</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генів</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слід</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звертати</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увагу</a:t>
            </a:r>
            <a:r>
              <a:rPr lang="ru-RU" sz="1820" b="1" spc="-1" dirty="0">
                <a:solidFill>
                  <a:srgbClr val="000000"/>
                </a:solidFill>
                <a:latin typeface="Times New Roman"/>
                <a:ea typeface="Calibri"/>
              </a:rPr>
              <a:t> не </a:t>
            </a:r>
            <a:r>
              <a:rPr lang="ru-RU" sz="1820" b="1" spc="-1" dirty="0" err="1">
                <a:solidFill>
                  <a:srgbClr val="000000"/>
                </a:solidFill>
                <a:latin typeface="Times New Roman"/>
                <a:ea typeface="Calibri"/>
              </a:rPr>
              <a:t>стільки</a:t>
            </a:r>
            <a:r>
              <a:rPr lang="ru-RU" sz="1820" b="1" spc="-1" dirty="0">
                <a:solidFill>
                  <a:srgbClr val="000000"/>
                </a:solidFill>
                <a:latin typeface="Times New Roman"/>
                <a:ea typeface="Calibri"/>
              </a:rPr>
              <a:t> на сам </a:t>
            </a:r>
            <a:r>
              <a:rPr lang="ru-RU" sz="1820" b="1" spc="-1" dirty="0" err="1">
                <a:solidFill>
                  <a:srgbClr val="000000"/>
                </a:solidFill>
                <a:latin typeface="Times New Roman"/>
                <a:ea typeface="Calibri"/>
              </a:rPr>
              <a:t>білок</a:t>
            </a:r>
            <a:r>
              <a:rPr lang="ru-RU" sz="1820" b="1" spc="-1" dirty="0">
                <a:solidFill>
                  <a:srgbClr val="000000"/>
                </a:solidFill>
                <a:latin typeface="Times New Roman"/>
                <a:ea typeface="Calibri"/>
              </a:rPr>
              <a:t> – продукт </a:t>
            </a:r>
            <a:r>
              <a:rPr lang="ru-RU" sz="1820" b="1" spc="-1" dirty="0" err="1">
                <a:solidFill>
                  <a:srgbClr val="000000"/>
                </a:solidFill>
                <a:latin typeface="Times New Roman"/>
                <a:ea typeface="Calibri"/>
              </a:rPr>
              <a:t>трансгена</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скільки</a:t>
            </a:r>
            <a:r>
              <a:rPr lang="ru-RU" sz="1820" b="1" spc="-1" dirty="0">
                <a:solidFill>
                  <a:srgbClr val="000000"/>
                </a:solidFill>
                <a:latin typeface="Times New Roman"/>
                <a:ea typeface="Calibri"/>
              </a:rPr>
              <a:t> на </a:t>
            </a:r>
            <a:r>
              <a:rPr lang="ru-RU" sz="1820" b="1" spc="-1" dirty="0" err="1">
                <a:solidFill>
                  <a:srgbClr val="000000"/>
                </a:solidFill>
                <a:latin typeface="Times New Roman"/>
                <a:ea typeface="Calibri"/>
              </a:rPr>
              <a:t>можливу</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зміну</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окремих</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шляхів</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метаболізму</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трансгенної</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рослини</a:t>
            </a:r>
            <a:r>
              <a:rPr lang="ru-RU" sz="1820" b="1" spc="-1" dirty="0">
                <a:solidFill>
                  <a:srgbClr val="000000"/>
                </a:solidFill>
                <a:latin typeface="Times New Roman"/>
                <a:ea typeface="Calibri"/>
              </a:rPr>
              <a:t> через </a:t>
            </a:r>
            <a:r>
              <a:rPr lang="ru-RU" sz="1820" b="1" spc="-1" dirty="0" err="1">
                <a:solidFill>
                  <a:srgbClr val="000000"/>
                </a:solidFill>
                <a:latin typeface="Times New Roman"/>
                <a:ea typeface="Calibri"/>
              </a:rPr>
              <a:t>підвищення</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концентрації</a:t>
            </a:r>
            <a:r>
              <a:rPr lang="ru-RU" sz="1820" b="1" spc="-1" dirty="0">
                <a:solidFill>
                  <a:srgbClr val="000000"/>
                </a:solidFill>
                <a:latin typeface="Times New Roman"/>
                <a:ea typeface="Calibri"/>
              </a:rPr>
              <a:t> одного з </a:t>
            </a:r>
            <a:r>
              <a:rPr lang="ru-RU" sz="1820" b="1" spc="-1" dirty="0" err="1">
                <a:solidFill>
                  <a:srgbClr val="000000"/>
                </a:solidFill>
                <a:latin typeface="Times New Roman"/>
                <a:ea typeface="Calibri"/>
              </a:rPr>
              <a:t>їх</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компонентів</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По-третє</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останні</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наукові</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дані</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отримані</a:t>
            </a:r>
            <a:r>
              <a:rPr lang="ru-RU" sz="1820" b="1" spc="-1" dirty="0">
                <a:solidFill>
                  <a:srgbClr val="000000"/>
                </a:solidFill>
                <a:latin typeface="Times New Roman"/>
                <a:ea typeface="Calibri"/>
              </a:rPr>
              <a:t> в </a:t>
            </a:r>
            <a:r>
              <a:rPr lang="ru-RU" sz="1820" b="1" spc="-1" dirty="0" err="1">
                <a:solidFill>
                  <a:srgbClr val="000000"/>
                </a:solidFill>
                <a:latin typeface="Times New Roman"/>
                <a:ea typeface="Calibri"/>
              </a:rPr>
              <a:t>результаті</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вивчення</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будови</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генетичного</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матеріалу</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людини</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деяких</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тварин</a:t>
            </a:r>
            <a:r>
              <a:rPr lang="ru-RU" sz="1820" b="1" spc="-1" dirty="0">
                <a:solidFill>
                  <a:srgbClr val="000000"/>
                </a:solidFill>
                <a:latin typeface="Times New Roman"/>
                <a:ea typeface="Calibri"/>
              </a:rPr>
              <a:t> і </a:t>
            </a:r>
            <a:r>
              <a:rPr lang="ru-RU" sz="1820" b="1" spc="-1" dirty="0" err="1">
                <a:solidFill>
                  <a:srgbClr val="000000"/>
                </a:solidFill>
                <a:latin typeface="Times New Roman"/>
                <a:ea typeface="Calibri"/>
              </a:rPr>
              <a:t>рослин</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суттєво</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розширили</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наші</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уявлення</a:t>
            </a:r>
            <a:r>
              <a:rPr lang="ru-RU" sz="1820" b="1" spc="-1" dirty="0">
                <a:solidFill>
                  <a:srgbClr val="000000"/>
                </a:solidFill>
                <a:latin typeface="Times New Roman"/>
                <a:ea typeface="Calibri"/>
              </a:rPr>
              <a:t> про </a:t>
            </a:r>
            <a:r>
              <a:rPr lang="ru-RU" sz="1820" b="1" spc="-1" dirty="0" err="1">
                <a:solidFill>
                  <a:srgbClr val="000000"/>
                </a:solidFill>
                <a:latin typeface="Times New Roman"/>
                <a:ea typeface="Calibri"/>
              </a:rPr>
              <a:t>схожість</a:t>
            </a:r>
            <a:r>
              <a:rPr lang="ru-RU" sz="1820" b="1" spc="-1" dirty="0">
                <a:solidFill>
                  <a:srgbClr val="000000"/>
                </a:solidFill>
                <a:latin typeface="Times New Roman"/>
                <a:ea typeface="Calibri"/>
              </a:rPr>
              <a:t> і </a:t>
            </a:r>
            <a:r>
              <a:rPr lang="ru-RU" sz="1820" b="1" spc="-1" dirty="0" err="1">
                <a:solidFill>
                  <a:srgbClr val="000000"/>
                </a:solidFill>
                <a:latin typeface="Times New Roman"/>
                <a:ea typeface="Calibri"/>
              </a:rPr>
              <a:t>відмінності</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генів</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різних</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систематичних</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груп</a:t>
            </a:r>
            <a:r>
              <a:rPr lang="ru-RU" sz="1820" b="1" spc="-1" dirty="0">
                <a:solidFill>
                  <a:srgbClr val="000000"/>
                </a:solidFill>
                <a:latin typeface="Times New Roman"/>
                <a:ea typeface="Calibri"/>
              </a:rPr>
              <a:t> та </a:t>
            </a:r>
            <a:r>
              <a:rPr lang="ru-RU" sz="1820" b="1" spc="-1" dirty="0" err="1">
                <a:solidFill>
                  <a:srgbClr val="000000"/>
                </a:solidFill>
                <a:latin typeface="Times New Roman"/>
                <a:ea typeface="Calibri"/>
              </a:rPr>
              <a:t>ймовірність</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їх</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перенесення</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від</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однієї</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віддаленої</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систематичної</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групи</a:t>
            </a:r>
            <a:r>
              <a:rPr lang="ru-RU" sz="1820" b="1" spc="-1" dirty="0">
                <a:solidFill>
                  <a:srgbClr val="000000"/>
                </a:solidFill>
                <a:latin typeface="Times New Roman"/>
                <a:ea typeface="Calibri"/>
              </a:rPr>
              <a:t> до </a:t>
            </a:r>
            <a:r>
              <a:rPr lang="ru-RU" sz="1820" b="1" spc="-1" dirty="0" err="1">
                <a:solidFill>
                  <a:srgbClr val="000000"/>
                </a:solidFill>
                <a:latin typeface="Times New Roman"/>
                <a:ea typeface="Calibri"/>
              </a:rPr>
              <a:t>іншої</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горизонтальне</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перенесення</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генів</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Виявилося</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що</a:t>
            </a:r>
            <a:r>
              <a:rPr lang="ru-RU" sz="1820" b="1" spc="-1" dirty="0">
                <a:solidFill>
                  <a:srgbClr val="000000"/>
                </a:solidFill>
                <a:latin typeface="Times New Roman"/>
                <a:ea typeface="Calibri"/>
              </a:rPr>
              <a:t> в </a:t>
            </a:r>
            <a:r>
              <a:rPr lang="ru-RU" sz="1820" b="1" spc="-1" dirty="0" err="1">
                <a:solidFill>
                  <a:srgbClr val="000000"/>
                </a:solidFill>
                <a:latin typeface="Times New Roman"/>
                <a:ea typeface="Calibri"/>
              </a:rPr>
              <a:t>геномі</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рослини</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арабидопсис</a:t>
            </a:r>
            <a:r>
              <a:rPr lang="ru-RU" sz="1820" b="1" spc="-1" dirty="0">
                <a:solidFill>
                  <a:srgbClr val="000000"/>
                </a:solidFill>
                <a:latin typeface="Times New Roman"/>
                <a:ea typeface="Calibri"/>
              </a:rPr>
              <a:t> є </a:t>
            </a:r>
            <a:r>
              <a:rPr lang="ru-RU" sz="1820" b="1" spc="-1" dirty="0" err="1">
                <a:solidFill>
                  <a:srgbClr val="000000"/>
                </a:solidFill>
                <a:latin typeface="Times New Roman"/>
                <a:ea typeface="Calibri"/>
              </a:rPr>
              <a:t>близько</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сотні</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генів</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людини</a:t>
            </a:r>
            <a:r>
              <a:rPr lang="ru-RU" sz="1820" b="1" spc="-1" dirty="0">
                <a:solidFill>
                  <a:srgbClr val="000000"/>
                </a:solidFill>
                <a:latin typeface="Times New Roman"/>
                <a:ea typeface="Calibri"/>
              </a:rPr>
              <a:t>, у тому </a:t>
            </a:r>
            <a:r>
              <a:rPr lang="ru-RU" sz="1820" b="1" spc="-1" dirty="0" err="1">
                <a:solidFill>
                  <a:srgbClr val="000000"/>
                </a:solidFill>
                <a:latin typeface="Times New Roman"/>
                <a:ea typeface="Calibri"/>
              </a:rPr>
              <a:t>числі</a:t>
            </a:r>
            <a:r>
              <a:rPr lang="ru-RU" sz="1820" b="1" spc="-1" dirty="0">
                <a:solidFill>
                  <a:srgbClr val="000000"/>
                </a:solidFill>
                <a:latin typeface="Times New Roman"/>
                <a:ea typeface="Calibri"/>
              </a:rPr>
              <a:t> таких, як ген </a:t>
            </a:r>
            <a:r>
              <a:rPr lang="ru-RU" sz="1820" b="1" spc="-1" dirty="0" err="1">
                <a:solidFill>
                  <a:srgbClr val="000000"/>
                </a:solidFill>
                <a:latin typeface="Times New Roman"/>
                <a:ea typeface="Calibri"/>
              </a:rPr>
              <a:t>пухлини</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молочної</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залози</a:t>
            </a:r>
            <a:r>
              <a:rPr lang="ru-RU" sz="1820" b="1" spc="-1" dirty="0">
                <a:solidFill>
                  <a:srgbClr val="000000"/>
                </a:solidFill>
                <a:latin typeface="Times New Roman"/>
                <a:ea typeface="Calibri"/>
              </a:rPr>
              <a:t>.</a:t>
            </a:r>
            <a:endParaRPr lang="ru-RU" sz="1820" spc="-1" dirty="0">
              <a:latin typeface="Arial"/>
            </a:endParaRPr>
          </a:p>
          <a:p>
            <a:pPr algn="just">
              <a:lnSpc>
                <a:spcPct val="100000"/>
              </a:lnSpc>
            </a:pPr>
            <a:r>
              <a:rPr lang="ru-RU" sz="1820" b="1" spc="-1" dirty="0" err="1">
                <a:solidFill>
                  <a:srgbClr val="000000"/>
                </a:solidFill>
                <a:latin typeface="Times New Roman"/>
                <a:ea typeface="Calibri"/>
              </a:rPr>
              <a:t>Ґрунтова</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бактерія</a:t>
            </a:r>
            <a:r>
              <a:rPr lang="ru-RU" sz="1820" b="1" spc="-1" dirty="0">
                <a:solidFill>
                  <a:srgbClr val="000000"/>
                </a:solidFill>
                <a:latin typeface="Times New Roman"/>
                <a:ea typeface="Calibri"/>
              </a:rPr>
              <a:t> </a:t>
            </a:r>
            <a:r>
              <a:rPr lang="ru-RU" sz="1820" b="1" i="1" spc="-1" dirty="0" err="1">
                <a:solidFill>
                  <a:srgbClr val="FF0000"/>
                </a:solidFill>
                <a:latin typeface="Times New Roman"/>
                <a:ea typeface="Calibri"/>
              </a:rPr>
              <a:t>Agrobacterium</a:t>
            </a:r>
            <a:r>
              <a:rPr lang="ru-RU" sz="1820" b="1" i="1" spc="-1" dirty="0">
                <a:solidFill>
                  <a:srgbClr val="FF0000"/>
                </a:solidFill>
                <a:latin typeface="Times New Roman"/>
                <a:ea typeface="Calibri"/>
              </a:rPr>
              <a:t> </a:t>
            </a:r>
            <a:r>
              <a:rPr lang="ru-RU" sz="1820" b="1" i="1" spc="-1" dirty="0" err="1">
                <a:solidFill>
                  <a:srgbClr val="FF0000"/>
                </a:solidFill>
                <a:latin typeface="Times New Roman"/>
                <a:ea typeface="Calibri"/>
              </a:rPr>
              <a:t>tumefaciens</a:t>
            </a:r>
            <a:r>
              <a:rPr lang="ru-RU" sz="1820" b="1" spc="-1" dirty="0">
                <a:solidFill>
                  <a:srgbClr val="FF0000"/>
                </a:solidFill>
                <a:latin typeface="Times New Roman"/>
                <a:ea typeface="Calibri"/>
              </a:rPr>
              <a:t> </a:t>
            </a:r>
            <a:r>
              <a:rPr lang="ru-RU" sz="1820" b="1" spc="-1" dirty="0">
                <a:solidFill>
                  <a:srgbClr val="000000"/>
                </a:solidFill>
                <a:latin typeface="Times New Roman"/>
                <a:ea typeface="Calibri"/>
              </a:rPr>
              <a:t>регулярно </a:t>
            </a:r>
            <a:r>
              <a:rPr lang="ru-RU" sz="1820" b="1" spc="-1" dirty="0" smtClean="0">
                <a:solidFill>
                  <a:srgbClr val="000000"/>
                </a:solidFill>
                <a:latin typeface="Times New Roman"/>
                <a:ea typeface="Calibri"/>
              </a:rPr>
              <a:t>переносить </a:t>
            </a:r>
            <a:r>
              <a:rPr lang="ru-RU" sz="1820" b="1" spc="-1" dirty="0" err="1" smtClean="0">
                <a:solidFill>
                  <a:srgbClr val="000000"/>
                </a:solidFill>
                <a:latin typeface="Times New Roman"/>
                <a:ea typeface="Calibri"/>
              </a:rPr>
              <a:t>частину</a:t>
            </a:r>
            <a:r>
              <a:rPr lang="ru-RU" sz="1820" b="1" spc="-1" dirty="0" smtClean="0">
                <a:solidFill>
                  <a:srgbClr val="000000"/>
                </a:solidFill>
                <a:latin typeface="Times New Roman"/>
                <a:ea typeface="Calibri"/>
              </a:rPr>
              <a:t> </a:t>
            </a:r>
            <a:r>
              <a:rPr lang="ru-RU" sz="1820" b="1" spc="-1" dirty="0" err="1">
                <a:solidFill>
                  <a:srgbClr val="000000"/>
                </a:solidFill>
                <a:latin typeface="Times New Roman"/>
                <a:ea typeface="Calibri"/>
              </a:rPr>
              <a:t>своїх</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генів</a:t>
            </a:r>
            <a:r>
              <a:rPr lang="ru-RU" sz="1820" b="1" spc="-1" dirty="0">
                <a:solidFill>
                  <a:srgbClr val="000000"/>
                </a:solidFill>
                <a:latin typeface="Times New Roman"/>
                <a:ea typeface="Calibri"/>
              </a:rPr>
              <a:t> у </a:t>
            </a:r>
            <a:r>
              <a:rPr lang="ru-RU" sz="1820" b="1" spc="-1" dirty="0" err="1">
                <a:solidFill>
                  <a:srgbClr val="000000"/>
                </a:solidFill>
                <a:latin typeface="Times New Roman"/>
                <a:ea typeface="Calibri"/>
              </a:rPr>
              <a:t>рослини</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викликаючи</a:t>
            </a:r>
            <a:r>
              <a:rPr lang="ru-RU" sz="1820" b="1" spc="-1" dirty="0">
                <a:solidFill>
                  <a:srgbClr val="000000"/>
                </a:solidFill>
                <a:latin typeface="Times New Roman"/>
                <a:ea typeface="Calibri"/>
              </a:rPr>
              <a:t> у них </a:t>
            </a:r>
            <a:r>
              <a:rPr lang="ru-RU" sz="1820" b="1" spc="-1" dirty="0" err="1">
                <a:solidFill>
                  <a:srgbClr val="000000"/>
                </a:solidFill>
                <a:latin typeface="Times New Roman"/>
                <a:ea typeface="Calibri"/>
              </a:rPr>
              <a:t>утворення</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пухлини</a:t>
            </a:r>
            <a:r>
              <a:rPr lang="ru-RU" sz="1820" b="1" spc="-1" dirty="0">
                <a:solidFill>
                  <a:srgbClr val="000000"/>
                </a:solidFill>
                <a:latin typeface="Times New Roman"/>
                <a:ea typeface="Calibri"/>
              </a:rPr>
              <a:t> – </a:t>
            </a:r>
            <a:r>
              <a:rPr lang="ru-RU" sz="1820" b="1" spc="-1" dirty="0" err="1">
                <a:solidFill>
                  <a:srgbClr val="000000"/>
                </a:solidFill>
                <a:latin typeface="Times New Roman"/>
                <a:ea typeface="Calibri"/>
              </a:rPr>
              <a:t>корончастого</a:t>
            </a:r>
            <a:r>
              <a:rPr lang="ru-RU" sz="1820" b="1" spc="-1" dirty="0">
                <a:solidFill>
                  <a:srgbClr val="000000"/>
                </a:solidFill>
                <a:latin typeface="Times New Roman"/>
                <a:ea typeface="Calibri"/>
              </a:rPr>
              <a:t> галла. </a:t>
            </a:r>
            <a:r>
              <a:rPr lang="ru-RU" sz="1820" b="1" spc="-1" dirty="0" err="1">
                <a:solidFill>
                  <a:srgbClr val="000000"/>
                </a:solidFill>
                <a:latin typeface="Times New Roman"/>
                <a:ea typeface="Calibri"/>
              </a:rPr>
              <a:t>Це</a:t>
            </a:r>
            <a:r>
              <a:rPr lang="ru-RU" sz="1820" b="1" spc="-1" dirty="0">
                <a:solidFill>
                  <a:srgbClr val="000000"/>
                </a:solidFill>
                <a:latin typeface="Times New Roman"/>
                <a:ea typeface="Calibri"/>
              </a:rPr>
              <a:t> абсолютно </a:t>
            </a:r>
            <a:r>
              <a:rPr lang="ru-RU" sz="1820" b="1" spc="-1" dirty="0" err="1">
                <a:solidFill>
                  <a:srgbClr val="000000"/>
                </a:solidFill>
                <a:latin typeface="Times New Roman"/>
                <a:ea typeface="Calibri"/>
              </a:rPr>
              <a:t>природний</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процес</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який</a:t>
            </a:r>
            <a:r>
              <a:rPr lang="ru-RU" sz="1820" b="1" spc="-1" dirty="0">
                <a:solidFill>
                  <a:srgbClr val="000000"/>
                </a:solidFill>
                <a:latin typeface="Times New Roman"/>
                <a:ea typeface="Calibri"/>
              </a:rPr>
              <a:t> з </a:t>
            </a:r>
            <a:r>
              <a:rPr lang="ru-RU" sz="1820" b="1" spc="-1" dirty="0" err="1">
                <a:solidFill>
                  <a:srgbClr val="000000"/>
                </a:solidFill>
                <a:latin typeface="Times New Roman"/>
                <a:ea typeface="Calibri"/>
              </a:rPr>
              <a:t>успіхом</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використовують</a:t>
            </a:r>
            <a:r>
              <a:rPr lang="ru-RU" sz="1820" b="1" spc="-1" dirty="0">
                <a:solidFill>
                  <a:srgbClr val="000000"/>
                </a:solidFill>
                <a:latin typeface="Times New Roman"/>
                <a:ea typeface="Calibri"/>
              </a:rPr>
              <a:t> і </a:t>
            </a:r>
            <a:r>
              <a:rPr lang="ru-RU" sz="1820" b="1" spc="-1" dirty="0" err="1">
                <a:solidFill>
                  <a:srgbClr val="000000"/>
                </a:solidFill>
                <a:latin typeface="Times New Roman"/>
                <a:ea typeface="Calibri"/>
              </a:rPr>
              <a:t>генні</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інженери</a:t>
            </a:r>
            <a:r>
              <a:rPr lang="ru-RU" sz="1820" b="1" spc="-1" dirty="0">
                <a:solidFill>
                  <a:srgbClr val="000000"/>
                </a:solidFill>
                <a:latin typeface="Times New Roman"/>
                <a:ea typeface="Calibri"/>
              </a:rPr>
              <a:t>. Таким чином, те, </a:t>
            </a:r>
            <a:r>
              <a:rPr lang="ru-RU" sz="1820" b="1" spc="-1" dirty="0" err="1">
                <a:solidFill>
                  <a:srgbClr val="000000"/>
                </a:solidFill>
                <a:latin typeface="Times New Roman"/>
                <a:ea typeface="Calibri"/>
              </a:rPr>
              <a:t>що</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здійснюють</a:t>
            </a:r>
            <a:r>
              <a:rPr lang="ru-RU" sz="1820" b="1" spc="-1" dirty="0">
                <a:solidFill>
                  <a:srgbClr val="000000"/>
                </a:solidFill>
                <a:latin typeface="Times New Roman"/>
                <a:ea typeface="Calibri"/>
              </a:rPr>
              <a:t> генетики, аж </a:t>
            </a:r>
            <a:r>
              <a:rPr lang="ru-RU" sz="1820" b="1" spc="-1" dirty="0" err="1">
                <a:solidFill>
                  <a:srgbClr val="000000"/>
                </a:solidFill>
                <a:latin typeface="Times New Roman"/>
                <a:ea typeface="Calibri"/>
              </a:rPr>
              <a:t>ніяк</a:t>
            </a:r>
            <a:r>
              <a:rPr lang="ru-RU" sz="1820" b="1" spc="-1" dirty="0">
                <a:solidFill>
                  <a:srgbClr val="000000"/>
                </a:solidFill>
                <a:latin typeface="Times New Roman"/>
                <a:ea typeface="Calibri"/>
              </a:rPr>
              <a:t> не </a:t>
            </a:r>
            <a:r>
              <a:rPr lang="ru-RU" sz="1820" b="1" spc="-1" dirty="0" err="1">
                <a:solidFill>
                  <a:srgbClr val="000000"/>
                </a:solidFill>
                <a:latin typeface="Times New Roman"/>
                <a:ea typeface="Calibri"/>
              </a:rPr>
              <a:t>суперечить</a:t>
            </a:r>
            <a:r>
              <a:rPr lang="ru-RU" sz="1820" b="1" spc="-1" dirty="0">
                <a:solidFill>
                  <a:srgbClr val="000000"/>
                </a:solidFill>
                <a:latin typeface="Times New Roman"/>
                <a:ea typeface="Calibri"/>
              </a:rPr>
              <a:t> законам </a:t>
            </a:r>
            <a:r>
              <a:rPr lang="ru-RU" sz="1820" b="1" spc="-1" dirty="0" err="1">
                <a:solidFill>
                  <a:srgbClr val="000000"/>
                </a:solidFill>
                <a:latin typeface="Times New Roman"/>
                <a:ea typeface="Calibri"/>
              </a:rPr>
              <a:t>природи</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Обмін</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генетичною</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інформацією</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між</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віддаленими</a:t>
            </a:r>
            <a:r>
              <a:rPr lang="ru-RU" sz="1820" b="1" spc="-1" dirty="0">
                <a:solidFill>
                  <a:srgbClr val="000000"/>
                </a:solidFill>
                <a:latin typeface="Times New Roman"/>
                <a:ea typeface="Calibri"/>
              </a:rPr>
              <a:t> видами в </a:t>
            </a:r>
            <a:r>
              <a:rPr lang="ru-RU" sz="1820" b="1" spc="-1" dirty="0" err="1">
                <a:solidFill>
                  <a:srgbClr val="000000"/>
                </a:solidFill>
                <a:latin typeface="Times New Roman"/>
                <a:ea typeface="Calibri"/>
              </a:rPr>
              <a:t>ній</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відбувається</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постійно</a:t>
            </a:r>
            <a:r>
              <a:rPr lang="ru-RU" sz="1820" b="1" spc="-1" dirty="0">
                <a:solidFill>
                  <a:srgbClr val="000000"/>
                </a:solidFill>
                <a:latin typeface="Times New Roman"/>
                <a:ea typeface="Calibri"/>
              </a:rPr>
              <a:t>.</a:t>
            </a:r>
            <a:endParaRPr lang="ru-RU" sz="1820" spc="-1" dirty="0">
              <a:latin typeface="Arial"/>
            </a:endParaRPr>
          </a:p>
        </p:txBody>
      </p:sp>
    </p:spTree>
    <p:extLst>
      <p:ext uri="{BB962C8B-B14F-4D97-AF65-F5344CB8AC3E}">
        <p14:creationId xmlns:p14="http://schemas.microsoft.com/office/powerpoint/2010/main" val="315798153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CustomShape 1"/>
          <p:cNvSpPr/>
          <p:nvPr/>
        </p:nvSpPr>
        <p:spPr>
          <a:xfrm>
            <a:off x="315218" y="235552"/>
            <a:ext cx="9294564" cy="6957161"/>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99250" tIns="49625" rIns="99250" bIns="49625" anchor="ctr">
            <a:spAutoFit/>
          </a:bodyPr>
          <a:lstStyle/>
          <a:p>
            <a:pPr algn="just">
              <a:lnSpc>
                <a:spcPct val="100000"/>
              </a:lnSpc>
            </a:pPr>
            <a:r>
              <a:rPr lang="ru-RU" sz="2647" b="1" i="1" spc="-1" dirty="0">
                <a:solidFill>
                  <a:srgbClr val="7030A0"/>
                </a:solidFill>
                <a:latin typeface="Times New Roman"/>
                <a:ea typeface="Calibri"/>
              </a:rPr>
              <a:t>Друга </a:t>
            </a:r>
            <a:r>
              <a:rPr lang="ru-RU" sz="2647" b="1" i="1" spc="-1" dirty="0" err="1">
                <a:solidFill>
                  <a:srgbClr val="7030A0"/>
                </a:solidFill>
                <a:latin typeface="Times New Roman"/>
                <a:ea typeface="Calibri"/>
              </a:rPr>
              <a:t>основна</a:t>
            </a:r>
            <a:r>
              <a:rPr lang="ru-RU" sz="2647" b="1" i="1" spc="-1" dirty="0">
                <a:solidFill>
                  <a:srgbClr val="7030A0"/>
                </a:solidFill>
                <a:latin typeface="Times New Roman"/>
                <a:ea typeface="Calibri"/>
              </a:rPr>
              <a:t> </a:t>
            </a:r>
            <a:r>
              <a:rPr lang="ru-RU" sz="2647" b="1" i="1" spc="-1" dirty="0" err="1">
                <a:solidFill>
                  <a:srgbClr val="7030A0"/>
                </a:solidFill>
                <a:latin typeface="Times New Roman"/>
                <a:ea typeface="Calibri"/>
              </a:rPr>
              <a:t>група</a:t>
            </a:r>
            <a:r>
              <a:rPr lang="ru-RU" sz="2647" b="1" i="1" spc="-1" dirty="0">
                <a:solidFill>
                  <a:srgbClr val="7030A0"/>
                </a:solidFill>
                <a:latin typeface="Times New Roman"/>
                <a:ea typeface="Calibri"/>
              </a:rPr>
              <a:t> </a:t>
            </a:r>
            <a:r>
              <a:rPr lang="ru-RU" sz="2647" b="1" i="1" spc="-1" dirty="0" err="1">
                <a:solidFill>
                  <a:srgbClr val="7030A0"/>
                </a:solidFill>
                <a:latin typeface="Times New Roman"/>
                <a:ea typeface="Calibri"/>
              </a:rPr>
              <a:t>ризиків</a:t>
            </a:r>
            <a:r>
              <a:rPr lang="ru-RU" sz="2647" b="1" i="1" spc="-1" dirty="0">
                <a:solidFill>
                  <a:srgbClr val="7030A0"/>
                </a:solidFill>
                <a:latin typeface="Times New Roman"/>
                <a:ea typeface="Calibri"/>
              </a:rPr>
              <a:t> </a:t>
            </a:r>
            <a:r>
              <a:rPr lang="ru-RU" sz="2206" b="1" spc="-1" dirty="0" err="1">
                <a:solidFill>
                  <a:srgbClr val="000000"/>
                </a:solidFill>
                <a:latin typeface="Times New Roman"/>
                <a:ea typeface="Calibri"/>
              </a:rPr>
              <a:t>пов’язана</a:t>
            </a:r>
            <a:r>
              <a:rPr lang="ru-RU" sz="2206" b="1" spc="-1" dirty="0">
                <a:solidFill>
                  <a:srgbClr val="000000"/>
                </a:solidFill>
                <a:latin typeface="Times New Roman"/>
                <a:ea typeface="Calibri"/>
              </a:rPr>
              <a:t> з самим фактом </a:t>
            </a:r>
            <a:r>
              <a:rPr lang="ru-RU" sz="2206" b="1" spc="-1" dirty="0" err="1">
                <a:solidFill>
                  <a:srgbClr val="000000"/>
                </a:solidFill>
                <a:latin typeface="Times New Roman"/>
                <a:ea typeface="Calibri"/>
              </a:rPr>
              <a:t>вставлення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трансгенів</a:t>
            </a:r>
            <a:r>
              <a:rPr lang="ru-RU" sz="2206" b="1" spc="-1" dirty="0">
                <a:solidFill>
                  <a:srgbClr val="000000"/>
                </a:solidFill>
                <a:latin typeface="Times New Roman"/>
                <a:ea typeface="Calibri"/>
              </a:rPr>
              <a:t> у </a:t>
            </a:r>
            <a:r>
              <a:rPr lang="ru-RU" sz="2206" b="1" spc="-1" dirty="0" err="1">
                <a:solidFill>
                  <a:srgbClr val="000000"/>
                </a:solidFill>
                <a:latin typeface="Times New Roman"/>
                <a:ea typeface="Calibri"/>
              </a:rPr>
              <a:t>генетичний</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матеріал</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організму</a:t>
            </a:r>
            <a:r>
              <a:rPr lang="ru-RU" sz="2206" b="1" spc="-1" dirty="0">
                <a:solidFill>
                  <a:srgbClr val="000000"/>
                </a:solidFill>
                <a:latin typeface="Times New Roman"/>
                <a:ea typeface="Calibri"/>
              </a:rPr>
              <a:t>. Є </a:t>
            </a:r>
            <a:r>
              <a:rPr lang="ru-RU" sz="2206" b="1" spc="-1" dirty="0" err="1">
                <a:solidFill>
                  <a:srgbClr val="000000"/>
                </a:solidFill>
                <a:latin typeface="Times New Roman"/>
                <a:ea typeface="Calibri"/>
              </a:rPr>
              <a:t>підстави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вважати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вбудовування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трансгенів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відбувається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випадково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тобто</a:t>
            </a:r>
            <a:r>
              <a:rPr lang="ru-RU" sz="2206" b="1" spc="-1" dirty="0">
                <a:solidFill>
                  <a:srgbClr val="000000"/>
                </a:solidFill>
                <a:latin typeface="Times New Roman"/>
                <a:ea typeface="Calibri"/>
              </a:rPr>
              <a:t> вони </a:t>
            </a:r>
            <a:r>
              <a:rPr lang="ru-RU" sz="2206" b="1" spc="-1" dirty="0" err="1">
                <a:solidFill>
                  <a:srgbClr val="000000"/>
                </a:solidFill>
                <a:latin typeface="Times New Roman"/>
                <a:ea typeface="Calibri"/>
              </a:rPr>
              <a:t>можуть</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вбудуватися</a:t>
            </a:r>
            <a:r>
              <a:rPr lang="ru-RU" sz="2206" b="1" spc="-1" dirty="0">
                <a:solidFill>
                  <a:srgbClr val="000000"/>
                </a:solidFill>
                <a:latin typeface="Times New Roman"/>
                <a:ea typeface="Calibri"/>
              </a:rPr>
              <a:t> практично в будь-яку </a:t>
            </a:r>
            <a:r>
              <a:rPr lang="ru-RU" sz="2206" b="1" spc="-1" dirty="0" err="1">
                <a:solidFill>
                  <a:srgbClr val="000000"/>
                </a:solidFill>
                <a:latin typeface="Times New Roman"/>
                <a:ea typeface="Calibri"/>
              </a:rPr>
              <a:t>ділянку</a:t>
            </a:r>
            <a:r>
              <a:rPr lang="ru-RU" sz="2206" b="1" spc="-1" dirty="0">
                <a:solidFill>
                  <a:srgbClr val="000000"/>
                </a:solidFill>
                <a:latin typeface="Times New Roman"/>
                <a:ea typeface="Calibri"/>
              </a:rPr>
              <a:t> молекул ДНК,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міститься</a:t>
            </a:r>
            <a:r>
              <a:rPr lang="ru-RU" sz="2206" b="1" spc="-1" dirty="0">
                <a:solidFill>
                  <a:srgbClr val="000000"/>
                </a:solidFill>
                <a:latin typeface="Times New Roman"/>
                <a:ea typeface="Calibri"/>
              </a:rPr>
              <a:t> в </a:t>
            </a:r>
            <a:r>
              <a:rPr lang="ru-RU" sz="2206" b="1" spc="-1" dirty="0" err="1">
                <a:solidFill>
                  <a:srgbClr val="000000"/>
                </a:solidFill>
                <a:latin typeface="Times New Roman"/>
                <a:ea typeface="Calibri"/>
              </a:rPr>
              <a:t>трансформованій</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клітині</a:t>
            </a:r>
            <a:r>
              <a:rPr lang="ru-RU" sz="2206" b="1" spc="-1" dirty="0">
                <a:solidFill>
                  <a:srgbClr val="000000"/>
                </a:solidFill>
                <a:latin typeface="Times New Roman"/>
                <a:ea typeface="Calibri"/>
              </a:rPr>
              <a:t>: в будь-яку хромосому, будь-яку </a:t>
            </a:r>
            <a:r>
              <a:rPr lang="ru-RU" sz="2206" b="1" spc="-1" dirty="0" err="1">
                <a:solidFill>
                  <a:srgbClr val="000000"/>
                </a:solidFill>
                <a:latin typeface="Times New Roman"/>
                <a:ea typeface="Calibri"/>
              </a:rPr>
              <a:t>частину</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хромосоми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якщо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йдеться</a:t>
            </a:r>
            <a:r>
              <a:rPr lang="ru-RU" sz="2206" b="1" spc="-1" dirty="0">
                <a:solidFill>
                  <a:srgbClr val="000000"/>
                </a:solidFill>
                <a:latin typeface="Times New Roman"/>
                <a:ea typeface="Calibri"/>
              </a:rPr>
              <a:t> про </a:t>
            </a:r>
            <a:r>
              <a:rPr lang="ru-RU" sz="2206" b="1" spc="-1" dirty="0" err="1">
                <a:solidFill>
                  <a:srgbClr val="000000"/>
                </a:solidFill>
                <a:latin typeface="Times New Roman"/>
                <a:ea typeface="Calibri"/>
              </a:rPr>
              <a:t>вищих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організмів</a:t>
            </a:r>
            <a:r>
              <a:rPr lang="ru-RU" sz="2206" b="1" spc="-1" dirty="0">
                <a:solidFill>
                  <a:srgbClr val="000000"/>
                </a:solidFill>
                <a:latin typeface="Times New Roman"/>
                <a:ea typeface="Calibri"/>
              </a:rPr>
              <a:t>. </a:t>
            </a:r>
            <a:endParaRPr lang="ru-RU" sz="2206" spc="-1" dirty="0">
              <a:latin typeface="Arial"/>
            </a:endParaRPr>
          </a:p>
          <a:p>
            <a:pPr marL="238205" indent="-238205" algn="just">
              <a:buClr>
                <a:srgbClr val="7030A0"/>
              </a:buClr>
              <a:buFont typeface="Wingdings" charset="2"/>
              <a:buChar char=""/>
            </a:pPr>
            <a:r>
              <a:rPr lang="ru-RU" sz="2206" b="1" spc="-1" dirty="0">
                <a:solidFill>
                  <a:srgbClr val="000000"/>
                </a:solidFill>
                <a:latin typeface="Times New Roman"/>
                <a:ea typeface="Calibri"/>
              </a:rPr>
              <a:t>Чим </a:t>
            </a:r>
            <a:r>
              <a:rPr lang="ru-RU" sz="2206" b="1" spc="-1" dirty="0" err="1">
                <a:solidFill>
                  <a:srgbClr val="000000"/>
                </a:solidFill>
                <a:latin typeface="Times New Roman"/>
                <a:ea typeface="Calibri"/>
              </a:rPr>
              <a:t>це</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небезпечно</a:t>
            </a:r>
            <a:r>
              <a:rPr lang="ru-RU" sz="2206" b="1" spc="-1" dirty="0">
                <a:solidFill>
                  <a:srgbClr val="000000"/>
                </a:solidFill>
                <a:latin typeface="Times New Roman"/>
                <a:ea typeface="Calibri"/>
              </a:rPr>
              <a:t>? </a:t>
            </a:r>
            <a:endParaRPr lang="ru-RU" sz="2206" spc="-1" dirty="0">
              <a:latin typeface="Arial"/>
            </a:endParaRPr>
          </a:p>
          <a:p>
            <a:pPr algn="just">
              <a:lnSpc>
                <a:spcPct val="100000"/>
              </a:lnSpc>
            </a:pPr>
            <a:r>
              <a:rPr lang="ru-RU" sz="2206" b="1" spc="-1" dirty="0">
                <a:solidFill>
                  <a:srgbClr val="000000"/>
                </a:solidFill>
                <a:latin typeface="Times New Roman"/>
                <a:ea typeface="Calibri"/>
              </a:rPr>
              <a:t>Перш за все </a:t>
            </a:r>
            <a:r>
              <a:rPr lang="ru-RU" sz="2206" b="1" spc="-1" dirty="0" err="1">
                <a:solidFill>
                  <a:srgbClr val="000000"/>
                </a:solidFill>
                <a:latin typeface="Times New Roman"/>
                <a:ea typeface="Calibri"/>
              </a:rPr>
              <a:t>тим</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привнесений ген </a:t>
            </a:r>
            <a:r>
              <a:rPr lang="ru-RU" sz="2206" b="1" spc="-1" dirty="0" err="1">
                <a:solidFill>
                  <a:srgbClr val="000000"/>
                </a:solidFill>
                <a:latin typeface="Times New Roman"/>
                <a:ea typeface="Calibri"/>
              </a:rPr>
              <a:t>може</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торкнутися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сайтів</a:t>
            </a:r>
            <a:r>
              <a:rPr lang="ru-RU" sz="2206" b="1" spc="-1" dirty="0">
                <a:solidFill>
                  <a:srgbClr val="000000"/>
                </a:solidFill>
                <a:latin typeface="Times New Roman"/>
                <a:ea typeface="Calibri"/>
              </a:rPr>
              <a:t> ДНК, </a:t>
            </a:r>
            <a:r>
              <a:rPr lang="ru-RU" sz="2206" b="1" spc="-1" dirty="0" err="1">
                <a:solidFill>
                  <a:srgbClr val="000000"/>
                </a:solidFill>
                <a:latin typeface="Times New Roman"/>
                <a:ea typeface="Calibri"/>
              </a:rPr>
              <a:t>які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кодують</a:t>
            </a:r>
            <a:r>
              <a:rPr lang="ru-RU" sz="2206" b="1" spc="-1" dirty="0">
                <a:solidFill>
                  <a:srgbClr val="000000"/>
                </a:solidFill>
                <a:latin typeface="Times New Roman"/>
                <a:ea typeface="Calibri"/>
              </a:rPr>
              <a:t> структуру </a:t>
            </a:r>
            <a:r>
              <a:rPr lang="ru-RU" sz="2206" b="1" spc="-1" dirty="0" err="1">
                <a:solidFill>
                  <a:srgbClr val="000000"/>
                </a:solidFill>
                <a:latin typeface="Times New Roman"/>
                <a:ea typeface="Calibri"/>
              </a:rPr>
              <a:t>або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регулюючі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елементи</a:t>
            </a:r>
            <a:r>
              <a:rPr lang="ru-RU" sz="2206" b="1" spc="-1" dirty="0">
                <a:solidFill>
                  <a:srgbClr val="000000"/>
                </a:solidFill>
                <a:latin typeface="Times New Roman"/>
                <a:ea typeface="Calibri"/>
              </a:rPr>
              <a:t> будь-</a:t>
            </a:r>
            <a:r>
              <a:rPr lang="ru-RU" sz="2206" b="1" spc="-1" dirty="0" err="1">
                <a:solidFill>
                  <a:srgbClr val="000000"/>
                </a:solidFill>
                <a:latin typeface="Times New Roman"/>
                <a:ea typeface="Calibri"/>
              </a:rPr>
              <a:t>якого</a:t>
            </a:r>
            <a:r>
              <a:rPr lang="ru-RU" sz="2206" b="1" spc="-1" dirty="0">
                <a:solidFill>
                  <a:srgbClr val="000000"/>
                </a:solidFill>
                <a:latin typeface="Times New Roman"/>
                <a:ea typeface="Calibri"/>
              </a:rPr>
              <a:t> гена </a:t>
            </a:r>
            <a:r>
              <a:rPr lang="ru-RU" sz="2206" b="1" spc="-1" dirty="0" err="1">
                <a:solidFill>
                  <a:srgbClr val="000000"/>
                </a:solidFill>
                <a:latin typeface="Times New Roman"/>
                <a:ea typeface="Calibri"/>
              </a:rPr>
              <a:t>організму</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модифікується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Ймовірність</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цієї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події</a:t>
            </a:r>
            <a:r>
              <a:rPr lang="ru-RU" sz="2206" b="1" spc="-1" dirty="0">
                <a:solidFill>
                  <a:srgbClr val="000000"/>
                </a:solidFill>
                <a:latin typeface="Times New Roman"/>
                <a:ea typeface="Calibri"/>
              </a:rPr>
              <a:t> в </a:t>
            </a:r>
            <a:r>
              <a:rPr lang="ru-RU" sz="2206" b="1" spc="-1" dirty="0" err="1">
                <a:solidFill>
                  <a:srgbClr val="000000"/>
                </a:solidFill>
                <a:latin typeface="Times New Roman"/>
                <a:ea typeface="Calibri"/>
              </a:rPr>
              <a:t>цілому</a:t>
            </a:r>
            <a:r>
              <a:rPr lang="ru-RU" sz="2206" b="1" spc="-1" dirty="0">
                <a:solidFill>
                  <a:srgbClr val="000000"/>
                </a:solidFill>
                <a:latin typeface="Times New Roman"/>
                <a:ea typeface="Calibri"/>
              </a:rPr>
              <a:t> не </a:t>
            </a:r>
            <a:r>
              <a:rPr lang="ru-RU" sz="2206" b="1" spc="-1" dirty="0" err="1">
                <a:solidFill>
                  <a:srgbClr val="000000"/>
                </a:solidFill>
                <a:latin typeface="Times New Roman"/>
                <a:ea typeface="Calibri"/>
              </a:rPr>
              <a:t>така</a:t>
            </a:r>
            <a:r>
              <a:rPr lang="ru-RU" sz="2206" b="1" spc="-1" dirty="0">
                <a:solidFill>
                  <a:srgbClr val="000000"/>
                </a:solidFill>
                <a:latin typeface="Times New Roman"/>
                <a:ea typeface="Calibri"/>
              </a:rPr>
              <a:t> велика, </a:t>
            </a:r>
            <a:r>
              <a:rPr lang="ru-RU" sz="2206" b="1" spc="-1" dirty="0" err="1">
                <a:solidFill>
                  <a:srgbClr val="000000"/>
                </a:solidFill>
                <a:latin typeface="Times New Roman"/>
                <a:ea typeface="Calibri"/>
              </a:rPr>
              <a:t>оскільки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генетичний</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матеріал</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вищих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організмів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влаштований</a:t>
            </a:r>
            <a:r>
              <a:rPr lang="ru-RU" sz="2206" b="1" spc="-1" dirty="0">
                <a:solidFill>
                  <a:srgbClr val="000000"/>
                </a:solidFill>
                <a:latin typeface="Times New Roman"/>
                <a:ea typeface="Calibri"/>
              </a:rPr>
              <a:t> таким чином,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власне</a:t>
            </a:r>
            <a:r>
              <a:rPr lang="ru-RU" sz="2206" b="1" spc="-1" dirty="0">
                <a:solidFill>
                  <a:srgbClr val="000000"/>
                </a:solidFill>
                <a:latin typeface="Times New Roman"/>
                <a:ea typeface="Calibri"/>
              </a:rPr>
              <a:t> генами і </a:t>
            </a:r>
            <a:r>
              <a:rPr lang="ru-RU" sz="2206" b="1" spc="-1" dirty="0" err="1">
                <a:solidFill>
                  <a:srgbClr val="000000"/>
                </a:solidFill>
                <a:latin typeface="Times New Roman"/>
                <a:ea typeface="Calibri"/>
              </a:rPr>
              <a:t>їх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регулюючими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елементами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зайнято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менше</a:t>
            </a:r>
            <a:r>
              <a:rPr lang="ru-RU" sz="2206" b="1" spc="-1" dirty="0">
                <a:solidFill>
                  <a:srgbClr val="000000"/>
                </a:solidFill>
                <a:latin typeface="Times New Roman"/>
                <a:ea typeface="Calibri"/>
              </a:rPr>
              <a:t> 10% </a:t>
            </a:r>
            <a:r>
              <a:rPr lang="ru-RU" sz="2206" b="1" spc="-1" dirty="0" err="1">
                <a:solidFill>
                  <a:srgbClr val="000000"/>
                </a:solidFill>
                <a:latin typeface="Times New Roman"/>
                <a:ea typeface="Calibri"/>
              </a:rPr>
              <a:t>довжини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молекули</a:t>
            </a:r>
            <a:r>
              <a:rPr lang="ru-RU" sz="2206" b="1" spc="-1" dirty="0">
                <a:solidFill>
                  <a:srgbClr val="000000"/>
                </a:solidFill>
                <a:latin typeface="Times New Roman"/>
                <a:ea typeface="Calibri"/>
              </a:rPr>
              <a:t> ДНК,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як </a:t>
            </a:r>
            <a:r>
              <a:rPr lang="ru-RU" sz="2206" b="1" spc="-1" dirty="0" err="1">
                <a:solidFill>
                  <a:srgbClr val="000000"/>
                </a:solidFill>
                <a:latin typeface="Times New Roman"/>
                <a:ea typeface="Calibri"/>
              </a:rPr>
              <a:t>вважають</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підвищує</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стабільність</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стійкість</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молекули</a:t>
            </a:r>
            <a:r>
              <a:rPr lang="ru-RU" sz="2206" b="1" spc="-1" dirty="0">
                <a:solidFill>
                  <a:srgbClr val="000000"/>
                </a:solidFill>
                <a:latin typeface="Times New Roman"/>
                <a:ea typeface="Calibri"/>
              </a:rPr>
              <a:t> ДНК до </a:t>
            </a:r>
            <a:r>
              <a:rPr lang="ru-RU" sz="2206" b="1" spc="-1" dirty="0" err="1">
                <a:solidFill>
                  <a:srgbClr val="000000"/>
                </a:solidFill>
                <a:latin typeface="Times New Roman"/>
                <a:ea typeface="Calibri"/>
              </a:rPr>
              <a:t>зовнішніх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дій</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Це</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означає</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гени</a:t>
            </a:r>
            <a:r>
              <a:rPr lang="ru-RU" sz="2206" b="1" spc="-1" dirty="0">
                <a:solidFill>
                  <a:srgbClr val="000000"/>
                </a:solidFill>
                <a:latin typeface="Times New Roman"/>
                <a:ea typeface="Calibri"/>
              </a:rPr>
              <a:t> у </a:t>
            </a:r>
            <a:r>
              <a:rPr lang="ru-RU" sz="2206" b="1" spc="-1" dirty="0" err="1">
                <a:solidFill>
                  <a:srgbClr val="000000"/>
                </a:solidFill>
                <a:latin typeface="Times New Roman"/>
                <a:ea typeface="Calibri"/>
              </a:rPr>
              <a:t>молекулі</a:t>
            </a:r>
            <a:r>
              <a:rPr lang="ru-RU" sz="2206" b="1" spc="-1" dirty="0">
                <a:solidFill>
                  <a:srgbClr val="000000"/>
                </a:solidFill>
                <a:latin typeface="Times New Roman"/>
                <a:ea typeface="Calibri"/>
              </a:rPr>
              <a:t> ДНК </a:t>
            </a:r>
            <a:r>
              <a:rPr lang="ru-RU" sz="2206" b="1" spc="-1" dirty="0" err="1">
                <a:solidFill>
                  <a:srgbClr val="000000"/>
                </a:solidFill>
                <a:latin typeface="Times New Roman"/>
                <a:ea typeface="Calibri"/>
              </a:rPr>
              <a:t>розташовані</a:t>
            </a:r>
            <a:r>
              <a:rPr lang="ru-RU" sz="2206" b="1" spc="-1" dirty="0">
                <a:solidFill>
                  <a:srgbClr val="000000"/>
                </a:solidFill>
                <a:latin typeface="Times New Roman"/>
                <a:ea typeface="Calibri"/>
              </a:rPr>
              <a:t> не </a:t>
            </a:r>
            <a:r>
              <a:rPr lang="ru-RU" sz="2206" b="1" spc="-1" dirty="0" err="1">
                <a:solidFill>
                  <a:srgbClr val="000000"/>
                </a:solidFill>
                <a:latin typeface="Times New Roman"/>
                <a:ea typeface="Calibri"/>
              </a:rPr>
              <a:t>щільно</a:t>
            </a:r>
            <a:r>
              <a:rPr lang="ru-RU" sz="2206" b="1" spc="-1" dirty="0">
                <a:solidFill>
                  <a:srgbClr val="000000"/>
                </a:solidFill>
                <a:latin typeface="Times New Roman"/>
                <a:ea typeface="Calibri"/>
              </a:rPr>
              <a:t> один за </a:t>
            </a:r>
            <a:r>
              <a:rPr lang="ru-RU" sz="2206" b="1" spc="-1" dirty="0" err="1">
                <a:solidFill>
                  <a:srgbClr val="000000"/>
                </a:solidFill>
                <a:latin typeface="Times New Roman"/>
                <a:ea typeface="Calibri"/>
              </a:rPr>
              <a:t>іншим</a:t>
            </a:r>
            <a:r>
              <a:rPr lang="ru-RU" sz="2206" b="1" spc="-1" dirty="0">
                <a:solidFill>
                  <a:srgbClr val="000000"/>
                </a:solidFill>
                <a:latin typeface="Times New Roman"/>
                <a:ea typeface="Calibri"/>
              </a:rPr>
              <a:t>, а через </a:t>
            </a:r>
            <a:r>
              <a:rPr lang="ru-RU" sz="2206" b="1" spc="-1" dirty="0" err="1">
                <a:solidFill>
                  <a:srgbClr val="000000"/>
                </a:solidFill>
                <a:latin typeface="Times New Roman"/>
                <a:ea typeface="Calibri"/>
              </a:rPr>
              <a:t>великі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проміжки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зайняті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некодуючими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послідовностями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нуклеотидів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Більше</a:t>
            </a:r>
            <a:r>
              <a:rPr lang="ru-RU" sz="2206" b="1" spc="-1" dirty="0">
                <a:solidFill>
                  <a:srgbClr val="000000"/>
                </a:solidFill>
                <a:latin typeface="Times New Roman"/>
                <a:ea typeface="Calibri"/>
              </a:rPr>
              <a:t> того, </a:t>
            </a:r>
            <a:r>
              <a:rPr lang="ru-RU" sz="2206" b="1" spc="-1" dirty="0" err="1">
                <a:solidFill>
                  <a:srgbClr val="000000"/>
                </a:solidFill>
                <a:latin typeface="Times New Roman"/>
                <a:ea typeface="Calibri"/>
              </a:rPr>
              <a:t>навіть</a:t>
            </a:r>
            <a:r>
              <a:rPr lang="ru-RU" sz="2206" b="1" spc="-1" dirty="0">
                <a:solidFill>
                  <a:srgbClr val="000000"/>
                </a:solidFill>
                <a:latin typeface="Times New Roman"/>
                <a:ea typeface="Calibri"/>
              </a:rPr>
              <a:t> у межах </a:t>
            </a:r>
            <a:r>
              <a:rPr lang="ru-RU" sz="2206" b="1" spc="-1" dirty="0" err="1">
                <a:solidFill>
                  <a:srgbClr val="000000"/>
                </a:solidFill>
                <a:latin typeface="Times New Roman"/>
                <a:ea typeface="Calibri"/>
              </a:rPr>
              <a:t>кодуючих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послідовностей</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генів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тобто</a:t>
            </a:r>
            <a:r>
              <a:rPr lang="ru-RU" sz="2206" b="1" spc="-1" dirty="0">
                <a:solidFill>
                  <a:srgbClr val="000000"/>
                </a:solidFill>
                <a:latin typeface="Times New Roman"/>
                <a:ea typeface="Calibri"/>
              </a:rPr>
              <a:t> у </a:t>
            </a:r>
            <a:r>
              <a:rPr lang="ru-RU" sz="2206" b="1" spc="-1" dirty="0" err="1">
                <a:solidFill>
                  <a:srgbClr val="000000"/>
                </a:solidFill>
                <a:latin typeface="Times New Roman"/>
                <a:ea typeface="Calibri"/>
              </a:rPr>
              <a:t>тієї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частини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молекули</a:t>
            </a:r>
            <a:r>
              <a:rPr lang="ru-RU" sz="2206" b="1" spc="-1" dirty="0">
                <a:solidFill>
                  <a:srgbClr val="000000"/>
                </a:solidFill>
                <a:latin typeface="Times New Roman"/>
                <a:ea typeface="Calibri"/>
              </a:rPr>
              <a:t> ДНК, в </a:t>
            </a:r>
            <a:r>
              <a:rPr lang="ru-RU" sz="2206" b="1" spc="-1" dirty="0" err="1">
                <a:solidFill>
                  <a:srgbClr val="000000"/>
                </a:solidFill>
                <a:latin typeface="Times New Roman"/>
                <a:ea typeface="Calibri"/>
              </a:rPr>
              <a:t>якій</a:t>
            </a:r>
            <a:r>
              <a:rPr lang="ru-RU" sz="2206" b="1" spc="-1" dirty="0">
                <a:solidFill>
                  <a:srgbClr val="000000"/>
                </a:solidFill>
                <a:latin typeface="Times New Roman"/>
                <a:ea typeface="Calibri"/>
              </a:rPr>
              <a:t> записана </a:t>
            </a:r>
            <a:r>
              <a:rPr lang="ru-RU" sz="2206" b="1" spc="-1" dirty="0" err="1">
                <a:solidFill>
                  <a:srgbClr val="000000"/>
                </a:solidFill>
                <a:latin typeface="Times New Roman"/>
                <a:ea typeface="Calibri"/>
              </a:rPr>
              <a:t>інформація</a:t>
            </a:r>
            <a:r>
              <a:rPr lang="ru-RU" sz="2206" b="1" spc="-1" dirty="0">
                <a:solidFill>
                  <a:srgbClr val="000000"/>
                </a:solidFill>
                <a:latin typeface="Times New Roman"/>
                <a:ea typeface="Calibri"/>
              </a:rPr>
              <a:t> про </a:t>
            </a:r>
            <a:r>
              <a:rPr lang="ru-RU" sz="2206" b="1" spc="-1" dirty="0" err="1">
                <a:solidFill>
                  <a:srgbClr val="000000"/>
                </a:solidFill>
                <a:latin typeface="Times New Roman"/>
                <a:ea typeface="Calibri"/>
              </a:rPr>
              <a:t>послідовність</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амінокислот</a:t>
            </a:r>
            <a:r>
              <a:rPr lang="ru-RU" sz="2206" b="1" spc="-1" dirty="0">
                <a:solidFill>
                  <a:srgbClr val="000000"/>
                </a:solidFill>
                <a:latin typeface="Times New Roman"/>
                <a:ea typeface="Calibri"/>
              </a:rPr>
              <a:t> у </a:t>
            </a:r>
            <a:r>
              <a:rPr lang="ru-RU" sz="2206" b="1" spc="-1" dirty="0" err="1">
                <a:solidFill>
                  <a:srgbClr val="000000"/>
                </a:solidFill>
                <a:latin typeface="Times New Roman"/>
                <a:ea typeface="Calibri"/>
              </a:rPr>
              <a:t>білку</a:t>
            </a:r>
            <a:r>
              <a:rPr lang="ru-RU" sz="2206" b="1" spc="-1" dirty="0">
                <a:solidFill>
                  <a:srgbClr val="000000"/>
                </a:solidFill>
                <a:latin typeface="Times New Roman"/>
                <a:ea typeface="Calibri"/>
              </a:rPr>
              <a:t> – </a:t>
            </a:r>
            <a:r>
              <a:rPr lang="ru-RU" sz="2206" b="1" spc="-1" dirty="0" err="1">
                <a:solidFill>
                  <a:srgbClr val="000000"/>
                </a:solidFill>
                <a:latin typeface="Times New Roman"/>
                <a:ea typeface="Calibri"/>
              </a:rPr>
              <a:t>продукти</a:t>
            </a:r>
            <a:r>
              <a:rPr lang="ru-RU" sz="2206" b="1" spc="-1" dirty="0">
                <a:solidFill>
                  <a:srgbClr val="000000"/>
                </a:solidFill>
                <a:latin typeface="Times New Roman"/>
                <a:ea typeface="Calibri"/>
              </a:rPr>
              <a:t> гена) є </a:t>
            </a:r>
            <a:r>
              <a:rPr lang="ru-RU" sz="2206" b="1" spc="-1" dirty="0" err="1">
                <a:solidFill>
                  <a:srgbClr val="000000"/>
                </a:solidFill>
                <a:latin typeface="Times New Roman"/>
                <a:ea typeface="Calibri"/>
              </a:rPr>
              <a:t>інтрони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які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також</a:t>
            </a:r>
            <a:r>
              <a:rPr lang="ru-RU" sz="2206" b="1" spc="-1" dirty="0">
                <a:solidFill>
                  <a:srgbClr val="000000"/>
                </a:solidFill>
                <a:latin typeface="Times New Roman"/>
                <a:ea typeface="Calibri"/>
              </a:rPr>
              <a:t> не </a:t>
            </a:r>
            <a:r>
              <a:rPr lang="ru-RU" sz="2206" b="1" spc="-1" dirty="0" err="1">
                <a:solidFill>
                  <a:srgbClr val="000000"/>
                </a:solidFill>
                <a:latin typeface="Times New Roman"/>
                <a:ea typeface="Calibri"/>
              </a:rPr>
              <a:t>несуть</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ніякої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генетичної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інформації</a:t>
            </a:r>
            <a:r>
              <a:rPr lang="ru-RU" sz="2206" b="1" spc="-1" dirty="0">
                <a:solidFill>
                  <a:srgbClr val="000000"/>
                </a:solidFill>
                <a:latin typeface="Times New Roman"/>
                <a:ea typeface="Calibri"/>
              </a:rPr>
              <a:t>.</a:t>
            </a:r>
            <a:endParaRPr lang="ru-RU" sz="2206" spc="-1" dirty="0">
              <a:latin typeface="Arial"/>
            </a:endParaRPr>
          </a:p>
        </p:txBody>
      </p:sp>
    </p:spTree>
    <p:extLst>
      <p:ext uri="{BB962C8B-B14F-4D97-AF65-F5344CB8AC3E}">
        <p14:creationId xmlns:p14="http://schemas.microsoft.com/office/powerpoint/2010/main" val="272824623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CustomShape 1"/>
          <p:cNvSpPr/>
          <p:nvPr/>
        </p:nvSpPr>
        <p:spPr>
          <a:xfrm>
            <a:off x="238200" y="398897"/>
            <a:ext cx="9607797" cy="6887334"/>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99250" tIns="49625" rIns="99250" bIns="49625" anchor="ctr">
            <a:spAutoFit/>
          </a:bodyPr>
          <a:lstStyle/>
          <a:p>
            <a:pPr algn="just">
              <a:lnSpc>
                <a:spcPct val="100000"/>
              </a:lnSpc>
            </a:pPr>
            <a:r>
              <a:rPr lang="ru-RU" sz="1764" b="1" spc="-1" dirty="0" err="1">
                <a:solidFill>
                  <a:srgbClr val="000000"/>
                </a:solidFill>
                <a:latin typeface="Times New Roman"/>
                <a:ea typeface="Calibri"/>
              </a:rPr>
              <a:t>Проте</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ймовірність</a:t>
            </a:r>
            <a:r>
              <a:rPr lang="ru-RU" sz="1764" b="1" spc="-1" dirty="0">
                <a:solidFill>
                  <a:srgbClr val="000000"/>
                </a:solidFill>
                <a:latin typeface="Times New Roman"/>
                <a:ea typeface="Calibri"/>
              </a:rPr>
              <a:t> того, </a:t>
            </a:r>
            <a:r>
              <a:rPr lang="ru-RU" sz="1764" b="1" spc="-1" dirty="0" err="1">
                <a:solidFill>
                  <a:srgbClr val="000000"/>
                </a:solidFill>
                <a:latin typeface="Times New Roman"/>
                <a:ea typeface="Calibri"/>
              </a:rPr>
              <a:t>що</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трансген</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може</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вбудуватися</a:t>
            </a:r>
            <a:r>
              <a:rPr lang="ru-RU" sz="1764" b="1" spc="-1" dirty="0">
                <a:solidFill>
                  <a:srgbClr val="000000"/>
                </a:solidFill>
                <a:latin typeface="Times New Roman"/>
                <a:ea typeface="Calibri"/>
              </a:rPr>
              <a:t> в </a:t>
            </a:r>
            <a:r>
              <a:rPr lang="ru-RU" sz="1764" b="1" spc="-1" dirty="0" err="1">
                <a:solidFill>
                  <a:srgbClr val="000000"/>
                </a:solidFill>
                <a:latin typeface="Times New Roman"/>
                <a:ea typeface="Calibri"/>
              </a:rPr>
              <a:t>ділянку</a:t>
            </a:r>
            <a:r>
              <a:rPr lang="ru-RU" sz="1764" b="1" spc="-1" dirty="0">
                <a:solidFill>
                  <a:srgbClr val="000000"/>
                </a:solidFill>
                <a:latin typeface="Times New Roman"/>
                <a:ea typeface="Calibri"/>
              </a:rPr>
              <a:t> ДНК, уже </a:t>
            </a:r>
            <a:r>
              <a:rPr lang="ru-RU" sz="1764" b="1" spc="-1" dirty="0" err="1">
                <a:solidFill>
                  <a:srgbClr val="000000"/>
                </a:solidFill>
                <a:latin typeface="Times New Roman"/>
                <a:ea typeface="Calibri"/>
              </a:rPr>
              <a:t>зайняту</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іншим</a:t>
            </a:r>
            <a:r>
              <a:rPr lang="ru-RU" sz="1764" b="1" spc="-1" dirty="0">
                <a:solidFill>
                  <a:srgbClr val="000000"/>
                </a:solidFill>
                <a:latin typeface="Times New Roman"/>
                <a:ea typeface="Calibri"/>
              </a:rPr>
              <a:t> геном, все ж </a:t>
            </a:r>
            <a:r>
              <a:rPr lang="ru-RU" sz="1764" b="1" spc="-1" dirty="0" err="1">
                <a:solidFill>
                  <a:srgbClr val="000000"/>
                </a:solidFill>
                <a:latin typeface="Times New Roman"/>
                <a:ea typeface="Calibri"/>
              </a:rPr>
              <a:t>існує</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Якщо</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це</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стосується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частини</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що</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кодує</a:t>
            </a:r>
            <a:r>
              <a:rPr lang="ru-RU" sz="1764" b="1" spc="-1" dirty="0">
                <a:solidFill>
                  <a:srgbClr val="000000"/>
                </a:solidFill>
                <a:latin typeface="Times New Roman"/>
                <a:ea typeface="Calibri"/>
              </a:rPr>
              <a:t> структуру </a:t>
            </a:r>
            <a:r>
              <a:rPr lang="ru-RU" sz="1764" b="1" spc="-1" dirty="0" err="1">
                <a:solidFill>
                  <a:srgbClr val="000000"/>
                </a:solidFill>
                <a:latin typeface="Times New Roman"/>
                <a:ea typeface="Calibri"/>
              </a:rPr>
              <a:t>пошкодженого</a:t>
            </a:r>
            <a:r>
              <a:rPr lang="ru-RU" sz="1764" b="1" spc="-1" dirty="0">
                <a:solidFill>
                  <a:srgbClr val="000000"/>
                </a:solidFill>
                <a:latin typeface="Times New Roman"/>
                <a:ea typeface="Calibri"/>
              </a:rPr>
              <a:t> гена, то продукт </a:t>
            </a:r>
            <a:r>
              <a:rPr lang="ru-RU" sz="1764" b="1" spc="-1" dirty="0" err="1">
                <a:solidFill>
                  <a:srgbClr val="000000"/>
                </a:solidFill>
                <a:latin typeface="Times New Roman"/>
                <a:ea typeface="Calibri"/>
              </a:rPr>
              <a:t>даного</a:t>
            </a:r>
            <a:r>
              <a:rPr lang="ru-RU" sz="1764" b="1" spc="-1" dirty="0">
                <a:solidFill>
                  <a:srgbClr val="000000"/>
                </a:solidFill>
                <a:latin typeface="Times New Roman"/>
                <a:ea typeface="Calibri"/>
              </a:rPr>
              <a:t> гена </a:t>
            </a:r>
            <a:r>
              <a:rPr lang="ru-RU" sz="1764" b="1" spc="-1" dirty="0" err="1">
                <a:solidFill>
                  <a:srgbClr val="000000"/>
                </a:solidFill>
                <a:latin typeface="Times New Roman"/>
                <a:ea typeface="Calibri"/>
              </a:rPr>
              <a:t>утворюватися</a:t>
            </a:r>
            <a:r>
              <a:rPr lang="ru-RU" sz="1764" b="1" spc="-1" dirty="0">
                <a:solidFill>
                  <a:srgbClr val="000000"/>
                </a:solidFill>
                <a:latin typeface="Times New Roman"/>
                <a:ea typeface="Calibri"/>
              </a:rPr>
              <a:t> не буде. </a:t>
            </a:r>
            <a:r>
              <a:rPr lang="ru-RU" sz="1764" b="1" spc="-1" dirty="0" err="1">
                <a:solidFill>
                  <a:srgbClr val="000000"/>
                </a:solidFill>
                <a:latin typeface="Times New Roman"/>
                <a:ea typeface="Calibri"/>
              </a:rPr>
              <a:t>Цей</a:t>
            </a:r>
            <a:r>
              <a:rPr lang="ru-RU" sz="1764" b="1" spc="-1" dirty="0">
                <a:solidFill>
                  <a:srgbClr val="000000"/>
                </a:solidFill>
                <a:latin typeface="Times New Roman"/>
                <a:ea typeface="Calibri"/>
              </a:rPr>
              <a:t> ген </a:t>
            </a:r>
            <a:r>
              <a:rPr lang="ru-RU" sz="1764" b="1" spc="-1" dirty="0" err="1">
                <a:solidFill>
                  <a:srgbClr val="000000"/>
                </a:solidFill>
                <a:latin typeface="Times New Roman"/>
                <a:ea typeface="Calibri"/>
              </a:rPr>
              <a:t>ніби</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розпадається</a:t>
            </a:r>
            <a:r>
              <a:rPr lang="ru-RU" sz="1764" b="1" spc="-1" dirty="0">
                <a:solidFill>
                  <a:srgbClr val="000000"/>
                </a:solidFill>
                <a:latin typeface="Times New Roman"/>
                <a:ea typeface="Calibri"/>
              </a:rPr>
              <a:t> на </a:t>
            </a:r>
            <a:r>
              <a:rPr lang="ru-RU" sz="1764" b="1" spc="-1" dirty="0" err="1">
                <a:solidFill>
                  <a:srgbClr val="000000"/>
                </a:solidFill>
                <a:latin typeface="Times New Roman"/>
                <a:ea typeface="Calibri"/>
              </a:rPr>
              <a:t>дві</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неповноцінні</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частини</a:t>
            </a:r>
            <a:r>
              <a:rPr lang="ru-RU" sz="1764" b="1" spc="-1" dirty="0">
                <a:solidFill>
                  <a:srgbClr val="000000"/>
                </a:solidFill>
                <a:latin typeface="Times New Roman"/>
                <a:ea typeface="Calibri"/>
              </a:rPr>
              <a:t>: одна, </a:t>
            </a:r>
            <a:r>
              <a:rPr lang="ru-RU" sz="1764" b="1" spc="-1" dirty="0" err="1">
                <a:solidFill>
                  <a:srgbClr val="000000"/>
                </a:solidFill>
                <a:latin typeface="Times New Roman"/>
                <a:ea typeface="Calibri"/>
              </a:rPr>
              <a:t>передня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має</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елементи</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необхідні</a:t>
            </a:r>
            <a:r>
              <a:rPr lang="ru-RU" sz="1764" b="1" spc="-1" dirty="0">
                <a:solidFill>
                  <a:srgbClr val="000000"/>
                </a:solidFill>
                <a:latin typeface="Times New Roman"/>
                <a:ea typeface="Calibri"/>
              </a:rPr>
              <a:t> для початку </a:t>
            </a:r>
            <a:r>
              <a:rPr lang="ru-RU" sz="1764" b="1" spc="-1" dirty="0" err="1">
                <a:solidFill>
                  <a:srgbClr val="000000"/>
                </a:solidFill>
                <a:latin typeface="Times New Roman"/>
                <a:ea typeface="Calibri"/>
              </a:rPr>
              <a:t>транскрипції</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утворення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інформаційної</a:t>
            </a:r>
            <a:r>
              <a:rPr lang="ru-RU" sz="1764" b="1" spc="-1" dirty="0">
                <a:solidFill>
                  <a:srgbClr val="000000"/>
                </a:solidFill>
                <a:latin typeface="Times New Roman"/>
                <a:ea typeface="Calibri"/>
              </a:rPr>
              <a:t> РНК), але не </a:t>
            </a:r>
            <a:r>
              <a:rPr lang="ru-RU" sz="1764" b="1" spc="-1" dirty="0" err="1">
                <a:solidFill>
                  <a:srgbClr val="000000"/>
                </a:solidFill>
                <a:latin typeface="Times New Roman"/>
                <a:ea typeface="Calibri"/>
              </a:rPr>
              <a:t>має</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термінальної</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послідовності</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інша</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задня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має</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лише</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термінальні</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елементи</a:t>
            </a:r>
            <a:r>
              <a:rPr lang="ru-RU" sz="1764" b="1" spc="-1" dirty="0">
                <a:solidFill>
                  <a:srgbClr val="000000"/>
                </a:solidFill>
                <a:latin typeface="Times New Roman"/>
                <a:ea typeface="Calibri"/>
              </a:rPr>
              <a:t>. До того ж </a:t>
            </a:r>
            <a:r>
              <a:rPr lang="ru-RU" sz="1764" b="1" spc="-1" dirty="0" err="1">
                <a:solidFill>
                  <a:srgbClr val="000000"/>
                </a:solidFill>
                <a:latin typeface="Times New Roman"/>
                <a:ea typeface="Calibri"/>
              </a:rPr>
              <a:t>обидві</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частини</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кодуючої</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області</a:t>
            </a:r>
            <a:r>
              <a:rPr lang="ru-RU" sz="1764" b="1" spc="-1" dirty="0">
                <a:solidFill>
                  <a:srgbClr val="000000"/>
                </a:solidFill>
                <a:latin typeface="Times New Roman"/>
                <a:ea typeface="Calibri"/>
              </a:rPr>
              <a:t> є </a:t>
            </a:r>
            <a:r>
              <a:rPr lang="ru-RU" sz="1764" b="1" spc="-1" dirty="0" err="1">
                <a:solidFill>
                  <a:srgbClr val="000000"/>
                </a:solidFill>
                <a:latin typeface="Times New Roman"/>
                <a:ea typeface="Calibri"/>
              </a:rPr>
              <a:t>неповними</a:t>
            </a:r>
            <a:r>
              <a:rPr lang="ru-RU" sz="1764" b="1" spc="-1" dirty="0">
                <a:solidFill>
                  <a:srgbClr val="000000"/>
                </a:solidFill>
                <a:latin typeface="Times New Roman"/>
                <a:ea typeface="Calibri"/>
              </a:rPr>
              <a:t>. Очевидно, </a:t>
            </a:r>
            <a:r>
              <a:rPr lang="ru-RU" sz="1764" b="1" spc="-1" dirty="0" err="1">
                <a:solidFill>
                  <a:srgbClr val="000000"/>
                </a:solidFill>
                <a:latin typeface="Times New Roman"/>
                <a:ea typeface="Calibri"/>
              </a:rPr>
              <a:t>що</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аналогічний</a:t>
            </a:r>
            <a:r>
              <a:rPr lang="ru-RU" sz="1764" b="1" spc="-1" dirty="0">
                <a:solidFill>
                  <a:srgbClr val="000000"/>
                </a:solidFill>
                <a:latin typeface="Times New Roman"/>
                <a:ea typeface="Calibri"/>
              </a:rPr>
              <a:t> результат </a:t>
            </a:r>
            <a:r>
              <a:rPr lang="ru-RU" sz="1764" b="1" spc="-1" dirty="0" err="1">
                <a:solidFill>
                  <a:srgbClr val="000000"/>
                </a:solidFill>
                <a:latin typeface="Times New Roman"/>
                <a:ea typeface="Calibri"/>
              </a:rPr>
              <a:t>матиме</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місце</a:t>
            </a:r>
            <a:r>
              <a:rPr lang="ru-RU" sz="1764" b="1" spc="-1" dirty="0">
                <a:solidFill>
                  <a:srgbClr val="000000"/>
                </a:solidFill>
                <a:latin typeface="Times New Roman"/>
                <a:ea typeface="Calibri"/>
              </a:rPr>
              <a:t> і у </a:t>
            </a:r>
            <a:r>
              <a:rPr lang="ru-RU" sz="1764" b="1" spc="-1" dirty="0" err="1">
                <a:solidFill>
                  <a:srgbClr val="000000"/>
                </a:solidFill>
                <a:latin typeface="Times New Roman"/>
                <a:ea typeface="Calibri"/>
              </a:rPr>
              <a:t>разі</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ушкодження</a:t>
            </a:r>
            <a:r>
              <a:rPr lang="ru-RU" sz="1764" b="1" spc="-1" dirty="0">
                <a:solidFill>
                  <a:srgbClr val="000000"/>
                </a:solidFill>
                <a:latin typeface="Times New Roman"/>
                <a:ea typeface="Calibri"/>
              </a:rPr>
              <a:t> промотора </a:t>
            </a:r>
            <a:r>
              <a:rPr lang="ru-RU" sz="1764" b="1" spc="-1" dirty="0" err="1">
                <a:solidFill>
                  <a:srgbClr val="000000"/>
                </a:solidFill>
                <a:latin typeface="Times New Roman"/>
                <a:ea typeface="Calibri"/>
              </a:rPr>
              <a:t>або</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термінальних</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послідовностей</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Якщо</a:t>
            </a:r>
            <a:r>
              <a:rPr lang="ru-RU" sz="1764" b="1" spc="-1" dirty="0">
                <a:solidFill>
                  <a:srgbClr val="000000"/>
                </a:solidFill>
                <a:latin typeface="Times New Roman"/>
                <a:ea typeface="Calibri"/>
              </a:rPr>
              <a:t> ген, </a:t>
            </a:r>
            <a:r>
              <a:rPr lang="ru-RU" sz="1764" b="1" spc="-1" dirty="0" err="1">
                <a:solidFill>
                  <a:srgbClr val="000000"/>
                </a:solidFill>
                <a:latin typeface="Times New Roman"/>
                <a:ea typeface="Calibri"/>
              </a:rPr>
              <a:t>якого</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торкнулися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виконує</a:t>
            </a:r>
            <a:r>
              <a:rPr lang="ru-RU" sz="1764" b="1" spc="-1" dirty="0">
                <a:solidFill>
                  <a:srgbClr val="000000"/>
                </a:solidFill>
                <a:latin typeface="Times New Roman"/>
                <a:ea typeface="Calibri"/>
              </a:rPr>
              <a:t> будь-яку </a:t>
            </a:r>
            <a:r>
              <a:rPr lang="ru-RU" sz="1764" b="1" spc="-1" dirty="0" err="1">
                <a:solidFill>
                  <a:srgbClr val="000000"/>
                </a:solidFill>
                <a:latin typeface="Times New Roman"/>
                <a:ea typeface="Calibri"/>
              </a:rPr>
              <a:t>важливу</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функцію</a:t>
            </a:r>
            <a:r>
              <a:rPr lang="ru-RU" sz="1764" b="1" spc="-1" dirty="0">
                <a:solidFill>
                  <a:srgbClr val="000000"/>
                </a:solidFill>
                <a:latin typeface="Times New Roman"/>
                <a:ea typeface="Calibri"/>
              </a:rPr>
              <a:t> в </a:t>
            </a:r>
            <a:r>
              <a:rPr lang="ru-RU" sz="1764" b="1" spc="-1" dirty="0" err="1">
                <a:solidFill>
                  <a:srgbClr val="000000"/>
                </a:solidFill>
                <a:latin typeface="Times New Roman"/>
                <a:ea typeface="Calibri"/>
              </a:rPr>
              <a:t>організмі</a:t>
            </a:r>
            <a:r>
              <a:rPr lang="ru-RU" sz="1764" b="1" spc="-1" dirty="0">
                <a:solidFill>
                  <a:srgbClr val="000000"/>
                </a:solidFill>
                <a:latin typeface="Times New Roman"/>
                <a:ea typeface="Calibri"/>
              </a:rPr>
              <a:t>, то </a:t>
            </a:r>
            <a:r>
              <a:rPr lang="ru-RU" sz="1764" b="1" spc="-1" dirty="0" err="1">
                <a:solidFill>
                  <a:srgbClr val="000000"/>
                </a:solidFill>
                <a:latin typeface="Times New Roman"/>
                <a:ea typeface="Calibri"/>
              </a:rPr>
              <a:t>відсутність</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його</a:t>
            </a:r>
            <a:r>
              <a:rPr lang="ru-RU" sz="1764" b="1" spc="-1" dirty="0">
                <a:solidFill>
                  <a:srgbClr val="000000"/>
                </a:solidFill>
                <a:latin typeface="Times New Roman"/>
                <a:ea typeface="Calibri"/>
              </a:rPr>
              <a:t> продукту </a:t>
            </a:r>
            <a:r>
              <a:rPr lang="ru-RU" sz="1764" b="1" spc="-1" dirty="0" err="1">
                <a:solidFill>
                  <a:srgbClr val="000000"/>
                </a:solidFill>
                <a:latin typeface="Times New Roman"/>
                <a:ea typeface="Calibri"/>
              </a:rPr>
              <a:t>може</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призвести</a:t>
            </a:r>
            <a:r>
              <a:rPr lang="ru-RU" sz="1764" b="1" spc="-1" dirty="0">
                <a:solidFill>
                  <a:srgbClr val="000000"/>
                </a:solidFill>
                <a:latin typeface="Times New Roman"/>
                <a:ea typeface="Calibri"/>
              </a:rPr>
              <a:t> до </a:t>
            </a:r>
            <a:r>
              <a:rPr lang="ru-RU" sz="1764" b="1" spc="-1" dirty="0" err="1">
                <a:solidFill>
                  <a:srgbClr val="000000"/>
                </a:solidFill>
                <a:latin typeface="Times New Roman"/>
                <a:ea typeface="Calibri"/>
              </a:rPr>
              <a:t>втрати</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життєздатності</a:t>
            </a:r>
            <a:r>
              <a:rPr lang="ru-RU" sz="1764" b="1" spc="-1" dirty="0">
                <a:solidFill>
                  <a:srgbClr val="000000"/>
                </a:solidFill>
                <a:latin typeface="Times New Roman"/>
                <a:ea typeface="Calibri"/>
              </a:rPr>
              <a:t>. Таким чином, до </a:t>
            </a:r>
            <a:r>
              <a:rPr lang="ru-RU" sz="1764" b="1" spc="-1" dirty="0" err="1">
                <a:solidFill>
                  <a:srgbClr val="000000"/>
                </a:solidFill>
                <a:latin typeface="Times New Roman"/>
                <a:ea typeface="Calibri"/>
              </a:rPr>
              <a:t>рівня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комерційного</a:t>
            </a:r>
            <a:r>
              <a:rPr lang="ru-RU" sz="1764" b="1" spc="-1" dirty="0">
                <a:solidFill>
                  <a:srgbClr val="000000"/>
                </a:solidFill>
                <a:latin typeface="Times New Roman"/>
                <a:ea typeface="Calibri"/>
              </a:rPr>
              <a:t> сорту </a:t>
            </a:r>
            <a:r>
              <a:rPr lang="ru-RU" sz="1764" b="1" spc="-1" dirty="0" err="1">
                <a:solidFill>
                  <a:srgbClr val="000000"/>
                </a:solidFill>
                <a:latin typeface="Times New Roman"/>
                <a:ea typeface="Calibri"/>
              </a:rPr>
              <a:t>генотипи</a:t>
            </a:r>
            <a:r>
              <a:rPr lang="ru-RU" sz="1764" b="1" spc="-1" dirty="0">
                <a:solidFill>
                  <a:srgbClr val="000000"/>
                </a:solidFill>
                <a:latin typeface="Times New Roman"/>
                <a:ea typeface="Calibri"/>
              </a:rPr>
              <a:t> з </a:t>
            </a:r>
            <a:r>
              <a:rPr lang="ru-RU" sz="1764" b="1" spc="-1" dirty="0" err="1">
                <a:solidFill>
                  <a:srgbClr val="000000"/>
                </a:solidFill>
                <a:latin typeface="Times New Roman"/>
                <a:ea typeface="Calibri"/>
              </a:rPr>
              <a:t>пошкодженими</a:t>
            </a:r>
            <a:r>
              <a:rPr lang="ru-RU" sz="1764" b="1" spc="-1" dirty="0">
                <a:solidFill>
                  <a:srgbClr val="000000"/>
                </a:solidFill>
                <a:latin typeface="Times New Roman"/>
                <a:ea typeface="Calibri"/>
              </a:rPr>
              <a:t> генами </a:t>
            </a:r>
            <a:r>
              <a:rPr lang="ru-RU" sz="1764" b="1" spc="-1" dirty="0" err="1">
                <a:solidFill>
                  <a:srgbClr val="000000"/>
                </a:solidFill>
                <a:latin typeface="Times New Roman"/>
                <a:ea typeface="Calibri"/>
              </a:rPr>
              <a:t>дійти</a:t>
            </a:r>
            <a:r>
              <a:rPr lang="ru-RU" sz="1764" b="1" spc="-1" dirty="0">
                <a:solidFill>
                  <a:srgbClr val="000000"/>
                </a:solidFill>
                <a:latin typeface="Times New Roman"/>
                <a:ea typeface="Calibri"/>
              </a:rPr>
              <a:t> не </a:t>
            </a:r>
            <a:r>
              <a:rPr lang="ru-RU" sz="1764" b="1" spc="-1" dirty="0" err="1">
                <a:solidFill>
                  <a:srgbClr val="000000"/>
                </a:solidFill>
                <a:latin typeface="Times New Roman"/>
                <a:ea typeface="Calibri"/>
              </a:rPr>
              <a:t>можуть</a:t>
            </a:r>
            <a:r>
              <a:rPr lang="ru-RU" sz="1764" b="1" spc="-1" dirty="0">
                <a:solidFill>
                  <a:srgbClr val="000000"/>
                </a:solidFill>
                <a:latin typeface="Times New Roman"/>
                <a:ea typeface="Calibri"/>
              </a:rPr>
              <a:t>.</a:t>
            </a:r>
            <a:endParaRPr lang="ru-RU" sz="1764" spc="-1" dirty="0">
              <a:latin typeface="Arial"/>
            </a:endParaRPr>
          </a:p>
          <a:p>
            <a:pPr algn="just">
              <a:lnSpc>
                <a:spcPct val="100000"/>
              </a:lnSpc>
            </a:pPr>
            <a:r>
              <a:rPr lang="ru-RU" sz="1764" b="1" spc="-1" dirty="0" err="1">
                <a:solidFill>
                  <a:srgbClr val="000000"/>
                </a:solidFill>
                <a:latin typeface="Times New Roman"/>
                <a:ea typeface="Calibri"/>
              </a:rPr>
              <a:t>Якщо</a:t>
            </a:r>
            <a:r>
              <a:rPr lang="ru-RU" sz="1764" b="1" spc="-1" dirty="0">
                <a:solidFill>
                  <a:srgbClr val="000000"/>
                </a:solidFill>
                <a:latin typeface="Times New Roman"/>
                <a:ea typeface="Calibri"/>
              </a:rPr>
              <a:t> в </a:t>
            </a:r>
            <a:r>
              <a:rPr lang="ru-RU" sz="1764" b="1" spc="-1" dirty="0" err="1">
                <a:solidFill>
                  <a:srgbClr val="000000"/>
                </a:solidFill>
                <a:latin typeface="Times New Roman"/>
                <a:ea typeface="Calibri"/>
              </a:rPr>
              <a:t>процесі</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вбудовування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торкнутися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інших</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регуляторних</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елементів</a:t>
            </a:r>
            <a:r>
              <a:rPr lang="ru-RU" sz="1764" b="1" spc="-1" dirty="0">
                <a:solidFill>
                  <a:srgbClr val="000000"/>
                </a:solidFill>
                <a:latin typeface="Times New Roman"/>
                <a:ea typeface="Calibri"/>
              </a:rPr>
              <a:t> – </a:t>
            </a:r>
            <a:r>
              <a:rPr lang="ru-RU" sz="1764" b="1" spc="-1" dirty="0" err="1">
                <a:solidFill>
                  <a:srgbClr val="000000"/>
                </a:solidFill>
                <a:latin typeface="Times New Roman"/>
                <a:ea typeface="Calibri"/>
              </a:rPr>
              <a:t>енхансерів</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підсилювачі</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активності</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генів</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або</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сайленсерів</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уповільнювачі</a:t>
            </a:r>
            <a:r>
              <a:rPr lang="ru-RU" sz="1764" b="1" spc="-1" dirty="0">
                <a:solidFill>
                  <a:srgbClr val="000000"/>
                </a:solidFill>
                <a:latin typeface="Times New Roman"/>
                <a:ea typeface="Calibri"/>
              </a:rPr>
              <a:t>), то </a:t>
            </a:r>
            <a:r>
              <a:rPr lang="ru-RU" sz="1764" b="1" spc="-1" dirty="0" err="1">
                <a:solidFill>
                  <a:srgbClr val="000000"/>
                </a:solidFill>
                <a:latin typeface="Times New Roman"/>
                <a:ea typeface="Calibri"/>
              </a:rPr>
              <a:t>це</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може</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призвести</a:t>
            </a:r>
            <a:r>
              <a:rPr lang="ru-RU" sz="1764" b="1" spc="-1" dirty="0">
                <a:solidFill>
                  <a:srgbClr val="000000"/>
                </a:solidFill>
                <a:latin typeface="Times New Roman"/>
                <a:ea typeface="Calibri"/>
              </a:rPr>
              <a:t> до </a:t>
            </a:r>
            <a:r>
              <a:rPr lang="ru-RU" sz="1764" b="1" spc="-1" dirty="0" err="1">
                <a:solidFill>
                  <a:srgbClr val="000000"/>
                </a:solidFill>
                <a:latin typeface="Times New Roman"/>
                <a:ea typeface="Calibri"/>
              </a:rPr>
              <a:t>зміни</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активності</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генів</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яких</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торкнулися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вставкою</a:t>
            </a:r>
            <a:r>
              <a:rPr lang="ru-RU" sz="1764" b="1" spc="-1" dirty="0">
                <a:solidFill>
                  <a:srgbClr val="000000"/>
                </a:solidFill>
                <a:latin typeface="Times New Roman"/>
                <a:ea typeface="Calibri"/>
              </a:rPr>
              <a:t>. Сорти </a:t>
            </a:r>
            <a:r>
              <a:rPr lang="ru-RU" sz="1764" b="1" spc="-1" dirty="0" err="1">
                <a:solidFill>
                  <a:srgbClr val="000000"/>
                </a:solidFill>
                <a:latin typeface="Times New Roman"/>
                <a:ea typeface="Calibri"/>
              </a:rPr>
              <a:t>рослин</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створюючи</a:t>
            </a:r>
            <a:r>
              <a:rPr lang="ru-RU" sz="1764" b="1" spc="-1" dirty="0">
                <a:solidFill>
                  <a:srgbClr val="000000"/>
                </a:solidFill>
                <a:latin typeface="Times New Roman"/>
                <a:ea typeface="Calibri"/>
              </a:rPr>
              <a:t> будь-</a:t>
            </a:r>
            <a:r>
              <a:rPr lang="ru-RU" sz="1764" b="1" spc="-1" dirty="0" err="1">
                <a:solidFill>
                  <a:srgbClr val="000000"/>
                </a:solidFill>
                <a:latin typeface="Times New Roman"/>
                <a:ea typeface="Calibri"/>
              </a:rPr>
              <a:t>які</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токсичні</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з’єднання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наприклад</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соланіни</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картоплі</a:t>
            </a:r>
            <a:r>
              <a:rPr lang="ru-RU" sz="1764" b="1" spc="-1" dirty="0">
                <a:solidFill>
                  <a:srgbClr val="000000"/>
                </a:solidFill>
                <a:latin typeface="Times New Roman"/>
                <a:ea typeface="Calibri"/>
              </a:rPr>
              <a:t>) в </a:t>
            </a:r>
            <a:r>
              <a:rPr lang="ru-RU" sz="1764" b="1" spc="-1" dirty="0" err="1">
                <a:solidFill>
                  <a:srgbClr val="000000"/>
                </a:solidFill>
                <a:latin typeface="Times New Roman"/>
                <a:ea typeface="Calibri"/>
              </a:rPr>
              <a:t>концентраціях</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нешкідливих</a:t>
            </a:r>
            <a:r>
              <a:rPr lang="ru-RU" sz="1764" b="1" spc="-1" dirty="0">
                <a:solidFill>
                  <a:srgbClr val="000000"/>
                </a:solidFill>
                <a:latin typeface="Times New Roman"/>
                <a:ea typeface="Calibri"/>
              </a:rPr>
              <a:t> для </a:t>
            </a:r>
            <a:r>
              <a:rPr lang="ru-RU" sz="1764" b="1" spc="-1" dirty="0" err="1">
                <a:solidFill>
                  <a:srgbClr val="000000"/>
                </a:solidFill>
                <a:latin typeface="Times New Roman"/>
                <a:ea typeface="Calibri"/>
              </a:rPr>
              <a:t>здоров’я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людини</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внаслідок</a:t>
            </a:r>
            <a:r>
              <a:rPr lang="ru-RU" sz="1764" b="1" spc="-1" dirty="0">
                <a:solidFill>
                  <a:srgbClr val="000000"/>
                </a:solidFill>
                <a:latin typeface="Times New Roman"/>
                <a:ea typeface="Calibri"/>
              </a:rPr>
              <a:t> ГМ </a:t>
            </a:r>
            <a:r>
              <a:rPr lang="ru-RU" sz="1764" b="1" spc="-1" dirty="0" err="1">
                <a:solidFill>
                  <a:srgbClr val="000000"/>
                </a:solidFill>
                <a:latin typeface="Times New Roman"/>
                <a:ea typeface="Calibri"/>
              </a:rPr>
              <a:t>здатні</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підсилити</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їх</a:t>
            </a:r>
            <a:r>
              <a:rPr lang="ru-RU" sz="1764" b="1" spc="-1" dirty="0">
                <a:solidFill>
                  <a:srgbClr val="000000"/>
                </a:solidFill>
                <a:latin typeface="Times New Roman"/>
                <a:ea typeface="Calibri"/>
              </a:rPr>
              <a:t> синтез до </a:t>
            </a:r>
            <a:r>
              <a:rPr lang="ru-RU" sz="1764" b="1" spc="-1" dirty="0" err="1">
                <a:solidFill>
                  <a:srgbClr val="000000"/>
                </a:solidFill>
                <a:latin typeface="Times New Roman"/>
                <a:ea typeface="Calibri"/>
              </a:rPr>
              <a:t>рівня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що</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перевищує</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гранично</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допустимі</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значення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Такі</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генотипи</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вже</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стають</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небезпечними</a:t>
            </a:r>
            <a:r>
              <a:rPr lang="ru-RU" sz="1764" b="1" spc="-1" dirty="0">
                <a:solidFill>
                  <a:srgbClr val="000000"/>
                </a:solidFill>
                <a:latin typeface="Times New Roman"/>
                <a:ea typeface="Calibri"/>
              </a:rPr>
              <a:t> для </a:t>
            </a:r>
            <a:r>
              <a:rPr lang="ru-RU" sz="1764" b="1" spc="-1" dirty="0" err="1">
                <a:solidFill>
                  <a:srgbClr val="000000"/>
                </a:solidFill>
                <a:latin typeface="Times New Roman"/>
                <a:ea typeface="Calibri"/>
              </a:rPr>
              <a:t>здоров’я</a:t>
            </a:r>
            <a:r>
              <a:rPr lang="ru-RU" sz="1764" b="1" spc="-1" dirty="0">
                <a:solidFill>
                  <a:srgbClr val="000000"/>
                </a:solidFill>
                <a:latin typeface="Times New Roman"/>
                <a:ea typeface="Calibri"/>
              </a:rPr>
              <a:t>.</a:t>
            </a:r>
            <a:endParaRPr lang="ru-RU" sz="1764" spc="-1" dirty="0">
              <a:latin typeface="Arial"/>
            </a:endParaRPr>
          </a:p>
          <a:p>
            <a:pPr algn="just">
              <a:lnSpc>
                <a:spcPct val="100000"/>
              </a:lnSpc>
            </a:pPr>
            <a:r>
              <a:rPr lang="ru-RU" sz="1764" b="1" spc="-1" dirty="0" err="1">
                <a:solidFill>
                  <a:srgbClr val="000000"/>
                </a:solidFill>
                <a:latin typeface="Times New Roman"/>
                <a:ea typeface="Calibri"/>
              </a:rPr>
              <a:t>Нарешті</a:t>
            </a:r>
            <a:r>
              <a:rPr lang="ru-RU" sz="1764" b="1" spc="-1" dirty="0">
                <a:solidFill>
                  <a:srgbClr val="000000"/>
                </a:solidFill>
                <a:latin typeface="Times New Roman"/>
                <a:ea typeface="Calibri"/>
              </a:rPr>
              <a:t>, </a:t>
            </a:r>
            <a:r>
              <a:rPr lang="ru-RU" sz="1764" b="1" i="1" spc="-1" dirty="0" err="1">
                <a:solidFill>
                  <a:srgbClr val="0000BD"/>
                </a:solidFill>
                <a:latin typeface="Times New Roman"/>
                <a:ea typeface="Calibri"/>
              </a:rPr>
              <a:t>третя</a:t>
            </a:r>
            <a:r>
              <a:rPr lang="ru-RU" sz="1764" b="1" i="1" spc="-1" dirty="0">
                <a:solidFill>
                  <a:srgbClr val="0000BD"/>
                </a:solidFill>
                <a:latin typeface="Times New Roman"/>
                <a:ea typeface="Calibri"/>
              </a:rPr>
              <a:t> </a:t>
            </a:r>
            <a:r>
              <a:rPr lang="ru-RU" sz="1764" b="1" i="1" spc="-1" dirty="0" err="1">
                <a:solidFill>
                  <a:srgbClr val="0000BD"/>
                </a:solidFill>
                <a:latin typeface="Times New Roman"/>
                <a:ea typeface="Calibri"/>
              </a:rPr>
              <a:t>основна</a:t>
            </a:r>
            <a:r>
              <a:rPr lang="ru-RU" sz="1764" b="1" i="1" spc="-1" dirty="0">
                <a:solidFill>
                  <a:srgbClr val="0000BD"/>
                </a:solidFill>
                <a:latin typeface="Times New Roman"/>
                <a:ea typeface="Calibri"/>
              </a:rPr>
              <a:t> </a:t>
            </a:r>
            <a:r>
              <a:rPr lang="ru-RU" sz="1764" b="1" i="1" spc="-1" dirty="0" err="1">
                <a:solidFill>
                  <a:srgbClr val="0000BD"/>
                </a:solidFill>
                <a:latin typeface="Times New Roman"/>
                <a:ea typeface="Calibri"/>
              </a:rPr>
              <a:t>група</a:t>
            </a:r>
            <a:r>
              <a:rPr lang="ru-RU" sz="1764" b="1" i="1" spc="-1" dirty="0">
                <a:solidFill>
                  <a:srgbClr val="0000BD"/>
                </a:solidFill>
                <a:latin typeface="Times New Roman"/>
                <a:ea typeface="Calibri"/>
              </a:rPr>
              <a:t> </a:t>
            </a:r>
            <a:r>
              <a:rPr lang="ru-RU" sz="1764" b="1" i="1" spc="-1" dirty="0" err="1">
                <a:solidFill>
                  <a:srgbClr val="0000BD"/>
                </a:solidFill>
                <a:latin typeface="Times New Roman"/>
                <a:ea typeface="Calibri"/>
              </a:rPr>
              <a:t>ризиків</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пов’язаних</a:t>
            </a:r>
            <a:r>
              <a:rPr lang="ru-RU" sz="1764" b="1" spc="-1" dirty="0">
                <a:solidFill>
                  <a:srgbClr val="000000"/>
                </a:solidFill>
                <a:latin typeface="Times New Roman"/>
                <a:ea typeface="Calibri"/>
              </a:rPr>
              <a:t> з генно-</a:t>
            </a:r>
            <a:r>
              <a:rPr lang="ru-RU" sz="1764" b="1" spc="-1" dirty="0" err="1">
                <a:solidFill>
                  <a:srgbClr val="000000"/>
                </a:solidFill>
                <a:latin typeface="Times New Roman"/>
                <a:ea typeface="Calibri"/>
              </a:rPr>
              <a:t>інженерними</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організмами</a:t>
            </a:r>
            <a:r>
              <a:rPr lang="ru-RU" sz="1764" b="1" spc="-1" dirty="0">
                <a:solidFill>
                  <a:srgbClr val="000000"/>
                </a:solidFill>
                <a:latin typeface="Times New Roman"/>
                <a:ea typeface="Calibri"/>
              </a:rPr>
              <a:t>, заснована на </a:t>
            </a:r>
            <a:r>
              <a:rPr lang="ru-RU" sz="1764" b="1" spc="-1" dirty="0" err="1">
                <a:solidFill>
                  <a:srgbClr val="000000"/>
                </a:solidFill>
                <a:latin typeface="Times New Roman"/>
                <a:ea typeface="Calibri"/>
              </a:rPr>
              <a:t>несприятливих</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ефектах</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викликаних</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перенесенням</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трансгенів</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іншим</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організмам</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вертикальним</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перенесенням</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генів</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від</a:t>
            </a:r>
            <a:r>
              <a:rPr lang="ru-RU" sz="1764" b="1" spc="-1" dirty="0">
                <a:solidFill>
                  <a:srgbClr val="000000"/>
                </a:solidFill>
                <a:latin typeface="Times New Roman"/>
                <a:ea typeface="Calibri"/>
              </a:rPr>
              <a:t> ГМО диким родичам культурного </a:t>
            </a:r>
            <a:r>
              <a:rPr lang="ru-RU" sz="1764" b="1" spc="-1" dirty="0" err="1">
                <a:solidFill>
                  <a:srgbClr val="000000"/>
                </a:solidFill>
                <a:latin typeface="Times New Roman"/>
                <a:ea typeface="Calibri"/>
              </a:rPr>
              <a:t>вигляду</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або</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горизонтальним</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перенесенням</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генів</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наприклад</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селективних</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генів</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стійкості</a:t>
            </a:r>
            <a:r>
              <a:rPr lang="ru-RU" sz="1764" b="1" spc="-1" dirty="0">
                <a:solidFill>
                  <a:srgbClr val="000000"/>
                </a:solidFill>
                <a:latin typeface="Times New Roman"/>
                <a:ea typeface="Calibri"/>
              </a:rPr>
              <a:t> до </a:t>
            </a:r>
            <a:r>
              <a:rPr lang="ru-RU" sz="1764" b="1" spc="-1" dirty="0" err="1">
                <a:solidFill>
                  <a:srgbClr val="000000"/>
                </a:solidFill>
                <a:latin typeface="Times New Roman"/>
                <a:ea typeface="Calibri"/>
              </a:rPr>
              <a:t>антибіотиків</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від</a:t>
            </a:r>
            <a:r>
              <a:rPr lang="ru-RU" sz="1764" b="1" spc="-1" dirty="0">
                <a:solidFill>
                  <a:srgbClr val="000000"/>
                </a:solidFill>
                <a:latin typeface="Times New Roman"/>
                <a:ea typeface="Calibri"/>
              </a:rPr>
              <a:t> ГМ </a:t>
            </a:r>
            <a:r>
              <a:rPr lang="ru-RU" sz="1764" b="1" spc="-1" dirty="0" err="1">
                <a:solidFill>
                  <a:srgbClr val="000000"/>
                </a:solidFill>
                <a:latin typeface="Times New Roman"/>
                <a:ea typeface="Calibri"/>
              </a:rPr>
              <a:t>рослини</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мікроорганізмам</a:t>
            </a:r>
            <a:r>
              <a:rPr lang="ru-RU" sz="1764" b="1" spc="-1" dirty="0">
                <a:solidFill>
                  <a:srgbClr val="000000"/>
                </a:solidFill>
                <a:latin typeface="Times New Roman"/>
                <a:ea typeface="Calibri"/>
              </a:rPr>
              <a:t> травного тракту. Тут все </a:t>
            </a:r>
            <a:r>
              <a:rPr lang="ru-RU" sz="1764" b="1" spc="-1" dirty="0" err="1">
                <a:solidFill>
                  <a:srgbClr val="000000"/>
                </a:solidFill>
                <a:latin typeface="Times New Roman"/>
                <a:ea typeface="Calibri"/>
              </a:rPr>
              <a:t>зрозуміло</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гени</a:t>
            </a:r>
            <a:r>
              <a:rPr lang="ru-RU" sz="1764" b="1" spc="-1" dirty="0">
                <a:solidFill>
                  <a:srgbClr val="000000"/>
                </a:solidFill>
                <a:latin typeface="Times New Roman"/>
                <a:ea typeface="Calibri"/>
              </a:rPr>
              <a:t> і </a:t>
            </a:r>
            <a:r>
              <a:rPr lang="ru-RU" sz="1764" b="1" spc="-1" dirty="0" err="1">
                <a:solidFill>
                  <a:srgbClr val="000000"/>
                </a:solidFill>
                <a:latin typeface="Times New Roman"/>
                <a:ea typeface="Calibri"/>
              </a:rPr>
              <a:t>їх</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продукти</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нешкідливі</a:t>
            </a:r>
            <a:r>
              <a:rPr lang="ru-RU" sz="1764" b="1" spc="-1" dirty="0">
                <a:solidFill>
                  <a:srgbClr val="000000"/>
                </a:solidFill>
                <a:latin typeface="Times New Roman"/>
                <a:ea typeface="Calibri"/>
              </a:rPr>
              <a:t> в ГМО, </a:t>
            </a:r>
            <a:r>
              <a:rPr lang="ru-RU" sz="1764" b="1" spc="-1" dirty="0" err="1">
                <a:solidFill>
                  <a:srgbClr val="000000"/>
                </a:solidFill>
                <a:latin typeface="Times New Roman"/>
                <a:ea typeface="Calibri"/>
              </a:rPr>
              <a:t>можуть</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виявитися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дуже</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небезпечними</a:t>
            </a:r>
            <a:r>
              <a:rPr lang="ru-RU" sz="1764" b="1" spc="-1" dirty="0">
                <a:solidFill>
                  <a:srgbClr val="000000"/>
                </a:solidFill>
                <a:latin typeface="Times New Roman"/>
                <a:ea typeface="Calibri"/>
              </a:rPr>
              <a:t> в </a:t>
            </a:r>
            <a:r>
              <a:rPr lang="ru-RU" sz="1764" b="1" spc="-1" dirty="0" err="1">
                <a:solidFill>
                  <a:srgbClr val="000000"/>
                </a:solidFill>
                <a:latin typeface="Times New Roman"/>
                <a:ea typeface="Calibri"/>
              </a:rPr>
              <a:t>іншому</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генетичному</a:t>
            </a:r>
            <a:r>
              <a:rPr lang="ru-RU" sz="1764" b="1" spc="-1" dirty="0">
                <a:solidFill>
                  <a:srgbClr val="000000"/>
                </a:solidFill>
                <a:latin typeface="Times New Roman"/>
                <a:ea typeface="Calibri"/>
              </a:rPr>
              <a:t> і </a:t>
            </a:r>
            <a:r>
              <a:rPr lang="ru-RU" sz="1764" b="1" spc="-1" dirty="0" err="1">
                <a:solidFill>
                  <a:srgbClr val="000000"/>
                </a:solidFill>
                <a:latin typeface="Times New Roman"/>
                <a:ea typeface="Calibri"/>
              </a:rPr>
              <a:t>екологічному</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середовищі</a:t>
            </a:r>
            <a:r>
              <a:rPr lang="ru-RU" sz="1764" b="1" spc="-1" dirty="0">
                <a:solidFill>
                  <a:srgbClr val="000000"/>
                </a:solidFill>
                <a:latin typeface="Times New Roman"/>
                <a:ea typeface="Calibri"/>
              </a:rPr>
              <a:t>. Так, </a:t>
            </a:r>
            <a:r>
              <a:rPr lang="ru-RU" sz="1764" b="1" spc="-1" dirty="0" err="1">
                <a:solidFill>
                  <a:srgbClr val="000000"/>
                </a:solidFill>
                <a:latin typeface="Times New Roman"/>
                <a:ea typeface="Calibri"/>
              </a:rPr>
              <a:t>набуття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хвороботворними</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бактеріями</a:t>
            </a:r>
            <a:r>
              <a:rPr lang="ru-RU" sz="1764" b="1" spc="-1" dirty="0">
                <a:solidFill>
                  <a:srgbClr val="000000"/>
                </a:solidFill>
                <a:latin typeface="Times New Roman"/>
                <a:ea typeface="Calibri"/>
              </a:rPr>
              <a:t> травного тракту </a:t>
            </a:r>
            <a:r>
              <a:rPr lang="ru-RU" sz="1764" b="1" spc="-1" dirty="0" err="1">
                <a:solidFill>
                  <a:srgbClr val="000000"/>
                </a:solidFill>
                <a:latin typeface="Times New Roman"/>
                <a:ea typeface="Calibri"/>
              </a:rPr>
              <a:t>стійкості</a:t>
            </a:r>
            <a:r>
              <a:rPr lang="ru-RU" sz="1764" b="1" spc="-1" dirty="0">
                <a:solidFill>
                  <a:srgbClr val="000000"/>
                </a:solidFill>
                <a:latin typeface="Times New Roman"/>
                <a:ea typeface="Calibri"/>
              </a:rPr>
              <a:t> до </a:t>
            </a:r>
            <a:r>
              <a:rPr lang="ru-RU" sz="1764" b="1" spc="-1" dirty="0" err="1">
                <a:solidFill>
                  <a:srgbClr val="000000"/>
                </a:solidFill>
                <a:latin typeface="Times New Roman"/>
                <a:ea typeface="Calibri"/>
              </a:rPr>
              <a:t>антибіотиків</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може</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суттєво</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ускладнювати</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лікування</a:t>
            </a:r>
            <a:r>
              <a:rPr lang="ru-RU" sz="1764" b="1" spc="-1" dirty="0">
                <a:solidFill>
                  <a:srgbClr val="000000"/>
                </a:solidFill>
                <a:latin typeface="Times New Roman"/>
                <a:ea typeface="Calibri"/>
              </a:rPr>
              <a:t> хвороб, </a:t>
            </a:r>
            <a:r>
              <a:rPr lang="ru-RU" sz="1764" b="1" spc="-1" dirty="0" err="1">
                <a:solidFill>
                  <a:srgbClr val="000000"/>
                </a:solidFill>
                <a:latin typeface="Times New Roman"/>
                <a:ea typeface="Calibri"/>
              </a:rPr>
              <a:t>які</a:t>
            </a:r>
            <a:r>
              <a:rPr lang="ru-RU" sz="1764" b="1" spc="-1" dirty="0">
                <a:solidFill>
                  <a:srgbClr val="000000"/>
                </a:solidFill>
                <a:latin typeface="Times New Roman"/>
                <a:ea typeface="Calibri"/>
              </a:rPr>
              <a:t> вони </a:t>
            </a:r>
            <a:r>
              <a:rPr lang="ru-RU" sz="1764" b="1" spc="-1" dirty="0" err="1">
                <a:solidFill>
                  <a:srgbClr val="000000"/>
                </a:solidFill>
                <a:latin typeface="Times New Roman"/>
                <a:ea typeface="Calibri"/>
              </a:rPr>
              <a:t>здатні</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викликати</a:t>
            </a:r>
            <a:r>
              <a:rPr lang="ru-RU" sz="1764" b="1" spc="-1" dirty="0">
                <a:solidFill>
                  <a:srgbClr val="000000"/>
                </a:solidFill>
                <a:latin typeface="Times New Roman"/>
                <a:ea typeface="Calibri"/>
              </a:rPr>
              <a:t>.</a:t>
            </a:r>
            <a:endParaRPr lang="ru-RU" sz="1764" spc="-1" dirty="0">
              <a:latin typeface="Arial"/>
            </a:endParaRPr>
          </a:p>
        </p:txBody>
      </p:sp>
    </p:spTree>
    <p:extLst>
      <p:ext uri="{BB962C8B-B14F-4D97-AF65-F5344CB8AC3E}">
        <p14:creationId xmlns:p14="http://schemas.microsoft.com/office/powerpoint/2010/main" val="412684729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CustomShape 1"/>
          <p:cNvSpPr/>
          <p:nvPr/>
        </p:nvSpPr>
        <p:spPr>
          <a:xfrm>
            <a:off x="312835" y="476400"/>
            <a:ext cx="9533161" cy="1118575"/>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square" lIns="99250" tIns="49625" rIns="99250" bIns="49625">
            <a:spAutoFit/>
          </a:bodyPr>
          <a:lstStyle/>
          <a:p>
            <a:pPr marL="504200" indent="-502612" algn="just">
              <a:buClr>
                <a:srgbClr val="FF0000"/>
              </a:buClr>
              <a:buFont typeface="Wingdings" charset="2"/>
              <a:buChar char=""/>
            </a:pPr>
            <a:r>
              <a:rPr lang="ru-RU" sz="2206" b="1" spc="-1" dirty="0" err="1" smtClean="0">
                <a:solidFill>
                  <a:srgbClr val="FF0000"/>
                </a:solidFill>
                <a:latin typeface="Arial"/>
                <a:ea typeface="DejaVu Sans"/>
              </a:rPr>
              <a:t>Можливі</a:t>
            </a:r>
            <a:r>
              <a:rPr lang="ru-RU" sz="2206" b="1" spc="-1" dirty="0" smtClean="0">
                <a:solidFill>
                  <a:srgbClr val="FF0000"/>
                </a:solidFill>
                <a:latin typeface="Arial"/>
                <a:ea typeface="DejaVu Sans"/>
              </a:rPr>
              <a:t> </a:t>
            </a:r>
            <a:r>
              <a:rPr lang="ru-RU" sz="2206" b="1" spc="-1" dirty="0" err="1">
                <a:solidFill>
                  <a:srgbClr val="FF0000"/>
                </a:solidFill>
                <a:latin typeface="Arial"/>
                <a:ea typeface="DejaVu Sans"/>
              </a:rPr>
              <a:t>несприятливі</a:t>
            </a:r>
            <a:r>
              <a:rPr lang="ru-RU" sz="2206" b="1" spc="-1" dirty="0">
                <a:solidFill>
                  <a:srgbClr val="FF0000"/>
                </a:solidFill>
                <a:latin typeface="Arial"/>
                <a:ea typeface="DejaVu Sans"/>
              </a:rPr>
              <a:t> </a:t>
            </a:r>
            <a:r>
              <a:rPr lang="ru-RU" sz="2206" b="1" spc="-1" dirty="0" err="1">
                <a:solidFill>
                  <a:srgbClr val="FF0000"/>
                </a:solidFill>
                <a:latin typeface="Arial"/>
                <a:ea typeface="DejaVu Sans"/>
              </a:rPr>
              <a:t>впливи</a:t>
            </a:r>
            <a:r>
              <a:rPr lang="ru-RU" sz="2206" b="1" spc="-1" dirty="0">
                <a:solidFill>
                  <a:srgbClr val="FF0000"/>
                </a:solidFill>
                <a:latin typeface="Arial"/>
                <a:ea typeface="DejaVu Sans"/>
              </a:rPr>
              <a:t> генно-</a:t>
            </a:r>
            <a:r>
              <a:rPr lang="ru-RU" sz="2206" b="1" spc="-1" dirty="0" err="1">
                <a:solidFill>
                  <a:srgbClr val="FF0000"/>
                </a:solidFill>
                <a:latin typeface="Arial"/>
                <a:ea typeface="DejaVu Sans"/>
              </a:rPr>
              <a:t>інженерних</a:t>
            </a:r>
            <a:r>
              <a:rPr lang="ru-RU" sz="2206" b="1" spc="-1" dirty="0">
                <a:solidFill>
                  <a:srgbClr val="FF0000"/>
                </a:solidFill>
                <a:latin typeface="Arial"/>
                <a:ea typeface="DejaVu Sans"/>
              </a:rPr>
              <a:t> </a:t>
            </a:r>
            <a:r>
              <a:rPr lang="ru-RU" sz="2206" b="1" spc="-1" dirty="0" err="1">
                <a:solidFill>
                  <a:srgbClr val="FF0000"/>
                </a:solidFill>
                <a:latin typeface="Arial"/>
                <a:ea typeface="DejaVu Sans"/>
              </a:rPr>
              <a:t>організмів</a:t>
            </a:r>
            <a:r>
              <a:rPr lang="ru-RU" sz="2206" b="1" spc="-1" dirty="0">
                <a:solidFill>
                  <a:srgbClr val="FF0000"/>
                </a:solidFill>
                <a:latin typeface="Arial"/>
                <a:ea typeface="DejaVu Sans"/>
              </a:rPr>
              <a:t> на </a:t>
            </a:r>
            <a:r>
              <a:rPr lang="ru-RU" sz="2206" b="1" spc="-1" dirty="0" err="1">
                <a:solidFill>
                  <a:srgbClr val="FF0000"/>
                </a:solidFill>
                <a:latin typeface="Arial"/>
                <a:ea typeface="DejaVu Sans"/>
              </a:rPr>
              <a:t>здоров’я</a:t>
            </a:r>
            <a:r>
              <a:rPr lang="ru-RU" sz="2206" b="1" spc="-1" dirty="0">
                <a:solidFill>
                  <a:srgbClr val="FF0000"/>
                </a:solidFill>
                <a:latin typeface="Arial"/>
                <a:ea typeface="DejaVu Sans"/>
              </a:rPr>
              <a:t> </a:t>
            </a:r>
            <a:r>
              <a:rPr lang="ru-RU" sz="2206" b="1" spc="-1" dirty="0" err="1">
                <a:solidFill>
                  <a:srgbClr val="FF0000"/>
                </a:solidFill>
                <a:latin typeface="Arial"/>
                <a:ea typeface="DejaVu Sans"/>
              </a:rPr>
              <a:t>людини</a:t>
            </a:r>
            <a:r>
              <a:rPr lang="ru-RU" sz="2206" b="1" spc="-1" dirty="0">
                <a:solidFill>
                  <a:srgbClr val="FF0000"/>
                </a:solidFill>
                <a:latin typeface="Arial"/>
                <a:ea typeface="DejaVu Sans"/>
              </a:rPr>
              <a:t>, </a:t>
            </a:r>
            <a:r>
              <a:rPr lang="ru-RU" sz="2206" b="1" spc="-1" dirty="0" err="1">
                <a:solidFill>
                  <a:srgbClr val="FF0000"/>
                </a:solidFill>
                <a:latin typeface="Arial"/>
                <a:ea typeface="DejaVu Sans"/>
              </a:rPr>
              <a:t>методи</a:t>
            </a:r>
            <a:r>
              <a:rPr lang="ru-RU" sz="2206" b="1" spc="-1" dirty="0">
                <a:solidFill>
                  <a:srgbClr val="FF0000"/>
                </a:solidFill>
                <a:latin typeface="Arial"/>
                <a:ea typeface="DejaVu Sans"/>
              </a:rPr>
              <a:t> </a:t>
            </a:r>
            <a:r>
              <a:rPr lang="ru-RU" sz="2206" b="1" spc="-1" dirty="0" err="1">
                <a:solidFill>
                  <a:srgbClr val="FF0000"/>
                </a:solidFill>
                <a:latin typeface="Arial"/>
                <a:ea typeface="DejaVu Sans"/>
              </a:rPr>
              <a:t>їх</a:t>
            </a:r>
            <a:r>
              <a:rPr lang="ru-RU" sz="2206" b="1" spc="-1" dirty="0">
                <a:solidFill>
                  <a:srgbClr val="FF0000"/>
                </a:solidFill>
                <a:latin typeface="Arial"/>
                <a:ea typeface="DejaVu Sans"/>
              </a:rPr>
              <a:t> </a:t>
            </a:r>
            <a:r>
              <a:rPr lang="ru-RU" sz="2206" b="1" spc="-1" dirty="0" err="1">
                <a:solidFill>
                  <a:srgbClr val="FF0000"/>
                </a:solidFill>
                <a:latin typeface="Arial"/>
                <a:ea typeface="DejaVu Sans"/>
              </a:rPr>
              <a:t>оцінювання</a:t>
            </a:r>
            <a:r>
              <a:rPr lang="ru-RU" sz="2206" b="1" spc="-1" dirty="0">
                <a:solidFill>
                  <a:srgbClr val="FF0000"/>
                </a:solidFill>
                <a:latin typeface="Arial"/>
                <a:ea typeface="DejaVu Sans"/>
              </a:rPr>
              <a:t> і </a:t>
            </a:r>
            <a:r>
              <a:rPr lang="ru-RU" sz="2206" b="1" spc="-1" dirty="0" err="1">
                <a:solidFill>
                  <a:srgbClr val="FF0000"/>
                </a:solidFill>
                <a:latin typeface="Arial"/>
                <a:ea typeface="DejaVu Sans"/>
              </a:rPr>
              <a:t>способи</a:t>
            </a:r>
            <a:r>
              <a:rPr lang="ru-RU" sz="2206" b="1" spc="-1" dirty="0">
                <a:solidFill>
                  <a:srgbClr val="FF0000"/>
                </a:solidFill>
                <a:latin typeface="Arial"/>
                <a:ea typeface="DejaVu Sans"/>
              </a:rPr>
              <a:t> </a:t>
            </a:r>
            <a:r>
              <a:rPr lang="ru-RU" sz="2206" b="1" spc="-1" dirty="0" err="1">
                <a:solidFill>
                  <a:srgbClr val="FF0000"/>
                </a:solidFill>
                <a:latin typeface="Arial"/>
                <a:ea typeface="DejaVu Sans"/>
              </a:rPr>
              <a:t>запобігання</a:t>
            </a:r>
            <a:r>
              <a:rPr lang="ru-RU" sz="2206" b="1" spc="-1" dirty="0">
                <a:solidFill>
                  <a:srgbClr val="FF0000"/>
                </a:solidFill>
                <a:latin typeface="Arial"/>
                <a:ea typeface="DejaVu Sans"/>
              </a:rPr>
              <a:t>. </a:t>
            </a:r>
            <a:endParaRPr lang="ru-RU" sz="2206" spc="-1" dirty="0">
              <a:latin typeface="Arial"/>
            </a:endParaRPr>
          </a:p>
        </p:txBody>
      </p:sp>
      <p:sp>
        <p:nvSpPr>
          <p:cNvPr id="657" name="CustomShape 2"/>
          <p:cNvSpPr/>
          <p:nvPr/>
        </p:nvSpPr>
        <p:spPr>
          <a:xfrm>
            <a:off x="236215" y="1626146"/>
            <a:ext cx="9609782" cy="5904116"/>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99250" tIns="49625" rIns="99250" bIns="49625" anchor="ctr">
            <a:spAutoFit/>
          </a:bodyPr>
          <a:lstStyle/>
          <a:p>
            <a:pPr algn="just">
              <a:lnSpc>
                <a:spcPct val="100000"/>
              </a:lnSpc>
            </a:pPr>
            <a:r>
              <a:rPr lang="ru-RU" sz="1985" b="1" spc="-1" dirty="0" err="1">
                <a:solidFill>
                  <a:srgbClr val="000000"/>
                </a:solidFill>
                <a:latin typeface="Times New Roman"/>
                <a:ea typeface="Calibri"/>
              </a:rPr>
              <a:t>Серед</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потенційних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ризиків</a:t>
            </a:r>
            <a:r>
              <a:rPr lang="ru-RU" sz="1985" b="1" spc="-1" dirty="0">
                <a:solidFill>
                  <a:srgbClr val="000000"/>
                </a:solidFill>
                <a:latin typeface="Times New Roman"/>
                <a:ea typeface="Calibri"/>
              </a:rPr>
              <a:t> для </a:t>
            </a:r>
            <a:r>
              <a:rPr lang="ru-RU" sz="1985" b="1" spc="-1" dirty="0" err="1">
                <a:solidFill>
                  <a:srgbClr val="000000"/>
                </a:solidFill>
                <a:latin typeface="Times New Roman"/>
                <a:ea typeface="Calibri"/>
              </a:rPr>
              <a:t>здоров’я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людини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пов’язаних</a:t>
            </a:r>
            <a:r>
              <a:rPr lang="ru-RU" sz="1985" b="1" spc="-1" dirty="0">
                <a:solidFill>
                  <a:srgbClr val="000000"/>
                </a:solidFill>
                <a:latin typeface="Times New Roman"/>
                <a:ea typeface="Calibri"/>
              </a:rPr>
              <a:t> з </a:t>
            </a:r>
            <a:r>
              <a:rPr lang="ru-RU" sz="1985" b="1" spc="-1" dirty="0" err="1">
                <a:solidFill>
                  <a:srgbClr val="000000"/>
                </a:solidFill>
                <a:latin typeface="Times New Roman"/>
                <a:ea typeface="Calibri"/>
              </a:rPr>
              <a:t>використанням</a:t>
            </a:r>
            <a:r>
              <a:rPr lang="ru-RU" sz="1985" b="1" spc="-1" dirty="0">
                <a:solidFill>
                  <a:srgbClr val="000000"/>
                </a:solidFill>
                <a:latin typeface="Times New Roman"/>
                <a:ea typeface="Calibri"/>
              </a:rPr>
              <a:t> генно-</a:t>
            </a:r>
            <a:r>
              <a:rPr lang="ru-RU" sz="1985" b="1" spc="-1" dirty="0" err="1">
                <a:solidFill>
                  <a:srgbClr val="000000"/>
                </a:solidFill>
                <a:latin typeface="Times New Roman"/>
                <a:ea typeface="Calibri"/>
              </a:rPr>
              <a:t>інженерних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організмів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розглядають</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такі</a:t>
            </a:r>
            <a:r>
              <a:rPr lang="ru-RU" sz="1985" b="1" spc="-1" dirty="0">
                <a:solidFill>
                  <a:srgbClr val="000000"/>
                </a:solidFill>
                <a:latin typeface="Times New Roman"/>
                <a:ea typeface="Calibri"/>
              </a:rPr>
              <a:t>:</a:t>
            </a:r>
            <a:endParaRPr lang="ru-RU" sz="1985" spc="-1" dirty="0">
              <a:latin typeface="Arial"/>
            </a:endParaRPr>
          </a:p>
          <a:p>
            <a:pPr algn="just">
              <a:lnSpc>
                <a:spcPct val="100000"/>
              </a:lnSpc>
            </a:pPr>
            <a:r>
              <a:rPr lang="ru-RU" sz="1985" b="1" spc="-1" dirty="0">
                <a:solidFill>
                  <a:srgbClr val="000000"/>
                </a:solidFill>
                <a:latin typeface="Times New Roman"/>
                <a:ea typeface="Calibri"/>
              </a:rPr>
              <a:t> синтез </a:t>
            </a:r>
            <a:r>
              <a:rPr lang="ru-RU" sz="1985" b="1" spc="-1" dirty="0" err="1">
                <a:solidFill>
                  <a:srgbClr val="000000"/>
                </a:solidFill>
                <a:latin typeface="Times New Roman"/>
                <a:ea typeface="Calibri"/>
              </a:rPr>
              <a:t>нових</a:t>
            </a:r>
            <a:r>
              <a:rPr lang="ru-RU" sz="1985" b="1" spc="-1" dirty="0">
                <a:solidFill>
                  <a:srgbClr val="000000"/>
                </a:solidFill>
                <a:latin typeface="Times New Roman"/>
                <a:ea typeface="Calibri"/>
              </a:rPr>
              <a:t> для </a:t>
            </a:r>
            <a:r>
              <a:rPr lang="ru-RU" sz="1985" b="1" spc="-1" dirty="0" err="1">
                <a:solidFill>
                  <a:srgbClr val="000000"/>
                </a:solidFill>
                <a:latin typeface="Times New Roman"/>
                <a:ea typeface="Calibri"/>
              </a:rPr>
              <a:t>реципієнтного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організму</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білків</a:t>
            </a:r>
            <a:r>
              <a:rPr lang="ru-RU" sz="1985" b="1" spc="-1" dirty="0">
                <a:solidFill>
                  <a:srgbClr val="000000"/>
                </a:solidFill>
                <a:latin typeface="Times New Roman"/>
                <a:ea typeface="Calibri"/>
              </a:rPr>
              <a:t> – </a:t>
            </a:r>
            <a:r>
              <a:rPr lang="ru-RU" sz="1985" b="1" spc="-1" dirty="0" err="1">
                <a:solidFill>
                  <a:srgbClr val="000000"/>
                </a:solidFill>
                <a:latin typeface="Times New Roman"/>
                <a:ea typeface="Calibri"/>
              </a:rPr>
              <a:t>продуктівтрансгенів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що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можуть</a:t>
            </a:r>
            <a:r>
              <a:rPr lang="ru-RU" sz="1985" b="1" spc="-1" dirty="0">
                <a:solidFill>
                  <a:srgbClr val="000000"/>
                </a:solidFill>
                <a:latin typeface="Times New Roman"/>
                <a:ea typeface="Calibri"/>
              </a:rPr>
              <a:t> бути </a:t>
            </a:r>
            <a:r>
              <a:rPr lang="ru-RU" sz="1985" b="1" spc="-1" dirty="0" err="1">
                <a:solidFill>
                  <a:srgbClr val="000000"/>
                </a:solidFill>
                <a:latin typeface="Times New Roman"/>
                <a:ea typeface="Calibri"/>
              </a:rPr>
              <a:t>токсичними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або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алергенними</a:t>
            </a:r>
            <a:r>
              <a:rPr lang="ru-RU" sz="1985" b="1" spc="-1" dirty="0">
                <a:solidFill>
                  <a:srgbClr val="000000"/>
                </a:solidFill>
                <a:latin typeface="Times New Roman"/>
                <a:ea typeface="Calibri"/>
              </a:rPr>
              <a:t>;</a:t>
            </a:r>
            <a:endParaRPr lang="ru-RU" sz="1985" spc="-1" dirty="0">
              <a:latin typeface="Arial"/>
            </a:endParaRPr>
          </a:p>
          <a:p>
            <a:pPr algn="just">
              <a:lnSpc>
                <a:spcPct val="100000"/>
              </a:lnSpc>
            </a:pP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зміна</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активності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окремих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генів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живих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організмів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під</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впливом</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вставлення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чужорідної</a:t>
            </a:r>
            <a:r>
              <a:rPr lang="ru-RU" sz="1985" b="1" spc="-1" dirty="0">
                <a:solidFill>
                  <a:srgbClr val="000000"/>
                </a:solidFill>
                <a:latin typeface="Times New Roman"/>
                <a:ea typeface="Calibri"/>
              </a:rPr>
              <a:t> ДНК, </a:t>
            </a:r>
            <a:r>
              <a:rPr lang="ru-RU" sz="1985" b="1" spc="-1" dirty="0" err="1">
                <a:solidFill>
                  <a:srgbClr val="000000"/>
                </a:solidFill>
                <a:latin typeface="Times New Roman"/>
                <a:ea typeface="Calibri"/>
              </a:rPr>
              <a:t>внаслідок</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чого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може</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статися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погіршення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споживчих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властивостей</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продуктів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харчування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що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одержують</a:t>
            </a:r>
            <a:r>
              <a:rPr lang="ru-RU" sz="1985" b="1" spc="-1" dirty="0">
                <a:solidFill>
                  <a:srgbClr val="000000"/>
                </a:solidFill>
                <a:latin typeface="Times New Roman"/>
                <a:ea typeface="Calibri"/>
              </a:rPr>
              <a:t> з </a:t>
            </a:r>
            <a:r>
              <a:rPr lang="ru-RU" sz="1985" b="1" spc="-1" dirty="0" err="1">
                <a:solidFill>
                  <a:srgbClr val="000000"/>
                </a:solidFill>
                <a:latin typeface="Times New Roman"/>
                <a:ea typeface="Calibri"/>
              </a:rPr>
              <a:t>цих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організмів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Наприклад</a:t>
            </a:r>
            <a:r>
              <a:rPr lang="ru-RU" sz="1985" b="1" spc="-1" dirty="0">
                <a:solidFill>
                  <a:srgbClr val="000000"/>
                </a:solidFill>
                <a:latin typeface="Times New Roman"/>
                <a:ea typeface="Calibri"/>
              </a:rPr>
              <a:t>, у ГМ продуктах </a:t>
            </a:r>
            <a:r>
              <a:rPr lang="ru-RU" sz="1985" b="1" spc="-1" dirty="0" err="1">
                <a:solidFill>
                  <a:srgbClr val="000000"/>
                </a:solidFill>
                <a:latin typeface="Times New Roman"/>
                <a:ea typeface="Calibri"/>
              </a:rPr>
              <a:t>може</a:t>
            </a:r>
            <a:r>
              <a:rPr lang="ru-RU" sz="1985" b="1" spc="-1" dirty="0">
                <a:solidFill>
                  <a:srgbClr val="000000"/>
                </a:solidFill>
                <a:latin typeface="Times New Roman"/>
                <a:ea typeface="Calibri"/>
              </a:rPr>
              <a:t> бути </a:t>
            </a:r>
            <a:r>
              <a:rPr lang="ru-RU" sz="1985" b="1" spc="-1" dirty="0" err="1">
                <a:solidFill>
                  <a:srgbClr val="000000"/>
                </a:solidFill>
                <a:latin typeface="Times New Roman"/>
                <a:ea typeface="Calibri"/>
              </a:rPr>
              <a:t>підвищений</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порівняно</a:t>
            </a:r>
            <a:r>
              <a:rPr lang="ru-RU" sz="1985" b="1" spc="-1" dirty="0">
                <a:solidFill>
                  <a:srgbClr val="000000"/>
                </a:solidFill>
                <a:latin typeface="Times New Roman"/>
                <a:ea typeface="Calibri"/>
              </a:rPr>
              <a:t> з </a:t>
            </a:r>
            <a:r>
              <a:rPr lang="ru-RU" sz="1985" b="1" spc="-1" dirty="0" err="1">
                <a:solidFill>
                  <a:srgbClr val="000000"/>
                </a:solidFill>
                <a:latin typeface="Times New Roman"/>
                <a:ea typeface="Calibri"/>
              </a:rPr>
              <a:t>реципієнтними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організмами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рівень</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якихось</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токсичних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алергенних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речовин</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що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перевищує</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встановлені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межі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безпеки</a:t>
            </a:r>
            <a:r>
              <a:rPr lang="ru-RU" sz="1985" b="1" spc="-1" dirty="0">
                <a:solidFill>
                  <a:srgbClr val="000000"/>
                </a:solidFill>
                <a:latin typeface="Times New Roman"/>
                <a:ea typeface="Calibri"/>
              </a:rPr>
              <a:t>;</a:t>
            </a:r>
            <a:endParaRPr lang="ru-RU" sz="1985" spc="-1" dirty="0">
              <a:latin typeface="Arial"/>
            </a:endParaRPr>
          </a:p>
          <a:p>
            <a:pPr algn="just">
              <a:lnSpc>
                <a:spcPct val="100000"/>
              </a:lnSpc>
            </a:pPr>
            <a:r>
              <a:rPr lang="ru-RU" sz="1985" b="1" spc="-1" dirty="0">
                <a:solidFill>
                  <a:srgbClr val="000000"/>
                </a:solidFill>
                <a:latin typeface="Times New Roman"/>
                <a:ea typeface="Calibri"/>
              </a:rPr>
              <a:t> горизонтальна передача </a:t>
            </a:r>
            <a:r>
              <a:rPr lang="ru-RU" sz="1985" b="1" spc="-1" dirty="0" err="1">
                <a:solidFill>
                  <a:srgbClr val="000000"/>
                </a:solidFill>
                <a:latin typeface="Times New Roman"/>
                <a:ea typeface="Calibri"/>
              </a:rPr>
              <a:t>трансгенів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іншим</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організмам</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зокремамаркерних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генів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стійкості</a:t>
            </a:r>
            <a:r>
              <a:rPr lang="ru-RU" sz="1985" b="1" spc="-1" dirty="0">
                <a:solidFill>
                  <a:srgbClr val="000000"/>
                </a:solidFill>
                <a:latin typeface="Times New Roman"/>
                <a:ea typeface="Calibri"/>
              </a:rPr>
              <a:t> до </a:t>
            </a:r>
            <a:r>
              <a:rPr lang="ru-RU" sz="1985" b="1" spc="-1" dirty="0" err="1">
                <a:solidFill>
                  <a:srgbClr val="000000"/>
                </a:solidFill>
                <a:latin typeface="Times New Roman"/>
                <a:ea typeface="Calibri"/>
              </a:rPr>
              <a:t>антибіотиків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від</a:t>
            </a:r>
            <a:r>
              <a:rPr lang="ru-RU" sz="1985" b="1" spc="-1" dirty="0">
                <a:solidFill>
                  <a:srgbClr val="000000"/>
                </a:solidFill>
                <a:latin typeface="Times New Roman"/>
                <a:ea typeface="Calibri"/>
              </a:rPr>
              <a:t> ГМО </a:t>
            </a:r>
            <a:r>
              <a:rPr lang="ru-RU" sz="1985" b="1" spc="-1" dirty="0" err="1">
                <a:solidFill>
                  <a:srgbClr val="000000"/>
                </a:solidFill>
                <a:latin typeface="Times New Roman"/>
                <a:ea typeface="Calibri"/>
              </a:rPr>
              <a:t>мікроорганізмам</a:t>
            </a:r>
            <a:r>
              <a:rPr lang="ru-RU" sz="1985" b="1" spc="-1" dirty="0">
                <a:solidFill>
                  <a:srgbClr val="000000"/>
                </a:solidFill>
                <a:latin typeface="Times New Roman"/>
                <a:ea typeface="Calibri"/>
              </a:rPr>
              <a:t> травного тракту.</a:t>
            </a:r>
            <a:endParaRPr lang="ru-RU" sz="1985" spc="-1" dirty="0">
              <a:latin typeface="Arial"/>
            </a:endParaRPr>
          </a:p>
          <a:p>
            <a:pPr algn="just">
              <a:lnSpc>
                <a:spcPct val="100000"/>
              </a:lnSpc>
            </a:pPr>
            <a:r>
              <a:rPr lang="ru-RU" sz="1985" b="1" spc="-1" dirty="0" err="1">
                <a:solidFill>
                  <a:srgbClr val="000000"/>
                </a:solidFill>
                <a:latin typeface="Times New Roman"/>
                <a:ea typeface="Calibri"/>
              </a:rPr>
              <a:t>Зрозуміло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що</a:t>
            </a:r>
            <a:r>
              <a:rPr lang="ru-RU" sz="1985" b="1" spc="-1" dirty="0">
                <a:solidFill>
                  <a:srgbClr val="000000"/>
                </a:solidFill>
                <a:latin typeface="Times New Roman"/>
                <a:ea typeface="Calibri"/>
              </a:rPr>
              <a:t> коли </a:t>
            </a:r>
            <a:r>
              <a:rPr lang="ru-RU" sz="1985" b="1" spc="-1" dirty="0" err="1">
                <a:solidFill>
                  <a:srgbClr val="000000"/>
                </a:solidFill>
                <a:latin typeface="Times New Roman"/>
                <a:ea typeface="Calibri"/>
              </a:rPr>
              <a:t>йдеться</a:t>
            </a:r>
            <a:r>
              <a:rPr lang="ru-RU" sz="1985" b="1" spc="-1" dirty="0">
                <a:solidFill>
                  <a:srgbClr val="000000"/>
                </a:solidFill>
                <a:latin typeface="Times New Roman"/>
                <a:ea typeface="Calibri"/>
              </a:rPr>
              <a:t> про </a:t>
            </a:r>
            <a:r>
              <a:rPr lang="ru-RU" sz="1985" b="1" spc="-1" dirty="0" err="1">
                <a:solidFill>
                  <a:srgbClr val="000000"/>
                </a:solidFill>
                <a:latin typeface="Times New Roman"/>
                <a:ea typeface="Calibri"/>
              </a:rPr>
              <a:t>ризики</a:t>
            </a:r>
            <a:r>
              <a:rPr lang="ru-RU" sz="1985" b="1" spc="-1" dirty="0">
                <a:solidFill>
                  <a:srgbClr val="000000"/>
                </a:solidFill>
                <a:latin typeface="Times New Roman"/>
                <a:ea typeface="Calibri"/>
              </a:rPr>
              <a:t> для </a:t>
            </a:r>
            <a:r>
              <a:rPr lang="ru-RU" sz="1985" b="1" spc="-1" dirty="0" err="1">
                <a:solidFill>
                  <a:srgbClr val="000000"/>
                </a:solidFill>
                <a:latin typeface="Times New Roman"/>
                <a:ea typeface="Calibri"/>
              </a:rPr>
              <a:t>здоров’я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людини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що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пов’язані</a:t>
            </a:r>
            <a:r>
              <a:rPr lang="ru-RU" sz="1985" b="1" spc="-1" dirty="0">
                <a:solidFill>
                  <a:srgbClr val="000000"/>
                </a:solidFill>
                <a:latin typeface="Times New Roman"/>
                <a:ea typeface="Calibri"/>
              </a:rPr>
              <a:t> з ГМО, </a:t>
            </a:r>
            <a:r>
              <a:rPr lang="ru-RU" sz="1985" b="1" spc="-1" dirty="0" err="1">
                <a:solidFill>
                  <a:srgbClr val="000000"/>
                </a:solidFill>
                <a:latin typeface="Times New Roman"/>
                <a:ea typeface="Calibri"/>
              </a:rPr>
              <a:t>мають</a:t>
            </a:r>
            <a:r>
              <a:rPr lang="ru-RU" sz="1985" b="1" spc="-1" dirty="0">
                <a:solidFill>
                  <a:srgbClr val="000000"/>
                </a:solidFill>
                <a:latin typeface="Times New Roman"/>
                <a:ea typeface="Calibri"/>
              </a:rPr>
              <a:t> на </a:t>
            </a:r>
            <a:r>
              <a:rPr lang="ru-RU" sz="1985" b="1" spc="-1" dirty="0" err="1">
                <a:solidFill>
                  <a:srgbClr val="000000"/>
                </a:solidFill>
                <a:latin typeface="Times New Roman"/>
                <a:ea typeface="Calibri"/>
              </a:rPr>
              <a:t>увазі</a:t>
            </a:r>
            <a:r>
              <a:rPr lang="ru-RU" sz="1985" b="1" spc="-1" dirty="0">
                <a:solidFill>
                  <a:srgbClr val="000000"/>
                </a:solidFill>
                <a:latin typeface="Times New Roman"/>
                <a:ea typeface="Calibri"/>
              </a:rPr>
              <a:t> перш за все </a:t>
            </a:r>
            <a:r>
              <a:rPr lang="ru-RU" sz="1985" b="1" spc="-1" dirty="0" err="1">
                <a:solidFill>
                  <a:srgbClr val="000000"/>
                </a:solidFill>
                <a:latin typeface="Times New Roman"/>
                <a:ea typeface="Calibri"/>
              </a:rPr>
              <a:t>ті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що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виникають</a:t>
            </a:r>
            <a:r>
              <a:rPr lang="ru-RU" sz="1985" b="1" spc="-1" dirty="0">
                <a:solidFill>
                  <a:srgbClr val="000000"/>
                </a:solidFill>
                <a:latin typeface="Times New Roman"/>
                <a:ea typeface="Calibri"/>
              </a:rPr>
              <a:t> при </a:t>
            </a:r>
            <a:r>
              <a:rPr lang="ru-RU" sz="1985" b="1" spc="-1" dirty="0" err="1">
                <a:solidFill>
                  <a:srgbClr val="000000"/>
                </a:solidFill>
                <a:latin typeface="Times New Roman"/>
                <a:ea typeface="Calibri"/>
              </a:rPr>
              <a:t>споживанні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продуктів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отриманих</a:t>
            </a:r>
            <a:r>
              <a:rPr lang="ru-RU" sz="1985" b="1" spc="-1" dirty="0">
                <a:solidFill>
                  <a:srgbClr val="000000"/>
                </a:solidFill>
                <a:latin typeface="Times New Roman"/>
                <a:ea typeface="Calibri"/>
              </a:rPr>
              <a:t> з них </a:t>
            </a:r>
            <a:r>
              <a:rPr lang="ru-RU" sz="1985" b="1" spc="-1" dirty="0" err="1">
                <a:solidFill>
                  <a:srgbClr val="000000"/>
                </a:solidFill>
                <a:latin typeface="Times New Roman"/>
                <a:ea typeface="Calibri"/>
              </a:rPr>
              <a:t>або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вироблених</a:t>
            </a:r>
            <a:r>
              <a:rPr lang="ru-RU" sz="1985" b="1" spc="-1" dirty="0">
                <a:solidFill>
                  <a:srgbClr val="000000"/>
                </a:solidFill>
                <a:latin typeface="Times New Roman"/>
                <a:ea typeface="Calibri"/>
              </a:rPr>
              <a:t> ними (</a:t>
            </a:r>
            <a:r>
              <a:rPr lang="ru-RU" sz="1985" b="1" spc="-1" dirty="0" err="1">
                <a:solidFill>
                  <a:srgbClr val="000000"/>
                </a:solidFill>
                <a:latin typeface="Times New Roman"/>
                <a:ea typeface="Calibri"/>
              </a:rPr>
              <a:t>наприклад</a:t>
            </a:r>
            <a:r>
              <a:rPr lang="ru-RU" sz="1985" b="1" spc="-1" dirty="0">
                <a:solidFill>
                  <a:srgbClr val="000000"/>
                </a:solidFill>
                <a:latin typeface="Times New Roman"/>
                <a:ea typeface="Calibri"/>
              </a:rPr>
              <a:t>, молока </a:t>
            </a:r>
            <a:r>
              <a:rPr lang="ru-RU" sz="1985" b="1" spc="-1" dirty="0" err="1">
                <a:solidFill>
                  <a:srgbClr val="000000"/>
                </a:solidFill>
                <a:latin typeface="Times New Roman"/>
                <a:ea typeface="Calibri"/>
              </a:rPr>
              <a:t>від</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генетично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модифікованих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корів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Стратегія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оцінки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безпеки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генетично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модифікованих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продуктів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харчування</a:t>
            </a:r>
            <a:r>
              <a:rPr lang="ru-RU" sz="1985" b="1" spc="-1" dirty="0">
                <a:solidFill>
                  <a:srgbClr val="000000"/>
                </a:solidFill>
                <a:latin typeface="Times New Roman"/>
                <a:ea typeface="Calibri"/>
              </a:rPr>
              <a:t> заснована на </a:t>
            </a:r>
            <a:r>
              <a:rPr lang="ru-RU" sz="1985" b="1" spc="-1" dirty="0" err="1">
                <a:solidFill>
                  <a:srgbClr val="000000"/>
                </a:solidFill>
                <a:latin typeface="Times New Roman"/>
                <a:ea typeface="Calibri"/>
              </a:rPr>
              <a:t>принципі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суттєвої</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еквівалентності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що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розроблений</a:t>
            </a:r>
            <a:r>
              <a:rPr lang="ru-RU" sz="1985" b="1" spc="-1" dirty="0">
                <a:solidFill>
                  <a:srgbClr val="000000"/>
                </a:solidFill>
                <a:latin typeface="Times New Roman"/>
                <a:ea typeface="Calibri"/>
              </a:rPr>
              <a:t> OECD (</a:t>
            </a:r>
            <a:r>
              <a:rPr lang="ru-RU" sz="1985" b="1" spc="-1" dirty="0" err="1">
                <a:solidFill>
                  <a:srgbClr val="000000"/>
                </a:solidFill>
                <a:latin typeface="Times New Roman"/>
                <a:ea typeface="Calibri"/>
              </a:rPr>
              <a:t>Організацією</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економічного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співробітництва</a:t>
            </a:r>
            <a:r>
              <a:rPr lang="ru-RU" sz="1985" b="1" spc="-1" dirty="0">
                <a:solidFill>
                  <a:srgbClr val="000000"/>
                </a:solidFill>
                <a:latin typeface="Times New Roman"/>
                <a:ea typeface="Calibri"/>
              </a:rPr>
              <a:t> і </a:t>
            </a:r>
            <a:r>
              <a:rPr lang="ru-RU" sz="1985" b="1" spc="-1" dirty="0" err="1">
                <a:solidFill>
                  <a:srgbClr val="000000"/>
                </a:solidFill>
                <a:latin typeface="Times New Roman"/>
                <a:ea typeface="Calibri"/>
              </a:rPr>
              <a:t>розвитку</a:t>
            </a:r>
            <a:r>
              <a:rPr lang="ru-RU" sz="1985" b="1" spc="-1" dirty="0">
                <a:solidFill>
                  <a:srgbClr val="000000"/>
                </a:solidFill>
                <a:latin typeface="Times New Roman"/>
                <a:ea typeface="Calibri"/>
              </a:rPr>
              <a:t>).</a:t>
            </a:r>
            <a:endParaRPr lang="ru-RU" sz="1985" spc="-1" dirty="0">
              <a:latin typeface="Arial"/>
            </a:endParaRPr>
          </a:p>
          <a:p>
            <a:pPr algn="just">
              <a:lnSpc>
                <a:spcPct val="100000"/>
              </a:lnSpc>
            </a:pPr>
            <a:endParaRPr lang="ru-RU" sz="1985" spc="-1" dirty="0">
              <a:latin typeface="Arial"/>
            </a:endParaRPr>
          </a:p>
        </p:txBody>
      </p:sp>
    </p:spTree>
    <p:extLst>
      <p:ext uri="{BB962C8B-B14F-4D97-AF65-F5344CB8AC3E}">
        <p14:creationId xmlns:p14="http://schemas.microsoft.com/office/powerpoint/2010/main" val="187819009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CustomShape 1"/>
          <p:cNvSpPr/>
          <p:nvPr/>
        </p:nvSpPr>
        <p:spPr>
          <a:xfrm>
            <a:off x="238200" y="443420"/>
            <a:ext cx="9609782" cy="6820520"/>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99250" tIns="49625" rIns="99250" bIns="49625" anchor="ctr">
            <a:spAutoFit/>
          </a:bodyPr>
          <a:lstStyle/>
          <a:p>
            <a:pPr algn="just">
              <a:lnSpc>
                <a:spcPct val="100000"/>
              </a:lnSpc>
            </a:pPr>
            <a:r>
              <a:rPr lang="ru-RU" sz="1985" b="1" spc="-1" dirty="0" err="1">
                <a:solidFill>
                  <a:srgbClr val="000000"/>
                </a:solidFill>
                <a:latin typeface="Times New Roman"/>
                <a:ea typeface="Calibri"/>
              </a:rPr>
              <a:t>Згідно</a:t>
            </a:r>
            <a:r>
              <a:rPr lang="ru-RU" sz="1985" b="1" spc="-1" dirty="0">
                <a:solidFill>
                  <a:srgbClr val="000000"/>
                </a:solidFill>
                <a:latin typeface="Times New Roman"/>
                <a:ea typeface="Calibri"/>
              </a:rPr>
              <a:t> з </a:t>
            </a:r>
            <a:r>
              <a:rPr lang="ru-RU" sz="1985" b="1" spc="-1" dirty="0" err="1">
                <a:solidFill>
                  <a:srgbClr val="000000"/>
                </a:solidFill>
                <a:latin typeface="Times New Roman"/>
                <a:ea typeface="Calibri"/>
              </a:rPr>
              <a:t>чим</a:t>
            </a:r>
            <a:r>
              <a:rPr lang="ru-RU" sz="1985" b="1" spc="-1" dirty="0">
                <a:solidFill>
                  <a:srgbClr val="000000"/>
                </a:solidFill>
                <a:latin typeface="Times New Roman"/>
                <a:ea typeface="Calibri"/>
              </a:rPr>
              <a:t> принципом, </a:t>
            </a:r>
            <a:r>
              <a:rPr lang="ru-RU" sz="1985" b="1" spc="-1" dirty="0" err="1">
                <a:solidFill>
                  <a:srgbClr val="000000"/>
                </a:solidFill>
                <a:latin typeface="Times New Roman"/>
                <a:ea typeface="Calibri"/>
              </a:rPr>
              <a:t>оцінюється</a:t>
            </a:r>
            <a:r>
              <a:rPr lang="ru-RU" sz="1985" b="1" spc="-1" dirty="0">
                <a:solidFill>
                  <a:srgbClr val="000000"/>
                </a:solidFill>
                <a:latin typeface="Times New Roman"/>
                <a:ea typeface="Calibri"/>
              </a:rPr>
              <a:t> не </a:t>
            </a:r>
            <a:r>
              <a:rPr lang="ru-RU" sz="1985" b="1" spc="-1" dirty="0" err="1">
                <a:solidFill>
                  <a:srgbClr val="000000"/>
                </a:solidFill>
                <a:latin typeface="Times New Roman"/>
                <a:ea typeface="Calibri"/>
              </a:rPr>
              <a:t>рівень</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безпеки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нових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продуктів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харчування</a:t>
            </a:r>
            <a:r>
              <a:rPr lang="ru-RU" sz="1985" b="1" spc="-1" dirty="0">
                <a:solidFill>
                  <a:srgbClr val="000000"/>
                </a:solidFill>
                <a:latin typeface="Times New Roman"/>
                <a:ea typeface="Calibri"/>
              </a:rPr>
              <a:t> як </a:t>
            </a:r>
            <a:r>
              <a:rPr lang="ru-RU" sz="1985" b="1" spc="-1" dirty="0" err="1">
                <a:solidFill>
                  <a:srgbClr val="000000"/>
                </a:solidFill>
                <a:latin typeface="Times New Roman"/>
                <a:ea typeface="Calibri"/>
              </a:rPr>
              <a:t>такий</a:t>
            </a:r>
            <a:r>
              <a:rPr lang="ru-RU" sz="1985" b="1" spc="-1" dirty="0">
                <a:solidFill>
                  <a:srgbClr val="000000"/>
                </a:solidFill>
                <a:latin typeface="Times New Roman"/>
                <a:ea typeface="Calibri"/>
              </a:rPr>
              <a:t>, а </a:t>
            </a:r>
            <a:r>
              <a:rPr lang="ru-RU" sz="1985" b="1" spc="-1" dirty="0" err="1">
                <a:solidFill>
                  <a:srgbClr val="000000"/>
                </a:solidFill>
                <a:latin typeface="Times New Roman"/>
                <a:ea typeface="Calibri"/>
              </a:rPr>
              <a:t>його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зміна</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порівняно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із</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традиційними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харчовими</a:t>
            </a:r>
            <a:r>
              <a:rPr lang="ru-RU" sz="1985" b="1" spc="-1" dirty="0">
                <a:solidFill>
                  <a:srgbClr val="000000"/>
                </a:solidFill>
                <a:latin typeface="Times New Roman"/>
                <a:ea typeface="Calibri"/>
              </a:rPr>
              <a:t> аналогами, </a:t>
            </a:r>
            <a:r>
              <a:rPr lang="ru-RU" sz="1985" b="1" spc="-1" dirty="0" err="1">
                <a:solidFill>
                  <a:srgbClr val="000000"/>
                </a:solidFill>
                <a:latin typeface="Times New Roman"/>
                <a:ea typeface="Calibri"/>
              </a:rPr>
              <a:t>що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мають</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тривалу</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історію</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безпечного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використання</a:t>
            </a:r>
            <a:r>
              <a:rPr lang="ru-RU" sz="1985" b="1" spc="-1" dirty="0">
                <a:solidFill>
                  <a:srgbClr val="000000"/>
                </a:solidFill>
                <a:latin typeface="Times New Roman"/>
                <a:ea typeface="Calibri"/>
              </a:rPr>
              <a:t>.</a:t>
            </a:r>
            <a:endParaRPr lang="ru-RU" sz="1985" spc="-1" dirty="0">
              <a:latin typeface="Arial"/>
            </a:endParaRPr>
          </a:p>
          <a:p>
            <a:pPr algn="just">
              <a:lnSpc>
                <a:spcPct val="100000"/>
              </a:lnSpc>
            </a:pPr>
            <a:r>
              <a:rPr lang="ru-RU" sz="1985" b="1" spc="-1" dirty="0">
                <a:solidFill>
                  <a:srgbClr val="000000"/>
                </a:solidFill>
                <a:latin typeface="Times New Roman"/>
                <a:ea typeface="Calibri"/>
              </a:rPr>
              <a:t>Для </a:t>
            </a:r>
            <a:r>
              <a:rPr lang="ru-RU" sz="1985" b="1" spc="-1" dirty="0" err="1">
                <a:solidFill>
                  <a:srgbClr val="000000"/>
                </a:solidFill>
                <a:latin typeface="Times New Roman"/>
                <a:ea typeface="Calibri"/>
              </a:rPr>
              <a:t>ідентифікації</a:t>
            </a:r>
            <a:r>
              <a:rPr lang="ru-RU" sz="1985" b="1" spc="-1" dirty="0">
                <a:solidFill>
                  <a:srgbClr val="000000"/>
                </a:solidFill>
                <a:latin typeface="Times New Roman"/>
                <a:ea typeface="Calibri"/>
              </a:rPr>
              <a:t> в </a:t>
            </a:r>
            <a:r>
              <a:rPr lang="ru-RU" sz="1985" b="1" spc="-1" dirty="0" err="1">
                <a:solidFill>
                  <a:srgbClr val="000000"/>
                </a:solidFill>
                <a:latin typeface="Times New Roman"/>
                <a:ea typeface="Calibri"/>
              </a:rPr>
              <a:t>нових</a:t>
            </a:r>
            <a:r>
              <a:rPr lang="ru-RU" sz="1985" b="1" spc="-1" dirty="0">
                <a:solidFill>
                  <a:srgbClr val="000000"/>
                </a:solidFill>
                <a:latin typeface="Times New Roman"/>
                <a:ea typeface="Calibri"/>
              </a:rPr>
              <a:t> продуктах і </a:t>
            </a:r>
            <a:r>
              <a:rPr lang="ru-RU" sz="1985" b="1" spc="-1" dirty="0" err="1">
                <a:solidFill>
                  <a:srgbClr val="000000"/>
                </a:solidFill>
                <a:latin typeface="Times New Roman"/>
                <a:ea typeface="Calibri"/>
              </a:rPr>
              <a:t>вихідній</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сировині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відмінних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від</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аналогів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ознак</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що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впливають</a:t>
            </a:r>
            <a:r>
              <a:rPr lang="ru-RU" sz="1985" b="1" spc="-1" dirty="0">
                <a:solidFill>
                  <a:srgbClr val="000000"/>
                </a:solidFill>
                <a:latin typeface="Times New Roman"/>
                <a:ea typeface="Calibri"/>
              </a:rPr>
              <a:t> на </a:t>
            </a:r>
            <a:r>
              <a:rPr lang="ru-RU" sz="1985" b="1" spc="-1" dirty="0" err="1">
                <a:solidFill>
                  <a:srgbClr val="000000"/>
                </a:solidFill>
                <a:latin typeface="Times New Roman"/>
                <a:ea typeface="Calibri"/>
              </a:rPr>
              <a:t>рівень</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безпеки</a:t>
            </a:r>
            <a:r>
              <a:rPr lang="ru-RU" sz="1985" b="1" spc="-1" dirty="0">
                <a:solidFill>
                  <a:srgbClr val="000000"/>
                </a:solidFill>
                <a:latin typeface="Times New Roman"/>
                <a:ea typeface="Calibri"/>
              </a:rPr>
              <a:t> і </a:t>
            </a:r>
            <a:r>
              <a:rPr lang="ru-RU" sz="1985" b="1" spc="-1" dirty="0" err="1">
                <a:solidFill>
                  <a:srgbClr val="000000"/>
                </a:solidFill>
                <a:latin typeface="Times New Roman"/>
                <a:ea typeface="Calibri"/>
              </a:rPr>
              <a:t>поживну</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цінність</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продуктів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харчування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ретельному</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аналізу</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піддається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інформація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що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стосується</a:t>
            </a:r>
            <a:r>
              <a:rPr lang="ru-RU" sz="1985" b="1" spc="-1" dirty="0">
                <a:solidFill>
                  <a:srgbClr val="000000"/>
                </a:solidFill>
                <a:latin typeface="Times New Roman"/>
                <a:ea typeface="Calibri"/>
              </a:rPr>
              <a:t> характеру ГМ, а </a:t>
            </a:r>
            <a:r>
              <a:rPr lang="ru-RU" sz="1985" b="1" spc="-1" dirty="0" err="1">
                <a:solidFill>
                  <a:srgbClr val="000000"/>
                </a:solidFill>
                <a:latin typeface="Times New Roman"/>
                <a:ea typeface="Calibri"/>
              </a:rPr>
              <a:t>також</a:t>
            </a:r>
            <a:r>
              <a:rPr lang="ru-RU" sz="1985" b="1" spc="-1" dirty="0">
                <a:solidFill>
                  <a:srgbClr val="000000"/>
                </a:solidFill>
                <a:latin typeface="Times New Roman"/>
                <a:ea typeface="Calibri"/>
              </a:rPr>
              <a:t> характеристик </a:t>
            </a:r>
            <a:r>
              <a:rPr lang="ru-RU" sz="1985" b="1" spc="-1" dirty="0" err="1">
                <a:solidFill>
                  <a:srgbClr val="000000"/>
                </a:solidFill>
                <a:latin typeface="Times New Roman"/>
                <a:ea typeface="Calibri"/>
              </a:rPr>
              <a:t>вихідного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організму</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від</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якого</a:t>
            </a:r>
            <a:r>
              <a:rPr lang="ru-RU" sz="1985" b="1" spc="-1" dirty="0">
                <a:solidFill>
                  <a:srgbClr val="000000"/>
                </a:solidFill>
                <a:latin typeface="Times New Roman"/>
                <a:ea typeface="Calibri"/>
              </a:rPr>
              <a:t> взято ген, </a:t>
            </a:r>
            <a:r>
              <a:rPr lang="ru-RU" sz="1985" b="1" spc="-1" dirty="0" err="1">
                <a:solidFill>
                  <a:srgbClr val="000000"/>
                </a:solidFill>
                <a:latin typeface="Times New Roman"/>
                <a:ea typeface="Calibri"/>
              </a:rPr>
              <a:t>призначений</a:t>
            </a:r>
            <a:r>
              <a:rPr lang="ru-RU" sz="1985" b="1" spc="-1" dirty="0">
                <a:solidFill>
                  <a:srgbClr val="000000"/>
                </a:solidFill>
                <a:latin typeface="Times New Roman"/>
                <a:ea typeface="Calibri"/>
              </a:rPr>
              <a:t> для </a:t>
            </a:r>
            <a:r>
              <a:rPr lang="ru-RU" sz="1985" b="1" spc="-1" dirty="0" err="1">
                <a:solidFill>
                  <a:srgbClr val="000000"/>
                </a:solidFill>
                <a:latin typeface="Times New Roman"/>
                <a:ea typeface="Calibri"/>
              </a:rPr>
              <a:t>трансгеноза</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Далі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проводять</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порівняльний</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аналіз</a:t>
            </a:r>
            <a:r>
              <a:rPr lang="ru-RU" sz="1985" b="1" spc="-1" dirty="0">
                <a:solidFill>
                  <a:srgbClr val="000000"/>
                </a:solidFill>
                <a:latin typeface="Times New Roman"/>
                <a:ea typeface="Calibri"/>
              </a:rPr>
              <a:t> ГМО і </a:t>
            </a:r>
            <a:r>
              <a:rPr lang="ru-RU" sz="1985" b="1" spc="-1" dirty="0" err="1">
                <a:solidFill>
                  <a:srgbClr val="000000"/>
                </a:solidFill>
                <a:latin typeface="Times New Roman"/>
                <a:ea typeface="Calibri"/>
              </a:rPr>
              <a:t>вихідного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немодифікованого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організму</a:t>
            </a:r>
            <a:r>
              <a:rPr lang="ru-RU" sz="1985" b="1" spc="-1" dirty="0">
                <a:solidFill>
                  <a:srgbClr val="000000"/>
                </a:solidFill>
                <a:latin typeface="Times New Roman"/>
                <a:ea typeface="Calibri"/>
              </a:rPr>
              <a:t>. Для </a:t>
            </a:r>
            <a:r>
              <a:rPr lang="ru-RU" sz="1985" b="1" spc="-1" dirty="0" err="1">
                <a:solidFill>
                  <a:srgbClr val="000000"/>
                </a:solidFill>
                <a:latin typeface="Times New Roman"/>
                <a:ea typeface="Calibri"/>
              </a:rPr>
              <a:t>цього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порівнюють</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агрономічні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показники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продукти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вбудованих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генів</a:t>
            </a:r>
            <a:r>
              <a:rPr lang="ru-RU" sz="1985" b="1" spc="-1" dirty="0">
                <a:solidFill>
                  <a:srgbClr val="000000"/>
                </a:solidFill>
                <a:latin typeface="Times New Roman"/>
                <a:ea typeface="Calibri"/>
              </a:rPr>
              <a:t>, склад </a:t>
            </a:r>
            <a:r>
              <a:rPr lang="ru-RU" sz="1985" b="1" spc="-1" dirty="0" err="1">
                <a:solidFill>
                  <a:srgbClr val="000000"/>
                </a:solidFill>
                <a:latin typeface="Times New Roman"/>
                <a:ea typeface="Calibri"/>
              </a:rPr>
              <a:t>ключових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хімічних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компонентів</a:t>
            </a:r>
            <a:r>
              <a:rPr lang="ru-RU" sz="1985" b="1" spc="-1" dirty="0">
                <a:solidFill>
                  <a:srgbClr val="000000"/>
                </a:solidFill>
                <a:latin typeface="Times New Roman"/>
                <a:ea typeface="Calibri"/>
              </a:rPr>
              <a:t> (у тому </a:t>
            </a:r>
            <a:r>
              <a:rPr lang="ru-RU" sz="1985" b="1" spc="-1" dirty="0" err="1">
                <a:solidFill>
                  <a:srgbClr val="000000"/>
                </a:solidFill>
                <a:latin typeface="Times New Roman"/>
                <a:ea typeface="Calibri"/>
              </a:rPr>
              <a:t>числі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поживних</a:t>
            </a:r>
            <a:r>
              <a:rPr lang="ru-RU" sz="1985" b="1" spc="-1" dirty="0">
                <a:solidFill>
                  <a:srgbClr val="000000"/>
                </a:solidFill>
                <a:latin typeface="Times New Roman"/>
                <a:ea typeface="Calibri"/>
              </a:rPr>
              <a:t> і </a:t>
            </a:r>
            <a:r>
              <a:rPr lang="ru-RU" sz="1985" b="1" spc="-1" dirty="0" err="1">
                <a:solidFill>
                  <a:srgbClr val="000000"/>
                </a:solidFill>
                <a:latin typeface="Times New Roman"/>
                <a:ea typeface="Calibri"/>
              </a:rPr>
              <a:t>антипоживних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профіль</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основних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метаболітів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ефекти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переробки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вихідної</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сировини</a:t>
            </a:r>
            <a:r>
              <a:rPr lang="ru-RU" sz="1985" b="1" spc="-1" dirty="0">
                <a:solidFill>
                  <a:srgbClr val="000000"/>
                </a:solidFill>
                <a:latin typeface="Times New Roman"/>
                <a:ea typeface="Calibri"/>
              </a:rPr>
              <a:t>.</a:t>
            </a:r>
            <a:endParaRPr lang="ru-RU" sz="1985" spc="-1" dirty="0">
              <a:latin typeface="Arial"/>
            </a:endParaRPr>
          </a:p>
          <a:p>
            <a:pPr algn="just">
              <a:lnSpc>
                <a:spcPct val="100000"/>
              </a:lnSpc>
            </a:pPr>
            <a:r>
              <a:rPr lang="ru-RU" sz="1985" b="1" spc="-1" dirty="0" err="1">
                <a:solidFill>
                  <a:srgbClr val="800080"/>
                </a:solidFill>
                <a:latin typeface="Times New Roman"/>
                <a:ea typeface="Calibri"/>
              </a:rPr>
              <a:t>Новий</a:t>
            </a:r>
            <a:r>
              <a:rPr lang="ru-RU" sz="1985" b="1" spc="-1" dirty="0">
                <a:solidFill>
                  <a:srgbClr val="800080"/>
                </a:solidFill>
                <a:latin typeface="Times New Roman"/>
                <a:ea typeface="Calibri"/>
              </a:rPr>
              <a:t> продукт (сорт </a:t>
            </a:r>
            <a:r>
              <a:rPr lang="ru-RU" sz="1985" b="1" spc="-1" dirty="0" err="1">
                <a:solidFill>
                  <a:srgbClr val="800080"/>
                </a:solidFill>
                <a:latin typeface="Times New Roman"/>
                <a:ea typeface="Calibri"/>
              </a:rPr>
              <a:t>рослин</a:t>
            </a:r>
            <a:r>
              <a:rPr lang="ru-RU" sz="1985" b="1" spc="-1" dirty="0">
                <a:solidFill>
                  <a:srgbClr val="800080"/>
                </a:solidFill>
                <a:latin typeface="Times New Roman"/>
                <a:ea typeface="Calibri"/>
              </a:rPr>
              <a:t>) </a:t>
            </a:r>
            <a:r>
              <a:rPr lang="ru-RU" sz="1985" b="1" spc="-1" dirty="0" err="1">
                <a:solidFill>
                  <a:srgbClr val="800080"/>
                </a:solidFill>
                <a:latin typeface="Times New Roman"/>
                <a:ea typeface="Calibri"/>
              </a:rPr>
              <a:t>може</a:t>
            </a:r>
            <a:r>
              <a:rPr lang="ru-RU" sz="1985" b="1" spc="-1" dirty="0">
                <a:solidFill>
                  <a:srgbClr val="800080"/>
                </a:solidFill>
                <a:latin typeface="Times New Roman"/>
                <a:ea typeface="Calibri"/>
              </a:rPr>
              <a:t> бути:</a:t>
            </a:r>
            <a:endParaRPr lang="ru-RU" sz="1985" spc="-1" dirty="0">
              <a:latin typeface="Arial"/>
            </a:endParaRPr>
          </a:p>
          <a:p>
            <a:pPr algn="just">
              <a:lnSpc>
                <a:spcPct val="100000"/>
              </a:lnSpc>
            </a:pP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еквівалентним</a:t>
            </a:r>
            <a:r>
              <a:rPr lang="ru-RU" sz="1985" b="1" spc="-1" dirty="0">
                <a:solidFill>
                  <a:srgbClr val="000000"/>
                </a:solidFill>
                <a:latin typeface="Times New Roman"/>
                <a:ea typeface="Calibri"/>
              </a:rPr>
              <a:t> за </a:t>
            </a:r>
            <a:r>
              <a:rPr lang="ru-RU" sz="1985" b="1" spc="-1" dirty="0" err="1">
                <a:solidFill>
                  <a:srgbClr val="000000"/>
                </a:solidFill>
                <a:latin typeface="Times New Roman"/>
                <a:ea typeface="Calibri"/>
              </a:rPr>
              <a:t>суттєвими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ознаками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вибраному</a:t>
            </a:r>
            <a:r>
              <a:rPr lang="ru-RU" sz="1985" b="1" spc="-1" dirty="0">
                <a:solidFill>
                  <a:srgbClr val="000000"/>
                </a:solidFill>
                <a:latin typeface="Times New Roman"/>
                <a:ea typeface="Calibri"/>
              </a:rPr>
              <a:t> аналогу;</a:t>
            </a:r>
            <a:endParaRPr lang="ru-RU" sz="1985" spc="-1" dirty="0">
              <a:latin typeface="Arial"/>
            </a:endParaRPr>
          </a:p>
          <a:p>
            <a:pPr algn="just">
              <a:lnSpc>
                <a:spcPct val="100000"/>
              </a:lnSpc>
            </a:pP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еквівалентним</a:t>
            </a:r>
            <a:r>
              <a:rPr lang="ru-RU" sz="1985" b="1" spc="-1" dirty="0">
                <a:solidFill>
                  <a:srgbClr val="000000"/>
                </a:solidFill>
                <a:latin typeface="Times New Roman"/>
                <a:ea typeface="Calibri"/>
              </a:rPr>
              <a:t> аналогу, за </a:t>
            </a:r>
            <a:r>
              <a:rPr lang="ru-RU" sz="1985" b="1" spc="-1" dirty="0" err="1">
                <a:solidFill>
                  <a:srgbClr val="000000"/>
                </a:solidFill>
                <a:latin typeface="Times New Roman"/>
                <a:ea typeface="Calibri"/>
              </a:rPr>
              <a:t>винятком</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однієї</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декількох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суттєвої</a:t>
            </a:r>
            <a:r>
              <a:rPr lang="ru-RU" sz="1985" b="1" spc="-1" dirty="0">
                <a:solidFill>
                  <a:srgbClr val="000000"/>
                </a:solidFill>
                <a:latin typeface="Times New Roman"/>
                <a:ea typeface="Calibri"/>
              </a:rPr>
              <a:t>, добре </a:t>
            </a:r>
            <a:r>
              <a:rPr lang="ru-RU" sz="1985" b="1" spc="-1" dirty="0" err="1">
                <a:solidFill>
                  <a:srgbClr val="000000"/>
                </a:solidFill>
                <a:latin typeface="Times New Roman"/>
                <a:ea typeface="Calibri"/>
              </a:rPr>
              <a:t>визначуваної</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ознаки</a:t>
            </a:r>
            <a:r>
              <a:rPr lang="ru-RU" sz="1985" b="1" spc="-1" dirty="0">
                <a:solidFill>
                  <a:srgbClr val="000000"/>
                </a:solidFill>
                <a:latin typeface="Times New Roman"/>
                <a:ea typeface="Calibri"/>
              </a:rPr>
              <a:t>;</a:t>
            </a:r>
            <a:endParaRPr lang="ru-RU" sz="1985" spc="-1" dirty="0">
              <a:latin typeface="Arial"/>
            </a:endParaRPr>
          </a:p>
          <a:p>
            <a:pPr algn="just">
              <a:lnSpc>
                <a:spcPct val="100000"/>
              </a:lnSpc>
            </a:pPr>
            <a:r>
              <a:rPr lang="ru-RU" sz="1985" b="1" spc="-1" dirty="0">
                <a:solidFill>
                  <a:srgbClr val="000000"/>
                </a:solidFill>
                <a:latin typeface="Times New Roman"/>
                <a:ea typeface="Calibri"/>
              </a:rPr>
              <a:t> не </a:t>
            </a:r>
            <a:r>
              <a:rPr lang="ru-RU" sz="1985" b="1" spc="-1" dirty="0" err="1">
                <a:solidFill>
                  <a:srgbClr val="000000"/>
                </a:solidFill>
                <a:latin typeface="Times New Roman"/>
                <a:ea typeface="Calibri"/>
              </a:rPr>
              <a:t>еквівалентним</a:t>
            </a:r>
            <a:r>
              <a:rPr lang="ru-RU" sz="1985" b="1" spc="-1" dirty="0">
                <a:solidFill>
                  <a:srgbClr val="000000"/>
                </a:solidFill>
                <a:latin typeface="Times New Roman"/>
                <a:ea typeface="Calibri"/>
              </a:rPr>
              <a:t> аналогу за </a:t>
            </a:r>
            <a:r>
              <a:rPr lang="ru-RU" sz="1985" b="1" spc="-1" dirty="0" err="1">
                <a:solidFill>
                  <a:srgbClr val="000000"/>
                </a:solidFill>
                <a:latin typeface="Times New Roman"/>
                <a:ea typeface="Calibri"/>
              </a:rPr>
              <a:t>суттєвими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ознаками</a:t>
            </a:r>
            <a:r>
              <a:rPr lang="ru-RU" sz="1985" b="1" spc="-1" dirty="0">
                <a:solidFill>
                  <a:srgbClr val="000000"/>
                </a:solidFill>
                <a:latin typeface="Times New Roman"/>
                <a:ea typeface="Calibri"/>
              </a:rPr>
              <a:t>.</a:t>
            </a:r>
            <a:endParaRPr lang="ru-RU" sz="1985" spc="-1" dirty="0">
              <a:latin typeface="Arial"/>
            </a:endParaRPr>
          </a:p>
          <a:p>
            <a:pPr algn="just">
              <a:lnSpc>
                <a:spcPct val="100000"/>
              </a:lnSpc>
            </a:pPr>
            <a:r>
              <a:rPr lang="ru-RU" sz="1985" b="1" spc="-1" dirty="0">
                <a:solidFill>
                  <a:srgbClr val="000000"/>
                </a:solidFill>
                <a:latin typeface="Times New Roman"/>
                <a:ea typeface="Calibri"/>
              </a:rPr>
              <a:t>У 2-му і 3-му </a:t>
            </a:r>
            <a:r>
              <a:rPr lang="ru-RU" sz="1985" b="1" spc="-1" dirty="0" err="1">
                <a:solidFill>
                  <a:srgbClr val="000000"/>
                </a:solidFill>
                <a:latin typeface="Times New Roman"/>
                <a:ea typeface="Calibri"/>
              </a:rPr>
              <a:t>випадках</a:t>
            </a:r>
            <a:r>
              <a:rPr lang="ru-RU" sz="1985" b="1" spc="-1" dirty="0">
                <a:solidFill>
                  <a:srgbClr val="000000"/>
                </a:solidFill>
                <a:latin typeface="Times New Roman"/>
                <a:ea typeface="Calibri"/>
              </a:rPr>
              <a:t> проводиться </a:t>
            </a:r>
            <a:r>
              <a:rPr lang="ru-RU" sz="1985" b="1" spc="-1" dirty="0" err="1">
                <a:solidFill>
                  <a:srgbClr val="000000"/>
                </a:solidFill>
                <a:latin typeface="Times New Roman"/>
                <a:ea typeface="Calibri"/>
              </a:rPr>
              <a:t>ретельна</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оцінка</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безпеки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відмінних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від</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вихідного</a:t>
            </a:r>
            <a:r>
              <a:rPr lang="ru-RU" sz="1985" b="1" spc="-1" dirty="0">
                <a:solidFill>
                  <a:srgbClr val="000000"/>
                </a:solidFill>
                <a:latin typeface="Times New Roman"/>
                <a:ea typeface="Calibri"/>
              </a:rPr>
              <a:t> аналога </a:t>
            </a:r>
            <a:r>
              <a:rPr lang="ru-RU" sz="1985" b="1" spc="-1" dirty="0" err="1">
                <a:solidFill>
                  <a:srgbClr val="000000"/>
                </a:solidFill>
                <a:latin typeface="Times New Roman"/>
                <a:ea typeface="Calibri"/>
              </a:rPr>
              <a:t>ознак</a:t>
            </a:r>
            <a:r>
              <a:rPr lang="ru-RU" sz="1985" b="1" spc="-1" dirty="0">
                <a:solidFill>
                  <a:srgbClr val="000000"/>
                </a:solidFill>
                <a:latin typeface="Times New Roman"/>
                <a:ea typeface="Calibri"/>
              </a:rPr>
              <a:t> ГМО за такими </a:t>
            </a:r>
            <a:r>
              <a:rPr lang="ru-RU" sz="1985" b="1" spc="-1" dirty="0" err="1">
                <a:solidFill>
                  <a:srgbClr val="000000"/>
                </a:solidFill>
                <a:latin typeface="Times New Roman"/>
                <a:ea typeface="Calibri"/>
              </a:rPr>
              <a:t>показниками</a:t>
            </a:r>
            <a:r>
              <a:rPr lang="ru-RU" sz="1985" b="1" spc="-1" dirty="0">
                <a:solidFill>
                  <a:srgbClr val="000000"/>
                </a:solidFill>
                <a:latin typeface="Times New Roman"/>
                <a:ea typeface="Calibri"/>
              </a:rPr>
              <a:t>, як </a:t>
            </a:r>
            <a:r>
              <a:rPr lang="ru-RU" sz="1985" b="1" spc="-1" dirty="0" err="1">
                <a:solidFill>
                  <a:srgbClr val="000000"/>
                </a:solidFill>
                <a:latin typeface="Times New Roman"/>
                <a:ea typeface="Calibri"/>
              </a:rPr>
              <a:t>потенційна</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токсичність</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потенційна</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алергенність</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можливість</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перенесення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генів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стійкості</a:t>
            </a:r>
            <a:r>
              <a:rPr lang="ru-RU" sz="1985" b="1" spc="-1" dirty="0">
                <a:solidFill>
                  <a:srgbClr val="000000"/>
                </a:solidFill>
                <a:latin typeface="Times New Roman"/>
                <a:ea typeface="Calibri"/>
              </a:rPr>
              <a:t> до </a:t>
            </a:r>
            <a:r>
              <a:rPr lang="ru-RU" sz="1985" b="1" spc="-1" dirty="0" err="1">
                <a:solidFill>
                  <a:srgbClr val="000000"/>
                </a:solidFill>
                <a:latin typeface="Times New Roman"/>
                <a:ea typeface="Calibri"/>
              </a:rPr>
              <a:t>антибіотиків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мікроорганізмам</a:t>
            </a:r>
            <a:r>
              <a:rPr lang="ru-RU" sz="1985" b="1" spc="-1" dirty="0">
                <a:solidFill>
                  <a:srgbClr val="000000"/>
                </a:solidFill>
                <a:latin typeface="Times New Roman"/>
                <a:ea typeface="Calibri"/>
              </a:rPr>
              <a:t> травного тракту, </a:t>
            </a:r>
            <a:r>
              <a:rPr lang="ru-RU" sz="1985" b="1" spc="-1" dirty="0" err="1">
                <a:solidFill>
                  <a:srgbClr val="000000"/>
                </a:solidFill>
                <a:latin typeface="Times New Roman"/>
                <a:ea typeface="Calibri"/>
              </a:rPr>
              <a:t>ймовірність</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потенційного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погіршення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харчової</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цінності</a:t>
            </a:r>
            <a:r>
              <a:rPr lang="ru-RU" sz="1985" b="1" spc="-1" dirty="0">
                <a:solidFill>
                  <a:srgbClr val="000000"/>
                </a:solidFill>
                <a:latin typeface="Times New Roman"/>
                <a:ea typeface="Calibri"/>
              </a:rPr>
              <a:t> та </a:t>
            </a:r>
            <a:r>
              <a:rPr lang="ru-RU" sz="1985" b="1" spc="-1" dirty="0" err="1">
                <a:solidFill>
                  <a:srgbClr val="000000"/>
                </a:solidFill>
                <a:latin typeface="Times New Roman"/>
                <a:ea typeface="Calibri"/>
              </a:rPr>
              <a:t>засвоєння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поживних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речовин</a:t>
            </a:r>
            <a:r>
              <a:rPr lang="ru-RU" sz="1985" b="1" spc="-1" dirty="0">
                <a:solidFill>
                  <a:srgbClr val="000000"/>
                </a:solidFill>
                <a:latin typeface="Times New Roman"/>
                <a:ea typeface="Calibri"/>
              </a:rPr>
              <a:t>.</a:t>
            </a:r>
            <a:endParaRPr lang="ru-RU" sz="1985" spc="-1" dirty="0">
              <a:latin typeface="Arial"/>
            </a:endParaRPr>
          </a:p>
        </p:txBody>
      </p:sp>
    </p:spTree>
    <p:extLst>
      <p:ext uri="{BB962C8B-B14F-4D97-AF65-F5344CB8AC3E}">
        <p14:creationId xmlns:p14="http://schemas.microsoft.com/office/powerpoint/2010/main" val="257126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CustomShape 1"/>
          <p:cNvSpPr/>
          <p:nvPr/>
        </p:nvSpPr>
        <p:spPr>
          <a:xfrm>
            <a:off x="165100" y="352425"/>
            <a:ext cx="9768185" cy="6697987"/>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99250" tIns="49625" rIns="99250" bIns="49625" anchor="ctr">
            <a:spAutoFit/>
          </a:bodyPr>
          <a:lstStyle/>
          <a:p>
            <a:pPr algn="just">
              <a:lnSpc>
                <a:spcPct val="90000"/>
              </a:lnSpc>
            </a:pPr>
            <a:r>
              <a:rPr lang="ru-RU" sz="1764" b="1" spc="-1" dirty="0" err="1">
                <a:solidFill>
                  <a:srgbClr val="000000"/>
                </a:solidFill>
                <a:latin typeface="Times New Roman"/>
                <a:ea typeface="Calibri"/>
              </a:rPr>
              <a:t>Стратегія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оцінки</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потенційної</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токсичності</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нових</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продуктів</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харчування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визначається</a:t>
            </a:r>
            <a:r>
              <a:rPr lang="ru-RU" sz="1764" b="1" spc="-1" dirty="0">
                <a:solidFill>
                  <a:srgbClr val="000000"/>
                </a:solidFill>
                <a:latin typeface="Times New Roman"/>
                <a:ea typeface="Calibri"/>
              </a:rPr>
              <a:t> за таким фактором. </a:t>
            </a:r>
            <a:r>
              <a:rPr lang="ru-RU" sz="1764" b="1" spc="-1" dirty="0" err="1">
                <a:solidFill>
                  <a:srgbClr val="000000"/>
                </a:solidFill>
                <a:latin typeface="Times New Roman"/>
                <a:ea typeface="Calibri"/>
              </a:rPr>
              <a:t>Якщо</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речовина</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що</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досліджується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відмінна</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від</a:t>
            </a:r>
            <a:r>
              <a:rPr lang="ru-RU" sz="1764" b="1" spc="-1" dirty="0">
                <a:solidFill>
                  <a:srgbClr val="000000"/>
                </a:solidFill>
                <a:latin typeface="Times New Roman"/>
                <a:ea typeface="Calibri"/>
              </a:rPr>
              <a:t> аналога, є </a:t>
            </a:r>
            <a:r>
              <a:rPr lang="ru-RU" sz="1764" b="1" spc="-1" dirty="0" err="1">
                <a:solidFill>
                  <a:srgbClr val="000000"/>
                </a:solidFill>
                <a:latin typeface="Times New Roman"/>
                <a:ea typeface="Calibri"/>
              </a:rPr>
              <a:t>відомим</a:t>
            </a:r>
            <a:r>
              <a:rPr lang="ru-RU" sz="1764" b="1" spc="-1" dirty="0">
                <a:solidFill>
                  <a:srgbClr val="000000"/>
                </a:solidFill>
                <a:latin typeface="Times New Roman"/>
                <a:ea typeface="Calibri"/>
              </a:rPr>
              <a:t> компонентом </a:t>
            </a:r>
            <a:r>
              <a:rPr lang="ru-RU" sz="1764" b="1" spc="-1" dirty="0" err="1">
                <a:solidFill>
                  <a:srgbClr val="000000"/>
                </a:solidFill>
                <a:latin typeface="Times New Roman"/>
                <a:ea typeface="Calibri"/>
              </a:rPr>
              <a:t>рослинної</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їжі</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що</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має</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тривалу</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історію</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безпечного</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використання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дослідження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токсичності</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нових</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продуктів</a:t>
            </a:r>
            <a:r>
              <a:rPr lang="ru-RU" sz="1764" b="1" spc="-1" dirty="0">
                <a:solidFill>
                  <a:srgbClr val="000000"/>
                </a:solidFill>
                <a:latin typeface="Times New Roman"/>
                <a:ea typeface="Calibri"/>
              </a:rPr>
              <a:t> не є </a:t>
            </a:r>
            <a:r>
              <a:rPr lang="ru-RU" sz="1764" b="1" spc="-1" dirty="0" err="1">
                <a:solidFill>
                  <a:srgbClr val="000000"/>
                </a:solidFill>
                <a:latin typeface="Times New Roman"/>
                <a:ea typeface="Calibri"/>
              </a:rPr>
              <a:t>обов’язковим</a:t>
            </a:r>
            <a:r>
              <a:rPr lang="ru-RU" sz="1764" b="1" spc="-1" dirty="0">
                <a:solidFill>
                  <a:srgbClr val="000000"/>
                </a:solidFill>
                <a:latin typeface="Times New Roman"/>
                <a:ea typeface="Calibri"/>
              </a:rPr>
              <a:t>. </a:t>
            </a:r>
            <a:endParaRPr lang="ru-RU" sz="1764" spc="-1" dirty="0">
              <a:latin typeface="Arial"/>
            </a:endParaRPr>
          </a:p>
          <a:p>
            <a:pPr algn="just">
              <a:lnSpc>
                <a:spcPct val="90000"/>
              </a:lnSpc>
            </a:pPr>
            <a:r>
              <a:rPr lang="ru-RU" sz="1764" b="1" i="1" spc="-1" dirty="0">
                <a:solidFill>
                  <a:srgbClr val="7030A0"/>
                </a:solidFill>
                <a:latin typeface="Times New Roman"/>
                <a:ea typeface="Calibri"/>
              </a:rPr>
              <a:t>У </a:t>
            </a:r>
            <a:r>
              <a:rPr lang="ru-RU" sz="1764" b="1" i="1" spc="-1" dirty="0" err="1">
                <a:solidFill>
                  <a:srgbClr val="7030A0"/>
                </a:solidFill>
                <a:latin typeface="Times New Roman"/>
                <a:ea typeface="Calibri"/>
              </a:rPr>
              <a:t>інших</a:t>
            </a:r>
            <a:r>
              <a:rPr lang="ru-RU" sz="1764" b="1" i="1" spc="-1" dirty="0">
                <a:solidFill>
                  <a:srgbClr val="7030A0"/>
                </a:solidFill>
                <a:latin typeface="Times New Roman"/>
                <a:ea typeface="Calibri"/>
              </a:rPr>
              <a:t> </a:t>
            </a:r>
            <a:r>
              <a:rPr lang="ru-RU" sz="1764" b="1" i="1" spc="-1" dirty="0" err="1">
                <a:solidFill>
                  <a:srgbClr val="7030A0"/>
                </a:solidFill>
                <a:latin typeface="Times New Roman"/>
                <a:ea typeface="Calibri"/>
              </a:rPr>
              <a:t>випадках</a:t>
            </a:r>
            <a:r>
              <a:rPr lang="ru-RU" sz="1764" b="1" i="1" spc="-1" dirty="0">
                <a:solidFill>
                  <a:srgbClr val="7030A0"/>
                </a:solidFill>
                <a:latin typeface="Times New Roman"/>
                <a:ea typeface="Calibri"/>
              </a:rPr>
              <a:t> </a:t>
            </a:r>
            <a:r>
              <a:rPr lang="ru-RU" sz="1764" b="1" i="1" spc="-1" dirty="0" err="1">
                <a:solidFill>
                  <a:srgbClr val="7030A0"/>
                </a:solidFill>
                <a:latin typeface="Times New Roman"/>
                <a:ea typeface="Calibri"/>
              </a:rPr>
              <a:t>здійснюються</a:t>
            </a:r>
            <a:r>
              <a:rPr lang="ru-RU" sz="1764" b="1" i="1" spc="-1" dirty="0">
                <a:solidFill>
                  <a:srgbClr val="7030A0"/>
                </a:solidFill>
                <a:latin typeface="Times New Roman"/>
                <a:ea typeface="Calibri"/>
              </a:rPr>
              <a:t>:</a:t>
            </a:r>
            <a:endParaRPr lang="ru-RU" sz="1764" spc="-1" dirty="0">
              <a:latin typeface="Arial"/>
            </a:endParaRPr>
          </a:p>
          <a:p>
            <a:pPr marL="238205" indent="-237411" algn="just">
              <a:lnSpc>
                <a:spcPct val="90000"/>
              </a:lnSpc>
              <a:buClr>
                <a:srgbClr val="000000"/>
              </a:buClr>
              <a:buFont typeface="Wingdings" charset="2"/>
              <a:buChar char=""/>
            </a:pP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визначення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концентрації</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потенційних</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токсинів</a:t>
            </a:r>
            <a:r>
              <a:rPr lang="ru-RU" sz="1764" b="1" spc="-1" dirty="0">
                <a:solidFill>
                  <a:srgbClr val="000000"/>
                </a:solidFill>
                <a:latin typeface="Times New Roman"/>
                <a:ea typeface="Calibri"/>
              </a:rPr>
              <a:t> у </a:t>
            </a:r>
            <a:r>
              <a:rPr lang="ru-RU" sz="1764" b="1" spc="-1" dirty="0" err="1">
                <a:solidFill>
                  <a:srgbClr val="000000"/>
                </a:solidFill>
                <a:latin typeface="Times New Roman"/>
                <a:ea typeface="Calibri"/>
              </a:rPr>
              <a:t>їстівних</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частинах</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рослин</a:t>
            </a:r>
            <a:r>
              <a:rPr lang="ru-RU" sz="1764" b="1" spc="-1" dirty="0">
                <a:solidFill>
                  <a:srgbClr val="000000"/>
                </a:solidFill>
                <a:latin typeface="Times New Roman"/>
                <a:ea typeface="Calibri"/>
              </a:rPr>
              <a:t>;</a:t>
            </a:r>
            <a:endParaRPr lang="ru-RU" sz="1764" spc="-1" dirty="0">
              <a:latin typeface="Arial"/>
            </a:endParaRPr>
          </a:p>
          <a:p>
            <a:pPr marL="238205" indent="-237411" algn="just">
              <a:lnSpc>
                <a:spcPct val="90000"/>
              </a:lnSpc>
              <a:buClr>
                <a:srgbClr val="000000"/>
              </a:buClr>
              <a:buFont typeface="Wingdings" charset="2"/>
              <a:buChar char=""/>
            </a:pP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установлення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питомої</a:t>
            </a:r>
            <a:r>
              <a:rPr lang="ru-RU" sz="1764" b="1" spc="-1" dirty="0">
                <a:solidFill>
                  <a:srgbClr val="000000"/>
                </a:solidFill>
                <a:latin typeface="Times New Roman"/>
                <a:ea typeface="Calibri"/>
              </a:rPr>
              <a:t> ваги </a:t>
            </a:r>
            <a:r>
              <a:rPr lang="ru-RU" sz="1764" b="1" spc="-1" dirty="0" err="1">
                <a:solidFill>
                  <a:srgbClr val="000000"/>
                </a:solidFill>
                <a:latin typeface="Times New Roman"/>
                <a:ea typeface="Calibri"/>
              </a:rPr>
              <a:t>даного</a:t>
            </a:r>
            <a:r>
              <a:rPr lang="ru-RU" sz="1764" b="1" spc="-1" dirty="0">
                <a:solidFill>
                  <a:srgbClr val="000000"/>
                </a:solidFill>
                <a:latin typeface="Times New Roman"/>
                <a:ea typeface="Calibri"/>
              </a:rPr>
              <a:t> продукту в </a:t>
            </a:r>
            <a:r>
              <a:rPr lang="ru-RU" sz="1764" b="1" spc="-1" dirty="0" err="1">
                <a:solidFill>
                  <a:srgbClr val="000000"/>
                </a:solidFill>
                <a:latin typeface="Times New Roman"/>
                <a:ea typeface="Calibri"/>
              </a:rPr>
              <a:t>харчовому</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раціоні</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певних</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груп</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населення</a:t>
            </a:r>
            <a:r>
              <a:rPr lang="ru-RU" sz="1764" b="1" spc="-1" dirty="0">
                <a:solidFill>
                  <a:srgbClr val="000000"/>
                </a:solidFill>
                <a:latin typeface="Times New Roman"/>
                <a:ea typeface="Calibri"/>
              </a:rPr>
              <a:t>;</a:t>
            </a:r>
            <a:endParaRPr lang="ru-RU" sz="1764" spc="-1" dirty="0">
              <a:latin typeface="Arial"/>
            </a:endParaRPr>
          </a:p>
          <a:p>
            <a:pPr marL="238205" indent="-237411" algn="just">
              <a:lnSpc>
                <a:spcPct val="90000"/>
              </a:lnSpc>
              <a:buClr>
                <a:srgbClr val="000000"/>
              </a:buClr>
              <a:buFont typeface="Wingdings" charset="2"/>
              <a:buChar char=""/>
            </a:pP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порівняння</a:t>
            </a:r>
            <a:r>
              <a:rPr lang="ru-RU" sz="1764" b="1" spc="-1" dirty="0">
                <a:solidFill>
                  <a:srgbClr val="000000"/>
                </a:solidFill>
                <a:latin typeface="Times New Roman"/>
                <a:ea typeface="Calibri"/>
              </a:rPr>
              <a:t> (для </a:t>
            </a:r>
            <a:r>
              <a:rPr lang="ru-RU" sz="1764" b="1" spc="-1" dirty="0" err="1">
                <a:solidFill>
                  <a:srgbClr val="000000"/>
                </a:solidFill>
                <a:latin typeface="Times New Roman"/>
                <a:ea typeface="Calibri"/>
              </a:rPr>
              <a:t>білків</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їх</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амінокислотної</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послідовності</a:t>
            </a:r>
            <a:r>
              <a:rPr lang="ru-RU" sz="1764" b="1" spc="-1" dirty="0">
                <a:solidFill>
                  <a:srgbClr val="000000"/>
                </a:solidFill>
                <a:latin typeface="Times New Roman"/>
                <a:ea typeface="Calibri"/>
              </a:rPr>
              <a:t> з такою у </a:t>
            </a:r>
            <a:r>
              <a:rPr lang="ru-RU" sz="1764" b="1" spc="-1" dirty="0" err="1">
                <a:solidFill>
                  <a:srgbClr val="000000"/>
                </a:solidFill>
                <a:latin typeface="Times New Roman"/>
                <a:ea typeface="Calibri"/>
              </a:rPr>
              <a:t>відомих</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токсинів</a:t>
            </a:r>
            <a:r>
              <a:rPr lang="ru-RU" sz="1764" b="1" spc="-1" dirty="0">
                <a:solidFill>
                  <a:srgbClr val="000000"/>
                </a:solidFill>
                <a:latin typeface="Times New Roman"/>
                <a:ea typeface="Calibri"/>
              </a:rPr>
              <a:t> і </a:t>
            </a:r>
            <a:r>
              <a:rPr lang="ru-RU" sz="1764" b="1" spc="-1" dirty="0" err="1">
                <a:solidFill>
                  <a:srgbClr val="000000"/>
                </a:solidFill>
                <a:latin typeface="Times New Roman"/>
                <a:ea typeface="Calibri"/>
              </a:rPr>
              <a:t>харчових</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антагоністів</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наприклад</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інгібіторів</a:t>
            </a:r>
            <a:r>
              <a:rPr lang="ru-RU" sz="1764" b="1" spc="-1" dirty="0">
                <a:solidFill>
                  <a:srgbClr val="000000"/>
                </a:solidFill>
                <a:latin typeface="Times New Roman"/>
                <a:ea typeface="Calibri"/>
              </a:rPr>
              <a:t> протеаз) за </a:t>
            </a:r>
            <a:r>
              <a:rPr lang="ru-RU" sz="1764" b="1" spc="-1" dirty="0" err="1">
                <a:solidFill>
                  <a:srgbClr val="000000"/>
                </a:solidFill>
                <a:latin typeface="Times New Roman"/>
                <a:ea typeface="Calibri"/>
              </a:rPr>
              <a:t>електроннихми</a:t>
            </a:r>
            <a:r>
              <a:rPr lang="ru-RU" sz="1764" b="1" spc="-1" dirty="0">
                <a:solidFill>
                  <a:srgbClr val="000000"/>
                </a:solidFill>
                <a:latin typeface="Times New Roman"/>
                <a:ea typeface="Calibri"/>
              </a:rPr>
              <a:t> базами </a:t>
            </a:r>
            <a:r>
              <a:rPr lang="ru-RU" sz="1764" b="1" spc="-1" dirty="0" err="1">
                <a:solidFill>
                  <a:srgbClr val="000000"/>
                </a:solidFill>
                <a:latin typeface="Times New Roman"/>
                <a:ea typeface="Calibri"/>
              </a:rPr>
              <a:t>даних</a:t>
            </a:r>
            <a:r>
              <a:rPr lang="ru-RU" sz="1764" b="1" spc="-1" dirty="0">
                <a:solidFill>
                  <a:srgbClr val="000000"/>
                </a:solidFill>
                <a:latin typeface="Times New Roman"/>
                <a:ea typeface="Calibri"/>
              </a:rPr>
              <a:t>;</a:t>
            </a:r>
            <a:endParaRPr lang="ru-RU" sz="1764" spc="-1" dirty="0">
              <a:latin typeface="Arial"/>
            </a:endParaRPr>
          </a:p>
          <a:p>
            <a:pPr marL="238205" indent="-237411" algn="just">
              <a:lnSpc>
                <a:spcPct val="90000"/>
              </a:lnSpc>
              <a:buClr>
                <a:srgbClr val="000000"/>
              </a:buClr>
              <a:buFont typeface="Wingdings" charset="2"/>
              <a:buChar char=""/>
            </a:pP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оцінювання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стабільності</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нових</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речовин</a:t>
            </a:r>
            <a:r>
              <a:rPr lang="ru-RU" sz="1764" b="1" spc="-1" dirty="0">
                <a:solidFill>
                  <a:srgbClr val="000000"/>
                </a:solidFill>
                <a:latin typeface="Times New Roman"/>
                <a:ea typeface="Calibri"/>
              </a:rPr>
              <a:t> до </a:t>
            </a:r>
            <a:r>
              <a:rPr lang="ru-RU" sz="1764" b="1" spc="-1" dirty="0" err="1">
                <a:solidFill>
                  <a:srgbClr val="000000"/>
                </a:solidFill>
                <a:latin typeface="Times New Roman"/>
                <a:ea typeface="Calibri"/>
              </a:rPr>
              <a:t>термічної</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обробки</a:t>
            </a:r>
            <a:r>
              <a:rPr lang="ru-RU" sz="1764" b="1" spc="-1" dirty="0">
                <a:solidFill>
                  <a:srgbClr val="000000"/>
                </a:solidFill>
                <a:latin typeface="Times New Roman"/>
                <a:ea typeface="Calibri"/>
              </a:rPr>
              <a:t>;</a:t>
            </a:r>
            <a:endParaRPr lang="ru-RU" sz="1764" spc="-1" dirty="0">
              <a:latin typeface="Arial"/>
            </a:endParaRPr>
          </a:p>
          <a:p>
            <a:pPr marL="238205" indent="-237411" algn="just">
              <a:lnSpc>
                <a:spcPct val="90000"/>
              </a:lnSpc>
              <a:buClr>
                <a:srgbClr val="000000"/>
              </a:buClr>
              <a:buFont typeface="Wingdings" charset="2"/>
              <a:buChar char=""/>
            </a:pP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визначення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швидкості</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руйнування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потенційних</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токсинів</a:t>
            </a:r>
            <a:r>
              <a:rPr lang="ru-RU" sz="1764" b="1" spc="-1" dirty="0">
                <a:solidFill>
                  <a:srgbClr val="000000"/>
                </a:solidFill>
                <a:latin typeface="Times New Roman"/>
                <a:ea typeface="Calibri"/>
              </a:rPr>
              <a:t> у </a:t>
            </a:r>
            <a:r>
              <a:rPr lang="ru-RU" sz="1764" b="1" spc="-1" dirty="0" err="1">
                <a:solidFill>
                  <a:srgbClr val="000000"/>
                </a:solidFill>
                <a:latin typeface="Times New Roman"/>
                <a:ea typeface="Calibri"/>
              </a:rPr>
              <a:t>шлунково-кишковому</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тракті</a:t>
            </a:r>
            <a:r>
              <a:rPr lang="ru-RU" sz="1764" b="1" spc="-1" dirty="0">
                <a:solidFill>
                  <a:srgbClr val="000000"/>
                </a:solidFill>
                <a:latin typeface="Times New Roman"/>
                <a:ea typeface="Calibri"/>
              </a:rPr>
              <a:t> (у </a:t>
            </a:r>
            <a:r>
              <a:rPr lang="ru-RU" sz="1764" b="1" spc="-1" dirty="0" err="1">
                <a:solidFill>
                  <a:srgbClr val="000000"/>
                </a:solidFill>
                <a:latin typeface="Times New Roman"/>
                <a:ea typeface="Calibri"/>
              </a:rPr>
              <a:t>модельних</a:t>
            </a:r>
            <a:r>
              <a:rPr lang="ru-RU" sz="1764" b="1" spc="-1" dirty="0">
                <a:solidFill>
                  <a:srgbClr val="000000"/>
                </a:solidFill>
                <a:latin typeface="Times New Roman"/>
                <a:ea typeface="Calibri"/>
              </a:rPr>
              <a:t> системах);</a:t>
            </a:r>
            <a:endParaRPr lang="ru-RU" sz="1764" spc="-1" dirty="0">
              <a:latin typeface="Arial"/>
            </a:endParaRPr>
          </a:p>
          <a:p>
            <a:pPr marL="238205" indent="-237411" algn="just">
              <a:lnSpc>
                <a:spcPct val="90000"/>
              </a:lnSpc>
              <a:buClr>
                <a:srgbClr val="000000"/>
              </a:buClr>
              <a:buFont typeface="Wingdings" charset="2"/>
              <a:buChar char=""/>
            </a:pP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аналіз</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рівня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токсичності</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нових</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речовин</a:t>
            </a:r>
            <a:r>
              <a:rPr lang="ru-RU" sz="1764" b="1" spc="-1" dirty="0">
                <a:solidFill>
                  <a:srgbClr val="000000"/>
                </a:solidFill>
                <a:latin typeface="Times New Roman"/>
                <a:ea typeface="Calibri"/>
              </a:rPr>
              <a:t> у </a:t>
            </a:r>
            <a:r>
              <a:rPr lang="ru-RU" sz="1764" b="1" spc="-1" dirty="0" err="1">
                <a:solidFill>
                  <a:srgbClr val="000000"/>
                </a:solidFill>
                <a:latin typeface="Times New Roman"/>
                <a:ea typeface="Calibri"/>
              </a:rPr>
              <a:t>модельних</a:t>
            </a:r>
            <a:r>
              <a:rPr lang="ru-RU" sz="1764" b="1" spc="-1" dirty="0">
                <a:solidFill>
                  <a:srgbClr val="000000"/>
                </a:solidFill>
                <a:latin typeface="Times New Roman"/>
                <a:ea typeface="Calibri"/>
              </a:rPr>
              <a:t> системах(культура </a:t>
            </a:r>
            <a:r>
              <a:rPr lang="ru-RU" sz="1764" b="1" spc="-1" dirty="0" err="1">
                <a:solidFill>
                  <a:srgbClr val="000000"/>
                </a:solidFill>
                <a:latin typeface="Times New Roman"/>
                <a:ea typeface="Calibri"/>
              </a:rPr>
              <a:t>клітин</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invitro</a:t>
            </a:r>
            <a:r>
              <a:rPr lang="ru-RU" sz="1764" b="1" spc="-1" dirty="0">
                <a:solidFill>
                  <a:srgbClr val="000000"/>
                </a:solidFill>
                <a:latin typeface="Times New Roman"/>
                <a:ea typeface="Calibri"/>
              </a:rPr>
              <a:t>);</a:t>
            </a:r>
            <a:endParaRPr lang="ru-RU" sz="1764" spc="-1" dirty="0">
              <a:latin typeface="Arial"/>
            </a:endParaRPr>
          </a:p>
          <a:p>
            <a:pPr marL="238205" indent="-237411" algn="just">
              <a:lnSpc>
                <a:spcPct val="90000"/>
              </a:lnSpc>
              <a:buClr>
                <a:srgbClr val="000000"/>
              </a:buClr>
              <a:buFont typeface="Wingdings" charset="2"/>
              <a:buChar char=""/>
            </a:pP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аналіз</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токсичності</a:t>
            </a:r>
            <a:r>
              <a:rPr lang="ru-RU" sz="1764" b="1" spc="-1" dirty="0">
                <a:solidFill>
                  <a:srgbClr val="000000"/>
                </a:solidFill>
                <a:latin typeface="Times New Roman"/>
                <a:ea typeface="Calibri"/>
              </a:rPr>
              <a:t> в </a:t>
            </a:r>
            <a:r>
              <a:rPr lang="ru-RU" sz="1764" b="1" spc="-1" dirty="0" err="1">
                <a:solidFill>
                  <a:srgbClr val="000000"/>
                </a:solidFill>
                <a:latin typeface="Times New Roman"/>
                <a:ea typeface="Calibri"/>
              </a:rPr>
              <a:t>експериментах</a:t>
            </a:r>
            <a:r>
              <a:rPr lang="ru-RU" sz="1764" b="1" spc="-1" dirty="0">
                <a:solidFill>
                  <a:srgbClr val="000000"/>
                </a:solidFill>
                <a:latin typeface="Times New Roman"/>
                <a:ea typeface="Calibri"/>
              </a:rPr>
              <a:t> з </a:t>
            </a:r>
            <a:r>
              <a:rPr lang="ru-RU" sz="1764" b="1" spc="-1" dirty="0" err="1">
                <a:solidFill>
                  <a:srgbClr val="000000"/>
                </a:solidFill>
                <a:latin typeface="Times New Roman"/>
                <a:ea typeface="Calibri"/>
              </a:rPr>
              <a:t>примусового</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згодовування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лабораторними</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або</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домашніми</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тваринами</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їжі</a:t>
            </a:r>
            <a:r>
              <a:rPr lang="ru-RU" sz="1764" b="1" spc="-1" dirty="0">
                <a:solidFill>
                  <a:srgbClr val="000000"/>
                </a:solidFill>
                <a:latin typeface="Times New Roman"/>
                <a:ea typeface="Calibri"/>
              </a:rPr>
              <a:t>, яка </a:t>
            </a:r>
            <a:r>
              <a:rPr lang="ru-RU" sz="1764" b="1" spc="-1" dirty="0" err="1">
                <a:solidFill>
                  <a:srgbClr val="000000"/>
                </a:solidFill>
                <a:latin typeface="Times New Roman"/>
                <a:ea typeface="Calibri"/>
              </a:rPr>
              <a:t>містить</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продукти</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отримані</a:t>
            </a:r>
            <a:r>
              <a:rPr lang="ru-RU" sz="1764" b="1" spc="-1" dirty="0">
                <a:solidFill>
                  <a:srgbClr val="000000"/>
                </a:solidFill>
                <a:latin typeface="Times New Roman"/>
                <a:ea typeface="Calibri"/>
              </a:rPr>
              <a:t> з </a:t>
            </a:r>
            <a:r>
              <a:rPr lang="ru-RU" sz="1764" b="1" spc="-1" dirty="0" err="1">
                <a:solidFill>
                  <a:srgbClr val="000000"/>
                </a:solidFill>
                <a:latin typeface="Times New Roman"/>
                <a:ea typeface="Calibri"/>
              </a:rPr>
              <a:t>генетично</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модифікованого</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організму</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що</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вивчається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або</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її</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нових</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компонентів</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протягом</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тривалого</a:t>
            </a:r>
            <a:r>
              <a:rPr lang="ru-RU" sz="1764" b="1" spc="-1" dirty="0">
                <a:solidFill>
                  <a:srgbClr val="000000"/>
                </a:solidFill>
                <a:latin typeface="Times New Roman"/>
                <a:ea typeface="Calibri"/>
              </a:rPr>
              <a:t> часу (</a:t>
            </a:r>
            <a:r>
              <a:rPr lang="ru-RU" sz="1764" b="1" spc="-1" dirty="0" err="1">
                <a:solidFill>
                  <a:srgbClr val="000000"/>
                </a:solidFill>
                <a:latin typeface="Times New Roman"/>
                <a:ea typeface="Calibri"/>
              </a:rPr>
              <a:t>хронічний</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експеримент</a:t>
            </a:r>
            <a:r>
              <a:rPr lang="ru-RU" sz="1764" b="1" spc="-1" dirty="0">
                <a:solidFill>
                  <a:srgbClr val="000000"/>
                </a:solidFill>
                <a:latin typeface="Times New Roman"/>
                <a:ea typeface="Calibri"/>
              </a:rPr>
              <a:t> – </a:t>
            </a:r>
            <a:r>
              <a:rPr lang="ru-RU" sz="1764" b="1" spc="-1" dirty="0" err="1">
                <a:solidFill>
                  <a:srgbClr val="000000"/>
                </a:solidFill>
                <a:latin typeface="Times New Roman"/>
                <a:ea typeface="Calibri"/>
              </a:rPr>
              <a:t>термін</a:t>
            </a:r>
            <a:r>
              <a:rPr lang="ru-RU" sz="1764" b="1" spc="-1" dirty="0">
                <a:solidFill>
                  <a:srgbClr val="000000"/>
                </a:solidFill>
                <a:latin typeface="Times New Roman"/>
                <a:ea typeface="Calibri"/>
              </a:rPr>
              <a:t> 1-2 р.) </a:t>
            </a:r>
            <a:r>
              <a:rPr lang="ru-RU" sz="1764" b="1" spc="-1" dirty="0" err="1">
                <a:solidFill>
                  <a:srgbClr val="000000"/>
                </a:solidFill>
                <a:latin typeface="Times New Roman"/>
                <a:ea typeface="Calibri"/>
              </a:rPr>
              <a:t>або</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протягом</a:t>
            </a:r>
            <a:r>
              <a:rPr lang="ru-RU" sz="1764" b="1" spc="-1" dirty="0">
                <a:solidFill>
                  <a:srgbClr val="000000"/>
                </a:solidFill>
                <a:latin typeface="Times New Roman"/>
                <a:ea typeface="Calibri"/>
              </a:rPr>
              <a:t> короткого часу, але з </a:t>
            </a:r>
            <a:r>
              <a:rPr lang="ru-RU" sz="1764" b="1" spc="-1" dirty="0" err="1">
                <a:solidFill>
                  <a:srgbClr val="000000"/>
                </a:solidFill>
                <a:latin typeface="Times New Roman"/>
                <a:ea typeface="Calibri"/>
              </a:rPr>
              <a:t>використанням</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високих</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концентрацій</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продуктів</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що</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контролюються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гострий</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експеримент</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тривалість</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близько</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двох</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тижнів</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концентрація</a:t>
            </a:r>
            <a:r>
              <a:rPr lang="ru-RU" sz="1764" b="1" spc="-1" dirty="0">
                <a:solidFill>
                  <a:srgbClr val="000000"/>
                </a:solidFill>
                <a:latin typeface="Times New Roman"/>
                <a:ea typeface="Calibri"/>
              </a:rPr>
              <a:t> продукту </a:t>
            </a:r>
            <a:r>
              <a:rPr lang="ru-RU" sz="1764" b="1" spc="-1" dirty="0" err="1">
                <a:solidFill>
                  <a:srgbClr val="000000"/>
                </a:solidFill>
                <a:latin typeface="Times New Roman"/>
                <a:ea typeface="Calibri"/>
              </a:rPr>
              <a:t>трансгена</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що</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вивчається</a:t>
            </a:r>
            <a:r>
              <a:rPr lang="ru-RU" sz="1764" b="1" spc="-1" dirty="0">
                <a:solidFill>
                  <a:srgbClr val="000000"/>
                </a:solidFill>
                <a:latin typeface="Times New Roman"/>
                <a:ea typeface="Calibri"/>
              </a:rPr>
              <a:t>, до 5 г/кг ваги </a:t>
            </a:r>
            <a:r>
              <a:rPr lang="ru-RU" sz="1764" b="1" spc="-1" dirty="0" err="1">
                <a:solidFill>
                  <a:srgbClr val="000000"/>
                </a:solidFill>
                <a:latin typeface="Times New Roman"/>
                <a:ea typeface="Calibri"/>
              </a:rPr>
              <a:t>тварини</a:t>
            </a:r>
            <a:r>
              <a:rPr lang="ru-RU" sz="1764" b="1" spc="-1" dirty="0">
                <a:solidFill>
                  <a:srgbClr val="000000"/>
                </a:solidFill>
                <a:latin typeface="Times New Roman"/>
                <a:ea typeface="Calibri"/>
              </a:rPr>
              <a:t>).</a:t>
            </a:r>
            <a:endParaRPr lang="ru-RU" sz="1764" spc="-1" dirty="0">
              <a:latin typeface="Arial"/>
            </a:endParaRPr>
          </a:p>
          <a:p>
            <a:pPr algn="just">
              <a:lnSpc>
                <a:spcPct val="90000"/>
              </a:lnSpc>
            </a:pPr>
            <a:r>
              <a:rPr lang="ru-RU" sz="1764" b="1" i="1" spc="-1" dirty="0">
                <a:solidFill>
                  <a:srgbClr val="7030A0"/>
                </a:solidFill>
                <a:latin typeface="Times New Roman"/>
                <a:ea typeface="Calibri"/>
              </a:rPr>
              <a:t>Для </a:t>
            </a:r>
            <a:r>
              <a:rPr lang="ru-RU" sz="1764" b="1" i="1" spc="-1" dirty="0" err="1">
                <a:solidFill>
                  <a:srgbClr val="7030A0"/>
                </a:solidFill>
                <a:latin typeface="Times New Roman"/>
                <a:ea typeface="Calibri"/>
              </a:rPr>
              <a:t>оцінки</a:t>
            </a:r>
            <a:r>
              <a:rPr lang="ru-RU" sz="1764" b="1" i="1" spc="-1" dirty="0">
                <a:solidFill>
                  <a:srgbClr val="7030A0"/>
                </a:solidFill>
                <a:latin typeface="Times New Roman"/>
                <a:ea typeface="Calibri"/>
              </a:rPr>
              <a:t> </a:t>
            </a:r>
            <a:r>
              <a:rPr lang="ru-RU" sz="1764" b="1" i="1" spc="-1" dirty="0" err="1">
                <a:solidFill>
                  <a:srgbClr val="7030A0"/>
                </a:solidFill>
                <a:latin typeface="Times New Roman"/>
                <a:ea typeface="Calibri"/>
              </a:rPr>
              <a:t>алергенного</a:t>
            </a:r>
            <a:r>
              <a:rPr lang="ru-RU" sz="1764" b="1" i="1" spc="-1" dirty="0">
                <a:solidFill>
                  <a:srgbClr val="7030A0"/>
                </a:solidFill>
                <a:latin typeface="Times New Roman"/>
                <a:ea typeface="Calibri"/>
              </a:rPr>
              <a:t> </a:t>
            </a:r>
            <a:r>
              <a:rPr lang="ru-RU" sz="1764" b="1" i="1" spc="-1" dirty="0" err="1">
                <a:solidFill>
                  <a:srgbClr val="7030A0"/>
                </a:solidFill>
                <a:latin typeface="Times New Roman"/>
                <a:ea typeface="Calibri"/>
              </a:rPr>
              <a:t>потенціалу</a:t>
            </a:r>
            <a:r>
              <a:rPr lang="ru-RU" sz="1764" b="1" i="1" spc="-1" dirty="0">
                <a:solidFill>
                  <a:srgbClr val="7030A0"/>
                </a:solidFill>
                <a:latin typeface="Times New Roman"/>
                <a:ea typeface="Calibri"/>
              </a:rPr>
              <a:t> </a:t>
            </a:r>
            <a:r>
              <a:rPr lang="ru-RU" sz="1764" b="1" i="1" spc="-1" dirty="0" err="1">
                <a:solidFill>
                  <a:srgbClr val="7030A0"/>
                </a:solidFill>
                <a:latin typeface="Times New Roman"/>
                <a:ea typeface="Calibri"/>
              </a:rPr>
              <a:t>продуктів</a:t>
            </a:r>
            <a:r>
              <a:rPr lang="ru-RU" sz="1764" b="1" i="1" spc="-1" dirty="0">
                <a:solidFill>
                  <a:srgbClr val="7030A0"/>
                </a:solidFill>
                <a:latin typeface="Times New Roman"/>
                <a:ea typeface="Calibri"/>
              </a:rPr>
              <a:t> </a:t>
            </a:r>
            <a:r>
              <a:rPr lang="ru-RU" sz="1764" b="1" i="1" spc="-1" dirty="0" err="1">
                <a:solidFill>
                  <a:srgbClr val="7030A0"/>
                </a:solidFill>
                <a:latin typeface="Times New Roman"/>
                <a:ea typeface="Calibri"/>
              </a:rPr>
              <a:t>трансгенів</a:t>
            </a:r>
            <a:r>
              <a:rPr lang="ru-RU" sz="1764" b="1" i="1" spc="-1" dirty="0">
                <a:solidFill>
                  <a:srgbClr val="7030A0"/>
                </a:solidFill>
                <a:latin typeface="Times New Roman"/>
                <a:ea typeface="Calibri"/>
              </a:rPr>
              <a:t> </a:t>
            </a:r>
            <a:r>
              <a:rPr lang="ru-RU" sz="1764" b="1" i="1" spc="-1" dirty="0" err="1">
                <a:solidFill>
                  <a:srgbClr val="7030A0"/>
                </a:solidFill>
                <a:latin typeface="Times New Roman"/>
                <a:ea typeface="Calibri"/>
              </a:rPr>
              <a:t>використовується</a:t>
            </a:r>
            <a:r>
              <a:rPr lang="ru-RU" sz="1764" b="1" i="1" spc="-1" dirty="0">
                <a:solidFill>
                  <a:srgbClr val="7030A0"/>
                </a:solidFill>
                <a:latin typeface="Times New Roman"/>
                <a:ea typeface="Calibri"/>
              </a:rPr>
              <a:t> схема (</a:t>
            </a:r>
            <a:r>
              <a:rPr lang="ru-RU" sz="1764" b="1" i="1" spc="-1" dirty="0" err="1">
                <a:solidFill>
                  <a:srgbClr val="7030A0"/>
                </a:solidFill>
                <a:latin typeface="Times New Roman"/>
                <a:ea typeface="Calibri"/>
              </a:rPr>
              <a:t>набір</a:t>
            </a:r>
            <a:r>
              <a:rPr lang="ru-RU" sz="1764" b="1" i="1" spc="-1" dirty="0">
                <a:solidFill>
                  <a:srgbClr val="7030A0"/>
                </a:solidFill>
                <a:latin typeface="Times New Roman"/>
                <a:ea typeface="Calibri"/>
              </a:rPr>
              <a:t> і </a:t>
            </a:r>
            <a:r>
              <a:rPr lang="ru-RU" sz="1764" b="1" i="1" spc="-1" dirty="0" err="1">
                <a:solidFill>
                  <a:srgbClr val="7030A0"/>
                </a:solidFill>
                <a:latin typeface="Times New Roman"/>
                <a:ea typeface="Calibri"/>
              </a:rPr>
              <a:t>послідовність</a:t>
            </a:r>
            <a:r>
              <a:rPr lang="ru-RU" sz="1764" b="1" i="1" spc="-1" dirty="0">
                <a:solidFill>
                  <a:srgbClr val="7030A0"/>
                </a:solidFill>
                <a:latin typeface="Times New Roman"/>
                <a:ea typeface="Calibri"/>
              </a:rPr>
              <a:t> </a:t>
            </a:r>
            <a:r>
              <a:rPr lang="ru-RU" sz="1764" b="1" i="1" spc="-1" dirty="0" err="1">
                <a:solidFill>
                  <a:srgbClr val="7030A0"/>
                </a:solidFill>
                <a:latin typeface="Times New Roman"/>
                <a:ea typeface="Calibri"/>
              </a:rPr>
              <a:t>аналітичних</a:t>
            </a:r>
            <a:r>
              <a:rPr lang="ru-RU" sz="1764" b="1" i="1" spc="-1" dirty="0">
                <a:solidFill>
                  <a:srgbClr val="7030A0"/>
                </a:solidFill>
                <a:latin typeface="Times New Roman"/>
                <a:ea typeface="Calibri"/>
              </a:rPr>
              <a:t> </a:t>
            </a:r>
            <a:r>
              <a:rPr lang="ru-RU" sz="1764" b="1" i="1" spc="-1" dirty="0" err="1">
                <a:solidFill>
                  <a:srgbClr val="7030A0"/>
                </a:solidFill>
                <a:latin typeface="Times New Roman"/>
                <a:ea typeface="Calibri"/>
              </a:rPr>
              <a:t>експериментів</a:t>
            </a:r>
            <a:r>
              <a:rPr lang="ru-RU" sz="1764" b="1" i="1" spc="-1" dirty="0">
                <a:solidFill>
                  <a:srgbClr val="7030A0"/>
                </a:solidFill>
                <a:latin typeface="Times New Roman"/>
                <a:ea typeface="Calibri"/>
              </a:rPr>
              <a:t>), </a:t>
            </a:r>
            <a:r>
              <a:rPr lang="ru-RU" sz="1764" b="1" i="1" spc="-1" dirty="0" err="1">
                <a:solidFill>
                  <a:srgbClr val="7030A0"/>
                </a:solidFill>
                <a:latin typeface="Times New Roman"/>
                <a:ea typeface="Calibri"/>
              </a:rPr>
              <a:t>що</a:t>
            </a:r>
            <a:r>
              <a:rPr lang="ru-RU" sz="1764" b="1" i="1" spc="-1" dirty="0">
                <a:solidFill>
                  <a:srgbClr val="7030A0"/>
                </a:solidFill>
                <a:latin typeface="Times New Roman"/>
                <a:ea typeface="Calibri"/>
              </a:rPr>
              <a:t> </a:t>
            </a:r>
            <a:r>
              <a:rPr lang="ru-RU" sz="1764" b="1" i="1" spc="-1" dirty="0" err="1">
                <a:solidFill>
                  <a:srgbClr val="7030A0"/>
                </a:solidFill>
                <a:latin typeface="Times New Roman"/>
                <a:ea typeface="Calibri"/>
              </a:rPr>
              <a:t>розроблена</a:t>
            </a:r>
            <a:r>
              <a:rPr lang="ru-RU" sz="1764" b="1" i="1" spc="-1" dirty="0">
                <a:solidFill>
                  <a:srgbClr val="7030A0"/>
                </a:solidFill>
                <a:latin typeface="Times New Roman"/>
                <a:ea typeface="Calibri"/>
              </a:rPr>
              <a:t> </a:t>
            </a:r>
            <a:r>
              <a:rPr lang="ru-RU" sz="1764" b="1" i="1" spc="-1" dirty="0" err="1">
                <a:solidFill>
                  <a:srgbClr val="7030A0"/>
                </a:solidFill>
                <a:latin typeface="Times New Roman"/>
                <a:ea typeface="Calibri"/>
              </a:rPr>
              <a:t>експертами</a:t>
            </a:r>
            <a:r>
              <a:rPr lang="ru-RU" sz="1764" b="1" i="1" spc="-1" dirty="0">
                <a:solidFill>
                  <a:srgbClr val="7030A0"/>
                </a:solidFill>
                <a:latin typeface="Times New Roman"/>
                <a:ea typeface="Calibri"/>
              </a:rPr>
              <a:t> ВОЗ (</a:t>
            </a:r>
            <a:r>
              <a:rPr lang="ru-RU" sz="1764" b="1" i="1" spc="-1" dirty="0" err="1">
                <a:solidFill>
                  <a:srgbClr val="7030A0"/>
                </a:solidFill>
                <a:latin typeface="Times New Roman"/>
                <a:ea typeface="Calibri"/>
              </a:rPr>
              <a:t>Всесвітня</a:t>
            </a:r>
            <a:r>
              <a:rPr lang="ru-RU" sz="1764" b="1" i="1" spc="-1" dirty="0">
                <a:solidFill>
                  <a:srgbClr val="7030A0"/>
                </a:solidFill>
                <a:latin typeface="Times New Roman"/>
                <a:ea typeface="Calibri"/>
              </a:rPr>
              <a:t> </a:t>
            </a:r>
            <a:r>
              <a:rPr lang="ru-RU" sz="1764" b="1" i="1" spc="-1" dirty="0" err="1">
                <a:solidFill>
                  <a:srgbClr val="7030A0"/>
                </a:solidFill>
                <a:latin typeface="Times New Roman"/>
                <a:ea typeface="Calibri"/>
              </a:rPr>
              <a:t>організація</a:t>
            </a:r>
            <a:r>
              <a:rPr lang="ru-RU" sz="1764" b="1" i="1" spc="-1" dirty="0">
                <a:solidFill>
                  <a:srgbClr val="7030A0"/>
                </a:solidFill>
                <a:latin typeface="Times New Roman"/>
                <a:ea typeface="Calibri"/>
              </a:rPr>
              <a:t> </a:t>
            </a:r>
            <a:r>
              <a:rPr lang="ru-RU" sz="1764" b="1" i="1" spc="-1" dirty="0" err="1">
                <a:solidFill>
                  <a:srgbClr val="7030A0"/>
                </a:solidFill>
                <a:latin typeface="Times New Roman"/>
                <a:ea typeface="Calibri"/>
              </a:rPr>
              <a:t>охорони</a:t>
            </a:r>
            <a:r>
              <a:rPr lang="ru-RU" sz="1764" b="1" i="1" spc="-1" dirty="0">
                <a:solidFill>
                  <a:srgbClr val="7030A0"/>
                </a:solidFill>
                <a:latin typeface="Times New Roman"/>
                <a:ea typeface="Calibri"/>
              </a:rPr>
              <a:t> </a:t>
            </a:r>
            <a:r>
              <a:rPr lang="ru-RU" sz="1764" b="1" i="1" spc="-1" dirty="0" err="1">
                <a:solidFill>
                  <a:srgbClr val="7030A0"/>
                </a:solidFill>
                <a:latin typeface="Times New Roman"/>
                <a:ea typeface="Calibri"/>
              </a:rPr>
              <a:t>здоров’я</a:t>
            </a:r>
            <a:r>
              <a:rPr lang="ru-RU" sz="1764" b="1" i="1" spc="-1" dirty="0">
                <a:solidFill>
                  <a:srgbClr val="7030A0"/>
                </a:solidFill>
                <a:latin typeface="Times New Roman"/>
                <a:ea typeface="Calibri"/>
              </a:rPr>
              <a:t>) і ФАО (</a:t>
            </a:r>
            <a:r>
              <a:rPr lang="ru-RU" sz="1764" b="1" i="1" spc="-1" dirty="0" err="1">
                <a:solidFill>
                  <a:srgbClr val="7030A0"/>
                </a:solidFill>
                <a:latin typeface="Times New Roman"/>
                <a:ea typeface="Calibri"/>
              </a:rPr>
              <a:t>Організація</a:t>
            </a:r>
            <a:r>
              <a:rPr lang="ru-RU" sz="1764" b="1" i="1" spc="-1" dirty="0">
                <a:solidFill>
                  <a:srgbClr val="7030A0"/>
                </a:solidFill>
                <a:latin typeface="Times New Roman"/>
                <a:ea typeface="Calibri"/>
              </a:rPr>
              <a:t> ООН з </a:t>
            </a:r>
            <a:r>
              <a:rPr lang="ru-RU" sz="1764" b="1" i="1" spc="-1" dirty="0" err="1">
                <a:solidFill>
                  <a:srgbClr val="7030A0"/>
                </a:solidFill>
                <a:latin typeface="Times New Roman"/>
                <a:ea typeface="Calibri"/>
              </a:rPr>
              <a:t>продовольства</a:t>
            </a:r>
            <a:r>
              <a:rPr lang="ru-RU" sz="1764" b="1" i="1" spc="-1" dirty="0">
                <a:solidFill>
                  <a:srgbClr val="7030A0"/>
                </a:solidFill>
                <a:latin typeface="Times New Roman"/>
                <a:ea typeface="Calibri"/>
              </a:rPr>
              <a:t> і </a:t>
            </a:r>
            <a:r>
              <a:rPr lang="ru-RU" sz="1764" b="1" i="1" spc="-1" dirty="0" err="1">
                <a:solidFill>
                  <a:srgbClr val="7030A0"/>
                </a:solidFill>
                <a:latin typeface="Times New Roman"/>
                <a:ea typeface="Calibri"/>
              </a:rPr>
              <a:t>сільського</a:t>
            </a:r>
            <a:r>
              <a:rPr lang="ru-RU" sz="1764" b="1" i="1" spc="-1" dirty="0">
                <a:solidFill>
                  <a:srgbClr val="7030A0"/>
                </a:solidFill>
                <a:latin typeface="Times New Roman"/>
                <a:ea typeface="Calibri"/>
              </a:rPr>
              <a:t> </a:t>
            </a:r>
            <a:r>
              <a:rPr lang="ru-RU" sz="1764" b="1" i="1" spc="-1" dirty="0" err="1">
                <a:solidFill>
                  <a:srgbClr val="7030A0"/>
                </a:solidFill>
                <a:latin typeface="Times New Roman"/>
                <a:ea typeface="Calibri"/>
              </a:rPr>
              <a:t>господарства</a:t>
            </a:r>
            <a:r>
              <a:rPr lang="ru-RU" sz="1764" b="1" i="1" spc="-1" dirty="0">
                <a:solidFill>
                  <a:srgbClr val="7030A0"/>
                </a:solidFill>
                <a:latin typeface="Times New Roman"/>
                <a:ea typeface="Calibri"/>
              </a:rPr>
              <a:t>).</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Оцінка</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вірогідності</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потенційного</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погіршення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харчової</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цінності</a:t>
            </a:r>
            <a:r>
              <a:rPr lang="ru-RU" sz="1764" b="1" spc="-1" dirty="0">
                <a:solidFill>
                  <a:srgbClr val="000000"/>
                </a:solidFill>
                <a:latin typeface="Times New Roman"/>
                <a:ea typeface="Calibri"/>
              </a:rPr>
              <a:t> та </a:t>
            </a:r>
            <a:r>
              <a:rPr lang="ru-RU" sz="1764" b="1" spc="-1" dirty="0" err="1">
                <a:solidFill>
                  <a:srgbClr val="000000"/>
                </a:solidFill>
                <a:latin typeface="Times New Roman"/>
                <a:ea typeface="Calibri"/>
              </a:rPr>
              <a:t>засвоєння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поживних</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речовин</a:t>
            </a:r>
            <a:r>
              <a:rPr lang="ru-RU" sz="1764" b="1" spc="-1" dirty="0">
                <a:solidFill>
                  <a:srgbClr val="000000"/>
                </a:solidFill>
                <a:latin typeface="Times New Roman"/>
                <a:ea typeface="Calibri"/>
              </a:rPr>
              <a:t>. На </a:t>
            </a:r>
            <a:r>
              <a:rPr lang="ru-RU" sz="1764" b="1" spc="-1" dirty="0" err="1">
                <a:solidFill>
                  <a:srgbClr val="000000"/>
                </a:solidFill>
                <a:latin typeface="Times New Roman"/>
                <a:ea typeface="Calibri"/>
              </a:rPr>
              <a:t>практиці</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зазвичай</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отримують</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велику</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кількість</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трансгенних</a:t>
            </a:r>
            <a:r>
              <a:rPr lang="ru-RU" sz="1764" b="1" spc="-1" dirty="0">
                <a:solidFill>
                  <a:srgbClr val="000000"/>
                </a:solidFill>
                <a:latin typeface="Times New Roman"/>
                <a:ea typeface="Calibri"/>
              </a:rPr>
              <a:t> форм, з </a:t>
            </a:r>
            <a:r>
              <a:rPr lang="ru-RU" sz="1764" b="1" spc="-1" dirty="0" err="1">
                <a:solidFill>
                  <a:srgbClr val="000000"/>
                </a:solidFill>
                <a:latin typeface="Times New Roman"/>
                <a:ea typeface="Calibri"/>
              </a:rPr>
              <a:t>яких</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під</a:t>
            </a:r>
            <a:r>
              <a:rPr lang="ru-RU" sz="1764" b="1" spc="-1" dirty="0">
                <a:solidFill>
                  <a:srgbClr val="000000"/>
                </a:solidFill>
                <a:latin typeface="Times New Roman"/>
                <a:ea typeface="Calibri"/>
              </a:rPr>
              <a:t> час </a:t>
            </a:r>
            <a:r>
              <a:rPr lang="ru-RU" sz="1764" b="1" spc="-1" dirty="0" err="1">
                <a:solidFill>
                  <a:srgbClr val="000000"/>
                </a:solidFill>
                <a:latin typeface="Times New Roman"/>
                <a:ea typeface="Calibri"/>
              </a:rPr>
              <a:t>подальшої</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традиційної</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селекції</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відбирають</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зразки</a:t>
            </a:r>
            <a:r>
              <a:rPr lang="ru-RU" sz="1764" b="1" spc="-1" dirty="0">
                <a:solidFill>
                  <a:srgbClr val="000000"/>
                </a:solidFill>
                <a:latin typeface="Times New Roman"/>
                <a:ea typeface="Calibri"/>
              </a:rPr>
              <a:t> без </a:t>
            </a:r>
            <a:r>
              <a:rPr lang="ru-RU" sz="1764" b="1" spc="-1" dirty="0" err="1">
                <a:solidFill>
                  <a:srgbClr val="000000"/>
                </a:solidFill>
                <a:latin typeface="Times New Roman"/>
                <a:ea typeface="Calibri"/>
              </a:rPr>
              <a:t>видимих</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мутацій</a:t>
            </a:r>
            <a:r>
              <a:rPr lang="ru-RU" sz="1764" b="1" spc="-1" dirty="0">
                <a:solidFill>
                  <a:srgbClr val="000000"/>
                </a:solidFill>
                <a:latin typeface="Times New Roman"/>
                <a:ea typeface="Calibri"/>
              </a:rPr>
              <a:t>. У </a:t>
            </a:r>
            <a:r>
              <a:rPr lang="ru-RU" sz="1764" b="1" spc="-1" dirty="0" err="1">
                <a:solidFill>
                  <a:srgbClr val="000000"/>
                </a:solidFill>
                <a:latin typeface="Times New Roman"/>
                <a:ea typeface="Calibri"/>
              </a:rPr>
              <a:t>подальшому</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ретельним</a:t>
            </a:r>
            <a:r>
              <a:rPr lang="ru-RU" sz="1764" b="1" spc="-1" dirty="0">
                <a:solidFill>
                  <a:srgbClr val="000000"/>
                </a:solidFill>
                <a:latin typeface="Times New Roman"/>
                <a:ea typeface="Calibri"/>
              </a:rPr>
              <a:t> чином </a:t>
            </a:r>
            <a:r>
              <a:rPr lang="ru-RU" sz="1764" b="1" spc="-1" dirty="0" err="1">
                <a:solidFill>
                  <a:srgbClr val="000000"/>
                </a:solidFill>
                <a:latin typeface="Times New Roman"/>
                <a:ea typeface="Calibri"/>
              </a:rPr>
              <a:t>вивчають</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безпеку</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відібраних</a:t>
            </a:r>
            <a:r>
              <a:rPr lang="ru-RU" sz="1764" b="1" spc="-1" dirty="0">
                <a:solidFill>
                  <a:srgbClr val="000000"/>
                </a:solidFill>
                <a:latin typeface="Times New Roman"/>
                <a:ea typeface="Calibri"/>
              </a:rPr>
              <a:t> форм для </a:t>
            </a:r>
            <a:r>
              <a:rPr lang="ru-RU" sz="1764" b="1" spc="-1" dirty="0" err="1">
                <a:solidFill>
                  <a:srgbClr val="000000"/>
                </a:solidFill>
                <a:latin typeface="Times New Roman"/>
                <a:ea typeface="Calibri"/>
              </a:rPr>
              <a:t>здоров’я</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людини</a:t>
            </a:r>
            <a:r>
              <a:rPr lang="ru-RU" sz="1764" b="1" spc="-1" dirty="0">
                <a:solidFill>
                  <a:srgbClr val="000000"/>
                </a:solidFill>
                <a:latin typeface="Times New Roman"/>
                <a:ea typeface="Calibri"/>
              </a:rPr>
              <a:t> і </a:t>
            </a:r>
            <a:r>
              <a:rPr lang="ru-RU" sz="1764" b="1" spc="-1" dirty="0" err="1">
                <a:solidFill>
                  <a:srgbClr val="000000"/>
                </a:solidFill>
                <a:latin typeface="Times New Roman"/>
                <a:ea typeface="Calibri"/>
              </a:rPr>
              <a:t>навколишнього</a:t>
            </a:r>
            <a:r>
              <a:rPr lang="ru-RU" sz="1764" b="1" spc="-1" dirty="0">
                <a:solidFill>
                  <a:srgbClr val="000000"/>
                </a:solidFill>
                <a:latin typeface="Times New Roman"/>
                <a:ea typeface="Calibri"/>
              </a:rPr>
              <a:t> </a:t>
            </a:r>
            <a:r>
              <a:rPr lang="ru-RU" sz="1764" b="1" spc="-1" dirty="0" err="1">
                <a:solidFill>
                  <a:srgbClr val="000000"/>
                </a:solidFill>
                <a:latin typeface="Times New Roman"/>
                <a:ea typeface="Calibri"/>
              </a:rPr>
              <a:t>середовища</a:t>
            </a:r>
            <a:r>
              <a:rPr lang="ru-RU" sz="1764" b="1" spc="-1" dirty="0">
                <a:solidFill>
                  <a:srgbClr val="000000"/>
                </a:solidFill>
                <a:latin typeface="Times New Roman"/>
                <a:ea typeface="Calibri"/>
              </a:rPr>
              <a:t>. </a:t>
            </a:r>
            <a:endParaRPr lang="ru-RU" sz="1764" spc="-1" dirty="0">
              <a:latin typeface="Arial"/>
            </a:endParaRPr>
          </a:p>
        </p:txBody>
      </p:sp>
    </p:spTree>
    <p:extLst>
      <p:ext uri="{BB962C8B-B14F-4D97-AF65-F5344CB8AC3E}">
        <p14:creationId xmlns:p14="http://schemas.microsoft.com/office/powerpoint/2010/main" val="200948876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38905" y="7263536"/>
            <a:ext cx="476884" cy="0"/>
          </a:xfrm>
          <a:custGeom>
            <a:avLst/>
            <a:gdLst/>
            <a:ahLst/>
            <a:cxnLst/>
            <a:rect l="l" t="t" r="r" b="b"/>
            <a:pathLst>
              <a:path w="476885">
                <a:moveTo>
                  <a:pt x="0" y="0"/>
                </a:moveTo>
                <a:lnTo>
                  <a:pt x="476389" y="0"/>
                </a:lnTo>
              </a:path>
            </a:pathLst>
          </a:custGeom>
          <a:ln w="8470">
            <a:solidFill>
              <a:srgbClr val="231F20"/>
            </a:solidFill>
          </a:ln>
        </p:spPr>
        <p:txBody>
          <a:bodyPr wrap="square" lIns="0" tIns="0" rIns="0" bIns="0" rtlCol="0"/>
          <a:lstStyle/>
          <a:p>
            <a:endParaRPr/>
          </a:p>
        </p:txBody>
      </p:sp>
      <p:sp>
        <p:nvSpPr>
          <p:cNvPr id="3" name="object 3"/>
          <p:cNvSpPr txBox="1"/>
          <p:nvPr/>
        </p:nvSpPr>
        <p:spPr>
          <a:xfrm>
            <a:off x="165100" y="163388"/>
            <a:ext cx="9677400" cy="7399462"/>
          </a:xfrm>
          <a:prstGeom prst="rect">
            <a:avLst/>
          </a:prstGeom>
        </p:spPr>
        <p:txBody>
          <a:bodyPr vert="horz" wrap="square" lIns="0" tIns="12700" rIns="0" bIns="0" rtlCol="0">
            <a:spAutoFit/>
          </a:bodyPr>
          <a:lstStyle/>
          <a:p>
            <a:pPr marL="75563" marR="67943" indent="360036" algn="just"/>
            <a:r>
              <a:rPr sz="2400" b="1" i="1" spc="5" dirty="0" err="1">
                <a:solidFill>
                  <a:srgbClr val="FF0000"/>
                </a:solidFill>
                <a:effectLst>
                  <a:outerShdw blurRad="38100" dist="38100" dir="2700000" algn="tl">
                    <a:srgbClr val="000000">
                      <a:alpha val="43137"/>
                    </a:srgbClr>
                  </a:outerShdw>
                </a:effectLst>
                <a:latin typeface="Times New Roman"/>
                <a:cs typeface="Times New Roman"/>
              </a:rPr>
              <a:t>Безвекторні</a:t>
            </a:r>
            <a:r>
              <a:rPr sz="2400" b="1" i="1" spc="10" dirty="0">
                <a:solidFill>
                  <a:srgbClr val="FF0000"/>
                </a:solidFill>
                <a:effectLst>
                  <a:outerShdw blurRad="38100" dist="38100" dir="2700000" algn="tl">
                    <a:srgbClr val="000000">
                      <a:alpha val="43137"/>
                    </a:srgbClr>
                  </a:outerShdw>
                </a:effectLst>
                <a:latin typeface="Times New Roman"/>
                <a:cs typeface="Times New Roman"/>
              </a:rPr>
              <a:t> </a:t>
            </a:r>
            <a:r>
              <a:rPr sz="2400" b="1" i="1" dirty="0">
                <a:solidFill>
                  <a:srgbClr val="FF0000"/>
                </a:solidFill>
                <a:effectLst>
                  <a:outerShdw blurRad="38100" dist="38100" dir="2700000" algn="tl">
                    <a:srgbClr val="000000">
                      <a:alpha val="43137"/>
                    </a:srgbClr>
                  </a:outerShdw>
                </a:effectLst>
                <a:latin typeface="Times New Roman"/>
                <a:cs typeface="Times New Roman"/>
              </a:rPr>
              <a:t>системи</a:t>
            </a:r>
            <a:r>
              <a:rPr sz="2400" b="1" i="1" spc="5" dirty="0">
                <a:solidFill>
                  <a:srgbClr val="FF0000"/>
                </a:solidFill>
                <a:effectLst>
                  <a:outerShdw blurRad="38100" dist="38100" dir="2700000" algn="tl">
                    <a:srgbClr val="000000">
                      <a:alpha val="43137"/>
                    </a:srgbClr>
                  </a:outerShdw>
                </a:effectLst>
                <a:latin typeface="Times New Roman"/>
                <a:cs typeface="Times New Roman"/>
              </a:rPr>
              <a:t> </a:t>
            </a:r>
            <a:r>
              <a:rPr sz="2400" b="1" spc="5" dirty="0">
                <a:solidFill>
                  <a:srgbClr val="231F20"/>
                </a:solidFill>
                <a:latin typeface="Times New Roman"/>
                <a:cs typeface="Times New Roman"/>
              </a:rPr>
              <a:t>надають</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можливість</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прямого </a:t>
            </a:r>
            <a:r>
              <a:rPr sz="2400" b="1" spc="5" dirty="0">
                <a:solidFill>
                  <a:srgbClr val="231F20"/>
                </a:solidFill>
                <a:latin typeface="Times New Roman"/>
                <a:cs typeface="Times New Roman"/>
              </a:rPr>
              <a:t> </a:t>
            </a:r>
            <a:r>
              <a:rPr sz="2400" b="1" dirty="0">
                <a:solidFill>
                  <a:srgbClr val="231F20"/>
                </a:solidFill>
                <a:latin typeface="Times New Roman"/>
                <a:cs typeface="Times New Roman"/>
              </a:rPr>
              <a:t>перенесення </a:t>
            </a:r>
            <a:r>
              <a:rPr sz="2400" b="1" spc="-5" dirty="0">
                <a:solidFill>
                  <a:srgbClr val="231F20"/>
                </a:solidFill>
                <a:latin typeface="Times New Roman"/>
                <a:cs typeface="Times New Roman"/>
              </a:rPr>
              <a:t>чужорідної </a:t>
            </a:r>
            <a:r>
              <a:rPr sz="2400" b="1" dirty="0">
                <a:solidFill>
                  <a:srgbClr val="231F20"/>
                </a:solidFill>
                <a:latin typeface="Times New Roman"/>
                <a:cs typeface="Times New Roman"/>
              </a:rPr>
              <a:t>ДНК у </a:t>
            </a:r>
            <a:r>
              <a:rPr sz="2400" b="1" spc="-20" dirty="0">
                <a:solidFill>
                  <a:srgbClr val="231F20"/>
                </a:solidFill>
                <a:latin typeface="Times New Roman"/>
                <a:cs typeface="Times New Roman"/>
              </a:rPr>
              <a:t>будь-які </a:t>
            </a:r>
            <a:r>
              <a:rPr sz="2400" b="1" dirty="0">
                <a:solidFill>
                  <a:srgbClr val="231F20"/>
                </a:solidFill>
                <a:latin typeface="Times New Roman"/>
                <a:cs typeface="Times New Roman"/>
              </a:rPr>
              <a:t>рослинні клітини або </a:t>
            </a:r>
            <a:r>
              <a:rPr sz="2400" b="1" spc="-285" dirty="0">
                <a:solidFill>
                  <a:srgbClr val="231F20"/>
                </a:solidFill>
                <a:latin typeface="Times New Roman"/>
                <a:cs typeface="Times New Roman"/>
              </a:rPr>
              <a:t> </a:t>
            </a:r>
            <a:r>
              <a:rPr sz="2400" b="1" dirty="0">
                <a:solidFill>
                  <a:srgbClr val="231F20"/>
                </a:solidFill>
                <a:latin typeface="Times New Roman"/>
                <a:cs typeface="Times New Roman"/>
              </a:rPr>
              <a:t>протопласти (клітини, в яких відсутня клітинна стінка). </a:t>
            </a:r>
            <a:r>
              <a:rPr sz="2400" b="1" dirty="0" err="1" smtClean="0">
                <a:solidFill>
                  <a:srgbClr val="231F20"/>
                </a:solidFill>
                <a:latin typeface="Times New Roman"/>
                <a:cs typeface="Times New Roman"/>
              </a:rPr>
              <a:t>При</a:t>
            </a:r>
            <a:r>
              <a:rPr sz="2400" b="1" spc="5" dirty="0" smtClean="0">
                <a:solidFill>
                  <a:srgbClr val="231F20"/>
                </a:solidFill>
                <a:latin typeface="Times New Roman"/>
                <a:cs typeface="Times New Roman"/>
              </a:rPr>
              <a:t> </a:t>
            </a:r>
            <a:r>
              <a:rPr sz="2400" b="1" dirty="0">
                <a:solidFill>
                  <a:srgbClr val="231F20"/>
                </a:solidFill>
                <a:latin typeface="Times New Roman"/>
                <a:cs typeface="Times New Roman"/>
              </a:rPr>
              <a:t>безвекторному</a:t>
            </a:r>
            <a:r>
              <a:rPr sz="2400" b="1" spc="5" dirty="0">
                <a:solidFill>
                  <a:srgbClr val="231F20"/>
                </a:solidFill>
                <a:latin typeface="Times New Roman"/>
                <a:cs typeface="Times New Roman"/>
              </a:rPr>
              <a:t> </a:t>
            </a:r>
            <a:r>
              <a:rPr sz="2400" b="1" spc="10" dirty="0">
                <a:solidFill>
                  <a:srgbClr val="231F20"/>
                </a:solidFill>
                <a:latin typeface="Times New Roman"/>
                <a:cs typeface="Times New Roman"/>
              </a:rPr>
              <a:t>перенесенні</a:t>
            </a:r>
            <a:r>
              <a:rPr sz="2400" b="1" spc="15" dirty="0">
                <a:solidFill>
                  <a:srgbClr val="231F20"/>
                </a:solidFill>
                <a:latin typeface="Times New Roman"/>
                <a:cs typeface="Times New Roman"/>
              </a:rPr>
              <a:t> </a:t>
            </a:r>
            <a:r>
              <a:rPr sz="2400" b="1" dirty="0" err="1">
                <a:solidFill>
                  <a:srgbClr val="231F20"/>
                </a:solidFill>
                <a:latin typeface="Times New Roman"/>
                <a:cs typeface="Times New Roman"/>
              </a:rPr>
              <a:t>використовують</a:t>
            </a:r>
            <a:r>
              <a:rPr sz="2400" b="1" spc="5" dirty="0">
                <a:solidFill>
                  <a:srgbClr val="231F20"/>
                </a:solidFill>
                <a:latin typeface="Times New Roman"/>
                <a:cs typeface="Times New Roman"/>
              </a:rPr>
              <a:t> </a:t>
            </a:r>
            <a:r>
              <a:rPr sz="2400" b="1" dirty="0" err="1" smtClean="0">
                <a:solidFill>
                  <a:srgbClr val="231F20"/>
                </a:solidFill>
                <a:latin typeface="Times New Roman"/>
                <a:cs typeface="Times New Roman"/>
              </a:rPr>
              <a:t>методи</a:t>
            </a:r>
            <a:r>
              <a:rPr sz="2400" b="1" spc="-285" dirty="0" smtClean="0">
                <a:solidFill>
                  <a:srgbClr val="231F20"/>
                </a:solidFill>
                <a:latin typeface="Times New Roman"/>
                <a:cs typeface="Times New Roman"/>
              </a:rPr>
              <a:t> </a:t>
            </a:r>
            <a:r>
              <a:rPr sz="2400" b="1" spc="5" dirty="0">
                <a:solidFill>
                  <a:srgbClr val="FF0000"/>
                </a:solidFill>
                <a:latin typeface="Times New Roman"/>
                <a:cs typeface="Times New Roman"/>
              </a:rPr>
              <a:t>електропорації,</a:t>
            </a:r>
            <a:r>
              <a:rPr sz="2400" b="1" spc="10" dirty="0">
                <a:solidFill>
                  <a:srgbClr val="FF0000"/>
                </a:solidFill>
                <a:latin typeface="Times New Roman"/>
                <a:cs typeface="Times New Roman"/>
              </a:rPr>
              <a:t> </a:t>
            </a:r>
            <a:r>
              <a:rPr sz="2400" b="1" spc="5" dirty="0">
                <a:solidFill>
                  <a:srgbClr val="FF0000"/>
                </a:solidFill>
                <a:latin typeface="Times New Roman"/>
                <a:cs typeface="Times New Roman"/>
              </a:rPr>
              <a:t>мікроін’єкції</a:t>
            </a:r>
            <a:r>
              <a:rPr sz="2400" b="1" spc="10" dirty="0">
                <a:solidFill>
                  <a:srgbClr val="FF0000"/>
                </a:solidFill>
                <a:latin typeface="Times New Roman"/>
                <a:cs typeface="Times New Roman"/>
              </a:rPr>
              <a:t> </a:t>
            </a:r>
            <a:r>
              <a:rPr sz="2400" b="1" dirty="0">
                <a:solidFill>
                  <a:srgbClr val="FF0000"/>
                </a:solidFill>
                <a:latin typeface="Times New Roman"/>
                <a:cs typeface="Times New Roman"/>
              </a:rPr>
              <a:t>і</a:t>
            </a:r>
            <a:r>
              <a:rPr sz="2400" b="1" spc="5" dirty="0">
                <a:solidFill>
                  <a:srgbClr val="FF0000"/>
                </a:solidFill>
                <a:latin typeface="Times New Roman"/>
                <a:cs typeface="Times New Roman"/>
              </a:rPr>
              <a:t> </a:t>
            </a:r>
            <a:r>
              <a:rPr sz="2400" b="1" spc="5" dirty="0" err="1" smtClean="0">
                <a:solidFill>
                  <a:srgbClr val="FF0000"/>
                </a:solidFill>
                <a:latin typeface="Times New Roman"/>
                <a:cs typeface="Times New Roman"/>
              </a:rPr>
              <a:t>бі</a:t>
            </a:r>
            <a:r>
              <a:rPr lang="uk-UA" sz="2400" b="1" spc="5" dirty="0" smtClean="0">
                <a:solidFill>
                  <a:srgbClr val="FF0000"/>
                </a:solidFill>
                <a:latin typeface="Times New Roman"/>
                <a:cs typeface="Times New Roman"/>
              </a:rPr>
              <a:t>о</a:t>
            </a:r>
            <a:r>
              <a:rPr sz="2400" b="1" spc="5" dirty="0" err="1" smtClean="0">
                <a:solidFill>
                  <a:srgbClr val="FF0000"/>
                </a:solidFill>
                <a:latin typeface="Times New Roman"/>
                <a:cs typeface="Times New Roman"/>
              </a:rPr>
              <a:t>лістичний</a:t>
            </a:r>
            <a:r>
              <a:rPr sz="2400" b="1" spc="10" dirty="0" smtClean="0">
                <a:solidFill>
                  <a:srgbClr val="FF0000"/>
                </a:solidFill>
                <a:latin typeface="Times New Roman"/>
                <a:cs typeface="Times New Roman"/>
              </a:rPr>
              <a:t> </a:t>
            </a:r>
            <a:r>
              <a:rPr sz="2400" b="1" dirty="0">
                <a:solidFill>
                  <a:srgbClr val="FF0000"/>
                </a:solidFill>
                <a:latin typeface="Times New Roman"/>
                <a:cs typeface="Times New Roman"/>
              </a:rPr>
              <a:t>метод</a:t>
            </a:r>
            <a:r>
              <a:rPr sz="2400" b="1" dirty="0">
                <a:solidFill>
                  <a:srgbClr val="231F20"/>
                </a:solidFill>
                <a:latin typeface="Times New Roman"/>
                <a:cs typeface="Times New Roman"/>
              </a:rPr>
              <a:t>. </a:t>
            </a:r>
            <a:r>
              <a:rPr sz="2400" b="1" spc="5" dirty="0">
                <a:solidFill>
                  <a:srgbClr val="231F20"/>
                </a:solidFill>
                <a:latin typeface="Times New Roman"/>
                <a:cs typeface="Times New Roman"/>
              </a:rPr>
              <a:t> </a:t>
            </a:r>
            <a:r>
              <a:rPr sz="2400" b="1" i="1" spc="5" dirty="0">
                <a:solidFill>
                  <a:srgbClr val="7030A0"/>
                </a:solidFill>
                <a:latin typeface="Times New Roman"/>
                <a:cs typeface="Times New Roman"/>
              </a:rPr>
              <a:t>Мікроін</a:t>
            </a:r>
            <a:r>
              <a:rPr sz="2400" b="1" spc="5" dirty="0">
                <a:solidFill>
                  <a:srgbClr val="7030A0"/>
                </a:solidFill>
                <a:latin typeface="Times New Roman"/>
                <a:cs typeface="Times New Roman"/>
              </a:rPr>
              <a:t>’</a:t>
            </a:r>
            <a:r>
              <a:rPr sz="2400" b="1" i="1" spc="5" dirty="0">
                <a:solidFill>
                  <a:srgbClr val="7030A0"/>
                </a:solidFill>
                <a:latin typeface="Times New Roman"/>
                <a:cs typeface="Times New Roman"/>
              </a:rPr>
              <a:t>єкцію</a:t>
            </a:r>
            <a:r>
              <a:rPr sz="2400" b="1" i="1" spc="10" dirty="0">
                <a:solidFill>
                  <a:srgbClr val="231F20"/>
                </a:solidFill>
                <a:latin typeface="Times New Roman"/>
                <a:cs typeface="Times New Roman"/>
              </a:rPr>
              <a:t> </a:t>
            </a:r>
            <a:r>
              <a:rPr sz="2400" b="1" dirty="0">
                <a:solidFill>
                  <a:srgbClr val="231F20"/>
                </a:solidFill>
                <a:latin typeface="Times New Roman"/>
                <a:cs typeface="Times New Roman"/>
              </a:rPr>
              <a:t>проводять</a:t>
            </a:r>
            <a:r>
              <a:rPr sz="2400" b="1" spc="5" dirty="0">
                <a:solidFill>
                  <a:srgbClr val="231F20"/>
                </a:solidFill>
                <a:latin typeface="Times New Roman"/>
                <a:cs typeface="Times New Roman"/>
              </a:rPr>
              <a:t> під</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мікроскопом</a:t>
            </a:r>
            <a:r>
              <a:rPr sz="2400" b="1" spc="5" dirty="0">
                <a:solidFill>
                  <a:srgbClr val="231F20"/>
                </a:solidFill>
                <a:latin typeface="Times New Roman"/>
                <a:cs typeface="Times New Roman"/>
              </a:rPr>
              <a:t> за</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допомогою </a:t>
            </a:r>
            <a:r>
              <a:rPr sz="2400" b="1" spc="5" dirty="0">
                <a:solidFill>
                  <a:srgbClr val="231F20"/>
                </a:solidFill>
                <a:latin typeface="Times New Roman"/>
                <a:cs typeface="Times New Roman"/>
              </a:rPr>
              <a:t> </a:t>
            </a:r>
            <a:r>
              <a:rPr sz="2400" b="1" spc="5" dirty="0" err="1">
                <a:solidFill>
                  <a:srgbClr val="231F20"/>
                </a:solidFill>
                <a:latin typeface="Times New Roman"/>
                <a:cs typeface="Times New Roman"/>
              </a:rPr>
              <a:t>скляної</a:t>
            </a:r>
            <a:r>
              <a:rPr sz="2400" b="1" spc="10" dirty="0">
                <a:solidFill>
                  <a:srgbClr val="231F20"/>
                </a:solidFill>
                <a:latin typeface="Times New Roman"/>
                <a:cs typeface="Times New Roman"/>
              </a:rPr>
              <a:t> </a:t>
            </a:r>
            <a:r>
              <a:rPr sz="2400" b="1" dirty="0" err="1" smtClean="0">
                <a:solidFill>
                  <a:srgbClr val="231F20"/>
                </a:solidFill>
                <a:latin typeface="Times New Roman"/>
                <a:cs typeface="Times New Roman"/>
              </a:rPr>
              <a:t>голки</a:t>
            </a:r>
            <a:r>
              <a:rPr sz="2400" b="1" dirty="0" smtClean="0">
                <a:solidFill>
                  <a:srgbClr val="231F20"/>
                </a:solidFill>
                <a:latin typeface="Times New Roman"/>
                <a:cs typeface="Times New Roman"/>
              </a:rPr>
              <a:t>,</a:t>
            </a:r>
            <a:r>
              <a:rPr sz="2400" b="1" spc="5" dirty="0" smtClean="0">
                <a:solidFill>
                  <a:srgbClr val="231F20"/>
                </a:solidFill>
                <a:latin typeface="Times New Roman"/>
                <a:cs typeface="Times New Roman"/>
              </a:rPr>
              <a:t> </a:t>
            </a:r>
            <a:r>
              <a:rPr sz="2400" b="1" dirty="0">
                <a:solidFill>
                  <a:srgbClr val="231F20"/>
                </a:solidFill>
                <a:latin typeface="Times New Roman"/>
                <a:cs typeface="Times New Roman"/>
              </a:rPr>
              <a:t>уводячи</a:t>
            </a:r>
            <a:r>
              <a:rPr sz="2400" b="1" spc="5" dirty="0">
                <a:solidFill>
                  <a:srgbClr val="231F20"/>
                </a:solidFill>
                <a:latin typeface="Times New Roman"/>
                <a:cs typeface="Times New Roman"/>
              </a:rPr>
              <a:t> </a:t>
            </a:r>
            <a:r>
              <a:rPr sz="2400" b="1" spc="10" dirty="0">
                <a:solidFill>
                  <a:srgbClr val="231F20"/>
                </a:solidFill>
                <a:latin typeface="Times New Roman"/>
                <a:cs typeface="Times New Roman"/>
              </a:rPr>
              <a:t>через</a:t>
            </a:r>
            <a:r>
              <a:rPr sz="2400" b="1" spc="15" dirty="0">
                <a:solidFill>
                  <a:srgbClr val="231F20"/>
                </a:solidFill>
                <a:latin typeface="Times New Roman"/>
                <a:cs typeface="Times New Roman"/>
              </a:rPr>
              <a:t> </a:t>
            </a:r>
            <a:r>
              <a:rPr sz="2400" b="1" spc="5" dirty="0">
                <a:solidFill>
                  <a:srgbClr val="231F20"/>
                </a:solidFill>
                <a:latin typeface="Times New Roman"/>
                <a:cs typeface="Times New Roman"/>
              </a:rPr>
              <a:t>неї</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ДНК</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у</a:t>
            </a:r>
            <a:r>
              <a:rPr sz="2400" b="1" spc="5" dirty="0">
                <a:solidFill>
                  <a:srgbClr val="231F20"/>
                </a:solidFill>
                <a:latin typeface="Times New Roman"/>
                <a:cs typeface="Times New Roman"/>
              </a:rPr>
              <a:t> ядро</a:t>
            </a:r>
            <a:r>
              <a:rPr sz="2400" b="1" spc="10" dirty="0">
                <a:solidFill>
                  <a:srgbClr val="231F20"/>
                </a:solidFill>
                <a:latin typeface="Times New Roman"/>
                <a:cs typeface="Times New Roman"/>
              </a:rPr>
              <a:t> </a:t>
            </a:r>
            <a:r>
              <a:rPr sz="2400" b="1" spc="5" dirty="0" err="1">
                <a:solidFill>
                  <a:srgbClr val="231F20"/>
                </a:solidFill>
                <a:latin typeface="Times New Roman"/>
                <a:cs typeface="Times New Roman"/>
              </a:rPr>
              <a:t>клітини</a:t>
            </a:r>
            <a:r>
              <a:rPr sz="2400" b="1" spc="5" dirty="0" smtClean="0">
                <a:solidFill>
                  <a:srgbClr val="231F20"/>
                </a:solidFill>
                <a:latin typeface="Times New Roman"/>
                <a:cs typeface="Times New Roman"/>
              </a:rPr>
              <a:t>. </a:t>
            </a:r>
            <a:r>
              <a:rPr sz="2400" b="1" spc="10" dirty="0" smtClean="0">
                <a:solidFill>
                  <a:srgbClr val="231F20"/>
                </a:solidFill>
                <a:latin typeface="Times New Roman"/>
                <a:cs typeface="Times New Roman"/>
              </a:rPr>
              <a:t> </a:t>
            </a:r>
            <a:r>
              <a:rPr sz="2400" b="1" spc="5" dirty="0" err="1" smtClean="0">
                <a:solidFill>
                  <a:srgbClr val="7030A0"/>
                </a:solidFill>
                <a:latin typeface="Times New Roman"/>
                <a:cs typeface="Times New Roman"/>
              </a:rPr>
              <a:t>Бомбардування</a:t>
            </a:r>
            <a:r>
              <a:rPr sz="2400" b="1" spc="10" dirty="0" smtClean="0">
                <a:solidFill>
                  <a:srgbClr val="7030A0"/>
                </a:solidFill>
                <a:latin typeface="Times New Roman"/>
                <a:cs typeface="Times New Roman"/>
              </a:rPr>
              <a:t> </a:t>
            </a:r>
            <a:r>
              <a:rPr sz="2400" b="1" spc="5" dirty="0" err="1" smtClean="0">
                <a:solidFill>
                  <a:srgbClr val="7030A0"/>
                </a:solidFill>
                <a:latin typeface="Times New Roman"/>
                <a:cs typeface="Times New Roman"/>
              </a:rPr>
              <a:t>клітин</a:t>
            </a:r>
            <a:r>
              <a:rPr sz="2400" b="1" spc="10" dirty="0" smtClean="0">
                <a:solidFill>
                  <a:srgbClr val="7030A0"/>
                </a:solidFill>
                <a:latin typeface="Times New Roman"/>
                <a:cs typeface="Times New Roman"/>
              </a:rPr>
              <a:t> </a:t>
            </a:r>
            <a:r>
              <a:rPr sz="2400" b="1" i="1" spc="5" dirty="0" smtClean="0">
                <a:solidFill>
                  <a:srgbClr val="7030A0"/>
                </a:solidFill>
                <a:latin typeface="Times New Roman"/>
                <a:cs typeface="Times New Roman"/>
              </a:rPr>
              <a:t>(</a:t>
            </a:r>
            <a:r>
              <a:rPr sz="2400" b="1" i="1" spc="5" dirty="0" err="1" smtClean="0">
                <a:solidFill>
                  <a:srgbClr val="7030A0"/>
                </a:solidFill>
                <a:latin typeface="Times New Roman"/>
                <a:cs typeface="Times New Roman"/>
              </a:rPr>
              <a:t>біолістика</a:t>
            </a:r>
            <a:r>
              <a:rPr sz="2400" b="1" i="1" spc="5" dirty="0" smtClean="0">
                <a:solidFill>
                  <a:srgbClr val="7030A0"/>
                </a:solidFill>
                <a:latin typeface="Times New Roman"/>
                <a:cs typeface="Times New Roman"/>
              </a:rPr>
              <a:t>)</a:t>
            </a:r>
            <a:r>
              <a:rPr sz="2400" b="1" i="1" spc="10" dirty="0" smtClean="0">
                <a:solidFill>
                  <a:srgbClr val="7030A0"/>
                </a:solidFill>
                <a:latin typeface="Times New Roman"/>
                <a:cs typeface="Times New Roman"/>
              </a:rPr>
              <a:t> </a:t>
            </a:r>
            <a:r>
              <a:rPr sz="2400" b="1" dirty="0" smtClean="0">
                <a:solidFill>
                  <a:srgbClr val="231F20"/>
                </a:solidFill>
                <a:latin typeface="Times New Roman"/>
                <a:cs typeface="Times New Roman"/>
              </a:rPr>
              <a:t>–</a:t>
            </a:r>
            <a:r>
              <a:rPr sz="2400" b="1" spc="5" dirty="0" smtClean="0">
                <a:solidFill>
                  <a:srgbClr val="231F20"/>
                </a:solidFill>
                <a:latin typeface="Times New Roman"/>
                <a:cs typeface="Times New Roman"/>
              </a:rPr>
              <a:t> </a:t>
            </a:r>
            <a:r>
              <a:rPr sz="2400" b="1" spc="5" dirty="0">
                <a:solidFill>
                  <a:srgbClr val="231F20"/>
                </a:solidFill>
                <a:latin typeface="Times New Roman"/>
                <a:cs typeface="Times New Roman"/>
              </a:rPr>
              <a:t>інший</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дуже </a:t>
            </a:r>
            <a:r>
              <a:rPr sz="2400" b="1" spc="-285" dirty="0">
                <a:solidFill>
                  <a:srgbClr val="231F20"/>
                </a:solidFill>
                <a:latin typeface="Times New Roman"/>
                <a:cs typeface="Times New Roman"/>
              </a:rPr>
              <a:t> </a:t>
            </a:r>
            <a:r>
              <a:rPr sz="2400" b="1" spc="5" dirty="0">
                <a:solidFill>
                  <a:srgbClr val="231F20"/>
                </a:solidFill>
                <a:latin typeface="Times New Roman"/>
                <a:cs typeface="Times New Roman"/>
              </a:rPr>
              <a:t>ефективний </a:t>
            </a:r>
            <a:r>
              <a:rPr sz="2400" b="1" spc="-5" dirty="0">
                <a:solidFill>
                  <a:srgbClr val="231F20"/>
                </a:solidFill>
                <a:latin typeface="Times New Roman"/>
                <a:cs typeface="Times New Roman"/>
              </a:rPr>
              <a:t>метод </a:t>
            </a:r>
            <a:r>
              <a:rPr sz="2400" b="1" spc="5" dirty="0">
                <a:solidFill>
                  <a:srgbClr val="231F20"/>
                </a:solidFill>
                <a:latin typeface="Times New Roman"/>
                <a:cs typeface="Times New Roman"/>
              </a:rPr>
              <a:t>уведення ДНК </a:t>
            </a:r>
            <a:r>
              <a:rPr sz="2400" b="1" dirty="0">
                <a:solidFill>
                  <a:srgbClr val="231F20"/>
                </a:solidFill>
                <a:latin typeface="Times New Roman"/>
                <a:cs typeface="Times New Roman"/>
              </a:rPr>
              <a:t>у </a:t>
            </a:r>
            <a:r>
              <a:rPr sz="2400" b="1" spc="10" dirty="0">
                <a:solidFill>
                  <a:srgbClr val="231F20"/>
                </a:solidFill>
                <a:latin typeface="Times New Roman"/>
                <a:cs typeface="Times New Roman"/>
              </a:rPr>
              <a:t>рослинну </a:t>
            </a:r>
            <a:r>
              <a:rPr sz="2400" b="1" spc="-10" dirty="0">
                <a:solidFill>
                  <a:srgbClr val="231F20"/>
                </a:solidFill>
                <a:latin typeface="Times New Roman"/>
                <a:cs typeface="Times New Roman"/>
              </a:rPr>
              <a:t>клітину. </a:t>
            </a:r>
            <a:r>
              <a:rPr sz="2400" b="1" spc="5" dirty="0">
                <a:solidFill>
                  <a:srgbClr val="231F20"/>
                </a:solidFill>
                <a:latin typeface="Times New Roman"/>
                <a:cs typeface="Times New Roman"/>
              </a:rPr>
              <a:t>При </a:t>
            </a:r>
            <a:r>
              <a:rPr sz="2400" b="1" spc="10" dirty="0">
                <a:solidFill>
                  <a:srgbClr val="231F20"/>
                </a:solidFill>
                <a:latin typeface="Times New Roman"/>
                <a:cs typeface="Times New Roman"/>
              </a:rPr>
              <a:t> </a:t>
            </a:r>
            <a:r>
              <a:rPr sz="2400" b="1" dirty="0">
                <a:solidFill>
                  <a:srgbClr val="231F20"/>
                </a:solidFill>
                <a:latin typeface="Times New Roman"/>
                <a:cs typeface="Times New Roman"/>
              </a:rPr>
              <a:t>цьому золоті </a:t>
            </a:r>
            <a:r>
              <a:rPr sz="2400" b="1" spc="5" dirty="0">
                <a:solidFill>
                  <a:srgbClr val="231F20"/>
                </a:solidFill>
                <a:latin typeface="Times New Roman"/>
                <a:cs typeface="Times New Roman"/>
              </a:rPr>
              <a:t>або вольфрамові </a:t>
            </a:r>
            <a:r>
              <a:rPr sz="2400" b="1" spc="10" dirty="0">
                <a:solidFill>
                  <a:srgbClr val="231F20"/>
                </a:solidFill>
                <a:latin typeface="Times New Roman"/>
                <a:cs typeface="Times New Roman"/>
              </a:rPr>
              <a:t>сферичні </a:t>
            </a:r>
            <a:r>
              <a:rPr sz="2400" b="1" spc="-5" dirty="0">
                <a:solidFill>
                  <a:srgbClr val="231F20"/>
                </a:solidFill>
                <a:latin typeface="Times New Roman"/>
                <a:cs typeface="Times New Roman"/>
              </a:rPr>
              <a:t>кульки </a:t>
            </a:r>
            <a:r>
              <a:rPr sz="2400" b="1" spc="5" dirty="0">
                <a:solidFill>
                  <a:srgbClr val="231F20"/>
                </a:solidFill>
                <a:latin typeface="Times New Roman"/>
                <a:cs typeface="Times New Roman"/>
              </a:rPr>
              <a:t>діаметром </a:t>
            </a:r>
            <a:r>
              <a:rPr sz="2400" b="1" spc="10" dirty="0">
                <a:solidFill>
                  <a:srgbClr val="231F20"/>
                </a:solidFill>
                <a:latin typeface="Times New Roman"/>
                <a:cs typeface="Times New Roman"/>
              </a:rPr>
              <a:t> </a:t>
            </a:r>
            <a:r>
              <a:rPr sz="2400" b="1" spc="5" dirty="0">
                <a:solidFill>
                  <a:srgbClr val="231F20"/>
                </a:solidFill>
                <a:latin typeface="Times New Roman"/>
                <a:cs typeface="Times New Roman"/>
              </a:rPr>
              <a:t>0,4-1,2 мкм покривають </a:t>
            </a:r>
            <a:r>
              <a:rPr sz="2400" b="1" dirty="0">
                <a:solidFill>
                  <a:srgbClr val="231F20"/>
                </a:solidFill>
                <a:latin typeface="Times New Roman"/>
                <a:cs typeface="Times New Roman"/>
              </a:rPr>
              <a:t>шаром </a:t>
            </a:r>
            <a:r>
              <a:rPr sz="2400" b="1" spc="5" dirty="0">
                <a:solidFill>
                  <a:srgbClr val="231F20"/>
                </a:solidFill>
                <a:latin typeface="Times New Roman"/>
                <a:cs typeface="Times New Roman"/>
              </a:rPr>
              <a:t>ДНК, </a:t>
            </a:r>
            <a:r>
              <a:rPr sz="2400" b="1" dirty="0">
                <a:solidFill>
                  <a:srgbClr val="231F20"/>
                </a:solidFill>
                <a:latin typeface="Times New Roman"/>
                <a:cs typeface="Times New Roman"/>
              </a:rPr>
              <a:t>яку </a:t>
            </a:r>
            <a:r>
              <a:rPr sz="2400" b="1" spc="10" dirty="0" err="1">
                <a:solidFill>
                  <a:srgbClr val="231F20"/>
                </a:solidFill>
                <a:latin typeface="Times New Roman"/>
                <a:cs typeface="Times New Roman"/>
              </a:rPr>
              <a:t>осаджують</a:t>
            </a:r>
            <a:r>
              <a:rPr sz="2400" b="1" spc="10" dirty="0">
                <a:solidFill>
                  <a:srgbClr val="231F20"/>
                </a:solidFill>
                <a:latin typeface="Times New Roman"/>
                <a:cs typeface="Times New Roman"/>
              </a:rPr>
              <a:t> </a:t>
            </a:r>
            <a:r>
              <a:rPr sz="2400" b="1" i="1" spc="5" dirty="0">
                <a:solidFill>
                  <a:srgbClr val="231F20"/>
                </a:solidFill>
                <a:latin typeface="Times New Roman"/>
                <a:cs typeface="Times New Roman"/>
              </a:rPr>
              <a:t>CaCl</a:t>
            </a:r>
            <a:r>
              <a:rPr sz="2400" b="1" i="1" spc="7" baseline="-18518" dirty="0">
                <a:solidFill>
                  <a:srgbClr val="231F20"/>
                </a:solidFill>
                <a:latin typeface="Times New Roman"/>
                <a:cs typeface="Times New Roman"/>
              </a:rPr>
              <a:t>2</a:t>
            </a:r>
            <a:r>
              <a:rPr sz="2400" b="1" spc="5" dirty="0">
                <a:solidFill>
                  <a:srgbClr val="231F20"/>
                </a:solidFill>
                <a:latin typeface="Times New Roman"/>
                <a:cs typeface="Times New Roman"/>
              </a:rPr>
              <a:t>,</a:t>
            </a:r>
            <a:r>
              <a:rPr lang="uk-UA" sz="2400" b="1" spc="5" dirty="0">
                <a:solidFill>
                  <a:srgbClr val="231F20"/>
                </a:solidFill>
                <a:latin typeface="Times New Roman"/>
                <a:cs typeface="Times New Roman"/>
              </a:rPr>
              <a:t> </a:t>
            </a:r>
            <a:r>
              <a:rPr sz="2400" b="1" spc="5" dirty="0" err="1">
                <a:solidFill>
                  <a:srgbClr val="231F20"/>
                </a:solidFill>
                <a:latin typeface="Times New Roman"/>
                <a:cs typeface="Times New Roman"/>
              </a:rPr>
              <a:t>спермідином</a:t>
            </a:r>
            <a:r>
              <a:rPr sz="2400" b="1" spc="315" dirty="0">
                <a:solidFill>
                  <a:srgbClr val="231F20"/>
                </a:solidFill>
                <a:latin typeface="Times New Roman"/>
                <a:cs typeface="Times New Roman"/>
              </a:rPr>
              <a:t> </a:t>
            </a:r>
            <a:r>
              <a:rPr sz="2400" b="1" spc="5" dirty="0">
                <a:solidFill>
                  <a:srgbClr val="231F20"/>
                </a:solidFill>
                <a:latin typeface="Times New Roman"/>
                <a:cs typeface="Times New Roman"/>
              </a:rPr>
              <a:t>або</a:t>
            </a:r>
            <a:r>
              <a:rPr sz="2400" b="1" spc="315" dirty="0">
                <a:solidFill>
                  <a:srgbClr val="231F20"/>
                </a:solidFill>
                <a:latin typeface="Times New Roman"/>
                <a:cs typeface="Times New Roman"/>
              </a:rPr>
              <a:t> </a:t>
            </a:r>
            <a:r>
              <a:rPr sz="2400" b="1" dirty="0">
                <a:solidFill>
                  <a:srgbClr val="231F20"/>
                </a:solidFill>
                <a:latin typeface="Times New Roman"/>
                <a:cs typeface="Times New Roman"/>
              </a:rPr>
              <a:t>поліетиленгліколем,</a:t>
            </a:r>
            <a:r>
              <a:rPr sz="2400" b="1" spc="5" dirty="0">
                <a:solidFill>
                  <a:srgbClr val="231F20"/>
                </a:solidFill>
                <a:latin typeface="Times New Roman"/>
                <a:cs typeface="Times New Roman"/>
              </a:rPr>
              <a:t> </a:t>
            </a:r>
            <a:r>
              <a:rPr sz="2400" b="1" dirty="0">
                <a:solidFill>
                  <a:srgbClr val="231F20"/>
                </a:solidFill>
                <a:latin typeface="Times New Roman"/>
                <a:cs typeface="Times New Roman"/>
              </a:rPr>
              <a:t>і</a:t>
            </a:r>
            <a:r>
              <a:rPr sz="2400" b="1" spc="5" dirty="0">
                <a:solidFill>
                  <a:srgbClr val="231F20"/>
                </a:solidFill>
                <a:latin typeface="Times New Roman"/>
                <a:cs typeface="Times New Roman"/>
              </a:rPr>
              <a:t> «вистрілюють» </a:t>
            </a:r>
            <a:r>
              <a:rPr sz="2400" b="1" spc="10" dirty="0">
                <a:solidFill>
                  <a:srgbClr val="231F20"/>
                </a:solidFill>
                <a:latin typeface="Times New Roman"/>
                <a:cs typeface="Times New Roman"/>
              </a:rPr>
              <a:t> </a:t>
            </a:r>
            <a:r>
              <a:rPr sz="2400" b="1" spc="-15" dirty="0">
                <a:solidFill>
                  <a:srgbClr val="231F20"/>
                </a:solidFill>
                <a:latin typeface="Times New Roman"/>
                <a:cs typeface="Times New Roman"/>
              </a:rPr>
              <a:t>кульками</a:t>
            </a:r>
            <a:r>
              <a:rPr sz="2400" b="1" spc="-50" dirty="0">
                <a:solidFill>
                  <a:srgbClr val="231F20"/>
                </a:solidFill>
                <a:latin typeface="Times New Roman"/>
                <a:cs typeface="Times New Roman"/>
              </a:rPr>
              <a:t> </a:t>
            </a:r>
            <a:r>
              <a:rPr sz="2400" b="1" dirty="0">
                <a:solidFill>
                  <a:srgbClr val="231F20"/>
                </a:solidFill>
                <a:latin typeface="Times New Roman"/>
                <a:cs typeface="Times New Roman"/>
              </a:rPr>
              <a:t>в</a:t>
            </a:r>
            <a:r>
              <a:rPr sz="2400" b="1" spc="-50" dirty="0">
                <a:solidFill>
                  <a:srgbClr val="231F20"/>
                </a:solidFill>
                <a:latin typeface="Times New Roman"/>
                <a:cs typeface="Times New Roman"/>
              </a:rPr>
              <a:t> </a:t>
            </a:r>
            <a:r>
              <a:rPr sz="2400" b="1" spc="-10" dirty="0">
                <a:solidFill>
                  <a:srgbClr val="231F20"/>
                </a:solidFill>
                <a:latin typeface="Times New Roman"/>
                <a:cs typeface="Times New Roman"/>
              </a:rPr>
              <a:t>суспензію</a:t>
            </a:r>
            <a:r>
              <a:rPr sz="2400" b="1" spc="-45" dirty="0">
                <a:solidFill>
                  <a:srgbClr val="231F20"/>
                </a:solidFill>
                <a:latin typeface="Times New Roman"/>
                <a:cs typeface="Times New Roman"/>
              </a:rPr>
              <a:t> </a:t>
            </a:r>
            <a:r>
              <a:rPr sz="2400" b="1" spc="-5" dirty="0">
                <a:solidFill>
                  <a:srgbClr val="231F20"/>
                </a:solidFill>
                <a:latin typeface="Times New Roman"/>
                <a:cs typeface="Times New Roman"/>
              </a:rPr>
              <a:t>клітин</a:t>
            </a:r>
            <a:r>
              <a:rPr sz="2400" b="1" spc="-50" dirty="0">
                <a:solidFill>
                  <a:srgbClr val="231F20"/>
                </a:solidFill>
                <a:latin typeface="Times New Roman"/>
                <a:cs typeface="Times New Roman"/>
              </a:rPr>
              <a:t> </a:t>
            </a:r>
            <a:r>
              <a:rPr sz="2400" b="1" spc="-5" dirty="0">
                <a:solidFill>
                  <a:srgbClr val="231F20"/>
                </a:solidFill>
                <a:latin typeface="Times New Roman"/>
                <a:cs typeface="Times New Roman"/>
              </a:rPr>
              <a:t>зі</a:t>
            </a:r>
            <a:r>
              <a:rPr sz="2400" b="1" spc="-50" dirty="0">
                <a:solidFill>
                  <a:srgbClr val="231F20"/>
                </a:solidFill>
                <a:latin typeface="Times New Roman"/>
                <a:cs typeface="Times New Roman"/>
              </a:rPr>
              <a:t> </a:t>
            </a:r>
            <a:r>
              <a:rPr sz="2400" b="1" spc="-5" dirty="0">
                <a:solidFill>
                  <a:srgbClr val="231F20"/>
                </a:solidFill>
                <a:latin typeface="Times New Roman"/>
                <a:cs typeface="Times New Roman"/>
              </a:rPr>
              <a:t>спеціальної</a:t>
            </a:r>
            <a:r>
              <a:rPr sz="2400" b="1" spc="-45" dirty="0">
                <a:solidFill>
                  <a:srgbClr val="231F20"/>
                </a:solidFill>
                <a:latin typeface="Times New Roman"/>
                <a:cs typeface="Times New Roman"/>
              </a:rPr>
              <a:t> </a:t>
            </a:r>
            <a:r>
              <a:rPr sz="2400" b="1" spc="-10" dirty="0">
                <a:solidFill>
                  <a:srgbClr val="231F20"/>
                </a:solidFill>
                <a:latin typeface="Times New Roman"/>
                <a:cs typeface="Times New Roman"/>
              </a:rPr>
              <a:t>«рушниці».</a:t>
            </a:r>
            <a:r>
              <a:rPr sz="2400" b="1" spc="-50" dirty="0">
                <a:solidFill>
                  <a:srgbClr val="231F20"/>
                </a:solidFill>
                <a:latin typeface="Times New Roman"/>
                <a:cs typeface="Times New Roman"/>
              </a:rPr>
              <a:t> </a:t>
            </a:r>
            <a:r>
              <a:rPr sz="2400" b="1" spc="-30" dirty="0">
                <a:solidFill>
                  <a:srgbClr val="231F20"/>
                </a:solidFill>
                <a:latin typeface="Times New Roman"/>
                <a:cs typeface="Times New Roman"/>
              </a:rPr>
              <a:t>Кульки </a:t>
            </a:r>
            <a:r>
              <a:rPr sz="2400" b="1" spc="-285" dirty="0">
                <a:solidFill>
                  <a:srgbClr val="231F20"/>
                </a:solidFill>
                <a:latin typeface="Times New Roman"/>
                <a:cs typeface="Times New Roman"/>
              </a:rPr>
              <a:t> </a:t>
            </a:r>
            <a:r>
              <a:rPr sz="2400" b="1" spc="-5" dirty="0">
                <a:solidFill>
                  <a:srgbClr val="231F20"/>
                </a:solidFill>
                <a:latin typeface="Times New Roman"/>
                <a:cs typeface="Times New Roman"/>
              </a:rPr>
              <a:t>пробивають </a:t>
            </a:r>
            <a:r>
              <a:rPr sz="2400" b="1" dirty="0">
                <a:solidFill>
                  <a:srgbClr val="231F20"/>
                </a:solidFill>
                <a:latin typeface="Times New Roman"/>
                <a:cs typeface="Times New Roman"/>
              </a:rPr>
              <a:t>клітинну </a:t>
            </a:r>
            <a:r>
              <a:rPr sz="2400" b="1" spc="-25" dirty="0">
                <a:solidFill>
                  <a:srgbClr val="231F20"/>
                </a:solidFill>
                <a:latin typeface="Times New Roman"/>
                <a:cs typeface="Times New Roman"/>
              </a:rPr>
              <a:t>стінку, </a:t>
            </a:r>
            <a:r>
              <a:rPr sz="2400" b="1" dirty="0">
                <a:solidFill>
                  <a:srgbClr val="231F20"/>
                </a:solidFill>
                <a:latin typeface="Times New Roman"/>
                <a:cs typeface="Times New Roman"/>
              </a:rPr>
              <a:t>за </a:t>
            </a:r>
            <a:r>
              <a:rPr sz="2400" b="1" spc="-10" dirty="0">
                <a:solidFill>
                  <a:srgbClr val="231F20"/>
                </a:solidFill>
                <a:latin typeface="Times New Roman"/>
                <a:cs typeface="Times New Roman"/>
              </a:rPr>
              <a:t>рахунок чого </a:t>
            </a:r>
            <a:r>
              <a:rPr sz="2400" b="1" dirty="0">
                <a:solidFill>
                  <a:srgbClr val="231F20"/>
                </a:solidFill>
                <a:latin typeface="Times New Roman"/>
                <a:cs typeface="Times New Roman"/>
              </a:rPr>
              <a:t>ДНК </a:t>
            </a:r>
            <a:r>
              <a:rPr sz="2400" b="1" spc="-5" dirty="0">
                <a:solidFill>
                  <a:srgbClr val="231F20"/>
                </a:solidFill>
                <a:latin typeface="Times New Roman"/>
                <a:cs typeface="Times New Roman"/>
              </a:rPr>
              <a:t>потрапляє </a:t>
            </a:r>
            <a:r>
              <a:rPr sz="2400" b="1" dirty="0">
                <a:solidFill>
                  <a:srgbClr val="231F20"/>
                </a:solidFill>
                <a:latin typeface="Times New Roman"/>
                <a:cs typeface="Times New Roman"/>
              </a:rPr>
              <a:t> </a:t>
            </a:r>
            <a:r>
              <a:rPr sz="2400" b="1" spc="5" dirty="0">
                <a:solidFill>
                  <a:srgbClr val="231F20"/>
                </a:solidFill>
                <a:latin typeface="Times New Roman"/>
                <a:cs typeface="Times New Roman"/>
              </a:rPr>
              <a:t>всередину клітини </a:t>
            </a:r>
            <a:r>
              <a:rPr sz="2400" b="1" spc="10" dirty="0">
                <a:solidFill>
                  <a:srgbClr val="231F20"/>
                </a:solidFill>
                <a:latin typeface="Times New Roman"/>
                <a:cs typeface="Times New Roman"/>
              </a:rPr>
              <a:t>та </a:t>
            </a:r>
            <a:r>
              <a:rPr sz="2400" b="1" dirty="0">
                <a:solidFill>
                  <a:srgbClr val="231F20"/>
                </a:solidFill>
                <a:latin typeface="Times New Roman"/>
                <a:cs typeface="Times New Roman"/>
              </a:rPr>
              <a:t>з </a:t>
            </a:r>
            <a:r>
              <a:rPr sz="2400" b="1" spc="5" dirty="0">
                <a:solidFill>
                  <a:srgbClr val="231F20"/>
                </a:solidFill>
                <a:latin typeface="Times New Roman"/>
                <a:cs typeface="Times New Roman"/>
              </a:rPr>
              <a:t>певною імовірністю інтегрується </a:t>
            </a:r>
            <a:r>
              <a:rPr sz="2400" b="1" dirty="0">
                <a:solidFill>
                  <a:srgbClr val="231F20"/>
                </a:solidFill>
                <a:latin typeface="Times New Roman"/>
                <a:cs typeface="Times New Roman"/>
              </a:rPr>
              <a:t>в </a:t>
            </a:r>
            <a:r>
              <a:rPr sz="2400" b="1" spc="5" dirty="0">
                <a:solidFill>
                  <a:srgbClr val="231F20"/>
                </a:solidFill>
                <a:latin typeface="Times New Roman"/>
                <a:cs typeface="Times New Roman"/>
              </a:rPr>
              <a:t> </a:t>
            </a:r>
            <a:r>
              <a:rPr sz="2400" b="1" spc="-5" dirty="0">
                <a:solidFill>
                  <a:srgbClr val="231F20"/>
                </a:solidFill>
                <a:latin typeface="Times New Roman"/>
                <a:cs typeface="Times New Roman"/>
              </a:rPr>
              <a:t>рослинну ДНК за </a:t>
            </a:r>
            <a:r>
              <a:rPr sz="2400" b="1" spc="-10" dirty="0">
                <a:solidFill>
                  <a:srgbClr val="231F20"/>
                </a:solidFill>
                <a:latin typeface="Times New Roman"/>
                <a:cs typeface="Times New Roman"/>
              </a:rPr>
              <a:t>допомогою </a:t>
            </a:r>
            <a:r>
              <a:rPr sz="2400" b="1" spc="-5" dirty="0">
                <a:solidFill>
                  <a:srgbClr val="231F20"/>
                </a:solidFill>
                <a:latin typeface="Times New Roman"/>
                <a:cs typeface="Times New Roman"/>
              </a:rPr>
              <a:t>не </a:t>
            </a:r>
            <a:r>
              <a:rPr sz="2400" b="1" spc="-10" dirty="0">
                <a:solidFill>
                  <a:srgbClr val="231F20"/>
                </a:solidFill>
                <a:latin typeface="Times New Roman"/>
                <a:cs typeface="Times New Roman"/>
              </a:rPr>
              <a:t>зовсім </a:t>
            </a:r>
            <a:r>
              <a:rPr sz="2400" b="1" spc="-15" dirty="0">
                <a:solidFill>
                  <a:srgbClr val="231F20"/>
                </a:solidFill>
                <a:latin typeface="Times New Roman"/>
                <a:cs typeface="Times New Roman"/>
              </a:rPr>
              <a:t>зрозумілого </a:t>
            </a:r>
            <a:r>
              <a:rPr sz="2400" b="1" spc="-25" dirty="0">
                <a:solidFill>
                  <a:srgbClr val="231F20"/>
                </a:solidFill>
                <a:latin typeface="Times New Roman"/>
                <a:cs typeface="Times New Roman"/>
              </a:rPr>
              <a:t>механізму. </a:t>
            </a:r>
            <a:r>
              <a:rPr sz="2400" b="1" spc="-290" dirty="0">
                <a:solidFill>
                  <a:srgbClr val="231F20"/>
                </a:solidFill>
                <a:latin typeface="Times New Roman"/>
                <a:cs typeface="Times New Roman"/>
              </a:rPr>
              <a:t> </a:t>
            </a:r>
            <a:r>
              <a:rPr sz="2400" b="1" dirty="0">
                <a:solidFill>
                  <a:srgbClr val="231F20"/>
                </a:solidFill>
                <a:latin typeface="Times New Roman"/>
                <a:cs typeface="Times New Roman"/>
              </a:rPr>
              <a:t>Пряме </a:t>
            </a:r>
            <a:r>
              <a:rPr sz="2400" b="1" spc="-5" dirty="0">
                <a:solidFill>
                  <a:srgbClr val="231F20"/>
                </a:solidFill>
                <a:latin typeface="Times New Roman"/>
                <a:cs typeface="Times New Roman"/>
              </a:rPr>
              <a:t>введення </a:t>
            </a:r>
            <a:r>
              <a:rPr sz="2400" b="1" dirty="0">
                <a:solidFill>
                  <a:srgbClr val="231F20"/>
                </a:solidFill>
                <a:latin typeface="Times New Roman"/>
                <a:cs typeface="Times New Roman"/>
              </a:rPr>
              <a:t>ДНК у </a:t>
            </a:r>
            <a:r>
              <a:rPr sz="2400" b="1" spc="-5" dirty="0">
                <a:solidFill>
                  <a:srgbClr val="231F20"/>
                </a:solidFill>
                <a:latin typeface="Times New Roman"/>
                <a:cs typeface="Times New Roman"/>
              </a:rPr>
              <a:t>протопласти </a:t>
            </a:r>
            <a:r>
              <a:rPr sz="2400" b="1" dirty="0">
                <a:solidFill>
                  <a:srgbClr val="231F20"/>
                </a:solidFill>
                <a:latin typeface="Times New Roman"/>
                <a:cs typeface="Times New Roman"/>
              </a:rPr>
              <a:t>рослин </a:t>
            </a:r>
            <a:r>
              <a:rPr sz="2400" b="1" spc="-10" dirty="0">
                <a:solidFill>
                  <a:srgbClr val="231F20"/>
                </a:solidFill>
                <a:latin typeface="Times New Roman"/>
                <a:cs typeface="Times New Roman"/>
              </a:rPr>
              <a:t>можна </a:t>
            </a:r>
            <a:r>
              <a:rPr sz="2400" b="1" spc="-5" dirty="0">
                <a:solidFill>
                  <a:srgbClr val="231F20"/>
                </a:solidFill>
                <a:latin typeface="Times New Roman"/>
                <a:cs typeface="Times New Roman"/>
              </a:rPr>
              <a:t>здійснити </a:t>
            </a:r>
            <a:r>
              <a:rPr sz="2400" b="1" spc="-285" dirty="0">
                <a:solidFill>
                  <a:srgbClr val="231F20"/>
                </a:solidFill>
                <a:latin typeface="Times New Roman"/>
                <a:cs typeface="Times New Roman"/>
              </a:rPr>
              <a:t> </a:t>
            </a:r>
            <a:r>
              <a:rPr sz="2400" b="1" dirty="0">
                <a:solidFill>
                  <a:srgbClr val="231F20"/>
                </a:solidFill>
                <a:latin typeface="Times New Roman"/>
                <a:cs typeface="Times New Roman"/>
              </a:rPr>
              <a:t>й</a:t>
            </a:r>
            <a:r>
              <a:rPr sz="2400" b="1" spc="-55" dirty="0">
                <a:solidFill>
                  <a:srgbClr val="231F20"/>
                </a:solidFill>
                <a:latin typeface="Times New Roman"/>
                <a:cs typeface="Times New Roman"/>
              </a:rPr>
              <a:t> </a:t>
            </a:r>
            <a:r>
              <a:rPr sz="2400" b="1" spc="-5" dirty="0">
                <a:solidFill>
                  <a:srgbClr val="231F20"/>
                </a:solidFill>
                <a:latin typeface="Times New Roman"/>
                <a:cs typeface="Times New Roman"/>
              </a:rPr>
              <a:t>за</a:t>
            </a:r>
            <a:r>
              <a:rPr sz="2400" b="1" spc="-50" dirty="0">
                <a:solidFill>
                  <a:srgbClr val="231F20"/>
                </a:solidFill>
                <a:latin typeface="Times New Roman"/>
                <a:cs typeface="Times New Roman"/>
              </a:rPr>
              <a:t> </a:t>
            </a:r>
            <a:r>
              <a:rPr sz="2400" b="1" spc="-15" dirty="0">
                <a:solidFill>
                  <a:srgbClr val="231F20"/>
                </a:solidFill>
                <a:latin typeface="Times New Roman"/>
                <a:cs typeface="Times New Roman"/>
              </a:rPr>
              <a:t>допомогою</a:t>
            </a:r>
            <a:r>
              <a:rPr sz="2400" b="1" spc="-55" dirty="0">
                <a:solidFill>
                  <a:srgbClr val="231F20"/>
                </a:solidFill>
                <a:latin typeface="Times New Roman"/>
                <a:cs typeface="Times New Roman"/>
              </a:rPr>
              <a:t> </a:t>
            </a:r>
            <a:r>
              <a:rPr sz="2400" b="1" i="1" spc="-15" dirty="0">
                <a:solidFill>
                  <a:srgbClr val="7030A0"/>
                </a:solidFill>
                <a:latin typeface="Times New Roman"/>
                <a:cs typeface="Times New Roman"/>
              </a:rPr>
              <a:t>ліпосом</a:t>
            </a:r>
            <a:r>
              <a:rPr sz="2400" b="1" i="1" spc="-50" dirty="0">
                <a:solidFill>
                  <a:srgbClr val="7030A0"/>
                </a:solidFill>
                <a:latin typeface="Times New Roman"/>
                <a:cs typeface="Times New Roman"/>
              </a:rPr>
              <a:t> </a:t>
            </a:r>
            <a:r>
              <a:rPr sz="2400" b="1" dirty="0">
                <a:solidFill>
                  <a:srgbClr val="231F20"/>
                </a:solidFill>
                <a:latin typeface="Times New Roman"/>
                <a:cs typeface="Times New Roman"/>
              </a:rPr>
              <a:t>–</a:t>
            </a:r>
            <a:r>
              <a:rPr sz="2400" b="1" spc="-55" dirty="0">
                <a:solidFill>
                  <a:srgbClr val="231F20"/>
                </a:solidFill>
                <a:latin typeface="Times New Roman"/>
                <a:cs typeface="Times New Roman"/>
              </a:rPr>
              <a:t> </a:t>
            </a:r>
            <a:r>
              <a:rPr sz="2400" b="1" spc="-5" dirty="0">
                <a:solidFill>
                  <a:srgbClr val="231F20"/>
                </a:solidFill>
                <a:latin typeface="Times New Roman"/>
                <a:cs typeface="Times New Roman"/>
              </a:rPr>
              <a:t>сферичних</a:t>
            </a:r>
            <a:r>
              <a:rPr sz="2400" b="1" spc="-50" dirty="0">
                <a:solidFill>
                  <a:srgbClr val="231F20"/>
                </a:solidFill>
                <a:latin typeface="Times New Roman"/>
                <a:cs typeface="Times New Roman"/>
              </a:rPr>
              <a:t> </a:t>
            </a:r>
            <a:r>
              <a:rPr sz="2400" b="1" spc="-5" dirty="0">
                <a:solidFill>
                  <a:srgbClr val="231F20"/>
                </a:solidFill>
                <a:latin typeface="Times New Roman"/>
                <a:cs typeface="Times New Roman"/>
              </a:rPr>
              <a:t>частинок,</a:t>
            </a:r>
            <a:r>
              <a:rPr sz="2400" b="1" spc="-55" dirty="0">
                <a:solidFill>
                  <a:srgbClr val="231F20"/>
                </a:solidFill>
                <a:latin typeface="Times New Roman"/>
                <a:cs typeface="Times New Roman"/>
              </a:rPr>
              <a:t> </a:t>
            </a:r>
            <a:r>
              <a:rPr sz="2400" b="1" spc="-5" dirty="0">
                <a:solidFill>
                  <a:srgbClr val="231F20"/>
                </a:solidFill>
                <a:latin typeface="Times New Roman"/>
                <a:cs typeface="Times New Roman"/>
              </a:rPr>
              <a:t>мембрани</a:t>
            </a:r>
            <a:r>
              <a:rPr sz="2400" b="1" spc="-50" dirty="0">
                <a:solidFill>
                  <a:srgbClr val="231F20"/>
                </a:solidFill>
                <a:latin typeface="Times New Roman"/>
                <a:cs typeface="Times New Roman"/>
              </a:rPr>
              <a:t> </a:t>
            </a:r>
            <a:r>
              <a:rPr sz="2400" b="1" spc="-5" dirty="0">
                <a:solidFill>
                  <a:srgbClr val="231F20"/>
                </a:solidFill>
                <a:latin typeface="Times New Roman"/>
                <a:cs typeface="Times New Roman"/>
              </a:rPr>
              <a:t>яких </a:t>
            </a:r>
            <a:r>
              <a:rPr sz="2400" b="1" spc="-290" dirty="0">
                <a:solidFill>
                  <a:srgbClr val="231F20"/>
                </a:solidFill>
                <a:latin typeface="Times New Roman"/>
                <a:cs typeface="Times New Roman"/>
              </a:rPr>
              <a:t> </a:t>
            </a:r>
            <a:r>
              <a:rPr sz="2400" b="1" dirty="0">
                <a:solidFill>
                  <a:srgbClr val="231F20"/>
                </a:solidFill>
                <a:latin typeface="Times New Roman"/>
                <a:cs typeface="Times New Roman"/>
              </a:rPr>
              <a:t>містять </a:t>
            </a:r>
            <a:r>
              <a:rPr sz="2400" b="1" spc="5" dirty="0">
                <a:solidFill>
                  <a:srgbClr val="231F20"/>
                </a:solidFill>
                <a:latin typeface="Times New Roman"/>
                <a:cs typeface="Times New Roman"/>
              </a:rPr>
              <a:t>фосфоліпіди. </a:t>
            </a:r>
            <a:r>
              <a:rPr sz="2400" b="1" dirty="0">
                <a:solidFill>
                  <a:srgbClr val="231F20"/>
                </a:solidFill>
                <a:latin typeface="Times New Roman"/>
                <a:cs typeface="Times New Roman"/>
              </a:rPr>
              <a:t>Частинки </a:t>
            </a:r>
            <a:r>
              <a:rPr sz="2400" b="1" spc="-5" dirty="0">
                <a:solidFill>
                  <a:srgbClr val="231F20"/>
                </a:solidFill>
                <a:latin typeface="Times New Roman"/>
                <a:cs typeface="Times New Roman"/>
              </a:rPr>
              <a:t>обволікають </a:t>
            </a:r>
            <a:r>
              <a:rPr sz="2400" b="1" dirty="0">
                <a:solidFill>
                  <a:srgbClr val="231F20"/>
                </a:solidFill>
                <a:latin typeface="Times New Roman"/>
                <a:cs typeface="Times New Roman"/>
              </a:rPr>
              <a:t>трансформуючу </a:t>
            </a:r>
            <a:r>
              <a:rPr sz="2400" b="1" spc="5" dirty="0">
                <a:solidFill>
                  <a:srgbClr val="231F20"/>
                </a:solidFill>
                <a:latin typeface="Times New Roman"/>
                <a:cs typeface="Times New Roman"/>
              </a:rPr>
              <a:t> ДНК </a:t>
            </a:r>
            <a:r>
              <a:rPr sz="2400" b="1" dirty="0">
                <a:solidFill>
                  <a:srgbClr val="231F20"/>
                </a:solidFill>
                <a:latin typeface="Times New Roman"/>
                <a:cs typeface="Times New Roman"/>
              </a:rPr>
              <a:t>і </a:t>
            </a:r>
            <a:r>
              <a:rPr sz="2400" b="1" spc="5" dirty="0">
                <a:solidFill>
                  <a:srgbClr val="231F20"/>
                </a:solidFill>
                <a:latin typeface="Times New Roman"/>
                <a:cs typeface="Times New Roman"/>
              </a:rPr>
              <a:t>тим </a:t>
            </a:r>
            <a:r>
              <a:rPr sz="2400" b="1" spc="10" dirty="0">
                <a:solidFill>
                  <a:srgbClr val="231F20"/>
                </a:solidFill>
                <a:latin typeface="Times New Roman"/>
                <a:cs typeface="Times New Roman"/>
              </a:rPr>
              <a:t>самим </a:t>
            </a:r>
            <a:r>
              <a:rPr sz="2400" b="1" spc="5" dirty="0">
                <a:solidFill>
                  <a:srgbClr val="231F20"/>
                </a:solidFill>
                <a:latin typeface="Times New Roman"/>
                <a:cs typeface="Times New Roman"/>
              </a:rPr>
              <a:t>захищають її від </a:t>
            </a:r>
            <a:r>
              <a:rPr sz="2400" b="1" spc="10" dirty="0">
                <a:solidFill>
                  <a:srgbClr val="231F20"/>
                </a:solidFill>
                <a:latin typeface="Times New Roman"/>
                <a:cs typeface="Times New Roman"/>
              </a:rPr>
              <a:t>нуклеаз. </a:t>
            </a:r>
            <a:r>
              <a:rPr sz="2400" b="1" spc="5" dirty="0">
                <a:solidFill>
                  <a:srgbClr val="231F20"/>
                </a:solidFill>
                <a:latin typeface="Times New Roman"/>
                <a:cs typeface="Times New Roman"/>
              </a:rPr>
              <a:t>За </a:t>
            </a:r>
            <a:r>
              <a:rPr sz="2400" b="1" dirty="0">
                <a:solidFill>
                  <a:srgbClr val="231F20"/>
                </a:solidFill>
                <a:latin typeface="Times New Roman"/>
                <a:cs typeface="Times New Roman"/>
              </a:rPr>
              <a:t>допомогою </a:t>
            </a:r>
            <a:r>
              <a:rPr sz="2400" b="1" spc="5" dirty="0">
                <a:solidFill>
                  <a:srgbClr val="231F20"/>
                </a:solidFill>
                <a:latin typeface="Times New Roman"/>
                <a:cs typeface="Times New Roman"/>
              </a:rPr>
              <a:t> </a:t>
            </a:r>
            <a:r>
              <a:rPr sz="2400" b="1" spc="-10" dirty="0">
                <a:solidFill>
                  <a:srgbClr val="231F20"/>
                </a:solidFill>
                <a:latin typeface="Times New Roman"/>
                <a:cs typeface="Times New Roman"/>
              </a:rPr>
              <a:t>ліпосом</a:t>
            </a:r>
            <a:r>
              <a:rPr sz="2400" b="1" spc="-50" dirty="0">
                <a:solidFill>
                  <a:srgbClr val="231F20"/>
                </a:solidFill>
                <a:latin typeface="Times New Roman"/>
                <a:cs typeface="Times New Roman"/>
              </a:rPr>
              <a:t> </a:t>
            </a:r>
            <a:r>
              <a:rPr sz="2400" b="1" dirty="0">
                <a:solidFill>
                  <a:srgbClr val="231F20"/>
                </a:solidFill>
                <a:latin typeface="Times New Roman"/>
                <a:cs typeface="Times New Roman"/>
              </a:rPr>
              <a:t>у</a:t>
            </a:r>
            <a:r>
              <a:rPr sz="2400" b="1" spc="-50" dirty="0">
                <a:solidFill>
                  <a:srgbClr val="231F20"/>
                </a:solidFill>
                <a:latin typeface="Times New Roman"/>
                <a:cs typeface="Times New Roman"/>
              </a:rPr>
              <a:t> </a:t>
            </a:r>
            <a:r>
              <a:rPr sz="2400" b="1" spc="-15" dirty="0">
                <a:solidFill>
                  <a:srgbClr val="231F20"/>
                </a:solidFill>
                <a:latin typeface="Times New Roman"/>
                <a:cs typeface="Times New Roman"/>
              </a:rPr>
              <a:t>протопласти</a:t>
            </a:r>
            <a:r>
              <a:rPr sz="2400" b="1" spc="-50" dirty="0">
                <a:solidFill>
                  <a:srgbClr val="231F20"/>
                </a:solidFill>
                <a:latin typeface="Times New Roman"/>
                <a:cs typeface="Times New Roman"/>
              </a:rPr>
              <a:t> </a:t>
            </a:r>
            <a:r>
              <a:rPr sz="2400" b="1" spc="-5" dirty="0">
                <a:solidFill>
                  <a:srgbClr val="231F20"/>
                </a:solidFill>
                <a:latin typeface="Times New Roman"/>
                <a:cs typeface="Times New Roman"/>
              </a:rPr>
              <a:t>рослин</a:t>
            </a:r>
            <a:r>
              <a:rPr sz="2400" b="1" spc="-50" dirty="0">
                <a:solidFill>
                  <a:srgbClr val="231F20"/>
                </a:solidFill>
                <a:latin typeface="Times New Roman"/>
                <a:cs typeface="Times New Roman"/>
              </a:rPr>
              <a:t> </a:t>
            </a:r>
            <a:r>
              <a:rPr sz="2400" b="1" spc="-15" dirty="0">
                <a:solidFill>
                  <a:srgbClr val="231F20"/>
                </a:solidFill>
                <a:latin typeface="Times New Roman"/>
                <a:cs typeface="Times New Roman"/>
              </a:rPr>
              <a:t>вдається</a:t>
            </a:r>
            <a:r>
              <a:rPr sz="2400" b="1" spc="-50" dirty="0">
                <a:solidFill>
                  <a:srgbClr val="231F20"/>
                </a:solidFill>
                <a:latin typeface="Times New Roman"/>
                <a:cs typeface="Times New Roman"/>
              </a:rPr>
              <a:t> </a:t>
            </a:r>
            <a:r>
              <a:rPr sz="2400" b="1" spc="-5" dirty="0">
                <a:solidFill>
                  <a:srgbClr val="231F20"/>
                </a:solidFill>
                <a:latin typeface="Times New Roman"/>
                <a:cs typeface="Times New Roman"/>
              </a:rPr>
              <a:t>ввести</a:t>
            </a:r>
            <a:r>
              <a:rPr sz="2400" b="1" spc="-45" dirty="0">
                <a:solidFill>
                  <a:srgbClr val="231F20"/>
                </a:solidFill>
                <a:latin typeface="Times New Roman"/>
                <a:cs typeface="Times New Roman"/>
              </a:rPr>
              <a:t> </a:t>
            </a:r>
            <a:r>
              <a:rPr sz="2400" b="1" spc="-10" dirty="0">
                <a:solidFill>
                  <a:srgbClr val="231F20"/>
                </a:solidFill>
                <a:latin typeface="Times New Roman"/>
                <a:cs typeface="Times New Roman"/>
              </a:rPr>
              <a:t>ДНК</a:t>
            </a:r>
            <a:r>
              <a:rPr sz="2400" b="1" spc="-50" dirty="0">
                <a:solidFill>
                  <a:srgbClr val="231F20"/>
                </a:solidFill>
                <a:latin typeface="Times New Roman"/>
                <a:cs typeface="Times New Roman"/>
              </a:rPr>
              <a:t> </a:t>
            </a:r>
            <a:r>
              <a:rPr sz="2400" b="1" spc="-15" dirty="0">
                <a:solidFill>
                  <a:srgbClr val="231F20"/>
                </a:solidFill>
                <a:latin typeface="Times New Roman"/>
                <a:cs typeface="Times New Roman"/>
              </a:rPr>
              <a:t>Т-плазмід, </a:t>
            </a:r>
            <a:r>
              <a:rPr sz="2400" b="1" spc="-290" dirty="0">
                <a:solidFill>
                  <a:srgbClr val="231F20"/>
                </a:solidFill>
                <a:latin typeface="Times New Roman"/>
                <a:cs typeface="Times New Roman"/>
              </a:rPr>
              <a:t> </a:t>
            </a:r>
            <a:r>
              <a:rPr sz="2400" b="1" dirty="0">
                <a:solidFill>
                  <a:srgbClr val="231F20"/>
                </a:solidFill>
                <a:latin typeface="Times New Roman"/>
                <a:cs typeface="Times New Roman"/>
              </a:rPr>
              <a:t>а</a:t>
            </a:r>
            <a:r>
              <a:rPr sz="2400" b="1" spc="-5" dirty="0">
                <a:solidFill>
                  <a:srgbClr val="231F20"/>
                </a:solidFill>
                <a:latin typeface="Times New Roman"/>
                <a:cs typeface="Times New Roman"/>
              </a:rPr>
              <a:t> </a:t>
            </a:r>
            <a:r>
              <a:rPr sz="2400" b="1" spc="-20" dirty="0">
                <a:solidFill>
                  <a:srgbClr val="231F20"/>
                </a:solidFill>
                <a:latin typeface="Times New Roman"/>
                <a:cs typeface="Times New Roman"/>
              </a:rPr>
              <a:t>також</a:t>
            </a:r>
            <a:r>
              <a:rPr sz="2400" b="1" dirty="0">
                <a:solidFill>
                  <a:srgbClr val="231F20"/>
                </a:solidFill>
                <a:latin typeface="Times New Roman"/>
                <a:cs typeface="Times New Roman"/>
              </a:rPr>
              <a:t> цілі </a:t>
            </a:r>
            <a:r>
              <a:rPr sz="2400" b="1" spc="-5" dirty="0" err="1">
                <a:solidFill>
                  <a:srgbClr val="231F20"/>
                </a:solidFill>
                <a:latin typeface="Times New Roman"/>
                <a:cs typeface="Times New Roman"/>
              </a:rPr>
              <a:t>хромосоми</a:t>
            </a:r>
            <a:r>
              <a:rPr sz="2400" b="1" spc="-5" dirty="0">
                <a:solidFill>
                  <a:srgbClr val="231F20"/>
                </a:solidFill>
                <a:latin typeface="Times New Roman"/>
                <a:cs typeface="Times New Roman"/>
              </a:rPr>
              <a:t>.</a:t>
            </a:r>
            <a:endParaRPr b="1" dirty="0">
              <a:latin typeface="Times New Roman"/>
              <a:cs typeface="Times New Roman"/>
            </a:endParaRPr>
          </a:p>
        </p:txBody>
      </p:sp>
      <p:sp>
        <p:nvSpPr>
          <p:cNvPr id="4" name="object 4"/>
          <p:cNvSpPr/>
          <p:nvPr/>
        </p:nvSpPr>
        <p:spPr>
          <a:xfrm>
            <a:off x="5120526" y="7263548"/>
            <a:ext cx="476884" cy="0"/>
          </a:xfrm>
          <a:custGeom>
            <a:avLst/>
            <a:gdLst/>
            <a:ahLst/>
            <a:cxnLst/>
            <a:rect l="l" t="t" r="r" b="b"/>
            <a:pathLst>
              <a:path w="476885">
                <a:moveTo>
                  <a:pt x="0" y="0"/>
                </a:moveTo>
                <a:lnTo>
                  <a:pt x="476376" y="0"/>
                </a:lnTo>
              </a:path>
            </a:pathLst>
          </a:custGeom>
          <a:ln w="8470">
            <a:solidFill>
              <a:srgbClr val="231F2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CustomShape 1"/>
          <p:cNvSpPr/>
          <p:nvPr/>
        </p:nvSpPr>
        <p:spPr>
          <a:xfrm>
            <a:off x="299338" y="394734"/>
            <a:ext cx="9452173" cy="6692793"/>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99250" tIns="49625" rIns="99250" bIns="49625" anchor="ctr">
            <a:spAutoFit/>
          </a:bodyPr>
          <a:lstStyle/>
          <a:p>
            <a:pPr algn="just">
              <a:lnSpc>
                <a:spcPct val="100000"/>
              </a:lnSpc>
            </a:pPr>
            <a:r>
              <a:rPr lang="ru-RU" sz="2040" b="1" spc="-1" dirty="0" err="1">
                <a:solidFill>
                  <a:srgbClr val="000000"/>
                </a:solidFill>
                <a:latin typeface="Times New Roman"/>
                <a:ea typeface="Calibri"/>
              </a:rPr>
              <a:t>Зокрема</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аналізують</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вміст</a:t>
            </a:r>
            <a:r>
              <a:rPr lang="ru-RU" sz="2040" b="1" spc="-1" dirty="0">
                <a:solidFill>
                  <a:srgbClr val="000000"/>
                </a:solidFill>
                <a:latin typeface="Times New Roman"/>
                <a:ea typeface="Calibri"/>
              </a:rPr>
              <a:t> у </a:t>
            </a:r>
            <a:r>
              <a:rPr lang="ru-RU" sz="2040" b="1" spc="-1" dirty="0" err="1">
                <a:solidFill>
                  <a:srgbClr val="000000"/>
                </a:solidFill>
                <a:latin typeface="Times New Roman"/>
                <a:ea typeface="Calibri"/>
              </a:rPr>
              <a:t>рослинній</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сировині</a:t>
            </a:r>
            <a:r>
              <a:rPr lang="ru-RU" sz="2040" b="1" spc="-1" dirty="0">
                <a:solidFill>
                  <a:srgbClr val="000000"/>
                </a:solidFill>
                <a:latin typeface="Times New Roman"/>
                <a:ea typeface="Calibri"/>
              </a:rPr>
              <a:t> як </a:t>
            </a:r>
            <a:r>
              <a:rPr lang="ru-RU" sz="2040" b="1" spc="-1" dirty="0" err="1">
                <a:solidFill>
                  <a:srgbClr val="000000"/>
                </a:solidFill>
                <a:latin typeface="Times New Roman"/>
                <a:ea typeface="Calibri"/>
              </a:rPr>
              <a:t>поживних</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білки</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жири</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вуглеводи</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мінеральні</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елементи</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вітаміни</a:t>
            </a:r>
            <a:r>
              <a:rPr lang="ru-RU" sz="2040" b="1" spc="-1" dirty="0">
                <a:solidFill>
                  <a:srgbClr val="000000"/>
                </a:solidFill>
                <a:latin typeface="Times New Roman"/>
                <a:ea typeface="Calibri"/>
              </a:rPr>
              <a:t> і т.п.), так і </a:t>
            </a:r>
            <a:r>
              <a:rPr lang="ru-RU" sz="2040" b="1" spc="-1" dirty="0" err="1">
                <a:solidFill>
                  <a:srgbClr val="000000"/>
                </a:solidFill>
                <a:latin typeface="Times New Roman"/>
                <a:ea typeface="Calibri"/>
              </a:rPr>
              <a:t>потенційно</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небезпечних</a:t>
            </a:r>
            <a:r>
              <a:rPr lang="ru-RU" sz="2040" b="1" spc="-1" dirty="0">
                <a:solidFill>
                  <a:srgbClr val="000000"/>
                </a:solidFill>
                <a:latin typeface="Times New Roman"/>
                <a:ea typeface="Calibri"/>
              </a:rPr>
              <a:t> для </a:t>
            </a:r>
            <a:r>
              <a:rPr lang="ru-RU" sz="2040" b="1" spc="-1" dirty="0" err="1">
                <a:solidFill>
                  <a:srgbClr val="000000"/>
                </a:solidFill>
                <a:latin typeface="Times New Roman"/>
                <a:ea typeface="Calibri"/>
              </a:rPr>
              <a:t>здоров’я</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речовин</a:t>
            </a:r>
            <a:r>
              <a:rPr lang="ru-RU" sz="2040" b="1" spc="-1" dirty="0">
                <a:solidFill>
                  <a:srgbClr val="000000"/>
                </a:solidFill>
                <a:latin typeface="Times New Roman"/>
                <a:ea typeface="Calibri"/>
              </a:rPr>
              <a:t>. </a:t>
            </a:r>
            <a:endParaRPr lang="ru-RU" sz="2040" spc="-1" dirty="0">
              <a:latin typeface="Arial"/>
            </a:endParaRPr>
          </a:p>
          <a:p>
            <a:pPr algn="just">
              <a:lnSpc>
                <a:spcPct val="100000"/>
              </a:lnSpc>
            </a:pPr>
            <a:r>
              <a:rPr lang="ru-RU" sz="2040" b="1" i="1" spc="-1" dirty="0" err="1">
                <a:solidFill>
                  <a:srgbClr val="7030A0"/>
                </a:solidFill>
                <a:latin typeface="Times New Roman"/>
                <a:ea typeface="Calibri"/>
              </a:rPr>
              <a:t>Щоб</a:t>
            </a:r>
            <a:r>
              <a:rPr lang="ru-RU" sz="2040" b="1" i="1" spc="-1" dirty="0">
                <a:solidFill>
                  <a:srgbClr val="7030A0"/>
                </a:solidFill>
                <a:latin typeface="Times New Roman"/>
                <a:ea typeface="Calibri"/>
              </a:rPr>
              <a:t> </a:t>
            </a:r>
            <a:r>
              <a:rPr lang="ru-RU" sz="2040" b="1" i="1" spc="-1" dirty="0" err="1">
                <a:solidFill>
                  <a:srgbClr val="7030A0"/>
                </a:solidFill>
                <a:latin typeface="Times New Roman"/>
                <a:ea typeface="Calibri"/>
              </a:rPr>
              <a:t>трансгенний</a:t>
            </a:r>
            <a:r>
              <a:rPr lang="ru-RU" sz="2040" b="1" i="1" spc="-1" dirty="0">
                <a:solidFill>
                  <a:srgbClr val="7030A0"/>
                </a:solidFill>
                <a:latin typeface="Times New Roman"/>
                <a:ea typeface="Calibri"/>
              </a:rPr>
              <a:t> сорт </a:t>
            </a:r>
            <a:r>
              <a:rPr lang="ru-RU" sz="2040" b="1" i="1" spc="-1" dirty="0" err="1">
                <a:solidFill>
                  <a:srgbClr val="7030A0"/>
                </a:solidFill>
                <a:latin typeface="Times New Roman"/>
                <a:ea typeface="Calibri"/>
              </a:rPr>
              <a:t>був</a:t>
            </a:r>
            <a:r>
              <a:rPr lang="ru-RU" sz="2040" b="1" i="1" spc="-1" dirty="0">
                <a:solidFill>
                  <a:srgbClr val="7030A0"/>
                </a:solidFill>
                <a:latin typeface="Times New Roman"/>
                <a:ea typeface="Calibri"/>
              </a:rPr>
              <a:t> допущений до</a:t>
            </a:r>
            <a:r>
              <a:rPr lang="ru-RU" sz="2040" b="1" i="1" spc="-1" dirty="0">
                <a:solidFill>
                  <a:srgbClr val="7030A0"/>
                </a:solidFill>
                <a:latin typeface="Arial"/>
                <a:ea typeface="Calibri"/>
              </a:rPr>
              <a:t> </a:t>
            </a:r>
            <a:r>
              <a:rPr lang="ru-RU" sz="2040" b="1" i="1" spc="-1" dirty="0" err="1">
                <a:solidFill>
                  <a:srgbClr val="7030A0"/>
                </a:solidFill>
                <a:latin typeface="Times New Roman"/>
                <a:ea typeface="Calibri"/>
              </a:rPr>
              <a:t>господарського</a:t>
            </a:r>
            <a:r>
              <a:rPr lang="ru-RU" sz="2040" b="1" i="1" spc="-1" dirty="0">
                <a:solidFill>
                  <a:srgbClr val="7030A0"/>
                </a:solidFill>
                <a:latin typeface="Times New Roman"/>
                <a:ea typeface="Calibri"/>
              </a:rPr>
              <a:t> </a:t>
            </a:r>
            <a:r>
              <a:rPr lang="ru-RU" sz="2040" b="1" i="1" spc="-1" dirty="0" err="1">
                <a:solidFill>
                  <a:srgbClr val="7030A0"/>
                </a:solidFill>
                <a:latin typeface="Times New Roman"/>
                <a:ea typeface="Calibri"/>
              </a:rPr>
              <a:t>використання</a:t>
            </a:r>
            <a:r>
              <a:rPr lang="ru-RU" sz="2040" b="1" i="1" spc="-1" dirty="0">
                <a:solidFill>
                  <a:srgbClr val="7030A0"/>
                </a:solidFill>
                <a:latin typeface="Times New Roman"/>
                <a:ea typeface="Calibri"/>
              </a:rPr>
              <a:t>, </a:t>
            </a:r>
            <a:r>
              <a:rPr lang="ru-RU" sz="2040" b="1" i="1" spc="-1" dirty="0" err="1">
                <a:solidFill>
                  <a:srgbClr val="7030A0"/>
                </a:solidFill>
                <a:latin typeface="Times New Roman"/>
                <a:ea typeface="Calibri"/>
              </a:rPr>
              <a:t>він</a:t>
            </a:r>
            <a:r>
              <a:rPr lang="ru-RU" sz="2040" b="1" i="1" spc="-1" dirty="0">
                <a:solidFill>
                  <a:srgbClr val="7030A0"/>
                </a:solidFill>
                <a:latin typeface="Times New Roman"/>
                <a:ea typeface="Calibri"/>
              </a:rPr>
              <a:t> не повинен </a:t>
            </a:r>
            <a:r>
              <a:rPr lang="ru-RU" sz="2040" b="1" i="1" spc="-1" dirty="0" err="1">
                <a:solidFill>
                  <a:srgbClr val="7030A0"/>
                </a:solidFill>
                <a:latin typeface="Times New Roman"/>
                <a:ea typeface="Calibri"/>
              </a:rPr>
              <a:t>істотно</a:t>
            </a:r>
            <a:r>
              <a:rPr lang="ru-RU" sz="2040" b="1" i="1" spc="-1" dirty="0">
                <a:solidFill>
                  <a:srgbClr val="7030A0"/>
                </a:solidFill>
                <a:latin typeface="Times New Roman"/>
                <a:ea typeface="Calibri"/>
              </a:rPr>
              <a:t> </a:t>
            </a:r>
            <a:r>
              <a:rPr lang="ru-RU" sz="2040" b="1" i="1" spc="-1" dirty="0" err="1">
                <a:solidFill>
                  <a:srgbClr val="7030A0"/>
                </a:solidFill>
                <a:latin typeface="Times New Roman"/>
                <a:ea typeface="Calibri"/>
              </a:rPr>
              <a:t>відрізнятися</a:t>
            </a:r>
            <a:r>
              <a:rPr lang="ru-RU" sz="2040" b="1" i="1" spc="-1" dirty="0">
                <a:solidFill>
                  <a:srgbClr val="7030A0"/>
                </a:solidFill>
                <a:latin typeface="Times New Roman"/>
                <a:ea typeface="Calibri"/>
              </a:rPr>
              <a:t> </a:t>
            </a:r>
            <a:r>
              <a:rPr lang="ru-RU" sz="2040" b="1" i="1" spc="-1" dirty="0" err="1">
                <a:solidFill>
                  <a:srgbClr val="7030A0"/>
                </a:solidFill>
                <a:latin typeface="Times New Roman"/>
                <a:ea typeface="Calibri"/>
              </a:rPr>
              <a:t>від</a:t>
            </a:r>
            <a:r>
              <a:rPr lang="ru-RU" sz="2040" b="1" i="1" spc="-1" dirty="0">
                <a:solidFill>
                  <a:srgbClr val="7030A0"/>
                </a:solidFill>
                <a:latin typeface="Times New Roman"/>
                <a:ea typeface="Calibri"/>
              </a:rPr>
              <a:t> </a:t>
            </a:r>
            <a:r>
              <a:rPr lang="ru-RU" sz="2040" b="1" i="1" spc="-1" dirty="0" err="1">
                <a:solidFill>
                  <a:srgbClr val="7030A0"/>
                </a:solidFill>
                <a:latin typeface="Times New Roman"/>
                <a:ea typeface="Calibri"/>
              </a:rPr>
              <a:t>вихідного</a:t>
            </a:r>
            <a:r>
              <a:rPr lang="ru-RU" sz="2040" b="1" i="1" spc="-1" dirty="0">
                <a:solidFill>
                  <a:srgbClr val="7030A0"/>
                </a:solidFill>
                <a:latin typeface="Times New Roman"/>
                <a:ea typeface="Calibri"/>
              </a:rPr>
              <a:t> сорту, </a:t>
            </a:r>
            <a:r>
              <a:rPr lang="ru-RU" sz="2040" b="1" i="1" spc="-1" dirty="0" err="1">
                <a:solidFill>
                  <a:srgbClr val="7030A0"/>
                </a:solidFill>
                <a:latin typeface="Times New Roman"/>
                <a:ea typeface="Calibri"/>
              </a:rPr>
              <a:t>окрім</a:t>
            </a:r>
            <a:r>
              <a:rPr lang="ru-RU" sz="2040" b="1" i="1" spc="-1" dirty="0">
                <a:solidFill>
                  <a:srgbClr val="7030A0"/>
                </a:solidFill>
                <a:latin typeface="Times New Roman"/>
                <a:ea typeface="Calibri"/>
              </a:rPr>
              <a:t> як за </a:t>
            </a:r>
            <a:r>
              <a:rPr lang="ru-RU" sz="2040" b="1" i="1" spc="-1" dirty="0" err="1">
                <a:solidFill>
                  <a:srgbClr val="7030A0"/>
                </a:solidFill>
                <a:latin typeface="Times New Roman"/>
                <a:ea typeface="Calibri"/>
              </a:rPr>
              <a:t>привнесеного</a:t>
            </a:r>
            <a:r>
              <a:rPr lang="ru-RU" sz="2040" b="1" i="1" spc="-1" dirty="0">
                <a:solidFill>
                  <a:srgbClr val="7030A0"/>
                </a:solidFill>
                <a:latin typeface="Times New Roman"/>
                <a:ea typeface="Calibri"/>
              </a:rPr>
              <a:t> в </a:t>
            </a:r>
            <a:r>
              <a:rPr lang="ru-RU" sz="2040" b="1" i="1" spc="-1" dirty="0" err="1">
                <a:solidFill>
                  <a:srgbClr val="7030A0"/>
                </a:solidFill>
                <a:latin typeface="Times New Roman"/>
                <a:ea typeface="Calibri"/>
              </a:rPr>
              <a:t>результаті</a:t>
            </a:r>
            <a:r>
              <a:rPr lang="ru-RU" sz="2040" b="1" i="1" spc="-1" dirty="0">
                <a:solidFill>
                  <a:srgbClr val="7030A0"/>
                </a:solidFill>
                <a:latin typeface="Times New Roman"/>
                <a:ea typeface="Calibri"/>
              </a:rPr>
              <a:t> </a:t>
            </a:r>
            <a:r>
              <a:rPr lang="ru-RU" sz="2040" b="1" i="1" spc="-1" dirty="0" err="1">
                <a:solidFill>
                  <a:srgbClr val="7030A0"/>
                </a:solidFill>
                <a:latin typeface="Times New Roman"/>
                <a:ea typeface="Calibri"/>
              </a:rPr>
              <a:t>трансгено</a:t>
            </a:r>
            <a:r>
              <a:rPr lang="ru-RU" sz="2040" b="1" i="1" spc="-1" dirty="0">
                <a:solidFill>
                  <a:srgbClr val="7030A0"/>
                </a:solidFill>
                <a:latin typeface="Times New Roman"/>
                <a:ea typeface="Calibri"/>
              </a:rPr>
              <a:t> за </a:t>
            </a:r>
            <a:r>
              <a:rPr lang="ru-RU" sz="2040" b="1" i="1" spc="-1" dirty="0" err="1">
                <a:solidFill>
                  <a:srgbClr val="7030A0"/>
                </a:solidFill>
                <a:latin typeface="Times New Roman"/>
                <a:ea typeface="Calibri"/>
              </a:rPr>
              <a:t>ознакою</a:t>
            </a:r>
            <a:r>
              <a:rPr lang="ru-RU" sz="2040" b="1" i="1" spc="-1" dirty="0">
                <a:solidFill>
                  <a:srgbClr val="7030A0"/>
                </a:solidFill>
                <a:latin typeface="Times New Roman"/>
                <a:ea typeface="Calibri"/>
              </a:rPr>
              <a:t> </a:t>
            </a:r>
            <a:r>
              <a:rPr lang="ru-RU" sz="2040" b="1" i="1" spc="-1" dirty="0" err="1">
                <a:solidFill>
                  <a:srgbClr val="7030A0"/>
                </a:solidFill>
                <a:latin typeface="Times New Roman"/>
                <a:ea typeface="Calibri"/>
              </a:rPr>
              <a:t>або</a:t>
            </a:r>
            <a:r>
              <a:rPr lang="ru-RU" sz="2040" b="1" i="1" spc="-1" dirty="0">
                <a:solidFill>
                  <a:srgbClr val="7030A0"/>
                </a:solidFill>
                <a:latin typeface="Times New Roman"/>
                <a:ea typeface="Calibri"/>
              </a:rPr>
              <a:t> за </a:t>
            </a:r>
            <a:r>
              <a:rPr lang="ru-RU" sz="2040" b="1" i="1" spc="-1" dirty="0" err="1">
                <a:solidFill>
                  <a:srgbClr val="7030A0"/>
                </a:solidFill>
                <a:latin typeface="Times New Roman"/>
                <a:ea typeface="Calibri"/>
              </a:rPr>
              <a:t>ознаками</a:t>
            </a:r>
            <a:r>
              <a:rPr lang="ru-RU" sz="2040" b="1" i="1" spc="-1" dirty="0">
                <a:solidFill>
                  <a:srgbClr val="7030A0"/>
                </a:solidFill>
                <a:latin typeface="Times New Roman"/>
                <a:ea typeface="Calibri"/>
              </a:rPr>
              <a:t>, </a:t>
            </a:r>
            <a:r>
              <a:rPr lang="ru-RU" sz="2040" b="1" i="1" spc="-1" dirty="0" err="1">
                <a:solidFill>
                  <a:srgbClr val="7030A0"/>
                </a:solidFill>
                <a:latin typeface="Times New Roman"/>
                <a:ea typeface="Calibri"/>
              </a:rPr>
              <a:t>що</a:t>
            </a:r>
            <a:r>
              <a:rPr lang="ru-RU" sz="2040" b="1" i="1" spc="-1" dirty="0">
                <a:solidFill>
                  <a:srgbClr val="7030A0"/>
                </a:solidFill>
                <a:latin typeface="Times New Roman"/>
                <a:ea typeface="Calibri"/>
              </a:rPr>
              <a:t> </a:t>
            </a:r>
            <a:r>
              <a:rPr lang="ru-RU" sz="2040" b="1" i="1" spc="-1" dirty="0" err="1">
                <a:solidFill>
                  <a:srgbClr val="7030A0"/>
                </a:solidFill>
                <a:latin typeface="Times New Roman"/>
                <a:ea typeface="Calibri"/>
              </a:rPr>
              <a:t>були</a:t>
            </a:r>
            <a:r>
              <a:rPr lang="ru-RU" sz="2040" b="1" i="1" spc="-1" dirty="0">
                <a:solidFill>
                  <a:srgbClr val="7030A0"/>
                </a:solidFill>
                <a:latin typeface="Times New Roman"/>
                <a:ea typeface="Calibri"/>
              </a:rPr>
              <a:t> метою </a:t>
            </a:r>
            <a:r>
              <a:rPr lang="ru-RU" sz="2040" b="1" i="1" spc="-1" dirty="0" err="1">
                <a:solidFill>
                  <a:srgbClr val="7030A0"/>
                </a:solidFill>
                <a:latin typeface="Times New Roman"/>
                <a:ea typeface="Calibri"/>
              </a:rPr>
              <a:t>генетичної</a:t>
            </a:r>
            <a:r>
              <a:rPr lang="ru-RU" sz="2040" b="1" i="1" spc="-1" dirty="0">
                <a:solidFill>
                  <a:srgbClr val="7030A0"/>
                </a:solidFill>
                <a:latin typeface="Times New Roman"/>
                <a:ea typeface="Calibri"/>
              </a:rPr>
              <a:t> </a:t>
            </a:r>
            <a:r>
              <a:rPr lang="ru-RU" sz="2040" b="1" i="1" spc="-1" dirty="0" err="1">
                <a:solidFill>
                  <a:srgbClr val="7030A0"/>
                </a:solidFill>
                <a:latin typeface="Times New Roman"/>
                <a:ea typeface="Calibri"/>
              </a:rPr>
              <a:t>модифікації</a:t>
            </a:r>
            <a:r>
              <a:rPr lang="ru-RU" sz="2040" b="1" i="1" spc="-1" dirty="0">
                <a:solidFill>
                  <a:srgbClr val="7030A0"/>
                </a:solidFill>
                <a:latin typeface="Times New Roman"/>
                <a:ea typeface="Calibri"/>
              </a:rPr>
              <a:t> (</a:t>
            </a:r>
            <a:r>
              <a:rPr lang="ru-RU" sz="2040" b="1" i="1" spc="-1" dirty="0" err="1">
                <a:solidFill>
                  <a:srgbClr val="7030A0"/>
                </a:solidFill>
                <a:latin typeface="Times New Roman"/>
                <a:ea typeface="Calibri"/>
              </a:rPr>
              <a:t>концепція</a:t>
            </a:r>
            <a:r>
              <a:rPr lang="ru-RU" sz="2040" b="1" i="1" spc="-1" dirty="0">
                <a:solidFill>
                  <a:srgbClr val="7030A0"/>
                </a:solidFill>
                <a:latin typeface="Times New Roman"/>
                <a:ea typeface="Calibri"/>
              </a:rPr>
              <a:t> </a:t>
            </a:r>
            <a:r>
              <a:rPr lang="ru-RU" sz="2040" b="1" i="1" spc="-1" dirty="0" err="1">
                <a:solidFill>
                  <a:srgbClr val="7030A0"/>
                </a:solidFill>
                <a:latin typeface="Times New Roman"/>
                <a:ea typeface="Calibri"/>
              </a:rPr>
              <a:t>суттєвої</a:t>
            </a:r>
            <a:r>
              <a:rPr lang="ru-RU" sz="2040" b="1" i="1" spc="-1" dirty="0">
                <a:solidFill>
                  <a:srgbClr val="7030A0"/>
                </a:solidFill>
                <a:latin typeface="Times New Roman"/>
                <a:ea typeface="Calibri"/>
              </a:rPr>
              <a:t> </a:t>
            </a:r>
            <a:r>
              <a:rPr lang="ru-RU" sz="2040" b="1" i="1" spc="-1" dirty="0" err="1">
                <a:solidFill>
                  <a:srgbClr val="7030A0"/>
                </a:solidFill>
                <a:latin typeface="Times New Roman"/>
                <a:ea typeface="Calibri"/>
              </a:rPr>
              <a:t>еквівалентності</a:t>
            </a:r>
            <a:r>
              <a:rPr lang="ru-RU" sz="2040" b="1" i="1" spc="-1" dirty="0">
                <a:solidFill>
                  <a:srgbClr val="7030A0"/>
                </a:solidFill>
                <a:latin typeface="Times New Roman"/>
                <a:ea typeface="Calibri"/>
              </a:rPr>
              <a:t>). </a:t>
            </a:r>
            <a:r>
              <a:rPr lang="ru-RU" sz="2040" b="1" spc="-1" dirty="0" err="1">
                <a:solidFill>
                  <a:srgbClr val="000000"/>
                </a:solidFill>
                <a:latin typeface="Times New Roman"/>
                <a:ea typeface="Calibri"/>
              </a:rPr>
              <a:t>Аналіз</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суттєвої</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еквівалентності</a:t>
            </a:r>
            <a:r>
              <a:rPr lang="ru-RU" sz="2040" b="1" spc="-1" dirty="0">
                <a:solidFill>
                  <a:srgbClr val="000000"/>
                </a:solidFill>
                <a:latin typeface="Times New Roman"/>
                <a:ea typeface="Calibri"/>
              </a:rPr>
              <a:t> ГМО і </a:t>
            </a:r>
            <a:r>
              <a:rPr lang="ru-RU" sz="2040" b="1" spc="-1" dirty="0" err="1">
                <a:solidFill>
                  <a:srgbClr val="000000"/>
                </a:solidFill>
                <a:latin typeface="Times New Roman"/>
                <a:ea typeface="Calibri"/>
              </a:rPr>
              <a:t>початкової</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лінії</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найбільш</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актуальний</a:t>
            </a:r>
            <a:r>
              <a:rPr lang="ru-RU" sz="2040" b="1" spc="-1" dirty="0">
                <a:solidFill>
                  <a:srgbClr val="000000"/>
                </a:solidFill>
                <a:latin typeface="Times New Roman"/>
                <a:ea typeface="Calibri"/>
              </a:rPr>
              <a:t> для </a:t>
            </a:r>
            <a:r>
              <a:rPr lang="ru-RU" sz="2040" b="1" spc="-1" dirty="0" err="1">
                <a:solidFill>
                  <a:srgbClr val="000000"/>
                </a:solidFill>
                <a:latin typeface="Times New Roman"/>
                <a:ea typeface="Calibri"/>
              </a:rPr>
              <a:t>видів</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рослин</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які</a:t>
            </a:r>
            <a:r>
              <a:rPr lang="ru-RU" sz="2040" b="1" spc="-1" dirty="0">
                <a:solidFill>
                  <a:srgbClr val="000000"/>
                </a:solidFill>
                <a:latin typeface="Times New Roman"/>
                <a:ea typeface="Calibri"/>
              </a:rPr>
              <a:t> в </a:t>
            </a:r>
            <a:r>
              <a:rPr lang="ru-RU" sz="2040" b="1" spc="-1" dirty="0" err="1">
                <a:solidFill>
                  <a:srgbClr val="000000"/>
                </a:solidFill>
                <a:latin typeface="Times New Roman"/>
                <a:ea typeface="Calibri"/>
              </a:rPr>
              <a:t>принципі</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можуть</a:t>
            </a:r>
            <a:r>
              <a:rPr lang="ru-RU" sz="2040" b="1" spc="-1" dirty="0">
                <a:solidFill>
                  <a:srgbClr val="000000"/>
                </a:solidFill>
                <a:latin typeface="Times New Roman"/>
                <a:ea typeface="Calibri"/>
              </a:rPr>
              <a:t> бути </a:t>
            </a:r>
            <a:r>
              <a:rPr lang="ru-RU" sz="2040" b="1" spc="-1" dirty="0" err="1">
                <a:solidFill>
                  <a:srgbClr val="000000"/>
                </a:solidFill>
                <a:latin typeface="Times New Roman"/>
                <a:ea typeface="Calibri"/>
              </a:rPr>
              <a:t>небезпечними</a:t>
            </a:r>
            <a:r>
              <a:rPr lang="ru-RU" sz="2040" b="1" spc="-1" dirty="0">
                <a:solidFill>
                  <a:srgbClr val="000000"/>
                </a:solidFill>
                <a:latin typeface="Times New Roman"/>
                <a:ea typeface="Calibri"/>
              </a:rPr>
              <a:t> для </a:t>
            </a:r>
            <a:r>
              <a:rPr lang="ru-RU" sz="2040" b="1" spc="-1" dirty="0" err="1">
                <a:solidFill>
                  <a:srgbClr val="000000"/>
                </a:solidFill>
                <a:latin typeface="Times New Roman"/>
                <a:ea typeface="Calibri"/>
              </a:rPr>
              <a:t>здоров’я</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людини</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картопля</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томати</a:t>
            </a:r>
            <a:r>
              <a:rPr lang="ru-RU" sz="2040" b="1" spc="-1" dirty="0">
                <a:solidFill>
                  <a:srgbClr val="000000"/>
                </a:solidFill>
                <a:latin typeface="Times New Roman"/>
                <a:ea typeface="Calibri"/>
              </a:rPr>
              <a:t> (через </a:t>
            </a:r>
            <a:r>
              <a:rPr lang="ru-RU" sz="2040" b="1" spc="-1" dirty="0" err="1">
                <a:solidFill>
                  <a:srgbClr val="000000"/>
                </a:solidFill>
                <a:latin typeface="Times New Roman"/>
                <a:ea typeface="Calibri"/>
              </a:rPr>
              <a:t>токсичні</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глікоалкалоїди</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бавовна</a:t>
            </a:r>
            <a:r>
              <a:rPr lang="ru-RU" sz="2040" b="1" spc="-1" dirty="0">
                <a:solidFill>
                  <a:srgbClr val="000000"/>
                </a:solidFill>
                <a:latin typeface="Times New Roman"/>
                <a:ea typeface="Calibri"/>
              </a:rPr>
              <a:t> (через </a:t>
            </a:r>
            <a:r>
              <a:rPr lang="ru-RU" sz="2040" b="1" spc="-1" dirty="0" err="1">
                <a:solidFill>
                  <a:srgbClr val="000000"/>
                </a:solidFill>
                <a:latin typeface="Times New Roman"/>
                <a:ea typeface="Calibri"/>
              </a:rPr>
              <a:t>токсичний</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госсипол</a:t>
            </a:r>
            <a:r>
              <a:rPr lang="ru-RU" sz="2040" b="1" spc="-1" dirty="0">
                <a:solidFill>
                  <a:srgbClr val="000000"/>
                </a:solidFill>
                <a:latin typeface="Times New Roman"/>
                <a:ea typeface="Calibri"/>
              </a:rPr>
              <a:t>) і </a:t>
            </a:r>
            <a:r>
              <a:rPr lang="ru-RU" sz="2040" b="1" spc="-1" dirty="0" err="1">
                <a:solidFill>
                  <a:srgbClr val="000000"/>
                </a:solidFill>
                <a:latin typeface="Times New Roman"/>
                <a:ea typeface="Calibri"/>
              </a:rPr>
              <a:t>деякі</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інші</a:t>
            </a:r>
            <a:r>
              <a:rPr lang="ru-RU" sz="2040" b="1" spc="-1" dirty="0">
                <a:solidFill>
                  <a:srgbClr val="000000"/>
                </a:solidFill>
                <a:latin typeface="Times New Roman"/>
                <a:ea typeface="Calibri"/>
              </a:rPr>
              <a:t>.</a:t>
            </a:r>
            <a:endParaRPr lang="ru-RU" sz="2040" spc="-1" dirty="0">
              <a:latin typeface="Arial"/>
            </a:endParaRPr>
          </a:p>
          <a:p>
            <a:pPr algn="just">
              <a:lnSpc>
                <a:spcPct val="100000"/>
              </a:lnSpc>
            </a:pPr>
            <a:r>
              <a:rPr lang="ru-RU" sz="2040" b="1" spc="-1" dirty="0" err="1">
                <a:solidFill>
                  <a:srgbClr val="000000"/>
                </a:solidFill>
                <a:latin typeface="Times New Roman"/>
                <a:ea typeface="Calibri"/>
              </a:rPr>
              <a:t>Наступним</a:t>
            </a:r>
            <a:r>
              <a:rPr lang="ru-RU" sz="2040" b="1" spc="-1" dirty="0">
                <a:solidFill>
                  <a:srgbClr val="000000"/>
                </a:solidFill>
                <a:latin typeface="Times New Roman"/>
                <a:ea typeface="Calibri"/>
              </a:rPr>
              <a:t> фактором, </a:t>
            </a:r>
            <a:r>
              <a:rPr lang="ru-RU" sz="2040" b="1" spc="-1" dirty="0" err="1">
                <a:solidFill>
                  <a:srgbClr val="000000"/>
                </a:solidFill>
                <a:latin typeface="Times New Roman"/>
                <a:ea typeface="Calibri"/>
              </a:rPr>
              <a:t>що</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розглядається</a:t>
            </a:r>
            <a:r>
              <a:rPr lang="ru-RU" sz="2040" b="1" spc="-1" dirty="0">
                <a:solidFill>
                  <a:srgbClr val="000000"/>
                </a:solidFill>
                <a:latin typeface="Times New Roman"/>
                <a:ea typeface="Calibri"/>
              </a:rPr>
              <a:t> як </a:t>
            </a:r>
            <a:r>
              <a:rPr lang="ru-RU" sz="2040" b="1" spc="-1" dirty="0" err="1">
                <a:solidFill>
                  <a:srgbClr val="000000"/>
                </a:solidFill>
                <a:latin typeface="Times New Roman"/>
                <a:ea typeface="Calibri"/>
              </a:rPr>
              <a:t>потенційно</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несприятливий</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ефект</a:t>
            </a:r>
            <a:r>
              <a:rPr lang="ru-RU" sz="2040" b="1" spc="-1" dirty="0">
                <a:solidFill>
                  <a:srgbClr val="000000"/>
                </a:solidFill>
                <a:latin typeface="Times New Roman"/>
                <a:ea typeface="Calibri"/>
              </a:rPr>
              <a:t> ГМО на </a:t>
            </a:r>
            <a:r>
              <a:rPr lang="ru-RU" sz="2040" b="1" spc="-1" dirty="0" err="1">
                <a:solidFill>
                  <a:srgbClr val="000000"/>
                </a:solidFill>
                <a:latin typeface="Times New Roman"/>
                <a:ea typeface="Calibri"/>
              </a:rPr>
              <a:t>здоров’я</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людини</a:t>
            </a:r>
            <a:r>
              <a:rPr lang="ru-RU" sz="2040" b="1" spc="-1" dirty="0">
                <a:solidFill>
                  <a:srgbClr val="000000"/>
                </a:solidFill>
                <a:latin typeface="Times New Roman"/>
                <a:ea typeface="Calibri"/>
              </a:rPr>
              <a:t>, є </a:t>
            </a:r>
            <a:r>
              <a:rPr lang="ru-RU" sz="2040" b="1" i="1" spc="-1" dirty="0" err="1">
                <a:solidFill>
                  <a:srgbClr val="7030A0"/>
                </a:solidFill>
                <a:latin typeface="Times New Roman"/>
                <a:ea typeface="Calibri"/>
              </a:rPr>
              <a:t>горизонтальне</a:t>
            </a:r>
            <a:r>
              <a:rPr lang="ru-RU" sz="2040" b="1" i="1" spc="-1" dirty="0">
                <a:solidFill>
                  <a:srgbClr val="7030A0"/>
                </a:solidFill>
                <a:latin typeface="Times New Roman"/>
                <a:ea typeface="Calibri"/>
              </a:rPr>
              <a:t> </a:t>
            </a:r>
            <a:r>
              <a:rPr lang="ru-RU" sz="2040" b="1" i="1" spc="-1" dirty="0" err="1">
                <a:solidFill>
                  <a:srgbClr val="7030A0"/>
                </a:solidFill>
                <a:latin typeface="Times New Roman"/>
                <a:ea typeface="Calibri"/>
              </a:rPr>
              <a:t>перенесення</a:t>
            </a:r>
            <a:r>
              <a:rPr lang="ru-RU" sz="2040" b="1" i="1" spc="-1" dirty="0">
                <a:solidFill>
                  <a:srgbClr val="7030A0"/>
                </a:solidFill>
                <a:latin typeface="Times New Roman"/>
                <a:ea typeface="Calibri"/>
              </a:rPr>
              <a:t> </a:t>
            </a:r>
            <a:r>
              <a:rPr lang="ru-RU" sz="2040" b="1" i="1" spc="-1" dirty="0" err="1">
                <a:solidFill>
                  <a:srgbClr val="7030A0"/>
                </a:solidFill>
                <a:latin typeface="Times New Roman"/>
                <a:ea typeface="Calibri"/>
              </a:rPr>
              <a:t>трансгенів</a:t>
            </a:r>
            <a:r>
              <a:rPr lang="ru-RU" sz="2040" b="1" i="1" spc="-1" dirty="0">
                <a:solidFill>
                  <a:srgbClr val="7030A0"/>
                </a:solidFill>
                <a:latin typeface="Times New Roman"/>
                <a:ea typeface="Calibri"/>
              </a:rPr>
              <a:t> </a:t>
            </a:r>
            <a:r>
              <a:rPr lang="ru-RU" sz="2040" b="1" spc="-1" dirty="0">
                <a:solidFill>
                  <a:srgbClr val="000000"/>
                </a:solidFill>
                <a:latin typeface="Times New Roman"/>
                <a:ea typeface="Calibri"/>
              </a:rPr>
              <a:t>(перш за все </a:t>
            </a:r>
            <a:r>
              <a:rPr lang="ru-RU" sz="2040" b="1" spc="-1" dirty="0" err="1">
                <a:solidFill>
                  <a:srgbClr val="000000"/>
                </a:solidFill>
                <a:latin typeface="Times New Roman"/>
                <a:ea typeface="Calibri"/>
              </a:rPr>
              <a:t>генів</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стійкості</a:t>
            </a:r>
            <a:r>
              <a:rPr lang="ru-RU" sz="2040" b="1" spc="-1" dirty="0">
                <a:solidFill>
                  <a:srgbClr val="000000"/>
                </a:solidFill>
                <a:latin typeface="Times New Roman"/>
                <a:ea typeface="Calibri"/>
              </a:rPr>
              <a:t> до </a:t>
            </a:r>
            <a:r>
              <a:rPr lang="ru-RU" sz="2040" b="1" spc="-1" dirty="0" err="1">
                <a:solidFill>
                  <a:srgbClr val="000000"/>
                </a:solidFill>
                <a:latin typeface="Times New Roman"/>
                <a:ea typeface="Calibri"/>
              </a:rPr>
              <a:t>антибіотиків</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від</a:t>
            </a:r>
            <a:r>
              <a:rPr lang="ru-RU" sz="2040" b="1" spc="-1" dirty="0">
                <a:solidFill>
                  <a:srgbClr val="000000"/>
                </a:solidFill>
                <a:latin typeface="Times New Roman"/>
                <a:ea typeface="Calibri"/>
              </a:rPr>
              <a:t> ГМО </a:t>
            </a:r>
            <a:r>
              <a:rPr lang="ru-RU" sz="2040" b="1" spc="-1" dirty="0" err="1">
                <a:solidFill>
                  <a:srgbClr val="000000"/>
                </a:solidFill>
                <a:latin typeface="Times New Roman"/>
                <a:ea typeface="Calibri"/>
              </a:rPr>
              <a:t>мікрофлори</a:t>
            </a:r>
            <a:r>
              <a:rPr lang="ru-RU" sz="2040" b="1" spc="-1" dirty="0">
                <a:solidFill>
                  <a:srgbClr val="000000"/>
                </a:solidFill>
                <a:latin typeface="Times New Roman"/>
                <a:ea typeface="Calibri"/>
              </a:rPr>
              <a:t> травного тракту </a:t>
            </a:r>
            <a:r>
              <a:rPr lang="ru-RU" sz="2040" b="1" spc="-1" dirty="0" err="1">
                <a:solidFill>
                  <a:srgbClr val="000000"/>
                </a:solidFill>
                <a:latin typeface="Times New Roman"/>
                <a:ea typeface="Calibri"/>
              </a:rPr>
              <a:t>людини</a:t>
            </a:r>
            <a:r>
              <a:rPr lang="ru-RU" sz="2040" b="1" spc="-1" dirty="0">
                <a:solidFill>
                  <a:srgbClr val="000000"/>
                </a:solidFill>
                <a:latin typeface="Times New Roman"/>
                <a:ea typeface="Calibri"/>
              </a:rPr>
              <a:t> і </a:t>
            </a:r>
            <a:r>
              <a:rPr lang="ru-RU" sz="2040" b="1" spc="-1" dirty="0" err="1">
                <a:solidFill>
                  <a:srgbClr val="000000"/>
                </a:solidFill>
                <a:latin typeface="Times New Roman"/>
                <a:ea typeface="Calibri"/>
              </a:rPr>
              <a:t>тварин</a:t>
            </a:r>
            <a:r>
              <a:rPr lang="ru-RU" sz="2040" b="1" spc="-1" dirty="0">
                <a:solidFill>
                  <a:srgbClr val="000000"/>
                </a:solidFill>
                <a:latin typeface="Times New Roman"/>
                <a:ea typeface="Calibri"/>
              </a:rPr>
              <a:t>. До складу будь-</a:t>
            </a:r>
            <a:r>
              <a:rPr lang="ru-RU" sz="2040" b="1" spc="-1" dirty="0" err="1">
                <a:solidFill>
                  <a:srgbClr val="000000"/>
                </a:solidFill>
                <a:latin typeface="Times New Roman"/>
                <a:ea typeface="Calibri"/>
              </a:rPr>
              <a:t>якої</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трансгенної</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конструкції</a:t>
            </a:r>
            <a:r>
              <a:rPr lang="ru-RU" sz="2040" b="1" spc="-1" dirty="0">
                <a:solidFill>
                  <a:srgbClr val="000000"/>
                </a:solidFill>
                <a:latin typeface="Times New Roman"/>
                <a:ea typeface="Calibri"/>
              </a:rPr>
              <a:t>, як правило, входить </a:t>
            </a:r>
            <a:r>
              <a:rPr lang="ru-RU" sz="2040" b="1" spc="-1" dirty="0" err="1">
                <a:solidFill>
                  <a:srgbClr val="000000"/>
                </a:solidFill>
                <a:latin typeface="Times New Roman"/>
                <a:ea typeface="Calibri"/>
              </a:rPr>
              <a:t>окрім</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власне</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трансгена</a:t>
            </a:r>
            <a:r>
              <a:rPr lang="ru-RU" sz="2040" b="1" spc="-1" dirty="0">
                <a:solidFill>
                  <a:srgbClr val="000000"/>
                </a:solidFill>
                <a:latin typeface="Times New Roman"/>
                <a:ea typeface="Calibri"/>
              </a:rPr>
              <a:t> і </a:t>
            </a:r>
            <a:r>
              <a:rPr lang="ru-RU" sz="2040" b="1" spc="-1" dirty="0" err="1">
                <a:solidFill>
                  <a:srgbClr val="000000"/>
                </a:solidFill>
                <a:latin typeface="Times New Roman"/>
                <a:ea typeface="Calibri"/>
              </a:rPr>
              <a:t>його</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регулюючих</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елементів</a:t>
            </a:r>
            <a:r>
              <a:rPr lang="ru-RU" sz="2040" b="1" spc="-1" dirty="0">
                <a:solidFill>
                  <a:srgbClr val="000000"/>
                </a:solidFill>
                <a:latin typeface="Times New Roman"/>
                <a:ea typeface="Calibri"/>
              </a:rPr>
              <a:t> і так званий </a:t>
            </a:r>
            <a:r>
              <a:rPr lang="ru-RU" sz="2040" b="1" spc="-1" dirty="0" err="1">
                <a:solidFill>
                  <a:srgbClr val="000000"/>
                </a:solidFill>
                <a:latin typeface="Times New Roman"/>
                <a:ea typeface="Calibri"/>
              </a:rPr>
              <a:t>селективний</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або</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маркерний</a:t>
            </a:r>
            <a:r>
              <a:rPr lang="ru-RU" sz="2040" b="1" spc="-1" dirty="0">
                <a:solidFill>
                  <a:srgbClr val="000000"/>
                </a:solidFill>
                <a:latin typeface="Times New Roman"/>
                <a:ea typeface="Calibri"/>
              </a:rPr>
              <a:t>) ген, </a:t>
            </a:r>
            <a:r>
              <a:rPr lang="ru-RU" sz="2040" b="1" spc="-1" dirty="0" err="1">
                <a:solidFill>
                  <a:srgbClr val="000000"/>
                </a:solidFill>
                <a:latin typeface="Times New Roman"/>
                <a:ea typeface="Calibri"/>
              </a:rPr>
              <a:t>необхідний</a:t>
            </a:r>
            <a:r>
              <a:rPr lang="ru-RU" sz="2040" b="1" spc="-1" dirty="0">
                <a:solidFill>
                  <a:srgbClr val="000000"/>
                </a:solidFill>
                <a:latin typeface="Times New Roman"/>
                <a:ea typeface="Calibri"/>
              </a:rPr>
              <a:t> для </a:t>
            </a:r>
            <a:r>
              <a:rPr lang="ru-RU" sz="2040" b="1" spc="-1" dirty="0" err="1">
                <a:solidFill>
                  <a:srgbClr val="000000"/>
                </a:solidFill>
                <a:latin typeface="Times New Roman"/>
                <a:ea typeface="Calibri"/>
              </a:rPr>
              <a:t>відбору</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трансформованих</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клітин</a:t>
            </a:r>
            <a:r>
              <a:rPr lang="ru-RU" sz="2040" b="1" spc="-1" dirty="0">
                <a:solidFill>
                  <a:srgbClr val="000000"/>
                </a:solidFill>
                <a:latin typeface="Times New Roman"/>
                <a:ea typeface="Calibri"/>
              </a:rPr>
              <a:t>. Як </a:t>
            </a:r>
            <a:r>
              <a:rPr lang="ru-RU" sz="2040" b="1" spc="-1" dirty="0" err="1">
                <a:solidFill>
                  <a:srgbClr val="7030A0"/>
                </a:solidFill>
                <a:latin typeface="Times New Roman"/>
                <a:ea typeface="Calibri"/>
              </a:rPr>
              <a:t>селективні</a:t>
            </a:r>
            <a:r>
              <a:rPr lang="ru-RU" sz="2040" b="1" spc="-1" dirty="0">
                <a:solidFill>
                  <a:srgbClr val="7030A0"/>
                </a:solidFill>
                <a:latin typeface="Times New Roman"/>
                <a:ea typeface="Calibri"/>
              </a:rPr>
              <a:t> </a:t>
            </a:r>
            <a:r>
              <a:rPr lang="ru-RU" sz="2040" b="1" spc="-1" dirty="0" err="1">
                <a:solidFill>
                  <a:srgbClr val="7030A0"/>
                </a:solidFill>
                <a:latin typeface="Times New Roman"/>
                <a:ea typeface="Calibri"/>
              </a:rPr>
              <a:t>гени</a:t>
            </a:r>
            <a:r>
              <a:rPr lang="ru-RU" sz="2040" b="1" spc="-1" dirty="0">
                <a:solidFill>
                  <a:srgbClr val="7030A0"/>
                </a:solidFill>
                <a:latin typeface="Times New Roman"/>
                <a:ea typeface="Calibri"/>
              </a:rPr>
              <a:t> </a:t>
            </a:r>
            <a:r>
              <a:rPr lang="ru-RU" sz="2040" b="1" spc="-1" dirty="0" err="1">
                <a:solidFill>
                  <a:srgbClr val="000000"/>
                </a:solidFill>
                <a:latin typeface="Times New Roman"/>
                <a:ea typeface="Calibri"/>
              </a:rPr>
              <a:t>зазвичай</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використовують</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гени</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стійкості</a:t>
            </a:r>
            <a:r>
              <a:rPr lang="ru-RU" sz="2040" b="1" spc="-1" dirty="0">
                <a:solidFill>
                  <a:srgbClr val="000000"/>
                </a:solidFill>
                <a:latin typeface="Times New Roman"/>
                <a:ea typeface="Calibri"/>
              </a:rPr>
              <a:t> до </a:t>
            </a:r>
            <a:r>
              <a:rPr lang="ru-RU" sz="2040" b="1" spc="-1" dirty="0" err="1">
                <a:solidFill>
                  <a:srgbClr val="000000"/>
                </a:solidFill>
                <a:latin typeface="Times New Roman"/>
                <a:ea typeface="Calibri"/>
              </a:rPr>
              <a:t>антибіотиків</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канаміцину</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ампіциліну</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стрептоміцину</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що</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вже</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втратили</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своє</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значення</a:t>
            </a:r>
            <a:r>
              <a:rPr lang="ru-RU" sz="2040" b="1" spc="-1" dirty="0">
                <a:solidFill>
                  <a:srgbClr val="000000"/>
                </a:solidFill>
                <a:latin typeface="Times New Roman"/>
                <a:ea typeface="Calibri"/>
              </a:rPr>
              <a:t> як </a:t>
            </a:r>
            <a:r>
              <a:rPr lang="ru-RU" sz="2040" b="1" spc="-1" dirty="0" err="1">
                <a:solidFill>
                  <a:srgbClr val="000000"/>
                </a:solidFill>
                <a:latin typeface="Times New Roman"/>
                <a:ea typeface="Calibri"/>
              </a:rPr>
              <a:t>антимікробні</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препарати</a:t>
            </a:r>
            <a:r>
              <a:rPr lang="ru-RU" sz="2040" b="1" spc="-1" dirty="0">
                <a:solidFill>
                  <a:srgbClr val="000000"/>
                </a:solidFill>
                <a:latin typeface="Times New Roman"/>
                <a:ea typeface="Calibri"/>
              </a:rPr>
              <a:t> через </a:t>
            </a:r>
            <a:r>
              <a:rPr lang="ru-RU" sz="2040" b="1" spc="-1" dirty="0" err="1">
                <a:solidFill>
                  <a:srgbClr val="000000"/>
                </a:solidFill>
                <a:latin typeface="Times New Roman"/>
                <a:ea typeface="Calibri"/>
              </a:rPr>
              <a:t>широку</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розповсюдженість</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стійкості</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мікроорганізмів</a:t>
            </a:r>
            <a:r>
              <a:rPr lang="ru-RU" sz="2040" b="1" spc="-1" dirty="0">
                <a:solidFill>
                  <a:srgbClr val="000000"/>
                </a:solidFill>
                <a:latin typeface="Times New Roman"/>
                <a:ea typeface="Calibri"/>
              </a:rPr>
              <a:t> до </a:t>
            </a:r>
            <a:r>
              <a:rPr lang="ru-RU" sz="2040" b="1" spc="-1" dirty="0" err="1">
                <a:solidFill>
                  <a:srgbClr val="000000"/>
                </a:solidFill>
                <a:latin typeface="Times New Roman"/>
                <a:ea typeface="Calibri"/>
              </a:rPr>
              <a:t>цих</a:t>
            </a:r>
            <a:r>
              <a:rPr lang="ru-RU" sz="2040" b="1" spc="-1" dirty="0">
                <a:solidFill>
                  <a:srgbClr val="000000"/>
                </a:solidFill>
                <a:latin typeface="Times New Roman"/>
                <a:ea typeface="Calibri"/>
              </a:rPr>
              <a:t> </a:t>
            </a:r>
            <a:r>
              <a:rPr lang="ru-RU" sz="2040" b="1" spc="-1" dirty="0" err="1">
                <a:solidFill>
                  <a:srgbClr val="000000"/>
                </a:solidFill>
                <a:latin typeface="Times New Roman"/>
                <a:ea typeface="Calibri"/>
              </a:rPr>
              <a:t>антибіотиків</a:t>
            </a:r>
            <a:r>
              <a:rPr lang="ru-RU" sz="2040" b="1" spc="-1" dirty="0">
                <a:solidFill>
                  <a:srgbClr val="000000"/>
                </a:solidFill>
                <a:latin typeface="Times New Roman"/>
                <a:ea typeface="Calibri"/>
              </a:rPr>
              <a:t>.</a:t>
            </a:r>
            <a:endParaRPr lang="ru-RU" sz="2040" spc="-1" dirty="0">
              <a:latin typeface="Arial"/>
            </a:endParaRPr>
          </a:p>
        </p:txBody>
      </p:sp>
    </p:spTree>
    <p:extLst>
      <p:ext uri="{BB962C8B-B14F-4D97-AF65-F5344CB8AC3E}">
        <p14:creationId xmlns:p14="http://schemas.microsoft.com/office/powerpoint/2010/main" val="53940993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CustomShape 1"/>
          <p:cNvSpPr/>
          <p:nvPr/>
        </p:nvSpPr>
        <p:spPr>
          <a:xfrm>
            <a:off x="165100" y="352425"/>
            <a:ext cx="9722530" cy="6820520"/>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99250" tIns="49625" rIns="99250" bIns="49625" anchor="ctr">
            <a:spAutoFit/>
          </a:bodyPr>
          <a:lstStyle/>
          <a:p>
            <a:pPr algn="just">
              <a:lnSpc>
                <a:spcPct val="100000"/>
              </a:lnSpc>
            </a:pPr>
            <a:r>
              <a:rPr lang="ru-RU" sz="1985" b="1" spc="-1" dirty="0" err="1">
                <a:solidFill>
                  <a:srgbClr val="000000"/>
                </a:solidFill>
                <a:latin typeface="Times New Roman"/>
                <a:ea typeface="Calibri"/>
              </a:rPr>
              <a:t>Крім</a:t>
            </a:r>
            <a:r>
              <a:rPr lang="ru-RU" sz="1985" b="1" spc="-1" dirty="0">
                <a:solidFill>
                  <a:srgbClr val="000000"/>
                </a:solidFill>
                <a:latin typeface="Times New Roman"/>
                <a:ea typeface="Calibri"/>
              </a:rPr>
              <a:t> того, </a:t>
            </a:r>
            <a:r>
              <a:rPr lang="ru-RU" sz="1985" b="1" spc="-1" dirty="0" err="1">
                <a:solidFill>
                  <a:srgbClr val="000000"/>
                </a:solidFill>
                <a:latin typeface="Times New Roman"/>
                <a:ea typeface="Calibri"/>
              </a:rPr>
              <a:t>вірогідність</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перенесення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селективних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генів</a:t>
            </a:r>
            <a:r>
              <a:rPr lang="ru-RU" sz="1985" b="1" spc="-1" dirty="0">
                <a:solidFill>
                  <a:srgbClr val="000000"/>
                </a:solidFill>
                <a:latin typeface="Times New Roman"/>
                <a:ea typeface="Calibri"/>
              </a:rPr>
              <a:t> з ДНК </a:t>
            </a:r>
            <a:r>
              <a:rPr lang="ru-RU" sz="1985" b="1" spc="-1" dirty="0" err="1">
                <a:solidFill>
                  <a:srgbClr val="000000"/>
                </a:solidFill>
                <a:latin typeface="Times New Roman"/>
                <a:ea typeface="Calibri"/>
              </a:rPr>
              <a:t>продуктів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харчування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отриманих</a:t>
            </a:r>
            <a:r>
              <a:rPr lang="ru-RU" sz="1985" b="1" spc="-1" dirty="0">
                <a:solidFill>
                  <a:srgbClr val="000000"/>
                </a:solidFill>
                <a:latin typeface="Times New Roman"/>
                <a:ea typeface="Calibri"/>
              </a:rPr>
              <a:t> з </a:t>
            </a:r>
            <a:r>
              <a:rPr lang="ru-RU" sz="1985" b="1" spc="-1" dirty="0" err="1">
                <a:solidFill>
                  <a:srgbClr val="000000"/>
                </a:solidFill>
                <a:latin typeface="Times New Roman"/>
                <a:ea typeface="Calibri"/>
              </a:rPr>
              <a:t>генетично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модифікованих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організмів</a:t>
            </a:r>
            <a:r>
              <a:rPr lang="ru-RU" sz="1985" b="1" spc="-1" dirty="0">
                <a:solidFill>
                  <a:srgbClr val="000000"/>
                </a:solidFill>
                <a:latin typeface="Times New Roman"/>
                <a:ea typeface="Calibri"/>
              </a:rPr>
              <a:t>, до </a:t>
            </a:r>
            <a:r>
              <a:rPr lang="ru-RU" sz="1985" b="1" spc="-1" dirty="0" err="1">
                <a:solidFill>
                  <a:srgbClr val="000000"/>
                </a:solidFill>
                <a:latin typeface="Times New Roman"/>
                <a:ea typeface="Calibri"/>
              </a:rPr>
              <a:t>мікроорганізмів</a:t>
            </a:r>
            <a:r>
              <a:rPr lang="ru-RU" sz="1985" b="1" spc="-1" dirty="0">
                <a:solidFill>
                  <a:srgbClr val="000000"/>
                </a:solidFill>
                <a:latin typeface="Times New Roman"/>
                <a:ea typeface="Calibri"/>
              </a:rPr>
              <a:t> травного тракту </a:t>
            </a:r>
            <a:r>
              <a:rPr lang="ru-RU" sz="1985" b="1" spc="-1" dirty="0" err="1">
                <a:solidFill>
                  <a:srgbClr val="000000"/>
                </a:solidFill>
                <a:latin typeface="Times New Roman"/>
                <a:ea typeface="Calibri"/>
              </a:rPr>
              <a:t>дуже</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низька</a:t>
            </a:r>
            <a:r>
              <a:rPr lang="ru-RU" sz="1985" b="1" spc="-1" dirty="0">
                <a:solidFill>
                  <a:srgbClr val="000000"/>
                </a:solidFill>
                <a:latin typeface="Times New Roman"/>
                <a:ea typeface="Calibri"/>
              </a:rPr>
              <a:t> (вона </a:t>
            </a:r>
            <a:r>
              <a:rPr lang="ru-RU" sz="1985" b="1" spc="-1" dirty="0" err="1">
                <a:solidFill>
                  <a:srgbClr val="000000"/>
                </a:solidFill>
                <a:latin typeface="Times New Roman"/>
                <a:ea typeface="Calibri"/>
              </a:rPr>
              <a:t>оцінюється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близько</a:t>
            </a:r>
            <a:r>
              <a:rPr lang="ru-RU" sz="1985" b="1" spc="-1" dirty="0">
                <a:solidFill>
                  <a:srgbClr val="000000"/>
                </a:solidFill>
                <a:latin typeface="Times New Roman"/>
                <a:ea typeface="Calibri"/>
              </a:rPr>
              <a:t> 10-17). Для </a:t>
            </a:r>
            <a:r>
              <a:rPr lang="ru-RU" sz="1985" b="1" spc="-1" dirty="0" err="1">
                <a:solidFill>
                  <a:srgbClr val="000000"/>
                </a:solidFill>
                <a:latin typeface="Times New Roman"/>
                <a:ea typeface="Calibri"/>
              </a:rPr>
              <a:t>цього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необхідно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декілька</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дуже</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малоймовірних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подій</a:t>
            </a:r>
            <a:r>
              <a:rPr lang="ru-RU" sz="1985" b="1" spc="-1" dirty="0">
                <a:solidFill>
                  <a:srgbClr val="000000"/>
                </a:solidFill>
                <a:latin typeface="Times New Roman"/>
                <a:ea typeface="Calibri"/>
              </a:rPr>
              <a:t>: </a:t>
            </a:r>
            <a:endParaRPr lang="ru-RU" sz="1985" spc="-1" dirty="0">
              <a:latin typeface="Arial"/>
            </a:endParaRPr>
          </a:p>
          <a:p>
            <a:pPr marL="238205" indent="-238205" algn="just">
              <a:buClr>
                <a:srgbClr val="000000"/>
              </a:buClr>
              <a:buFont typeface="Wingdings" charset="2"/>
              <a:buChar char=""/>
            </a:pPr>
            <a:r>
              <a:rPr lang="ru-RU" sz="1985" b="1" spc="-1" dirty="0">
                <a:solidFill>
                  <a:srgbClr val="7030A0"/>
                </a:solidFill>
                <a:latin typeface="Times New Roman"/>
                <a:ea typeface="Calibri"/>
              </a:rPr>
              <a:t>1 – </a:t>
            </a:r>
            <a:r>
              <a:rPr lang="ru-RU" sz="1985" b="1" spc="-1" dirty="0" err="1">
                <a:solidFill>
                  <a:srgbClr val="7030A0"/>
                </a:solidFill>
                <a:latin typeface="Times New Roman"/>
                <a:ea typeface="Calibri"/>
              </a:rPr>
              <a:t>ділянка</a:t>
            </a:r>
            <a:r>
              <a:rPr lang="ru-RU" sz="1985" b="1" spc="-1" dirty="0">
                <a:solidFill>
                  <a:srgbClr val="7030A0"/>
                </a:solidFill>
                <a:latin typeface="Times New Roman"/>
                <a:ea typeface="Calibri"/>
              </a:rPr>
              <a:t> ДНК, </a:t>
            </a:r>
            <a:r>
              <a:rPr lang="ru-RU" sz="1985" b="1" spc="-1" dirty="0" err="1">
                <a:solidFill>
                  <a:srgbClr val="7030A0"/>
                </a:solidFill>
                <a:latin typeface="Times New Roman"/>
                <a:ea typeface="Calibri"/>
              </a:rPr>
              <a:t>що</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містить</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селективний</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ген,не</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має</a:t>
            </a:r>
            <a:r>
              <a:rPr lang="ru-RU" sz="1985" b="1" spc="-1" dirty="0">
                <a:solidFill>
                  <a:srgbClr val="7030A0"/>
                </a:solidFill>
                <a:latin typeface="Times New Roman"/>
                <a:ea typeface="Calibri"/>
              </a:rPr>
              <a:t> бути </a:t>
            </a:r>
            <a:r>
              <a:rPr lang="ru-RU" sz="1985" b="1" spc="-1" dirty="0" err="1">
                <a:solidFill>
                  <a:srgbClr val="7030A0"/>
                </a:solidFill>
                <a:latin typeface="Times New Roman"/>
                <a:ea typeface="Calibri"/>
              </a:rPr>
              <a:t>пошкодженою</a:t>
            </a:r>
            <a:r>
              <a:rPr lang="ru-RU" sz="1985" b="1" spc="-1" dirty="0">
                <a:solidFill>
                  <a:srgbClr val="7030A0"/>
                </a:solidFill>
                <a:latin typeface="Times New Roman"/>
                <a:ea typeface="Calibri"/>
              </a:rPr>
              <a:t> в </a:t>
            </a:r>
            <a:r>
              <a:rPr lang="ru-RU" sz="1985" b="1" spc="-1" dirty="0" err="1">
                <a:solidFill>
                  <a:srgbClr val="7030A0"/>
                </a:solidFill>
                <a:latin typeface="Times New Roman"/>
                <a:ea typeface="Calibri"/>
              </a:rPr>
              <a:t>процесі</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травлення</a:t>
            </a:r>
            <a:r>
              <a:rPr lang="ru-RU" sz="1985" b="1" spc="-1" dirty="0">
                <a:solidFill>
                  <a:srgbClr val="7030A0"/>
                </a:solidFill>
                <a:latin typeface="Times New Roman"/>
                <a:ea typeface="Calibri"/>
              </a:rPr>
              <a:t>; </a:t>
            </a:r>
            <a:endParaRPr lang="ru-RU" sz="1985" spc="-1" dirty="0">
              <a:solidFill>
                <a:srgbClr val="7030A0"/>
              </a:solidFill>
              <a:latin typeface="Arial"/>
            </a:endParaRPr>
          </a:p>
          <a:p>
            <a:pPr marL="238205" indent="-238205" algn="just">
              <a:buClr>
                <a:srgbClr val="000000"/>
              </a:buClr>
              <a:buFont typeface="Wingdings" charset="2"/>
              <a:buChar char=""/>
            </a:pPr>
            <a:r>
              <a:rPr lang="ru-RU" sz="1985" b="1" spc="-1" dirty="0">
                <a:solidFill>
                  <a:srgbClr val="7030A0"/>
                </a:solidFill>
                <a:latin typeface="Times New Roman"/>
                <a:ea typeface="Calibri"/>
              </a:rPr>
              <a:t>2 – </a:t>
            </a:r>
            <a:r>
              <a:rPr lang="ru-RU" sz="1985" b="1" spc="-1" dirty="0" err="1">
                <a:solidFill>
                  <a:srgbClr val="7030A0"/>
                </a:solidFill>
                <a:latin typeface="Times New Roman"/>
                <a:ea typeface="Calibri"/>
              </a:rPr>
              <a:t>потрібна</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гомологія</a:t>
            </a:r>
            <a:r>
              <a:rPr lang="ru-RU" sz="1985" b="1" spc="-1" dirty="0">
                <a:solidFill>
                  <a:srgbClr val="7030A0"/>
                </a:solidFill>
                <a:latin typeface="Times New Roman"/>
                <a:ea typeface="Calibri"/>
              </a:rPr>
              <a:t> селективного гена </a:t>
            </a:r>
            <a:r>
              <a:rPr lang="ru-RU" sz="1985" b="1" spc="-1" dirty="0" err="1">
                <a:solidFill>
                  <a:srgbClr val="7030A0"/>
                </a:solidFill>
                <a:latin typeface="Times New Roman"/>
                <a:ea typeface="Calibri"/>
              </a:rPr>
              <a:t>або</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прилеглих</a:t>
            </a:r>
            <a:r>
              <a:rPr lang="ru-RU" sz="1985" b="1" spc="-1" dirty="0">
                <a:solidFill>
                  <a:srgbClr val="7030A0"/>
                </a:solidFill>
                <a:latin typeface="Times New Roman"/>
                <a:ea typeface="Calibri"/>
              </a:rPr>
              <a:t> до </a:t>
            </a:r>
            <a:r>
              <a:rPr lang="ru-RU" sz="1985" b="1" spc="-1" dirty="0" err="1">
                <a:solidFill>
                  <a:srgbClr val="7030A0"/>
                </a:solidFill>
                <a:latin typeface="Times New Roman"/>
                <a:ea typeface="Calibri"/>
              </a:rPr>
              <a:t>нього</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районів</a:t>
            </a:r>
            <a:r>
              <a:rPr lang="ru-RU" sz="1985" b="1" spc="-1" dirty="0">
                <a:solidFill>
                  <a:srgbClr val="7030A0"/>
                </a:solidFill>
                <a:latin typeface="Times New Roman"/>
                <a:ea typeface="Calibri"/>
              </a:rPr>
              <a:t> ДНК з ДНК </a:t>
            </a:r>
            <a:r>
              <a:rPr lang="ru-RU" sz="1985" b="1" spc="-1" dirty="0" err="1">
                <a:solidFill>
                  <a:srgbClr val="7030A0"/>
                </a:solidFill>
                <a:latin typeface="Times New Roman"/>
                <a:ea typeface="Calibri"/>
              </a:rPr>
              <a:t>хромосоми</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або</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плазміди</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хвороботворної</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бактерії</a:t>
            </a:r>
            <a:r>
              <a:rPr lang="ru-RU" sz="1985" b="1" spc="-1" dirty="0">
                <a:solidFill>
                  <a:srgbClr val="7030A0"/>
                </a:solidFill>
                <a:latin typeface="Times New Roman"/>
                <a:ea typeface="Calibri"/>
              </a:rPr>
              <a:t> травного тракту; </a:t>
            </a:r>
            <a:endParaRPr lang="ru-RU" sz="1985" spc="-1" dirty="0">
              <a:solidFill>
                <a:srgbClr val="7030A0"/>
              </a:solidFill>
              <a:latin typeface="Arial"/>
            </a:endParaRPr>
          </a:p>
          <a:p>
            <a:pPr marL="238205" indent="-238205" algn="just">
              <a:buClr>
                <a:srgbClr val="000000"/>
              </a:buClr>
              <a:buFont typeface="Wingdings" charset="2"/>
              <a:buChar char=""/>
            </a:pPr>
            <a:r>
              <a:rPr lang="ru-RU" sz="1985" b="1" spc="-1" dirty="0">
                <a:solidFill>
                  <a:srgbClr val="7030A0"/>
                </a:solidFill>
                <a:latin typeface="Times New Roman"/>
                <a:ea typeface="Calibri"/>
              </a:rPr>
              <a:t>3 – для того, </a:t>
            </a:r>
            <a:r>
              <a:rPr lang="ru-RU" sz="1985" b="1" spc="-1" dirty="0" err="1">
                <a:solidFill>
                  <a:srgbClr val="7030A0"/>
                </a:solidFill>
                <a:latin typeface="Times New Roman"/>
                <a:ea typeface="Calibri"/>
              </a:rPr>
              <a:t>щоб</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відбулася</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експресія</a:t>
            </a:r>
            <a:r>
              <a:rPr lang="ru-RU" sz="1985" b="1" spc="-1" dirty="0">
                <a:solidFill>
                  <a:srgbClr val="7030A0"/>
                </a:solidFill>
                <a:latin typeface="Times New Roman"/>
                <a:ea typeface="Calibri"/>
              </a:rPr>
              <a:t> селективного гена в </a:t>
            </a:r>
            <a:r>
              <a:rPr lang="ru-RU" sz="1985" b="1" spc="-1" dirty="0" err="1">
                <a:solidFill>
                  <a:srgbClr val="7030A0"/>
                </a:solidFill>
                <a:latin typeface="Times New Roman"/>
                <a:ea typeface="Calibri"/>
              </a:rPr>
              <a:t>ній</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після</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перенесення</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він</a:t>
            </a:r>
            <a:r>
              <a:rPr lang="ru-RU" sz="1985" b="1" spc="-1" dirty="0">
                <a:solidFill>
                  <a:srgbClr val="7030A0"/>
                </a:solidFill>
                <a:latin typeface="Times New Roman"/>
                <a:ea typeface="Calibri"/>
              </a:rPr>
              <a:t> повинен </a:t>
            </a:r>
            <a:r>
              <a:rPr lang="ru-RU" sz="1985" b="1" spc="-1" dirty="0" err="1">
                <a:solidFill>
                  <a:srgbClr val="7030A0"/>
                </a:solidFill>
                <a:latin typeface="Times New Roman"/>
                <a:ea typeface="Calibri"/>
              </a:rPr>
              <a:t>вбудуватися</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під</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відповідним</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прокаріотичним</a:t>
            </a:r>
            <a:r>
              <a:rPr lang="ru-RU" sz="1985" b="1" spc="-1" dirty="0">
                <a:solidFill>
                  <a:srgbClr val="7030A0"/>
                </a:solidFill>
                <a:latin typeface="Times New Roman"/>
                <a:ea typeface="Calibri"/>
              </a:rPr>
              <a:t> промотором. </a:t>
            </a:r>
            <a:endParaRPr lang="ru-RU" sz="1985" spc="-1" dirty="0">
              <a:solidFill>
                <a:srgbClr val="7030A0"/>
              </a:solidFill>
              <a:latin typeface="Arial"/>
            </a:endParaRPr>
          </a:p>
          <a:p>
            <a:pPr algn="just">
              <a:lnSpc>
                <a:spcPct val="100000"/>
              </a:lnSpc>
            </a:pPr>
            <a:r>
              <a:rPr lang="ru-RU" sz="1985" b="1" spc="-1" dirty="0" err="1">
                <a:solidFill>
                  <a:srgbClr val="000000"/>
                </a:solidFill>
                <a:latin typeface="Times New Roman"/>
                <a:ea typeface="Calibri"/>
              </a:rPr>
              <a:t>Розгляд</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наслідків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перенесення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трансгенів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або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селективних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генів</a:t>
            </a:r>
            <a:r>
              <a:rPr lang="ru-RU" sz="1985" b="1" spc="-1" dirty="0">
                <a:solidFill>
                  <a:srgbClr val="000000"/>
                </a:solidFill>
                <a:latin typeface="Times New Roman"/>
                <a:ea typeface="Calibri"/>
              </a:rPr>
              <a:t> до ДНК </a:t>
            </a:r>
            <a:r>
              <a:rPr lang="ru-RU" sz="1985" b="1" spc="-1" dirty="0" err="1">
                <a:solidFill>
                  <a:srgbClr val="000000"/>
                </a:solidFill>
                <a:latin typeface="Times New Roman"/>
                <a:ea typeface="Calibri"/>
              </a:rPr>
              <a:t>клітин</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людини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також</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неможливий</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тривалість</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життя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клітин</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епітелію</a:t>
            </a:r>
            <a:r>
              <a:rPr lang="ru-RU" sz="1985" b="1" spc="-1" dirty="0">
                <a:solidFill>
                  <a:srgbClr val="000000"/>
                </a:solidFill>
                <a:latin typeface="Times New Roman"/>
                <a:ea typeface="Calibri"/>
              </a:rPr>
              <a:t> травного тракту </a:t>
            </a:r>
            <a:r>
              <a:rPr lang="ru-RU" sz="1985" b="1" spc="-1" dirty="0" err="1">
                <a:solidFill>
                  <a:srgbClr val="000000"/>
                </a:solidFill>
                <a:latin typeface="Times New Roman"/>
                <a:ea typeface="Calibri"/>
              </a:rPr>
              <a:t>близько</a:t>
            </a:r>
            <a:r>
              <a:rPr lang="ru-RU" sz="1985" b="1" spc="-1" dirty="0">
                <a:solidFill>
                  <a:srgbClr val="000000"/>
                </a:solidFill>
                <a:latin typeface="Times New Roman"/>
                <a:ea typeface="Calibri"/>
              </a:rPr>
              <a:t> семи </a:t>
            </a:r>
            <a:r>
              <a:rPr lang="ru-RU" sz="1985" b="1" spc="-1" dirty="0" err="1">
                <a:solidFill>
                  <a:srgbClr val="000000"/>
                </a:solidFill>
                <a:latin typeface="Times New Roman"/>
                <a:ea typeface="Calibri"/>
              </a:rPr>
              <a:t>днів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жодного</a:t>
            </a:r>
            <a:r>
              <a:rPr lang="ru-RU" sz="1985" b="1" spc="-1" dirty="0">
                <a:solidFill>
                  <a:srgbClr val="000000"/>
                </a:solidFill>
                <a:latin typeface="Times New Roman"/>
                <a:ea typeface="Calibri"/>
              </a:rPr>
              <a:t> контакту </a:t>
            </a:r>
            <a:r>
              <a:rPr lang="ru-RU" sz="1985" b="1" spc="-1" dirty="0" err="1">
                <a:solidFill>
                  <a:srgbClr val="000000"/>
                </a:solidFill>
                <a:latin typeface="Times New Roman"/>
                <a:ea typeface="Calibri"/>
              </a:rPr>
              <a:t>їжі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зі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статевими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клітинами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людини</a:t>
            </a:r>
            <a:r>
              <a:rPr lang="ru-RU" sz="1985" b="1" spc="-1" dirty="0">
                <a:solidFill>
                  <a:srgbClr val="000000"/>
                </a:solidFill>
                <a:latin typeface="Times New Roman"/>
                <a:ea typeface="Calibri"/>
              </a:rPr>
              <a:t> не </a:t>
            </a:r>
            <a:r>
              <a:rPr lang="ru-RU" sz="1985" b="1" spc="-1" dirty="0" err="1">
                <a:solidFill>
                  <a:srgbClr val="000000"/>
                </a:solidFill>
                <a:latin typeface="Times New Roman"/>
                <a:ea typeface="Calibri"/>
              </a:rPr>
              <a:t>може</a:t>
            </a:r>
            <a:r>
              <a:rPr lang="ru-RU" sz="1985" b="1" spc="-1" dirty="0">
                <a:solidFill>
                  <a:srgbClr val="000000"/>
                </a:solidFill>
                <a:latin typeface="Times New Roman"/>
                <a:ea typeface="Calibri"/>
              </a:rPr>
              <a:t> бути в </a:t>
            </a:r>
            <a:r>
              <a:rPr lang="ru-RU" sz="1985" b="1" spc="-1" dirty="0" err="1">
                <a:solidFill>
                  <a:srgbClr val="000000"/>
                </a:solidFill>
                <a:latin typeface="Times New Roman"/>
                <a:ea typeface="Calibri"/>
              </a:rPr>
              <a:t>принципі</a:t>
            </a:r>
            <a:r>
              <a:rPr lang="ru-RU" sz="1985" b="1" spc="-1" dirty="0">
                <a:solidFill>
                  <a:srgbClr val="000000"/>
                </a:solidFill>
                <a:latin typeface="Times New Roman"/>
                <a:ea typeface="Calibri"/>
              </a:rPr>
              <a:t>.</a:t>
            </a:r>
            <a:endParaRPr lang="ru-RU" sz="1985" spc="-1" dirty="0">
              <a:latin typeface="Arial"/>
            </a:endParaRPr>
          </a:p>
          <a:p>
            <a:pPr algn="just">
              <a:lnSpc>
                <a:spcPct val="100000"/>
              </a:lnSpc>
            </a:pPr>
            <a:r>
              <a:rPr lang="ru-RU" sz="1985" b="1" spc="-1" dirty="0" err="1">
                <a:solidFill>
                  <a:srgbClr val="000000"/>
                </a:solidFill>
                <a:latin typeface="Times New Roman"/>
                <a:ea typeface="Calibri"/>
              </a:rPr>
              <a:t>Хоча</a:t>
            </a:r>
            <a:r>
              <a:rPr lang="ru-RU" sz="1985" b="1" spc="-1" dirty="0">
                <a:solidFill>
                  <a:srgbClr val="000000"/>
                </a:solidFill>
                <a:latin typeface="Times New Roman"/>
                <a:ea typeface="Calibri"/>
              </a:rPr>
              <a:t>, як </a:t>
            </a:r>
            <a:r>
              <a:rPr lang="ru-RU" sz="1985" b="1" spc="-1" dirty="0" err="1">
                <a:solidFill>
                  <a:srgbClr val="000000"/>
                </a:solidFill>
                <a:latin typeface="Times New Roman"/>
                <a:ea typeface="Calibri"/>
              </a:rPr>
              <a:t>було</a:t>
            </a:r>
            <a:r>
              <a:rPr lang="ru-RU" sz="1985" b="1" spc="-1" dirty="0">
                <a:solidFill>
                  <a:srgbClr val="000000"/>
                </a:solidFill>
                <a:latin typeface="Times New Roman"/>
                <a:ea typeface="Calibri"/>
              </a:rPr>
              <a:t> показано </a:t>
            </a:r>
            <a:r>
              <a:rPr lang="ru-RU" sz="1985" b="1" spc="-1" dirty="0" err="1">
                <a:solidFill>
                  <a:srgbClr val="000000"/>
                </a:solidFill>
                <a:latin typeface="Times New Roman"/>
                <a:ea typeface="Calibri"/>
              </a:rPr>
              <a:t>вище</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наявність</a:t>
            </a:r>
            <a:r>
              <a:rPr lang="ru-RU" sz="1985" b="1" spc="-1" dirty="0">
                <a:solidFill>
                  <a:srgbClr val="000000"/>
                </a:solidFill>
                <a:latin typeface="Times New Roman"/>
                <a:ea typeface="Calibri"/>
              </a:rPr>
              <a:t> в </a:t>
            </a:r>
            <a:r>
              <a:rPr lang="ru-RU" sz="1985" b="1" spc="-1" dirty="0" err="1">
                <a:solidFill>
                  <a:srgbClr val="000000"/>
                </a:solidFill>
                <a:latin typeface="Times New Roman"/>
                <a:ea typeface="Calibri"/>
              </a:rPr>
              <a:t>трансгенних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конструкціях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селективних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генів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антибіотикостійкості</a:t>
            </a:r>
            <a:r>
              <a:rPr lang="ru-RU" sz="1985" b="1" spc="-1" dirty="0">
                <a:solidFill>
                  <a:srgbClr val="000000"/>
                </a:solidFill>
                <a:latin typeface="Times New Roman"/>
                <a:ea typeface="Calibri"/>
              </a:rPr>
              <a:t> не є </a:t>
            </a:r>
            <a:r>
              <a:rPr lang="ru-RU" sz="1985" b="1" spc="-1" dirty="0" err="1">
                <a:solidFill>
                  <a:srgbClr val="000000"/>
                </a:solidFill>
                <a:latin typeface="Times New Roman"/>
                <a:ea typeface="Calibri"/>
              </a:rPr>
              <a:t>небезпечним</a:t>
            </a:r>
            <a:r>
              <a:rPr lang="ru-RU" sz="1985" b="1" spc="-1" dirty="0">
                <a:solidFill>
                  <a:srgbClr val="000000"/>
                </a:solidFill>
                <a:latin typeface="Times New Roman"/>
                <a:ea typeface="Calibri"/>
              </a:rPr>
              <a:t> для </a:t>
            </a:r>
            <a:r>
              <a:rPr lang="ru-RU" sz="1985" b="1" spc="-1" dirty="0" err="1">
                <a:solidFill>
                  <a:srgbClr val="000000"/>
                </a:solidFill>
                <a:latin typeface="Times New Roman"/>
                <a:ea typeface="Calibri"/>
              </a:rPr>
              <a:t>здоров’я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людини</a:t>
            </a:r>
            <a:r>
              <a:rPr lang="ru-RU" sz="1985" b="1" spc="-1" dirty="0">
                <a:solidFill>
                  <a:srgbClr val="000000"/>
                </a:solidFill>
                <a:latin typeface="Times New Roman"/>
                <a:ea typeface="Calibri"/>
              </a:rPr>
              <a:t> і </a:t>
            </a:r>
            <a:r>
              <a:rPr lang="ru-RU" sz="1985" b="1" spc="-1" dirty="0" err="1">
                <a:solidFill>
                  <a:srgbClr val="000000"/>
                </a:solidFill>
                <a:latin typeface="Times New Roman"/>
                <a:ea typeface="Calibri"/>
              </a:rPr>
              <a:t>навколишнього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середовища</a:t>
            </a:r>
            <a:r>
              <a:rPr lang="ru-RU" sz="1985" b="1" spc="-1" dirty="0">
                <a:solidFill>
                  <a:srgbClr val="000000"/>
                </a:solidFill>
                <a:latin typeface="Times New Roman"/>
                <a:ea typeface="Calibri"/>
              </a:rPr>
              <a:t>, але, </a:t>
            </a:r>
            <a:r>
              <a:rPr lang="ru-RU" sz="1985" b="1" spc="-1" dirty="0" err="1">
                <a:solidFill>
                  <a:srgbClr val="000000"/>
                </a:solidFill>
                <a:latin typeface="Times New Roman"/>
                <a:ea typeface="Calibri"/>
              </a:rPr>
              <a:t>враховуючи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занепокоєність</a:t>
            </a:r>
            <a:r>
              <a:rPr lang="ru-RU" sz="1985" b="1" spc="-1" dirty="0">
                <a:solidFill>
                  <a:srgbClr val="000000"/>
                </a:solidFill>
                <a:latin typeface="Times New Roman"/>
                <a:ea typeface="Calibri"/>
              </a:rPr>
              <a:t>, а часто і </a:t>
            </a:r>
            <a:r>
              <a:rPr lang="ru-RU" sz="1985" b="1" spc="-1" dirty="0" err="1">
                <a:solidFill>
                  <a:srgbClr val="000000"/>
                </a:solidFill>
                <a:latin typeface="Times New Roman"/>
                <a:ea typeface="Calibri"/>
              </a:rPr>
              <a:t>неприйняття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громадськістю</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цього</a:t>
            </a:r>
            <a:r>
              <a:rPr lang="ru-RU" sz="1985" b="1" spc="-1" dirty="0">
                <a:solidFill>
                  <a:srgbClr val="000000"/>
                </a:solidFill>
                <a:latin typeface="Times New Roman"/>
                <a:ea typeface="Calibri"/>
              </a:rPr>
              <a:t> факту, </a:t>
            </a:r>
            <a:r>
              <a:rPr lang="ru-RU" sz="1985" b="1" spc="-1" dirty="0" err="1">
                <a:solidFill>
                  <a:srgbClr val="000000"/>
                </a:solidFill>
                <a:latin typeface="Times New Roman"/>
                <a:ea typeface="Calibri"/>
              </a:rPr>
              <a:t>вчені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докладають</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зусилля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щодо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розробки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альтернативних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селективних</a:t>
            </a:r>
            <a:r>
              <a:rPr lang="ru-RU" sz="1985" b="1" spc="-1" dirty="0">
                <a:solidFill>
                  <a:srgbClr val="000000"/>
                </a:solidFill>
                <a:latin typeface="Times New Roman"/>
                <a:ea typeface="Calibri"/>
              </a:rPr>
              <a:t> систем. </a:t>
            </a:r>
            <a:r>
              <a:rPr lang="ru-RU" sz="1985" b="1" spc="-1" dirty="0" err="1">
                <a:solidFill>
                  <a:srgbClr val="000000"/>
                </a:solidFill>
                <a:latin typeface="Times New Roman"/>
                <a:ea typeface="Calibri"/>
              </a:rPr>
              <a:t>Розроблено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методи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видалення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селективних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генів</a:t>
            </a:r>
            <a:r>
              <a:rPr lang="ru-RU" sz="1985" b="1" spc="-1" dirty="0">
                <a:solidFill>
                  <a:srgbClr val="000000"/>
                </a:solidFill>
                <a:latin typeface="Times New Roman"/>
                <a:ea typeface="Calibri"/>
              </a:rPr>
              <a:t> з </a:t>
            </a:r>
            <a:r>
              <a:rPr lang="ru-RU" sz="1985" b="1" spc="-1" dirty="0" err="1">
                <a:solidFill>
                  <a:srgbClr val="000000"/>
                </a:solidFill>
                <a:latin typeface="Times New Roman"/>
                <a:ea typeface="Calibri"/>
              </a:rPr>
              <a:t>трансформантів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після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проведення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селективної</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процедури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або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отримання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безмаркерних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трансгенних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ліній</a:t>
            </a:r>
            <a:r>
              <a:rPr lang="ru-RU" sz="1985" b="1" spc="-1" dirty="0">
                <a:solidFill>
                  <a:srgbClr val="000000"/>
                </a:solidFill>
                <a:latin typeface="Times New Roman"/>
                <a:ea typeface="Calibri"/>
              </a:rPr>
              <a:t> за </a:t>
            </a:r>
            <a:r>
              <a:rPr lang="ru-RU" sz="1985" b="1" spc="-1" dirty="0" err="1">
                <a:solidFill>
                  <a:srgbClr val="000000"/>
                </a:solidFill>
                <a:latin typeface="Times New Roman"/>
                <a:ea typeface="Calibri"/>
              </a:rPr>
              <a:t>допомогою</a:t>
            </a:r>
            <a:r>
              <a:rPr lang="ru-RU" sz="1985" b="1" spc="-1" dirty="0">
                <a:solidFill>
                  <a:srgbClr val="000000"/>
                </a:solidFill>
                <a:latin typeface="Times New Roman"/>
                <a:ea typeface="Calibri"/>
              </a:rPr>
              <a:t> ко-</a:t>
            </a:r>
            <a:r>
              <a:rPr lang="ru-RU" sz="1985" b="1" spc="-1" dirty="0" err="1">
                <a:solidFill>
                  <a:srgbClr val="000000"/>
                </a:solidFill>
                <a:latin typeface="Times New Roman"/>
                <a:ea typeface="Calibri"/>
              </a:rPr>
              <a:t>трансформації</a:t>
            </a:r>
            <a:r>
              <a:rPr lang="ru-RU" sz="1985" b="1" spc="-1" dirty="0">
                <a:solidFill>
                  <a:srgbClr val="000000"/>
                </a:solidFill>
                <a:latin typeface="Times New Roman"/>
                <a:ea typeface="Calibri"/>
              </a:rPr>
              <a:t> з </a:t>
            </a:r>
            <a:r>
              <a:rPr lang="ru-RU" sz="1985" b="1" spc="-1" dirty="0" err="1">
                <a:solidFill>
                  <a:srgbClr val="000000"/>
                </a:solidFill>
                <a:latin typeface="Times New Roman"/>
                <a:ea typeface="Calibri"/>
              </a:rPr>
              <a:t>подальшим</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негативним</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відбором</a:t>
            </a:r>
            <a:r>
              <a:rPr lang="ru-RU" sz="1985" b="1" spc="-1" dirty="0">
                <a:solidFill>
                  <a:srgbClr val="000000"/>
                </a:solidFill>
                <a:latin typeface="Times New Roman"/>
                <a:ea typeface="Calibri"/>
              </a:rPr>
              <a:t> за </a:t>
            </a:r>
            <a:r>
              <a:rPr lang="ru-RU" sz="1985" b="1" spc="-1" dirty="0" err="1">
                <a:solidFill>
                  <a:srgbClr val="000000"/>
                </a:solidFill>
                <a:latin typeface="Times New Roman"/>
                <a:ea typeface="Calibri"/>
              </a:rPr>
              <a:t>селективними</a:t>
            </a:r>
            <a:r>
              <a:rPr lang="ru-RU" sz="1985" b="1" spc="-1" dirty="0">
                <a:solidFill>
                  <a:srgbClr val="000000"/>
                </a:solidFill>
                <a:latin typeface="Times New Roman"/>
                <a:ea typeface="Calibri"/>
              </a:rPr>
              <a:t> генами.</a:t>
            </a:r>
            <a:r>
              <a:rPr lang="ru-RU" sz="1985" b="1" spc="-1" dirty="0">
                <a:solidFill>
                  <a:srgbClr val="000000"/>
                </a:solidFill>
                <a:latin typeface="Arial"/>
                <a:ea typeface="DejaVu Sans"/>
              </a:rPr>
              <a:t> </a:t>
            </a:r>
            <a:endParaRPr lang="ru-RU" sz="1985" spc="-1" dirty="0">
              <a:latin typeface="Arial"/>
            </a:endParaRPr>
          </a:p>
        </p:txBody>
      </p:sp>
    </p:spTree>
    <p:extLst>
      <p:ext uri="{BB962C8B-B14F-4D97-AF65-F5344CB8AC3E}">
        <p14:creationId xmlns:p14="http://schemas.microsoft.com/office/powerpoint/2010/main" val="407801808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CustomShape 1"/>
          <p:cNvSpPr/>
          <p:nvPr/>
        </p:nvSpPr>
        <p:spPr>
          <a:xfrm>
            <a:off x="153639" y="444243"/>
            <a:ext cx="9692358" cy="914929"/>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square" lIns="99250" tIns="49625" rIns="99250" bIns="49625">
            <a:spAutoFit/>
          </a:bodyPr>
          <a:lstStyle/>
          <a:p>
            <a:pPr marL="504200" indent="-502612" algn="just">
              <a:buClr>
                <a:srgbClr val="FF0000"/>
              </a:buClr>
              <a:buFont typeface="Wingdings" charset="2"/>
              <a:buChar char=""/>
            </a:pPr>
            <a:r>
              <a:rPr lang="ru-RU" sz="2647" b="1" spc="-1" dirty="0" err="1" smtClean="0">
                <a:solidFill>
                  <a:srgbClr val="FF0000"/>
                </a:solidFill>
                <a:latin typeface="Arial"/>
                <a:ea typeface="DejaVu Sans"/>
              </a:rPr>
              <a:t>Несприятливі</a:t>
            </a:r>
            <a:r>
              <a:rPr lang="ru-RU" sz="2647" b="1" spc="-1" dirty="0" smtClean="0">
                <a:solidFill>
                  <a:srgbClr val="FF0000"/>
                </a:solidFill>
                <a:latin typeface="Arial"/>
                <a:ea typeface="DejaVu Sans"/>
              </a:rPr>
              <a:t> </a:t>
            </a:r>
            <a:r>
              <a:rPr lang="ru-RU" sz="2647" b="1" spc="-1" dirty="0" err="1">
                <a:solidFill>
                  <a:srgbClr val="FF0000"/>
                </a:solidFill>
                <a:latin typeface="Arial"/>
                <a:ea typeface="DejaVu Sans"/>
              </a:rPr>
              <a:t>наслідки</a:t>
            </a:r>
            <a:r>
              <a:rPr lang="ru-RU" sz="2647" b="1" spc="-1" dirty="0">
                <a:solidFill>
                  <a:srgbClr val="FF0000"/>
                </a:solidFill>
                <a:latin typeface="Arial"/>
                <a:ea typeface="DejaVu Sans"/>
              </a:rPr>
              <a:t> </a:t>
            </a:r>
            <a:r>
              <a:rPr lang="ru-RU" sz="2647" b="1" spc="-1" dirty="0" err="1">
                <a:solidFill>
                  <a:srgbClr val="FF0000"/>
                </a:solidFill>
                <a:latin typeface="Arial"/>
                <a:ea typeface="DejaVu Sans"/>
              </a:rPr>
              <a:t>вивільнення</a:t>
            </a:r>
            <a:r>
              <a:rPr lang="ru-RU" sz="2647" b="1" spc="-1" dirty="0">
                <a:solidFill>
                  <a:srgbClr val="FF0000"/>
                </a:solidFill>
                <a:latin typeface="Arial"/>
                <a:ea typeface="DejaVu Sans"/>
              </a:rPr>
              <a:t> ГМО в </a:t>
            </a:r>
            <a:r>
              <a:rPr lang="ru-RU" sz="2647" b="1" spc="-1" dirty="0" err="1">
                <a:solidFill>
                  <a:srgbClr val="FF0000"/>
                </a:solidFill>
                <a:latin typeface="Arial"/>
                <a:ea typeface="DejaVu Sans"/>
              </a:rPr>
              <a:t>навколишнє</a:t>
            </a:r>
            <a:r>
              <a:rPr lang="ru-RU" sz="2647" b="1" spc="-1" dirty="0">
                <a:solidFill>
                  <a:srgbClr val="FF0000"/>
                </a:solidFill>
                <a:latin typeface="Arial"/>
                <a:ea typeface="DejaVu Sans"/>
              </a:rPr>
              <a:t> </a:t>
            </a:r>
            <a:r>
              <a:rPr lang="ru-RU" sz="2647" b="1" spc="-1" dirty="0" err="1">
                <a:solidFill>
                  <a:srgbClr val="FF0000"/>
                </a:solidFill>
                <a:latin typeface="Arial"/>
                <a:ea typeface="DejaVu Sans"/>
              </a:rPr>
              <a:t>середовище</a:t>
            </a:r>
            <a:r>
              <a:rPr lang="ru-RU" sz="2647" b="1" spc="-1" dirty="0">
                <a:solidFill>
                  <a:srgbClr val="FF0000"/>
                </a:solidFill>
                <a:latin typeface="Arial"/>
                <a:ea typeface="DejaVu Sans"/>
              </a:rPr>
              <a:t> і </a:t>
            </a:r>
            <a:r>
              <a:rPr lang="ru-RU" sz="2647" b="1" spc="-1" dirty="0" err="1">
                <a:solidFill>
                  <a:srgbClr val="FF0000"/>
                </a:solidFill>
                <a:latin typeface="Arial"/>
                <a:ea typeface="DejaVu Sans"/>
              </a:rPr>
              <a:t>методи</a:t>
            </a:r>
            <a:r>
              <a:rPr lang="ru-RU" sz="2647" b="1" spc="-1" dirty="0">
                <a:solidFill>
                  <a:srgbClr val="FF0000"/>
                </a:solidFill>
                <a:latin typeface="Arial"/>
                <a:ea typeface="DejaVu Sans"/>
              </a:rPr>
              <a:t> </a:t>
            </a:r>
            <a:r>
              <a:rPr lang="ru-RU" sz="2647" b="1" spc="-1" dirty="0" err="1">
                <a:solidFill>
                  <a:srgbClr val="FF0000"/>
                </a:solidFill>
                <a:latin typeface="Arial"/>
                <a:ea typeface="DejaVu Sans"/>
              </a:rPr>
              <a:t>їх</a:t>
            </a:r>
            <a:r>
              <a:rPr lang="ru-RU" sz="2647" b="1" spc="-1" dirty="0">
                <a:solidFill>
                  <a:srgbClr val="FF0000"/>
                </a:solidFill>
                <a:latin typeface="Arial"/>
                <a:ea typeface="DejaVu Sans"/>
              </a:rPr>
              <a:t> </a:t>
            </a:r>
            <a:r>
              <a:rPr lang="ru-RU" sz="2647" b="1" spc="-1" dirty="0" err="1">
                <a:solidFill>
                  <a:srgbClr val="FF0000"/>
                </a:solidFill>
                <a:latin typeface="Arial"/>
                <a:ea typeface="DejaVu Sans"/>
              </a:rPr>
              <a:t>оцінювання</a:t>
            </a:r>
            <a:r>
              <a:rPr lang="ru-RU" sz="2647" b="1" spc="-1" dirty="0">
                <a:solidFill>
                  <a:srgbClr val="FF0000"/>
                </a:solidFill>
                <a:latin typeface="Arial"/>
                <a:ea typeface="DejaVu Sans"/>
              </a:rPr>
              <a:t>. </a:t>
            </a:r>
            <a:endParaRPr lang="ru-RU" sz="2647" spc="-1" dirty="0">
              <a:latin typeface="Arial"/>
            </a:endParaRPr>
          </a:p>
        </p:txBody>
      </p:sp>
      <p:sp>
        <p:nvSpPr>
          <p:cNvPr id="663" name="CustomShape 2"/>
          <p:cNvSpPr/>
          <p:nvPr/>
        </p:nvSpPr>
        <p:spPr>
          <a:xfrm>
            <a:off x="236215" y="1461919"/>
            <a:ext cx="9609782" cy="5481051"/>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99250" tIns="49625" rIns="99250" bIns="49625" anchor="ctr">
            <a:spAutoFit/>
          </a:bodyPr>
          <a:lstStyle/>
          <a:p>
            <a:pPr algn="just">
              <a:lnSpc>
                <a:spcPct val="100000"/>
              </a:lnSpc>
            </a:pPr>
            <a:r>
              <a:rPr lang="ru-RU" sz="1820" b="1" spc="-1" dirty="0" err="1">
                <a:solidFill>
                  <a:srgbClr val="000000"/>
                </a:solidFill>
                <a:latin typeface="Times New Roman"/>
                <a:ea typeface="Calibri"/>
              </a:rPr>
              <a:t>Суттєвими</a:t>
            </a:r>
            <a:r>
              <a:rPr lang="ru-RU" sz="1820" b="1" spc="-1" dirty="0">
                <a:solidFill>
                  <a:srgbClr val="000000"/>
                </a:solidFill>
                <a:latin typeface="Times New Roman"/>
                <a:ea typeface="Calibri"/>
              </a:rPr>
              <a:t> є </a:t>
            </a:r>
            <a:r>
              <a:rPr lang="ru-RU" sz="1820" b="1" spc="-1" dirty="0" err="1">
                <a:solidFill>
                  <a:srgbClr val="000000"/>
                </a:solidFill>
                <a:latin typeface="Times New Roman"/>
                <a:ea typeface="Calibri"/>
              </a:rPr>
              <a:t>ризики</a:t>
            </a:r>
            <a:r>
              <a:rPr lang="ru-RU" sz="1820" b="1" spc="-1" dirty="0">
                <a:solidFill>
                  <a:srgbClr val="000000"/>
                </a:solidFill>
                <a:latin typeface="Times New Roman"/>
                <a:ea typeface="Calibri"/>
              </a:rPr>
              <a:t> для </a:t>
            </a:r>
            <a:r>
              <a:rPr lang="ru-RU" sz="1820" b="1" spc="-1" dirty="0" err="1">
                <a:solidFill>
                  <a:srgbClr val="000000"/>
                </a:solidFill>
                <a:latin typeface="Times New Roman"/>
                <a:ea typeface="Calibri"/>
              </a:rPr>
              <a:t>навколишнього</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середовища</a:t>
            </a:r>
            <a:r>
              <a:rPr lang="ru-RU" sz="1820" b="1" spc="-1" dirty="0">
                <a:solidFill>
                  <a:srgbClr val="000000"/>
                </a:solidFill>
                <a:latin typeface="Times New Roman"/>
                <a:ea typeface="Calibri"/>
              </a:rPr>
              <a:t>. </a:t>
            </a:r>
            <a:endParaRPr lang="ru-RU" sz="1820" spc="-1" dirty="0">
              <a:latin typeface="Arial"/>
            </a:endParaRPr>
          </a:p>
          <a:p>
            <a:pPr algn="just">
              <a:lnSpc>
                <a:spcPct val="100000"/>
              </a:lnSpc>
            </a:pPr>
            <a:r>
              <a:rPr lang="ru-RU" sz="1820" b="1" spc="-1" dirty="0">
                <a:solidFill>
                  <a:srgbClr val="000000"/>
                </a:solidFill>
                <a:latin typeface="Times New Roman"/>
                <a:ea typeface="Calibri"/>
              </a:rPr>
              <a:t>Першу </a:t>
            </a:r>
            <a:r>
              <a:rPr lang="ru-RU" sz="1820" b="1" spc="-1" dirty="0" err="1">
                <a:solidFill>
                  <a:srgbClr val="000000"/>
                </a:solidFill>
                <a:latin typeface="Times New Roman"/>
                <a:ea typeface="Calibri"/>
              </a:rPr>
              <a:t>групу</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ризиків</a:t>
            </a:r>
            <a:r>
              <a:rPr lang="ru-RU" sz="1820" b="1" spc="-1" dirty="0">
                <a:solidFill>
                  <a:srgbClr val="000000"/>
                </a:solidFill>
                <a:latin typeface="Times New Roman"/>
                <a:ea typeface="Calibri"/>
              </a:rPr>
              <a:t> (для </a:t>
            </a:r>
            <a:r>
              <a:rPr lang="ru-RU" sz="1820" b="1" spc="-1" dirty="0" err="1">
                <a:solidFill>
                  <a:srgbClr val="000000"/>
                </a:solidFill>
                <a:latin typeface="Times New Roman"/>
                <a:ea typeface="Calibri"/>
              </a:rPr>
              <a:t>здоров’я</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людини</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можна</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оцінити</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достатньо</a:t>
            </a:r>
            <a:r>
              <a:rPr lang="ru-RU" sz="1820" b="1" spc="-1" dirty="0">
                <a:solidFill>
                  <a:srgbClr val="000000"/>
                </a:solidFill>
                <a:latin typeface="Times New Roman"/>
                <a:ea typeface="Calibri"/>
              </a:rPr>
              <a:t> точно, </a:t>
            </a:r>
            <a:r>
              <a:rPr lang="ru-RU" sz="1820" b="1" spc="-1" dirty="0" err="1">
                <a:solidFill>
                  <a:srgbClr val="000000"/>
                </a:solidFill>
                <a:latin typeface="Times New Roman"/>
                <a:ea typeface="Calibri"/>
              </a:rPr>
              <a:t>щоб</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їх</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упередити</a:t>
            </a:r>
            <a:r>
              <a:rPr lang="ru-RU" sz="1820" b="1" spc="-1" dirty="0">
                <a:solidFill>
                  <a:srgbClr val="000000"/>
                </a:solidFill>
                <a:latin typeface="Times New Roman"/>
                <a:ea typeface="Calibri"/>
              </a:rPr>
              <a:t> і практично </a:t>
            </a:r>
            <a:r>
              <a:rPr lang="ru-RU" sz="1820" b="1" spc="-1" dirty="0" err="1">
                <a:solidFill>
                  <a:srgbClr val="000000"/>
                </a:solidFill>
                <a:latin typeface="Times New Roman"/>
                <a:ea typeface="Calibri"/>
              </a:rPr>
              <a:t>повністю</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виключити</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Щодо</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ризиків</a:t>
            </a:r>
            <a:r>
              <a:rPr lang="ru-RU" sz="1820" b="1" spc="-1" dirty="0">
                <a:solidFill>
                  <a:srgbClr val="000000"/>
                </a:solidFill>
                <a:latin typeface="Times New Roman"/>
                <a:ea typeface="Calibri"/>
              </a:rPr>
              <a:t> для </a:t>
            </a:r>
            <a:r>
              <a:rPr lang="ru-RU" sz="1820" b="1" spc="-1" dirty="0" err="1">
                <a:solidFill>
                  <a:srgbClr val="000000"/>
                </a:solidFill>
                <a:latin typeface="Times New Roman"/>
                <a:ea typeface="Calibri"/>
              </a:rPr>
              <a:t>навколишнього</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середовища</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ситуація</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набагато</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складніша</a:t>
            </a:r>
            <a:r>
              <a:rPr lang="ru-RU" sz="1820" b="1" spc="-1" dirty="0">
                <a:solidFill>
                  <a:srgbClr val="000000"/>
                </a:solidFill>
                <a:latin typeface="Times New Roman"/>
                <a:ea typeface="Calibri"/>
              </a:rPr>
              <a:t>.</a:t>
            </a:r>
            <a:r>
              <a:rPr lang="ru-RU" sz="1820" b="1" spc="-1" dirty="0">
                <a:solidFill>
                  <a:srgbClr val="000000"/>
                </a:solidFill>
                <a:latin typeface="Arial"/>
                <a:ea typeface="Calibri"/>
              </a:rPr>
              <a:t> </a:t>
            </a:r>
            <a:r>
              <a:rPr lang="ru-RU" sz="1820" b="1" spc="-1" dirty="0" err="1">
                <a:solidFill>
                  <a:srgbClr val="000000"/>
                </a:solidFill>
                <a:latin typeface="Times New Roman"/>
                <a:ea typeface="Calibri"/>
              </a:rPr>
              <a:t>Необхідно</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враховувати</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різноманітні</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взаємодії</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організму</a:t>
            </a:r>
            <a:r>
              <a:rPr lang="ru-RU" sz="1820" b="1" spc="-1" dirty="0">
                <a:solidFill>
                  <a:srgbClr val="000000"/>
                </a:solidFill>
                <a:latin typeface="Times New Roman"/>
                <a:ea typeface="Calibri"/>
              </a:rPr>
              <a:t> і </a:t>
            </a:r>
            <a:r>
              <a:rPr lang="ru-RU" sz="1820" b="1" spc="-1" dirty="0" err="1">
                <a:solidFill>
                  <a:srgbClr val="000000"/>
                </a:solidFill>
                <a:latin typeface="Times New Roman"/>
                <a:ea typeface="Calibri"/>
              </a:rPr>
              <a:t>середовища</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більшість</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яких</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важко</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піддається</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точній</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оцінці</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або</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навіть</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непередбачувана</a:t>
            </a:r>
            <a:r>
              <a:rPr lang="ru-RU" sz="1820" b="1" spc="-1" dirty="0">
                <a:solidFill>
                  <a:srgbClr val="000000"/>
                </a:solidFill>
                <a:latin typeface="Times New Roman"/>
                <a:ea typeface="Calibri"/>
              </a:rPr>
              <a:t>. Особливо складно </a:t>
            </a:r>
            <a:r>
              <a:rPr lang="ru-RU" sz="1820" b="1" spc="-1" dirty="0" err="1">
                <a:solidFill>
                  <a:srgbClr val="000000"/>
                </a:solidFill>
                <a:latin typeface="Times New Roman"/>
                <a:ea typeface="Calibri"/>
              </a:rPr>
              <a:t>буває</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спрогнозувати</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віддалені</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наслідки</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різні</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каскадні</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ефекти</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адже</a:t>
            </a:r>
            <a:r>
              <a:rPr lang="ru-RU" sz="1820" b="1" spc="-1" dirty="0">
                <a:solidFill>
                  <a:srgbClr val="000000"/>
                </a:solidFill>
                <a:latin typeface="Times New Roman"/>
                <a:ea typeface="Calibri"/>
              </a:rPr>
              <a:t> в </a:t>
            </a:r>
            <a:r>
              <a:rPr lang="ru-RU" sz="1820" b="1" spc="-1" dirty="0" err="1">
                <a:solidFill>
                  <a:srgbClr val="000000"/>
                </a:solidFill>
                <a:latin typeface="Times New Roman"/>
                <a:ea typeface="Calibri"/>
              </a:rPr>
              <a:t>дикій</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природі</a:t>
            </a:r>
            <a:r>
              <a:rPr lang="ru-RU" sz="1820" b="1" spc="-1" dirty="0">
                <a:solidFill>
                  <a:srgbClr val="000000"/>
                </a:solidFill>
                <a:latin typeface="Times New Roman"/>
                <a:ea typeface="Calibri"/>
              </a:rPr>
              <a:t> все </a:t>
            </a:r>
            <a:r>
              <a:rPr lang="ru-RU" sz="1820" b="1" spc="-1" dirty="0" err="1">
                <a:solidFill>
                  <a:srgbClr val="000000"/>
                </a:solidFill>
                <a:latin typeface="Times New Roman"/>
                <a:ea typeface="Calibri"/>
              </a:rPr>
              <a:t>взаємопов’язано</a:t>
            </a:r>
            <a:r>
              <a:rPr lang="ru-RU" sz="1820" b="1" spc="-1" dirty="0">
                <a:solidFill>
                  <a:srgbClr val="000000"/>
                </a:solidFill>
                <a:latin typeface="Times New Roman"/>
                <a:ea typeface="Calibri"/>
              </a:rPr>
              <a:t>.</a:t>
            </a:r>
            <a:r>
              <a:rPr lang="ru-RU" sz="1820" b="1" spc="-1" dirty="0">
                <a:solidFill>
                  <a:srgbClr val="000000"/>
                </a:solidFill>
                <a:latin typeface="Arial"/>
                <a:ea typeface="Calibri"/>
              </a:rPr>
              <a:t> </a:t>
            </a:r>
            <a:endParaRPr lang="ru-RU" sz="1820" spc="-1" dirty="0">
              <a:latin typeface="Arial"/>
            </a:endParaRPr>
          </a:p>
          <a:p>
            <a:pPr algn="just">
              <a:lnSpc>
                <a:spcPct val="100000"/>
              </a:lnSpc>
            </a:pPr>
            <a:r>
              <a:rPr lang="ru-RU" sz="2206" b="1" i="1" spc="-1" dirty="0" err="1">
                <a:solidFill>
                  <a:srgbClr val="7030A0"/>
                </a:solidFill>
                <a:latin typeface="Times New Roman"/>
                <a:ea typeface="Calibri"/>
              </a:rPr>
              <a:t>Можливі</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такі</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несприятливі</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ефекти</a:t>
            </a:r>
            <a:r>
              <a:rPr lang="ru-RU" sz="2206" b="1" i="1" spc="-1" dirty="0">
                <a:solidFill>
                  <a:srgbClr val="7030A0"/>
                </a:solidFill>
                <a:latin typeface="Times New Roman"/>
                <a:ea typeface="Calibri"/>
              </a:rPr>
              <a:t> ГМО на </a:t>
            </a:r>
            <a:r>
              <a:rPr lang="ru-RU" sz="2206" b="1" i="1" spc="-1" dirty="0" err="1">
                <a:solidFill>
                  <a:srgbClr val="7030A0"/>
                </a:solidFill>
                <a:latin typeface="Times New Roman"/>
                <a:ea typeface="Calibri"/>
              </a:rPr>
              <a:t>навколишнє</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середовище</a:t>
            </a:r>
            <a:r>
              <a:rPr lang="ru-RU" sz="2206" b="1" i="1" spc="-1" dirty="0">
                <a:solidFill>
                  <a:srgbClr val="7030A0"/>
                </a:solidFill>
                <a:latin typeface="Times New Roman"/>
                <a:ea typeface="Calibri"/>
              </a:rPr>
              <a:t>:</a:t>
            </a:r>
            <a:endParaRPr lang="ru-RU" sz="2206" spc="-1" dirty="0">
              <a:latin typeface="Arial"/>
            </a:endParaRPr>
          </a:p>
          <a:p>
            <a:pPr marL="238205" indent="-237411" algn="just">
              <a:buClr>
                <a:srgbClr val="000000"/>
              </a:buClr>
              <a:buFont typeface="Wingdings" charset="2"/>
              <a:buChar char=""/>
            </a:pP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руйнівна</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дія</a:t>
            </a:r>
            <a:r>
              <a:rPr lang="ru-RU" sz="1820" b="1" spc="-1" dirty="0">
                <a:solidFill>
                  <a:srgbClr val="000000"/>
                </a:solidFill>
                <a:latin typeface="Times New Roman"/>
                <a:ea typeface="Calibri"/>
              </a:rPr>
              <a:t> на </a:t>
            </a:r>
            <a:r>
              <a:rPr lang="ru-RU" sz="1820" b="1" spc="-1" dirty="0" err="1">
                <a:solidFill>
                  <a:srgbClr val="000000"/>
                </a:solidFill>
                <a:latin typeface="Times New Roman"/>
                <a:ea typeface="Calibri"/>
              </a:rPr>
              <a:t>біологічні</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співтовариства</a:t>
            </a:r>
            <a:r>
              <a:rPr lang="ru-RU" sz="1820" b="1" spc="-1" dirty="0">
                <a:solidFill>
                  <a:srgbClr val="000000"/>
                </a:solidFill>
                <a:latin typeface="Times New Roman"/>
                <a:ea typeface="Calibri"/>
              </a:rPr>
              <a:t> і </a:t>
            </a:r>
            <a:r>
              <a:rPr lang="ru-RU" sz="1820" b="1" spc="-1" dirty="0" err="1">
                <a:solidFill>
                  <a:srgbClr val="000000"/>
                </a:solidFill>
                <a:latin typeface="Times New Roman"/>
                <a:ea typeface="Calibri"/>
              </a:rPr>
              <a:t>втрата</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цінних</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біологічних</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ресурсів</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внаслідок</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засмічення</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місцевих</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видів</a:t>
            </a:r>
            <a:r>
              <a:rPr lang="ru-RU" sz="1820" b="1" spc="-1" dirty="0">
                <a:solidFill>
                  <a:srgbClr val="000000"/>
                </a:solidFill>
                <a:latin typeface="Times New Roman"/>
                <a:ea typeface="Calibri"/>
              </a:rPr>
              <a:t> генами, </a:t>
            </a:r>
            <a:r>
              <a:rPr lang="ru-RU" sz="1820" b="1" spc="-1" dirty="0" err="1">
                <a:solidFill>
                  <a:srgbClr val="000000"/>
                </a:solidFill>
                <a:latin typeface="Times New Roman"/>
                <a:ea typeface="Calibri"/>
              </a:rPr>
              <a:t>що</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перенесені</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від</a:t>
            </a:r>
            <a:r>
              <a:rPr lang="ru-RU" sz="1820" b="1" spc="-1" dirty="0">
                <a:solidFill>
                  <a:srgbClr val="000000"/>
                </a:solidFill>
                <a:latin typeface="Times New Roman"/>
                <a:ea typeface="Calibri"/>
              </a:rPr>
              <a:t> ГМО;</a:t>
            </a:r>
            <a:endParaRPr lang="ru-RU" sz="1820" spc="-1" dirty="0">
              <a:latin typeface="Arial"/>
            </a:endParaRPr>
          </a:p>
          <a:p>
            <a:pPr marL="238205" indent="-237411" algn="just">
              <a:buClr>
                <a:srgbClr val="000000"/>
              </a:buClr>
              <a:buFont typeface="Wingdings" charset="2"/>
              <a:buChar char=""/>
            </a:pP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створення</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нових</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паразитів</a:t>
            </a:r>
            <a:r>
              <a:rPr lang="ru-RU" sz="1820" b="1" spc="-1" dirty="0">
                <a:solidFill>
                  <a:srgbClr val="000000"/>
                </a:solidFill>
                <a:latin typeface="Times New Roman"/>
                <a:ea typeface="Calibri"/>
              </a:rPr>
              <a:t>, перш за все </a:t>
            </a:r>
            <a:r>
              <a:rPr lang="ru-RU" sz="1820" b="1" spc="-1" dirty="0" err="1">
                <a:solidFill>
                  <a:srgbClr val="000000"/>
                </a:solidFill>
                <a:latin typeface="Times New Roman"/>
                <a:ea typeface="Calibri"/>
              </a:rPr>
              <a:t>бур’янів</a:t>
            </a:r>
            <a:r>
              <a:rPr lang="ru-RU" sz="1820" b="1" spc="-1" dirty="0">
                <a:solidFill>
                  <a:srgbClr val="000000"/>
                </a:solidFill>
                <a:latin typeface="Times New Roman"/>
                <a:ea typeface="Calibri"/>
              </a:rPr>
              <a:t>, і </a:t>
            </a:r>
            <a:r>
              <a:rPr lang="ru-RU" sz="1820" b="1" spc="-1" dirty="0" err="1">
                <a:solidFill>
                  <a:srgbClr val="000000"/>
                </a:solidFill>
                <a:latin typeface="Times New Roman"/>
                <a:ea typeface="Calibri"/>
              </a:rPr>
              <a:t>посилення</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шкідливості</a:t>
            </a:r>
            <a:r>
              <a:rPr lang="ru-RU" sz="1820" b="1" spc="-1" dirty="0">
                <a:solidFill>
                  <a:srgbClr val="000000"/>
                </a:solidFill>
                <a:latin typeface="Times New Roman"/>
                <a:ea typeface="Calibri"/>
              </a:rPr>
              <a:t> тих </a:t>
            </a:r>
            <a:r>
              <a:rPr lang="ru-RU" sz="1820" b="1" spc="-1" dirty="0" err="1">
                <a:solidFill>
                  <a:srgbClr val="000000"/>
                </a:solidFill>
                <a:latin typeface="Times New Roman"/>
                <a:ea typeface="Calibri"/>
              </a:rPr>
              <a:t>видів</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що</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вже</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існують</a:t>
            </a:r>
            <a:r>
              <a:rPr lang="ru-RU" sz="1820" b="1" spc="-1" dirty="0">
                <a:solidFill>
                  <a:srgbClr val="000000"/>
                </a:solidFill>
                <a:latin typeface="Times New Roman"/>
                <a:ea typeface="Calibri"/>
              </a:rPr>
              <a:t>, на </a:t>
            </a:r>
            <a:r>
              <a:rPr lang="ru-RU" sz="1820" b="1" spc="-1" dirty="0" err="1">
                <a:solidFill>
                  <a:srgbClr val="000000"/>
                </a:solidFill>
                <a:latin typeface="Times New Roman"/>
                <a:ea typeface="Calibri"/>
              </a:rPr>
              <a:t>основі</a:t>
            </a:r>
            <a:r>
              <a:rPr lang="ru-RU" sz="1820" b="1" spc="-1" dirty="0">
                <a:solidFill>
                  <a:srgbClr val="000000"/>
                </a:solidFill>
                <a:latin typeface="Times New Roman"/>
                <a:ea typeface="Calibri"/>
              </a:rPr>
              <a:t> самих ГМО </a:t>
            </a:r>
            <a:r>
              <a:rPr lang="ru-RU" sz="1820" b="1" spc="-1" dirty="0" err="1">
                <a:solidFill>
                  <a:srgbClr val="000000"/>
                </a:solidFill>
                <a:latin typeface="Times New Roman"/>
                <a:ea typeface="Calibri"/>
              </a:rPr>
              <a:t>або</a:t>
            </a:r>
            <a:r>
              <a:rPr lang="ru-RU" sz="1820" b="1" spc="-1" dirty="0">
                <a:solidFill>
                  <a:srgbClr val="000000"/>
                </a:solidFill>
                <a:latin typeface="Times New Roman"/>
                <a:ea typeface="Calibri"/>
              </a:rPr>
              <a:t> в </a:t>
            </a:r>
            <a:r>
              <a:rPr lang="ru-RU" sz="1820" b="1" spc="-1" dirty="0" err="1">
                <a:solidFill>
                  <a:srgbClr val="000000"/>
                </a:solidFill>
                <a:latin typeface="Times New Roman"/>
                <a:ea typeface="Calibri"/>
              </a:rPr>
              <a:t>результаті</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перенесення</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трансгенів</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іншим</a:t>
            </a:r>
            <a:r>
              <a:rPr lang="ru-RU" sz="1820" b="1" spc="-1" dirty="0">
                <a:solidFill>
                  <a:srgbClr val="000000"/>
                </a:solidFill>
                <a:latin typeface="Times New Roman"/>
                <a:ea typeface="Calibri"/>
              </a:rPr>
              <a:t> видам;</a:t>
            </a:r>
            <a:endParaRPr lang="ru-RU" sz="1820" spc="-1" dirty="0">
              <a:latin typeface="Arial"/>
            </a:endParaRPr>
          </a:p>
          <a:p>
            <a:pPr marL="238205" indent="-237411" algn="just">
              <a:buClr>
                <a:srgbClr val="000000"/>
              </a:buClr>
              <a:buFont typeface="Wingdings" charset="2"/>
              <a:buChar char=""/>
            </a:pP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утворення</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речовин-продуктів</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трансгенів</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які</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можуть</a:t>
            </a:r>
            <a:r>
              <a:rPr lang="ru-RU" sz="1820" b="1" spc="-1" dirty="0">
                <a:solidFill>
                  <a:srgbClr val="000000"/>
                </a:solidFill>
                <a:latin typeface="Times New Roman"/>
                <a:ea typeface="Calibri"/>
              </a:rPr>
              <a:t> бути </a:t>
            </a:r>
            <a:r>
              <a:rPr lang="ru-RU" sz="1820" b="1" spc="-1" dirty="0" err="1">
                <a:solidFill>
                  <a:srgbClr val="000000"/>
                </a:solidFill>
                <a:latin typeface="Times New Roman"/>
                <a:ea typeface="Calibri"/>
              </a:rPr>
              <a:t>токсичними</a:t>
            </a:r>
            <a:r>
              <a:rPr lang="ru-RU" sz="1820" b="1" spc="-1" dirty="0">
                <a:solidFill>
                  <a:srgbClr val="000000"/>
                </a:solidFill>
                <a:latin typeface="Times New Roman"/>
                <a:ea typeface="Calibri"/>
              </a:rPr>
              <a:t> для </a:t>
            </a:r>
            <a:r>
              <a:rPr lang="ru-RU" sz="1820" b="1" spc="-1" dirty="0" err="1">
                <a:solidFill>
                  <a:srgbClr val="000000"/>
                </a:solidFill>
                <a:latin typeface="Times New Roman"/>
                <a:ea typeface="Calibri"/>
              </a:rPr>
              <a:t>організмів</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що</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живуть</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або</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харчуються</a:t>
            </a:r>
            <a:r>
              <a:rPr lang="ru-RU" sz="1820" b="1" spc="-1" dirty="0">
                <a:solidFill>
                  <a:srgbClr val="000000"/>
                </a:solidFill>
                <a:latin typeface="Times New Roman"/>
                <a:ea typeface="Calibri"/>
              </a:rPr>
              <a:t> на ГМО, і не є </a:t>
            </a:r>
            <a:r>
              <a:rPr lang="ru-RU" sz="1820" b="1" spc="-1" dirty="0" err="1">
                <a:solidFill>
                  <a:srgbClr val="000000"/>
                </a:solidFill>
                <a:latin typeface="Times New Roman"/>
                <a:ea typeface="Calibri"/>
              </a:rPr>
              <a:t>мішенями</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трансгенних</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ознак</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наприклад</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бджіл</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інших</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корисних</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видів</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що</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охороняються</a:t>
            </a:r>
            <a:r>
              <a:rPr lang="ru-RU" sz="1820" b="1" spc="-1" dirty="0">
                <a:solidFill>
                  <a:srgbClr val="000000"/>
                </a:solidFill>
                <a:latin typeface="Times New Roman"/>
                <a:ea typeface="Calibri"/>
              </a:rPr>
              <a:t>);</a:t>
            </a:r>
            <a:endParaRPr lang="ru-RU" sz="1820" spc="-1" dirty="0">
              <a:latin typeface="Arial"/>
            </a:endParaRPr>
          </a:p>
          <a:p>
            <a:pPr marL="238205" indent="-237411" algn="just">
              <a:buClr>
                <a:srgbClr val="000000"/>
              </a:buClr>
              <a:buFont typeface="Wingdings" charset="2"/>
              <a:buChar char=""/>
            </a:pP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несприятлива</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дія</a:t>
            </a:r>
            <a:r>
              <a:rPr lang="ru-RU" sz="1820" b="1" spc="-1" dirty="0">
                <a:solidFill>
                  <a:srgbClr val="000000"/>
                </a:solidFill>
                <a:latin typeface="Times New Roman"/>
                <a:ea typeface="Calibri"/>
              </a:rPr>
              <a:t> на </a:t>
            </a:r>
            <a:r>
              <a:rPr lang="ru-RU" sz="1820" b="1" spc="-1" dirty="0" err="1">
                <a:solidFill>
                  <a:srgbClr val="000000"/>
                </a:solidFill>
                <a:latin typeface="Times New Roman"/>
                <a:ea typeface="Calibri"/>
              </a:rPr>
              <a:t>екосистеми</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токсичних</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речовин</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похідних</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неповного</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руйнування</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небезпечних</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хімікатів</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наприклад</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гербіцидів</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значна</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кількість</a:t>
            </a:r>
            <a:r>
              <a:rPr lang="ru-RU" sz="1820" b="1" spc="-1" dirty="0">
                <a:solidFill>
                  <a:srgbClr val="000000"/>
                </a:solidFill>
                <a:latin typeface="Times New Roman"/>
                <a:ea typeface="Calibri"/>
              </a:rPr>
              <a:t> ГМО, </a:t>
            </a:r>
            <a:r>
              <a:rPr lang="ru-RU" sz="1820" b="1" spc="-1" dirty="0" err="1">
                <a:solidFill>
                  <a:srgbClr val="000000"/>
                </a:solidFill>
                <a:latin typeface="Times New Roman"/>
                <a:ea typeface="Calibri"/>
              </a:rPr>
              <a:t>що</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створюють</a:t>
            </a:r>
            <a:r>
              <a:rPr lang="ru-RU" sz="1820" b="1" spc="-1" dirty="0">
                <a:solidFill>
                  <a:srgbClr val="000000"/>
                </a:solidFill>
                <a:latin typeface="Times New Roman"/>
                <a:ea typeface="Calibri"/>
              </a:rPr>
              <a:t> на </a:t>
            </a:r>
            <a:r>
              <a:rPr lang="ru-RU" sz="1820" b="1" spc="-1" dirty="0" err="1">
                <a:solidFill>
                  <a:srgbClr val="000000"/>
                </a:solidFill>
                <a:latin typeface="Times New Roman"/>
                <a:ea typeface="Calibri"/>
              </a:rPr>
              <a:t>даний</a:t>
            </a:r>
            <a:r>
              <a:rPr lang="ru-RU" sz="1820" b="1" spc="-1" dirty="0">
                <a:solidFill>
                  <a:srgbClr val="000000"/>
                </a:solidFill>
                <a:latin typeface="Times New Roman"/>
                <a:ea typeface="Calibri"/>
              </a:rPr>
              <a:t> час – </a:t>
            </a:r>
            <a:r>
              <a:rPr lang="ru-RU" sz="1820" b="1" spc="-1" dirty="0" err="1">
                <a:solidFill>
                  <a:srgbClr val="000000"/>
                </a:solidFill>
                <a:latin typeface="Times New Roman"/>
                <a:ea typeface="Calibri"/>
              </a:rPr>
              <a:t>форми</a:t>
            </a:r>
            <a:r>
              <a:rPr lang="ru-RU" sz="1820" b="1" spc="-1" dirty="0">
                <a:solidFill>
                  <a:srgbClr val="000000"/>
                </a:solidFill>
                <a:latin typeface="Times New Roman"/>
                <a:ea typeface="Calibri"/>
              </a:rPr>
              <a:t>, </a:t>
            </a:r>
            <a:r>
              <a:rPr lang="ru-RU" sz="1820" b="1" spc="-1" dirty="0" err="1">
                <a:solidFill>
                  <a:srgbClr val="000000"/>
                </a:solidFill>
                <a:latin typeface="Times New Roman"/>
                <a:ea typeface="Calibri"/>
              </a:rPr>
              <a:t>стійкі</a:t>
            </a:r>
            <a:r>
              <a:rPr lang="ru-RU" sz="1820" b="1" spc="-1" dirty="0">
                <a:solidFill>
                  <a:srgbClr val="000000"/>
                </a:solidFill>
                <a:latin typeface="Times New Roman"/>
                <a:ea typeface="Calibri"/>
              </a:rPr>
              <a:t> до </a:t>
            </a:r>
            <a:r>
              <a:rPr lang="ru-RU" sz="1820" b="1" spc="-1" dirty="0" err="1">
                <a:solidFill>
                  <a:srgbClr val="000000"/>
                </a:solidFill>
                <a:latin typeface="Times New Roman"/>
                <a:ea typeface="Calibri"/>
              </a:rPr>
              <a:t>гербіцидів</a:t>
            </a:r>
            <a:r>
              <a:rPr lang="ru-RU" sz="1820" b="1" spc="-1" dirty="0">
                <a:solidFill>
                  <a:srgbClr val="000000"/>
                </a:solidFill>
                <a:latin typeface="Times New Roman"/>
                <a:ea typeface="Calibri"/>
              </a:rPr>
              <a:t>).</a:t>
            </a:r>
            <a:endParaRPr lang="ru-RU" sz="1820" spc="-1" dirty="0">
              <a:latin typeface="Arial"/>
            </a:endParaRPr>
          </a:p>
        </p:txBody>
      </p:sp>
    </p:spTree>
    <p:extLst>
      <p:ext uri="{BB962C8B-B14F-4D97-AF65-F5344CB8AC3E}">
        <p14:creationId xmlns:p14="http://schemas.microsoft.com/office/powerpoint/2010/main" val="278428634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 name="CustomShape 1"/>
          <p:cNvSpPr/>
          <p:nvPr/>
        </p:nvSpPr>
        <p:spPr>
          <a:xfrm>
            <a:off x="378738" y="510285"/>
            <a:ext cx="9373170" cy="6617709"/>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99250" tIns="49625" rIns="99250" bIns="49625" anchor="ctr">
            <a:spAutoFit/>
          </a:bodyPr>
          <a:lstStyle/>
          <a:p>
            <a:pPr algn="just">
              <a:lnSpc>
                <a:spcPct val="100000"/>
              </a:lnSpc>
            </a:pPr>
            <a:r>
              <a:rPr lang="ru-RU" sz="2647" b="1" i="1" spc="-1" dirty="0" err="1">
                <a:solidFill>
                  <a:srgbClr val="7030A0"/>
                </a:solidFill>
                <a:latin typeface="Times New Roman"/>
                <a:ea typeface="Calibri"/>
              </a:rPr>
              <a:t>Руйнівна</a:t>
            </a:r>
            <a:r>
              <a:rPr lang="ru-RU" sz="2647" b="1" i="1" spc="-1" dirty="0">
                <a:solidFill>
                  <a:srgbClr val="7030A0"/>
                </a:solidFill>
                <a:latin typeface="Times New Roman"/>
                <a:ea typeface="Calibri"/>
              </a:rPr>
              <a:t> </a:t>
            </a:r>
            <a:r>
              <a:rPr lang="ru-RU" sz="2647" b="1" i="1" spc="-1" dirty="0" err="1">
                <a:solidFill>
                  <a:srgbClr val="7030A0"/>
                </a:solidFill>
                <a:latin typeface="Times New Roman"/>
                <a:ea typeface="Calibri"/>
              </a:rPr>
              <a:t>дія</a:t>
            </a:r>
            <a:r>
              <a:rPr lang="ru-RU" sz="2647" b="1" i="1" spc="-1" dirty="0">
                <a:solidFill>
                  <a:srgbClr val="7030A0"/>
                </a:solidFill>
                <a:latin typeface="Times New Roman"/>
                <a:ea typeface="Calibri"/>
              </a:rPr>
              <a:t> ГМО на </a:t>
            </a:r>
            <a:r>
              <a:rPr lang="ru-RU" sz="2647" b="1" i="1" spc="-1" dirty="0" err="1">
                <a:solidFill>
                  <a:srgbClr val="7030A0"/>
                </a:solidFill>
                <a:latin typeface="Times New Roman"/>
                <a:ea typeface="Calibri"/>
              </a:rPr>
              <a:t>біологічні</a:t>
            </a:r>
            <a:r>
              <a:rPr lang="ru-RU" sz="2647" b="1" i="1" spc="-1" dirty="0">
                <a:solidFill>
                  <a:srgbClr val="7030A0"/>
                </a:solidFill>
                <a:latin typeface="Times New Roman"/>
                <a:ea typeface="Calibri"/>
              </a:rPr>
              <a:t> </a:t>
            </a:r>
            <a:r>
              <a:rPr lang="ru-RU" sz="2647" b="1" i="1" spc="-1" dirty="0" err="1">
                <a:solidFill>
                  <a:srgbClr val="7030A0"/>
                </a:solidFill>
                <a:latin typeface="Times New Roman"/>
                <a:ea typeface="Calibri"/>
              </a:rPr>
              <a:t>співтовариства</a:t>
            </a:r>
            <a:r>
              <a:rPr lang="ru-RU" sz="2647" b="1" i="1" spc="-1" dirty="0">
                <a:solidFill>
                  <a:srgbClr val="7030A0"/>
                </a:solidFill>
                <a:latin typeface="Times New Roman"/>
                <a:ea typeface="Calibri"/>
              </a:rPr>
              <a:t>. </a:t>
            </a:r>
            <a:r>
              <a:rPr lang="ru-RU" sz="2206" b="1" spc="-1" dirty="0">
                <a:solidFill>
                  <a:srgbClr val="000000"/>
                </a:solidFill>
                <a:latin typeface="Times New Roman"/>
                <a:ea typeface="Calibri"/>
              </a:rPr>
              <a:t>Як </a:t>
            </a:r>
            <a:r>
              <a:rPr lang="ru-RU" sz="2206" b="1" spc="-1" dirty="0" err="1">
                <a:solidFill>
                  <a:srgbClr val="000000"/>
                </a:solidFill>
                <a:latin typeface="Times New Roman"/>
                <a:ea typeface="Calibri"/>
              </a:rPr>
              <a:t>відомо</a:t>
            </a:r>
            <a:r>
              <a:rPr lang="ru-RU" sz="2206" b="1" spc="-1" dirty="0">
                <a:solidFill>
                  <a:srgbClr val="000000"/>
                </a:solidFill>
                <a:latin typeface="Times New Roman"/>
                <a:ea typeface="Calibri"/>
              </a:rPr>
              <a:t>, в </a:t>
            </a:r>
            <a:r>
              <a:rPr lang="ru-RU" sz="2206" b="1" spc="-1" dirty="0" err="1">
                <a:solidFill>
                  <a:srgbClr val="000000"/>
                </a:solidFill>
                <a:latin typeface="Times New Roman"/>
                <a:ea typeface="Calibri"/>
              </a:rPr>
              <a:t>природі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немає</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нічого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зайвого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існує</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певний</a:t>
            </a:r>
            <a:r>
              <a:rPr lang="ru-RU" sz="2206" b="1" spc="-1" dirty="0">
                <a:solidFill>
                  <a:srgbClr val="000000"/>
                </a:solidFill>
                <a:latin typeface="Times New Roman"/>
                <a:ea typeface="Calibri"/>
              </a:rPr>
              <a:t> баланс </a:t>
            </a:r>
            <a:r>
              <a:rPr lang="ru-RU" sz="2206" b="1" spc="-1" dirty="0" err="1">
                <a:solidFill>
                  <a:srgbClr val="000000"/>
                </a:solidFill>
                <a:latin typeface="Times New Roman"/>
                <a:ea typeface="Calibri"/>
              </a:rPr>
              <a:t>між</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окремими</a:t>
            </a:r>
            <a:r>
              <a:rPr lang="ru-RU" sz="2206" b="1" spc="-1" dirty="0">
                <a:solidFill>
                  <a:srgbClr val="000000"/>
                </a:solidFill>
                <a:latin typeface="Times New Roman"/>
                <a:ea typeface="Calibri"/>
              </a:rPr>
              <a:t> видами у межах будь-</a:t>
            </a:r>
            <a:r>
              <a:rPr lang="ru-RU" sz="2206" b="1" spc="-1" dirty="0" err="1">
                <a:solidFill>
                  <a:srgbClr val="000000"/>
                </a:solidFill>
                <a:latin typeface="Times New Roman"/>
                <a:ea typeface="Calibri"/>
              </a:rPr>
              <a:t>якого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біологічного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співтовариства</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Живі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організми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знаходяться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між</a:t>
            </a:r>
            <a:r>
              <a:rPr lang="ru-RU" sz="2206" b="1" spc="-1" dirty="0">
                <a:solidFill>
                  <a:srgbClr val="000000"/>
                </a:solidFill>
                <a:latin typeface="Times New Roman"/>
                <a:ea typeface="Calibri"/>
              </a:rPr>
              <a:t> собою в </a:t>
            </a:r>
            <a:r>
              <a:rPr lang="ru-RU" sz="2206" b="1" spc="-1" dirty="0" err="1">
                <a:solidFill>
                  <a:srgbClr val="000000"/>
                </a:solidFill>
                <a:latin typeface="Times New Roman"/>
                <a:ea typeface="Calibri"/>
              </a:rPr>
              <a:t>тісному</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контакті</a:t>
            </a:r>
            <a:r>
              <a:rPr lang="ru-RU" sz="2206" b="1" spc="-1" dirty="0">
                <a:solidFill>
                  <a:srgbClr val="000000"/>
                </a:solidFill>
                <a:latin typeface="Times New Roman"/>
                <a:ea typeface="Calibri"/>
              </a:rPr>
              <a:t> та </a:t>
            </a:r>
            <a:r>
              <a:rPr lang="ru-RU" sz="2206" b="1" spc="-1" dirty="0" err="1">
                <a:solidFill>
                  <a:srgbClr val="000000"/>
                </a:solidFill>
                <a:latin typeface="Times New Roman"/>
                <a:ea typeface="Calibri"/>
              </a:rPr>
              <a:t>взаємозалежності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Ймовірність</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зміни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біологічного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різноманіття</a:t>
            </a:r>
            <a:r>
              <a:rPr lang="ru-RU" sz="2206" b="1" spc="-1" dirty="0">
                <a:solidFill>
                  <a:srgbClr val="000000"/>
                </a:solidFill>
                <a:latin typeface="Times New Roman"/>
                <a:ea typeface="Calibri"/>
              </a:rPr>
              <a:t> без </a:t>
            </a:r>
            <a:r>
              <a:rPr lang="ru-RU" sz="2206" b="1" spc="-1" dirty="0" err="1">
                <a:solidFill>
                  <a:srgbClr val="000000"/>
                </a:solidFill>
                <a:latin typeface="Times New Roman"/>
                <a:ea typeface="Calibri"/>
              </a:rPr>
              <a:t>втручання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людини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незначна</a:t>
            </a:r>
            <a:r>
              <a:rPr lang="ru-RU" sz="2206" b="1" spc="-1" dirty="0">
                <a:solidFill>
                  <a:srgbClr val="000000"/>
                </a:solidFill>
                <a:latin typeface="Times New Roman"/>
                <a:ea typeface="Calibri"/>
              </a:rPr>
              <a:t>.</a:t>
            </a:r>
            <a:endParaRPr lang="ru-RU" sz="2206" spc="-1" dirty="0">
              <a:latin typeface="Arial"/>
            </a:endParaRPr>
          </a:p>
          <a:p>
            <a:pPr algn="just">
              <a:lnSpc>
                <a:spcPct val="100000"/>
              </a:lnSpc>
            </a:pPr>
            <a:r>
              <a:rPr lang="ru-RU" sz="2206" b="1" spc="-1" dirty="0" err="1">
                <a:solidFill>
                  <a:srgbClr val="000000"/>
                </a:solidFill>
                <a:latin typeface="Times New Roman"/>
                <a:ea typeface="Calibri"/>
              </a:rPr>
              <a:t>Збільшення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чисельності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популяції</a:t>
            </a:r>
            <a:r>
              <a:rPr lang="ru-RU" sz="2206" b="1" spc="-1" dirty="0">
                <a:solidFill>
                  <a:srgbClr val="000000"/>
                </a:solidFill>
                <a:latin typeface="Times New Roman"/>
                <a:ea typeface="Calibri"/>
              </a:rPr>
              <a:t> будь-</a:t>
            </a:r>
            <a:r>
              <a:rPr lang="ru-RU" sz="2206" b="1" spc="-1" dirty="0" err="1">
                <a:solidFill>
                  <a:srgbClr val="000000"/>
                </a:solidFill>
                <a:latin typeface="Times New Roman"/>
                <a:ea typeface="Calibri"/>
              </a:rPr>
              <a:t>якого</a:t>
            </a:r>
            <a:r>
              <a:rPr lang="ru-RU" sz="2206" b="1" spc="-1" dirty="0">
                <a:solidFill>
                  <a:srgbClr val="000000"/>
                </a:solidFill>
                <a:latin typeface="Times New Roman"/>
                <a:ea typeface="Calibri"/>
              </a:rPr>
              <a:t> виду в </a:t>
            </a:r>
            <a:r>
              <a:rPr lang="ru-RU" sz="2206" b="1" spc="-1" dirty="0" err="1">
                <a:solidFill>
                  <a:srgbClr val="000000"/>
                </a:solidFill>
                <a:latin typeface="Times New Roman"/>
                <a:ea typeface="Calibri"/>
              </a:rPr>
              <a:t>окремі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проміжки</a:t>
            </a:r>
            <a:r>
              <a:rPr lang="ru-RU" sz="2206" b="1" spc="-1" dirty="0">
                <a:solidFill>
                  <a:srgbClr val="000000"/>
                </a:solidFill>
                <a:latin typeface="Times New Roman"/>
                <a:ea typeface="Calibri"/>
              </a:rPr>
              <a:t> часу, </a:t>
            </a:r>
            <a:r>
              <a:rPr lang="ru-RU" sz="2206" b="1" spc="-1" dirty="0" err="1">
                <a:solidFill>
                  <a:srgbClr val="000000"/>
                </a:solidFill>
                <a:latin typeface="Times New Roman"/>
                <a:ea typeface="Calibri"/>
              </a:rPr>
              <a:t>наприклад</a:t>
            </a:r>
            <a:r>
              <a:rPr lang="ru-RU" sz="2206" b="1" spc="-1" dirty="0">
                <a:solidFill>
                  <a:srgbClr val="000000"/>
                </a:solidFill>
                <a:latin typeface="Times New Roman"/>
                <a:ea typeface="Calibri"/>
              </a:rPr>
              <a:t>, через </a:t>
            </a:r>
            <a:r>
              <a:rPr lang="ru-RU" sz="2206" b="1" spc="-1" dirty="0" err="1">
                <a:solidFill>
                  <a:srgbClr val="000000"/>
                </a:solidFill>
                <a:latin typeface="Times New Roman"/>
                <a:ea typeface="Calibri"/>
              </a:rPr>
              <a:t>коливання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кліматичних</a:t>
            </a:r>
            <a:r>
              <a:rPr lang="ru-RU" sz="2206" b="1" spc="-1" dirty="0">
                <a:solidFill>
                  <a:srgbClr val="000000"/>
                </a:solidFill>
                <a:latin typeface="Times New Roman"/>
                <a:ea typeface="Calibri"/>
              </a:rPr>
              <a:t> умов, </a:t>
            </a:r>
            <a:r>
              <a:rPr lang="ru-RU" sz="2206" b="1" spc="-1" dirty="0" err="1">
                <a:solidFill>
                  <a:srgbClr val="000000"/>
                </a:solidFill>
                <a:latin typeface="Times New Roman"/>
                <a:ea typeface="Calibri"/>
              </a:rPr>
              <a:t>негайно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включається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механізм</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обмежує</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це</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зростання</a:t>
            </a:r>
            <a:r>
              <a:rPr lang="ru-RU" sz="2206" b="1" spc="-1" dirty="0">
                <a:solidFill>
                  <a:srgbClr val="000000"/>
                </a:solidFill>
                <a:latin typeface="Times New Roman"/>
                <a:ea typeface="Calibri"/>
              </a:rPr>
              <a:t>, і баланс </a:t>
            </a:r>
            <a:r>
              <a:rPr lang="ru-RU" sz="2206" b="1" spc="-1" dirty="0" err="1">
                <a:solidFill>
                  <a:srgbClr val="000000"/>
                </a:solidFill>
                <a:latin typeface="Times New Roman"/>
                <a:ea typeface="Calibri"/>
              </a:rPr>
              <a:t>між</a:t>
            </a:r>
            <a:r>
              <a:rPr lang="ru-RU" sz="2206" b="1" spc="-1" dirty="0">
                <a:solidFill>
                  <a:srgbClr val="000000"/>
                </a:solidFill>
                <a:latin typeface="Times New Roman"/>
                <a:ea typeface="Calibri"/>
              </a:rPr>
              <a:t> видами </a:t>
            </a:r>
            <a:r>
              <a:rPr lang="ru-RU" sz="2206" b="1" spc="-1" dirty="0" err="1">
                <a:solidFill>
                  <a:srgbClr val="000000"/>
                </a:solidFill>
                <a:latin typeface="Times New Roman"/>
                <a:ea typeface="Calibri"/>
              </a:rPr>
              <a:t>відновлюється</a:t>
            </a:r>
            <a:r>
              <a:rPr lang="ru-RU" sz="2206" b="1" spc="-1" dirty="0">
                <a:solidFill>
                  <a:srgbClr val="000000"/>
                </a:solidFill>
                <a:latin typeface="Times New Roman"/>
                <a:ea typeface="Calibri"/>
              </a:rPr>
              <a:t>. Тому, </a:t>
            </a:r>
            <a:r>
              <a:rPr lang="ru-RU" sz="2206" b="1" spc="-1" dirty="0" err="1">
                <a:solidFill>
                  <a:srgbClr val="000000"/>
                </a:solidFill>
                <a:latin typeface="Times New Roman"/>
                <a:ea typeface="Calibri"/>
              </a:rPr>
              <a:t>говорячи</a:t>
            </a:r>
            <a:r>
              <a:rPr lang="ru-RU" sz="2206" b="1" spc="-1" dirty="0">
                <a:solidFill>
                  <a:srgbClr val="000000"/>
                </a:solidFill>
                <a:latin typeface="Times New Roman"/>
                <a:ea typeface="Calibri"/>
              </a:rPr>
              <a:t> про </a:t>
            </a:r>
            <a:r>
              <a:rPr lang="ru-RU" sz="2206" b="1" spc="-1" dirty="0">
                <a:solidFill>
                  <a:srgbClr val="7030A0"/>
                </a:solidFill>
                <a:latin typeface="Times New Roman"/>
                <a:ea typeface="Calibri"/>
              </a:rPr>
              <a:t>першу </a:t>
            </a:r>
            <a:r>
              <a:rPr lang="ru-RU" sz="2206" b="1" spc="-1" dirty="0" err="1">
                <a:solidFill>
                  <a:srgbClr val="7030A0"/>
                </a:solidFill>
                <a:latin typeface="Times New Roman"/>
                <a:ea typeface="Calibri"/>
              </a:rPr>
              <a:t>групу</a:t>
            </a:r>
            <a:r>
              <a:rPr lang="ru-RU" sz="2206" b="1" spc="-1" dirty="0">
                <a:solidFill>
                  <a:srgbClr val="7030A0"/>
                </a:solidFill>
                <a:latin typeface="Times New Roman"/>
                <a:ea typeface="Calibri"/>
              </a:rPr>
              <a:t> </a:t>
            </a:r>
            <a:r>
              <a:rPr lang="ru-RU" sz="2206" b="1" spc="-1" dirty="0" err="1">
                <a:solidFill>
                  <a:srgbClr val="7030A0"/>
                </a:solidFill>
                <a:latin typeface="Times New Roman"/>
                <a:ea typeface="Calibri"/>
              </a:rPr>
              <a:t>ризиків</a:t>
            </a:r>
            <a:r>
              <a:rPr lang="ru-RU" sz="2206" b="1" spc="-1" dirty="0">
                <a:solidFill>
                  <a:srgbClr val="7030A0"/>
                </a:solidFill>
                <a:latin typeface="Times New Roman"/>
                <a:ea typeface="Calibri"/>
              </a:rPr>
              <a:t> з числа, </a:t>
            </a:r>
            <a:r>
              <a:rPr lang="ru-RU" sz="2206" b="1" spc="-1" dirty="0" err="1">
                <a:solidFill>
                  <a:srgbClr val="7030A0"/>
                </a:solidFill>
                <a:latin typeface="Times New Roman"/>
                <a:ea typeface="Calibri"/>
              </a:rPr>
              <a:t>що</a:t>
            </a:r>
            <a:r>
              <a:rPr lang="ru-RU" sz="2206" b="1" spc="-1" dirty="0">
                <a:solidFill>
                  <a:srgbClr val="7030A0"/>
                </a:solidFill>
                <a:latin typeface="Times New Roman"/>
                <a:ea typeface="Calibri"/>
              </a:rPr>
              <a:t> </a:t>
            </a:r>
            <a:r>
              <a:rPr lang="ru-RU" sz="2206" b="1" spc="-1" dirty="0" err="1">
                <a:solidFill>
                  <a:srgbClr val="7030A0"/>
                </a:solidFill>
                <a:latin typeface="Times New Roman"/>
                <a:ea typeface="Calibri"/>
              </a:rPr>
              <a:t>наведені</a:t>
            </a:r>
            <a:r>
              <a:rPr lang="ru-RU" sz="2206" b="1" spc="-1" dirty="0">
                <a:solidFill>
                  <a:srgbClr val="7030A0"/>
                </a:solidFill>
                <a:latin typeface="Times New Roman"/>
                <a:ea typeface="Calibri"/>
              </a:rPr>
              <a:t> </a:t>
            </a:r>
            <a:r>
              <a:rPr lang="ru-RU" sz="2206" b="1" spc="-1" dirty="0" err="1">
                <a:solidFill>
                  <a:srgbClr val="7030A0"/>
                </a:solidFill>
                <a:latin typeface="Times New Roman"/>
                <a:ea typeface="Calibri"/>
              </a:rPr>
              <a:t>вище</a:t>
            </a:r>
            <a:r>
              <a:rPr lang="ru-RU" sz="2206" b="1" spc="-1" dirty="0">
                <a:solidFill>
                  <a:srgbClr val="7030A0"/>
                </a:solidFill>
                <a:latin typeface="Times New Roman"/>
                <a:ea typeface="Calibri"/>
              </a:rPr>
              <a:t> (</a:t>
            </a:r>
            <a:r>
              <a:rPr lang="ru-RU" sz="2206" b="1" spc="-1" dirty="0" err="1">
                <a:solidFill>
                  <a:srgbClr val="7030A0"/>
                </a:solidFill>
                <a:latin typeface="Times New Roman"/>
                <a:ea typeface="Calibri"/>
              </a:rPr>
              <a:t>руйнівна</a:t>
            </a:r>
            <a:r>
              <a:rPr lang="ru-RU" sz="2206" b="1" spc="-1" dirty="0">
                <a:solidFill>
                  <a:srgbClr val="7030A0"/>
                </a:solidFill>
                <a:latin typeface="Times New Roman"/>
                <a:ea typeface="Calibri"/>
              </a:rPr>
              <a:t> </a:t>
            </a:r>
            <a:r>
              <a:rPr lang="ru-RU" sz="2206" b="1" spc="-1" dirty="0" err="1">
                <a:solidFill>
                  <a:srgbClr val="7030A0"/>
                </a:solidFill>
                <a:latin typeface="Times New Roman"/>
                <a:ea typeface="Calibri"/>
              </a:rPr>
              <a:t>дія</a:t>
            </a:r>
            <a:r>
              <a:rPr lang="ru-RU" sz="2206" b="1" spc="-1" dirty="0">
                <a:solidFill>
                  <a:srgbClr val="7030A0"/>
                </a:solidFill>
                <a:latin typeface="Times New Roman"/>
                <a:ea typeface="Calibri"/>
              </a:rPr>
              <a:t> </a:t>
            </a:r>
            <a:r>
              <a:rPr lang="ru-RU" sz="2206" b="1" spc="-1" dirty="0" err="1">
                <a:solidFill>
                  <a:srgbClr val="7030A0"/>
                </a:solidFill>
                <a:latin typeface="Times New Roman"/>
                <a:ea typeface="Calibri"/>
              </a:rPr>
              <a:t>трансгенів</a:t>
            </a:r>
            <a:r>
              <a:rPr lang="ru-RU" sz="2206" b="1" spc="-1" dirty="0">
                <a:solidFill>
                  <a:srgbClr val="7030A0"/>
                </a:solidFill>
                <a:latin typeface="Times New Roman"/>
                <a:ea typeface="Calibri"/>
              </a:rPr>
              <a:t> на </a:t>
            </a:r>
            <a:r>
              <a:rPr lang="ru-RU" sz="2206" b="1" spc="-1" dirty="0" err="1">
                <a:solidFill>
                  <a:srgbClr val="7030A0"/>
                </a:solidFill>
                <a:latin typeface="Times New Roman"/>
                <a:ea typeface="Calibri"/>
              </a:rPr>
              <a:t>біологічні</a:t>
            </a:r>
            <a:r>
              <a:rPr lang="ru-RU" sz="2206" b="1" spc="-1" dirty="0">
                <a:solidFill>
                  <a:srgbClr val="7030A0"/>
                </a:solidFill>
                <a:latin typeface="Times New Roman"/>
                <a:ea typeface="Calibri"/>
              </a:rPr>
              <a:t> </a:t>
            </a:r>
            <a:r>
              <a:rPr lang="ru-RU" sz="2206" b="1" spc="-1" dirty="0" err="1">
                <a:solidFill>
                  <a:srgbClr val="7030A0"/>
                </a:solidFill>
                <a:latin typeface="Times New Roman"/>
                <a:ea typeface="Calibri"/>
              </a:rPr>
              <a:t>співтовариства</a:t>
            </a:r>
            <a:r>
              <a:rPr lang="ru-RU" sz="2206" b="1" spc="-1" dirty="0">
                <a:solidFill>
                  <a:srgbClr val="7030A0"/>
                </a:solidFill>
                <a:latin typeface="Times New Roman"/>
                <a:ea typeface="Calibri"/>
              </a:rPr>
              <a:t>)</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мають</a:t>
            </a:r>
            <a:r>
              <a:rPr lang="ru-RU" sz="2206" b="1" spc="-1" dirty="0">
                <a:solidFill>
                  <a:srgbClr val="000000"/>
                </a:solidFill>
                <a:latin typeface="Times New Roman"/>
                <a:ea typeface="Calibri"/>
              </a:rPr>
              <a:t> на </a:t>
            </a:r>
            <a:r>
              <a:rPr lang="ru-RU" sz="2206" b="1" spc="-1" dirty="0" err="1">
                <a:solidFill>
                  <a:srgbClr val="000000"/>
                </a:solidFill>
                <a:latin typeface="Times New Roman"/>
                <a:ea typeface="Calibri"/>
              </a:rPr>
              <a:t>увазі</a:t>
            </a:r>
            <a:r>
              <a:rPr lang="ru-RU" sz="2206" b="1" spc="-1" dirty="0">
                <a:solidFill>
                  <a:srgbClr val="000000"/>
                </a:solidFill>
                <a:latin typeface="Times New Roman"/>
                <a:ea typeface="Calibri"/>
              </a:rPr>
              <a:t> те,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при </a:t>
            </a:r>
            <a:r>
              <a:rPr lang="ru-RU" sz="2206" b="1" spc="-1" dirty="0" err="1">
                <a:solidFill>
                  <a:srgbClr val="000000"/>
                </a:solidFill>
                <a:latin typeface="Times New Roman"/>
                <a:ea typeface="Calibri"/>
              </a:rPr>
              <a:t>перенесенні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окремих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трансгенних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ознак</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які</a:t>
            </a:r>
            <a:r>
              <a:rPr lang="ru-RU" sz="2206" b="1" spc="-1" dirty="0">
                <a:solidFill>
                  <a:srgbClr val="000000"/>
                </a:solidFill>
                <a:latin typeface="Times New Roman"/>
                <a:ea typeface="Calibri"/>
              </a:rPr>
              <a:t> перш за все </a:t>
            </a:r>
            <a:r>
              <a:rPr lang="ru-RU" sz="2206" b="1" spc="-1" dirty="0" err="1">
                <a:solidFill>
                  <a:srgbClr val="000000"/>
                </a:solidFill>
                <a:latin typeface="Times New Roman"/>
                <a:ea typeface="Calibri"/>
              </a:rPr>
              <a:t>мають</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адаптивне</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значення</a:t>
            </a:r>
            <a:r>
              <a:rPr lang="ru-RU" sz="2206" b="1" spc="-1" dirty="0">
                <a:solidFill>
                  <a:srgbClr val="000000"/>
                </a:solidFill>
                <a:latin typeface="Times New Roman"/>
                <a:ea typeface="Calibri"/>
              </a:rPr>
              <a:t> в </a:t>
            </a:r>
            <a:r>
              <a:rPr lang="ru-RU" sz="2206" b="1" spc="-1" dirty="0" err="1">
                <a:solidFill>
                  <a:srgbClr val="000000"/>
                </a:solidFill>
                <a:latin typeface="Times New Roman"/>
                <a:ea typeface="Calibri"/>
              </a:rPr>
              <a:t>навколишньому</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середовищі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стійкість</a:t>
            </a:r>
            <a:r>
              <a:rPr lang="ru-RU" sz="2206" b="1" spc="-1" dirty="0">
                <a:solidFill>
                  <a:srgbClr val="000000"/>
                </a:solidFill>
                <a:latin typeface="Times New Roman"/>
                <a:ea typeface="Calibri"/>
              </a:rPr>
              <a:t> до холоду, спеки, засухи, </a:t>
            </a:r>
            <a:r>
              <a:rPr lang="ru-RU" sz="2206" b="1" spc="-1" dirty="0" err="1">
                <a:solidFill>
                  <a:srgbClr val="000000"/>
                </a:solidFill>
                <a:latin typeface="Times New Roman"/>
                <a:ea typeface="Calibri"/>
              </a:rPr>
              <a:t>засолення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від</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культурних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сортів</a:t>
            </a:r>
            <a:r>
              <a:rPr lang="ru-RU" sz="2206" b="1" spc="-1" dirty="0">
                <a:solidFill>
                  <a:srgbClr val="000000"/>
                </a:solidFill>
                <a:latin typeface="Times New Roman"/>
                <a:ea typeface="Calibri"/>
              </a:rPr>
              <a:t> до </a:t>
            </a:r>
            <a:r>
              <a:rPr lang="ru-RU" sz="2206" b="1" spc="-1" dirty="0" err="1">
                <a:solidFill>
                  <a:srgbClr val="000000"/>
                </a:solidFill>
                <a:latin typeface="Times New Roman"/>
                <a:ea typeface="Calibri"/>
              </a:rPr>
              <a:t>їх</a:t>
            </a:r>
            <a:r>
              <a:rPr lang="ru-RU" sz="2206" b="1" spc="-1" dirty="0">
                <a:solidFill>
                  <a:srgbClr val="000000"/>
                </a:solidFill>
                <a:latin typeface="Times New Roman"/>
                <a:ea typeface="Calibri"/>
              </a:rPr>
              <a:t> диких </a:t>
            </a:r>
            <a:r>
              <a:rPr lang="ru-RU" sz="2206" b="1" spc="-1" dirty="0" err="1">
                <a:solidFill>
                  <a:srgbClr val="000000"/>
                </a:solidFill>
                <a:latin typeface="Times New Roman"/>
                <a:ea typeface="Calibri"/>
              </a:rPr>
              <a:t>родичів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можлива</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ситуація</a:t>
            </a:r>
            <a:r>
              <a:rPr lang="ru-RU" sz="2206" b="1" spc="-1" dirty="0">
                <a:solidFill>
                  <a:srgbClr val="000000"/>
                </a:solidFill>
                <a:latin typeface="Times New Roman"/>
                <a:ea typeface="Calibri"/>
              </a:rPr>
              <a:t>, за </a:t>
            </a:r>
            <a:r>
              <a:rPr lang="ru-RU" sz="2206" b="1" spc="-1" dirty="0" err="1">
                <a:solidFill>
                  <a:srgbClr val="000000"/>
                </a:solidFill>
                <a:latin typeface="Times New Roman"/>
                <a:ea typeface="Calibri"/>
              </a:rPr>
              <a:t>якою</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останні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можуть</a:t>
            </a:r>
            <a:r>
              <a:rPr lang="ru-RU" sz="2206" b="1" spc="-1" dirty="0">
                <a:solidFill>
                  <a:srgbClr val="000000"/>
                </a:solidFill>
                <a:latin typeface="Times New Roman"/>
                <a:ea typeface="Calibri"/>
              </a:rPr>
              <a:t> набути </a:t>
            </a:r>
            <a:r>
              <a:rPr lang="ru-RU" sz="2206" b="1" spc="-1" dirty="0" err="1">
                <a:solidFill>
                  <a:srgbClr val="000000"/>
                </a:solidFill>
                <a:latin typeface="Times New Roman"/>
                <a:ea typeface="Calibri"/>
              </a:rPr>
              <a:t>додаткових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переваг</a:t>
            </a:r>
            <a:r>
              <a:rPr lang="ru-RU" sz="2206" b="1" spc="-1" dirty="0">
                <a:solidFill>
                  <a:srgbClr val="000000"/>
                </a:solidFill>
                <a:latin typeface="Times New Roman"/>
                <a:ea typeface="Calibri"/>
              </a:rPr>
              <a:t> в </a:t>
            </a:r>
            <a:r>
              <a:rPr lang="ru-RU" sz="2206" b="1" spc="-1" dirty="0" err="1">
                <a:solidFill>
                  <a:srgbClr val="000000"/>
                </a:solidFill>
                <a:latin typeface="Times New Roman"/>
                <a:ea typeface="Calibri"/>
              </a:rPr>
              <a:t>боротьбі</a:t>
            </a:r>
            <a:r>
              <a:rPr lang="ru-RU" sz="2206" b="1" spc="-1" dirty="0">
                <a:solidFill>
                  <a:srgbClr val="000000"/>
                </a:solidFill>
                <a:latin typeface="Times New Roman"/>
                <a:ea typeface="Calibri"/>
              </a:rPr>
              <a:t> за </a:t>
            </a:r>
            <a:r>
              <a:rPr lang="ru-RU" sz="2206" b="1" spc="-1" dirty="0" err="1">
                <a:solidFill>
                  <a:srgbClr val="000000"/>
                </a:solidFill>
                <a:latin typeface="Times New Roman"/>
                <a:ea typeface="Calibri"/>
              </a:rPr>
              <a:t>існування</a:t>
            </a:r>
            <a:r>
              <a:rPr lang="ru-RU" sz="2206" b="1" spc="-1" dirty="0">
                <a:solidFill>
                  <a:srgbClr val="000000"/>
                </a:solidFill>
                <a:latin typeface="Times New Roman"/>
                <a:ea typeface="Calibri"/>
              </a:rPr>
              <a:t>. </a:t>
            </a:r>
            <a:r>
              <a:rPr lang="ru-RU" sz="2206" b="1" i="1" u="sng" spc="-1" dirty="0">
                <a:solidFill>
                  <a:srgbClr val="000000"/>
                </a:solidFill>
                <a:latin typeface="Times New Roman"/>
                <a:ea typeface="Calibri"/>
              </a:rPr>
              <a:t>А</a:t>
            </a:r>
            <a:r>
              <a:rPr lang="ru-RU" sz="1158" b="1" i="1" u="sng" spc="-1" dirty="0">
                <a:solidFill>
                  <a:srgbClr val="000000"/>
                </a:solidFill>
                <a:latin typeface="Arial"/>
                <a:ea typeface="Calibri"/>
              </a:rPr>
              <a:t> </a:t>
            </a:r>
            <a:r>
              <a:rPr lang="ru-RU" sz="2206" b="1" i="1" u="sng" spc="-1" dirty="0" err="1">
                <a:solidFill>
                  <a:srgbClr val="000000"/>
                </a:solidFill>
                <a:latin typeface="Times New Roman"/>
                <a:ea typeface="Calibri"/>
              </a:rPr>
              <a:t>це</a:t>
            </a:r>
            <a:r>
              <a:rPr lang="ru-RU" sz="2206" b="1" i="1" u="sng" spc="-1" dirty="0">
                <a:solidFill>
                  <a:srgbClr val="000000"/>
                </a:solidFill>
                <a:latin typeface="Times New Roman"/>
                <a:ea typeface="Calibri"/>
              </a:rPr>
              <a:t> </a:t>
            </a:r>
            <a:r>
              <a:rPr lang="ru-RU" sz="2206" b="1" i="1" u="sng" spc="-1" dirty="0" err="1">
                <a:solidFill>
                  <a:srgbClr val="000000"/>
                </a:solidFill>
                <a:latin typeface="Times New Roman"/>
                <a:ea typeface="Calibri"/>
              </a:rPr>
              <a:t>може</a:t>
            </a:r>
            <a:r>
              <a:rPr lang="ru-RU" sz="2206" b="1" i="1" u="sng" spc="-1" dirty="0">
                <a:solidFill>
                  <a:srgbClr val="000000"/>
                </a:solidFill>
                <a:latin typeface="Times New Roman"/>
                <a:ea typeface="Calibri"/>
              </a:rPr>
              <a:t> </a:t>
            </a:r>
            <a:r>
              <a:rPr lang="ru-RU" sz="2206" b="1" i="1" u="sng" spc="-1" dirty="0" err="1">
                <a:solidFill>
                  <a:srgbClr val="000000"/>
                </a:solidFill>
                <a:latin typeface="Times New Roman"/>
                <a:ea typeface="Calibri"/>
              </a:rPr>
              <a:t>призвести</a:t>
            </a:r>
            <a:r>
              <a:rPr lang="ru-RU" sz="2206" b="1" i="1" u="sng" spc="-1" dirty="0">
                <a:solidFill>
                  <a:srgbClr val="000000"/>
                </a:solidFill>
                <a:latin typeface="Times New Roman"/>
                <a:ea typeface="Calibri"/>
              </a:rPr>
              <a:t> до </a:t>
            </a:r>
            <a:r>
              <a:rPr lang="ru-RU" sz="2206" b="1" i="1" u="sng" spc="-1" dirty="0" err="1">
                <a:solidFill>
                  <a:srgbClr val="000000"/>
                </a:solidFill>
                <a:latin typeface="Times New Roman"/>
                <a:ea typeface="Calibri"/>
              </a:rPr>
              <a:t>заміни</a:t>
            </a:r>
            <a:r>
              <a:rPr lang="ru-RU" sz="2206" b="1" i="1" u="sng" spc="-1" dirty="0">
                <a:solidFill>
                  <a:srgbClr val="000000"/>
                </a:solidFill>
                <a:latin typeface="Times New Roman"/>
                <a:ea typeface="Calibri"/>
              </a:rPr>
              <a:t> того самого балансу </a:t>
            </a:r>
            <a:r>
              <a:rPr lang="ru-RU" sz="2206" b="1" i="1" u="sng" spc="-1" dirty="0" err="1">
                <a:solidFill>
                  <a:srgbClr val="000000"/>
                </a:solidFill>
                <a:latin typeface="Times New Roman"/>
                <a:ea typeface="Calibri"/>
              </a:rPr>
              <a:t>між</a:t>
            </a:r>
            <a:r>
              <a:rPr lang="ru-RU" sz="2206" b="1" i="1" u="sng" spc="-1" dirty="0">
                <a:solidFill>
                  <a:srgbClr val="000000"/>
                </a:solidFill>
                <a:latin typeface="Times New Roman"/>
                <a:ea typeface="Calibri"/>
              </a:rPr>
              <a:t> видами, </a:t>
            </a:r>
            <a:r>
              <a:rPr lang="ru-RU" sz="2206" b="1" i="1" u="sng" spc="-1" dirty="0" err="1">
                <a:solidFill>
                  <a:srgbClr val="000000"/>
                </a:solidFill>
                <a:latin typeface="Times New Roman"/>
                <a:ea typeface="Calibri"/>
              </a:rPr>
              <a:t>що</a:t>
            </a:r>
            <a:r>
              <a:rPr lang="ru-RU" sz="2206" b="1" i="1" u="sng" spc="-1" dirty="0">
                <a:solidFill>
                  <a:srgbClr val="000000"/>
                </a:solidFill>
                <a:latin typeface="Times New Roman"/>
                <a:ea typeface="Calibri"/>
              </a:rPr>
              <a:t> </a:t>
            </a:r>
            <a:r>
              <a:rPr lang="ru-RU" sz="2206" b="1" i="1" u="sng" spc="-1" dirty="0" err="1">
                <a:solidFill>
                  <a:srgbClr val="000000"/>
                </a:solidFill>
                <a:latin typeface="Times New Roman"/>
                <a:ea typeface="Calibri"/>
              </a:rPr>
              <a:t>існує</a:t>
            </a:r>
            <a:r>
              <a:rPr lang="ru-RU" sz="2206" b="1" i="1" u="sng" spc="-1" dirty="0">
                <a:solidFill>
                  <a:srgbClr val="000000"/>
                </a:solidFill>
                <a:latin typeface="Times New Roman"/>
                <a:ea typeface="Calibri"/>
              </a:rPr>
              <a:t> в </a:t>
            </a:r>
            <a:r>
              <a:rPr lang="ru-RU" sz="2206" b="1" i="1" u="sng" spc="-1" dirty="0" err="1">
                <a:solidFill>
                  <a:srgbClr val="000000"/>
                </a:solidFill>
                <a:latin typeface="Times New Roman"/>
                <a:ea typeface="Calibri"/>
              </a:rPr>
              <a:t>природі</a:t>
            </a:r>
            <a:r>
              <a:rPr lang="ru-RU" sz="2206" b="1" i="1" spc="-1" dirty="0">
                <a:solidFill>
                  <a:srgbClr val="000000"/>
                </a:solidFill>
                <a:latin typeface="Times New Roman"/>
                <a:ea typeface="Calibri"/>
              </a:rPr>
              <a:t>. </a:t>
            </a:r>
            <a:endParaRPr lang="ru-RU" sz="2206" spc="-1" dirty="0">
              <a:latin typeface="Arial"/>
            </a:endParaRPr>
          </a:p>
          <a:p>
            <a:pPr algn="just">
              <a:lnSpc>
                <a:spcPct val="100000"/>
              </a:lnSpc>
            </a:pPr>
            <a:r>
              <a:rPr lang="ru-RU" sz="2206" b="1" spc="-1" dirty="0" err="1">
                <a:solidFill>
                  <a:srgbClr val="000000"/>
                </a:solidFill>
                <a:latin typeface="Times New Roman"/>
                <a:ea typeface="Calibri"/>
              </a:rPr>
              <a:t>Наслідки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можуть</a:t>
            </a:r>
            <a:r>
              <a:rPr lang="ru-RU" sz="2206" b="1" spc="-1" dirty="0">
                <a:solidFill>
                  <a:srgbClr val="000000"/>
                </a:solidFill>
                <a:latin typeface="Times New Roman"/>
                <a:ea typeface="Calibri"/>
              </a:rPr>
              <a:t> бути </a:t>
            </a:r>
            <a:r>
              <a:rPr lang="ru-RU" sz="2206" b="1" spc="-1" dirty="0" err="1">
                <a:solidFill>
                  <a:srgbClr val="000000"/>
                </a:solidFill>
                <a:latin typeface="Times New Roman"/>
                <a:ea typeface="Calibri"/>
              </a:rPr>
              <a:t>сумні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збільшення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чисельності</a:t>
            </a:r>
            <a:r>
              <a:rPr lang="ru-RU" sz="2206" b="1" spc="-1" dirty="0">
                <a:solidFill>
                  <a:srgbClr val="000000"/>
                </a:solidFill>
                <a:latin typeface="Times New Roman"/>
                <a:ea typeface="Calibri"/>
              </a:rPr>
              <a:t> одних </a:t>
            </a:r>
            <a:r>
              <a:rPr lang="ru-RU" sz="2206" b="1" spc="-1" dirty="0" err="1">
                <a:solidFill>
                  <a:srgbClr val="000000"/>
                </a:solidFill>
                <a:latin typeface="Times New Roman"/>
                <a:ea typeface="Calibri"/>
              </a:rPr>
              <a:t>видів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може</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супроводжуватися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зниженням</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чисельності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інших</a:t>
            </a:r>
            <a:r>
              <a:rPr lang="ru-RU" sz="2206" b="1" spc="-1" dirty="0">
                <a:solidFill>
                  <a:srgbClr val="000000"/>
                </a:solidFill>
                <a:latin typeface="Times New Roman"/>
                <a:ea typeface="Calibri"/>
              </a:rPr>
              <a:t> і </a:t>
            </a:r>
            <a:r>
              <a:rPr lang="ru-RU" sz="2206" b="1" spc="-1" dirty="0" err="1">
                <a:solidFill>
                  <a:srgbClr val="000000"/>
                </a:solidFill>
                <a:latin typeface="Times New Roman"/>
                <a:ea typeface="Calibri"/>
              </a:rPr>
              <a:t>навіть</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їх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втратою</a:t>
            </a:r>
            <a:r>
              <a:rPr lang="ru-RU" sz="2206" b="1" spc="-1" dirty="0">
                <a:solidFill>
                  <a:srgbClr val="000000"/>
                </a:solidFill>
                <a:latin typeface="Times New Roman"/>
                <a:ea typeface="Calibri"/>
              </a:rPr>
              <a:t>.</a:t>
            </a:r>
            <a:endParaRPr lang="ru-RU" sz="2206" spc="-1" dirty="0">
              <a:latin typeface="Arial"/>
            </a:endParaRPr>
          </a:p>
        </p:txBody>
      </p:sp>
    </p:spTree>
    <p:extLst>
      <p:ext uri="{BB962C8B-B14F-4D97-AF65-F5344CB8AC3E}">
        <p14:creationId xmlns:p14="http://schemas.microsoft.com/office/powerpoint/2010/main" val="25608751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CustomShape 1"/>
          <p:cNvSpPr/>
          <p:nvPr/>
        </p:nvSpPr>
        <p:spPr>
          <a:xfrm>
            <a:off x="317600" y="380457"/>
            <a:ext cx="9528000" cy="6957161"/>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99250" tIns="49625" rIns="99250" bIns="49625" anchor="ctr">
            <a:spAutoFit/>
          </a:bodyPr>
          <a:lstStyle/>
          <a:p>
            <a:pPr algn="just">
              <a:lnSpc>
                <a:spcPct val="100000"/>
              </a:lnSpc>
            </a:pPr>
            <a:r>
              <a:rPr lang="ru-RU" sz="2647" b="1" i="1" spc="-1" dirty="0" err="1">
                <a:solidFill>
                  <a:srgbClr val="7030A0"/>
                </a:solidFill>
                <a:latin typeface="Times New Roman"/>
                <a:ea typeface="Calibri"/>
              </a:rPr>
              <a:t>Створення</a:t>
            </a:r>
            <a:r>
              <a:rPr lang="ru-RU" sz="2647" b="1" i="1" spc="-1" dirty="0">
                <a:solidFill>
                  <a:srgbClr val="7030A0"/>
                </a:solidFill>
                <a:latin typeface="Times New Roman"/>
                <a:ea typeface="Calibri"/>
              </a:rPr>
              <a:t> </a:t>
            </a:r>
            <a:r>
              <a:rPr lang="ru-RU" sz="2647" b="1" i="1" spc="-1" dirty="0" err="1">
                <a:solidFill>
                  <a:srgbClr val="7030A0"/>
                </a:solidFill>
                <a:latin typeface="Times New Roman"/>
                <a:ea typeface="Calibri"/>
              </a:rPr>
              <a:t>нових</a:t>
            </a:r>
            <a:r>
              <a:rPr lang="ru-RU" sz="2647" b="1" i="1" spc="-1" dirty="0">
                <a:solidFill>
                  <a:srgbClr val="7030A0"/>
                </a:solidFill>
                <a:latin typeface="Times New Roman"/>
                <a:ea typeface="Calibri"/>
              </a:rPr>
              <a:t> </a:t>
            </a:r>
            <a:r>
              <a:rPr lang="ru-RU" sz="2647" b="1" i="1" spc="-1" dirty="0" err="1">
                <a:solidFill>
                  <a:srgbClr val="7030A0"/>
                </a:solidFill>
                <a:latin typeface="Times New Roman"/>
                <a:ea typeface="Calibri"/>
              </a:rPr>
              <a:t>паразитів</a:t>
            </a:r>
            <a:r>
              <a:rPr lang="ru-RU" sz="2647" b="1" i="1" spc="-1" dirty="0">
                <a:solidFill>
                  <a:srgbClr val="7030A0"/>
                </a:solidFill>
                <a:latin typeface="Times New Roman"/>
                <a:ea typeface="Calibri"/>
              </a:rPr>
              <a:t>. </a:t>
            </a:r>
            <a:r>
              <a:rPr lang="ru-RU" sz="2206" b="1" spc="-1" dirty="0">
                <a:solidFill>
                  <a:srgbClr val="000000"/>
                </a:solidFill>
                <a:latin typeface="Times New Roman"/>
                <a:ea typeface="Calibri"/>
              </a:rPr>
              <a:t>Проблема </a:t>
            </a:r>
            <a:r>
              <a:rPr lang="ru-RU" sz="2206" b="1" spc="-1" dirty="0" err="1">
                <a:solidFill>
                  <a:srgbClr val="FF0000"/>
                </a:solidFill>
                <a:latin typeface="Times New Roman"/>
                <a:ea typeface="Calibri"/>
              </a:rPr>
              <a:t>появи</a:t>
            </a:r>
            <a:r>
              <a:rPr lang="ru-RU" sz="2206" b="1" spc="-1" dirty="0">
                <a:solidFill>
                  <a:srgbClr val="FF0000"/>
                </a:solidFill>
                <a:latin typeface="Times New Roman"/>
                <a:ea typeface="Calibri"/>
              </a:rPr>
              <a:t> </a:t>
            </a:r>
            <a:r>
              <a:rPr lang="ru-RU" sz="2206" b="1" spc="-1" dirty="0" err="1">
                <a:solidFill>
                  <a:srgbClr val="FF0000"/>
                </a:solidFill>
                <a:latin typeface="Times New Roman"/>
                <a:ea typeface="Calibri"/>
              </a:rPr>
              <a:t>супербур’янів</a:t>
            </a:r>
            <a:r>
              <a:rPr lang="ru-RU" sz="2206" b="1" spc="-1" dirty="0">
                <a:solidFill>
                  <a:srgbClr val="FF0000"/>
                </a:solidFill>
                <a:latin typeface="Times New Roman"/>
                <a:ea typeface="Calibri"/>
              </a:rPr>
              <a:t> і </a:t>
            </a:r>
            <a:r>
              <a:rPr lang="ru-RU" sz="2206" b="1" spc="-1" dirty="0" err="1">
                <a:solidFill>
                  <a:srgbClr val="FF0000"/>
                </a:solidFill>
                <a:latin typeface="Times New Roman"/>
                <a:ea typeface="Calibri"/>
              </a:rPr>
              <a:t>супершкідників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також</a:t>
            </a:r>
            <a:r>
              <a:rPr lang="ru-RU" sz="2206" b="1" spc="-1" dirty="0">
                <a:solidFill>
                  <a:srgbClr val="000000"/>
                </a:solidFill>
                <a:latin typeface="Times New Roman"/>
                <a:ea typeface="Calibri"/>
              </a:rPr>
              <a:t> є </a:t>
            </a:r>
            <a:r>
              <a:rPr lang="ru-RU" sz="2206" b="1" spc="-1" dirty="0" err="1">
                <a:solidFill>
                  <a:srgbClr val="000000"/>
                </a:solidFill>
                <a:latin typeface="Times New Roman"/>
                <a:ea typeface="Calibri"/>
              </a:rPr>
              <a:t>однією</a:t>
            </a:r>
            <a:r>
              <a:rPr lang="ru-RU" sz="2206" b="1" spc="-1" dirty="0">
                <a:solidFill>
                  <a:srgbClr val="000000"/>
                </a:solidFill>
                <a:latin typeface="Times New Roman"/>
                <a:ea typeface="Calibri"/>
              </a:rPr>
              <a:t> з </a:t>
            </a:r>
            <a:r>
              <a:rPr lang="ru-RU" sz="2206" b="1" spc="-1" dirty="0" err="1">
                <a:solidFill>
                  <a:srgbClr val="000000"/>
                </a:solidFill>
                <a:latin typeface="Times New Roman"/>
                <a:ea typeface="Calibri"/>
              </a:rPr>
              <a:t>основних</a:t>
            </a:r>
            <a:r>
              <a:rPr lang="ru-RU" sz="2206" b="1" spc="-1" dirty="0">
                <a:solidFill>
                  <a:srgbClr val="000000"/>
                </a:solidFill>
                <a:latin typeface="Times New Roman"/>
                <a:ea typeface="Calibri"/>
              </a:rPr>
              <a:t>, коли </a:t>
            </a:r>
            <a:r>
              <a:rPr lang="ru-RU" sz="2206" b="1" spc="-1" dirty="0" err="1">
                <a:solidFill>
                  <a:srgbClr val="000000"/>
                </a:solidFill>
                <a:latin typeface="Times New Roman"/>
                <a:ea typeface="Calibri"/>
              </a:rPr>
              <a:t>розглядають</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екологічні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ризики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пов’язані</a:t>
            </a:r>
            <a:r>
              <a:rPr lang="ru-RU" sz="2206" b="1" spc="-1" dirty="0">
                <a:solidFill>
                  <a:srgbClr val="000000"/>
                </a:solidFill>
                <a:latin typeface="Times New Roman"/>
                <a:ea typeface="Calibri"/>
              </a:rPr>
              <a:t> з ГМО. </a:t>
            </a:r>
            <a:endParaRPr lang="ru-RU" sz="2206" spc="-1" dirty="0">
              <a:latin typeface="Arial"/>
            </a:endParaRPr>
          </a:p>
          <a:p>
            <a:pPr algn="just">
              <a:lnSpc>
                <a:spcPct val="100000"/>
              </a:lnSpc>
            </a:pPr>
            <a:r>
              <a:rPr lang="ru-RU" sz="2206" b="1" spc="-1" dirty="0" err="1">
                <a:solidFill>
                  <a:srgbClr val="FF0000"/>
                </a:solidFill>
                <a:latin typeface="Times New Roman"/>
                <a:ea typeface="Calibri"/>
              </a:rPr>
              <a:t>Бур’яни</a:t>
            </a:r>
            <a:r>
              <a:rPr lang="ru-RU" sz="2206" b="1" spc="-1" dirty="0">
                <a:solidFill>
                  <a:srgbClr val="000000"/>
                </a:solidFill>
                <a:latin typeface="Times New Roman"/>
                <a:ea typeface="Calibri"/>
              </a:rPr>
              <a:t> – </a:t>
            </a:r>
            <a:r>
              <a:rPr lang="ru-RU" sz="2206" b="1" spc="-1" dirty="0" err="1">
                <a:solidFill>
                  <a:srgbClr val="000000"/>
                </a:solidFill>
                <a:latin typeface="Times New Roman"/>
                <a:ea typeface="Calibri"/>
              </a:rPr>
              <a:t>це</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група</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рослин</a:t>
            </a:r>
            <a:r>
              <a:rPr lang="ru-RU" sz="2206" b="1" spc="-1" dirty="0">
                <a:solidFill>
                  <a:srgbClr val="000000"/>
                </a:solidFill>
                <a:latin typeface="Times New Roman"/>
                <a:ea typeface="Calibri"/>
              </a:rPr>
              <a:t> з </a:t>
            </a:r>
            <a:r>
              <a:rPr lang="ru-RU" sz="2206" b="1" spc="-1" dirty="0" err="1">
                <a:solidFill>
                  <a:srgbClr val="000000"/>
                </a:solidFill>
                <a:latin typeface="Times New Roman"/>
                <a:ea typeface="Calibri"/>
              </a:rPr>
              <a:t>певним</a:t>
            </a:r>
            <a:r>
              <a:rPr lang="ru-RU" sz="2206" b="1" spc="-1" dirty="0">
                <a:solidFill>
                  <a:srgbClr val="000000"/>
                </a:solidFill>
                <a:latin typeface="Times New Roman"/>
                <a:ea typeface="Calibri"/>
              </a:rPr>
              <a:t> набором </a:t>
            </a:r>
            <a:r>
              <a:rPr lang="ru-RU" sz="2206" b="1" spc="-1" dirty="0" err="1">
                <a:solidFill>
                  <a:srgbClr val="000000"/>
                </a:solidFill>
                <a:latin typeface="Times New Roman"/>
                <a:ea typeface="Calibri"/>
              </a:rPr>
              <a:t>адаптивних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ознак</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які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допомагають</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існувати</a:t>
            </a:r>
            <a:r>
              <a:rPr lang="ru-RU" sz="2206" b="1" spc="-1" dirty="0">
                <a:solidFill>
                  <a:srgbClr val="000000"/>
                </a:solidFill>
                <a:latin typeface="Times New Roman"/>
                <a:ea typeface="Calibri"/>
              </a:rPr>
              <a:t> в </a:t>
            </a:r>
            <a:r>
              <a:rPr lang="ru-RU" sz="2206" b="1" spc="-1" dirty="0" err="1">
                <a:solidFill>
                  <a:srgbClr val="000000"/>
                </a:solidFill>
                <a:latin typeface="Times New Roman"/>
                <a:ea typeface="Calibri"/>
              </a:rPr>
              <a:t>навколишньому</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середовищі</a:t>
            </a:r>
            <a:r>
              <a:rPr lang="ru-RU" sz="2206" b="1" spc="-1" dirty="0">
                <a:solidFill>
                  <a:srgbClr val="000000"/>
                </a:solidFill>
                <a:latin typeface="Times New Roman"/>
                <a:ea typeface="Calibri"/>
              </a:rPr>
              <a:t>, у тому </a:t>
            </a:r>
            <a:r>
              <a:rPr lang="ru-RU" sz="2206" b="1" spc="-1" dirty="0" err="1">
                <a:solidFill>
                  <a:srgbClr val="000000"/>
                </a:solidFill>
                <a:latin typeface="Times New Roman"/>
                <a:ea typeface="Calibri"/>
              </a:rPr>
              <a:t>числі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серед</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посівів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культурних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рослин</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незважаючи</a:t>
            </a:r>
            <a:r>
              <a:rPr lang="ru-RU" sz="2206" b="1" spc="-1" dirty="0">
                <a:solidFill>
                  <a:srgbClr val="000000"/>
                </a:solidFill>
                <a:latin typeface="Times New Roman"/>
                <a:ea typeface="Calibri"/>
              </a:rPr>
              <a:t> на </a:t>
            </a:r>
            <a:r>
              <a:rPr lang="ru-RU" sz="2206" b="1" spc="-1" dirty="0" err="1">
                <a:solidFill>
                  <a:srgbClr val="000000"/>
                </a:solidFill>
                <a:latin typeface="Times New Roman"/>
                <a:ea typeface="Calibri"/>
              </a:rPr>
              <a:t>жорстку</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конкуренцію</a:t>
            </a:r>
            <a:r>
              <a:rPr lang="ru-RU" sz="2206" b="1" spc="-1" dirty="0">
                <a:solidFill>
                  <a:srgbClr val="000000"/>
                </a:solidFill>
                <a:latin typeface="Times New Roman"/>
                <a:ea typeface="Calibri"/>
              </a:rPr>
              <a:t> з боку </a:t>
            </a:r>
            <a:r>
              <a:rPr lang="ru-RU" sz="2206" b="1" spc="-1" dirty="0" err="1">
                <a:solidFill>
                  <a:srgbClr val="000000"/>
                </a:solidFill>
                <a:latin typeface="Times New Roman"/>
                <a:ea typeface="Calibri"/>
              </a:rPr>
              <a:t>інших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організмів</a:t>
            </a:r>
            <a:r>
              <a:rPr lang="ru-RU" sz="2206" b="1" spc="-1" dirty="0">
                <a:solidFill>
                  <a:srgbClr val="000000"/>
                </a:solidFill>
                <a:latin typeface="Times New Roman"/>
                <a:ea typeface="Calibri"/>
              </a:rPr>
              <a:t>, а </a:t>
            </a:r>
            <a:r>
              <a:rPr lang="ru-RU" sz="2206" b="1" spc="-1" dirty="0" err="1">
                <a:solidFill>
                  <a:srgbClr val="000000"/>
                </a:solidFill>
                <a:latin typeface="Times New Roman"/>
                <a:ea typeface="Calibri"/>
              </a:rPr>
              <a:t>також</a:t>
            </a:r>
            <a:r>
              <a:rPr lang="ru-RU" sz="2206" b="1" spc="-1" dirty="0">
                <a:solidFill>
                  <a:srgbClr val="000000"/>
                </a:solidFill>
                <a:latin typeface="Times New Roman"/>
                <a:ea typeface="Calibri"/>
              </a:rPr>
              <a:t> на </a:t>
            </a:r>
            <a:r>
              <a:rPr lang="ru-RU" sz="2206" b="1" spc="-1" dirty="0" err="1">
                <a:solidFill>
                  <a:srgbClr val="000000"/>
                </a:solidFill>
                <a:latin typeface="Times New Roman"/>
                <a:ea typeface="Calibri"/>
              </a:rPr>
              <a:t>постійний</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вплив</a:t>
            </a:r>
            <a:r>
              <a:rPr lang="ru-RU" sz="2206" b="1" spc="-1" dirty="0">
                <a:solidFill>
                  <a:srgbClr val="000000"/>
                </a:solidFill>
                <a:latin typeface="Times New Roman"/>
                <a:ea typeface="Calibri"/>
              </a:rPr>
              <a:t> з боку </a:t>
            </a:r>
            <a:r>
              <a:rPr lang="ru-RU" sz="2206" b="1" spc="-1" dirty="0" err="1">
                <a:solidFill>
                  <a:srgbClr val="000000"/>
                </a:solidFill>
                <a:latin typeface="Times New Roman"/>
                <a:ea typeface="Calibri"/>
              </a:rPr>
              <a:t>людини</a:t>
            </a:r>
            <a:r>
              <a:rPr lang="ru-RU" sz="2206" b="1" spc="-1" dirty="0">
                <a:solidFill>
                  <a:srgbClr val="000000"/>
                </a:solidFill>
                <a:latin typeface="Times New Roman"/>
                <a:ea typeface="Calibri"/>
              </a:rPr>
              <a:t>.</a:t>
            </a:r>
            <a:endParaRPr lang="ru-RU" sz="2206" spc="-1" dirty="0">
              <a:latin typeface="Arial"/>
            </a:endParaRPr>
          </a:p>
          <a:p>
            <a:pPr algn="just">
              <a:lnSpc>
                <a:spcPct val="100000"/>
              </a:lnSpc>
            </a:pPr>
            <a:r>
              <a:rPr lang="ru-RU" sz="2206" b="1" spc="-1" dirty="0">
                <a:solidFill>
                  <a:srgbClr val="000000"/>
                </a:solidFill>
                <a:latin typeface="Times New Roman"/>
                <a:ea typeface="Calibri"/>
              </a:rPr>
              <a:t>ГМО </a:t>
            </a:r>
            <a:r>
              <a:rPr lang="ru-RU" sz="2206" b="1" spc="-1" dirty="0" err="1">
                <a:solidFill>
                  <a:srgbClr val="000000"/>
                </a:solidFill>
                <a:latin typeface="Times New Roman"/>
                <a:ea typeface="Calibri"/>
              </a:rPr>
              <a:t>розглядають</a:t>
            </a:r>
            <a:r>
              <a:rPr lang="ru-RU" sz="2206" b="1" spc="-1" dirty="0">
                <a:solidFill>
                  <a:srgbClr val="000000"/>
                </a:solidFill>
                <a:latin typeface="Times New Roman"/>
                <a:ea typeface="Calibri"/>
              </a:rPr>
              <a:t> в </a:t>
            </a:r>
            <a:r>
              <a:rPr lang="ru-RU" sz="2206" b="1" spc="-1" dirty="0" err="1">
                <a:solidFill>
                  <a:srgbClr val="000000"/>
                </a:solidFill>
                <a:latin typeface="Times New Roman"/>
                <a:ea typeface="Calibri"/>
              </a:rPr>
              <a:t>контексті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проблеми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досліджується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маючи</a:t>
            </a:r>
            <a:r>
              <a:rPr lang="ru-RU" sz="2206" b="1" spc="-1" dirty="0">
                <a:solidFill>
                  <a:srgbClr val="000000"/>
                </a:solidFill>
                <a:latin typeface="Times New Roman"/>
                <a:ea typeface="Calibri"/>
              </a:rPr>
              <a:t> на </a:t>
            </a:r>
            <a:r>
              <a:rPr lang="ru-RU" sz="2206" b="1" spc="-1" dirty="0" err="1">
                <a:solidFill>
                  <a:srgbClr val="000000"/>
                </a:solidFill>
                <a:latin typeface="Times New Roman"/>
                <a:ea typeface="Calibri"/>
              </a:rPr>
              <a:t>увазі</a:t>
            </a:r>
            <a:r>
              <a:rPr lang="ru-RU" sz="2206" b="1" spc="-1" dirty="0">
                <a:solidFill>
                  <a:srgbClr val="000000"/>
                </a:solidFill>
                <a:latin typeface="Times New Roman"/>
                <a:ea typeface="Calibri"/>
              </a:rPr>
              <a:t> </a:t>
            </a:r>
            <a:r>
              <a:rPr lang="ru-RU" sz="2206" b="1" i="1" spc="-1" dirty="0" err="1">
                <a:solidFill>
                  <a:srgbClr val="7030A0"/>
                </a:solidFill>
                <a:latin typeface="Times New Roman"/>
                <a:ea typeface="Calibri"/>
              </a:rPr>
              <a:t>потенційну</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можливість</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посилення</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агресивності</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існуючих</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бурянів</a:t>
            </a:r>
            <a:r>
              <a:rPr lang="ru-RU" sz="2206" b="1" i="1" spc="-1" dirty="0">
                <a:solidFill>
                  <a:srgbClr val="7030A0"/>
                </a:solidFill>
                <a:latin typeface="Times New Roman"/>
                <a:ea typeface="Calibri"/>
              </a:rPr>
              <a:t> за </a:t>
            </a:r>
            <a:r>
              <a:rPr lang="ru-RU" sz="2206" b="1" i="1" spc="-1" dirty="0" err="1">
                <a:solidFill>
                  <a:srgbClr val="7030A0"/>
                </a:solidFill>
                <a:latin typeface="Times New Roman"/>
                <a:ea typeface="Calibri"/>
              </a:rPr>
              <a:t>рахунок</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набуття</a:t>
            </a:r>
            <a:r>
              <a:rPr lang="ru-RU" sz="2206" b="1" i="1" spc="-1" dirty="0">
                <a:solidFill>
                  <a:srgbClr val="7030A0"/>
                </a:solidFill>
                <a:latin typeface="Times New Roman"/>
                <a:ea typeface="Calibri"/>
              </a:rPr>
              <a:t> ними будь-</a:t>
            </a:r>
            <a:r>
              <a:rPr lang="ru-RU" sz="2206" b="1" i="1" spc="-1" dirty="0" err="1">
                <a:solidFill>
                  <a:srgbClr val="7030A0"/>
                </a:solidFill>
                <a:latin typeface="Times New Roman"/>
                <a:ea typeface="Calibri"/>
              </a:rPr>
              <a:t>якої</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додаткової</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ознаки</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що</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кодується</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привнесеним</a:t>
            </a:r>
            <a:r>
              <a:rPr lang="ru-RU" sz="2206" b="1" i="1" spc="-1" dirty="0">
                <a:solidFill>
                  <a:srgbClr val="7030A0"/>
                </a:solidFill>
                <a:latin typeface="Times New Roman"/>
                <a:ea typeface="Calibri"/>
              </a:rPr>
              <a:t> геном (</a:t>
            </a:r>
            <a:r>
              <a:rPr lang="ru-RU" sz="2206" b="1" i="1" spc="-1" dirty="0" err="1">
                <a:solidFill>
                  <a:srgbClr val="7030A0"/>
                </a:solidFill>
                <a:latin typeface="Times New Roman"/>
                <a:ea typeface="Calibri"/>
              </a:rPr>
              <a:t>трансгеном</a:t>
            </a:r>
            <a:r>
              <a:rPr lang="ru-RU" sz="2206" b="1" i="1" spc="-1" dirty="0">
                <a:solidFill>
                  <a:srgbClr val="7030A0"/>
                </a:solidFill>
                <a:latin typeface="Times New Roman"/>
                <a:ea typeface="Calibri"/>
              </a:rPr>
              <a:t>).</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Йдеться</a:t>
            </a:r>
            <a:r>
              <a:rPr lang="ru-RU" sz="2206" b="1" spc="-1" dirty="0">
                <a:solidFill>
                  <a:srgbClr val="000000"/>
                </a:solidFill>
                <a:latin typeface="Times New Roman"/>
                <a:ea typeface="Calibri"/>
              </a:rPr>
              <a:t> перш за все про </a:t>
            </a:r>
            <a:r>
              <a:rPr lang="ru-RU" sz="2206" b="1" spc="-1" dirty="0" err="1">
                <a:solidFill>
                  <a:srgbClr val="000000"/>
                </a:solidFill>
                <a:latin typeface="Times New Roman"/>
                <a:ea typeface="Calibri"/>
              </a:rPr>
              <a:t>адаптивні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гени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стійкості</a:t>
            </a:r>
            <a:r>
              <a:rPr lang="ru-RU" sz="2206" b="1" spc="-1" dirty="0">
                <a:solidFill>
                  <a:srgbClr val="000000"/>
                </a:solidFill>
                <a:latin typeface="Times New Roman"/>
                <a:ea typeface="Calibri"/>
              </a:rPr>
              <a:t> до </a:t>
            </a:r>
            <a:r>
              <a:rPr lang="ru-RU" sz="2206" b="1" spc="-1" dirty="0" err="1">
                <a:solidFill>
                  <a:srgbClr val="000000"/>
                </a:solidFill>
                <a:latin typeface="Times New Roman"/>
                <a:ea typeface="Calibri"/>
              </a:rPr>
              <a:t>різних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стресових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факторів</a:t>
            </a:r>
            <a:r>
              <a:rPr lang="ru-RU" sz="2206" b="1" spc="-1" dirty="0">
                <a:solidFill>
                  <a:srgbClr val="000000"/>
                </a:solidFill>
                <a:latin typeface="Times New Roman"/>
                <a:ea typeface="Calibri"/>
              </a:rPr>
              <a:t>. З одного боку, </a:t>
            </a:r>
            <a:r>
              <a:rPr lang="ru-RU" sz="2206" b="1" spc="-1" dirty="0" err="1">
                <a:solidFill>
                  <a:srgbClr val="000000"/>
                </a:solidFill>
                <a:latin typeface="Times New Roman"/>
                <a:ea typeface="Calibri"/>
              </a:rPr>
              <a:t>завдяки</a:t>
            </a:r>
            <a:r>
              <a:rPr lang="ru-RU" sz="2206" b="1" spc="-1" dirty="0">
                <a:solidFill>
                  <a:srgbClr val="000000"/>
                </a:solidFill>
                <a:latin typeface="Times New Roman"/>
                <a:ea typeface="Calibri"/>
              </a:rPr>
              <a:t> таким </a:t>
            </a:r>
            <a:r>
              <a:rPr lang="ru-RU" sz="2206" b="1" spc="-1" dirty="0" err="1">
                <a:solidFill>
                  <a:srgbClr val="000000"/>
                </a:solidFill>
                <a:latin typeface="Times New Roman"/>
                <a:ea typeface="Calibri"/>
              </a:rPr>
              <a:t>трансгенам</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небезпечними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бур’янами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можуть</a:t>
            </a:r>
            <a:r>
              <a:rPr lang="ru-RU" sz="2206" b="1" spc="-1" dirty="0">
                <a:solidFill>
                  <a:srgbClr val="000000"/>
                </a:solidFill>
                <a:latin typeface="Times New Roman"/>
                <a:ea typeface="Calibri"/>
              </a:rPr>
              <a:t> стати </a:t>
            </a:r>
            <a:r>
              <a:rPr lang="ru-RU" sz="2206" b="1" spc="-1" dirty="0" err="1">
                <a:solidFill>
                  <a:srgbClr val="000000"/>
                </a:solidFill>
                <a:latin typeface="Times New Roman"/>
                <a:ea typeface="Calibri"/>
              </a:rPr>
              <a:t>деякі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культурні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рослини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за </a:t>
            </a:r>
            <a:r>
              <a:rPr lang="ru-RU" sz="2206" b="1" spc="-1" dirty="0" err="1">
                <a:solidFill>
                  <a:srgbClr val="000000"/>
                </a:solidFill>
                <a:latin typeface="Times New Roman"/>
                <a:ea typeface="Calibri"/>
              </a:rPr>
              <a:t>своєю</a:t>
            </a:r>
            <a:r>
              <a:rPr lang="ru-RU" sz="2206" b="1" spc="-1" dirty="0">
                <a:solidFill>
                  <a:srgbClr val="000000"/>
                </a:solidFill>
                <a:latin typeface="Times New Roman"/>
                <a:ea typeface="Calibri"/>
              </a:rPr>
              <a:t> природою не </a:t>
            </a:r>
            <a:r>
              <a:rPr lang="ru-RU" sz="2206" b="1" spc="-1" dirty="0" err="1">
                <a:solidFill>
                  <a:srgbClr val="000000"/>
                </a:solidFill>
                <a:latin typeface="Times New Roman"/>
                <a:ea typeface="Calibri"/>
              </a:rPr>
              <a:t>дуже</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відрізняються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від</a:t>
            </a:r>
            <a:r>
              <a:rPr lang="ru-RU" sz="2206" b="1" spc="-1" dirty="0">
                <a:solidFill>
                  <a:srgbClr val="000000"/>
                </a:solidFill>
                <a:latin typeface="Times New Roman"/>
                <a:ea typeface="Calibri"/>
              </a:rPr>
              <a:t> диких </a:t>
            </a:r>
            <a:r>
              <a:rPr lang="ru-RU" sz="2206" b="1" spc="-1" dirty="0" err="1">
                <a:solidFill>
                  <a:srgbClr val="000000"/>
                </a:solidFill>
                <a:latin typeface="Times New Roman"/>
                <a:ea typeface="Calibri"/>
              </a:rPr>
              <a:t>видів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пасовищні</a:t>
            </a:r>
            <a:r>
              <a:rPr lang="ru-RU" sz="2206" b="1" spc="-1" dirty="0">
                <a:solidFill>
                  <a:srgbClr val="000000"/>
                </a:solidFill>
                <a:latin typeface="Times New Roman"/>
                <a:ea typeface="Calibri"/>
              </a:rPr>
              <a:t> трави, рапс, люцерна й </a:t>
            </a:r>
            <a:r>
              <a:rPr lang="ru-RU" sz="2206" b="1" spc="-1" dirty="0" err="1">
                <a:solidFill>
                  <a:srgbClr val="000000"/>
                </a:solidFill>
                <a:latin typeface="Times New Roman"/>
                <a:ea typeface="Calibri"/>
              </a:rPr>
              <a:t>ін</a:t>
            </a:r>
            <a:r>
              <a:rPr lang="ru-RU" sz="2206" b="1" spc="-1" dirty="0">
                <a:solidFill>
                  <a:srgbClr val="000000"/>
                </a:solidFill>
                <a:latin typeface="Times New Roman"/>
                <a:ea typeface="Calibri"/>
              </a:rPr>
              <a:t>.). З </a:t>
            </a:r>
            <a:r>
              <a:rPr lang="ru-RU" sz="2206" b="1" spc="-1" dirty="0" err="1">
                <a:solidFill>
                  <a:srgbClr val="000000"/>
                </a:solidFill>
                <a:latin typeface="Times New Roman"/>
                <a:ea typeface="Calibri"/>
              </a:rPr>
              <a:t>іншого</a:t>
            </a:r>
            <a:r>
              <a:rPr lang="ru-RU" sz="2206" b="1" spc="-1" dirty="0">
                <a:solidFill>
                  <a:srgbClr val="000000"/>
                </a:solidFill>
                <a:latin typeface="Times New Roman"/>
                <a:ea typeface="Calibri"/>
              </a:rPr>
              <a:t> боку, </a:t>
            </a:r>
            <a:r>
              <a:rPr lang="ru-RU" sz="2206" b="1" spc="-1" dirty="0" err="1">
                <a:solidFill>
                  <a:srgbClr val="000000"/>
                </a:solidFill>
                <a:latin typeface="Times New Roman"/>
                <a:ea typeface="Calibri"/>
              </a:rPr>
              <a:t>існує</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ймовірність</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перенесення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трансгенів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від</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культурних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видів</a:t>
            </a:r>
            <a:r>
              <a:rPr lang="ru-RU" sz="2206" b="1" spc="-1" dirty="0">
                <a:solidFill>
                  <a:srgbClr val="000000"/>
                </a:solidFill>
                <a:latin typeface="Times New Roman"/>
                <a:ea typeface="Calibri"/>
              </a:rPr>
              <a:t> до </a:t>
            </a:r>
            <a:r>
              <a:rPr lang="ru-RU" sz="2206" b="1" spc="-1" dirty="0" err="1">
                <a:solidFill>
                  <a:srgbClr val="000000"/>
                </a:solidFill>
                <a:latin typeface="Times New Roman"/>
                <a:ea typeface="Calibri"/>
              </a:rPr>
              <a:t>їх</a:t>
            </a:r>
            <a:r>
              <a:rPr lang="ru-RU" sz="2206" b="1" spc="-1" dirty="0">
                <a:solidFill>
                  <a:srgbClr val="000000"/>
                </a:solidFill>
                <a:latin typeface="Times New Roman"/>
                <a:ea typeface="Calibri"/>
              </a:rPr>
              <a:t> диких </a:t>
            </a:r>
            <a:r>
              <a:rPr lang="ru-RU" sz="2206" b="1" spc="-1" dirty="0" err="1">
                <a:solidFill>
                  <a:srgbClr val="000000"/>
                </a:solidFill>
                <a:latin typeface="Times New Roman"/>
                <a:ea typeface="Calibri"/>
              </a:rPr>
              <a:t>родичів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можуть</a:t>
            </a:r>
            <a:r>
              <a:rPr lang="ru-RU" sz="2206" b="1" spc="-1" dirty="0">
                <a:solidFill>
                  <a:srgbClr val="000000"/>
                </a:solidFill>
                <a:latin typeface="Times New Roman"/>
                <a:ea typeface="Calibri"/>
              </a:rPr>
              <a:t> бути </a:t>
            </a:r>
            <a:r>
              <a:rPr lang="ru-RU" sz="2206" b="1" spc="-1" dirty="0" err="1">
                <a:solidFill>
                  <a:srgbClr val="000000"/>
                </a:solidFill>
                <a:latin typeface="Times New Roman"/>
                <a:ea typeface="Calibri"/>
              </a:rPr>
              <a:t>бур’янами</a:t>
            </a:r>
            <a:r>
              <a:rPr lang="ru-RU" sz="2206" b="1" spc="-1" dirty="0">
                <a:solidFill>
                  <a:srgbClr val="000000"/>
                </a:solidFill>
                <a:latin typeface="Times New Roman"/>
                <a:ea typeface="Calibri"/>
              </a:rPr>
              <a:t>. Тому не </a:t>
            </a:r>
            <a:r>
              <a:rPr lang="ru-RU" sz="2206" b="1" spc="-1" dirty="0" err="1">
                <a:solidFill>
                  <a:srgbClr val="000000"/>
                </a:solidFill>
                <a:latin typeface="Times New Roman"/>
                <a:ea typeface="Calibri"/>
              </a:rPr>
              <a:t>випадково</a:t>
            </a:r>
            <a:r>
              <a:rPr lang="ru-RU" sz="2206" b="1" spc="-1" dirty="0">
                <a:solidFill>
                  <a:srgbClr val="000000"/>
                </a:solidFill>
                <a:latin typeface="Times New Roman"/>
                <a:ea typeface="Calibri"/>
              </a:rPr>
              <a:t> за </a:t>
            </a:r>
            <a:r>
              <a:rPr lang="ru-RU" sz="2206" b="1" spc="-1" dirty="0" err="1">
                <a:solidFill>
                  <a:srgbClr val="000000"/>
                </a:solidFill>
                <a:latin typeface="Times New Roman"/>
                <a:ea typeface="Calibri"/>
              </a:rPr>
              <a:t>оцінювання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ризиків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несприятливих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екологічних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ефектів</a:t>
            </a:r>
            <a:r>
              <a:rPr lang="ru-RU" sz="2206" b="1" spc="-1" dirty="0">
                <a:solidFill>
                  <a:srgbClr val="000000"/>
                </a:solidFill>
                <a:latin typeface="Times New Roman"/>
                <a:ea typeface="Calibri"/>
              </a:rPr>
              <a:t> ГМО </a:t>
            </a:r>
            <a:r>
              <a:rPr lang="ru-RU" sz="2206" b="1" spc="-1" dirty="0" err="1">
                <a:solidFill>
                  <a:srgbClr val="000000"/>
                </a:solidFill>
                <a:latin typeface="Times New Roman"/>
                <a:ea typeface="Calibri"/>
              </a:rPr>
              <a:t>обов’язково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аналізується</a:t>
            </a:r>
            <a:r>
              <a:rPr lang="ru-RU" sz="1158" b="1" spc="-1" dirty="0">
                <a:solidFill>
                  <a:srgbClr val="000000"/>
                </a:solidFill>
                <a:latin typeface="Arial"/>
                <a:ea typeface="Calibri"/>
              </a:rPr>
              <a:t> </a:t>
            </a:r>
            <a:r>
              <a:rPr lang="ru-RU" sz="2206" b="1" spc="-1" dirty="0">
                <a:solidFill>
                  <a:srgbClr val="000000"/>
                </a:solidFill>
                <a:latin typeface="Times New Roman"/>
                <a:ea typeface="Calibri"/>
              </a:rPr>
              <a:t>сама </a:t>
            </a:r>
            <a:r>
              <a:rPr lang="ru-RU" sz="2206" b="1" spc="-1" dirty="0" err="1">
                <a:solidFill>
                  <a:srgbClr val="000000"/>
                </a:solidFill>
                <a:latin typeface="Times New Roman"/>
                <a:ea typeface="Calibri"/>
              </a:rPr>
              <a:t>трансгенна</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ознака</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щодо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адаптивності</a:t>
            </a:r>
            <a:r>
              <a:rPr lang="ru-RU" sz="2206" b="1" spc="-1" dirty="0">
                <a:solidFill>
                  <a:srgbClr val="000000"/>
                </a:solidFill>
                <a:latin typeface="Times New Roman"/>
                <a:ea typeface="Calibri"/>
              </a:rPr>
              <a:t>, а </a:t>
            </a:r>
            <a:r>
              <a:rPr lang="ru-RU" sz="2206" b="1" spc="-1" dirty="0" err="1">
                <a:solidFill>
                  <a:srgbClr val="000000"/>
                </a:solidFill>
                <a:latin typeface="Times New Roman"/>
                <a:ea typeface="Calibri"/>
              </a:rPr>
              <a:t>також</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ймовірність</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її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перенесення</a:t>
            </a:r>
            <a:r>
              <a:rPr lang="ru-RU" sz="2206" b="1" spc="-1" dirty="0">
                <a:solidFill>
                  <a:srgbClr val="000000"/>
                </a:solidFill>
                <a:latin typeface="Times New Roman"/>
                <a:ea typeface="Calibri"/>
              </a:rPr>
              <a:t> диким родичам.</a:t>
            </a:r>
            <a:endParaRPr lang="ru-RU" sz="2206" spc="-1" dirty="0">
              <a:latin typeface="Arial"/>
            </a:endParaRPr>
          </a:p>
        </p:txBody>
      </p:sp>
    </p:spTree>
    <p:extLst>
      <p:ext uri="{BB962C8B-B14F-4D97-AF65-F5344CB8AC3E}">
        <p14:creationId xmlns:p14="http://schemas.microsoft.com/office/powerpoint/2010/main" val="36834869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 name="CustomShape 1"/>
          <p:cNvSpPr/>
          <p:nvPr/>
        </p:nvSpPr>
        <p:spPr>
          <a:xfrm>
            <a:off x="236215" y="360220"/>
            <a:ext cx="9609782" cy="6889257"/>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99250" tIns="49625" rIns="99250" bIns="49625" anchor="ctr">
            <a:spAutoFit/>
          </a:bodyPr>
          <a:lstStyle/>
          <a:p>
            <a:pPr algn="just">
              <a:lnSpc>
                <a:spcPct val="100000"/>
              </a:lnSpc>
            </a:pPr>
            <a:r>
              <a:rPr lang="ru-RU" sz="2206" b="1" i="1" spc="-1" dirty="0" err="1">
                <a:solidFill>
                  <a:srgbClr val="7030A0"/>
                </a:solidFill>
                <a:latin typeface="Times New Roman"/>
                <a:ea typeface="Calibri"/>
              </a:rPr>
              <a:t>Несприятливі</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ефекти</a:t>
            </a:r>
            <a:r>
              <a:rPr lang="ru-RU" sz="2206" b="1" i="1" spc="-1" dirty="0">
                <a:solidFill>
                  <a:srgbClr val="7030A0"/>
                </a:solidFill>
                <a:latin typeface="Times New Roman"/>
                <a:ea typeface="Calibri"/>
              </a:rPr>
              <a:t> ГМО на </a:t>
            </a:r>
            <a:r>
              <a:rPr lang="ru-RU" sz="2206" b="1" i="1" spc="-1" dirty="0" err="1">
                <a:solidFill>
                  <a:srgbClr val="7030A0"/>
                </a:solidFill>
                <a:latin typeface="Times New Roman"/>
                <a:ea typeface="Calibri"/>
              </a:rPr>
              <a:t>організми</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що</a:t>
            </a:r>
            <a:r>
              <a:rPr lang="ru-RU" sz="2206" b="1" i="1" spc="-1" dirty="0">
                <a:solidFill>
                  <a:srgbClr val="7030A0"/>
                </a:solidFill>
                <a:latin typeface="Times New Roman"/>
                <a:ea typeface="Calibri"/>
              </a:rPr>
              <a:t> не є «</a:t>
            </a:r>
            <a:r>
              <a:rPr lang="ru-RU" sz="2206" b="1" i="1" spc="-1" dirty="0" err="1">
                <a:solidFill>
                  <a:srgbClr val="7030A0"/>
                </a:solidFill>
                <a:latin typeface="Times New Roman"/>
                <a:ea typeface="Calibri"/>
              </a:rPr>
              <a:t>мішенями</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трансгенних</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ознак</a:t>
            </a:r>
            <a:r>
              <a:rPr lang="ru-RU" sz="2206" b="1" i="1" spc="-1" dirty="0">
                <a:solidFill>
                  <a:srgbClr val="7030A0"/>
                </a:solidFill>
                <a:latin typeface="Times New Roman"/>
                <a:ea typeface="Calibri"/>
              </a:rPr>
              <a:t>. </a:t>
            </a:r>
            <a:r>
              <a:rPr lang="ru-RU" sz="2206" b="1" spc="-1" dirty="0" err="1">
                <a:solidFill>
                  <a:srgbClr val="000000"/>
                </a:solidFill>
                <a:latin typeface="Times New Roman"/>
                <a:ea typeface="Calibri"/>
              </a:rPr>
              <a:t>Використання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трансгенних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сортів</a:t>
            </a:r>
            <a:r>
              <a:rPr lang="ru-RU" sz="2206" b="1" spc="-1" dirty="0">
                <a:solidFill>
                  <a:srgbClr val="000000"/>
                </a:solidFill>
                <a:latin typeface="Times New Roman"/>
                <a:ea typeface="Calibri"/>
              </a:rPr>
              <a:t> з </a:t>
            </a:r>
            <a:r>
              <a:rPr lang="ru-RU" sz="2206" b="1" spc="-1" dirty="0" err="1">
                <a:solidFill>
                  <a:srgbClr val="000000"/>
                </a:solidFill>
                <a:latin typeface="Times New Roman"/>
                <a:ea typeface="Calibri"/>
              </a:rPr>
              <a:t>інсектицидними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властивостями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завдяки</a:t>
            </a:r>
            <a:r>
              <a:rPr lang="ru-RU" sz="2206" b="1" spc="-1" dirty="0">
                <a:solidFill>
                  <a:srgbClr val="000000"/>
                </a:solidFill>
                <a:latin typeface="Times New Roman"/>
                <a:ea typeface="Calibri"/>
              </a:rPr>
              <a:t> </a:t>
            </a:r>
            <a:r>
              <a:rPr lang="ru-RU" sz="2206" b="1" i="1" spc="-1" dirty="0" err="1">
                <a:solidFill>
                  <a:srgbClr val="000000"/>
                </a:solidFill>
                <a:latin typeface="Times New Roman"/>
                <a:ea typeface="Calibri"/>
              </a:rPr>
              <a:t>Bt</a:t>
            </a:r>
            <a:r>
              <a:rPr lang="ru-RU" sz="2206" b="1" i="1" spc="-1" dirty="0">
                <a:solidFill>
                  <a:srgbClr val="000000"/>
                </a:solidFill>
                <a:latin typeface="Times New Roman"/>
                <a:ea typeface="Calibri"/>
              </a:rPr>
              <a:t>-гена</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відразу</a:t>
            </a:r>
            <a:r>
              <a:rPr lang="ru-RU" sz="2206" b="1" spc="-1" dirty="0">
                <a:solidFill>
                  <a:srgbClr val="000000"/>
                </a:solidFill>
                <a:latin typeface="Times New Roman"/>
                <a:ea typeface="Calibri"/>
              </a:rPr>
              <a:t> ж породило </a:t>
            </a:r>
            <a:r>
              <a:rPr lang="ru-RU" sz="2206" b="1" spc="-1" dirty="0" err="1">
                <a:solidFill>
                  <a:srgbClr val="000000"/>
                </a:solidFill>
                <a:latin typeface="Times New Roman"/>
                <a:ea typeface="Calibri"/>
              </a:rPr>
              <a:t>питання</a:t>
            </a:r>
            <a:r>
              <a:rPr lang="ru-RU" sz="2206" b="1" spc="-1" dirty="0">
                <a:solidFill>
                  <a:srgbClr val="000000"/>
                </a:solidFill>
                <a:latin typeface="Times New Roman"/>
                <a:ea typeface="Calibri"/>
              </a:rPr>
              <a:t>: </a:t>
            </a:r>
            <a:r>
              <a:rPr lang="ru-RU" sz="2206" b="1" i="1" spc="-1" dirty="0" err="1">
                <a:solidFill>
                  <a:srgbClr val="7030A0"/>
                </a:solidFill>
                <a:latin typeface="Times New Roman"/>
                <a:ea typeface="Calibri"/>
              </a:rPr>
              <a:t>чи</a:t>
            </a:r>
            <a:r>
              <a:rPr lang="ru-RU" sz="2206" b="1" i="1" spc="-1" dirty="0">
                <a:solidFill>
                  <a:srgbClr val="7030A0"/>
                </a:solidFill>
                <a:latin typeface="Times New Roman"/>
                <a:ea typeface="Calibri"/>
              </a:rPr>
              <a:t> не </a:t>
            </a:r>
            <a:r>
              <a:rPr lang="ru-RU" sz="2206" b="1" i="1" spc="-1" dirty="0" err="1">
                <a:solidFill>
                  <a:srgbClr val="7030A0"/>
                </a:solidFill>
                <a:latin typeface="Times New Roman"/>
                <a:ea typeface="Calibri"/>
              </a:rPr>
              <a:t>вплинуть</a:t>
            </a:r>
            <a:r>
              <a:rPr lang="ru-RU" sz="2206" b="1" i="1" spc="-1" dirty="0">
                <a:solidFill>
                  <a:srgbClr val="7030A0"/>
                </a:solidFill>
                <a:latin typeface="Times New Roman"/>
                <a:ea typeface="Calibri"/>
              </a:rPr>
              <a:t> негативно </a:t>
            </a:r>
            <a:r>
              <a:rPr lang="ru-RU" sz="2206" b="1" i="1" spc="-1" dirty="0" err="1">
                <a:solidFill>
                  <a:srgbClr val="7030A0"/>
                </a:solidFill>
                <a:latin typeface="Times New Roman"/>
                <a:ea typeface="Calibri"/>
              </a:rPr>
              <a:t>ці</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сорти</a:t>
            </a:r>
            <a:r>
              <a:rPr lang="ru-RU" sz="2206" b="1" i="1" spc="-1" dirty="0">
                <a:solidFill>
                  <a:srgbClr val="7030A0"/>
                </a:solidFill>
                <a:latin typeface="Times New Roman"/>
                <a:ea typeface="Calibri"/>
              </a:rPr>
              <a:t> на </a:t>
            </a:r>
            <a:r>
              <a:rPr lang="ru-RU" sz="2206" b="1" i="1" spc="-1" dirty="0" err="1">
                <a:solidFill>
                  <a:srgbClr val="7030A0"/>
                </a:solidFill>
                <a:latin typeface="Times New Roman"/>
                <a:ea typeface="Calibri"/>
              </a:rPr>
              <a:t>біологічну</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різноманітність</a:t>
            </a:r>
            <a:r>
              <a:rPr lang="ru-RU" sz="2206" b="1" i="1" spc="-1" dirty="0">
                <a:solidFill>
                  <a:srgbClr val="7030A0"/>
                </a:solidFill>
                <a:latin typeface="Times New Roman"/>
                <a:ea typeface="Calibri"/>
              </a:rPr>
              <a:t> комах, </a:t>
            </a:r>
            <a:r>
              <a:rPr lang="ru-RU" sz="2206" b="1" i="1" spc="-1" dirty="0" err="1">
                <a:solidFill>
                  <a:srgbClr val="7030A0"/>
                </a:solidFill>
                <a:latin typeface="Times New Roman"/>
                <a:ea typeface="Calibri"/>
              </a:rPr>
              <a:t>які</a:t>
            </a:r>
            <a:r>
              <a:rPr lang="ru-RU" sz="2206" b="1" i="1" spc="-1" dirty="0">
                <a:solidFill>
                  <a:srgbClr val="7030A0"/>
                </a:solidFill>
                <a:latin typeface="Times New Roman"/>
                <a:ea typeface="Calibri"/>
              </a:rPr>
              <a:t> не є «</a:t>
            </a:r>
            <a:r>
              <a:rPr lang="ru-RU" sz="2206" b="1" i="1" spc="-1" dirty="0" err="1">
                <a:solidFill>
                  <a:srgbClr val="7030A0"/>
                </a:solidFill>
                <a:latin typeface="Times New Roman"/>
                <a:ea typeface="Calibri"/>
              </a:rPr>
              <a:t>мішенню</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трансгенної</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ознаки</a:t>
            </a:r>
            <a:r>
              <a:rPr lang="ru-RU" sz="2206" b="1" i="1" spc="-1" dirty="0">
                <a:solidFill>
                  <a:srgbClr val="7030A0"/>
                </a:solidFill>
                <a:latin typeface="Times New Roman"/>
                <a:ea typeface="Calibri"/>
              </a:rPr>
              <a:t>? </a:t>
            </a:r>
            <a:r>
              <a:rPr lang="ru-RU" sz="2206" b="1" spc="-1" dirty="0" err="1">
                <a:solidFill>
                  <a:srgbClr val="000000"/>
                </a:solidFill>
                <a:latin typeface="Times New Roman"/>
                <a:ea typeface="Calibri"/>
              </a:rPr>
              <a:t>Маємо</a:t>
            </a:r>
            <a:r>
              <a:rPr lang="ru-RU" sz="2206" b="1" spc="-1" dirty="0">
                <a:solidFill>
                  <a:srgbClr val="000000"/>
                </a:solidFill>
                <a:latin typeface="Times New Roman"/>
                <a:ea typeface="Calibri"/>
              </a:rPr>
              <a:t> на </a:t>
            </a:r>
            <a:r>
              <a:rPr lang="ru-RU" sz="2206" b="1" spc="-1" dirty="0" err="1">
                <a:solidFill>
                  <a:srgbClr val="000000"/>
                </a:solidFill>
                <a:latin typeface="Times New Roman"/>
                <a:ea typeface="Calibri"/>
              </a:rPr>
              <a:t>увазі</a:t>
            </a:r>
            <a:r>
              <a:rPr lang="ru-RU" sz="2206" b="1" spc="-1" dirty="0">
                <a:solidFill>
                  <a:srgbClr val="000000"/>
                </a:solidFill>
                <a:latin typeface="Times New Roman"/>
                <a:ea typeface="Calibri"/>
              </a:rPr>
              <a:t> перш за все </a:t>
            </a:r>
            <a:r>
              <a:rPr lang="ru-RU" sz="2206" b="1" spc="-1" dirty="0" err="1">
                <a:solidFill>
                  <a:srgbClr val="000000"/>
                </a:solidFill>
                <a:latin typeface="Times New Roman"/>
                <a:ea typeface="Calibri"/>
              </a:rPr>
              <a:t>такі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корисні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комахи</a:t>
            </a:r>
            <a:r>
              <a:rPr lang="ru-RU" sz="2206" b="1" spc="-1" dirty="0">
                <a:solidFill>
                  <a:srgbClr val="000000"/>
                </a:solidFill>
                <a:latin typeface="Times New Roman"/>
                <a:ea typeface="Calibri"/>
              </a:rPr>
              <a:t>, як </a:t>
            </a:r>
            <a:r>
              <a:rPr lang="ru-RU" sz="2206" b="1" spc="-1" dirty="0" err="1">
                <a:solidFill>
                  <a:srgbClr val="000000"/>
                </a:solidFill>
                <a:latin typeface="Times New Roman"/>
                <a:ea typeface="Calibri"/>
              </a:rPr>
              <a:t>бджоли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сонечки</a:t>
            </a:r>
            <a:r>
              <a:rPr lang="ru-RU" sz="2206" b="1" spc="-1" dirty="0">
                <a:solidFill>
                  <a:srgbClr val="000000"/>
                </a:solidFill>
                <a:latin typeface="Times New Roman"/>
                <a:ea typeface="Calibri"/>
              </a:rPr>
              <a:t>, златоглазки. На </a:t>
            </a:r>
            <a:r>
              <a:rPr lang="ru-RU" sz="2206" b="1" spc="-1" dirty="0" err="1">
                <a:solidFill>
                  <a:srgbClr val="000000"/>
                </a:solidFill>
                <a:latin typeface="Times New Roman"/>
                <a:ea typeface="Calibri"/>
              </a:rPr>
              <a:t>щастя</a:t>
            </a:r>
            <a:r>
              <a:rPr lang="ru-RU" sz="2206" b="1" spc="-1" dirty="0">
                <a:solidFill>
                  <a:srgbClr val="000000"/>
                </a:solidFill>
                <a:latin typeface="Times New Roman"/>
                <a:ea typeface="Calibri"/>
              </a:rPr>
              <a:t> для </a:t>
            </a:r>
            <a:r>
              <a:rPr lang="ru-RU" sz="2206" b="1" spc="-1" dirty="0" err="1">
                <a:solidFill>
                  <a:srgbClr val="000000"/>
                </a:solidFill>
                <a:latin typeface="Times New Roman"/>
                <a:ea typeface="Calibri"/>
              </a:rPr>
              <a:t>природи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Bt-протеїни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відрізняються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високою</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вибірковістю</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своєї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дії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Проте</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можливі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негативні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ефекти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пов’язані</a:t>
            </a:r>
            <a:r>
              <a:rPr lang="ru-RU" sz="2206" b="1" spc="-1" dirty="0">
                <a:solidFill>
                  <a:srgbClr val="000000"/>
                </a:solidFill>
                <a:latin typeface="Times New Roman"/>
                <a:ea typeface="Calibri"/>
              </a:rPr>
              <a:t> з </a:t>
            </a:r>
            <a:r>
              <a:rPr lang="ru-RU" sz="2206" b="1" spc="-1" dirty="0" err="1">
                <a:solidFill>
                  <a:srgbClr val="000000"/>
                </a:solidFill>
                <a:latin typeface="Times New Roman"/>
                <a:ea typeface="Calibri"/>
              </a:rPr>
              <a:t>нецільовою</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дією</a:t>
            </a:r>
            <a:r>
              <a:rPr lang="ru-RU" sz="2206" b="1" spc="-1" dirty="0">
                <a:solidFill>
                  <a:srgbClr val="000000"/>
                </a:solidFill>
                <a:latin typeface="Times New Roman"/>
                <a:ea typeface="Calibri"/>
              </a:rPr>
              <a:t> ГМО на </a:t>
            </a:r>
            <a:r>
              <a:rPr lang="ru-RU" sz="2206" b="1" spc="-1" dirty="0" err="1">
                <a:solidFill>
                  <a:srgbClr val="000000"/>
                </a:solidFill>
                <a:latin typeface="Times New Roman"/>
                <a:ea typeface="Calibri"/>
              </a:rPr>
              <a:t>інші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організми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обов’язково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ретельно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зважуються</a:t>
            </a:r>
            <a:r>
              <a:rPr lang="ru-RU" sz="2206" b="1" spc="-1" dirty="0">
                <a:solidFill>
                  <a:srgbClr val="000000"/>
                </a:solidFill>
                <a:latin typeface="Times New Roman"/>
                <a:ea typeface="Calibri"/>
              </a:rPr>
              <a:t> при </a:t>
            </a:r>
            <a:r>
              <a:rPr lang="ru-RU" sz="2206" b="1" spc="-1" dirty="0" err="1">
                <a:solidFill>
                  <a:srgbClr val="000000"/>
                </a:solidFill>
                <a:latin typeface="Times New Roman"/>
                <a:ea typeface="Calibri"/>
              </a:rPr>
              <a:t>оцінюванні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їхньої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біобезпеки</a:t>
            </a:r>
            <a:r>
              <a:rPr lang="ru-RU" sz="2206" b="1" spc="-1" dirty="0">
                <a:solidFill>
                  <a:srgbClr val="000000"/>
                </a:solidFill>
                <a:latin typeface="Times New Roman"/>
                <a:ea typeface="Calibri"/>
              </a:rPr>
              <a:t>.</a:t>
            </a:r>
            <a:endParaRPr lang="ru-RU" sz="2206" spc="-1" dirty="0">
              <a:latin typeface="Arial"/>
            </a:endParaRPr>
          </a:p>
          <a:p>
            <a:pPr algn="just">
              <a:lnSpc>
                <a:spcPct val="100000"/>
              </a:lnSpc>
            </a:pPr>
            <a:r>
              <a:rPr lang="ru-RU" sz="2206" b="1" i="1" spc="-1" dirty="0" err="1">
                <a:solidFill>
                  <a:srgbClr val="7030A0"/>
                </a:solidFill>
                <a:latin typeface="Times New Roman"/>
                <a:ea typeface="Calibri"/>
              </a:rPr>
              <a:t>Збільшення</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об’ємів</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використання</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гербіцидів</a:t>
            </a:r>
            <a:r>
              <a:rPr lang="ru-RU" sz="2206" b="1" i="1" spc="-1" dirty="0">
                <a:solidFill>
                  <a:srgbClr val="7030A0"/>
                </a:solidFill>
                <a:latin typeface="Times New Roman"/>
                <a:ea typeface="Calibri"/>
              </a:rPr>
              <a:t>. </a:t>
            </a:r>
            <a:r>
              <a:rPr lang="ru-RU" sz="2206" b="1" spc="-1" dirty="0">
                <a:solidFill>
                  <a:srgbClr val="000000"/>
                </a:solidFill>
                <a:latin typeface="Times New Roman"/>
                <a:ea typeface="Calibri"/>
              </a:rPr>
              <a:t>У </a:t>
            </a:r>
            <a:r>
              <a:rPr lang="ru-RU" sz="2206" b="1" spc="-1" dirty="0" err="1">
                <a:solidFill>
                  <a:srgbClr val="000000"/>
                </a:solidFill>
                <a:latin typeface="Times New Roman"/>
                <a:ea typeface="Calibri"/>
              </a:rPr>
              <a:t>зв’язку</a:t>
            </a:r>
            <a:r>
              <a:rPr lang="ru-RU" sz="2206" b="1" spc="-1" dirty="0">
                <a:solidFill>
                  <a:srgbClr val="000000"/>
                </a:solidFill>
                <a:latin typeface="Times New Roman"/>
                <a:ea typeface="Calibri"/>
              </a:rPr>
              <a:t> з </a:t>
            </a:r>
            <a:r>
              <a:rPr lang="ru-RU" sz="2206" b="1" spc="-1" dirty="0" err="1">
                <a:solidFill>
                  <a:srgbClr val="000000"/>
                </a:solidFill>
                <a:latin typeface="Times New Roman"/>
                <a:ea typeface="Calibri"/>
              </a:rPr>
              <a:t>тим</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перші</a:t>
            </a:r>
            <a:r>
              <a:rPr lang="ru-RU" sz="2206" b="1" spc="-1" dirty="0">
                <a:solidFill>
                  <a:srgbClr val="000000"/>
                </a:solidFill>
                <a:latin typeface="Times New Roman"/>
                <a:ea typeface="Calibri"/>
              </a:rPr>
              <a:t> ГМО </a:t>
            </a:r>
            <a:r>
              <a:rPr lang="ru-RU" sz="2206" b="1" spc="-1" dirty="0" err="1">
                <a:solidFill>
                  <a:srgbClr val="000000"/>
                </a:solidFill>
                <a:latin typeface="Times New Roman"/>
                <a:ea typeface="Calibri"/>
              </a:rPr>
              <a:t>мали</a:t>
            </a:r>
            <a:r>
              <a:rPr lang="ru-RU" sz="2206" b="1" spc="-1" dirty="0">
                <a:solidFill>
                  <a:srgbClr val="000000"/>
                </a:solidFill>
                <a:latin typeface="Times New Roman"/>
                <a:ea typeface="Calibri"/>
              </a:rPr>
              <a:t> в основному, </a:t>
            </a:r>
            <a:r>
              <a:rPr lang="ru-RU" sz="2206" b="1" spc="-1" dirty="0" err="1">
                <a:solidFill>
                  <a:srgbClr val="000000"/>
                </a:solidFill>
                <a:latin typeface="Times New Roman"/>
                <a:ea typeface="Calibri"/>
              </a:rPr>
              <a:t>ознаки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толерантності</a:t>
            </a:r>
            <a:r>
              <a:rPr lang="ru-RU" sz="2206" b="1" spc="-1" dirty="0">
                <a:solidFill>
                  <a:srgbClr val="000000"/>
                </a:solidFill>
                <a:latin typeface="Times New Roman"/>
                <a:ea typeface="Calibri"/>
              </a:rPr>
              <a:t> до </a:t>
            </a:r>
            <a:r>
              <a:rPr lang="ru-RU" sz="2206" b="1" spc="-1" dirty="0" err="1">
                <a:solidFill>
                  <a:srgbClr val="000000"/>
                </a:solidFill>
                <a:latin typeface="Times New Roman"/>
                <a:ea typeface="Calibri"/>
              </a:rPr>
              <a:t>гербіцидів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виникло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побоювання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їх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використання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може</a:t>
            </a:r>
            <a:r>
              <a:rPr lang="ru-RU" sz="2206" b="1" spc="-1" dirty="0">
                <a:solidFill>
                  <a:srgbClr val="000000"/>
                </a:solidFill>
                <a:latin typeface="Times New Roman"/>
                <a:ea typeface="Calibri"/>
              </a:rPr>
              <a:t> привести до </a:t>
            </a:r>
            <a:r>
              <a:rPr lang="ru-RU" sz="2206" b="1" spc="-1" dirty="0" err="1">
                <a:solidFill>
                  <a:srgbClr val="000000"/>
                </a:solidFill>
                <a:latin typeface="Times New Roman"/>
                <a:ea typeface="Calibri"/>
              </a:rPr>
              <a:t>несприятливої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дії</a:t>
            </a:r>
            <a:r>
              <a:rPr lang="ru-RU" sz="2206" b="1" spc="-1" dirty="0">
                <a:solidFill>
                  <a:srgbClr val="000000"/>
                </a:solidFill>
                <a:latin typeface="Times New Roman"/>
                <a:ea typeface="Calibri"/>
              </a:rPr>
              <a:t> на </a:t>
            </a:r>
            <a:r>
              <a:rPr lang="ru-RU" sz="2206" b="1" spc="-1" dirty="0" err="1">
                <a:solidFill>
                  <a:srgbClr val="000000"/>
                </a:solidFill>
                <a:latin typeface="Times New Roman"/>
                <a:ea typeface="Calibri"/>
              </a:rPr>
              <a:t>екосистеми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токсичних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речовин</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похідних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неповного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руйнування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небезпечних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хімікатів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наприклад</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гербіцидів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Проте</a:t>
            </a:r>
            <a:r>
              <a:rPr lang="ru-RU" sz="2206" b="1" spc="-1" dirty="0">
                <a:solidFill>
                  <a:srgbClr val="000000"/>
                </a:solidFill>
                <a:latin typeface="Times New Roman"/>
                <a:ea typeface="Calibri"/>
              </a:rPr>
              <a:t> практика </a:t>
            </a:r>
            <a:r>
              <a:rPr lang="ru-RU" sz="2206" b="1" spc="-1" dirty="0" err="1">
                <a:solidFill>
                  <a:srgbClr val="000000"/>
                </a:solidFill>
                <a:latin typeface="Times New Roman"/>
                <a:ea typeface="Calibri"/>
              </a:rPr>
              <a:t>використання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гербіцидостійких</a:t>
            </a:r>
            <a:r>
              <a:rPr lang="ru-RU" sz="2206" b="1" spc="-1" dirty="0">
                <a:solidFill>
                  <a:srgbClr val="000000"/>
                </a:solidFill>
                <a:latin typeface="Times New Roman"/>
                <a:ea typeface="Calibri"/>
              </a:rPr>
              <a:t> ГМО </a:t>
            </a:r>
            <a:r>
              <a:rPr lang="ru-RU" sz="2206" b="1" spc="-1" dirty="0" err="1">
                <a:solidFill>
                  <a:srgbClr val="000000"/>
                </a:solidFill>
                <a:latin typeface="Times New Roman"/>
                <a:ea typeface="Calibri"/>
              </a:rPr>
              <a:t>сортів</a:t>
            </a:r>
            <a:r>
              <a:rPr lang="ru-RU" sz="2206" b="1" spc="-1" dirty="0">
                <a:solidFill>
                  <a:srgbClr val="000000"/>
                </a:solidFill>
                <a:latin typeface="Times New Roman"/>
                <a:ea typeface="Calibri"/>
              </a:rPr>
              <a:t> показала </a:t>
            </a:r>
            <a:r>
              <a:rPr lang="ru-RU" sz="2206" b="1" spc="-1" dirty="0" err="1">
                <a:solidFill>
                  <a:srgbClr val="000000"/>
                </a:solidFill>
                <a:latin typeface="Times New Roman"/>
                <a:ea typeface="Calibri"/>
              </a:rPr>
              <a:t>протилежну</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тенденцію</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Оскільки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ефективність</a:t>
            </a:r>
            <a:r>
              <a:rPr lang="ru-RU" sz="2206" b="1" spc="-1" dirty="0">
                <a:solidFill>
                  <a:srgbClr val="000000"/>
                </a:solidFill>
                <a:latin typeface="Times New Roman"/>
                <a:ea typeface="Calibri"/>
              </a:rPr>
              <a:t> контролю над </a:t>
            </a:r>
            <a:r>
              <a:rPr lang="ru-RU" sz="2206" b="1" spc="-1" dirty="0" err="1">
                <a:solidFill>
                  <a:srgbClr val="000000"/>
                </a:solidFill>
                <a:latin typeface="Times New Roman"/>
                <a:ea typeface="Calibri"/>
              </a:rPr>
              <a:t>бур’янами</a:t>
            </a:r>
            <a:r>
              <a:rPr lang="ru-RU" sz="2206" b="1" spc="-1" dirty="0">
                <a:solidFill>
                  <a:srgbClr val="000000"/>
                </a:solidFill>
                <a:latin typeface="Times New Roman"/>
                <a:ea typeface="Calibri"/>
              </a:rPr>
              <a:t> за </a:t>
            </a:r>
            <a:r>
              <a:rPr lang="ru-RU" sz="2206" b="1" spc="-1" dirty="0" err="1">
                <a:solidFill>
                  <a:srgbClr val="000000"/>
                </a:solidFill>
                <a:latin typeface="Times New Roman"/>
                <a:ea typeface="Calibri"/>
              </a:rPr>
              <a:t>допомогою</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комбінації</a:t>
            </a:r>
            <a:r>
              <a:rPr lang="ru-RU" sz="2206" b="1" spc="-1" dirty="0">
                <a:solidFill>
                  <a:srgbClr val="000000"/>
                </a:solidFill>
                <a:latin typeface="Times New Roman"/>
                <a:ea typeface="Calibri"/>
              </a:rPr>
              <a:t> ГМО і </a:t>
            </a:r>
            <a:r>
              <a:rPr lang="ru-RU" sz="2206" b="1" spc="-1" dirty="0" err="1">
                <a:solidFill>
                  <a:srgbClr val="000000"/>
                </a:solidFill>
                <a:latin typeface="Times New Roman"/>
                <a:ea typeface="Calibri"/>
              </a:rPr>
              <a:t>відповідного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гербіциду</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вища</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від</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звичайної</a:t>
            </a:r>
            <a:r>
              <a:rPr lang="ru-RU" sz="2206" b="1" spc="-1" dirty="0">
                <a:solidFill>
                  <a:srgbClr val="000000"/>
                </a:solidFill>
                <a:latin typeface="Times New Roman"/>
                <a:ea typeface="Calibri"/>
              </a:rPr>
              <a:t> практики </a:t>
            </a:r>
            <a:r>
              <a:rPr lang="ru-RU" sz="2206" b="1" spc="-1" dirty="0" err="1">
                <a:solidFill>
                  <a:srgbClr val="000000"/>
                </a:solidFill>
                <a:latin typeface="Times New Roman"/>
                <a:ea typeface="Calibri"/>
              </a:rPr>
              <a:t>використання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хімікатів</a:t>
            </a:r>
            <a:r>
              <a:rPr lang="ru-RU" sz="2206" b="1" spc="-1" dirty="0">
                <a:solidFill>
                  <a:srgbClr val="000000"/>
                </a:solidFill>
                <a:latin typeface="Times New Roman"/>
                <a:ea typeface="Calibri"/>
              </a:rPr>
              <a:t>, то </a:t>
            </a:r>
            <a:r>
              <a:rPr lang="ru-RU" sz="2206" b="1" spc="-1" dirty="0" err="1">
                <a:solidFill>
                  <a:srgbClr val="000000"/>
                </a:solidFill>
                <a:latin typeface="Times New Roman"/>
                <a:ea typeface="Calibri"/>
              </a:rPr>
              <a:t>спільний</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об’єм</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гербіцидів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внесених</a:t>
            </a:r>
            <a:r>
              <a:rPr lang="ru-RU" sz="2206" b="1" spc="-1" dirty="0">
                <a:solidFill>
                  <a:srgbClr val="000000"/>
                </a:solidFill>
                <a:latin typeface="Times New Roman"/>
                <a:ea typeface="Calibri"/>
              </a:rPr>
              <a:t> на поля з ГМ сортами, є </a:t>
            </a:r>
            <a:r>
              <a:rPr lang="ru-RU" sz="2206" b="1" spc="-1" dirty="0" err="1">
                <a:solidFill>
                  <a:srgbClr val="000000"/>
                </a:solidFill>
                <a:latin typeface="Times New Roman"/>
                <a:ea typeface="Calibri"/>
              </a:rPr>
              <a:t>нижчим</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звичайного</a:t>
            </a:r>
            <a:r>
              <a:rPr lang="ru-RU" sz="2206" b="1" spc="-1" dirty="0">
                <a:solidFill>
                  <a:srgbClr val="000000"/>
                </a:solidFill>
                <a:latin typeface="Times New Roman"/>
                <a:ea typeface="Calibri"/>
              </a:rPr>
              <a:t>.</a:t>
            </a:r>
            <a:r>
              <a:rPr lang="ru-RU" sz="1158" b="1" spc="-1" dirty="0">
                <a:solidFill>
                  <a:srgbClr val="000000"/>
                </a:solidFill>
                <a:latin typeface="Arial"/>
                <a:ea typeface="DejaVu Sans"/>
              </a:rPr>
              <a:t> </a:t>
            </a:r>
            <a:endParaRPr lang="ru-RU" sz="1158" spc="-1" dirty="0">
              <a:latin typeface="Arial"/>
            </a:endParaRPr>
          </a:p>
        </p:txBody>
      </p:sp>
    </p:spTree>
    <p:extLst>
      <p:ext uri="{BB962C8B-B14F-4D97-AF65-F5344CB8AC3E}">
        <p14:creationId xmlns:p14="http://schemas.microsoft.com/office/powerpoint/2010/main" val="161987767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CustomShape 1"/>
          <p:cNvSpPr/>
          <p:nvPr/>
        </p:nvSpPr>
        <p:spPr>
          <a:xfrm>
            <a:off x="391839" y="682444"/>
            <a:ext cx="9457334" cy="914929"/>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square" lIns="99250" tIns="49625" rIns="99250" bIns="49625">
            <a:spAutoFit/>
          </a:bodyPr>
          <a:lstStyle/>
          <a:p>
            <a:pPr marL="504200" indent="-502612" algn="just">
              <a:buClr>
                <a:srgbClr val="FF0000"/>
              </a:buClr>
              <a:buFont typeface="Wingdings" charset="2"/>
              <a:buChar char=""/>
            </a:pPr>
            <a:r>
              <a:rPr lang="ru-RU" sz="2647" b="1" spc="-1" dirty="0" err="1" smtClean="0">
                <a:solidFill>
                  <a:srgbClr val="FF0000"/>
                </a:solidFill>
                <a:latin typeface="Arial"/>
                <a:ea typeface="DejaVu Sans"/>
              </a:rPr>
              <a:t>Оцінка</a:t>
            </a:r>
            <a:r>
              <a:rPr lang="ru-RU" sz="2647" b="1" spc="-1" dirty="0" smtClean="0">
                <a:solidFill>
                  <a:srgbClr val="FF0000"/>
                </a:solidFill>
                <a:latin typeface="Arial"/>
                <a:ea typeface="DejaVu Sans"/>
              </a:rPr>
              <a:t> </a:t>
            </a:r>
            <a:r>
              <a:rPr lang="ru-RU" sz="2647" b="1" spc="-1" dirty="0" err="1">
                <a:solidFill>
                  <a:srgbClr val="FF0000"/>
                </a:solidFill>
                <a:latin typeface="Arial"/>
                <a:ea typeface="DejaVu Sans"/>
              </a:rPr>
              <a:t>ризиків</a:t>
            </a:r>
            <a:r>
              <a:rPr lang="ru-RU" sz="2647" b="1" spc="-1" dirty="0">
                <a:solidFill>
                  <a:srgbClr val="FF0000"/>
                </a:solidFill>
                <a:latin typeface="Arial"/>
                <a:ea typeface="DejaVu Sans"/>
              </a:rPr>
              <a:t> </a:t>
            </a:r>
            <a:r>
              <a:rPr lang="ru-RU" sz="2647" b="1" spc="-1" dirty="0" err="1">
                <a:solidFill>
                  <a:srgbClr val="FF0000"/>
                </a:solidFill>
                <a:latin typeface="Arial"/>
                <a:ea typeface="DejaVu Sans"/>
              </a:rPr>
              <a:t>можливих</a:t>
            </a:r>
            <a:r>
              <a:rPr lang="ru-RU" sz="2647" b="1" spc="-1" dirty="0">
                <a:solidFill>
                  <a:srgbClr val="FF0000"/>
                </a:solidFill>
                <a:latin typeface="Arial"/>
                <a:ea typeface="DejaVu Sans"/>
              </a:rPr>
              <a:t> </a:t>
            </a:r>
            <a:r>
              <a:rPr lang="ru-RU" sz="2647" b="1" spc="-1" dirty="0" err="1">
                <a:solidFill>
                  <a:srgbClr val="FF0000"/>
                </a:solidFill>
                <a:latin typeface="Arial"/>
                <a:ea typeface="DejaVu Sans"/>
              </a:rPr>
              <a:t>несприятливих</a:t>
            </a:r>
            <a:r>
              <a:rPr lang="ru-RU" sz="2647" b="1" spc="-1" dirty="0">
                <a:solidFill>
                  <a:srgbClr val="FF0000"/>
                </a:solidFill>
                <a:latin typeface="Arial"/>
                <a:ea typeface="DejaVu Sans"/>
              </a:rPr>
              <a:t> </a:t>
            </a:r>
            <a:r>
              <a:rPr lang="ru-RU" sz="2647" b="1" spc="-1" dirty="0" err="1">
                <a:solidFill>
                  <a:srgbClr val="FF0000"/>
                </a:solidFill>
                <a:latin typeface="Arial"/>
                <a:ea typeface="DejaVu Sans"/>
              </a:rPr>
              <a:t>ефектів</a:t>
            </a:r>
            <a:r>
              <a:rPr lang="ru-RU" sz="2647" b="1" spc="-1" dirty="0">
                <a:solidFill>
                  <a:srgbClr val="FF0000"/>
                </a:solidFill>
                <a:latin typeface="Arial"/>
                <a:ea typeface="DejaVu Sans"/>
              </a:rPr>
              <a:t> ГМО на </a:t>
            </a:r>
            <a:r>
              <a:rPr lang="ru-RU" sz="2647" b="1" spc="-1" dirty="0" err="1">
                <a:solidFill>
                  <a:srgbClr val="FF0000"/>
                </a:solidFill>
                <a:latin typeface="Arial"/>
                <a:ea typeface="DejaVu Sans"/>
              </a:rPr>
              <a:t>навколишнє</a:t>
            </a:r>
            <a:r>
              <a:rPr lang="ru-RU" sz="2647" b="1" spc="-1" dirty="0">
                <a:solidFill>
                  <a:srgbClr val="FF0000"/>
                </a:solidFill>
                <a:latin typeface="Arial"/>
                <a:ea typeface="DejaVu Sans"/>
              </a:rPr>
              <a:t> </a:t>
            </a:r>
            <a:r>
              <a:rPr lang="ru-RU" sz="2647" b="1" spc="-1" dirty="0" err="1">
                <a:solidFill>
                  <a:srgbClr val="FF0000"/>
                </a:solidFill>
                <a:latin typeface="Arial"/>
                <a:ea typeface="DejaVu Sans"/>
              </a:rPr>
              <a:t>середовище</a:t>
            </a:r>
            <a:r>
              <a:rPr lang="ru-RU" sz="2647" b="1" spc="-1" dirty="0">
                <a:solidFill>
                  <a:srgbClr val="FF0000"/>
                </a:solidFill>
                <a:latin typeface="Arial"/>
                <a:ea typeface="DejaVu Sans"/>
              </a:rPr>
              <a:t>. </a:t>
            </a:r>
            <a:endParaRPr lang="ru-RU" sz="2647" spc="-1" dirty="0">
              <a:latin typeface="Arial"/>
            </a:endParaRPr>
          </a:p>
        </p:txBody>
      </p:sp>
      <p:sp>
        <p:nvSpPr>
          <p:cNvPr id="668" name="CustomShape 2"/>
          <p:cNvSpPr/>
          <p:nvPr/>
        </p:nvSpPr>
        <p:spPr>
          <a:xfrm>
            <a:off x="397000" y="1697269"/>
            <a:ext cx="9452173" cy="5395836"/>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99250" tIns="49625" rIns="99250" bIns="49625" anchor="ctr">
            <a:spAutoFit/>
          </a:bodyPr>
          <a:lstStyle/>
          <a:p>
            <a:pPr algn="just">
              <a:lnSpc>
                <a:spcPct val="100000"/>
              </a:lnSpc>
            </a:pPr>
            <a:r>
              <a:rPr lang="ru-RU" sz="2647" b="1" spc="-1" dirty="0">
                <a:solidFill>
                  <a:srgbClr val="000000"/>
                </a:solidFill>
                <a:latin typeface="Times New Roman"/>
                <a:ea typeface="Calibri"/>
              </a:rPr>
              <a:t>Для </a:t>
            </a:r>
            <a:r>
              <a:rPr lang="ru-RU" sz="2647" b="1" spc="-1" dirty="0" err="1">
                <a:solidFill>
                  <a:srgbClr val="000000"/>
                </a:solidFill>
                <a:latin typeface="Times New Roman"/>
                <a:ea typeface="Calibri"/>
              </a:rPr>
              <a:t>визначення</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ризиків</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можливих</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несприятливих</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ефектів</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пов’язаних</a:t>
            </a:r>
            <a:r>
              <a:rPr lang="ru-RU" sz="2647" b="1" spc="-1" dirty="0">
                <a:solidFill>
                  <a:srgbClr val="000000"/>
                </a:solidFill>
                <a:latin typeface="Times New Roman"/>
                <a:ea typeface="Calibri"/>
              </a:rPr>
              <a:t> з </a:t>
            </a:r>
            <a:r>
              <a:rPr lang="ru-RU" sz="2647" b="1" spc="-1" dirty="0" err="1">
                <a:solidFill>
                  <a:srgbClr val="000000"/>
                </a:solidFill>
                <a:latin typeface="Times New Roman"/>
                <a:ea typeface="Calibri"/>
              </a:rPr>
              <a:t>вивільненням</a:t>
            </a:r>
            <a:r>
              <a:rPr lang="ru-RU" sz="2647" b="1" spc="-1" dirty="0">
                <a:solidFill>
                  <a:srgbClr val="000000"/>
                </a:solidFill>
                <a:latin typeface="Times New Roman"/>
                <a:ea typeface="Calibri"/>
              </a:rPr>
              <a:t> ГМО в </a:t>
            </a:r>
            <a:r>
              <a:rPr lang="ru-RU" sz="2647" b="1" spc="-1" dirty="0" err="1">
                <a:solidFill>
                  <a:srgbClr val="000000"/>
                </a:solidFill>
                <a:latin typeface="Times New Roman"/>
                <a:ea typeface="Calibri"/>
              </a:rPr>
              <a:t>навколишнє</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середовище</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розроблено</a:t>
            </a:r>
            <a:r>
              <a:rPr lang="ru-RU" sz="2647" b="1" spc="-1" dirty="0">
                <a:solidFill>
                  <a:srgbClr val="000000"/>
                </a:solidFill>
                <a:latin typeface="Times New Roman"/>
                <a:ea typeface="Calibri"/>
              </a:rPr>
              <a:t> </a:t>
            </a:r>
            <a:r>
              <a:rPr lang="ru-RU" sz="2647" b="1" spc="-1" dirty="0" err="1">
                <a:solidFill>
                  <a:srgbClr val="7030A0"/>
                </a:solidFill>
                <a:latin typeface="Times New Roman"/>
                <a:ea typeface="Calibri"/>
              </a:rPr>
              <a:t>спеціальну</a:t>
            </a:r>
            <a:r>
              <a:rPr lang="ru-RU" sz="2647" b="1" spc="-1" dirty="0">
                <a:solidFill>
                  <a:srgbClr val="7030A0"/>
                </a:solidFill>
                <a:latin typeface="Times New Roman"/>
                <a:ea typeface="Calibri"/>
              </a:rPr>
              <a:t> методику, </a:t>
            </a:r>
            <a:r>
              <a:rPr lang="ru-RU" sz="2647" b="1" spc="-1" dirty="0" err="1">
                <a:solidFill>
                  <a:srgbClr val="7030A0"/>
                </a:solidFill>
                <a:latin typeface="Times New Roman"/>
                <a:ea typeface="Calibri"/>
              </a:rPr>
              <a:t>що</a:t>
            </a:r>
            <a:r>
              <a:rPr lang="ru-RU" sz="2647" b="1" spc="-1" dirty="0">
                <a:solidFill>
                  <a:srgbClr val="7030A0"/>
                </a:solidFill>
                <a:latin typeface="Times New Roman"/>
                <a:ea typeface="Calibri"/>
              </a:rPr>
              <a:t> </a:t>
            </a:r>
            <a:r>
              <a:rPr lang="ru-RU" sz="2647" b="1" spc="-1" dirty="0" err="1">
                <a:solidFill>
                  <a:srgbClr val="7030A0"/>
                </a:solidFill>
                <a:latin typeface="Times New Roman"/>
                <a:ea typeface="Calibri"/>
              </a:rPr>
              <a:t>дозволяє</a:t>
            </a:r>
            <a:r>
              <a:rPr lang="ru-RU" sz="2647" b="1" spc="-1" dirty="0">
                <a:solidFill>
                  <a:srgbClr val="7030A0"/>
                </a:solidFill>
                <a:latin typeface="Times New Roman"/>
                <a:ea typeface="Calibri"/>
              </a:rPr>
              <a:t> </a:t>
            </a:r>
            <a:r>
              <a:rPr lang="ru-RU" sz="2647" b="1" spc="-1" dirty="0" err="1">
                <a:solidFill>
                  <a:srgbClr val="7030A0"/>
                </a:solidFill>
                <a:latin typeface="Times New Roman"/>
                <a:ea typeface="Calibri"/>
              </a:rPr>
              <a:t>проводити</a:t>
            </a:r>
            <a:r>
              <a:rPr lang="ru-RU" sz="2647" b="1" spc="-1" dirty="0">
                <a:solidFill>
                  <a:srgbClr val="7030A0"/>
                </a:solidFill>
                <a:latin typeface="Times New Roman"/>
                <a:ea typeface="Calibri"/>
              </a:rPr>
              <a:t> </a:t>
            </a:r>
            <a:r>
              <a:rPr lang="ru-RU" sz="2647" b="1" spc="-1" dirty="0" err="1">
                <a:solidFill>
                  <a:srgbClr val="7030A0"/>
                </a:solidFill>
                <a:latin typeface="Times New Roman"/>
                <a:ea typeface="Calibri"/>
              </a:rPr>
              <a:t>комплексну</a:t>
            </a:r>
            <a:r>
              <a:rPr lang="ru-RU" sz="2647" b="1" spc="-1" dirty="0">
                <a:solidFill>
                  <a:srgbClr val="7030A0"/>
                </a:solidFill>
                <a:latin typeface="Times New Roman"/>
                <a:ea typeface="Calibri"/>
              </a:rPr>
              <a:t> </a:t>
            </a:r>
            <a:r>
              <a:rPr lang="ru-RU" sz="2647" b="1" spc="-1" dirty="0" err="1">
                <a:solidFill>
                  <a:srgbClr val="7030A0"/>
                </a:solidFill>
                <a:latin typeface="Times New Roman"/>
                <a:ea typeface="Calibri"/>
              </a:rPr>
              <a:t>всебічну</a:t>
            </a:r>
            <a:r>
              <a:rPr lang="ru-RU" sz="2647" b="1" spc="-1" dirty="0">
                <a:solidFill>
                  <a:srgbClr val="7030A0"/>
                </a:solidFill>
                <a:latin typeface="Times New Roman"/>
                <a:ea typeface="Calibri"/>
              </a:rPr>
              <a:t> </a:t>
            </a:r>
            <a:r>
              <a:rPr lang="ru-RU" sz="2647" b="1" spc="-1" dirty="0" err="1">
                <a:solidFill>
                  <a:srgbClr val="7030A0"/>
                </a:solidFill>
                <a:latin typeface="Times New Roman"/>
                <a:ea typeface="Calibri"/>
              </a:rPr>
              <a:t>оцінку</a:t>
            </a:r>
            <a:r>
              <a:rPr lang="ru-RU" sz="2647" b="1" spc="-1" dirty="0">
                <a:solidFill>
                  <a:srgbClr val="7030A0"/>
                </a:solidFill>
                <a:latin typeface="Times New Roman"/>
                <a:ea typeface="Calibri"/>
              </a:rPr>
              <a:t> </a:t>
            </a:r>
            <a:r>
              <a:rPr lang="ru-RU" sz="2647" b="1" spc="-1" dirty="0" err="1">
                <a:solidFill>
                  <a:srgbClr val="7030A0"/>
                </a:solidFill>
                <a:latin typeface="Times New Roman"/>
                <a:ea typeface="Calibri"/>
              </a:rPr>
              <a:t>їх</a:t>
            </a:r>
            <a:r>
              <a:rPr lang="ru-RU" sz="2647" b="1" spc="-1" dirty="0">
                <a:solidFill>
                  <a:srgbClr val="7030A0"/>
                </a:solidFill>
                <a:latin typeface="Times New Roman"/>
                <a:ea typeface="Calibri"/>
              </a:rPr>
              <a:t> </a:t>
            </a:r>
            <a:r>
              <a:rPr lang="ru-RU" sz="2647" b="1" spc="-1" dirty="0" err="1">
                <a:solidFill>
                  <a:srgbClr val="7030A0"/>
                </a:solidFill>
                <a:latin typeface="Times New Roman"/>
                <a:ea typeface="Calibri"/>
              </a:rPr>
              <a:t>безпеки</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Ця</a:t>
            </a:r>
            <a:r>
              <a:rPr lang="ru-RU" sz="2647" b="1" spc="-1" dirty="0">
                <a:solidFill>
                  <a:srgbClr val="000000"/>
                </a:solidFill>
                <a:latin typeface="Times New Roman"/>
                <a:ea typeface="Calibri"/>
              </a:rPr>
              <a:t> методика </a:t>
            </a:r>
            <a:r>
              <a:rPr lang="ru-RU" sz="2647" b="1" spc="-1" dirty="0" err="1">
                <a:solidFill>
                  <a:srgbClr val="000000"/>
                </a:solidFill>
                <a:latin typeface="Times New Roman"/>
                <a:ea typeface="Calibri"/>
              </a:rPr>
              <a:t>застосовується</a:t>
            </a:r>
            <a:r>
              <a:rPr lang="ru-RU" sz="2647" b="1" spc="-1" dirty="0">
                <a:solidFill>
                  <a:srgbClr val="000000"/>
                </a:solidFill>
                <a:latin typeface="Times New Roman"/>
                <a:ea typeface="Calibri"/>
              </a:rPr>
              <a:t> у </a:t>
            </a:r>
            <a:r>
              <a:rPr lang="ru-RU" sz="2647" b="1" spc="-1" dirty="0" err="1">
                <a:solidFill>
                  <a:srgbClr val="000000"/>
                </a:solidFill>
                <a:latin typeface="Times New Roman"/>
                <a:ea typeface="Calibri"/>
              </a:rPr>
              <a:t>всіх</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країнах</a:t>
            </a:r>
            <a:r>
              <a:rPr lang="ru-RU" sz="2647" b="1" spc="-1" dirty="0">
                <a:solidFill>
                  <a:srgbClr val="000000"/>
                </a:solidFill>
                <a:latin typeface="Times New Roman"/>
                <a:ea typeface="Calibri"/>
              </a:rPr>
              <a:t>, де </a:t>
            </a:r>
            <a:r>
              <a:rPr lang="ru-RU" sz="2647" b="1" spc="-1" dirty="0" err="1">
                <a:solidFill>
                  <a:srgbClr val="000000"/>
                </a:solidFill>
                <a:latin typeface="Times New Roman"/>
                <a:ea typeface="Calibri"/>
              </a:rPr>
              <a:t>вирощують</a:t>
            </a:r>
            <a:r>
              <a:rPr lang="ru-RU" sz="2647" b="1" spc="-1" dirty="0">
                <a:solidFill>
                  <a:srgbClr val="000000"/>
                </a:solidFill>
                <a:latin typeface="Times New Roman"/>
                <a:ea typeface="Calibri"/>
              </a:rPr>
              <a:t> ГМО. </a:t>
            </a:r>
            <a:endParaRPr lang="ru-RU" sz="2647" spc="-1" dirty="0">
              <a:latin typeface="Arial"/>
            </a:endParaRPr>
          </a:p>
          <a:p>
            <a:pPr algn="just">
              <a:lnSpc>
                <a:spcPct val="100000"/>
              </a:lnSpc>
            </a:pPr>
            <a:r>
              <a:rPr lang="ru-RU" sz="2647" b="1" spc="-1" dirty="0" err="1">
                <a:solidFill>
                  <a:srgbClr val="000000"/>
                </a:solidFill>
                <a:latin typeface="Times New Roman"/>
                <a:ea typeface="Calibri"/>
              </a:rPr>
              <a:t>Основні</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її</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положення</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закріплені</a:t>
            </a:r>
            <a:r>
              <a:rPr lang="ru-RU" sz="2647" b="1" spc="-1" dirty="0">
                <a:solidFill>
                  <a:srgbClr val="000000"/>
                </a:solidFill>
                <a:latin typeface="Times New Roman"/>
                <a:ea typeface="Calibri"/>
              </a:rPr>
              <a:t> у </a:t>
            </a:r>
            <a:r>
              <a:rPr lang="ru-RU" sz="2647" b="1" spc="-1" dirty="0" err="1">
                <a:solidFill>
                  <a:srgbClr val="000000"/>
                </a:solidFill>
                <a:latin typeface="Times New Roman"/>
                <a:ea typeface="Calibri"/>
              </a:rPr>
              <a:t>ряді</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міжнародних</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угод</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що</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робить</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її</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використання</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обов’язковою</a:t>
            </a:r>
            <a:r>
              <a:rPr lang="ru-RU" sz="2647" b="1" spc="-1" dirty="0">
                <a:solidFill>
                  <a:srgbClr val="000000"/>
                </a:solidFill>
                <a:latin typeface="Times New Roman"/>
                <a:ea typeface="Calibri"/>
              </a:rPr>
              <a:t> процедурою для </a:t>
            </a:r>
            <a:r>
              <a:rPr lang="ru-RU" sz="2647" b="1" spc="-1" dirty="0" err="1">
                <a:solidFill>
                  <a:srgbClr val="000000"/>
                </a:solidFill>
                <a:latin typeface="Times New Roman"/>
                <a:ea typeface="Calibri"/>
              </a:rPr>
              <a:t>країн</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які</a:t>
            </a:r>
            <a:r>
              <a:rPr lang="ru-RU" sz="2647" b="1" spc="-1" dirty="0">
                <a:solidFill>
                  <a:srgbClr val="000000"/>
                </a:solidFill>
                <a:latin typeface="Times New Roman"/>
                <a:ea typeface="Calibri"/>
              </a:rPr>
              <a:t> до них </a:t>
            </a:r>
            <a:r>
              <a:rPr lang="ru-RU" sz="2647" b="1" spc="-1" dirty="0" err="1">
                <a:solidFill>
                  <a:srgbClr val="000000"/>
                </a:solidFill>
                <a:latin typeface="Times New Roman"/>
                <a:ea typeface="Calibri"/>
              </a:rPr>
              <a:t>приєдналися</a:t>
            </a:r>
            <a:r>
              <a:rPr lang="ru-RU" sz="2647" b="1" spc="-1" dirty="0">
                <a:solidFill>
                  <a:srgbClr val="000000"/>
                </a:solidFill>
                <a:latin typeface="Times New Roman"/>
                <a:ea typeface="Calibri"/>
              </a:rPr>
              <a:t>. </a:t>
            </a:r>
            <a:endParaRPr lang="ru-RU" sz="2647" spc="-1" dirty="0">
              <a:latin typeface="Arial"/>
            </a:endParaRPr>
          </a:p>
          <a:p>
            <a:pPr algn="just">
              <a:lnSpc>
                <a:spcPct val="100000"/>
              </a:lnSpc>
            </a:pPr>
            <a:r>
              <a:rPr lang="ru-RU" sz="2647" b="1" spc="-1" dirty="0">
                <a:solidFill>
                  <a:srgbClr val="000000"/>
                </a:solidFill>
                <a:latin typeface="Times New Roman"/>
                <a:ea typeface="Calibri"/>
              </a:rPr>
              <a:t>Методика добре</a:t>
            </a:r>
            <a:r>
              <a:rPr lang="ru-RU" sz="1213" b="1" spc="-1" dirty="0">
                <a:solidFill>
                  <a:srgbClr val="000000"/>
                </a:solidFill>
                <a:latin typeface="Arial"/>
                <a:ea typeface="Calibri"/>
              </a:rPr>
              <a:t> </a:t>
            </a:r>
            <a:r>
              <a:rPr lang="ru-RU" sz="2647" b="1" spc="-1" dirty="0" err="1">
                <a:solidFill>
                  <a:srgbClr val="000000"/>
                </a:solidFill>
                <a:latin typeface="Times New Roman"/>
                <a:ea typeface="Calibri"/>
              </a:rPr>
              <a:t>зарекомендувала</a:t>
            </a:r>
            <a:r>
              <a:rPr lang="ru-RU" sz="2647" b="1" spc="-1" dirty="0">
                <a:solidFill>
                  <a:srgbClr val="000000"/>
                </a:solidFill>
                <a:latin typeface="Times New Roman"/>
                <a:ea typeface="Calibri"/>
              </a:rPr>
              <a:t> себе на </a:t>
            </a:r>
            <a:r>
              <a:rPr lang="ru-RU" sz="2647" b="1" spc="-1" dirty="0" err="1">
                <a:solidFill>
                  <a:srgbClr val="000000"/>
                </a:solidFill>
                <a:latin typeface="Times New Roman"/>
                <a:ea typeface="Calibri"/>
              </a:rPr>
              <a:t>практиці</a:t>
            </a:r>
            <a:r>
              <a:rPr lang="ru-RU" sz="2647" b="1" spc="-1" dirty="0">
                <a:solidFill>
                  <a:srgbClr val="000000"/>
                </a:solidFill>
                <a:latin typeface="Times New Roman"/>
                <a:ea typeface="Calibri"/>
              </a:rPr>
              <a:t>. По </a:t>
            </a:r>
            <a:r>
              <a:rPr lang="ru-RU" sz="2647" b="1" spc="-1" dirty="0" err="1">
                <a:solidFill>
                  <a:srgbClr val="000000"/>
                </a:solidFill>
                <a:latin typeface="Times New Roman"/>
                <a:ea typeface="Calibri"/>
              </a:rPr>
              <a:t>суті</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невідомо</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жодного</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випадку</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негативної</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дії</a:t>
            </a:r>
            <a:r>
              <a:rPr lang="ru-RU" sz="2647" b="1" spc="-1" dirty="0">
                <a:solidFill>
                  <a:srgbClr val="000000"/>
                </a:solidFill>
                <a:latin typeface="Times New Roman"/>
                <a:ea typeface="Calibri"/>
              </a:rPr>
              <a:t> ГМО на </a:t>
            </a:r>
            <a:r>
              <a:rPr lang="ru-RU" sz="2647" b="1" spc="-1" dirty="0" err="1">
                <a:solidFill>
                  <a:srgbClr val="000000"/>
                </a:solidFill>
                <a:latin typeface="Times New Roman"/>
                <a:ea typeface="Calibri"/>
              </a:rPr>
              <a:t>навколишнє</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середовище</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Багато</a:t>
            </a:r>
            <a:r>
              <a:rPr lang="ru-RU" sz="2647" b="1" spc="-1" dirty="0">
                <a:solidFill>
                  <a:srgbClr val="000000"/>
                </a:solidFill>
                <a:latin typeface="Times New Roman"/>
                <a:ea typeface="Calibri"/>
              </a:rPr>
              <a:t> в </a:t>
            </a:r>
            <a:r>
              <a:rPr lang="ru-RU" sz="2647" b="1" spc="-1" dirty="0" err="1">
                <a:solidFill>
                  <a:srgbClr val="000000"/>
                </a:solidFill>
                <a:latin typeface="Times New Roman"/>
                <a:ea typeface="Calibri"/>
              </a:rPr>
              <a:t>чому</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це</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залежить</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від</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ретельної</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оцінки</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безпеки</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всіх</a:t>
            </a:r>
            <a:r>
              <a:rPr lang="ru-RU" sz="2647" b="1" spc="-1" dirty="0">
                <a:solidFill>
                  <a:srgbClr val="000000"/>
                </a:solidFill>
                <a:latin typeface="Times New Roman"/>
                <a:ea typeface="Calibri"/>
              </a:rPr>
              <a:t> ГМО, </a:t>
            </a:r>
            <a:r>
              <a:rPr lang="ru-RU" sz="2647" b="1" spc="-1" dirty="0" err="1">
                <a:solidFill>
                  <a:srgbClr val="000000"/>
                </a:solidFill>
                <a:latin typeface="Times New Roman"/>
                <a:ea typeface="Calibri"/>
              </a:rPr>
              <a:t>що</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вивільняються</a:t>
            </a:r>
            <a:r>
              <a:rPr lang="ru-RU" sz="2647" b="1" spc="-1" dirty="0">
                <a:solidFill>
                  <a:srgbClr val="000000"/>
                </a:solidFill>
                <a:latin typeface="Times New Roman"/>
                <a:ea typeface="Calibri"/>
              </a:rPr>
              <a:t> в </a:t>
            </a:r>
            <a:r>
              <a:rPr lang="ru-RU" sz="2647" b="1" spc="-1" dirty="0" err="1">
                <a:solidFill>
                  <a:srgbClr val="000000"/>
                </a:solidFill>
                <a:latin typeface="Times New Roman"/>
                <a:ea typeface="Calibri"/>
              </a:rPr>
              <a:t>навколишнє</a:t>
            </a:r>
            <a:r>
              <a:rPr lang="ru-RU" sz="2647" b="1" spc="-1" dirty="0">
                <a:solidFill>
                  <a:srgbClr val="000000"/>
                </a:solidFill>
                <a:latin typeface="Times New Roman"/>
                <a:ea typeface="Calibri"/>
              </a:rPr>
              <a:t> </a:t>
            </a:r>
            <a:r>
              <a:rPr lang="ru-RU" sz="2647" b="1" spc="-1" dirty="0" err="1">
                <a:solidFill>
                  <a:srgbClr val="000000"/>
                </a:solidFill>
                <a:latin typeface="Times New Roman"/>
                <a:ea typeface="Calibri"/>
              </a:rPr>
              <a:t>середовище</a:t>
            </a:r>
            <a:r>
              <a:rPr lang="ru-RU" sz="2647" b="1" spc="-1" dirty="0">
                <a:solidFill>
                  <a:srgbClr val="000000"/>
                </a:solidFill>
                <a:latin typeface="Times New Roman"/>
                <a:ea typeface="Calibri"/>
              </a:rPr>
              <a:t>.</a:t>
            </a:r>
            <a:endParaRPr lang="ru-RU" sz="2647" spc="-1" dirty="0">
              <a:latin typeface="Arial"/>
            </a:endParaRPr>
          </a:p>
        </p:txBody>
      </p:sp>
    </p:spTree>
    <p:extLst>
      <p:ext uri="{BB962C8B-B14F-4D97-AF65-F5344CB8AC3E}">
        <p14:creationId xmlns:p14="http://schemas.microsoft.com/office/powerpoint/2010/main" val="291587886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CustomShape 1"/>
          <p:cNvSpPr/>
          <p:nvPr/>
        </p:nvSpPr>
        <p:spPr>
          <a:xfrm>
            <a:off x="236215" y="314565"/>
            <a:ext cx="9373170" cy="6889257"/>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99250" tIns="49625" rIns="99250" bIns="49625" anchor="ctr">
            <a:spAutoFit/>
          </a:bodyPr>
          <a:lstStyle/>
          <a:p>
            <a:pPr algn="just">
              <a:lnSpc>
                <a:spcPct val="100000"/>
              </a:lnSpc>
            </a:pPr>
            <a:r>
              <a:rPr lang="ru-RU" sz="2206" b="1" i="1" spc="-1" dirty="0">
                <a:solidFill>
                  <a:srgbClr val="7030A0"/>
                </a:solidFill>
                <a:latin typeface="Times New Roman"/>
                <a:ea typeface="Calibri"/>
              </a:rPr>
              <a:t>За </a:t>
            </a:r>
            <a:r>
              <a:rPr lang="ru-RU" sz="2206" b="1" i="1" spc="-1" dirty="0" err="1">
                <a:solidFill>
                  <a:srgbClr val="7030A0"/>
                </a:solidFill>
                <a:latin typeface="Times New Roman"/>
                <a:ea typeface="Calibri"/>
              </a:rPr>
              <a:t>оцінки</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ризиків</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можливих</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несприятливих</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екологічних</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наслідків</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вивільнення</a:t>
            </a:r>
            <a:r>
              <a:rPr lang="ru-RU" sz="2206" b="1" i="1" spc="-1" dirty="0">
                <a:solidFill>
                  <a:srgbClr val="7030A0"/>
                </a:solidFill>
                <a:latin typeface="Times New Roman"/>
                <a:ea typeface="Calibri"/>
              </a:rPr>
              <a:t> ГМО в </a:t>
            </a:r>
            <a:r>
              <a:rPr lang="ru-RU" sz="2206" b="1" i="1" spc="-1" dirty="0" err="1">
                <a:solidFill>
                  <a:srgbClr val="7030A0"/>
                </a:solidFill>
                <a:latin typeface="Times New Roman"/>
                <a:ea typeface="Calibri"/>
              </a:rPr>
              <a:t>навколишнє</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середовище</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насамперед</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беруть</a:t>
            </a:r>
            <a:r>
              <a:rPr lang="ru-RU" sz="2206" b="1" i="1" spc="-1" dirty="0">
                <a:solidFill>
                  <a:srgbClr val="7030A0"/>
                </a:solidFill>
                <a:latin typeface="Times New Roman"/>
                <a:ea typeface="Calibri"/>
              </a:rPr>
              <a:t> до </a:t>
            </a:r>
            <a:r>
              <a:rPr lang="ru-RU" sz="2206" b="1" i="1" spc="-1" dirty="0" err="1">
                <a:solidFill>
                  <a:srgbClr val="7030A0"/>
                </a:solidFill>
                <a:latin typeface="Times New Roman"/>
                <a:ea typeface="Calibri"/>
              </a:rPr>
              <a:t>уваги</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інформацію</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що</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стосується</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біологічних</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особливостей</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організмів</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реципієнта</a:t>
            </a:r>
            <a:r>
              <a:rPr lang="ru-RU" sz="2206" b="1" i="1" spc="-1" dirty="0">
                <a:solidFill>
                  <a:srgbClr val="7030A0"/>
                </a:solidFill>
                <a:latin typeface="Times New Roman"/>
                <a:ea typeface="Calibri"/>
              </a:rPr>
              <a:t> і донора:</a:t>
            </a:r>
            <a:endParaRPr lang="ru-RU" sz="2206" spc="-1" dirty="0">
              <a:latin typeface="Arial"/>
            </a:endParaRPr>
          </a:p>
          <a:p>
            <a:pPr marL="238205" indent="-237411" algn="just">
              <a:buClr>
                <a:srgbClr val="000000"/>
              </a:buClr>
              <a:buFont typeface="Wingdings" charset="2"/>
              <a:buChar char=""/>
            </a:pP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систематичне</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положення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спосіб</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розмноження</a:t>
            </a:r>
            <a:r>
              <a:rPr lang="ru-RU" sz="2206" b="1" spc="-1" dirty="0">
                <a:solidFill>
                  <a:srgbClr val="000000"/>
                </a:solidFill>
                <a:latin typeface="Times New Roman"/>
                <a:ea typeface="Calibri"/>
              </a:rPr>
              <a:t> і </a:t>
            </a:r>
            <a:r>
              <a:rPr lang="ru-RU" sz="2206" b="1" spc="-1" dirty="0" err="1">
                <a:solidFill>
                  <a:srgbClr val="000000"/>
                </a:solidFill>
                <a:latin typeface="Times New Roman"/>
                <a:ea typeface="Calibri"/>
              </a:rPr>
              <a:t>розсіювання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виживання</a:t>
            </a:r>
            <a:r>
              <a:rPr lang="ru-RU" sz="2206" b="1" spc="-1" dirty="0">
                <a:solidFill>
                  <a:srgbClr val="000000"/>
                </a:solidFill>
                <a:latin typeface="Times New Roman"/>
                <a:ea typeface="Calibri"/>
              </a:rPr>
              <a:t> в </a:t>
            </a:r>
            <a:r>
              <a:rPr lang="ru-RU" sz="2206" b="1" spc="-1" dirty="0" err="1">
                <a:solidFill>
                  <a:srgbClr val="000000"/>
                </a:solidFill>
                <a:latin typeface="Times New Roman"/>
                <a:ea typeface="Calibri"/>
              </a:rPr>
              <a:t>навколишньому</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середовищі</a:t>
            </a:r>
            <a:r>
              <a:rPr lang="ru-RU" sz="2206" b="1" spc="-1" dirty="0">
                <a:solidFill>
                  <a:srgbClr val="000000"/>
                </a:solidFill>
                <a:latin typeface="Times New Roman"/>
                <a:ea typeface="Calibri"/>
              </a:rPr>
              <a:t>;</a:t>
            </a:r>
            <a:endParaRPr lang="ru-RU" sz="2206" spc="-1" dirty="0">
              <a:latin typeface="Arial"/>
            </a:endParaRPr>
          </a:p>
          <a:p>
            <a:pPr marL="238205" indent="-237411" algn="just">
              <a:buClr>
                <a:srgbClr val="000000"/>
              </a:buClr>
              <a:buFont typeface="Wingdings" charset="2"/>
              <a:buChar char=""/>
            </a:pP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географічне</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поширення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описування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місць</a:t>
            </a:r>
            <a:r>
              <a:rPr lang="ru-RU" sz="2206" b="1" spc="-1" dirty="0">
                <a:solidFill>
                  <a:srgbClr val="000000"/>
                </a:solidFill>
                <a:latin typeface="Times New Roman"/>
                <a:ea typeface="Calibri"/>
              </a:rPr>
              <a:t> природного </a:t>
            </a:r>
            <a:r>
              <a:rPr lang="ru-RU" sz="2206" b="1" spc="-1" dirty="0" err="1">
                <a:solidFill>
                  <a:srgbClr val="000000"/>
                </a:solidFill>
                <a:latin typeface="Times New Roman"/>
                <a:ea typeface="Calibri"/>
              </a:rPr>
              <a:t>зростання</a:t>
            </a:r>
            <a:r>
              <a:rPr lang="ru-RU" sz="2206" b="1" spc="-1" dirty="0">
                <a:solidFill>
                  <a:srgbClr val="000000"/>
                </a:solidFill>
                <a:latin typeface="Times New Roman"/>
                <a:ea typeface="Calibri"/>
              </a:rPr>
              <a:t>;</a:t>
            </a:r>
            <a:endParaRPr lang="ru-RU" sz="2206" spc="-1" dirty="0">
              <a:latin typeface="Arial"/>
            </a:endParaRPr>
          </a:p>
          <a:p>
            <a:pPr marL="238205" indent="-237411" algn="just">
              <a:buClr>
                <a:srgbClr val="000000"/>
              </a:buClr>
              <a:buFont typeface="Wingdings" charset="2"/>
              <a:buChar char=""/>
            </a:pP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потенційна</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значуща</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взаємодія</a:t>
            </a:r>
            <a:r>
              <a:rPr lang="ru-RU" sz="2206" b="1" spc="-1" dirty="0">
                <a:solidFill>
                  <a:srgbClr val="000000"/>
                </a:solidFill>
                <a:latin typeface="Times New Roman"/>
                <a:ea typeface="Calibri"/>
              </a:rPr>
              <a:t> з </a:t>
            </a:r>
            <a:r>
              <a:rPr lang="ru-RU" sz="2206" b="1" spc="-1" dirty="0" err="1">
                <a:solidFill>
                  <a:srgbClr val="000000"/>
                </a:solidFill>
                <a:latin typeface="Times New Roman"/>
                <a:ea typeface="Calibri"/>
              </a:rPr>
              <a:t>організмами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відмінні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від</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рослин</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токсичність</a:t>
            </a:r>
            <a:r>
              <a:rPr lang="ru-RU" sz="2206" b="1" spc="-1" dirty="0">
                <a:solidFill>
                  <a:srgbClr val="000000"/>
                </a:solidFill>
                <a:latin typeface="Times New Roman"/>
                <a:ea typeface="Calibri"/>
              </a:rPr>
              <a:t>).</a:t>
            </a:r>
            <a:endParaRPr lang="ru-RU" sz="2206" spc="-1" dirty="0">
              <a:latin typeface="Arial"/>
            </a:endParaRPr>
          </a:p>
          <a:p>
            <a:pPr marL="238205" indent="-237411" algn="just">
              <a:buClr>
                <a:srgbClr val="000000"/>
              </a:buClr>
              <a:buFont typeface="Wingdings" charset="2"/>
              <a:buChar char=""/>
            </a:pPr>
            <a:r>
              <a:rPr lang="ru-RU" sz="2206" b="1" spc="-1" dirty="0" err="1">
                <a:solidFill>
                  <a:srgbClr val="000000"/>
                </a:solidFill>
                <a:latin typeface="Times New Roman"/>
                <a:ea typeface="Calibri"/>
              </a:rPr>
              <a:t>Особлива</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увага</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приділяється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інформації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відноситься</a:t>
            </a:r>
            <a:r>
              <a:rPr lang="ru-RU" sz="2206" b="1" spc="-1" dirty="0">
                <a:solidFill>
                  <a:srgbClr val="000000"/>
                </a:solidFill>
                <a:latin typeface="Times New Roman"/>
                <a:ea typeface="Calibri"/>
              </a:rPr>
              <a:t> до характеру генно-</a:t>
            </a:r>
            <a:r>
              <a:rPr lang="ru-RU" sz="2206" b="1" spc="-1" dirty="0" err="1">
                <a:solidFill>
                  <a:srgbClr val="000000"/>
                </a:solidFill>
                <a:latin typeface="Times New Roman"/>
                <a:ea typeface="Calibri"/>
              </a:rPr>
              <a:t>інженерної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модифікації</a:t>
            </a:r>
            <a:r>
              <a:rPr lang="ru-RU" sz="2206" b="1" spc="-1" dirty="0">
                <a:solidFill>
                  <a:srgbClr val="000000"/>
                </a:solidFill>
                <a:latin typeface="Times New Roman"/>
                <a:ea typeface="Calibri"/>
              </a:rPr>
              <a:t>:</a:t>
            </a:r>
            <a:endParaRPr lang="ru-RU" sz="2206" spc="-1" dirty="0">
              <a:latin typeface="Arial"/>
            </a:endParaRPr>
          </a:p>
          <a:p>
            <a:pPr marL="238205" indent="-237411" algn="just">
              <a:buClr>
                <a:srgbClr val="000000"/>
              </a:buClr>
              <a:buFont typeface="Wingdings" charset="2"/>
              <a:buChar char=""/>
            </a:pP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опису</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вбудованого</a:t>
            </a:r>
            <a:r>
              <a:rPr lang="ru-RU" sz="2206" b="1" spc="-1" dirty="0">
                <a:solidFill>
                  <a:srgbClr val="000000"/>
                </a:solidFill>
                <a:latin typeface="Times New Roman"/>
                <a:ea typeface="Calibri"/>
              </a:rPr>
              <a:t> в геном (плазмон) </a:t>
            </a:r>
            <a:r>
              <a:rPr lang="ru-RU" sz="2206" b="1" spc="-1" dirty="0" err="1">
                <a:solidFill>
                  <a:srgbClr val="000000"/>
                </a:solidFill>
                <a:latin typeface="Times New Roman"/>
                <a:ea typeface="Calibri"/>
              </a:rPr>
              <a:t>реципієнтного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організму</a:t>
            </a:r>
            <a:r>
              <a:rPr lang="ru-RU" sz="2206" b="1" spc="-1" dirty="0">
                <a:solidFill>
                  <a:srgbClr val="000000"/>
                </a:solidFill>
                <a:latin typeface="Times New Roman"/>
                <a:ea typeface="Calibri"/>
              </a:rPr>
              <a:t> фрагмента ДНК (</a:t>
            </a:r>
            <a:r>
              <a:rPr lang="ru-RU" sz="2206" b="1" spc="-1" dirty="0" err="1">
                <a:solidFill>
                  <a:srgbClr val="000000"/>
                </a:solidFill>
                <a:latin typeface="Times New Roman"/>
                <a:ea typeface="Calibri"/>
              </a:rPr>
              <a:t>розмір</a:t>
            </a:r>
            <a:r>
              <a:rPr lang="ru-RU" sz="2206" b="1" spc="-1" dirty="0">
                <a:solidFill>
                  <a:srgbClr val="000000"/>
                </a:solidFill>
                <a:latin typeface="Times New Roman"/>
                <a:ea typeface="Calibri"/>
              </a:rPr>
              <a:t> і </a:t>
            </a:r>
            <a:r>
              <a:rPr lang="ru-RU" sz="2206" b="1" spc="-1" dirty="0" err="1">
                <a:solidFill>
                  <a:srgbClr val="000000"/>
                </a:solidFill>
                <a:latin typeface="Times New Roman"/>
                <a:ea typeface="Calibri"/>
              </a:rPr>
              <a:t>джерело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передбачувана</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функція</a:t>
            </a:r>
            <a:r>
              <a:rPr lang="ru-RU" sz="2206" b="1" spc="-1" dirty="0">
                <a:solidFill>
                  <a:srgbClr val="000000"/>
                </a:solidFill>
                <a:latin typeface="Times New Roman"/>
                <a:ea typeface="Calibri"/>
              </a:rPr>
              <a:t> кожного </a:t>
            </a:r>
            <a:r>
              <a:rPr lang="ru-RU" sz="2206" b="1" spc="-1" dirty="0" err="1">
                <a:solidFill>
                  <a:srgbClr val="000000"/>
                </a:solidFill>
                <a:latin typeface="Times New Roman"/>
                <a:ea typeface="Calibri"/>
              </a:rPr>
              <a:t>складового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елемента</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або</a:t>
            </a:r>
            <a:r>
              <a:rPr lang="ru-RU" sz="2206" b="1" spc="-1" dirty="0">
                <a:solidFill>
                  <a:srgbClr val="000000"/>
                </a:solidFill>
                <a:latin typeface="Times New Roman"/>
                <a:ea typeface="Calibri"/>
              </a:rPr>
              <a:t> району </a:t>
            </a:r>
            <a:r>
              <a:rPr lang="ru-RU" sz="2206" b="1" spc="-1" dirty="0" err="1">
                <a:solidFill>
                  <a:srgbClr val="000000"/>
                </a:solidFill>
                <a:latin typeface="Times New Roman"/>
                <a:ea typeface="Calibri"/>
              </a:rPr>
              <a:t>вбудованої</a:t>
            </a:r>
            <a:r>
              <a:rPr lang="ru-RU" sz="2206" b="1" spc="-1" dirty="0">
                <a:solidFill>
                  <a:srgbClr val="000000"/>
                </a:solidFill>
                <a:latin typeface="Times New Roman"/>
                <a:ea typeface="Calibri"/>
              </a:rPr>
              <a:t> ДНК, </a:t>
            </a:r>
            <a:r>
              <a:rPr lang="ru-RU" sz="2206" b="1" spc="-1" dirty="0" err="1">
                <a:solidFill>
                  <a:srgbClr val="000000"/>
                </a:solidFill>
                <a:latin typeface="Times New Roman"/>
                <a:ea typeface="Calibri"/>
              </a:rPr>
              <a:t>із</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включенням</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регулюючих</a:t>
            </a:r>
            <a:r>
              <a:rPr lang="ru-RU" sz="2206" b="1" spc="-1" dirty="0">
                <a:solidFill>
                  <a:srgbClr val="000000"/>
                </a:solidFill>
                <a:latin typeface="Times New Roman"/>
                <a:ea typeface="Calibri"/>
              </a:rPr>
              <a:t> й </a:t>
            </a:r>
            <a:r>
              <a:rPr lang="ru-RU" sz="2206" b="1" spc="-1" dirty="0" err="1">
                <a:solidFill>
                  <a:srgbClr val="000000"/>
                </a:solidFill>
                <a:latin typeface="Times New Roman"/>
                <a:ea typeface="Calibri"/>
              </a:rPr>
              <a:t>інших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елементів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впливають</a:t>
            </a:r>
            <a:r>
              <a:rPr lang="ru-RU" sz="2206" b="1" spc="-1" dirty="0">
                <a:solidFill>
                  <a:srgbClr val="000000"/>
                </a:solidFill>
                <a:latin typeface="Times New Roman"/>
                <a:ea typeface="Calibri"/>
              </a:rPr>
              <a:t> на </a:t>
            </a:r>
            <a:r>
              <a:rPr lang="ru-RU" sz="2206" b="1" spc="-1" dirty="0" err="1">
                <a:solidFill>
                  <a:srgbClr val="000000"/>
                </a:solidFill>
                <a:latin typeface="Times New Roman"/>
                <a:ea typeface="Calibri"/>
              </a:rPr>
              <a:t>функціонування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трансгенів</a:t>
            </a:r>
            <a:r>
              <a:rPr lang="ru-RU" sz="2206" b="1" spc="-1" dirty="0">
                <a:solidFill>
                  <a:srgbClr val="000000"/>
                </a:solidFill>
                <a:latin typeface="Times New Roman"/>
                <a:ea typeface="Calibri"/>
              </a:rPr>
              <a:t>);</a:t>
            </a:r>
            <a:endParaRPr lang="ru-RU" sz="2206" spc="-1" dirty="0">
              <a:latin typeface="Arial"/>
            </a:endParaRPr>
          </a:p>
          <a:p>
            <a:pPr marL="238205" indent="-237411" algn="just">
              <a:buClr>
                <a:srgbClr val="000000"/>
              </a:buClr>
              <a:buFont typeface="Wingdings" charset="2"/>
              <a:buChar char=""/>
            </a:pP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даним</a:t>
            </a:r>
            <a:r>
              <a:rPr lang="ru-RU" sz="2206" b="1" spc="-1" dirty="0">
                <a:solidFill>
                  <a:srgbClr val="000000"/>
                </a:solidFill>
                <a:latin typeface="Times New Roman"/>
                <a:ea typeface="Calibri"/>
              </a:rPr>
              <a:t> про структуру і </a:t>
            </a:r>
            <a:r>
              <a:rPr lang="ru-RU" sz="2206" b="1" spc="-1" dirty="0" err="1">
                <a:solidFill>
                  <a:srgbClr val="000000"/>
                </a:solidFill>
                <a:latin typeface="Times New Roman"/>
                <a:ea typeface="Calibri"/>
              </a:rPr>
              <a:t>функціональну</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відповідність</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вбудованого</a:t>
            </a:r>
            <a:r>
              <a:rPr lang="ru-RU" sz="2206" b="1" spc="-1" dirty="0">
                <a:solidFill>
                  <a:srgbClr val="000000"/>
                </a:solidFill>
                <a:latin typeface="Times New Roman"/>
                <a:ea typeface="Calibri"/>
              </a:rPr>
              <a:t> фрагмента ДНК, </a:t>
            </a:r>
            <a:r>
              <a:rPr lang="ru-RU" sz="2206" b="1" spc="-1" dirty="0" err="1">
                <a:solidFill>
                  <a:srgbClr val="000000"/>
                </a:solidFill>
                <a:latin typeface="Times New Roman"/>
                <a:ea typeface="Calibri"/>
              </a:rPr>
              <a:t>присутності</a:t>
            </a:r>
            <a:r>
              <a:rPr lang="ru-RU" sz="2206" b="1" spc="-1" dirty="0">
                <a:solidFill>
                  <a:srgbClr val="000000"/>
                </a:solidFill>
                <a:latin typeface="Times New Roman"/>
                <a:ea typeface="Calibri"/>
              </a:rPr>
              <a:t> в </a:t>
            </a:r>
            <a:r>
              <a:rPr lang="ru-RU" sz="2206" b="1" spc="-1" dirty="0" err="1">
                <a:solidFill>
                  <a:srgbClr val="000000"/>
                </a:solidFill>
                <a:latin typeface="Times New Roman"/>
                <a:ea typeface="Calibri"/>
              </a:rPr>
              <a:t>ньому</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відомих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потенційно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небезпечних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послідовностей</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локалізації</a:t>
            </a:r>
            <a:r>
              <a:rPr lang="ru-RU" sz="2206" b="1" spc="-1" dirty="0">
                <a:solidFill>
                  <a:srgbClr val="000000"/>
                </a:solidFill>
                <a:latin typeface="Times New Roman"/>
                <a:ea typeface="Calibri"/>
              </a:rPr>
              <a:t> вставки і </a:t>
            </a:r>
            <a:r>
              <a:rPr lang="ru-RU" sz="2206" b="1" spc="-1" dirty="0" err="1">
                <a:solidFill>
                  <a:srgbClr val="000000"/>
                </a:solidFill>
                <a:latin typeface="Times New Roman"/>
                <a:ea typeface="Calibri"/>
              </a:rPr>
              <a:t>стабільності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інкорпорації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кількості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копій</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трансгенів</a:t>
            </a:r>
            <a:r>
              <a:rPr lang="ru-RU" sz="2206" b="1" spc="-1" dirty="0">
                <a:solidFill>
                  <a:srgbClr val="000000"/>
                </a:solidFill>
                <a:latin typeface="Times New Roman"/>
                <a:ea typeface="Calibri"/>
              </a:rPr>
              <a:t>.</a:t>
            </a:r>
            <a:endParaRPr lang="ru-RU" sz="2206" spc="-1" dirty="0">
              <a:latin typeface="Arial"/>
            </a:endParaRPr>
          </a:p>
        </p:txBody>
      </p:sp>
    </p:spTree>
    <p:extLst>
      <p:ext uri="{BB962C8B-B14F-4D97-AF65-F5344CB8AC3E}">
        <p14:creationId xmlns:p14="http://schemas.microsoft.com/office/powerpoint/2010/main" val="220889435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 name="CustomShape 1"/>
          <p:cNvSpPr/>
          <p:nvPr/>
        </p:nvSpPr>
        <p:spPr>
          <a:xfrm>
            <a:off x="314821" y="661033"/>
            <a:ext cx="9530779" cy="6276910"/>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99250" tIns="49625" rIns="99250" bIns="49625" anchor="ctr">
            <a:spAutoFit/>
          </a:bodyPr>
          <a:lstStyle/>
          <a:p>
            <a:pPr algn="just">
              <a:lnSpc>
                <a:spcPct val="100000"/>
              </a:lnSpc>
            </a:pPr>
            <a:r>
              <a:rPr lang="ru-RU" sz="2206" b="1" i="1" spc="-1" dirty="0" err="1">
                <a:solidFill>
                  <a:srgbClr val="7030A0"/>
                </a:solidFill>
                <a:latin typeface="Times New Roman"/>
                <a:ea typeface="Calibri"/>
              </a:rPr>
              <a:t>Всебічному</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розгляду</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піддається</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інформація</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стосовно</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біологічних</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особливостей</a:t>
            </a:r>
            <a:r>
              <a:rPr lang="ru-RU" sz="2206" b="1" i="1" spc="-1" dirty="0">
                <a:solidFill>
                  <a:srgbClr val="7030A0"/>
                </a:solidFill>
                <a:latin typeface="Times New Roman"/>
                <a:ea typeface="Calibri"/>
              </a:rPr>
              <a:t> ГМО і характеру </a:t>
            </a:r>
            <a:r>
              <a:rPr lang="ru-RU" sz="2206" b="1" i="1" spc="-1" dirty="0" err="1">
                <a:solidFill>
                  <a:srgbClr val="7030A0"/>
                </a:solidFill>
                <a:latin typeface="Times New Roman"/>
                <a:ea typeface="Calibri"/>
              </a:rPr>
              <a:t>взаємодії</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його</a:t>
            </a:r>
            <a:r>
              <a:rPr lang="ru-RU" sz="2206" b="1" i="1" spc="-1" dirty="0">
                <a:solidFill>
                  <a:srgbClr val="7030A0"/>
                </a:solidFill>
                <a:latin typeface="Times New Roman"/>
                <a:ea typeface="Calibri"/>
              </a:rPr>
              <a:t> з </a:t>
            </a:r>
            <a:r>
              <a:rPr lang="ru-RU" sz="2206" b="1" i="1" spc="-1" dirty="0" err="1">
                <a:solidFill>
                  <a:srgbClr val="7030A0"/>
                </a:solidFill>
                <a:latin typeface="Times New Roman"/>
                <a:ea typeface="Calibri"/>
              </a:rPr>
              <a:t>навколишнім</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середовищем</a:t>
            </a:r>
            <a:r>
              <a:rPr lang="ru-RU" sz="2206" b="1" i="1" spc="-1" dirty="0">
                <a:solidFill>
                  <a:srgbClr val="7030A0"/>
                </a:solidFill>
                <a:latin typeface="Times New Roman"/>
                <a:ea typeface="Calibri"/>
              </a:rPr>
              <a:t>, а </a:t>
            </a:r>
            <a:r>
              <a:rPr lang="ru-RU" sz="2206" b="1" i="1" spc="-1" dirty="0" err="1">
                <a:solidFill>
                  <a:srgbClr val="7030A0"/>
                </a:solidFill>
                <a:latin typeface="Times New Roman"/>
                <a:ea typeface="Calibri"/>
              </a:rPr>
              <a:t>саме</a:t>
            </a:r>
            <a:r>
              <a:rPr lang="ru-RU" sz="2206" b="1" i="1" spc="-1" dirty="0">
                <a:solidFill>
                  <a:srgbClr val="7030A0"/>
                </a:solidFill>
                <a:latin typeface="Times New Roman"/>
                <a:ea typeface="Calibri"/>
              </a:rPr>
              <a:t>:</a:t>
            </a:r>
            <a:endParaRPr lang="ru-RU" sz="2206" spc="-1" dirty="0">
              <a:latin typeface="Arial"/>
            </a:endParaRPr>
          </a:p>
          <a:p>
            <a:pPr marL="238205" indent="-237411" algn="just">
              <a:buClr>
                <a:srgbClr val="000000"/>
              </a:buClr>
              <a:buFont typeface="Wingdings" charset="2"/>
              <a:buChar char=""/>
            </a:pP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дані</a:t>
            </a:r>
            <a:r>
              <a:rPr lang="ru-RU" sz="2095" b="1" spc="-1" dirty="0">
                <a:solidFill>
                  <a:srgbClr val="000000"/>
                </a:solidFill>
                <a:latin typeface="Times New Roman"/>
                <a:ea typeface="Calibri"/>
              </a:rPr>
              <a:t> про </a:t>
            </a:r>
            <a:r>
              <a:rPr lang="ru-RU" sz="2095" b="1" spc="-1" dirty="0" err="1">
                <a:solidFill>
                  <a:srgbClr val="000000"/>
                </a:solidFill>
                <a:latin typeface="Times New Roman"/>
                <a:ea typeface="Calibri"/>
              </a:rPr>
              <a:t>нові</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ознаки</a:t>
            </a:r>
            <a:r>
              <a:rPr lang="ru-RU" sz="2095" b="1" spc="-1" dirty="0">
                <a:solidFill>
                  <a:srgbClr val="000000"/>
                </a:solidFill>
                <a:latin typeface="Times New Roman"/>
                <a:ea typeface="Calibri"/>
              </a:rPr>
              <a:t> і характеристики, </a:t>
            </a:r>
            <a:r>
              <a:rPr lang="ru-RU" sz="2095" b="1" spc="-1" dirty="0" err="1">
                <a:solidFill>
                  <a:srgbClr val="000000"/>
                </a:solidFill>
                <a:latin typeface="Times New Roman"/>
                <a:ea typeface="Calibri"/>
              </a:rPr>
              <a:t>що</a:t>
            </a:r>
            <a:r>
              <a:rPr lang="ru-RU" sz="2095" b="1" spc="-1" dirty="0">
                <a:solidFill>
                  <a:srgbClr val="000000"/>
                </a:solidFill>
                <a:latin typeface="Times New Roman"/>
                <a:ea typeface="Calibri"/>
              </a:rPr>
              <a:t> почали </a:t>
            </a:r>
            <a:r>
              <a:rPr lang="ru-RU" sz="2095" b="1" spc="-1" dirty="0" err="1">
                <a:solidFill>
                  <a:srgbClr val="000000"/>
                </a:solidFill>
                <a:latin typeface="Times New Roman"/>
                <a:ea typeface="Calibri"/>
              </a:rPr>
              <a:t>виявлятися</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або</a:t>
            </a:r>
            <a:r>
              <a:rPr lang="ru-RU" sz="2095" b="1" spc="-1" dirty="0">
                <a:solidFill>
                  <a:srgbClr val="000000"/>
                </a:solidFill>
                <a:latin typeface="Times New Roman"/>
                <a:ea typeface="Calibri"/>
              </a:rPr>
              <a:t> перестали </a:t>
            </a:r>
            <a:r>
              <a:rPr lang="ru-RU" sz="2095" b="1" spc="-1" dirty="0" err="1">
                <a:solidFill>
                  <a:srgbClr val="000000"/>
                </a:solidFill>
                <a:latin typeface="Times New Roman"/>
                <a:ea typeface="Calibri"/>
              </a:rPr>
              <a:t>виявлятися</a:t>
            </a:r>
            <a:r>
              <a:rPr lang="ru-RU" sz="2095" b="1" spc="-1" dirty="0">
                <a:solidFill>
                  <a:srgbClr val="000000"/>
                </a:solidFill>
                <a:latin typeface="Times New Roman"/>
                <a:ea typeface="Calibri"/>
              </a:rPr>
              <a:t> в ГМО </a:t>
            </a:r>
            <a:r>
              <a:rPr lang="ru-RU" sz="2095" b="1" spc="-1" dirty="0" err="1">
                <a:solidFill>
                  <a:srgbClr val="000000"/>
                </a:solidFill>
                <a:latin typeface="Times New Roman"/>
                <a:ea typeface="Calibri"/>
              </a:rPr>
              <a:t>порівняно</a:t>
            </a:r>
            <a:r>
              <a:rPr lang="ru-RU" sz="2095" b="1" spc="-1" dirty="0">
                <a:solidFill>
                  <a:srgbClr val="000000"/>
                </a:solidFill>
                <a:latin typeface="Times New Roman"/>
                <a:ea typeface="Calibri"/>
              </a:rPr>
              <a:t> з </a:t>
            </a:r>
            <a:r>
              <a:rPr lang="ru-RU" sz="2095" b="1" spc="-1" dirty="0" err="1">
                <a:solidFill>
                  <a:srgbClr val="000000"/>
                </a:solidFill>
                <a:latin typeface="Times New Roman"/>
                <a:ea typeface="Calibri"/>
              </a:rPr>
              <a:t>реципієнтним</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організмом</a:t>
            </a:r>
            <a:r>
              <a:rPr lang="ru-RU" sz="2095" b="1" spc="-1" dirty="0">
                <a:solidFill>
                  <a:srgbClr val="000000"/>
                </a:solidFill>
                <a:latin typeface="Times New Roman"/>
                <a:ea typeface="Calibri"/>
              </a:rPr>
              <a:t>, особливо </a:t>
            </a:r>
            <a:r>
              <a:rPr lang="ru-RU" sz="2095" b="1" spc="-1" dirty="0" err="1">
                <a:solidFill>
                  <a:srgbClr val="000000"/>
                </a:solidFill>
                <a:latin typeface="Times New Roman"/>
                <a:ea typeface="Calibri"/>
              </a:rPr>
              <a:t>ті</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які</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можуть</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здійснювати</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вплив</a:t>
            </a:r>
            <a:r>
              <a:rPr lang="ru-RU" sz="2095" b="1" spc="-1" dirty="0">
                <a:solidFill>
                  <a:srgbClr val="000000"/>
                </a:solidFill>
                <a:latin typeface="Times New Roman"/>
                <a:ea typeface="Calibri"/>
              </a:rPr>
              <a:t> на </a:t>
            </a:r>
            <a:r>
              <a:rPr lang="ru-RU" sz="2095" b="1" spc="-1" dirty="0" err="1">
                <a:solidFill>
                  <a:srgbClr val="000000"/>
                </a:solidFill>
                <a:latin typeface="Times New Roman"/>
                <a:ea typeface="Calibri"/>
              </a:rPr>
              <a:t>виживання</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розмноження</a:t>
            </a:r>
            <a:r>
              <a:rPr lang="ru-RU" sz="2095" b="1" spc="-1" dirty="0">
                <a:solidFill>
                  <a:srgbClr val="000000"/>
                </a:solidFill>
                <a:latin typeface="Times New Roman"/>
                <a:ea typeface="Calibri"/>
              </a:rPr>
              <a:t> і </a:t>
            </a:r>
            <a:r>
              <a:rPr lang="ru-RU" sz="2095" b="1" spc="-1" dirty="0" err="1">
                <a:solidFill>
                  <a:srgbClr val="000000"/>
                </a:solidFill>
                <a:latin typeface="Times New Roman"/>
                <a:ea typeface="Calibri"/>
              </a:rPr>
              <a:t>поширення</a:t>
            </a:r>
            <a:r>
              <a:rPr lang="ru-RU" sz="2095" b="1" spc="-1" dirty="0">
                <a:solidFill>
                  <a:srgbClr val="000000"/>
                </a:solidFill>
                <a:latin typeface="Times New Roman"/>
                <a:ea typeface="Calibri"/>
              </a:rPr>
              <a:t> в </a:t>
            </a:r>
            <a:r>
              <a:rPr lang="ru-RU" sz="2095" b="1" spc="-1" dirty="0" err="1">
                <a:solidFill>
                  <a:srgbClr val="000000"/>
                </a:solidFill>
                <a:latin typeface="Times New Roman"/>
                <a:ea typeface="Calibri"/>
              </a:rPr>
              <a:t>потенційному</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приймаючому</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середовищі</a:t>
            </a:r>
            <a:r>
              <a:rPr lang="ru-RU" sz="2095" b="1" spc="-1" dirty="0">
                <a:solidFill>
                  <a:srgbClr val="000000"/>
                </a:solidFill>
                <a:latin typeface="Times New Roman"/>
                <a:ea typeface="Calibri"/>
              </a:rPr>
              <a:t>;</a:t>
            </a:r>
            <a:endParaRPr lang="ru-RU" sz="2095" spc="-1" dirty="0">
              <a:latin typeface="Arial"/>
            </a:endParaRPr>
          </a:p>
          <a:p>
            <a:pPr marL="238205" indent="-237411" algn="just">
              <a:buClr>
                <a:srgbClr val="000000"/>
              </a:buClr>
              <a:buFont typeface="Wingdings" charset="2"/>
              <a:buChar char=""/>
            </a:pP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відомості</a:t>
            </a:r>
            <a:r>
              <a:rPr lang="ru-RU" sz="2095" b="1" spc="-1" dirty="0">
                <a:solidFill>
                  <a:srgbClr val="000000"/>
                </a:solidFill>
                <a:latin typeface="Times New Roman"/>
                <a:ea typeface="Calibri"/>
              </a:rPr>
              <a:t> про </a:t>
            </a:r>
            <a:r>
              <a:rPr lang="ru-RU" sz="2095" b="1" spc="-1" dirty="0" err="1">
                <a:solidFill>
                  <a:srgbClr val="000000"/>
                </a:solidFill>
                <a:latin typeface="Times New Roman"/>
                <a:ea typeface="Calibri"/>
              </a:rPr>
              <a:t>генетичну</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стабільність</a:t>
            </a:r>
            <a:r>
              <a:rPr lang="ru-RU" sz="2095" b="1" spc="-1" dirty="0">
                <a:solidFill>
                  <a:srgbClr val="000000"/>
                </a:solidFill>
                <a:latin typeface="Times New Roman"/>
                <a:ea typeface="Calibri"/>
              </a:rPr>
              <a:t> ГМО, </a:t>
            </a:r>
            <a:r>
              <a:rPr lang="ru-RU" sz="2095" b="1" spc="-1" dirty="0" err="1">
                <a:solidFill>
                  <a:srgbClr val="000000"/>
                </a:solidFill>
                <a:latin typeface="Times New Roman"/>
                <a:ea typeface="Calibri"/>
              </a:rPr>
              <a:t>ступінь</a:t>
            </a:r>
            <a:r>
              <a:rPr lang="ru-RU" sz="2095" b="1" spc="-1" dirty="0">
                <a:solidFill>
                  <a:srgbClr val="000000"/>
                </a:solidFill>
                <a:latin typeface="Times New Roman"/>
                <a:ea typeface="Calibri"/>
              </a:rPr>
              <a:t> і </a:t>
            </a:r>
            <a:r>
              <a:rPr lang="ru-RU" sz="2095" b="1" spc="-1" dirty="0" err="1">
                <a:solidFill>
                  <a:srgbClr val="000000"/>
                </a:solidFill>
                <a:latin typeface="Times New Roman"/>
                <a:ea typeface="Calibri"/>
              </a:rPr>
              <a:t>рівень</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експресії</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трансгена</a:t>
            </a:r>
            <a:r>
              <a:rPr lang="ru-RU" sz="2095" b="1" spc="-1" dirty="0">
                <a:solidFill>
                  <a:srgbClr val="000000"/>
                </a:solidFill>
                <a:latin typeface="Times New Roman"/>
                <a:ea typeface="Calibri"/>
              </a:rPr>
              <a:t>(</a:t>
            </a:r>
            <a:r>
              <a:rPr lang="ru-RU" sz="2095" b="1" spc="-1" dirty="0" err="1">
                <a:solidFill>
                  <a:srgbClr val="000000"/>
                </a:solidFill>
                <a:latin typeface="Times New Roman"/>
                <a:ea typeface="Calibri"/>
              </a:rPr>
              <a:t>ів</a:t>
            </a:r>
            <a:r>
              <a:rPr lang="ru-RU" sz="2095" b="1" spc="-1" dirty="0">
                <a:solidFill>
                  <a:srgbClr val="000000"/>
                </a:solidFill>
                <a:latin typeface="Times New Roman"/>
                <a:ea typeface="Calibri"/>
              </a:rPr>
              <a:t>);</a:t>
            </a:r>
            <a:endParaRPr lang="ru-RU" sz="2095" spc="-1" dirty="0">
              <a:latin typeface="Arial"/>
            </a:endParaRPr>
          </a:p>
          <a:p>
            <a:pPr marL="238205" indent="-237411" algn="just">
              <a:buClr>
                <a:srgbClr val="000000"/>
              </a:buClr>
              <a:buFont typeface="Wingdings" charset="2"/>
              <a:buChar char=""/>
            </a:pP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активність</a:t>
            </a:r>
            <a:r>
              <a:rPr lang="ru-RU" sz="2095" b="1" spc="-1" dirty="0">
                <a:solidFill>
                  <a:srgbClr val="000000"/>
                </a:solidFill>
                <a:latin typeface="Times New Roman"/>
                <a:ea typeface="Calibri"/>
              </a:rPr>
              <a:t> і </a:t>
            </a:r>
            <a:r>
              <a:rPr lang="ru-RU" sz="2095" b="1" spc="-1" dirty="0" err="1">
                <a:solidFill>
                  <a:srgbClr val="000000"/>
                </a:solidFill>
                <a:latin typeface="Times New Roman"/>
                <a:ea typeface="Calibri"/>
              </a:rPr>
              <a:t>властивості</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протеїну</a:t>
            </a:r>
            <a:r>
              <a:rPr lang="ru-RU" sz="2095" b="1" spc="-1" dirty="0">
                <a:solidFill>
                  <a:srgbClr val="000000"/>
                </a:solidFill>
                <a:latin typeface="Times New Roman"/>
                <a:ea typeface="Calibri"/>
              </a:rPr>
              <a:t>(</a:t>
            </a:r>
            <a:r>
              <a:rPr lang="ru-RU" sz="2095" b="1" spc="-1" dirty="0" err="1">
                <a:solidFill>
                  <a:srgbClr val="000000"/>
                </a:solidFill>
                <a:latin typeface="Times New Roman"/>
                <a:ea typeface="Calibri"/>
              </a:rPr>
              <a:t>ів</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що</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кодуються</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трансгеном</a:t>
            </a:r>
            <a:r>
              <a:rPr lang="ru-RU" sz="2095" b="1" spc="-1" dirty="0">
                <a:solidFill>
                  <a:srgbClr val="000000"/>
                </a:solidFill>
                <a:latin typeface="Times New Roman"/>
                <a:ea typeface="Calibri"/>
              </a:rPr>
              <a:t>(нами);</a:t>
            </a:r>
            <a:endParaRPr lang="ru-RU" sz="2095" spc="-1" dirty="0">
              <a:latin typeface="Arial"/>
            </a:endParaRPr>
          </a:p>
          <a:p>
            <a:pPr marL="238205" indent="-237411" algn="just">
              <a:buClr>
                <a:srgbClr val="000000"/>
              </a:buClr>
              <a:buFont typeface="Wingdings" charset="2"/>
              <a:buChar char=""/>
            </a:pP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здатність</a:t>
            </a:r>
            <a:r>
              <a:rPr lang="ru-RU" sz="2095" b="1" spc="-1" dirty="0">
                <a:solidFill>
                  <a:srgbClr val="000000"/>
                </a:solidFill>
                <a:latin typeface="Times New Roman"/>
                <a:ea typeface="Calibri"/>
              </a:rPr>
              <a:t> до </a:t>
            </a:r>
            <a:r>
              <a:rPr lang="ru-RU" sz="2095" b="1" spc="-1" dirty="0" err="1">
                <a:solidFill>
                  <a:srgbClr val="000000"/>
                </a:solidFill>
                <a:latin typeface="Times New Roman"/>
                <a:ea typeface="Calibri"/>
              </a:rPr>
              <a:t>перенесення</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генетичної</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інформації</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наявність</a:t>
            </a:r>
            <a:r>
              <a:rPr lang="ru-RU" sz="2095" b="1" spc="-1" dirty="0">
                <a:solidFill>
                  <a:srgbClr val="000000"/>
                </a:solidFill>
                <a:latin typeface="Times New Roman"/>
                <a:ea typeface="Calibri"/>
              </a:rPr>
              <a:t> у </a:t>
            </a:r>
            <a:r>
              <a:rPr lang="ru-RU" sz="2095" b="1" spc="-1" dirty="0" err="1">
                <a:solidFill>
                  <a:srgbClr val="000000"/>
                </a:solidFill>
                <a:latin typeface="Times New Roman"/>
                <a:ea typeface="Calibri"/>
              </a:rPr>
              <a:t>потенційному</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приймаючому</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середовищі</a:t>
            </a:r>
            <a:r>
              <a:rPr lang="ru-RU" sz="2095" b="1" spc="-1" dirty="0">
                <a:solidFill>
                  <a:srgbClr val="000000"/>
                </a:solidFill>
                <a:latin typeface="Times New Roman"/>
                <a:ea typeface="Calibri"/>
              </a:rPr>
              <a:t> диких </a:t>
            </a:r>
            <a:r>
              <a:rPr lang="ru-RU" sz="2095" b="1" spc="-1" dirty="0" err="1">
                <a:solidFill>
                  <a:srgbClr val="000000"/>
                </a:solidFill>
                <a:latin typeface="Times New Roman"/>
                <a:ea typeface="Calibri"/>
              </a:rPr>
              <a:t>або</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культурних</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родинних</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видів</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здібних</a:t>
            </a:r>
            <a:r>
              <a:rPr lang="ru-RU" sz="2095" b="1" spc="-1" dirty="0">
                <a:solidFill>
                  <a:srgbClr val="000000"/>
                </a:solidFill>
                <a:latin typeface="Times New Roman"/>
                <a:ea typeface="Calibri"/>
              </a:rPr>
              <a:t> до </a:t>
            </a:r>
            <a:r>
              <a:rPr lang="ru-RU" sz="2095" b="1" spc="-1" dirty="0" err="1">
                <a:solidFill>
                  <a:srgbClr val="000000"/>
                </a:solidFill>
                <a:latin typeface="Times New Roman"/>
                <a:ea typeface="Calibri"/>
              </a:rPr>
              <a:t>гібридизації</a:t>
            </a:r>
            <a:r>
              <a:rPr lang="ru-RU" sz="2095" b="1" spc="-1" dirty="0">
                <a:solidFill>
                  <a:srgbClr val="000000"/>
                </a:solidFill>
                <a:latin typeface="Times New Roman"/>
                <a:ea typeface="Calibri"/>
              </a:rPr>
              <a:t> з ГМО, </a:t>
            </a:r>
            <a:r>
              <a:rPr lang="ru-RU" sz="2095" b="1" spc="-1" dirty="0" err="1">
                <a:solidFill>
                  <a:srgbClr val="000000"/>
                </a:solidFill>
                <a:latin typeface="Times New Roman"/>
                <a:ea typeface="Calibri"/>
              </a:rPr>
              <a:t>ймовірність</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перенесення</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трансгенів</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від</a:t>
            </a:r>
            <a:r>
              <a:rPr lang="ru-RU" sz="2095" b="1" spc="-1" dirty="0">
                <a:solidFill>
                  <a:srgbClr val="000000"/>
                </a:solidFill>
                <a:latin typeface="Times New Roman"/>
                <a:ea typeface="Calibri"/>
              </a:rPr>
              <a:t> ГМО до таких </a:t>
            </a:r>
            <a:r>
              <a:rPr lang="ru-RU" sz="2095" b="1" spc="-1" dirty="0" err="1">
                <a:solidFill>
                  <a:srgbClr val="000000"/>
                </a:solidFill>
                <a:latin typeface="Times New Roman"/>
                <a:ea typeface="Calibri"/>
              </a:rPr>
              <a:t>організмів</a:t>
            </a:r>
            <a:r>
              <a:rPr lang="ru-RU" sz="2095" b="1" spc="-1" dirty="0">
                <a:solidFill>
                  <a:srgbClr val="000000"/>
                </a:solidFill>
                <a:latin typeface="Times New Roman"/>
                <a:ea typeface="Calibri"/>
              </a:rPr>
              <a:t>);</a:t>
            </a:r>
            <a:endParaRPr lang="ru-RU" sz="2095" spc="-1" dirty="0">
              <a:latin typeface="Arial"/>
            </a:endParaRPr>
          </a:p>
          <a:p>
            <a:pPr marL="238205" indent="-237411" algn="just">
              <a:buClr>
                <a:srgbClr val="000000"/>
              </a:buClr>
              <a:buFont typeface="Wingdings" charset="2"/>
              <a:buChar char=""/>
            </a:pP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ймовірність</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конкурентної</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переваги</a:t>
            </a:r>
            <a:r>
              <a:rPr lang="ru-RU" sz="2095" b="1" spc="-1" dirty="0">
                <a:solidFill>
                  <a:srgbClr val="000000"/>
                </a:solidFill>
                <a:latin typeface="Times New Roman"/>
                <a:ea typeface="Calibri"/>
              </a:rPr>
              <a:t> ГМО </a:t>
            </a:r>
            <a:r>
              <a:rPr lang="ru-RU" sz="2095" b="1" spc="-1" dirty="0" err="1">
                <a:solidFill>
                  <a:srgbClr val="000000"/>
                </a:solidFill>
                <a:latin typeface="Times New Roman"/>
                <a:ea typeface="Calibri"/>
              </a:rPr>
              <a:t>порівняно</a:t>
            </a:r>
            <a:r>
              <a:rPr lang="ru-RU" sz="2095" b="1" spc="-1" dirty="0">
                <a:solidFill>
                  <a:srgbClr val="000000"/>
                </a:solidFill>
                <a:latin typeface="Times New Roman"/>
                <a:ea typeface="Calibri"/>
              </a:rPr>
              <a:t> з </a:t>
            </a:r>
            <a:r>
              <a:rPr lang="ru-RU" sz="2095" b="1" spc="-1" dirty="0" err="1">
                <a:solidFill>
                  <a:srgbClr val="000000"/>
                </a:solidFill>
                <a:latin typeface="Times New Roman"/>
                <a:ea typeface="Calibri"/>
              </a:rPr>
              <a:t>інтактним</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реципієнтним</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організмом</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різкого</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збільшення</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чисельності</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популяції</a:t>
            </a:r>
            <a:r>
              <a:rPr lang="ru-RU" sz="2095" b="1" spc="-1" dirty="0">
                <a:solidFill>
                  <a:srgbClr val="000000"/>
                </a:solidFill>
                <a:latin typeface="Times New Roman"/>
                <a:ea typeface="Calibri"/>
              </a:rPr>
              <a:t> ГМО в </a:t>
            </a:r>
            <a:r>
              <a:rPr lang="ru-RU" sz="2095" b="1" spc="-1" dirty="0" err="1">
                <a:solidFill>
                  <a:srgbClr val="000000"/>
                </a:solidFill>
                <a:latin typeface="Times New Roman"/>
                <a:ea typeface="Calibri"/>
              </a:rPr>
              <a:t>потенційному</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приймаючому</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середовищі</a:t>
            </a:r>
            <a:r>
              <a:rPr lang="ru-RU" sz="2095" b="1" spc="-1" dirty="0">
                <a:solidFill>
                  <a:srgbClr val="000000"/>
                </a:solidFill>
                <a:latin typeface="Times New Roman"/>
                <a:ea typeface="Calibri"/>
              </a:rPr>
              <a:t>;</a:t>
            </a:r>
            <a:endParaRPr lang="ru-RU" sz="2095" spc="-1" dirty="0">
              <a:latin typeface="Arial"/>
            </a:endParaRPr>
          </a:p>
          <a:p>
            <a:pPr marL="238205" indent="-237411" algn="just">
              <a:buClr>
                <a:srgbClr val="000000"/>
              </a:buClr>
              <a:buFont typeface="Wingdings" charset="2"/>
              <a:buChar char=""/>
            </a:pP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відомості</a:t>
            </a:r>
            <a:r>
              <a:rPr lang="ru-RU" sz="2095" b="1" spc="-1" dirty="0">
                <a:solidFill>
                  <a:srgbClr val="000000"/>
                </a:solidFill>
                <a:latin typeface="Times New Roman"/>
                <a:ea typeface="Calibri"/>
              </a:rPr>
              <a:t> про </a:t>
            </a:r>
            <a:r>
              <a:rPr lang="ru-RU" sz="2095" b="1" spc="-1" dirty="0" err="1">
                <a:solidFill>
                  <a:srgbClr val="000000"/>
                </a:solidFill>
                <a:latin typeface="Times New Roman"/>
                <a:ea typeface="Calibri"/>
              </a:rPr>
              <a:t>організми-мішені</a:t>
            </a:r>
            <a:r>
              <a:rPr lang="ru-RU" sz="2095" b="1" spc="-1" dirty="0">
                <a:solidFill>
                  <a:srgbClr val="000000"/>
                </a:solidFill>
                <a:latin typeface="Times New Roman"/>
                <a:ea typeface="Calibri"/>
              </a:rPr>
              <a:t> й </a:t>
            </a:r>
            <a:r>
              <a:rPr lang="ru-RU" sz="2095" b="1" spc="-1" dirty="0" err="1">
                <a:solidFill>
                  <a:srgbClr val="000000"/>
                </a:solidFill>
                <a:latin typeface="Times New Roman"/>
                <a:ea typeface="Calibri"/>
              </a:rPr>
              <a:t>організми-немішені</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передбачуваний</a:t>
            </a:r>
            <a:r>
              <a:rPr lang="ru-RU" sz="2095" b="1" spc="-1" dirty="0">
                <a:solidFill>
                  <a:srgbClr val="000000"/>
                </a:solidFill>
                <a:latin typeface="Times New Roman"/>
                <a:ea typeface="Calibri"/>
              </a:rPr>
              <a:t> </a:t>
            </a:r>
            <a:r>
              <a:rPr lang="ru-RU" sz="2095" b="1" spc="-1" dirty="0" err="1">
                <a:solidFill>
                  <a:srgbClr val="000000"/>
                </a:solidFill>
                <a:latin typeface="Times New Roman"/>
                <a:ea typeface="Calibri"/>
              </a:rPr>
              <a:t>механізм</a:t>
            </a:r>
            <a:r>
              <a:rPr lang="ru-RU" sz="2095" b="1" spc="-1" dirty="0">
                <a:solidFill>
                  <a:srgbClr val="000000"/>
                </a:solidFill>
                <a:latin typeface="Times New Roman"/>
                <a:ea typeface="Calibri"/>
              </a:rPr>
              <a:t> і результат </a:t>
            </a:r>
            <a:r>
              <a:rPr lang="ru-RU" sz="2095" b="1" spc="-1" dirty="0" err="1">
                <a:solidFill>
                  <a:srgbClr val="000000"/>
                </a:solidFill>
                <a:latin typeface="Times New Roman"/>
                <a:ea typeface="Calibri"/>
              </a:rPr>
              <a:t>взаємодії</a:t>
            </a:r>
            <a:r>
              <a:rPr lang="ru-RU" sz="2095" b="1" spc="-1" dirty="0">
                <a:solidFill>
                  <a:srgbClr val="000000"/>
                </a:solidFill>
                <a:latin typeface="Times New Roman"/>
                <a:ea typeface="Calibri"/>
              </a:rPr>
              <a:t> ГМО з ними.</a:t>
            </a:r>
            <a:endParaRPr lang="ru-RU" sz="2095" spc="-1" dirty="0">
              <a:latin typeface="Arial"/>
            </a:endParaRPr>
          </a:p>
        </p:txBody>
      </p:sp>
    </p:spTree>
    <p:extLst>
      <p:ext uri="{BB962C8B-B14F-4D97-AF65-F5344CB8AC3E}">
        <p14:creationId xmlns:p14="http://schemas.microsoft.com/office/powerpoint/2010/main" val="264876005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CustomShape 1"/>
          <p:cNvSpPr/>
          <p:nvPr/>
        </p:nvSpPr>
        <p:spPr>
          <a:xfrm>
            <a:off x="397000" y="492017"/>
            <a:ext cx="9373170" cy="6685612"/>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99250" tIns="49625" rIns="99250" bIns="49625" anchor="ctr">
            <a:spAutoFit/>
          </a:bodyPr>
          <a:lstStyle/>
          <a:p>
            <a:pPr algn="just">
              <a:lnSpc>
                <a:spcPct val="100000"/>
              </a:lnSpc>
            </a:pPr>
            <a:r>
              <a:rPr lang="ru-RU" sz="2206" b="1" i="1" spc="-1" dirty="0" err="1">
                <a:solidFill>
                  <a:srgbClr val="7030A0"/>
                </a:solidFill>
                <a:latin typeface="Times New Roman"/>
                <a:ea typeface="Calibri"/>
              </a:rPr>
              <a:t>Остаточний</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висновок</a:t>
            </a:r>
            <a:r>
              <a:rPr lang="ru-RU" sz="2206" b="1" i="1" spc="-1" dirty="0">
                <a:solidFill>
                  <a:srgbClr val="7030A0"/>
                </a:solidFill>
                <a:latin typeface="Times New Roman"/>
                <a:ea typeface="Calibri"/>
              </a:rPr>
              <a:t> про </a:t>
            </a:r>
            <a:r>
              <a:rPr lang="ru-RU" sz="2206" b="1" i="1" spc="-1" dirty="0" err="1">
                <a:solidFill>
                  <a:srgbClr val="7030A0"/>
                </a:solidFill>
                <a:latin typeface="Times New Roman"/>
                <a:ea typeface="Calibri"/>
              </a:rPr>
              <a:t>безпеку</a:t>
            </a:r>
            <a:r>
              <a:rPr lang="ru-RU" sz="2206" b="1" i="1" spc="-1" dirty="0">
                <a:solidFill>
                  <a:srgbClr val="7030A0"/>
                </a:solidFill>
                <a:latin typeface="Times New Roman"/>
                <a:ea typeface="Calibri"/>
              </a:rPr>
              <a:t> ГМО для </a:t>
            </a:r>
            <a:r>
              <a:rPr lang="ru-RU" sz="2206" b="1" i="1" spc="-1" dirty="0" err="1">
                <a:solidFill>
                  <a:srgbClr val="7030A0"/>
                </a:solidFill>
                <a:latin typeface="Times New Roman"/>
                <a:ea typeface="Calibri"/>
              </a:rPr>
              <a:t>навколишнього</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середовища</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здійснюється</a:t>
            </a:r>
            <a:r>
              <a:rPr lang="ru-RU" sz="2206" b="1" i="1" spc="-1" dirty="0">
                <a:solidFill>
                  <a:srgbClr val="7030A0"/>
                </a:solidFill>
                <a:latin typeface="Times New Roman"/>
                <a:ea typeface="Calibri"/>
              </a:rPr>
              <a:t> з </a:t>
            </a:r>
            <a:r>
              <a:rPr lang="ru-RU" sz="2206" b="1" i="1" spc="-1" dirty="0" err="1">
                <a:solidFill>
                  <a:srgbClr val="7030A0"/>
                </a:solidFill>
                <a:latin typeface="Times New Roman"/>
                <a:ea typeface="Calibri"/>
              </a:rPr>
              <a:t>урахуванням</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інформації</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поданої</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вище</a:t>
            </a:r>
            <a:r>
              <a:rPr lang="ru-RU" sz="2206" b="1" i="1" spc="-1" dirty="0">
                <a:solidFill>
                  <a:srgbClr val="7030A0"/>
                </a:solidFill>
                <a:latin typeface="Times New Roman"/>
                <a:ea typeface="Calibri"/>
              </a:rPr>
              <a:t>, і характеристики </a:t>
            </a:r>
            <a:r>
              <a:rPr lang="ru-RU" sz="2206" b="1" i="1" spc="-1" dirty="0" err="1">
                <a:solidFill>
                  <a:srgbClr val="7030A0"/>
                </a:solidFill>
                <a:latin typeface="Times New Roman"/>
                <a:ea typeface="Calibri"/>
              </a:rPr>
              <a:t>потенційного</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приймаючого</a:t>
            </a:r>
            <a:r>
              <a:rPr lang="ru-RU" sz="2206" b="1" i="1" spc="-1" dirty="0">
                <a:solidFill>
                  <a:srgbClr val="7030A0"/>
                </a:solidFill>
                <a:latin typeface="Times New Roman"/>
                <a:ea typeface="Calibri"/>
              </a:rPr>
              <a:t> </a:t>
            </a:r>
            <a:r>
              <a:rPr lang="ru-RU" sz="2206" b="1" i="1" spc="-1" dirty="0" err="1">
                <a:solidFill>
                  <a:srgbClr val="7030A0"/>
                </a:solidFill>
                <a:latin typeface="Times New Roman"/>
                <a:ea typeface="Calibri"/>
              </a:rPr>
              <a:t>середовища</a:t>
            </a:r>
            <a:r>
              <a:rPr lang="ru-RU" sz="2206" b="1" i="1" spc="-1" dirty="0">
                <a:solidFill>
                  <a:srgbClr val="7030A0"/>
                </a:solidFill>
                <a:latin typeface="Times New Roman"/>
                <a:ea typeface="Calibri"/>
              </a:rPr>
              <a:t>:</a:t>
            </a:r>
            <a:endParaRPr lang="ru-RU" sz="2206" spc="-1" dirty="0">
              <a:latin typeface="Arial"/>
            </a:endParaRPr>
          </a:p>
          <a:p>
            <a:pPr algn="just">
              <a:lnSpc>
                <a:spcPct val="100000"/>
              </a:lnSpc>
            </a:pP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географічного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положення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ділянки</a:t>
            </a:r>
            <a:r>
              <a:rPr lang="ru-RU" sz="2206" b="1" spc="-1" dirty="0">
                <a:solidFill>
                  <a:srgbClr val="000000"/>
                </a:solidFill>
                <a:latin typeface="Times New Roman"/>
                <a:ea typeface="Calibri"/>
              </a:rPr>
              <a:t>, де </a:t>
            </a:r>
            <a:r>
              <a:rPr lang="ru-RU" sz="2206" b="1" spc="-1" dirty="0" err="1">
                <a:solidFill>
                  <a:srgbClr val="000000"/>
                </a:solidFill>
                <a:latin typeface="Times New Roman"/>
                <a:ea typeface="Calibri"/>
              </a:rPr>
              <a:t>здійснюватиметься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вивільнення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близькості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його</a:t>
            </a:r>
            <a:r>
              <a:rPr lang="ru-RU" sz="2206" b="1" spc="-1" dirty="0">
                <a:solidFill>
                  <a:srgbClr val="000000"/>
                </a:solidFill>
                <a:latin typeface="Times New Roman"/>
                <a:ea typeface="Calibri"/>
              </a:rPr>
              <a:t> до </a:t>
            </a:r>
            <a:r>
              <a:rPr lang="ru-RU" sz="2206" b="1" spc="-1" dirty="0" err="1">
                <a:solidFill>
                  <a:srgbClr val="000000"/>
                </a:solidFill>
                <a:latin typeface="Times New Roman"/>
                <a:ea typeface="Calibri"/>
              </a:rPr>
              <a:t>заповідників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заказників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йінших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природоохоронних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об’єктів</a:t>
            </a:r>
            <a:r>
              <a:rPr lang="ru-RU" sz="2206" b="1" spc="-1" dirty="0">
                <a:solidFill>
                  <a:srgbClr val="000000"/>
                </a:solidFill>
                <a:latin typeface="Times New Roman"/>
                <a:ea typeface="Calibri"/>
              </a:rPr>
              <a:t> і </a:t>
            </a:r>
            <a:r>
              <a:rPr lang="ru-RU" sz="2206" b="1" spc="-1" dirty="0" err="1">
                <a:solidFill>
                  <a:srgbClr val="000000"/>
                </a:solidFill>
                <a:latin typeface="Times New Roman"/>
                <a:ea typeface="Calibri"/>
              </a:rPr>
              <a:t>територій</a:t>
            </a:r>
            <a:r>
              <a:rPr lang="ru-RU" sz="2206" b="1" spc="-1" dirty="0">
                <a:solidFill>
                  <a:srgbClr val="000000"/>
                </a:solidFill>
                <a:latin typeface="Times New Roman"/>
                <a:ea typeface="Calibri"/>
              </a:rPr>
              <a:t>;</a:t>
            </a:r>
            <a:endParaRPr lang="ru-RU" sz="2206" spc="-1" dirty="0">
              <a:latin typeface="Arial"/>
            </a:endParaRPr>
          </a:p>
          <a:p>
            <a:pPr algn="just">
              <a:lnSpc>
                <a:spcPct val="100000"/>
              </a:lnSpc>
            </a:pP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його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розмірів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кліматичної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геологічної</a:t>
            </a:r>
            <a:r>
              <a:rPr lang="ru-RU" sz="2206" b="1" spc="-1" dirty="0">
                <a:solidFill>
                  <a:srgbClr val="000000"/>
                </a:solidFill>
                <a:latin typeface="Times New Roman"/>
                <a:ea typeface="Calibri"/>
              </a:rPr>
              <a:t> і </a:t>
            </a:r>
            <a:r>
              <a:rPr lang="ru-RU" sz="2206" b="1" spc="-1" dirty="0" err="1">
                <a:solidFill>
                  <a:srgbClr val="000000"/>
                </a:solidFill>
                <a:latin typeface="Times New Roman"/>
                <a:ea typeface="Calibri"/>
              </a:rPr>
              <a:t>ґрунтознавчої</a:t>
            </a:r>
            <a:r>
              <a:rPr lang="ru-RU" sz="2206" b="1" spc="-1" dirty="0">
                <a:solidFill>
                  <a:srgbClr val="000000"/>
                </a:solidFill>
                <a:latin typeface="Times New Roman"/>
                <a:ea typeface="Calibri"/>
              </a:rPr>
              <a:t> характеристики, </a:t>
            </a:r>
            <a:r>
              <a:rPr lang="ru-RU" sz="2206" b="1" spc="-1" dirty="0" err="1">
                <a:solidFill>
                  <a:srgbClr val="000000"/>
                </a:solidFill>
                <a:latin typeface="Times New Roman"/>
                <a:ea typeface="Calibri"/>
              </a:rPr>
              <a:t>флори</a:t>
            </a:r>
            <a:r>
              <a:rPr lang="ru-RU" sz="2206" b="1" spc="-1" dirty="0">
                <a:solidFill>
                  <a:srgbClr val="000000"/>
                </a:solidFill>
                <a:latin typeface="Times New Roman"/>
                <a:ea typeface="Calibri"/>
              </a:rPr>
              <a:t> і </a:t>
            </a:r>
            <a:r>
              <a:rPr lang="ru-RU" sz="2206" b="1" spc="-1" dirty="0" err="1">
                <a:solidFill>
                  <a:srgbClr val="000000"/>
                </a:solidFill>
                <a:latin typeface="Times New Roman"/>
                <a:ea typeface="Calibri"/>
              </a:rPr>
              <a:t>фауни</a:t>
            </a:r>
            <a:r>
              <a:rPr lang="ru-RU" sz="2206" b="1" spc="-1" dirty="0">
                <a:solidFill>
                  <a:srgbClr val="000000"/>
                </a:solidFill>
                <a:latin typeface="Times New Roman"/>
                <a:ea typeface="Calibri"/>
              </a:rPr>
              <a:t>.</a:t>
            </a:r>
            <a:endParaRPr lang="ru-RU" sz="2206" spc="-1" dirty="0">
              <a:latin typeface="Arial"/>
            </a:endParaRPr>
          </a:p>
          <a:p>
            <a:pPr algn="ctr">
              <a:lnSpc>
                <a:spcPct val="100000"/>
              </a:lnSpc>
            </a:pPr>
            <a:r>
              <a:rPr lang="ru-RU" sz="2647" b="1" spc="-1" dirty="0" err="1">
                <a:solidFill>
                  <a:srgbClr val="7030A0"/>
                </a:solidFill>
                <a:latin typeface="Times New Roman"/>
                <a:ea typeface="Calibri"/>
              </a:rPr>
              <a:t>Державне</a:t>
            </a:r>
            <a:r>
              <a:rPr lang="ru-RU" sz="2647" b="1" spc="-1" dirty="0">
                <a:solidFill>
                  <a:srgbClr val="7030A0"/>
                </a:solidFill>
                <a:latin typeface="Times New Roman"/>
                <a:ea typeface="Calibri"/>
              </a:rPr>
              <a:t> </a:t>
            </a:r>
            <a:r>
              <a:rPr lang="ru-RU" sz="2647" b="1" spc="-1" dirty="0" err="1">
                <a:solidFill>
                  <a:srgbClr val="7030A0"/>
                </a:solidFill>
                <a:latin typeface="Times New Roman"/>
                <a:ea typeface="Calibri"/>
              </a:rPr>
              <a:t>регулювання</a:t>
            </a:r>
            <a:r>
              <a:rPr lang="ru-RU" sz="2647" b="1" spc="-1" dirty="0">
                <a:solidFill>
                  <a:srgbClr val="7030A0"/>
                </a:solidFill>
                <a:latin typeface="Times New Roman"/>
                <a:ea typeface="Calibri"/>
              </a:rPr>
              <a:t> </a:t>
            </a:r>
            <a:r>
              <a:rPr lang="ru-RU" sz="2647" b="1" spc="-1" dirty="0" err="1">
                <a:solidFill>
                  <a:srgbClr val="7030A0"/>
                </a:solidFill>
                <a:latin typeface="Times New Roman"/>
                <a:ea typeface="Calibri"/>
              </a:rPr>
              <a:t>безпеки</a:t>
            </a:r>
            <a:r>
              <a:rPr lang="ru-RU" sz="2647" b="1" spc="-1" dirty="0">
                <a:solidFill>
                  <a:srgbClr val="7030A0"/>
                </a:solidFill>
                <a:latin typeface="Times New Roman"/>
                <a:ea typeface="Calibri"/>
              </a:rPr>
              <a:t> генно-</a:t>
            </a:r>
            <a:r>
              <a:rPr lang="ru-RU" sz="2647" b="1" spc="-1" dirty="0" err="1">
                <a:solidFill>
                  <a:srgbClr val="7030A0"/>
                </a:solidFill>
                <a:latin typeface="Times New Roman"/>
                <a:ea typeface="Calibri"/>
              </a:rPr>
              <a:t>інженерної</a:t>
            </a:r>
            <a:r>
              <a:rPr lang="ru-RU" sz="2647" b="1" spc="-1" dirty="0">
                <a:solidFill>
                  <a:srgbClr val="7030A0"/>
                </a:solidFill>
                <a:latin typeface="Times New Roman"/>
                <a:ea typeface="Calibri"/>
              </a:rPr>
              <a:t> </a:t>
            </a:r>
            <a:r>
              <a:rPr lang="ru-RU" sz="2647" b="1" spc="-1" dirty="0" err="1">
                <a:solidFill>
                  <a:srgbClr val="7030A0"/>
                </a:solidFill>
                <a:latin typeface="Times New Roman"/>
                <a:ea typeface="Calibri"/>
              </a:rPr>
              <a:t>діяльності</a:t>
            </a:r>
            <a:endParaRPr lang="ru-RU" sz="2647" spc="-1" dirty="0">
              <a:latin typeface="Arial"/>
            </a:endParaRPr>
          </a:p>
          <a:p>
            <a:pPr algn="just">
              <a:lnSpc>
                <a:spcPct val="100000"/>
              </a:lnSpc>
            </a:pPr>
            <a:r>
              <a:rPr lang="ru-RU" sz="2206" b="1" spc="-1" dirty="0">
                <a:solidFill>
                  <a:srgbClr val="000000"/>
                </a:solidFill>
                <a:latin typeface="Times New Roman"/>
                <a:ea typeface="Calibri"/>
              </a:rPr>
              <a:t>До тих </a:t>
            </a:r>
            <a:r>
              <a:rPr lang="ru-RU" sz="2206" b="1" spc="-1" dirty="0" err="1">
                <a:solidFill>
                  <a:srgbClr val="000000"/>
                </a:solidFill>
                <a:latin typeface="Times New Roman"/>
                <a:ea typeface="Calibri"/>
              </a:rPr>
              <a:t>пір</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поки</a:t>
            </a:r>
            <a:r>
              <a:rPr lang="ru-RU" sz="2206" b="1" spc="-1" dirty="0">
                <a:solidFill>
                  <a:srgbClr val="000000"/>
                </a:solidFill>
                <a:latin typeface="Times New Roman"/>
                <a:ea typeface="Calibri"/>
              </a:rPr>
              <a:t> є </a:t>
            </a:r>
            <a:r>
              <a:rPr lang="ru-RU" sz="2206" b="1" spc="-1" dirty="0" err="1">
                <a:solidFill>
                  <a:srgbClr val="000000"/>
                </a:solidFill>
                <a:latin typeface="Times New Roman"/>
                <a:ea typeface="Calibri"/>
              </a:rPr>
              <a:t>елемент</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наукової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невизначеності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відносно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можливих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несприятливих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наслідків</a:t>
            </a:r>
            <a:r>
              <a:rPr lang="ru-RU" sz="2206" b="1" spc="-1" dirty="0">
                <a:solidFill>
                  <a:srgbClr val="000000"/>
                </a:solidFill>
                <a:latin typeface="Times New Roman"/>
                <a:ea typeface="Calibri"/>
              </a:rPr>
              <a:t> генно-</a:t>
            </a:r>
            <a:r>
              <a:rPr lang="ru-RU" sz="2206" b="1" spc="-1" dirty="0" err="1">
                <a:solidFill>
                  <a:srgbClr val="000000"/>
                </a:solidFill>
                <a:latin typeface="Times New Roman"/>
                <a:ea typeface="Calibri"/>
              </a:rPr>
              <a:t>інженерної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діяльності</a:t>
            </a:r>
            <a:r>
              <a:rPr lang="ru-RU" sz="2206" b="1" spc="-1" dirty="0">
                <a:solidFill>
                  <a:srgbClr val="000000"/>
                </a:solidFill>
                <a:latin typeface="Times New Roman"/>
                <a:ea typeface="Calibri"/>
              </a:rPr>
              <a:t> для </a:t>
            </a:r>
            <a:r>
              <a:rPr lang="ru-RU" sz="2206" b="1" spc="-1" dirty="0" err="1">
                <a:solidFill>
                  <a:srgbClr val="000000"/>
                </a:solidFill>
                <a:latin typeface="Times New Roman"/>
                <a:ea typeface="Calibri"/>
              </a:rPr>
              <a:t>здоров’я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людини</a:t>
            </a:r>
            <a:r>
              <a:rPr lang="ru-RU" sz="2206" b="1" spc="-1" dirty="0">
                <a:solidFill>
                  <a:srgbClr val="000000"/>
                </a:solidFill>
                <a:latin typeface="Times New Roman"/>
                <a:ea typeface="Calibri"/>
              </a:rPr>
              <a:t> і </a:t>
            </a:r>
            <a:r>
              <a:rPr lang="ru-RU" sz="2206" b="1" spc="-1" dirty="0" err="1">
                <a:solidFill>
                  <a:srgbClr val="000000"/>
                </a:solidFill>
                <a:latin typeface="Times New Roman"/>
                <a:ea typeface="Calibri"/>
              </a:rPr>
              <a:t>навколишнього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середовища</a:t>
            </a:r>
            <a:r>
              <a:rPr lang="ru-RU" sz="2206" b="1" spc="-1" dirty="0">
                <a:solidFill>
                  <a:srgbClr val="000000"/>
                </a:solidFill>
                <a:latin typeface="Times New Roman"/>
                <a:ea typeface="Calibri"/>
              </a:rPr>
              <a:t>, вона, </a:t>
            </a:r>
            <a:r>
              <a:rPr lang="ru-RU" sz="2206" b="1" spc="-1" dirty="0" err="1">
                <a:solidFill>
                  <a:srgbClr val="000000"/>
                </a:solidFill>
                <a:latin typeface="Times New Roman"/>
                <a:ea typeface="Calibri"/>
              </a:rPr>
              <a:t>відповідно</a:t>
            </a:r>
            <a:r>
              <a:rPr lang="ru-RU" sz="2206" b="1" spc="-1" dirty="0">
                <a:solidFill>
                  <a:srgbClr val="000000"/>
                </a:solidFill>
                <a:latin typeface="Times New Roman"/>
                <a:ea typeface="Calibri"/>
              </a:rPr>
              <a:t> до принципу </a:t>
            </a:r>
            <a:r>
              <a:rPr lang="ru-RU" sz="2206" b="1" spc="-1" dirty="0" err="1">
                <a:solidFill>
                  <a:srgbClr val="000000"/>
                </a:solidFill>
                <a:latin typeface="Times New Roman"/>
                <a:ea typeface="Calibri"/>
              </a:rPr>
              <a:t>обережності</a:t>
            </a:r>
            <a:r>
              <a:rPr lang="ru-RU" sz="2206" b="1" spc="-1" dirty="0">
                <a:solidFill>
                  <a:srgbClr val="000000"/>
                </a:solidFill>
                <a:latin typeface="Times New Roman"/>
                <a:ea typeface="Calibri"/>
              </a:rPr>
              <a:t>, повинна </a:t>
            </a:r>
            <a:r>
              <a:rPr lang="ru-RU" sz="2206" b="1" spc="-1" dirty="0" err="1">
                <a:solidFill>
                  <a:srgbClr val="000000"/>
                </a:solidFill>
                <a:latin typeface="Times New Roman"/>
                <a:ea typeface="Calibri"/>
              </a:rPr>
              <a:t>регулюватися</a:t>
            </a:r>
            <a:r>
              <a:rPr lang="ru-RU" sz="2206" b="1" spc="-1" dirty="0">
                <a:solidFill>
                  <a:srgbClr val="000000"/>
                </a:solidFill>
                <a:latin typeface="Times New Roman"/>
                <a:ea typeface="Calibri"/>
              </a:rPr>
              <a:t> на державному </a:t>
            </a:r>
            <a:r>
              <a:rPr lang="ru-RU" sz="2206" b="1" spc="-1" dirty="0" err="1">
                <a:solidFill>
                  <a:srgbClr val="000000"/>
                </a:solidFill>
                <a:latin typeface="Times New Roman"/>
                <a:ea typeface="Calibri"/>
              </a:rPr>
              <a:t>рівні</a:t>
            </a:r>
            <a:r>
              <a:rPr lang="ru-RU" sz="2206" b="1" spc="-1" dirty="0">
                <a:solidFill>
                  <a:srgbClr val="000000"/>
                </a:solidFill>
                <a:latin typeface="Times New Roman"/>
                <a:ea typeface="Calibri"/>
              </a:rPr>
              <a:t>.</a:t>
            </a:r>
            <a:endParaRPr lang="ru-RU" sz="2206" spc="-1" dirty="0">
              <a:latin typeface="Arial"/>
            </a:endParaRPr>
          </a:p>
          <a:p>
            <a:pPr algn="just">
              <a:lnSpc>
                <a:spcPct val="100000"/>
              </a:lnSpc>
            </a:pPr>
            <a:r>
              <a:rPr lang="ru-RU" sz="2206" b="1" spc="-1" dirty="0" err="1">
                <a:solidFill>
                  <a:srgbClr val="000000"/>
                </a:solidFill>
                <a:latin typeface="Times New Roman"/>
                <a:ea typeface="Calibri"/>
              </a:rPr>
              <a:t>Завдання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ефективного</a:t>
            </a:r>
            <a:r>
              <a:rPr lang="ru-RU" sz="2206" b="1" spc="-1" dirty="0">
                <a:solidFill>
                  <a:srgbClr val="000000"/>
                </a:solidFill>
                <a:latin typeface="Times New Roman"/>
                <a:ea typeface="Calibri"/>
              </a:rPr>
              <a:t> державного </a:t>
            </a:r>
            <a:r>
              <a:rPr lang="ru-RU" sz="2206" b="1" spc="-1" dirty="0" err="1">
                <a:solidFill>
                  <a:srgbClr val="000000"/>
                </a:solidFill>
                <a:latin typeface="Times New Roman"/>
                <a:ea typeface="Calibri"/>
              </a:rPr>
              <a:t>регулювання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полягає</a:t>
            </a:r>
            <a:r>
              <a:rPr lang="ru-RU" sz="2206" b="1" spc="-1" dirty="0">
                <a:solidFill>
                  <a:srgbClr val="000000"/>
                </a:solidFill>
                <a:latin typeface="Times New Roman"/>
                <a:ea typeface="Calibri"/>
              </a:rPr>
              <a:t> в тому, </a:t>
            </a:r>
            <a:r>
              <a:rPr lang="ru-RU" sz="2206" b="1" spc="-1" dirty="0" err="1">
                <a:solidFill>
                  <a:srgbClr val="000000"/>
                </a:solidFill>
                <a:latin typeface="Times New Roman"/>
                <a:ea typeface="Calibri"/>
              </a:rPr>
              <a:t>щоб</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забезпечити</a:t>
            </a:r>
            <a:r>
              <a:rPr lang="ru-RU" sz="2206" b="1" spc="-1" dirty="0">
                <a:solidFill>
                  <a:srgbClr val="000000"/>
                </a:solidFill>
                <a:latin typeface="Times New Roman"/>
                <a:ea typeface="Calibri"/>
              </a:rPr>
              <a:t>, з одного боку, максимально </a:t>
            </a:r>
            <a:r>
              <a:rPr lang="ru-RU" sz="2206" b="1" spc="-1" dirty="0" err="1">
                <a:solidFill>
                  <a:srgbClr val="000000"/>
                </a:solidFill>
                <a:latin typeface="Times New Roman"/>
                <a:ea typeface="Calibri"/>
              </a:rPr>
              <a:t>сприятливі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умови</a:t>
            </a:r>
            <a:r>
              <a:rPr lang="ru-RU" sz="2206" b="1" spc="-1" dirty="0">
                <a:solidFill>
                  <a:srgbClr val="000000"/>
                </a:solidFill>
                <a:latin typeface="Times New Roman"/>
                <a:ea typeface="Calibri"/>
              </a:rPr>
              <a:t> для </a:t>
            </a:r>
            <a:r>
              <a:rPr lang="ru-RU" sz="2206" b="1" spc="-1" dirty="0" err="1">
                <a:solidFill>
                  <a:srgbClr val="000000"/>
                </a:solidFill>
                <a:latin typeface="Times New Roman"/>
                <a:ea typeface="Calibri"/>
              </a:rPr>
              <a:t>розвитку</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генетичної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інженерії</a:t>
            </a:r>
            <a:r>
              <a:rPr lang="ru-RU" sz="2206" b="1" spc="-1" dirty="0">
                <a:solidFill>
                  <a:srgbClr val="000000"/>
                </a:solidFill>
                <a:latin typeface="Times New Roman"/>
                <a:ea typeface="Calibri"/>
              </a:rPr>
              <a:t> як одного з </a:t>
            </a:r>
            <a:r>
              <a:rPr lang="ru-RU" sz="2206" b="1" spc="-1" dirty="0" err="1">
                <a:solidFill>
                  <a:srgbClr val="000000"/>
                </a:solidFill>
                <a:latin typeface="Times New Roman"/>
                <a:ea typeface="Calibri"/>
              </a:rPr>
              <a:t>пріоритетних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наукових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напрямів</a:t>
            </a:r>
            <a:r>
              <a:rPr lang="ru-RU" sz="2206" b="1" spc="-1" dirty="0">
                <a:solidFill>
                  <a:srgbClr val="000000"/>
                </a:solidFill>
                <a:latin typeface="Times New Roman"/>
                <a:ea typeface="Calibri"/>
              </a:rPr>
              <a:t> і, з </a:t>
            </a:r>
            <a:r>
              <a:rPr lang="ru-RU" sz="2206" b="1" spc="-1" dirty="0" err="1">
                <a:solidFill>
                  <a:srgbClr val="000000"/>
                </a:solidFill>
                <a:latin typeface="Times New Roman"/>
                <a:ea typeface="Calibri"/>
              </a:rPr>
              <a:t>іншого</a:t>
            </a:r>
            <a:r>
              <a:rPr lang="ru-RU" sz="2206" b="1" spc="-1" dirty="0">
                <a:solidFill>
                  <a:srgbClr val="000000"/>
                </a:solidFill>
                <a:latin typeface="Times New Roman"/>
                <a:ea typeface="Calibri"/>
              </a:rPr>
              <a:t> боку, </a:t>
            </a:r>
            <a:r>
              <a:rPr lang="ru-RU" sz="2206" b="1" spc="-1" dirty="0" err="1">
                <a:solidFill>
                  <a:srgbClr val="000000"/>
                </a:solidFill>
                <a:latin typeface="Times New Roman"/>
                <a:ea typeface="Calibri"/>
              </a:rPr>
              <a:t>гарантувати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безпеку</a:t>
            </a:r>
            <a:r>
              <a:rPr lang="ru-RU" sz="2206" b="1" spc="-1" dirty="0">
                <a:solidFill>
                  <a:srgbClr val="000000"/>
                </a:solidFill>
                <a:latin typeface="Times New Roman"/>
                <a:ea typeface="Calibri"/>
              </a:rPr>
              <a:t> при </a:t>
            </a:r>
            <a:r>
              <a:rPr lang="ru-RU" sz="2206" b="1" spc="-1" dirty="0" err="1">
                <a:solidFill>
                  <a:srgbClr val="000000"/>
                </a:solidFill>
                <a:latin typeface="Times New Roman"/>
                <a:ea typeface="Calibri"/>
              </a:rPr>
              <a:t>здійсненні</a:t>
            </a:r>
            <a:r>
              <a:rPr lang="ru-RU" sz="2206" b="1" spc="-1" dirty="0">
                <a:solidFill>
                  <a:srgbClr val="000000"/>
                </a:solidFill>
                <a:latin typeface="Times New Roman"/>
                <a:ea typeface="Calibri"/>
              </a:rPr>
              <a:t> і </a:t>
            </a:r>
            <a:r>
              <a:rPr lang="ru-RU" sz="2206" b="1" spc="-1" dirty="0" err="1">
                <a:solidFill>
                  <a:srgbClr val="000000"/>
                </a:solidFill>
                <a:latin typeface="Times New Roman"/>
                <a:ea typeface="Calibri"/>
              </a:rPr>
              <a:t>використанні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результатів</a:t>
            </a:r>
            <a:r>
              <a:rPr lang="ru-RU" sz="2206" b="1" spc="-1" dirty="0">
                <a:solidFill>
                  <a:srgbClr val="000000"/>
                </a:solidFill>
                <a:latin typeface="Times New Roman"/>
                <a:ea typeface="Calibri"/>
              </a:rPr>
              <a:t> і </a:t>
            </a:r>
            <a:r>
              <a:rPr lang="ru-RU" sz="2206" b="1" spc="-1" dirty="0" err="1">
                <a:solidFill>
                  <a:srgbClr val="000000"/>
                </a:solidFill>
                <a:latin typeface="Times New Roman"/>
                <a:ea typeface="Calibri"/>
              </a:rPr>
              <a:t>продуктів</a:t>
            </a:r>
            <a:r>
              <a:rPr lang="ru-RU" sz="2206" b="1" spc="-1" dirty="0">
                <a:solidFill>
                  <a:srgbClr val="000000"/>
                </a:solidFill>
                <a:latin typeface="Times New Roman"/>
                <a:ea typeface="Calibri"/>
              </a:rPr>
              <a:t> генно-</a:t>
            </a:r>
            <a:r>
              <a:rPr lang="ru-RU" sz="2206" b="1" spc="-1" dirty="0" err="1">
                <a:solidFill>
                  <a:srgbClr val="000000"/>
                </a:solidFill>
                <a:latin typeface="Times New Roman"/>
                <a:ea typeface="Calibri"/>
              </a:rPr>
              <a:t>інженерної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діяльності</a:t>
            </a:r>
            <a:r>
              <a:rPr lang="ru-RU" sz="2206" b="1" spc="-1" dirty="0">
                <a:solidFill>
                  <a:srgbClr val="000000"/>
                </a:solidFill>
                <a:latin typeface="Times New Roman"/>
                <a:ea typeface="Calibri"/>
              </a:rPr>
              <a:t>.</a:t>
            </a:r>
            <a:endParaRPr lang="ru-RU" sz="2206" spc="-1" dirty="0">
              <a:latin typeface="Arial"/>
            </a:endParaRPr>
          </a:p>
        </p:txBody>
      </p:sp>
    </p:spTree>
    <p:extLst>
      <p:ext uri="{BB962C8B-B14F-4D97-AF65-F5344CB8AC3E}">
        <p14:creationId xmlns:p14="http://schemas.microsoft.com/office/powerpoint/2010/main" val="333462310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Процес видалення і заморожування репродуктивних клітин — BioCouri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856" y="232778"/>
            <a:ext cx="4267200" cy="21008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Генетично модифіковані організми"/>
          <p:cNvPicPr>
            <a:picLocks noChangeAspect="1" noChangeArrowheads="1"/>
          </p:cNvPicPr>
          <p:nvPr/>
        </p:nvPicPr>
        <p:blipFill rotWithShape="1">
          <a:blip r:embed="rId3">
            <a:extLst>
              <a:ext uri="{28A0092B-C50C-407E-A947-70E740481C1C}">
                <a14:useLocalDpi xmlns:a14="http://schemas.microsoft.com/office/drawing/2010/main" val="0"/>
              </a:ext>
            </a:extLst>
          </a:blip>
          <a:srcRect l="51114" t="32895" r="4063" b="18421"/>
          <a:stretch/>
        </p:blipFill>
        <p:spPr bwMode="auto">
          <a:xfrm>
            <a:off x="4813300" y="114467"/>
            <a:ext cx="5105400" cy="3314032"/>
          </a:xfrm>
          <a:prstGeom prst="rect">
            <a:avLst/>
          </a:prstGeom>
          <a:noFill/>
          <a:extLst>
            <a:ext uri="{909E8E84-426E-40DD-AFC4-6F175D3DCCD1}">
              <a14:hiddenFill xmlns:a14="http://schemas.microsoft.com/office/drawing/2010/main">
                <a:solidFill>
                  <a:srgbClr val="FFFFFF"/>
                </a:solidFill>
              </a14:hiddenFill>
            </a:ext>
          </a:extLst>
        </p:spPr>
      </p:pic>
      <p:sp>
        <p:nvSpPr>
          <p:cNvPr id="2" name="Равнобедренный треугольник 1"/>
          <p:cNvSpPr/>
          <p:nvPr/>
        </p:nvSpPr>
        <p:spPr>
          <a:xfrm>
            <a:off x="5575300" y="63032"/>
            <a:ext cx="457200" cy="533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6" name="Picture 4" descr="Gene Gu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0" y="3776746"/>
            <a:ext cx="73152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icroinjection and gene gun methods are the part o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3838658"/>
            <a:ext cx="2600325" cy="311467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79500" y="2451039"/>
            <a:ext cx="2073324" cy="461665"/>
          </a:xfrm>
          <a:prstGeom prst="rect">
            <a:avLst/>
          </a:prstGeom>
        </p:spPr>
        <p:txBody>
          <a:bodyPr wrap="none">
            <a:spAutoFit/>
          </a:bodyPr>
          <a:lstStyle/>
          <a:p>
            <a:r>
              <a:rPr lang="ru-RU" sz="2400" b="1" i="1" spc="5" dirty="0" err="1" smtClean="0">
                <a:solidFill>
                  <a:srgbClr val="7030A0"/>
                </a:solidFill>
                <a:latin typeface="Times New Roman"/>
                <a:cs typeface="Times New Roman"/>
              </a:rPr>
              <a:t>Мікроін</a:t>
            </a:r>
            <a:r>
              <a:rPr lang="ru-RU" sz="2400" b="1" spc="5" dirty="0" err="1" smtClean="0">
                <a:solidFill>
                  <a:srgbClr val="7030A0"/>
                </a:solidFill>
                <a:latin typeface="Times New Roman"/>
                <a:cs typeface="Times New Roman"/>
              </a:rPr>
              <a:t>’</a:t>
            </a:r>
            <a:r>
              <a:rPr lang="ru-RU" sz="2400" b="1" i="1" spc="5" dirty="0" err="1" smtClean="0">
                <a:solidFill>
                  <a:srgbClr val="7030A0"/>
                </a:solidFill>
                <a:latin typeface="Times New Roman"/>
                <a:cs typeface="Times New Roman"/>
              </a:rPr>
              <a:t>єкція</a:t>
            </a:r>
            <a:endParaRPr lang="ru-RU" sz="2400" dirty="0"/>
          </a:p>
        </p:txBody>
      </p:sp>
    </p:spTree>
    <p:extLst>
      <p:ext uri="{BB962C8B-B14F-4D97-AF65-F5344CB8AC3E}">
        <p14:creationId xmlns:p14="http://schemas.microsoft.com/office/powerpoint/2010/main" val="25289317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 name="CustomShape 1"/>
          <p:cNvSpPr/>
          <p:nvPr/>
        </p:nvSpPr>
        <p:spPr>
          <a:xfrm>
            <a:off x="363255" y="507744"/>
            <a:ext cx="9452173" cy="6448111"/>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99250" tIns="49625" rIns="99250" bIns="49625" anchor="ctr">
            <a:spAutoFit/>
          </a:bodyPr>
          <a:lstStyle/>
          <a:p>
            <a:pPr algn="just">
              <a:lnSpc>
                <a:spcPct val="100000"/>
              </a:lnSpc>
            </a:pPr>
            <a:r>
              <a:rPr lang="ru-RU" sz="1875" b="1" spc="-1" dirty="0">
                <a:solidFill>
                  <a:srgbClr val="000000"/>
                </a:solidFill>
                <a:latin typeface="Times New Roman"/>
                <a:ea typeface="Calibri"/>
              </a:rPr>
              <a:t>У </a:t>
            </a:r>
            <a:r>
              <a:rPr lang="ru-RU" sz="1875" b="1" spc="-1" dirty="0" err="1">
                <a:solidFill>
                  <a:srgbClr val="000000"/>
                </a:solidFill>
                <a:latin typeface="Times New Roman"/>
                <a:ea typeface="Calibri"/>
              </a:rPr>
              <a:t>більшості</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розвинених</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країн</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світу</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прийнято</a:t>
            </a:r>
            <a:r>
              <a:rPr lang="ru-RU" sz="1875" b="1" spc="-1" dirty="0">
                <a:solidFill>
                  <a:srgbClr val="000000"/>
                </a:solidFill>
                <a:latin typeface="Times New Roman"/>
                <a:ea typeface="Calibri"/>
              </a:rPr>
              <a:t> і </a:t>
            </a:r>
            <a:r>
              <a:rPr lang="ru-RU" sz="1875" b="1" spc="-1" dirty="0" err="1">
                <a:solidFill>
                  <a:srgbClr val="000000"/>
                </a:solidFill>
                <a:latin typeface="Times New Roman"/>
                <a:ea typeface="Calibri"/>
              </a:rPr>
              <a:t>ефективно</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функціонує</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спеціальне</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законодавство</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що</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стосується</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біобезпеки</a:t>
            </a:r>
            <a:r>
              <a:rPr lang="ru-RU" sz="1875" b="1" spc="-1" dirty="0">
                <a:solidFill>
                  <a:srgbClr val="000000"/>
                </a:solidFill>
                <a:latin typeface="Times New Roman"/>
                <a:ea typeface="Calibri"/>
              </a:rPr>
              <a:t>, а </a:t>
            </a:r>
            <a:r>
              <a:rPr lang="ru-RU" sz="1875" b="1" spc="-1" dirty="0" err="1">
                <a:solidFill>
                  <a:srgbClr val="000000"/>
                </a:solidFill>
                <a:latin typeface="Times New Roman"/>
                <a:ea typeface="Calibri"/>
              </a:rPr>
              <a:t>також</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створені</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відповідні</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компетентні</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органи</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які</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втілюють</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його</a:t>
            </a:r>
            <a:r>
              <a:rPr lang="ru-RU" sz="1875" b="1" spc="-1" dirty="0">
                <a:solidFill>
                  <a:srgbClr val="000000"/>
                </a:solidFill>
                <a:latin typeface="Times New Roman"/>
                <a:ea typeface="Calibri"/>
              </a:rPr>
              <a:t> в </a:t>
            </a:r>
            <a:r>
              <a:rPr lang="ru-RU" sz="1875" b="1" spc="-1" dirty="0" err="1">
                <a:solidFill>
                  <a:srgbClr val="000000"/>
                </a:solidFill>
                <a:latin typeface="Times New Roman"/>
                <a:ea typeface="Calibri"/>
              </a:rPr>
              <a:t>життя</a:t>
            </a:r>
            <a:r>
              <a:rPr lang="ru-RU" sz="1875" b="1" spc="-1" dirty="0">
                <a:solidFill>
                  <a:srgbClr val="000000"/>
                </a:solidFill>
                <a:latin typeface="Times New Roman"/>
                <a:ea typeface="Calibri"/>
              </a:rPr>
              <a:t>.</a:t>
            </a:r>
            <a:endParaRPr lang="ru-RU" sz="1875" spc="-1" dirty="0">
              <a:latin typeface="Arial"/>
            </a:endParaRPr>
          </a:p>
          <a:p>
            <a:pPr algn="just">
              <a:lnSpc>
                <a:spcPct val="100000"/>
              </a:lnSpc>
            </a:pPr>
            <a:r>
              <a:rPr lang="ru-RU" sz="1875" b="1" spc="-1" dirty="0">
                <a:solidFill>
                  <a:srgbClr val="7030A0"/>
                </a:solidFill>
                <a:latin typeface="Times New Roman"/>
                <a:ea typeface="Calibri"/>
              </a:rPr>
              <a:t>У 2000 </a:t>
            </a:r>
            <a:r>
              <a:rPr lang="ru-RU" sz="1875" b="1" spc="-1" dirty="0" err="1">
                <a:solidFill>
                  <a:srgbClr val="7030A0"/>
                </a:solidFill>
                <a:latin typeface="Times New Roman"/>
                <a:ea typeface="Calibri"/>
              </a:rPr>
              <a:t>році</a:t>
            </a:r>
            <a:r>
              <a:rPr lang="ru-RU" sz="1875" b="1" spc="-1" dirty="0">
                <a:solidFill>
                  <a:srgbClr val="7030A0"/>
                </a:solidFill>
                <a:latin typeface="Times New Roman"/>
                <a:ea typeface="Calibri"/>
              </a:rPr>
              <a:t> </a:t>
            </a:r>
            <a:r>
              <a:rPr lang="ru-RU" sz="1875" b="1" spc="-1" dirty="0" err="1">
                <a:solidFill>
                  <a:srgbClr val="7030A0"/>
                </a:solidFill>
                <a:latin typeface="Times New Roman"/>
                <a:ea typeface="Calibri"/>
              </a:rPr>
              <a:t>країнами</a:t>
            </a:r>
            <a:r>
              <a:rPr lang="ru-RU" sz="1875" b="1" spc="-1" dirty="0">
                <a:solidFill>
                  <a:srgbClr val="7030A0"/>
                </a:solidFill>
                <a:latin typeface="Times New Roman"/>
                <a:ea typeface="Calibri"/>
              </a:rPr>
              <a:t> – Сторонами </a:t>
            </a:r>
            <a:r>
              <a:rPr lang="ru-RU" sz="1875" b="1" spc="-1" dirty="0" err="1">
                <a:solidFill>
                  <a:srgbClr val="7030A0"/>
                </a:solidFill>
                <a:latin typeface="Times New Roman"/>
                <a:ea typeface="Calibri"/>
              </a:rPr>
              <a:t>Конвенції</a:t>
            </a:r>
            <a:r>
              <a:rPr lang="ru-RU" sz="1875" b="1" spc="-1" dirty="0">
                <a:solidFill>
                  <a:srgbClr val="7030A0"/>
                </a:solidFill>
                <a:latin typeface="Times New Roman"/>
                <a:ea typeface="Calibri"/>
              </a:rPr>
              <a:t> про </a:t>
            </a:r>
            <a:r>
              <a:rPr lang="ru-RU" sz="1875" b="1" spc="-1" dirty="0" err="1">
                <a:solidFill>
                  <a:srgbClr val="7030A0"/>
                </a:solidFill>
                <a:latin typeface="Times New Roman"/>
                <a:ea typeface="Calibri"/>
              </a:rPr>
              <a:t>біологічну</a:t>
            </a:r>
            <a:r>
              <a:rPr lang="ru-RU" sz="1875" b="1" spc="-1" dirty="0">
                <a:solidFill>
                  <a:srgbClr val="7030A0"/>
                </a:solidFill>
                <a:latin typeface="Times New Roman"/>
                <a:ea typeface="Calibri"/>
              </a:rPr>
              <a:t> </a:t>
            </a:r>
            <a:r>
              <a:rPr lang="ru-RU" sz="1875" b="1" spc="-1" dirty="0" err="1">
                <a:solidFill>
                  <a:srgbClr val="7030A0"/>
                </a:solidFill>
                <a:latin typeface="Times New Roman"/>
                <a:ea typeface="Calibri"/>
              </a:rPr>
              <a:t>різноманітність</a:t>
            </a:r>
            <a:r>
              <a:rPr lang="ru-RU" sz="1875" b="1" spc="-1" dirty="0">
                <a:solidFill>
                  <a:srgbClr val="7030A0"/>
                </a:solidFill>
                <a:latin typeface="Times New Roman"/>
                <a:ea typeface="Calibri"/>
              </a:rPr>
              <a:t> (</a:t>
            </a:r>
            <a:r>
              <a:rPr lang="ru-RU" sz="1875" b="1" spc="-1" dirty="0" err="1">
                <a:solidFill>
                  <a:srgbClr val="7030A0"/>
                </a:solidFill>
                <a:latin typeface="Times New Roman"/>
                <a:ea typeface="Calibri"/>
              </a:rPr>
              <a:t>Україна</a:t>
            </a:r>
            <a:r>
              <a:rPr lang="ru-RU" sz="1875" b="1" spc="-1" dirty="0">
                <a:solidFill>
                  <a:srgbClr val="7030A0"/>
                </a:solidFill>
                <a:latin typeface="Times New Roman"/>
                <a:ea typeface="Calibri"/>
              </a:rPr>
              <a:t> є Стороною </a:t>
            </a:r>
            <a:r>
              <a:rPr lang="ru-RU" sz="1875" b="1" spc="-1" dirty="0" err="1">
                <a:solidFill>
                  <a:srgbClr val="7030A0"/>
                </a:solidFill>
                <a:latin typeface="Times New Roman"/>
                <a:ea typeface="Calibri"/>
              </a:rPr>
              <a:t>цієї</a:t>
            </a:r>
            <a:r>
              <a:rPr lang="ru-RU" sz="1875" b="1" spc="-1" dirty="0">
                <a:solidFill>
                  <a:srgbClr val="7030A0"/>
                </a:solidFill>
                <a:latin typeface="Times New Roman"/>
                <a:ea typeface="Calibri"/>
              </a:rPr>
              <a:t> </a:t>
            </a:r>
            <a:r>
              <a:rPr lang="ru-RU" sz="1875" b="1" spc="-1" dirty="0" err="1">
                <a:solidFill>
                  <a:srgbClr val="7030A0"/>
                </a:solidFill>
                <a:latin typeface="Times New Roman"/>
                <a:ea typeface="Calibri"/>
              </a:rPr>
              <a:t>Конвенції</a:t>
            </a:r>
            <a:r>
              <a:rPr lang="ru-RU" sz="1875" b="1" spc="-1" dirty="0">
                <a:solidFill>
                  <a:srgbClr val="7030A0"/>
                </a:solidFill>
                <a:latin typeface="Times New Roman"/>
                <a:ea typeface="Calibri"/>
              </a:rPr>
              <a:t>) </a:t>
            </a:r>
            <a:r>
              <a:rPr lang="ru-RU" sz="1875" b="1" spc="-1" dirty="0" err="1">
                <a:solidFill>
                  <a:srgbClr val="7030A0"/>
                </a:solidFill>
                <a:latin typeface="Times New Roman"/>
                <a:ea typeface="Calibri"/>
              </a:rPr>
              <a:t>прийнятий</a:t>
            </a:r>
            <a:r>
              <a:rPr lang="ru-RU" sz="1875" b="1" spc="-1" dirty="0">
                <a:solidFill>
                  <a:srgbClr val="7030A0"/>
                </a:solidFill>
                <a:latin typeface="Times New Roman"/>
                <a:ea typeface="Calibri"/>
              </a:rPr>
              <a:t> </a:t>
            </a:r>
            <a:r>
              <a:rPr lang="ru-RU" sz="1875" b="1" spc="-1" dirty="0" err="1">
                <a:solidFill>
                  <a:srgbClr val="7030A0"/>
                </a:solidFill>
                <a:latin typeface="Times New Roman"/>
                <a:ea typeface="Calibri"/>
              </a:rPr>
              <a:t>Картахенський</a:t>
            </a:r>
            <a:r>
              <a:rPr lang="ru-RU" sz="1875" b="1" spc="-1" dirty="0">
                <a:solidFill>
                  <a:srgbClr val="7030A0"/>
                </a:solidFill>
                <a:latin typeface="Times New Roman"/>
                <a:ea typeface="Calibri"/>
              </a:rPr>
              <a:t> протокол з </a:t>
            </a:r>
            <a:r>
              <a:rPr lang="ru-RU" sz="1875" b="1" spc="-1" dirty="0" err="1">
                <a:solidFill>
                  <a:srgbClr val="7030A0"/>
                </a:solidFill>
                <a:latin typeface="Times New Roman"/>
                <a:ea typeface="Calibri"/>
              </a:rPr>
              <a:t>біобезпеки</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основна</a:t>
            </a:r>
            <a:r>
              <a:rPr lang="ru-RU" sz="1875" b="1" spc="-1" dirty="0">
                <a:solidFill>
                  <a:srgbClr val="000000"/>
                </a:solidFill>
                <a:latin typeface="Times New Roman"/>
                <a:ea typeface="Calibri"/>
              </a:rPr>
              <a:t> мета </a:t>
            </a:r>
            <a:r>
              <a:rPr lang="ru-RU" sz="1875" b="1" spc="-1" dirty="0" err="1">
                <a:solidFill>
                  <a:srgbClr val="000000"/>
                </a:solidFill>
                <a:latin typeface="Times New Roman"/>
                <a:ea typeface="Calibri"/>
              </a:rPr>
              <a:t>якого</a:t>
            </a:r>
            <a:r>
              <a:rPr lang="ru-RU" sz="1875" b="1" spc="-1" dirty="0">
                <a:solidFill>
                  <a:srgbClr val="000000"/>
                </a:solidFill>
                <a:latin typeface="Times New Roman"/>
                <a:ea typeface="Calibri"/>
              </a:rPr>
              <a:t> – «</a:t>
            </a:r>
            <a:r>
              <a:rPr lang="ru-RU" sz="1875" b="1" spc="-1" dirty="0" err="1">
                <a:solidFill>
                  <a:srgbClr val="000000"/>
                </a:solidFill>
                <a:latin typeface="Times New Roman"/>
                <a:ea typeface="Calibri"/>
              </a:rPr>
              <a:t>сприяння</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забезпеченню</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належного</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рівня</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захисту</a:t>
            </a:r>
            <a:r>
              <a:rPr lang="ru-RU" sz="1875" b="1" spc="-1" dirty="0">
                <a:solidFill>
                  <a:srgbClr val="000000"/>
                </a:solidFill>
                <a:latin typeface="Times New Roman"/>
                <a:ea typeface="Calibri"/>
              </a:rPr>
              <a:t> в </a:t>
            </a:r>
            <a:r>
              <a:rPr lang="ru-RU" sz="1875" b="1" spc="-1" dirty="0" err="1">
                <a:solidFill>
                  <a:srgbClr val="000000"/>
                </a:solidFill>
                <a:latin typeface="Times New Roman"/>
                <a:ea typeface="Calibri"/>
              </a:rPr>
              <a:t>області</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безпечної</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передачі</a:t>
            </a:r>
            <a:r>
              <a:rPr lang="ru-RU" sz="1875" b="1" spc="-1" dirty="0">
                <a:solidFill>
                  <a:srgbClr val="000000"/>
                </a:solidFill>
                <a:latin typeface="Times New Roman"/>
                <a:ea typeface="Calibri"/>
              </a:rPr>
              <a:t>, обороту і </a:t>
            </a:r>
            <a:r>
              <a:rPr lang="ru-RU" sz="1875" b="1" spc="-1" dirty="0" err="1">
                <a:solidFill>
                  <a:srgbClr val="000000"/>
                </a:solidFill>
                <a:latin typeface="Times New Roman"/>
                <a:ea typeface="Calibri"/>
              </a:rPr>
              <a:t>використання</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живих</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змінених</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організмів</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що</a:t>
            </a:r>
            <a:r>
              <a:rPr lang="ru-RU" sz="1875" b="1" spc="-1" dirty="0">
                <a:solidFill>
                  <a:srgbClr val="000000"/>
                </a:solidFill>
                <a:latin typeface="Times New Roman"/>
                <a:ea typeface="Calibri"/>
              </a:rPr>
              <a:t> є результатом </a:t>
            </a:r>
            <a:r>
              <a:rPr lang="ru-RU" sz="1875" b="1" spc="-1" dirty="0" err="1">
                <a:solidFill>
                  <a:srgbClr val="000000"/>
                </a:solidFill>
                <a:latin typeface="Times New Roman"/>
                <a:ea typeface="Calibri"/>
              </a:rPr>
              <a:t>сучасної</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біотехнології</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здатних</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виявляти</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несприятливу</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дію</a:t>
            </a:r>
            <a:r>
              <a:rPr lang="ru-RU" sz="1875" b="1" spc="-1" dirty="0">
                <a:solidFill>
                  <a:srgbClr val="000000"/>
                </a:solidFill>
                <a:latin typeface="Times New Roman"/>
                <a:ea typeface="Calibri"/>
              </a:rPr>
              <a:t> на </a:t>
            </a:r>
            <a:r>
              <a:rPr lang="ru-RU" sz="1875" b="1" spc="-1" dirty="0" err="1">
                <a:solidFill>
                  <a:srgbClr val="000000"/>
                </a:solidFill>
                <a:latin typeface="Times New Roman"/>
                <a:ea typeface="Calibri"/>
              </a:rPr>
              <a:t>зберігання</a:t>
            </a:r>
            <a:r>
              <a:rPr lang="ru-RU" sz="1875" b="1" spc="-1" dirty="0">
                <a:solidFill>
                  <a:srgbClr val="000000"/>
                </a:solidFill>
                <a:latin typeface="Times New Roman"/>
                <a:ea typeface="Calibri"/>
              </a:rPr>
              <a:t> і </a:t>
            </a:r>
            <a:r>
              <a:rPr lang="ru-RU" sz="1875" b="1" spc="-1" dirty="0" err="1">
                <a:solidFill>
                  <a:srgbClr val="000000"/>
                </a:solidFill>
                <a:latin typeface="Times New Roman"/>
                <a:ea typeface="Calibri"/>
              </a:rPr>
              <a:t>стійке</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використаннябіологічної</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різноманітності</a:t>
            </a:r>
            <a:r>
              <a:rPr lang="ru-RU" sz="1875" b="1" spc="-1" dirty="0">
                <a:solidFill>
                  <a:srgbClr val="000000"/>
                </a:solidFill>
                <a:latin typeface="Times New Roman"/>
                <a:ea typeface="Calibri"/>
              </a:rPr>
              <a:t>, з </a:t>
            </a:r>
            <a:r>
              <a:rPr lang="ru-RU" sz="1875" b="1" spc="-1" dirty="0" err="1">
                <a:solidFill>
                  <a:srgbClr val="000000"/>
                </a:solidFill>
                <a:latin typeface="Times New Roman"/>
                <a:ea typeface="Calibri"/>
              </a:rPr>
              <a:t>урахуванням</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також</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ризиків</a:t>
            </a:r>
            <a:r>
              <a:rPr lang="ru-RU" sz="1875" b="1" spc="-1" dirty="0">
                <a:solidFill>
                  <a:srgbClr val="000000"/>
                </a:solidFill>
                <a:latin typeface="Times New Roman"/>
                <a:ea typeface="Calibri"/>
              </a:rPr>
              <a:t> для</a:t>
            </a:r>
            <a:r>
              <a:rPr lang="ru-RU" sz="1875" b="1" spc="-1" dirty="0">
                <a:solidFill>
                  <a:srgbClr val="000000"/>
                </a:solidFill>
                <a:latin typeface="Arial"/>
                <a:ea typeface="Calibri"/>
              </a:rPr>
              <a:t> </a:t>
            </a:r>
            <a:r>
              <a:rPr lang="ru-RU" sz="1875" b="1" spc="-1" dirty="0" err="1">
                <a:solidFill>
                  <a:srgbClr val="000000"/>
                </a:solidFill>
                <a:latin typeface="Times New Roman"/>
                <a:ea typeface="Calibri"/>
              </a:rPr>
              <a:t>здоров’я</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людини</a:t>
            </a:r>
            <a:r>
              <a:rPr lang="ru-RU" sz="1875" b="1" spc="-1" dirty="0">
                <a:solidFill>
                  <a:srgbClr val="000000"/>
                </a:solidFill>
                <a:latin typeface="Times New Roman"/>
                <a:ea typeface="Calibri"/>
              </a:rPr>
              <a:t> і з </a:t>
            </a:r>
            <a:r>
              <a:rPr lang="ru-RU" sz="1875" b="1" spc="-1" dirty="0" err="1">
                <a:solidFill>
                  <a:srgbClr val="000000"/>
                </a:solidFill>
                <a:latin typeface="Times New Roman"/>
                <a:ea typeface="Calibri"/>
              </a:rPr>
              <a:t>приділенням</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особливої</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уваги</a:t>
            </a:r>
            <a:r>
              <a:rPr lang="ru-RU" sz="1875" b="1" spc="-1" dirty="0">
                <a:solidFill>
                  <a:srgbClr val="000000"/>
                </a:solidFill>
                <a:latin typeface="Times New Roman"/>
                <a:ea typeface="Calibri"/>
              </a:rPr>
              <a:t> трансграничному </a:t>
            </a:r>
            <a:r>
              <a:rPr lang="ru-RU" sz="1875" b="1" spc="-1" dirty="0" err="1">
                <a:solidFill>
                  <a:srgbClr val="000000"/>
                </a:solidFill>
                <a:latin typeface="Times New Roman"/>
                <a:ea typeface="Calibri"/>
              </a:rPr>
              <a:t>переміщенню</a:t>
            </a:r>
            <a:r>
              <a:rPr lang="ru-RU" sz="1875" b="1" spc="-1" dirty="0">
                <a:solidFill>
                  <a:srgbClr val="000000"/>
                </a:solidFill>
                <a:latin typeface="Times New Roman"/>
                <a:ea typeface="Calibri"/>
              </a:rPr>
              <a:t>» (</a:t>
            </a:r>
            <a:r>
              <a:rPr lang="ru-RU" sz="1875" b="1" spc="-1" dirty="0" err="1">
                <a:solidFill>
                  <a:srgbClr val="7030A0"/>
                </a:solidFill>
                <a:latin typeface="Times New Roman"/>
                <a:ea typeface="Calibri"/>
              </a:rPr>
              <a:t>Картахенський</a:t>
            </a:r>
            <a:r>
              <a:rPr lang="ru-RU" sz="1875" b="1" spc="-1" dirty="0">
                <a:solidFill>
                  <a:srgbClr val="7030A0"/>
                </a:solidFill>
                <a:latin typeface="Times New Roman"/>
                <a:ea typeface="Calibri"/>
              </a:rPr>
              <a:t> протокол, </a:t>
            </a:r>
            <a:r>
              <a:rPr lang="ru-RU" sz="1875" b="1" spc="-1" dirty="0" err="1">
                <a:solidFill>
                  <a:srgbClr val="7030A0"/>
                </a:solidFill>
                <a:latin typeface="Times New Roman"/>
                <a:ea typeface="Calibri"/>
              </a:rPr>
              <a:t>стаття</a:t>
            </a:r>
            <a:r>
              <a:rPr lang="ru-RU" sz="1875" b="1" spc="-1" dirty="0">
                <a:solidFill>
                  <a:srgbClr val="7030A0"/>
                </a:solidFill>
                <a:latin typeface="Times New Roman"/>
                <a:ea typeface="Calibri"/>
              </a:rPr>
              <a:t> 1</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Картахенський</a:t>
            </a:r>
            <a:r>
              <a:rPr lang="ru-RU" sz="1875" b="1" spc="-1" dirty="0">
                <a:solidFill>
                  <a:srgbClr val="000000"/>
                </a:solidFill>
                <a:latin typeface="Times New Roman"/>
                <a:ea typeface="Calibri"/>
              </a:rPr>
              <a:t> протокол набрав </a:t>
            </a:r>
            <a:r>
              <a:rPr lang="ru-RU" sz="1875" b="1" spc="-1" dirty="0" err="1">
                <a:solidFill>
                  <a:srgbClr val="000000"/>
                </a:solidFill>
                <a:latin typeface="Times New Roman"/>
                <a:ea typeface="Calibri"/>
              </a:rPr>
              <a:t>чинності</a:t>
            </a:r>
            <a:r>
              <a:rPr lang="ru-RU" sz="1875" b="1" spc="-1" dirty="0">
                <a:solidFill>
                  <a:srgbClr val="000000"/>
                </a:solidFill>
                <a:latin typeface="Times New Roman"/>
                <a:ea typeface="Calibri"/>
              </a:rPr>
              <a:t> 11 </a:t>
            </a:r>
            <a:r>
              <a:rPr lang="ru-RU" sz="1875" b="1" spc="-1" dirty="0" err="1">
                <a:solidFill>
                  <a:srgbClr val="000000"/>
                </a:solidFill>
                <a:latin typeface="Times New Roman"/>
                <a:ea typeface="Calibri"/>
              </a:rPr>
              <a:t>вересня</a:t>
            </a:r>
            <a:r>
              <a:rPr lang="ru-RU" sz="1875" b="1" spc="-1" dirty="0">
                <a:solidFill>
                  <a:srgbClr val="000000"/>
                </a:solidFill>
                <a:latin typeface="Times New Roman"/>
                <a:ea typeface="Calibri"/>
              </a:rPr>
              <a:t> 2003 року. </a:t>
            </a:r>
            <a:endParaRPr lang="ru-RU" sz="1875" spc="-1" dirty="0">
              <a:latin typeface="Arial"/>
            </a:endParaRPr>
          </a:p>
          <a:p>
            <a:pPr algn="just">
              <a:lnSpc>
                <a:spcPct val="100000"/>
              </a:lnSpc>
            </a:pPr>
            <a:r>
              <a:rPr lang="ru-RU" sz="1875" b="1" spc="-1" dirty="0" err="1">
                <a:solidFill>
                  <a:srgbClr val="000000"/>
                </a:solidFill>
                <a:latin typeface="Times New Roman"/>
                <a:ea typeface="Calibri"/>
              </a:rPr>
              <a:t>Основне</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положення</a:t>
            </a:r>
            <a:r>
              <a:rPr lang="ru-RU" sz="1875" b="1" spc="-1" dirty="0">
                <a:solidFill>
                  <a:srgbClr val="000000"/>
                </a:solidFill>
                <a:latin typeface="Times New Roman"/>
                <a:ea typeface="Calibri"/>
              </a:rPr>
              <a:t> </a:t>
            </a:r>
            <a:r>
              <a:rPr lang="ru-RU" sz="1875" b="1" spc="-1" dirty="0">
                <a:solidFill>
                  <a:srgbClr val="7030A0"/>
                </a:solidFill>
                <a:latin typeface="Times New Roman"/>
                <a:ea typeface="Calibri"/>
              </a:rPr>
              <a:t>Протоколу</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полягає</a:t>
            </a:r>
            <a:r>
              <a:rPr lang="ru-RU" sz="1875" b="1" spc="-1" dirty="0">
                <a:solidFill>
                  <a:srgbClr val="000000"/>
                </a:solidFill>
                <a:latin typeface="Times New Roman"/>
                <a:ea typeface="Calibri"/>
              </a:rPr>
              <a:t> у </a:t>
            </a:r>
            <a:r>
              <a:rPr lang="ru-RU" sz="1875" b="1" spc="-1" dirty="0" err="1">
                <a:solidFill>
                  <a:srgbClr val="000000"/>
                </a:solidFill>
                <a:latin typeface="Times New Roman"/>
                <a:ea typeface="Calibri"/>
              </a:rPr>
              <a:t>вимозі</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використовувати</a:t>
            </a:r>
            <a:r>
              <a:rPr lang="ru-RU" sz="1875" b="1" spc="-1" dirty="0">
                <a:solidFill>
                  <a:srgbClr val="000000"/>
                </a:solidFill>
                <a:latin typeface="Times New Roman"/>
                <a:ea typeface="Calibri"/>
              </a:rPr>
              <a:t> процедуру </a:t>
            </a:r>
            <a:r>
              <a:rPr lang="ru-RU" sz="1875" b="1" spc="-1" dirty="0" err="1">
                <a:solidFill>
                  <a:srgbClr val="000000"/>
                </a:solidFill>
                <a:latin typeface="Times New Roman"/>
                <a:ea typeface="Calibri"/>
              </a:rPr>
              <a:t>завчасної</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обґрунтованої</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згоди</a:t>
            </a:r>
            <a:r>
              <a:rPr lang="ru-RU" sz="1875" b="1" spc="-1" dirty="0">
                <a:solidFill>
                  <a:srgbClr val="000000"/>
                </a:solidFill>
                <a:latin typeface="Times New Roman"/>
                <a:ea typeface="Calibri"/>
              </a:rPr>
              <a:t> до </a:t>
            </a:r>
            <a:r>
              <a:rPr lang="ru-RU" sz="1875" b="1" spc="-1" dirty="0" err="1">
                <a:solidFill>
                  <a:srgbClr val="000000"/>
                </a:solidFill>
                <a:latin typeface="Times New Roman"/>
                <a:ea typeface="Calibri"/>
              </a:rPr>
              <a:t>першого</a:t>
            </a:r>
            <a:r>
              <a:rPr lang="ru-RU" sz="1875" b="1" spc="-1" dirty="0">
                <a:solidFill>
                  <a:srgbClr val="000000"/>
                </a:solidFill>
                <a:latin typeface="Times New Roman"/>
                <a:ea typeface="Calibri"/>
              </a:rPr>
              <a:t> трансграничного </a:t>
            </a:r>
            <a:r>
              <a:rPr lang="ru-RU" sz="1875" b="1" spc="-1" dirty="0" err="1">
                <a:solidFill>
                  <a:srgbClr val="000000"/>
                </a:solidFill>
                <a:latin typeface="Times New Roman"/>
                <a:ea typeface="Calibri"/>
              </a:rPr>
              <a:t>переміщення</a:t>
            </a:r>
            <a:r>
              <a:rPr lang="ru-RU" sz="1875" b="1" spc="-1" dirty="0">
                <a:solidFill>
                  <a:srgbClr val="000000"/>
                </a:solidFill>
                <a:latin typeface="Times New Roman"/>
                <a:ea typeface="Calibri"/>
              </a:rPr>
              <a:t> ГМО, </a:t>
            </a:r>
            <a:r>
              <a:rPr lang="ru-RU" sz="1875" b="1" spc="-1" dirty="0" err="1">
                <a:solidFill>
                  <a:srgbClr val="000000"/>
                </a:solidFill>
                <a:latin typeface="Times New Roman"/>
                <a:ea typeface="Calibri"/>
              </a:rPr>
              <a:t>що</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призначене</a:t>
            </a:r>
            <a:r>
              <a:rPr lang="ru-RU" sz="1875" b="1" spc="-1" dirty="0">
                <a:solidFill>
                  <a:srgbClr val="000000"/>
                </a:solidFill>
                <a:latin typeface="Times New Roman"/>
                <a:ea typeface="Calibri"/>
              </a:rPr>
              <a:t> для </a:t>
            </a:r>
            <a:r>
              <a:rPr lang="ru-RU" sz="1875" b="1" spc="-1" dirty="0" err="1">
                <a:solidFill>
                  <a:srgbClr val="000000"/>
                </a:solidFill>
                <a:latin typeface="Times New Roman"/>
                <a:ea typeface="Calibri"/>
              </a:rPr>
              <a:t>навмисного</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вивільнення</a:t>
            </a:r>
            <a:r>
              <a:rPr lang="ru-RU" sz="1875" b="1" spc="-1" dirty="0">
                <a:solidFill>
                  <a:srgbClr val="000000"/>
                </a:solidFill>
                <a:latin typeface="Times New Roman"/>
                <a:ea typeface="Calibri"/>
              </a:rPr>
              <a:t> в </a:t>
            </a:r>
            <a:r>
              <a:rPr lang="ru-RU" sz="1875" b="1" spc="-1" dirty="0" err="1">
                <a:solidFill>
                  <a:srgbClr val="000000"/>
                </a:solidFill>
                <a:latin typeface="Times New Roman"/>
                <a:ea typeface="Calibri"/>
              </a:rPr>
              <a:t>навколишнє</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середовище</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країни-імпортеру</a:t>
            </a:r>
            <a:r>
              <a:rPr lang="ru-RU" sz="1875" b="1" spc="-1" dirty="0">
                <a:solidFill>
                  <a:srgbClr val="000000"/>
                </a:solidFill>
                <a:latin typeface="Times New Roman"/>
                <a:ea typeface="Calibri"/>
              </a:rPr>
              <a:t>.</a:t>
            </a:r>
            <a:r>
              <a:rPr lang="ru-RU" sz="1875" b="1" spc="-1" dirty="0">
                <a:solidFill>
                  <a:srgbClr val="000000"/>
                </a:solidFill>
                <a:latin typeface="Arial"/>
                <a:ea typeface="Calibri"/>
              </a:rPr>
              <a:t> </a:t>
            </a:r>
            <a:r>
              <a:rPr lang="ru-RU" sz="1875" b="1" spc="-1" dirty="0" err="1">
                <a:solidFill>
                  <a:srgbClr val="000000"/>
                </a:solidFill>
                <a:latin typeface="Times New Roman"/>
                <a:ea typeface="Calibri"/>
              </a:rPr>
              <a:t>Це</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означає</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що</a:t>
            </a:r>
            <a:r>
              <a:rPr lang="ru-RU" sz="1875" b="1" spc="-1" dirty="0">
                <a:solidFill>
                  <a:srgbClr val="000000"/>
                </a:solidFill>
                <a:latin typeface="Times New Roman"/>
                <a:ea typeface="Calibri"/>
              </a:rPr>
              <a:t> будь-яка </a:t>
            </a:r>
            <a:r>
              <a:rPr lang="ru-RU" sz="1875" b="1" spc="-1" dirty="0" err="1">
                <a:solidFill>
                  <a:srgbClr val="000000"/>
                </a:solidFill>
                <a:latin typeface="Times New Roman"/>
                <a:ea typeface="Calibri"/>
              </a:rPr>
              <a:t>юридична</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фізична</a:t>
            </a:r>
            <a:r>
              <a:rPr lang="ru-RU" sz="1875" b="1" spc="-1" dirty="0">
                <a:solidFill>
                  <a:srgbClr val="000000"/>
                </a:solidFill>
                <a:latin typeface="Times New Roman"/>
                <a:ea typeface="Calibri"/>
              </a:rPr>
              <a:t>) особа, </a:t>
            </a:r>
            <a:r>
              <a:rPr lang="ru-RU" sz="1875" b="1" spc="-1" dirty="0" err="1">
                <a:solidFill>
                  <a:srgbClr val="000000"/>
                </a:solidFill>
                <a:latin typeface="Times New Roman"/>
                <a:ea typeface="Calibri"/>
              </a:rPr>
              <a:t>що</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має</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намір</a:t>
            </a:r>
            <a:r>
              <a:rPr lang="ru-RU" sz="1875" b="1" spc="-1" dirty="0">
                <a:solidFill>
                  <a:srgbClr val="000000"/>
                </a:solidFill>
                <a:latin typeface="Times New Roman"/>
                <a:ea typeface="Calibri"/>
              </a:rPr>
              <a:t> ввезти в </a:t>
            </a:r>
            <a:r>
              <a:rPr lang="ru-RU" sz="1875" b="1" spc="-1" dirty="0" err="1">
                <a:solidFill>
                  <a:srgbClr val="000000"/>
                </a:solidFill>
                <a:latin typeface="Times New Roman"/>
                <a:ea typeface="Calibri"/>
              </a:rPr>
              <a:t>країну</a:t>
            </a:r>
            <a:r>
              <a:rPr lang="ru-RU" sz="1875" b="1" spc="-1" dirty="0">
                <a:solidFill>
                  <a:srgbClr val="000000"/>
                </a:solidFill>
                <a:latin typeface="Times New Roman"/>
                <a:ea typeface="Calibri"/>
              </a:rPr>
              <a:t> </a:t>
            </a:r>
            <a:r>
              <a:rPr lang="ru-RU" sz="1764" b="1" spc="-1" dirty="0">
                <a:solidFill>
                  <a:srgbClr val="000000"/>
                </a:solidFill>
                <a:latin typeface="Times New Roman"/>
                <a:ea typeface="Calibri"/>
              </a:rPr>
              <a:t>ГМО</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наприклад</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насіння</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сільськогосподарських</a:t>
            </a:r>
            <a:r>
              <a:rPr lang="ru-RU" sz="1875" b="1" spc="-1" dirty="0">
                <a:solidFill>
                  <a:srgbClr val="000000"/>
                </a:solidFill>
                <a:latin typeface="Times New Roman"/>
                <a:ea typeface="Calibri"/>
              </a:rPr>
              <a:t> культур, </a:t>
            </a:r>
            <a:r>
              <a:rPr lang="ru-RU" sz="1875" b="1" spc="-1" dirty="0" err="1">
                <a:solidFill>
                  <a:srgbClr val="000000"/>
                </a:solidFill>
                <a:latin typeface="Times New Roman"/>
                <a:ea typeface="Calibri"/>
              </a:rPr>
              <a:t>що</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призначене</a:t>
            </a:r>
            <a:r>
              <a:rPr lang="ru-RU" sz="1875" b="1" spc="-1" dirty="0">
                <a:solidFill>
                  <a:srgbClr val="000000"/>
                </a:solidFill>
                <a:latin typeface="Times New Roman"/>
                <a:ea typeface="Calibri"/>
              </a:rPr>
              <a:t> для </a:t>
            </a:r>
            <a:r>
              <a:rPr lang="ru-RU" sz="1875" b="1" spc="-1" dirty="0" err="1">
                <a:solidFill>
                  <a:srgbClr val="000000"/>
                </a:solidFill>
                <a:latin typeface="Times New Roman"/>
                <a:ea typeface="Calibri"/>
              </a:rPr>
              <a:t>посіву</a:t>
            </a:r>
            <a:r>
              <a:rPr lang="ru-RU" sz="1875" b="1" spc="-1" dirty="0">
                <a:solidFill>
                  <a:srgbClr val="000000"/>
                </a:solidFill>
                <a:latin typeface="Times New Roman"/>
                <a:ea typeface="Calibri"/>
              </a:rPr>
              <a:t>), повинна </a:t>
            </a:r>
            <a:r>
              <a:rPr lang="ru-RU" sz="1875" b="1" spc="-1" dirty="0" err="1">
                <a:solidFill>
                  <a:srgbClr val="000000"/>
                </a:solidFill>
                <a:latin typeface="Times New Roman"/>
                <a:ea typeface="Calibri"/>
              </a:rPr>
              <a:t>завчасно</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інформувати</a:t>
            </a:r>
            <a:r>
              <a:rPr lang="ru-RU" sz="1875" b="1" spc="-1" dirty="0">
                <a:solidFill>
                  <a:srgbClr val="000000"/>
                </a:solidFill>
                <a:latin typeface="Times New Roman"/>
                <a:ea typeface="Calibri"/>
              </a:rPr>
              <a:t> про </a:t>
            </a:r>
            <a:r>
              <a:rPr lang="ru-RU" sz="1875" b="1" spc="-1" dirty="0" err="1">
                <a:solidFill>
                  <a:srgbClr val="000000"/>
                </a:solidFill>
                <a:latin typeface="Times New Roman"/>
                <a:ea typeface="Calibri"/>
              </a:rPr>
              <a:t>це</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компетентні</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органи</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країни-імпортеру</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надавши</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відповідну</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інформацію</a:t>
            </a:r>
            <a:r>
              <a:rPr lang="ru-RU" sz="1875" b="1" spc="-1" dirty="0">
                <a:solidFill>
                  <a:srgbClr val="000000"/>
                </a:solidFill>
                <a:latin typeface="Times New Roman"/>
                <a:ea typeface="Calibri"/>
              </a:rPr>
              <a:t> про ГМО, </a:t>
            </a:r>
            <a:r>
              <a:rPr lang="ru-RU" sz="1875" b="1" spc="-1" dirty="0" err="1">
                <a:solidFill>
                  <a:srgbClr val="000000"/>
                </a:solidFill>
                <a:latin typeface="Times New Roman"/>
                <a:ea typeface="Calibri"/>
              </a:rPr>
              <a:t>місце</a:t>
            </a:r>
            <a:r>
              <a:rPr lang="ru-RU" sz="1875" b="1" spc="-1" dirty="0">
                <a:solidFill>
                  <a:srgbClr val="000000"/>
                </a:solidFill>
                <a:latin typeface="Times New Roman"/>
                <a:ea typeface="Calibri"/>
              </a:rPr>
              <a:t> і час </a:t>
            </a:r>
            <a:r>
              <a:rPr lang="ru-RU" sz="1875" b="1" spc="-1" dirty="0" err="1">
                <a:solidFill>
                  <a:srgbClr val="000000"/>
                </a:solidFill>
                <a:latin typeface="Times New Roman"/>
                <a:ea typeface="Calibri"/>
              </a:rPr>
              <a:t>його</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вивільнення</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Ввезення</a:t>
            </a:r>
            <a:r>
              <a:rPr lang="ru-RU" sz="1875" b="1" spc="-1" dirty="0">
                <a:solidFill>
                  <a:srgbClr val="000000"/>
                </a:solidFill>
                <a:latin typeface="Times New Roman"/>
                <a:ea typeface="Calibri"/>
              </a:rPr>
              <a:t> ГМО </a:t>
            </a:r>
            <a:r>
              <a:rPr lang="ru-RU" sz="1875" b="1" spc="-1" dirty="0" err="1">
                <a:solidFill>
                  <a:srgbClr val="000000"/>
                </a:solidFill>
                <a:latin typeface="Times New Roman"/>
                <a:ea typeface="Calibri"/>
              </a:rPr>
              <a:t>здійснюється</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лише</a:t>
            </a:r>
            <a:r>
              <a:rPr lang="ru-RU" sz="1875" b="1" spc="-1" dirty="0">
                <a:solidFill>
                  <a:srgbClr val="000000"/>
                </a:solidFill>
                <a:latin typeface="Times New Roman"/>
                <a:ea typeface="Calibri"/>
              </a:rPr>
              <a:t> у </a:t>
            </a:r>
            <a:r>
              <a:rPr lang="ru-RU" sz="1875" b="1" spc="-1" dirty="0" err="1">
                <a:solidFill>
                  <a:srgbClr val="000000"/>
                </a:solidFill>
                <a:latin typeface="Times New Roman"/>
                <a:ea typeface="Calibri"/>
              </a:rPr>
              <a:t>разі</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отримання</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експортером</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дозволу</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країни-імпортеру</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що</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видається</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після</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ретельного</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аналізу</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ризиків</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можливих</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несприятливих</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наслідків</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вивільнення</a:t>
            </a:r>
            <a:r>
              <a:rPr lang="ru-RU" sz="1875" b="1" spc="-1" dirty="0">
                <a:solidFill>
                  <a:srgbClr val="000000"/>
                </a:solidFill>
                <a:latin typeface="Times New Roman"/>
                <a:ea typeface="Calibri"/>
              </a:rPr>
              <a:t> ГМО для </a:t>
            </a:r>
            <a:r>
              <a:rPr lang="ru-RU" sz="1875" b="1" spc="-1" dirty="0" err="1">
                <a:solidFill>
                  <a:srgbClr val="000000"/>
                </a:solidFill>
                <a:latin typeface="Times New Roman"/>
                <a:ea typeface="Calibri"/>
              </a:rPr>
              <a:t>здоров’я</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людини</a:t>
            </a:r>
            <a:r>
              <a:rPr lang="ru-RU" sz="1875" b="1" spc="-1" dirty="0">
                <a:solidFill>
                  <a:srgbClr val="000000"/>
                </a:solidFill>
                <a:latin typeface="Times New Roman"/>
                <a:ea typeface="Calibri"/>
              </a:rPr>
              <a:t> і </a:t>
            </a:r>
            <a:r>
              <a:rPr lang="ru-RU" sz="1875" b="1" spc="-1" dirty="0" err="1">
                <a:solidFill>
                  <a:srgbClr val="000000"/>
                </a:solidFill>
                <a:latin typeface="Times New Roman"/>
                <a:ea typeface="Calibri"/>
              </a:rPr>
              <a:t>навколишнього</a:t>
            </a:r>
            <a:r>
              <a:rPr lang="ru-RU" sz="1875" b="1" spc="-1" dirty="0">
                <a:solidFill>
                  <a:srgbClr val="000000"/>
                </a:solidFill>
                <a:latin typeface="Times New Roman"/>
                <a:ea typeface="Calibri"/>
              </a:rPr>
              <a:t> </a:t>
            </a:r>
            <a:r>
              <a:rPr lang="ru-RU" sz="1875" b="1" spc="-1" dirty="0" err="1">
                <a:solidFill>
                  <a:srgbClr val="000000"/>
                </a:solidFill>
                <a:latin typeface="Times New Roman"/>
                <a:ea typeface="Calibri"/>
              </a:rPr>
              <a:t>середовища</a:t>
            </a:r>
            <a:r>
              <a:rPr lang="ru-RU" sz="1875" b="1" spc="-1" dirty="0">
                <a:solidFill>
                  <a:srgbClr val="000000"/>
                </a:solidFill>
                <a:latin typeface="Times New Roman"/>
                <a:ea typeface="Calibri"/>
              </a:rPr>
              <a:t>.</a:t>
            </a:r>
            <a:endParaRPr lang="ru-RU" sz="1875" spc="-1" dirty="0">
              <a:latin typeface="Arial"/>
            </a:endParaRPr>
          </a:p>
        </p:txBody>
      </p:sp>
    </p:spTree>
    <p:extLst>
      <p:ext uri="{BB962C8B-B14F-4D97-AF65-F5344CB8AC3E}">
        <p14:creationId xmlns:p14="http://schemas.microsoft.com/office/powerpoint/2010/main" val="309441362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CustomShape 1"/>
          <p:cNvSpPr/>
          <p:nvPr/>
        </p:nvSpPr>
        <p:spPr>
          <a:xfrm>
            <a:off x="236215" y="314792"/>
            <a:ext cx="9530779" cy="6820520"/>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99250" tIns="49625" rIns="99250" bIns="49625" anchor="ctr">
            <a:spAutoFit/>
          </a:bodyPr>
          <a:lstStyle/>
          <a:p>
            <a:pPr algn="just">
              <a:lnSpc>
                <a:spcPct val="100000"/>
              </a:lnSpc>
            </a:pPr>
            <a:r>
              <a:rPr lang="ru-RU" sz="1985" b="1" spc="-1" dirty="0" err="1">
                <a:solidFill>
                  <a:srgbClr val="7030A0"/>
                </a:solidFill>
                <a:latin typeface="Times New Roman"/>
                <a:ea typeface="Calibri"/>
              </a:rPr>
              <a:t>Живі</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організми</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що</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потрапили</a:t>
            </a:r>
            <a:r>
              <a:rPr lang="ru-RU" sz="1985" b="1" spc="-1" dirty="0">
                <a:solidFill>
                  <a:srgbClr val="7030A0"/>
                </a:solidFill>
                <a:latin typeface="Times New Roman"/>
                <a:ea typeface="Calibri"/>
              </a:rPr>
              <a:t> в </a:t>
            </a:r>
            <a:r>
              <a:rPr lang="ru-RU" sz="1985" b="1" spc="-1" dirty="0" err="1">
                <a:solidFill>
                  <a:srgbClr val="7030A0"/>
                </a:solidFill>
                <a:latin typeface="Times New Roman"/>
                <a:ea typeface="Calibri"/>
              </a:rPr>
              <a:t>навколишнє</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середовище</a:t>
            </a:r>
            <a:r>
              <a:rPr lang="ru-RU" sz="1985" b="1" spc="-1" dirty="0">
                <a:solidFill>
                  <a:srgbClr val="7030A0"/>
                </a:solidFill>
                <a:latin typeface="Times New Roman"/>
                <a:ea typeface="Calibri"/>
              </a:rPr>
              <a:t>, не </a:t>
            </a:r>
            <a:r>
              <a:rPr lang="ru-RU" sz="1985" b="1" spc="-1" dirty="0" err="1">
                <a:solidFill>
                  <a:srgbClr val="7030A0"/>
                </a:solidFill>
                <a:latin typeface="Times New Roman"/>
                <a:ea typeface="Calibri"/>
              </a:rPr>
              <a:t>визнають</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кордонів</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між</a:t>
            </a:r>
            <a:r>
              <a:rPr lang="ru-RU" sz="1985" b="1" spc="-1" dirty="0">
                <a:solidFill>
                  <a:srgbClr val="7030A0"/>
                </a:solidFill>
                <a:latin typeface="Times New Roman"/>
                <a:ea typeface="Calibri"/>
              </a:rPr>
              <a:t> державами. </a:t>
            </a:r>
            <a:r>
              <a:rPr lang="ru-RU" sz="1985" b="1" spc="-1" dirty="0">
                <a:solidFill>
                  <a:srgbClr val="000000"/>
                </a:solidFill>
                <a:latin typeface="Times New Roman"/>
                <a:ea typeface="Calibri"/>
              </a:rPr>
              <a:t>Тому є </a:t>
            </a:r>
            <a:r>
              <a:rPr lang="ru-RU" sz="1985" b="1" spc="-1" dirty="0" err="1">
                <a:solidFill>
                  <a:srgbClr val="000000"/>
                </a:solidFill>
                <a:latin typeface="Times New Roman"/>
                <a:ea typeface="Calibri"/>
              </a:rPr>
              <a:t>можливість</a:t>
            </a:r>
            <a:r>
              <a:rPr lang="ru-RU" sz="1985" b="1" spc="-1" dirty="0">
                <a:solidFill>
                  <a:srgbClr val="000000"/>
                </a:solidFill>
                <a:latin typeface="Times New Roman"/>
                <a:ea typeface="Calibri"/>
              </a:rPr>
              <a:t> для </a:t>
            </a:r>
            <a:r>
              <a:rPr lang="ru-RU" sz="1985" b="1" spc="-1" dirty="0" err="1">
                <a:solidFill>
                  <a:srgbClr val="000000"/>
                </a:solidFill>
                <a:latin typeface="Times New Roman"/>
                <a:ea typeface="Calibri"/>
              </a:rPr>
              <a:t>ненавмисного</a:t>
            </a:r>
            <a:r>
              <a:rPr lang="ru-RU" sz="1985" b="1" spc="-1" dirty="0">
                <a:solidFill>
                  <a:srgbClr val="000000"/>
                </a:solidFill>
                <a:latin typeface="Times New Roman"/>
                <a:ea typeface="Calibri"/>
              </a:rPr>
              <a:t> трансграничного </a:t>
            </a:r>
            <a:r>
              <a:rPr lang="ru-RU" sz="1985" b="1" spc="-1" dirty="0" err="1">
                <a:solidFill>
                  <a:srgbClr val="000000"/>
                </a:solidFill>
                <a:latin typeface="Times New Roman"/>
                <a:ea typeface="Calibri"/>
              </a:rPr>
              <a:t>переміщення</a:t>
            </a:r>
            <a:r>
              <a:rPr lang="ru-RU" sz="1985" b="1" spc="-1" dirty="0">
                <a:solidFill>
                  <a:srgbClr val="000000"/>
                </a:solidFill>
                <a:latin typeface="Times New Roman"/>
                <a:ea typeface="Calibri"/>
              </a:rPr>
              <a:t> ГМО. У </a:t>
            </a:r>
            <a:r>
              <a:rPr lang="ru-RU" sz="1985" b="1" spc="-1" dirty="0" err="1">
                <a:solidFill>
                  <a:srgbClr val="000000"/>
                </a:solidFill>
                <a:latin typeface="Times New Roman"/>
                <a:ea typeface="Calibri"/>
              </a:rPr>
              <a:t>зв’язку</a:t>
            </a:r>
            <a:r>
              <a:rPr lang="ru-RU" sz="1985" b="1" spc="-1" dirty="0">
                <a:solidFill>
                  <a:srgbClr val="000000"/>
                </a:solidFill>
                <a:latin typeface="Times New Roman"/>
                <a:ea typeface="Calibri"/>
              </a:rPr>
              <a:t> з </a:t>
            </a:r>
            <a:r>
              <a:rPr lang="ru-RU" sz="1985" b="1" spc="-1" dirty="0" err="1">
                <a:solidFill>
                  <a:srgbClr val="000000"/>
                </a:solidFill>
                <a:latin typeface="Times New Roman"/>
                <a:ea typeface="Calibri"/>
              </a:rPr>
              <a:t>цим</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Сторони</a:t>
            </a:r>
            <a:r>
              <a:rPr lang="ru-RU" sz="1985" b="1" spc="-1" dirty="0">
                <a:solidFill>
                  <a:srgbClr val="000000"/>
                </a:solidFill>
                <a:latin typeface="Times New Roman"/>
                <a:ea typeface="Calibri"/>
              </a:rPr>
              <a:t> Протоколу </a:t>
            </a:r>
            <a:r>
              <a:rPr lang="ru-RU" sz="1985" b="1" spc="-1" dirty="0" err="1">
                <a:solidFill>
                  <a:srgbClr val="000000"/>
                </a:solidFill>
                <a:latin typeface="Times New Roman"/>
                <a:ea typeface="Calibri"/>
              </a:rPr>
              <a:t>беруть</a:t>
            </a:r>
            <a:r>
              <a:rPr lang="ru-RU" sz="1985" b="1" spc="-1" dirty="0">
                <a:solidFill>
                  <a:srgbClr val="000000"/>
                </a:solidFill>
                <a:latin typeface="Times New Roman"/>
                <a:ea typeface="Calibri"/>
              </a:rPr>
              <a:t> на себе </a:t>
            </a:r>
            <a:r>
              <a:rPr lang="ru-RU" sz="1985" b="1" spc="-1" dirty="0" err="1">
                <a:solidFill>
                  <a:srgbClr val="000000"/>
                </a:solidFill>
                <a:latin typeface="Times New Roman"/>
                <a:ea typeface="Calibri"/>
              </a:rPr>
              <a:t>зобов’язання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вживання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заходів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щодо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регулювання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ризиків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можливих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несприятливих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наслідків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вивільнення</a:t>
            </a:r>
            <a:r>
              <a:rPr lang="ru-RU" sz="1985" b="1" spc="-1" dirty="0">
                <a:solidFill>
                  <a:srgbClr val="000000"/>
                </a:solidFill>
                <a:latin typeface="Times New Roman"/>
                <a:ea typeface="Calibri"/>
              </a:rPr>
              <a:t> ГМО в </a:t>
            </a:r>
            <a:r>
              <a:rPr lang="ru-RU" sz="1985" b="1" spc="-1" dirty="0" err="1">
                <a:solidFill>
                  <a:srgbClr val="000000"/>
                </a:solidFill>
                <a:latin typeface="Times New Roman"/>
                <a:ea typeface="Calibri"/>
              </a:rPr>
              <a:t>навколишнє</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середовище</a:t>
            </a:r>
            <a:r>
              <a:rPr lang="ru-RU" sz="1985" b="1" spc="-1" dirty="0">
                <a:solidFill>
                  <a:srgbClr val="000000"/>
                </a:solidFill>
                <a:latin typeface="Times New Roman"/>
                <a:ea typeface="Calibri"/>
              </a:rPr>
              <a:t>. У число таких </a:t>
            </a:r>
            <a:r>
              <a:rPr lang="ru-RU" sz="1985" b="1" spc="-1" dirty="0" err="1">
                <a:solidFill>
                  <a:srgbClr val="000000"/>
                </a:solidFill>
                <a:latin typeface="Times New Roman"/>
                <a:ea typeface="Calibri"/>
              </a:rPr>
              <a:t>заходів</a:t>
            </a:r>
            <a:r>
              <a:rPr lang="ru-RU" sz="1985" b="1" spc="-1" dirty="0">
                <a:solidFill>
                  <a:srgbClr val="000000"/>
                </a:solidFill>
                <a:latin typeface="Times New Roman"/>
                <a:ea typeface="Calibri"/>
              </a:rPr>
              <a:t> входить, перш за все, </a:t>
            </a:r>
            <a:r>
              <a:rPr lang="ru-RU" sz="1985" b="1" spc="-1" dirty="0" err="1">
                <a:solidFill>
                  <a:srgbClr val="000000"/>
                </a:solidFill>
                <a:latin typeface="Times New Roman"/>
                <a:ea typeface="Calibri"/>
              </a:rPr>
              <a:t>висунення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вимоги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щодо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проведення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оцінок</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ризиків</a:t>
            </a:r>
            <a:r>
              <a:rPr lang="ru-RU" sz="1985" b="1" spc="-1" dirty="0">
                <a:solidFill>
                  <a:srgbClr val="000000"/>
                </a:solidFill>
                <a:latin typeface="Times New Roman"/>
                <a:ea typeface="Calibri"/>
              </a:rPr>
              <a:t> до </a:t>
            </a:r>
            <a:r>
              <a:rPr lang="ru-RU" sz="1985" b="1" spc="-1" dirty="0" err="1">
                <a:solidFill>
                  <a:srgbClr val="000000"/>
                </a:solidFill>
                <a:latin typeface="Times New Roman"/>
                <a:ea typeface="Calibri"/>
              </a:rPr>
              <a:t>першого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вивільнення</a:t>
            </a:r>
            <a:r>
              <a:rPr lang="ru-RU" sz="1985" b="1" spc="-1" dirty="0">
                <a:solidFill>
                  <a:srgbClr val="000000"/>
                </a:solidFill>
                <a:latin typeface="Times New Roman"/>
                <a:ea typeface="Calibri"/>
              </a:rPr>
              <a:t> в </a:t>
            </a:r>
            <a:r>
              <a:rPr lang="ru-RU" sz="1985" b="1" spc="-1" dirty="0" err="1">
                <a:solidFill>
                  <a:srgbClr val="000000"/>
                </a:solidFill>
                <a:latin typeface="Times New Roman"/>
                <a:ea typeface="Calibri"/>
              </a:rPr>
              <a:t>навколишнє</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середовище</a:t>
            </a:r>
            <a:r>
              <a:rPr lang="ru-RU" sz="1985" b="1" spc="-1" dirty="0">
                <a:solidFill>
                  <a:srgbClr val="000000"/>
                </a:solidFill>
                <a:latin typeface="Times New Roman"/>
                <a:ea typeface="Calibri"/>
              </a:rPr>
              <a:t> ГМО, </a:t>
            </a:r>
            <a:r>
              <a:rPr lang="ru-RU" sz="1985" b="1" spc="-1" dirty="0" err="1">
                <a:solidFill>
                  <a:srgbClr val="000000"/>
                </a:solidFill>
                <a:latin typeface="Times New Roman"/>
                <a:ea typeface="Calibri"/>
              </a:rPr>
              <a:t>створених</a:t>
            </a:r>
            <a:r>
              <a:rPr lang="ru-RU" sz="1985" b="1" spc="-1" dirty="0">
                <a:solidFill>
                  <a:srgbClr val="000000"/>
                </a:solidFill>
                <a:latin typeface="Times New Roman"/>
                <a:ea typeface="Calibri"/>
              </a:rPr>
              <a:t> у </a:t>
            </a:r>
            <a:r>
              <a:rPr lang="ru-RU" sz="1985" b="1" spc="-1" dirty="0" err="1">
                <a:solidFill>
                  <a:srgbClr val="000000"/>
                </a:solidFill>
                <a:latin typeface="Times New Roman"/>
                <a:ea typeface="Calibri"/>
              </a:rPr>
              <a:t>країні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Крім</a:t>
            </a:r>
            <a:r>
              <a:rPr lang="ru-RU" sz="1985" b="1" spc="-1" dirty="0">
                <a:solidFill>
                  <a:srgbClr val="000000"/>
                </a:solidFill>
                <a:latin typeface="Times New Roman"/>
                <a:ea typeface="Calibri"/>
              </a:rPr>
              <a:t> того, в </a:t>
            </a:r>
            <a:r>
              <a:rPr lang="ru-RU" sz="1985" b="1" spc="-1" dirty="0" err="1">
                <a:solidFill>
                  <a:srgbClr val="000000"/>
                </a:solidFill>
                <a:latin typeface="Times New Roman"/>
                <a:ea typeface="Calibri"/>
              </a:rPr>
              <a:t>Протоколі</a:t>
            </a:r>
            <a:r>
              <a:rPr lang="ru-RU" sz="1985" b="1" spc="-1" dirty="0">
                <a:solidFill>
                  <a:srgbClr val="000000"/>
                </a:solidFill>
                <a:latin typeface="Times New Roman"/>
                <a:ea typeface="Calibri"/>
              </a:rPr>
              <a:t> детально </a:t>
            </a:r>
            <a:r>
              <a:rPr lang="ru-RU" sz="1985" b="1" spc="-1" dirty="0" err="1">
                <a:solidFill>
                  <a:srgbClr val="000000"/>
                </a:solidFill>
                <a:latin typeface="Times New Roman"/>
                <a:ea typeface="Calibri"/>
              </a:rPr>
              <a:t>описані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дії</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Сторін</a:t>
            </a:r>
            <a:r>
              <a:rPr lang="ru-RU" sz="1985" b="1" spc="-1" dirty="0">
                <a:solidFill>
                  <a:srgbClr val="000000"/>
                </a:solidFill>
                <a:latin typeface="Times New Roman"/>
                <a:ea typeface="Calibri"/>
              </a:rPr>
              <a:t> у </a:t>
            </a:r>
            <a:r>
              <a:rPr lang="ru-RU" sz="1985" b="1" spc="-1" dirty="0" err="1">
                <a:solidFill>
                  <a:srgbClr val="000000"/>
                </a:solidFill>
                <a:latin typeface="Times New Roman"/>
                <a:ea typeface="Calibri"/>
              </a:rPr>
              <a:t>разі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ненавмисного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вивільнення</a:t>
            </a:r>
            <a:r>
              <a:rPr lang="ru-RU" sz="1985" b="1" spc="-1" dirty="0">
                <a:solidFill>
                  <a:srgbClr val="000000"/>
                </a:solidFill>
                <a:latin typeface="Times New Roman"/>
                <a:ea typeface="Calibri"/>
              </a:rPr>
              <a:t> ГМО, </a:t>
            </a:r>
            <a:r>
              <a:rPr lang="ru-RU" sz="1985" b="1" spc="-1" dirty="0" err="1">
                <a:solidFill>
                  <a:srgbClr val="000000"/>
                </a:solidFill>
                <a:latin typeface="Times New Roman"/>
                <a:ea typeface="Calibri"/>
              </a:rPr>
              <a:t>які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можуть</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виявляти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значні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несприятливі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впливи</a:t>
            </a:r>
            <a:r>
              <a:rPr lang="ru-RU" sz="1985" b="1" spc="-1" dirty="0">
                <a:solidFill>
                  <a:srgbClr val="000000"/>
                </a:solidFill>
                <a:latin typeface="Times New Roman"/>
                <a:ea typeface="Calibri"/>
              </a:rPr>
              <a:t> на </a:t>
            </a:r>
            <a:r>
              <a:rPr lang="ru-RU" sz="1985" b="1" spc="-1" dirty="0" err="1">
                <a:solidFill>
                  <a:srgbClr val="000000"/>
                </a:solidFill>
                <a:latin typeface="Times New Roman"/>
                <a:ea typeface="Calibri"/>
              </a:rPr>
              <a:t>здоров’я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людини</a:t>
            </a:r>
            <a:r>
              <a:rPr lang="ru-RU" sz="1985" b="1" spc="-1" dirty="0">
                <a:solidFill>
                  <a:srgbClr val="000000"/>
                </a:solidFill>
                <a:latin typeface="Times New Roman"/>
                <a:ea typeface="Calibri"/>
              </a:rPr>
              <a:t> і </a:t>
            </a:r>
            <a:r>
              <a:rPr lang="ru-RU" sz="1985" b="1" spc="-1" dirty="0" err="1">
                <a:solidFill>
                  <a:srgbClr val="000000"/>
                </a:solidFill>
                <a:latin typeface="Times New Roman"/>
                <a:ea typeface="Calibri"/>
              </a:rPr>
              <a:t>навколишнє</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середовище</a:t>
            </a:r>
            <a:r>
              <a:rPr lang="ru-RU" sz="1985" b="1" spc="-1" dirty="0">
                <a:solidFill>
                  <a:srgbClr val="000000"/>
                </a:solidFill>
                <a:latin typeface="Times New Roman"/>
                <a:ea typeface="Calibri"/>
              </a:rPr>
              <a:t> як у </a:t>
            </a:r>
            <a:r>
              <a:rPr lang="ru-RU" sz="1985" b="1" spc="-1" dirty="0" err="1">
                <a:solidFill>
                  <a:srgbClr val="000000"/>
                </a:solidFill>
                <a:latin typeface="Times New Roman"/>
                <a:ea typeface="Calibri"/>
              </a:rPr>
              <a:t>самій</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країні</a:t>
            </a:r>
            <a:r>
              <a:rPr lang="ru-RU" sz="1985" b="1" spc="-1" dirty="0">
                <a:solidFill>
                  <a:srgbClr val="000000"/>
                </a:solidFill>
                <a:latin typeface="Times New Roman"/>
                <a:ea typeface="Calibri"/>
              </a:rPr>
              <a:t>, так і в </a:t>
            </a:r>
            <a:r>
              <a:rPr lang="ru-RU" sz="1985" b="1" spc="-1" dirty="0" err="1">
                <a:solidFill>
                  <a:srgbClr val="000000"/>
                </a:solidFill>
                <a:latin typeface="Times New Roman"/>
                <a:ea typeface="Calibri"/>
              </a:rPr>
              <a:t>сусідніх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країнах</a:t>
            </a:r>
            <a:r>
              <a:rPr lang="ru-RU" sz="1985" b="1" spc="-1" dirty="0">
                <a:solidFill>
                  <a:srgbClr val="000000"/>
                </a:solidFill>
                <a:latin typeface="Times New Roman"/>
                <a:ea typeface="Calibri"/>
              </a:rPr>
              <a:t> при </a:t>
            </a:r>
            <a:r>
              <a:rPr lang="ru-RU" sz="1985" b="1" spc="-1" dirty="0" err="1">
                <a:solidFill>
                  <a:srgbClr val="000000"/>
                </a:solidFill>
                <a:latin typeface="Times New Roman"/>
                <a:ea typeface="Calibri"/>
              </a:rPr>
              <a:t>переміщенні</a:t>
            </a:r>
            <a:r>
              <a:rPr lang="ru-RU" sz="1985" b="1" spc="-1" dirty="0">
                <a:solidFill>
                  <a:srgbClr val="000000"/>
                </a:solidFill>
                <a:latin typeface="Times New Roman"/>
                <a:ea typeface="Calibri"/>
              </a:rPr>
              <a:t> в них таких ГМО. </a:t>
            </a:r>
            <a:r>
              <a:rPr lang="ru-RU" sz="1985" b="1" spc="-1" dirty="0" err="1">
                <a:solidFill>
                  <a:srgbClr val="000000"/>
                </a:solidFill>
                <a:latin typeface="Times New Roman"/>
                <a:ea typeface="Calibri"/>
              </a:rPr>
              <a:t>Кожна</a:t>
            </a:r>
            <a:r>
              <a:rPr lang="ru-RU" sz="1985" b="1" spc="-1" dirty="0">
                <a:solidFill>
                  <a:srgbClr val="000000"/>
                </a:solidFill>
                <a:latin typeface="Times New Roman"/>
                <a:ea typeface="Calibri"/>
              </a:rPr>
              <a:t> Сторона </a:t>
            </a:r>
            <a:r>
              <a:rPr lang="ru-RU" sz="1985" b="1" spc="-1" dirty="0" err="1">
                <a:solidFill>
                  <a:srgbClr val="000000"/>
                </a:solidFill>
                <a:latin typeface="Times New Roman"/>
                <a:ea typeface="Calibri"/>
              </a:rPr>
              <a:t>приймає</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необхідні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правові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адміністративні</a:t>
            </a:r>
            <a:r>
              <a:rPr lang="ru-RU" sz="1985" b="1" spc="-1" dirty="0">
                <a:solidFill>
                  <a:srgbClr val="000000"/>
                </a:solidFill>
                <a:latin typeface="Times New Roman"/>
                <a:ea typeface="Calibri"/>
              </a:rPr>
              <a:t> й </a:t>
            </a:r>
            <a:r>
              <a:rPr lang="ru-RU" sz="1985" b="1" spc="-1" dirty="0" err="1">
                <a:solidFill>
                  <a:srgbClr val="000000"/>
                </a:solidFill>
                <a:latin typeface="Times New Roman"/>
                <a:ea typeface="Calibri"/>
              </a:rPr>
              <a:t>інші</a:t>
            </a:r>
            <a:r>
              <a:rPr lang="ru-RU" sz="1985" b="1" spc="-1" dirty="0">
                <a:solidFill>
                  <a:srgbClr val="000000"/>
                </a:solidFill>
                <a:latin typeface="Times New Roman"/>
                <a:ea typeface="Calibri"/>
              </a:rPr>
              <a:t> заходи для </a:t>
            </a:r>
            <a:r>
              <a:rPr lang="ru-RU" sz="1985" b="1" spc="-1" dirty="0" err="1">
                <a:solidFill>
                  <a:srgbClr val="000000"/>
                </a:solidFill>
                <a:latin typeface="Times New Roman"/>
                <a:ea typeface="Calibri"/>
              </a:rPr>
              <a:t>виконання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своїх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зобов’язань</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передбачених</a:t>
            </a:r>
            <a:r>
              <a:rPr lang="ru-RU" sz="1985" b="1" spc="-1" dirty="0">
                <a:solidFill>
                  <a:srgbClr val="000000"/>
                </a:solidFill>
                <a:latin typeface="Times New Roman"/>
                <a:ea typeface="Calibri"/>
              </a:rPr>
              <a:t> рамками Протоколу. </a:t>
            </a:r>
            <a:r>
              <a:rPr lang="ru-RU" sz="1985" b="1" spc="-1" dirty="0" err="1">
                <a:solidFill>
                  <a:srgbClr val="000000"/>
                </a:solidFill>
                <a:latin typeface="Times New Roman"/>
                <a:ea typeface="Calibri"/>
              </a:rPr>
              <a:t>Йдеться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зокрема</a:t>
            </a:r>
            <a:r>
              <a:rPr lang="ru-RU" sz="1985" b="1" spc="-1" dirty="0">
                <a:solidFill>
                  <a:srgbClr val="000000"/>
                </a:solidFill>
                <a:latin typeface="Times New Roman"/>
                <a:ea typeface="Calibri"/>
              </a:rPr>
              <a:t>, про </a:t>
            </a:r>
            <a:r>
              <a:rPr lang="ru-RU" sz="1985" b="1" spc="-1" dirty="0" err="1">
                <a:solidFill>
                  <a:srgbClr val="000000"/>
                </a:solidFill>
                <a:latin typeface="Times New Roman"/>
                <a:ea typeface="Calibri"/>
              </a:rPr>
              <a:t>розробку</a:t>
            </a:r>
            <a:r>
              <a:rPr lang="ru-RU" sz="1985" b="1" spc="-1" dirty="0">
                <a:solidFill>
                  <a:srgbClr val="000000"/>
                </a:solidFill>
                <a:latin typeface="Times New Roman"/>
                <a:ea typeface="Calibri"/>
              </a:rPr>
              <a:t> і </a:t>
            </a:r>
            <a:r>
              <a:rPr lang="ru-RU" sz="1985" b="1" spc="-1" dirty="0" err="1">
                <a:solidFill>
                  <a:srgbClr val="000000"/>
                </a:solidFill>
                <a:latin typeface="Times New Roman"/>
                <a:ea typeface="Calibri"/>
              </a:rPr>
              <a:t>ухвалення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відповідного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законодавства</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що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регулює</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безпеку</a:t>
            </a:r>
            <a:r>
              <a:rPr lang="ru-RU" sz="1985" b="1" spc="-1" dirty="0">
                <a:solidFill>
                  <a:srgbClr val="000000"/>
                </a:solidFill>
                <a:latin typeface="Times New Roman"/>
                <a:ea typeface="Calibri"/>
              </a:rPr>
              <a:t> генно-</a:t>
            </a:r>
            <a:r>
              <a:rPr lang="ru-RU" sz="1985" b="1" spc="-1" dirty="0" err="1">
                <a:solidFill>
                  <a:srgbClr val="000000"/>
                </a:solidFill>
                <a:latin typeface="Times New Roman"/>
                <a:ea typeface="Calibri"/>
              </a:rPr>
              <a:t>інженерної</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діяльності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створення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адміністративних</a:t>
            </a:r>
            <a:r>
              <a:rPr lang="ru-RU" sz="1985" b="1" spc="-1" dirty="0">
                <a:solidFill>
                  <a:srgbClr val="000000"/>
                </a:solidFill>
                <a:latin typeface="Times New Roman"/>
                <a:ea typeface="Calibri"/>
              </a:rPr>
              <a:t> структур (</a:t>
            </a:r>
            <a:r>
              <a:rPr lang="ru-RU" sz="1985" b="1" spc="-1" dirty="0" err="1">
                <a:solidFill>
                  <a:srgbClr val="000000"/>
                </a:solidFill>
                <a:latin typeface="Times New Roman"/>
                <a:ea typeface="Calibri"/>
              </a:rPr>
              <a:t>або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наділення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відповідними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повноваженнями</a:t>
            </a:r>
            <a:r>
              <a:rPr lang="ru-RU" sz="1985" b="1" spc="-1" dirty="0">
                <a:solidFill>
                  <a:srgbClr val="000000"/>
                </a:solidFill>
                <a:latin typeface="Times New Roman"/>
                <a:ea typeface="Calibri"/>
              </a:rPr>
              <a:t> тих, </a:t>
            </a:r>
            <a:r>
              <a:rPr lang="ru-RU" sz="1985" b="1" spc="-1" dirty="0" err="1">
                <a:solidFill>
                  <a:srgbClr val="000000"/>
                </a:solidFill>
                <a:latin typeface="Times New Roman"/>
                <a:ea typeface="Calibri"/>
              </a:rPr>
              <a:t>що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вже</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існують</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відповідальних</a:t>
            </a:r>
            <a:r>
              <a:rPr lang="ru-RU" sz="1985" b="1" spc="-1" dirty="0">
                <a:solidFill>
                  <a:srgbClr val="000000"/>
                </a:solidFill>
                <a:latin typeface="Times New Roman"/>
                <a:ea typeface="Calibri"/>
              </a:rPr>
              <a:t> за </a:t>
            </a:r>
            <a:r>
              <a:rPr lang="ru-RU" sz="1985" b="1" spc="-1" dirty="0" err="1">
                <a:solidFill>
                  <a:srgbClr val="000000"/>
                </a:solidFill>
                <a:latin typeface="Times New Roman"/>
                <a:ea typeface="Calibri"/>
              </a:rPr>
              <a:t>реалізацію</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цього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законодавства</a:t>
            </a:r>
            <a:r>
              <a:rPr lang="ru-RU" sz="1985" b="1" spc="-1" dirty="0">
                <a:solidFill>
                  <a:srgbClr val="000000"/>
                </a:solidFill>
                <a:latin typeface="Times New Roman"/>
                <a:ea typeface="Calibri"/>
              </a:rPr>
              <a:t>. Таким чином, </a:t>
            </a:r>
            <a:r>
              <a:rPr lang="ru-RU" sz="1985" b="1" spc="-1" dirty="0" err="1">
                <a:solidFill>
                  <a:srgbClr val="000000"/>
                </a:solidFill>
                <a:latin typeface="Times New Roman"/>
                <a:ea typeface="Calibri"/>
              </a:rPr>
              <a:t>приєднання</a:t>
            </a:r>
            <a:r>
              <a:rPr lang="ru-RU" sz="1985" b="1" spc="-1" dirty="0">
                <a:solidFill>
                  <a:srgbClr val="000000"/>
                </a:solidFill>
                <a:latin typeface="Times New Roman"/>
                <a:ea typeface="Calibri"/>
              </a:rPr>
              <a:t> до </a:t>
            </a:r>
            <a:r>
              <a:rPr lang="ru-RU" sz="1985" b="1" spc="-1" dirty="0" err="1">
                <a:solidFill>
                  <a:srgbClr val="000000"/>
                </a:solidFill>
                <a:latin typeface="Times New Roman"/>
                <a:ea typeface="Calibri"/>
              </a:rPr>
              <a:t>Картахенського</a:t>
            </a:r>
            <a:r>
              <a:rPr lang="ru-RU" sz="1985" b="1" spc="-1" dirty="0">
                <a:solidFill>
                  <a:srgbClr val="000000"/>
                </a:solidFill>
                <a:latin typeface="Times New Roman"/>
                <a:ea typeface="Calibri"/>
              </a:rPr>
              <a:t> протоколу будь-</a:t>
            </a:r>
            <a:r>
              <a:rPr lang="ru-RU" sz="1985" b="1" spc="-1" dirty="0" err="1">
                <a:solidFill>
                  <a:srgbClr val="000000"/>
                </a:solidFill>
                <a:latin typeface="Times New Roman"/>
                <a:ea typeface="Calibri"/>
              </a:rPr>
              <a:t>якої</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країни</a:t>
            </a:r>
            <a:r>
              <a:rPr lang="ru-RU" sz="1985" b="1" spc="-1" dirty="0">
                <a:solidFill>
                  <a:srgbClr val="000000"/>
                </a:solidFill>
                <a:latin typeface="Times New Roman"/>
                <a:ea typeface="Calibri"/>
              </a:rPr>
              <a:t> не </a:t>
            </a:r>
            <a:r>
              <a:rPr lang="ru-RU" sz="1985" b="1" spc="-1" dirty="0" err="1">
                <a:solidFill>
                  <a:srgbClr val="000000"/>
                </a:solidFill>
                <a:latin typeface="Times New Roman"/>
                <a:ea typeface="Calibri"/>
              </a:rPr>
              <a:t>лише</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забезпечує</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можливість</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врегулювання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питань</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пов’язаних</a:t>
            </a:r>
            <a:r>
              <a:rPr lang="ru-RU" sz="1985" b="1" spc="-1" dirty="0">
                <a:solidFill>
                  <a:srgbClr val="000000"/>
                </a:solidFill>
                <a:latin typeface="Times New Roman"/>
                <a:ea typeface="Calibri"/>
              </a:rPr>
              <a:t> з </a:t>
            </a:r>
            <a:r>
              <a:rPr lang="ru-RU" sz="1985" b="1" spc="-1" dirty="0" err="1">
                <a:solidFill>
                  <a:srgbClr val="000000"/>
                </a:solidFill>
                <a:latin typeface="Times New Roman"/>
                <a:ea typeface="Calibri"/>
              </a:rPr>
              <a:t>експортом</a:t>
            </a:r>
            <a:r>
              <a:rPr lang="ru-RU" sz="1985" b="1" spc="-1" dirty="0">
                <a:solidFill>
                  <a:srgbClr val="000000"/>
                </a:solidFill>
                <a:latin typeface="Times New Roman"/>
                <a:ea typeface="Calibri"/>
              </a:rPr>
              <a:t> та </a:t>
            </a:r>
            <a:r>
              <a:rPr lang="ru-RU" sz="1985" b="1" spc="-1" dirty="0" err="1">
                <a:solidFill>
                  <a:srgbClr val="000000"/>
                </a:solidFill>
                <a:latin typeface="Times New Roman"/>
                <a:ea typeface="Calibri"/>
              </a:rPr>
              <a:t>імпортом</a:t>
            </a:r>
            <a:r>
              <a:rPr lang="ru-RU" sz="1985" b="1" spc="-1" dirty="0">
                <a:solidFill>
                  <a:srgbClr val="000000"/>
                </a:solidFill>
                <a:latin typeface="Times New Roman"/>
                <a:ea typeface="Calibri"/>
              </a:rPr>
              <a:t> ГМО, а й </a:t>
            </a:r>
            <a:r>
              <a:rPr lang="ru-RU" sz="1985" b="1" spc="-1" dirty="0" err="1">
                <a:solidFill>
                  <a:srgbClr val="000000"/>
                </a:solidFill>
                <a:latin typeface="Times New Roman"/>
                <a:ea typeface="Calibri"/>
              </a:rPr>
              <a:t>створює</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передумови</a:t>
            </a:r>
            <a:r>
              <a:rPr lang="ru-RU" sz="1985" b="1" spc="-1" dirty="0">
                <a:solidFill>
                  <a:srgbClr val="000000"/>
                </a:solidFill>
                <a:latin typeface="Times New Roman"/>
                <a:ea typeface="Calibri"/>
              </a:rPr>
              <a:t> для </a:t>
            </a:r>
            <a:r>
              <a:rPr lang="ru-RU" sz="1985" b="1" spc="-1" dirty="0" err="1">
                <a:solidFill>
                  <a:srgbClr val="000000"/>
                </a:solidFill>
                <a:latin typeface="Times New Roman"/>
                <a:ea typeface="Calibri"/>
              </a:rPr>
              <a:t>національної</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системи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біобезпеки</a:t>
            </a:r>
            <a:r>
              <a:rPr lang="ru-RU" sz="1985" b="1" spc="-1" dirty="0">
                <a:solidFill>
                  <a:srgbClr val="000000"/>
                </a:solidFill>
                <a:latin typeface="Times New Roman"/>
                <a:ea typeface="Calibri"/>
              </a:rPr>
              <a:t>, яка є </a:t>
            </a:r>
            <a:r>
              <a:rPr lang="ru-RU" sz="1985" b="1" spc="-1" dirty="0" err="1">
                <a:solidFill>
                  <a:srgbClr val="000000"/>
                </a:solidFill>
                <a:latin typeface="Times New Roman"/>
                <a:ea typeface="Calibri"/>
              </a:rPr>
              <a:t>найважливішим</a:t>
            </a:r>
            <a:r>
              <a:rPr lang="ru-RU" sz="1985" b="1" spc="-1" dirty="0">
                <a:solidFill>
                  <a:srgbClr val="000000"/>
                </a:solidFill>
                <a:latin typeface="Times New Roman"/>
                <a:ea typeface="Calibri"/>
              </a:rPr>
              <a:t> атрибутом </a:t>
            </a:r>
            <a:r>
              <a:rPr lang="ru-RU" sz="1985" b="1" spc="-1" dirty="0" err="1">
                <a:solidFill>
                  <a:srgbClr val="000000"/>
                </a:solidFill>
                <a:latin typeface="Times New Roman"/>
                <a:ea typeface="Calibri"/>
              </a:rPr>
              <a:t>ефективного</a:t>
            </a:r>
            <a:r>
              <a:rPr lang="ru-RU" sz="1985" b="1" spc="-1" dirty="0">
                <a:solidFill>
                  <a:srgbClr val="000000"/>
                </a:solidFill>
                <a:latin typeface="Times New Roman"/>
                <a:ea typeface="Calibri"/>
              </a:rPr>
              <a:t> і </a:t>
            </a:r>
            <a:r>
              <a:rPr lang="ru-RU" sz="1985" b="1" spc="-1" dirty="0" err="1">
                <a:solidFill>
                  <a:srgbClr val="000000"/>
                </a:solidFill>
                <a:latin typeface="Times New Roman"/>
                <a:ea typeface="Calibri"/>
              </a:rPr>
              <a:t>безпечного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використання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досягнень</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сучасних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біотехнологій</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розвитку</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генетичної</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інженерії</a:t>
            </a:r>
            <a:r>
              <a:rPr lang="ru-RU" sz="1985" b="1" spc="-1" dirty="0">
                <a:solidFill>
                  <a:srgbClr val="000000"/>
                </a:solidFill>
                <a:latin typeface="Times New Roman"/>
                <a:ea typeface="Calibri"/>
              </a:rPr>
              <a:t> як одного з </a:t>
            </a:r>
            <a:r>
              <a:rPr lang="ru-RU" sz="1985" b="1" spc="-1" dirty="0" err="1">
                <a:solidFill>
                  <a:srgbClr val="000000"/>
                </a:solidFill>
                <a:latin typeface="Times New Roman"/>
                <a:ea typeface="Calibri"/>
              </a:rPr>
              <a:t>найбільш</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перспективних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наукових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напрямів</a:t>
            </a:r>
            <a:r>
              <a:rPr lang="ru-RU" sz="1985" b="1" spc="-1" dirty="0">
                <a:solidFill>
                  <a:srgbClr val="000000"/>
                </a:solidFill>
                <a:latin typeface="Times New Roman"/>
                <a:ea typeface="Calibri"/>
              </a:rPr>
              <a:t>. </a:t>
            </a:r>
            <a:endParaRPr lang="ru-RU" sz="1985" spc="-1" dirty="0">
              <a:latin typeface="Arial"/>
            </a:endParaRPr>
          </a:p>
        </p:txBody>
      </p:sp>
    </p:spTree>
    <p:extLst>
      <p:ext uri="{BB962C8B-B14F-4D97-AF65-F5344CB8AC3E}">
        <p14:creationId xmlns:p14="http://schemas.microsoft.com/office/powerpoint/2010/main" val="409551441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CustomShape 1"/>
          <p:cNvSpPr/>
          <p:nvPr/>
        </p:nvSpPr>
        <p:spPr>
          <a:xfrm>
            <a:off x="393824" y="484490"/>
            <a:ext cx="9452173" cy="6549805"/>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99250" tIns="49625" rIns="99250" bIns="49625" anchor="ctr">
            <a:spAutoFit/>
          </a:bodyPr>
          <a:lstStyle/>
          <a:p>
            <a:pPr algn="just">
              <a:lnSpc>
                <a:spcPct val="100000"/>
              </a:lnSpc>
            </a:pPr>
            <a:r>
              <a:rPr lang="ru-RU" sz="2206" b="1" spc="-1" dirty="0">
                <a:solidFill>
                  <a:srgbClr val="000000"/>
                </a:solidFill>
                <a:latin typeface="Times New Roman"/>
                <a:ea typeface="Calibri"/>
              </a:rPr>
              <a:t>В </a:t>
            </a:r>
            <a:r>
              <a:rPr lang="ru-RU" sz="2206" b="1" spc="-1" dirty="0" err="1">
                <a:solidFill>
                  <a:srgbClr val="000000"/>
                </a:solidFill>
                <a:latin typeface="Times New Roman"/>
                <a:ea typeface="Calibri"/>
              </a:rPr>
              <a:t>Україні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прийнято</a:t>
            </a:r>
            <a:r>
              <a:rPr lang="ru-RU" sz="2206" b="1" spc="-1" dirty="0">
                <a:solidFill>
                  <a:srgbClr val="000000"/>
                </a:solidFill>
                <a:latin typeface="Times New Roman"/>
                <a:ea typeface="Calibri"/>
              </a:rPr>
              <a:t> в </a:t>
            </a:r>
            <a:r>
              <a:rPr lang="ru-RU" sz="2206" b="1" spc="-1" dirty="0" err="1">
                <a:solidFill>
                  <a:srgbClr val="000000"/>
                </a:solidFill>
                <a:latin typeface="Times New Roman"/>
                <a:ea typeface="Calibri"/>
              </a:rPr>
              <a:t>новій</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редакції</a:t>
            </a:r>
            <a:r>
              <a:rPr lang="ru-RU" sz="2206" b="1" spc="-1" dirty="0">
                <a:solidFill>
                  <a:srgbClr val="000000"/>
                </a:solidFill>
                <a:latin typeface="Times New Roman"/>
                <a:ea typeface="Calibri"/>
              </a:rPr>
              <a:t> </a:t>
            </a:r>
            <a:r>
              <a:rPr lang="ru-RU" sz="2206" b="1" spc="-1" dirty="0">
                <a:solidFill>
                  <a:srgbClr val="0000BD"/>
                </a:solidFill>
                <a:latin typeface="Times New Roman"/>
                <a:ea typeface="Calibri"/>
              </a:rPr>
              <a:t>Закон «Про </a:t>
            </a:r>
            <a:r>
              <a:rPr lang="ru-RU" sz="2206" b="1" spc="-1" dirty="0" err="1">
                <a:solidFill>
                  <a:srgbClr val="0000BD"/>
                </a:solidFill>
                <a:latin typeface="Times New Roman"/>
                <a:ea typeface="Calibri"/>
              </a:rPr>
              <a:t>безпечність</a:t>
            </a:r>
            <a:r>
              <a:rPr lang="ru-RU" sz="2206" b="1" spc="-1" dirty="0">
                <a:solidFill>
                  <a:srgbClr val="0000BD"/>
                </a:solidFill>
                <a:latin typeface="Times New Roman"/>
                <a:ea typeface="Calibri"/>
              </a:rPr>
              <a:t> </a:t>
            </a:r>
            <a:r>
              <a:rPr lang="ru-RU" sz="2206" b="1" spc="-1" dirty="0" err="1">
                <a:solidFill>
                  <a:srgbClr val="0000BD"/>
                </a:solidFill>
                <a:latin typeface="Times New Roman"/>
                <a:ea typeface="Calibri"/>
              </a:rPr>
              <a:t>санітарного</a:t>
            </a:r>
            <a:r>
              <a:rPr lang="ru-RU" sz="2206" b="1" spc="-1" dirty="0">
                <a:solidFill>
                  <a:srgbClr val="0000BD"/>
                </a:solidFill>
                <a:latin typeface="Times New Roman"/>
                <a:ea typeface="Calibri"/>
              </a:rPr>
              <a:t> та </a:t>
            </a:r>
            <a:r>
              <a:rPr lang="ru-RU" sz="2206" b="1" spc="-1" dirty="0" err="1">
                <a:solidFill>
                  <a:srgbClr val="0000BD"/>
                </a:solidFill>
                <a:latin typeface="Times New Roman"/>
                <a:ea typeface="Calibri"/>
              </a:rPr>
              <a:t>епідеміологічного</a:t>
            </a:r>
            <a:r>
              <a:rPr lang="ru-RU" sz="2206" b="1" spc="-1" dirty="0">
                <a:solidFill>
                  <a:srgbClr val="0000BD"/>
                </a:solidFill>
                <a:latin typeface="Times New Roman"/>
                <a:ea typeface="Calibri"/>
              </a:rPr>
              <a:t> </a:t>
            </a:r>
            <a:r>
              <a:rPr lang="ru-RU" sz="2206" b="1" spc="-1" dirty="0" err="1">
                <a:solidFill>
                  <a:srgbClr val="0000BD"/>
                </a:solidFill>
                <a:latin typeface="Times New Roman"/>
                <a:ea typeface="Calibri"/>
              </a:rPr>
              <a:t>благополуччя</a:t>
            </a:r>
            <a:r>
              <a:rPr lang="ru-RU" sz="2206" b="1" spc="-1" dirty="0">
                <a:solidFill>
                  <a:srgbClr val="0000BD"/>
                </a:solidFill>
                <a:latin typeface="Times New Roman"/>
                <a:ea typeface="Calibri"/>
              </a:rPr>
              <a:t> </a:t>
            </a:r>
            <a:r>
              <a:rPr lang="ru-RU" sz="2206" b="1" spc="-1" dirty="0" err="1">
                <a:solidFill>
                  <a:srgbClr val="0000BD"/>
                </a:solidFill>
                <a:latin typeface="Times New Roman"/>
                <a:ea typeface="Calibri"/>
              </a:rPr>
              <a:t>населення</a:t>
            </a:r>
            <a:r>
              <a:rPr lang="ru-RU" sz="2206" b="1" spc="-1" dirty="0">
                <a:solidFill>
                  <a:srgbClr val="0000BD"/>
                </a:solidFill>
                <a:latin typeface="Times New Roman"/>
                <a:ea typeface="Calibri"/>
              </a:rPr>
              <a:t>» № 3037-ІІІ </a:t>
            </a:r>
            <a:r>
              <a:rPr lang="ru-RU" sz="2206" b="1" spc="-1" dirty="0" err="1">
                <a:solidFill>
                  <a:srgbClr val="0000BD"/>
                </a:solidFill>
                <a:latin typeface="Times New Roman"/>
                <a:ea typeface="Calibri"/>
              </a:rPr>
              <a:t>від</a:t>
            </a:r>
            <a:r>
              <a:rPr lang="ru-RU" sz="2206" b="1" spc="-1" dirty="0">
                <a:solidFill>
                  <a:srgbClr val="0000BD"/>
                </a:solidFill>
                <a:latin typeface="Times New Roman"/>
                <a:ea typeface="Calibri"/>
              </a:rPr>
              <a:t> 07.02.2002 р.</a:t>
            </a:r>
            <a:r>
              <a:rPr lang="ru-RU" sz="2206" b="1" spc="-1" dirty="0">
                <a:solidFill>
                  <a:srgbClr val="000000"/>
                </a:solidFill>
                <a:latin typeface="Times New Roman"/>
                <a:ea typeface="Calibri"/>
              </a:rPr>
              <a:t>, в </a:t>
            </a:r>
            <a:r>
              <a:rPr lang="ru-RU" sz="2206" b="1" spc="-1" dirty="0" err="1">
                <a:solidFill>
                  <a:srgbClr val="000000"/>
                </a:solidFill>
                <a:latin typeface="Times New Roman"/>
                <a:ea typeface="Calibri"/>
              </a:rPr>
              <a:t>якому</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визначено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фактори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середовища</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життєдіяльності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людини</a:t>
            </a:r>
            <a:r>
              <a:rPr lang="ru-RU" sz="2206" b="1" spc="-1" dirty="0">
                <a:solidFill>
                  <a:srgbClr val="000000"/>
                </a:solidFill>
                <a:latin typeface="Times New Roman"/>
                <a:ea typeface="Calibri"/>
              </a:rPr>
              <a:t>, в тому </a:t>
            </a:r>
            <a:r>
              <a:rPr lang="ru-RU" sz="2206" b="1" spc="-1" dirty="0" err="1">
                <a:solidFill>
                  <a:srgbClr val="000000"/>
                </a:solidFill>
                <a:latin typeface="Times New Roman"/>
                <a:ea typeface="Calibri"/>
              </a:rPr>
              <a:t>числі</a:t>
            </a:r>
            <a:r>
              <a:rPr lang="ru-RU" sz="2206" b="1" spc="-1" dirty="0">
                <a:solidFill>
                  <a:srgbClr val="000000"/>
                </a:solidFill>
                <a:latin typeface="Times New Roman"/>
                <a:ea typeface="Calibri"/>
              </a:rPr>
              <a:t>  ГМО і </a:t>
            </a:r>
            <a:r>
              <a:rPr lang="ru-RU" sz="2206" b="1" spc="-1" dirty="0" err="1">
                <a:solidFill>
                  <a:srgbClr val="000000"/>
                </a:solidFill>
                <a:latin typeface="Times New Roman"/>
                <a:ea typeface="Calibri"/>
              </a:rPr>
              <a:t>продукти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біотехнології</a:t>
            </a:r>
            <a:r>
              <a:rPr lang="ru-RU" sz="2206" b="1" spc="-1" dirty="0">
                <a:solidFill>
                  <a:srgbClr val="000000"/>
                </a:solidFill>
                <a:latin typeface="Times New Roman"/>
                <a:ea typeface="Calibri"/>
              </a:rPr>
              <a:t>.</a:t>
            </a:r>
            <a:endParaRPr lang="ru-RU" sz="2206" spc="-1" dirty="0">
              <a:latin typeface="Arial"/>
            </a:endParaRPr>
          </a:p>
          <a:p>
            <a:pPr algn="just">
              <a:lnSpc>
                <a:spcPct val="100000"/>
              </a:lnSpc>
            </a:pPr>
            <a:r>
              <a:rPr lang="ru-RU" sz="2206" b="1" spc="-1" dirty="0" err="1">
                <a:solidFill>
                  <a:srgbClr val="0000BD"/>
                </a:solidFill>
                <a:latin typeface="Times New Roman"/>
                <a:ea typeface="Calibri"/>
              </a:rPr>
              <a:t>Постановою</a:t>
            </a:r>
            <a:r>
              <a:rPr lang="ru-RU" sz="2206" b="1" spc="-1" dirty="0">
                <a:solidFill>
                  <a:srgbClr val="0000BD"/>
                </a:solidFill>
                <a:latin typeface="Times New Roman"/>
                <a:ea typeface="Calibri"/>
              </a:rPr>
              <a:t> </a:t>
            </a:r>
            <a:r>
              <a:rPr lang="ru-RU" sz="2206" b="1" spc="-1" dirty="0" err="1">
                <a:solidFill>
                  <a:srgbClr val="0000BD"/>
                </a:solidFill>
                <a:latin typeface="Times New Roman"/>
                <a:ea typeface="Calibri"/>
              </a:rPr>
              <a:t>Кабінету</a:t>
            </a:r>
            <a:r>
              <a:rPr lang="ru-RU" sz="2206" b="1" spc="-1" dirty="0">
                <a:solidFill>
                  <a:srgbClr val="0000BD"/>
                </a:solidFill>
                <a:latin typeface="Times New Roman"/>
                <a:ea typeface="Calibri"/>
              </a:rPr>
              <a:t> </a:t>
            </a:r>
            <a:r>
              <a:rPr lang="ru-RU" sz="2206" b="1" spc="-1" dirty="0" err="1">
                <a:solidFill>
                  <a:srgbClr val="0000BD"/>
                </a:solidFill>
                <a:latin typeface="Times New Roman"/>
                <a:ea typeface="Calibri"/>
              </a:rPr>
              <a:t>Міністрів</a:t>
            </a:r>
            <a:r>
              <a:rPr lang="ru-RU" sz="2206" b="1" spc="-1" dirty="0">
                <a:solidFill>
                  <a:srgbClr val="0000BD"/>
                </a:solidFill>
                <a:latin typeface="Times New Roman"/>
                <a:ea typeface="Calibri"/>
              </a:rPr>
              <a:t> </a:t>
            </a:r>
            <a:r>
              <a:rPr lang="ru-RU" sz="2206" b="1" spc="-1" dirty="0" err="1">
                <a:solidFill>
                  <a:srgbClr val="0000BD"/>
                </a:solidFill>
                <a:latin typeface="Times New Roman"/>
                <a:ea typeface="Calibri"/>
              </a:rPr>
              <a:t>України</a:t>
            </a:r>
            <a:r>
              <a:rPr lang="ru-RU" sz="2206" b="1" spc="-1" dirty="0">
                <a:solidFill>
                  <a:srgbClr val="0000BD"/>
                </a:solidFill>
                <a:latin typeface="Times New Roman"/>
                <a:ea typeface="Calibri"/>
              </a:rPr>
              <a:t> № 1217 </a:t>
            </a:r>
            <a:r>
              <a:rPr lang="ru-RU" sz="2206" b="1" spc="-1" dirty="0" err="1">
                <a:solidFill>
                  <a:srgbClr val="0000BD"/>
                </a:solidFill>
                <a:latin typeface="Times New Roman"/>
                <a:ea typeface="Calibri"/>
              </a:rPr>
              <a:t>від</a:t>
            </a:r>
            <a:r>
              <a:rPr lang="ru-RU" sz="2206" b="1" spc="-1" dirty="0">
                <a:solidFill>
                  <a:srgbClr val="0000BD"/>
                </a:solidFill>
                <a:latin typeface="Times New Roman"/>
                <a:ea typeface="Calibri"/>
              </a:rPr>
              <a:t> 19.08.2002р. </a:t>
            </a:r>
            <a:r>
              <a:rPr lang="ru-RU" sz="2206" b="1" spc="-1" dirty="0" err="1">
                <a:solidFill>
                  <a:srgbClr val="0000BD"/>
                </a:solidFill>
                <a:latin typeface="Times New Roman"/>
                <a:ea typeface="Calibri"/>
              </a:rPr>
              <a:t>затверджено</a:t>
            </a:r>
            <a:r>
              <a:rPr lang="ru-RU" sz="2206" b="1" spc="-1" dirty="0">
                <a:solidFill>
                  <a:srgbClr val="0000BD"/>
                </a:solidFill>
                <a:latin typeface="Times New Roman"/>
                <a:ea typeface="Calibri"/>
              </a:rPr>
              <a:t> «</a:t>
            </a:r>
            <a:r>
              <a:rPr lang="ru-RU" sz="2206" b="1" spc="-1" dirty="0" err="1">
                <a:solidFill>
                  <a:srgbClr val="0000BD"/>
                </a:solidFill>
                <a:latin typeface="Times New Roman"/>
                <a:ea typeface="Calibri"/>
              </a:rPr>
              <a:t>Положення</a:t>
            </a:r>
            <a:r>
              <a:rPr lang="ru-RU" sz="2206" b="1" spc="-1" dirty="0">
                <a:solidFill>
                  <a:srgbClr val="0000BD"/>
                </a:solidFill>
                <a:latin typeface="Times New Roman"/>
                <a:ea typeface="Calibri"/>
              </a:rPr>
              <a:t> про </a:t>
            </a:r>
            <a:r>
              <a:rPr lang="ru-RU" sz="2206" b="1" spc="-1" dirty="0" err="1">
                <a:solidFill>
                  <a:srgbClr val="0000BD"/>
                </a:solidFill>
                <a:latin typeface="Times New Roman"/>
                <a:ea typeface="Calibri"/>
              </a:rPr>
              <a:t>державний</a:t>
            </a:r>
            <a:r>
              <a:rPr lang="ru-RU" sz="2206" b="1" spc="-1" dirty="0">
                <a:solidFill>
                  <a:srgbClr val="0000BD"/>
                </a:solidFill>
                <a:latin typeface="Times New Roman"/>
                <a:ea typeface="Calibri"/>
              </a:rPr>
              <a:t> </a:t>
            </a:r>
            <a:r>
              <a:rPr lang="ru-RU" sz="2206" b="1" spc="-1" dirty="0" err="1">
                <a:solidFill>
                  <a:srgbClr val="0000BD"/>
                </a:solidFill>
                <a:latin typeface="Times New Roman"/>
                <a:ea typeface="Calibri"/>
              </a:rPr>
              <a:t>санітарно</a:t>
            </a:r>
            <a:r>
              <a:rPr lang="ru-RU" sz="2206" b="1" spc="-1" dirty="0">
                <a:solidFill>
                  <a:srgbClr val="0000BD"/>
                </a:solidFill>
                <a:latin typeface="Times New Roman"/>
                <a:ea typeface="Calibri"/>
              </a:rPr>
              <a:t>- </a:t>
            </a:r>
            <a:r>
              <a:rPr lang="ru-RU" sz="2206" b="1" spc="-1" dirty="0" err="1">
                <a:solidFill>
                  <a:srgbClr val="0000BD"/>
                </a:solidFill>
                <a:latin typeface="Times New Roman"/>
                <a:ea typeface="Calibri"/>
              </a:rPr>
              <a:t>епідеміологічний</a:t>
            </a:r>
            <a:r>
              <a:rPr lang="ru-RU" sz="2206" b="1" spc="-1" dirty="0">
                <a:solidFill>
                  <a:srgbClr val="0000BD"/>
                </a:solidFill>
                <a:latin typeface="Times New Roman"/>
                <a:ea typeface="Calibri"/>
              </a:rPr>
              <a:t> </a:t>
            </a:r>
            <a:r>
              <a:rPr lang="ru-RU" sz="2206" b="1" spc="-1" dirty="0" err="1">
                <a:solidFill>
                  <a:srgbClr val="0000BD"/>
                </a:solidFill>
                <a:latin typeface="Times New Roman"/>
                <a:ea typeface="Calibri"/>
              </a:rPr>
              <a:t>нагляд</a:t>
            </a:r>
            <a:r>
              <a:rPr lang="ru-RU" sz="2206" b="1" spc="-1" dirty="0">
                <a:solidFill>
                  <a:srgbClr val="0000BD"/>
                </a:solidFill>
                <a:latin typeface="Times New Roman"/>
                <a:ea typeface="Calibri"/>
              </a:rPr>
              <a:t>».</a:t>
            </a:r>
            <a:r>
              <a:rPr lang="ru-RU" sz="2206" b="1" spc="-1" dirty="0">
                <a:solidFill>
                  <a:srgbClr val="000000"/>
                </a:solidFill>
                <a:latin typeface="Times New Roman"/>
                <a:ea typeface="Calibri"/>
              </a:rPr>
              <a:t> Одним з </a:t>
            </a:r>
            <a:r>
              <a:rPr lang="ru-RU" sz="2206" b="1" spc="-1" dirty="0" err="1">
                <a:solidFill>
                  <a:srgbClr val="000000"/>
                </a:solidFill>
                <a:latin typeface="Times New Roman"/>
                <a:ea typeface="Calibri"/>
              </a:rPr>
              <a:t>пріоритетних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завдань</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санітарно-епідеміологічної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служби</a:t>
            </a:r>
            <a:r>
              <a:rPr lang="ru-RU" sz="2206" b="1" spc="-1" dirty="0">
                <a:solidFill>
                  <a:srgbClr val="000000"/>
                </a:solidFill>
                <a:latin typeface="Times New Roman"/>
                <a:ea typeface="Calibri"/>
              </a:rPr>
              <a:t> є </a:t>
            </a:r>
            <a:r>
              <a:rPr lang="ru-RU" sz="2206" b="1" spc="-1" dirty="0" err="1">
                <a:solidFill>
                  <a:srgbClr val="000000"/>
                </a:solidFill>
                <a:latin typeface="Times New Roman"/>
                <a:ea typeface="Calibri"/>
              </a:rPr>
              <a:t>видача</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дозволів</a:t>
            </a:r>
            <a:r>
              <a:rPr lang="ru-RU" sz="2206" b="1" spc="-1" dirty="0">
                <a:solidFill>
                  <a:srgbClr val="000000"/>
                </a:solidFill>
                <a:latin typeface="Times New Roman"/>
                <a:ea typeface="Calibri"/>
              </a:rPr>
              <a:t> на </a:t>
            </a:r>
            <a:r>
              <a:rPr lang="ru-RU" sz="2206" b="1" spc="-1" dirty="0" err="1">
                <a:solidFill>
                  <a:srgbClr val="000000"/>
                </a:solidFill>
                <a:latin typeface="Times New Roman"/>
                <a:ea typeface="Calibri"/>
              </a:rPr>
              <a:t>розроблення</a:t>
            </a:r>
            <a:r>
              <a:rPr lang="ru-RU" sz="2206" b="1" spc="-1" dirty="0">
                <a:solidFill>
                  <a:srgbClr val="000000"/>
                </a:solidFill>
                <a:latin typeface="Times New Roman"/>
                <a:ea typeface="Calibri"/>
              </a:rPr>
              <a:t> та </a:t>
            </a:r>
            <a:r>
              <a:rPr lang="ru-RU" sz="2206" b="1" spc="-1" dirty="0" err="1">
                <a:solidFill>
                  <a:srgbClr val="000000"/>
                </a:solidFill>
                <a:latin typeface="Times New Roman"/>
                <a:ea typeface="Calibri"/>
              </a:rPr>
              <a:t>виробництво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нових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видів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продуктів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харчування</a:t>
            </a:r>
            <a:r>
              <a:rPr lang="ru-RU" sz="2206" b="1" spc="-1" dirty="0">
                <a:solidFill>
                  <a:srgbClr val="000000"/>
                </a:solidFill>
                <a:latin typeface="Times New Roman"/>
                <a:ea typeface="Calibri"/>
              </a:rPr>
              <a:t>, а </a:t>
            </a:r>
            <a:r>
              <a:rPr lang="ru-RU" sz="2206" b="1" spc="-1" dirty="0" err="1">
                <a:solidFill>
                  <a:srgbClr val="000000"/>
                </a:solidFill>
                <a:latin typeface="Times New Roman"/>
                <a:ea typeface="Calibri"/>
              </a:rPr>
              <a:t>також</a:t>
            </a:r>
            <a:r>
              <a:rPr lang="ru-RU" sz="2206" b="1" spc="-1" dirty="0">
                <a:solidFill>
                  <a:srgbClr val="000000"/>
                </a:solidFill>
                <a:latin typeface="Times New Roman"/>
                <a:ea typeface="Calibri"/>
              </a:rPr>
              <a:t> на право </a:t>
            </a:r>
            <a:r>
              <a:rPr lang="ru-RU" sz="2206" b="1" spc="-1" dirty="0" err="1">
                <a:solidFill>
                  <a:srgbClr val="000000"/>
                </a:solidFill>
                <a:latin typeface="Times New Roman"/>
                <a:ea typeface="Calibri"/>
              </a:rPr>
              <a:t>роботи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із</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рекомбінантними</a:t>
            </a:r>
            <a:r>
              <a:rPr lang="ru-RU" sz="2206" b="1" spc="-1" dirty="0">
                <a:solidFill>
                  <a:srgbClr val="000000"/>
                </a:solidFill>
                <a:latin typeface="Times New Roman"/>
                <a:ea typeface="Calibri"/>
              </a:rPr>
              <a:t> молекулами ДНК і на </a:t>
            </a:r>
            <a:r>
              <a:rPr lang="ru-RU" sz="2206" b="1" spc="-1" dirty="0" err="1">
                <a:solidFill>
                  <a:srgbClr val="000000"/>
                </a:solidFill>
                <a:latin typeface="Times New Roman"/>
                <a:ea typeface="Calibri"/>
              </a:rPr>
              <a:t>виробництво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зберігання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транспортування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використання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захоронення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знищення</a:t>
            </a:r>
            <a:r>
              <a:rPr lang="ru-RU" sz="2206" b="1" spc="-1" dirty="0">
                <a:solidFill>
                  <a:srgbClr val="000000"/>
                </a:solidFill>
                <a:latin typeface="Times New Roman"/>
                <a:ea typeface="Calibri"/>
              </a:rPr>
              <a:t> і </a:t>
            </a:r>
            <a:r>
              <a:rPr lang="ru-RU" sz="2206" b="1" spc="-1" dirty="0" err="1">
                <a:solidFill>
                  <a:srgbClr val="000000"/>
                </a:solidFill>
                <a:latin typeface="Times New Roman"/>
                <a:ea typeface="Calibri"/>
              </a:rPr>
              <a:t>утилізацію</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продуктів</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біотехнології</a:t>
            </a:r>
            <a:r>
              <a:rPr lang="ru-RU" sz="2206" b="1" spc="-1" dirty="0">
                <a:solidFill>
                  <a:srgbClr val="000000"/>
                </a:solidFill>
                <a:latin typeface="Times New Roman"/>
                <a:ea typeface="Calibri"/>
              </a:rPr>
              <a:t> та </a:t>
            </a:r>
            <a:r>
              <a:rPr lang="ru-RU" sz="2206" b="1" spc="-1" dirty="0" err="1">
                <a:solidFill>
                  <a:srgbClr val="000000"/>
                </a:solidFill>
                <a:latin typeface="Times New Roman"/>
                <a:ea typeface="Calibri"/>
              </a:rPr>
              <a:t>інших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біологічних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агентів</a:t>
            </a:r>
            <a:r>
              <a:rPr lang="ru-RU" sz="2206" b="1" spc="-1" dirty="0">
                <a:solidFill>
                  <a:srgbClr val="000000"/>
                </a:solidFill>
                <a:latin typeface="Times New Roman"/>
                <a:ea typeface="Calibri"/>
              </a:rPr>
              <a:t>.</a:t>
            </a:r>
            <a:endParaRPr lang="ru-RU" sz="2206" spc="-1" dirty="0">
              <a:latin typeface="Arial"/>
            </a:endParaRPr>
          </a:p>
          <a:p>
            <a:pPr algn="just">
              <a:lnSpc>
                <a:spcPct val="100000"/>
              </a:lnSpc>
            </a:pPr>
            <a:r>
              <a:rPr lang="ru-RU" sz="2206" b="1" spc="-1" dirty="0">
                <a:solidFill>
                  <a:srgbClr val="0000BD"/>
                </a:solidFill>
                <a:latin typeface="Times New Roman"/>
                <a:ea typeface="Calibri"/>
              </a:rPr>
              <a:t>Закон </a:t>
            </a:r>
            <a:r>
              <a:rPr lang="ru-RU" sz="2206" b="1" spc="-1" dirty="0" err="1">
                <a:solidFill>
                  <a:srgbClr val="0000BD"/>
                </a:solidFill>
                <a:latin typeface="Times New Roman"/>
                <a:ea typeface="Calibri"/>
              </a:rPr>
              <a:t>України</a:t>
            </a:r>
            <a:r>
              <a:rPr lang="ru-RU" sz="2206" b="1" spc="-1" dirty="0">
                <a:solidFill>
                  <a:srgbClr val="0000BD"/>
                </a:solidFill>
                <a:latin typeface="Times New Roman"/>
                <a:ea typeface="Calibri"/>
              </a:rPr>
              <a:t> «Про </a:t>
            </a:r>
            <a:r>
              <a:rPr lang="ru-RU" sz="2206" b="1" spc="-1" dirty="0" err="1">
                <a:solidFill>
                  <a:srgbClr val="0000BD"/>
                </a:solidFill>
                <a:latin typeface="Times New Roman"/>
                <a:ea typeface="Calibri"/>
              </a:rPr>
              <a:t>внесення</a:t>
            </a:r>
            <a:r>
              <a:rPr lang="ru-RU" sz="2206" b="1" spc="-1" dirty="0">
                <a:solidFill>
                  <a:srgbClr val="0000BD"/>
                </a:solidFill>
                <a:latin typeface="Times New Roman"/>
                <a:ea typeface="Calibri"/>
              </a:rPr>
              <a:t> </a:t>
            </a:r>
            <a:r>
              <a:rPr lang="ru-RU" sz="2206" b="1" spc="-1" dirty="0" err="1">
                <a:solidFill>
                  <a:srgbClr val="0000BD"/>
                </a:solidFill>
                <a:latin typeface="Times New Roman"/>
                <a:ea typeface="Calibri"/>
              </a:rPr>
              <a:t>змін</a:t>
            </a:r>
            <a:r>
              <a:rPr lang="ru-RU" sz="2206" b="1" spc="-1" dirty="0">
                <a:solidFill>
                  <a:srgbClr val="0000BD"/>
                </a:solidFill>
                <a:latin typeface="Times New Roman"/>
                <a:ea typeface="Calibri"/>
              </a:rPr>
              <a:t> до Закону </a:t>
            </a:r>
            <a:r>
              <a:rPr lang="ru-RU" sz="2206" b="1" spc="-1" dirty="0" err="1">
                <a:solidFill>
                  <a:srgbClr val="0000BD"/>
                </a:solidFill>
                <a:latin typeface="Times New Roman"/>
                <a:ea typeface="Calibri"/>
              </a:rPr>
              <a:t>України</a:t>
            </a:r>
            <a:r>
              <a:rPr lang="ru-RU" sz="2206" b="1" spc="-1" dirty="0">
                <a:solidFill>
                  <a:srgbClr val="0000BD"/>
                </a:solidFill>
                <a:latin typeface="Times New Roman"/>
                <a:ea typeface="Calibri"/>
              </a:rPr>
              <a:t> «Про </a:t>
            </a:r>
            <a:r>
              <a:rPr lang="ru-RU" sz="2206" b="1" spc="-1" dirty="0" err="1">
                <a:solidFill>
                  <a:srgbClr val="0000BD"/>
                </a:solidFill>
                <a:latin typeface="Times New Roman"/>
                <a:ea typeface="Calibri"/>
              </a:rPr>
              <a:t>якість</a:t>
            </a:r>
            <a:r>
              <a:rPr lang="ru-RU" sz="2206" b="1" spc="-1" dirty="0">
                <a:solidFill>
                  <a:srgbClr val="0000BD"/>
                </a:solidFill>
                <a:latin typeface="Times New Roman"/>
                <a:ea typeface="Calibri"/>
              </a:rPr>
              <a:t> та </a:t>
            </a:r>
            <a:r>
              <a:rPr lang="ru-RU" sz="2206" b="1" spc="-1" dirty="0" err="1">
                <a:solidFill>
                  <a:srgbClr val="0000BD"/>
                </a:solidFill>
                <a:latin typeface="Times New Roman"/>
                <a:ea typeface="Calibri"/>
              </a:rPr>
              <a:t>безпеку</a:t>
            </a:r>
            <a:r>
              <a:rPr lang="ru-RU" sz="2206" b="1" spc="-1" dirty="0">
                <a:solidFill>
                  <a:srgbClr val="0000BD"/>
                </a:solidFill>
                <a:latin typeface="Times New Roman"/>
                <a:ea typeface="Calibri"/>
              </a:rPr>
              <a:t> </a:t>
            </a:r>
            <a:r>
              <a:rPr lang="ru-RU" sz="2206" b="1" spc="-1" dirty="0" err="1">
                <a:solidFill>
                  <a:srgbClr val="0000BD"/>
                </a:solidFill>
                <a:latin typeface="Times New Roman"/>
                <a:ea typeface="Calibri"/>
              </a:rPr>
              <a:t>харчових</a:t>
            </a:r>
            <a:r>
              <a:rPr lang="ru-RU" sz="2206" b="1" spc="-1" dirty="0">
                <a:solidFill>
                  <a:srgbClr val="0000BD"/>
                </a:solidFill>
                <a:latin typeface="Times New Roman"/>
                <a:ea typeface="Calibri"/>
              </a:rPr>
              <a:t> </a:t>
            </a:r>
            <a:r>
              <a:rPr lang="ru-RU" sz="2206" b="1" spc="-1" dirty="0" err="1">
                <a:solidFill>
                  <a:srgbClr val="0000BD"/>
                </a:solidFill>
                <a:latin typeface="Times New Roman"/>
                <a:ea typeface="Calibri"/>
              </a:rPr>
              <a:t>продуктів</a:t>
            </a:r>
            <a:r>
              <a:rPr lang="ru-RU" sz="2206" b="1" spc="-1" dirty="0">
                <a:solidFill>
                  <a:srgbClr val="0000BD"/>
                </a:solidFill>
                <a:latin typeface="Times New Roman"/>
                <a:ea typeface="Calibri"/>
              </a:rPr>
              <a:t> і </a:t>
            </a:r>
            <a:r>
              <a:rPr lang="ru-RU" sz="2206" b="1" spc="-1" dirty="0" err="1">
                <a:solidFill>
                  <a:srgbClr val="0000BD"/>
                </a:solidFill>
                <a:latin typeface="Times New Roman"/>
                <a:ea typeface="Calibri"/>
              </a:rPr>
              <a:t>продовольчої</a:t>
            </a:r>
            <a:r>
              <a:rPr lang="ru-RU" sz="2206" b="1" spc="-1" dirty="0">
                <a:solidFill>
                  <a:srgbClr val="0000BD"/>
                </a:solidFill>
                <a:latin typeface="Times New Roman"/>
                <a:ea typeface="Calibri"/>
              </a:rPr>
              <a:t> </a:t>
            </a:r>
            <a:r>
              <a:rPr lang="ru-RU" sz="2206" b="1" spc="-1" dirty="0" err="1">
                <a:solidFill>
                  <a:srgbClr val="0000BD"/>
                </a:solidFill>
                <a:latin typeface="Times New Roman"/>
                <a:ea typeface="Calibri"/>
              </a:rPr>
              <a:t>сировини</a:t>
            </a:r>
            <a:r>
              <a:rPr lang="ru-RU" sz="2206" b="1" spc="-1" dirty="0">
                <a:solidFill>
                  <a:srgbClr val="0000BD"/>
                </a:solidFill>
                <a:latin typeface="Times New Roman"/>
                <a:ea typeface="Calibri"/>
              </a:rPr>
              <a:t>» № 191-IV </a:t>
            </a:r>
            <a:r>
              <a:rPr lang="ru-RU" sz="2206" b="1" spc="-1" dirty="0" err="1">
                <a:solidFill>
                  <a:srgbClr val="0000BD"/>
                </a:solidFill>
                <a:latin typeface="Times New Roman"/>
                <a:ea typeface="Calibri"/>
              </a:rPr>
              <a:t>від</a:t>
            </a:r>
            <a:r>
              <a:rPr lang="ru-RU" sz="2206" b="1" spc="-1" dirty="0">
                <a:solidFill>
                  <a:srgbClr val="0000BD"/>
                </a:solidFill>
                <a:latin typeface="Times New Roman"/>
                <a:ea typeface="Calibri"/>
              </a:rPr>
              <a:t> 24.10.2002 р. </a:t>
            </a:r>
            <a:r>
              <a:rPr lang="ru-RU" sz="2206" b="1" spc="-1" dirty="0" err="1">
                <a:solidFill>
                  <a:srgbClr val="000000"/>
                </a:solidFill>
                <a:latin typeface="Times New Roman"/>
                <a:ea typeface="Calibri"/>
              </a:rPr>
              <a:t>дає</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визначення</a:t>
            </a:r>
            <a:r>
              <a:rPr lang="ru-RU" sz="2206" b="1" spc="-1" dirty="0">
                <a:solidFill>
                  <a:srgbClr val="000000"/>
                </a:solidFill>
                <a:latin typeface="Times New Roman"/>
                <a:ea typeface="Calibri"/>
              </a:rPr>
              <a:t> нового продукту і </a:t>
            </a:r>
            <a:r>
              <a:rPr lang="ru-RU" sz="2206" b="1" spc="-1" dirty="0" err="1">
                <a:solidFill>
                  <a:srgbClr val="000000"/>
                </a:solidFill>
                <a:latin typeface="Times New Roman"/>
                <a:ea typeface="Calibri"/>
              </a:rPr>
              <a:t>нової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продовольчої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сировини</a:t>
            </a:r>
            <a:r>
              <a:rPr lang="ru-RU" sz="2206" b="1" spc="-1" dirty="0">
                <a:solidFill>
                  <a:srgbClr val="000000"/>
                </a:solidFill>
                <a:latin typeface="Times New Roman"/>
                <a:ea typeface="Calibri"/>
              </a:rPr>
              <a:t>, в тому </a:t>
            </a:r>
            <a:r>
              <a:rPr lang="ru-RU" sz="2206" b="1" spc="-1" dirty="0" err="1">
                <a:solidFill>
                  <a:srgbClr val="000000"/>
                </a:solidFill>
                <a:latin typeface="Times New Roman"/>
                <a:ea typeface="Calibri"/>
              </a:rPr>
              <a:t>числі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виготовлених</a:t>
            </a:r>
            <a:r>
              <a:rPr lang="ru-RU" sz="2206" b="1" spc="-1" dirty="0">
                <a:solidFill>
                  <a:srgbClr val="000000"/>
                </a:solidFill>
                <a:latin typeface="Times New Roman"/>
                <a:ea typeface="Calibri"/>
              </a:rPr>
              <a:t> методами </a:t>
            </a:r>
            <a:r>
              <a:rPr lang="ru-RU" sz="2206" b="1" spc="-1" dirty="0" err="1">
                <a:solidFill>
                  <a:srgbClr val="000000"/>
                </a:solidFill>
                <a:latin typeface="Times New Roman"/>
                <a:ea typeface="Calibri"/>
              </a:rPr>
              <a:t>генної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інженерії</a:t>
            </a:r>
            <a:r>
              <a:rPr lang="ru-RU" sz="2206" b="1" spc="-1" dirty="0">
                <a:solidFill>
                  <a:srgbClr val="000000"/>
                </a:solidFill>
                <a:latin typeface="Times New Roman"/>
                <a:ea typeface="Calibri"/>
              </a:rPr>
              <a:t>. У </a:t>
            </a:r>
            <a:r>
              <a:rPr lang="ru-RU" sz="2206" b="1" spc="-1" dirty="0" err="1">
                <a:solidFill>
                  <a:srgbClr val="000000"/>
                </a:solidFill>
                <a:latin typeface="Times New Roman"/>
                <a:ea typeface="Calibri"/>
              </a:rPr>
              <a:t>цьому</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законі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зазначається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обіг</a:t>
            </a:r>
            <a:r>
              <a:rPr lang="ru-RU" sz="2206" b="1" spc="-1" dirty="0">
                <a:solidFill>
                  <a:srgbClr val="000000"/>
                </a:solidFill>
                <a:latin typeface="Times New Roman"/>
                <a:ea typeface="Calibri"/>
              </a:rPr>
              <a:t> нового </a:t>
            </a:r>
            <a:r>
              <a:rPr lang="ru-RU" sz="2206" b="1" spc="-1" dirty="0" err="1">
                <a:solidFill>
                  <a:srgbClr val="000000"/>
                </a:solidFill>
                <a:latin typeface="Times New Roman"/>
                <a:ea typeface="Calibri"/>
              </a:rPr>
              <a:t>харчового</a:t>
            </a:r>
            <a:r>
              <a:rPr lang="ru-RU" sz="2206" b="1" spc="-1" dirty="0">
                <a:solidFill>
                  <a:srgbClr val="000000"/>
                </a:solidFill>
                <a:latin typeface="Times New Roman"/>
                <a:ea typeface="Calibri"/>
              </a:rPr>
              <a:t> продукту,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вміщує</a:t>
            </a:r>
            <a:r>
              <a:rPr lang="ru-RU" sz="2206" b="1" spc="-1" dirty="0">
                <a:solidFill>
                  <a:srgbClr val="000000"/>
                </a:solidFill>
                <a:latin typeface="Times New Roman"/>
                <a:ea typeface="Calibri"/>
              </a:rPr>
              <a:t>  ГМО, </a:t>
            </a:r>
            <a:r>
              <a:rPr lang="ru-RU" sz="2206" b="1" spc="-1" dirty="0" err="1">
                <a:solidFill>
                  <a:srgbClr val="000000"/>
                </a:solidFill>
                <a:latin typeface="Times New Roman"/>
                <a:ea typeface="Calibri"/>
              </a:rPr>
              <a:t>складається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або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виробляється</a:t>
            </a:r>
            <a:r>
              <a:rPr lang="ru-RU" sz="2206" b="1" spc="-1" dirty="0">
                <a:solidFill>
                  <a:srgbClr val="000000"/>
                </a:solidFill>
                <a:latin typeface="Times New Roman"/>
                <a:ea typeface="Calibri"/>
              </a:rPr>
              <a:t> з них, </a:t>
            </a:r>
            <a:r>
              <a:rPr lang="ru-RU" sz="2206" b="1" spc="-1" dirty="0" err="1">
                <a:solidFill>
                  <a:srgbClr val="000000"/>
                </a:solidFill>
                <a:latin typeface="Times New Roman"/>
                <a:ea typeface="Calibri"/>
              </a:rPr>
              <a:t>регулюється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положеннями</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спеціального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законодавства</a:t>
            </a:r>
            <a:r>
              <a:rPr lang="ru-RU" sz="2206" b="1" spc="-1" dirty="0">
                <a:solidFill>
                  <a:srgbClr val="000000"/>
                </a:solidFill>
                <a:latin typeface="Times New Roman"/>
                <a:ea typeface="Calibri"/>
              </a:rPr>
              <a:t>.</a:t>
            </a:r>
            <a:endParaRPr lang="ru-RU" sz="2206" spc="-1" dirty="0">
              <a:latin typeface="Arial"/>
            </a:endParaRPr>
          </a:p>
        </p:txBody>
      </p:sp>
    </p:spTree>
    <p:extLst>
      <p:ext uri="{BB962C8B-B14F-4D97-AF65-F5344CB8AC3E}">
        <p14:creationId xmlns:p14="http://schemas.microsoft.com/office/powerpoint/2010/main" val="242089127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CustomShape 1"/>
          <p:cNvSpPr/>
          <p:nvPr/>
        </p:nvSpPr>
        <p:spPr>
          <a:xfrm>
            <a:off x="236215" y="613713"/>
            <a:ext cx="9609782" cy="6549805"/>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99250" tIns="49625" rIns="99250" bIns="49625" anchor="ctr">
            <a:spAutoFit/>
          </a:bodyPr>
          <a:lstStyle/>
          <a:p>
            <a:pPr algn="just">
              <a:lnSpc>
                <a:spcPct val="100000"/>
              </a:lnSpc>
            </a:pPr>
            <a:r>
              <a:rPr lang="ru-RU" sz="2206" b="1" i="1" spc="-1" dirty="0">
                <a:solidFill>
                  <a:srgbClr val="0000BD"/>
                </a:solidFill>
                <a:latin typeface="Times New Roman"/>
                <a:ea typeface="Calibri"/>
              </a:rPr>
              <a:t>31 </a:t>
            </a:r>
            <a:r>
              <a:rPr lang="ru-RU" sz="2206" b="1" i="1" spc="-1" dirty="0" err="1">
                <a:solidFill>
                  <a:srgbClr val="0000BD"/>
                </a:solidFill>
                <a:latin typeface="Times New Roman"/>
                <a:ea typeface="Calibri"/>
              </a:rPr>
              <a:t>травня</a:t>
            </a:r>
            <a:r>
              <a:rPr lang="ru-RU" sz="2206" b="1" i="1" spc="-1" dirty="0">
                <a:solidFill>
                  <a:srgbClr val="0000BD"/>
                </a:solidFill>
                <a:latin typeface="Times New Roman"/>
                <a:ea typeface="Calibri"/>
              </a:rPr>
              <a:t> 2007 р. Президент </a:t>
            </a:r>
            <a:r>
              <a:rPr lang="ru-RU" sz="2206" b="1" i="1" spc="-1" dirty="0" err="1">
                <a:solidFill>
                  <a:srgbClr val="0000BD"/>
                </a:solidFill>
                <a:latin typeface="Times New Roman"/>
                <a:ea typeface="Calibri"/>
              </a:rPr>
              <a:t>України</a:t>
            </a:r>
            <a:r>
              <a:rPr lang="ru-RU" sz="2206" b="1" i="1" spc="-1" dirty="0">
                <a:solidFill>
                  <a:srgbClr val="0000BD"/>
                </a:solidFill>
                <a:latin typeface="Times New Roman"/>
                <a:ea typeface="Calibri"/>
              </a:rPr>
              <a:t> </a:t>
            </a:r>
            <a:r>
              <a:rPr lang="ru-RU" sz="2206" b="1" i="1" spc="-1" dirty="0" err="1">
                <a:solidFill>
                  <a:srgbClr val="0000BD"/>
                </a:solidFill>
                <a:latin typeface="Times New Roman"/>
                <a:ea typeface="Calibri"/>
              </a:rPr>
              <a:t>підписав</a:t>
            </a:r>
            <a:r>
              <a:rPr lang="ru-RU" sz="2206" b="1" i="1" spc="-1" dirty="0">
                <a:solidFill>
                  <a:srgbClr val="0000BD"/>
                </a:solidFill>
                <a:latin typeface="Times New Roman"/>
                <a:ea typeface="Calibri"/>
              </a:rPr>
              <a:t> Закон </a:t>
            </a:r>
            <a:r>
              <a:rPr lang="ru-RU" sz="2206" b="1" i="1" spc="-1" dirty="0" err="1">
                <a:solidFill>
                  <a:srgbClr val="0000BD"/>
                </a:solidFill>
                <a:latin typeface="Times New Roman"/>
                <a:ea typeface="Calibri"/>
              </a:rPr>
              <a:t>України</a:t>
            </a:r>
            <a:r>
              <a:rPr lang="ru-RU" sz="2206" b="1" i="1" spc="-1" dirty="0">
                <a:solidFill>
                  <a:srgbClr val="0000BD"/>
                </a:solidFill>
                <a:latin typeface="Times New Roman"/>
                <a:ea typeface="Calibri"/>
              </a:rPr>
              <a:t> «Про </a:t>
            </a:r>
            <a:r>
              <a:rPr lang="ru-RU" sz="2206" b="1" i="1" spc="-1" dirty="0" err="1">
                <a:solidFill>
                  <a:srgbClr val="0000BD"/>
                </a:solidFill>
                <a:latin typeface="Times New Roman"/>
                <a:ea typeface="Calibri"/>
              </a:rPr>
              <a:t>державну</a:t>
            </a:r>
            <a:r>
              <a:rPr lang="ru-RU" sz="2206" b="1" i="1" spc="-1" dirty="0">
                <a:solidFill>
                  <a:srgbClr val="0000BD"/>
                </a:solidFill>
                <a:latin typeface="Times New Roman"/>
                <a:ea typeface="Calibri"/>
              </a:rPr>
              <a:t> систему </a:t>
            </a:r>
            <a:r>
              <a:rPr lang="ru-RU" sz="2206" b="1" i="1" spc="-1" dirty="0" err="1">
                <a:solidFill>
                  <a:srgbClr val="0000BD"/>
                </a:solidFill>
                <a:latin typeface="Times New Roman"/>
                <a:ea typeface="Calibri"/>
              </a:rPr>
              <a:t>біобезпеки</a:t>
            </a:r>
            <a:r>
              <a:rPr lang="ru-RU" sz="2206" b="1" i="1" spc="-1" dirty="0">
                <a:solidFill>
                  <a:srgbClr val="0000BD"/>
                </a:solidFill>
                <a:latin typeface="Times New Roman"/>
                <a:ea typeface="Calibri"/>
              </a:rPr>
              <a:t> при </a:t>
            </a:r>
            <a:r>
              <a:rPr lang="ru-RU" sz="2206" b="1" i="1" spc="-1" dirty="0" err="1">
                <a:solidFill>
                  <a:srgbClr val="0000BD"/>
                </a:solidFill>
                <a:latin typeface="Times New Roman"/>
                <a:ea typeface="Calibri"/>
              </a:rPr>
              <a:t>створенні</a:t>
            </a:r>
            <a:r>
              <a:rPr lang="ru-RU" sz="2206" b="1" i="1" spc="-1" dirty="0">
                <a:solidFill>
                  <a:srgbClr val="0000BD"/>
                </a:solidFill>
                <a:latin typeface="Times New Roman"/>
                <a:ea typeface="Calibri"/>
              </a:rPr>
              <a:t>, </a:t>
            </a:r>
            <a:r>
              <a:rPr lang="ru-RU" sz="2206" b="1" i="1" spc="-1" dirty="0" err="1">
                <a:solidFill>
                  <a:srgbClr val="0000BD"/>
                </a:solidFill>
                <a:latin typeface="Times New Roman"/>
                <a:ea typeface="Calibri"/>
              </a:rPr>
              <a:t>випробуванні</a:t>
            </a:r>
            <a:r>
              <a:rPr lang="ru-RU" sz="2206" b="1" i="1" spc="-1" dirty="0">
                <a:solidFill>
                  <a:srgbClr val="0000BD"/>
                </a:solidFill>
                <a:latin typeface="Times New Roman"/>
                <a:ea typeface="Calibri"/>
              </a:rPr>
              <a:t>, </a:t>
            </a:r>
            <a:r>
              <a:rPr lang="ru-RU" sz="2206" b="1" i="1" spc="-1" dirty="0" err="1">
                <a:solidFill>
                  <a:srgbClr val="0000BD"/>
                </a:solidFill>
                <a:latin typeface="Times New Roman"/>
                <a:ea typeface="Calibri"/>
              </a:rPr>
              <a:t>транспортуванні</a:t>
            </a:r>
            <a:r>
              <a:rPr lang="ru-RU" sz="2206" b="1" i="1" spc="-1" dirty="0">
                <a:solidFill>
                  <a:srgbClr val="0000BD"/>
                </a:solidFill>
                <a:latin typeface="Times New Roman"/>
                <a:ea typeface="Calibri"/>
              </a:rPr>
              <a:t> та </a:t>
            </a:r>
            <a:r>
              <a:rPr lang="ru-RU" sz="2206" b="1" i="1" spc="-1" dirty="0" err="1">
                <a:solidFill>
                  <a:srgbClr val="0000BD"/>
                </a:solidFill>
                <a:latin typeface="Times New Roman"/>
                <a:ea typeface="Calibri"/>
              </a:rPr>
              <a:t>використанні</a:t>
            </a:r>
            <a:r>
              <a:rPr lang="ru-RU" sz="2206" b="1" i="1" spc="-1" dirty="0">
                <a:solidFill>
                  <a:srgbClr val="0000BD"/>
                </a:solidFill>
                <a:latin typeface="Times New Roman"/>
                <a:ea typeface="Calibri"/>
              </a:rPr>
              <a:t> </a:t>
            </a:r>
            <a:r>
              <a:rPr lang="ru-RU" sz="2206" b="1" i="1" spc="-1" dirty="0" err="1">
                <a:solidFill>
                  <a:srgbClr val="0000BD"/>
                </a:solidFill>
                <a:latin typeface="Times New Roman"/>
                <a:ea typeface="Calibri"/>
              </a:rPr>
              <a:t>генетично</a:t>
            </a:r>
            <a:r>
              <a:rPr lang="ru-RU" sz="2206" b="1" i="1" spc="-1" dirty="0">
                <a:solidFill>
                  <a:srgbClr val="0000BD"/>
                </a:solidFill>
                <a:latin typeface="Times New Roman"/>
                <a:ea typeface="Calibri"/>
              </a:rPr>
              <a:t> </a:t>
            </a:r>
            <a:r>
              <a:rPr lang="ru-RU" sz="2206" b="1" i="1" spc="-1" dirty="0" err="1">
                <a:solidFill>
                  <a:srgbClr val="0000BD"/>
                </a:solidFill>
                <a:latin typeface="Times New Roman"/>
                <a:ea typeface="Calibri"/>
              </a:rPr>
              <a:t>модифікованих</a:t>
            </a:r>
            <a:r>
              <a:rPr lang="ru-RU" sz="2206" b="1" i="1" spc="-1" dirty="0">
                <a:solidFill>
                  <a:srgbClr val="0000BD"/>
                </a:solidFill>
                <a:latin typeface="Times New Roman"/>
                <a:ea typeface="Calibri"/>
              </a:rPr>
              <a:t> </a:t>
            </a:r>
            <a:r>
              <a:rPr lang="ru-RU" sz="2206" b="1" i="1" spc="-1" dirty="0" err="1">
                <a:solidFill>
                  <a:srgbClr val="0000BD"/>
                </a:solidFill>
                <a:latin typeface="Times New Roman"/>
                <a:ea typeface="Calibri"/>
              </a:rPr>
              <a:t>організмів</a:t>
            </a:r>
            <a:r>
              <a:rPr lang="ru-RU" sz="2206" b="1" i="1" spc="-1" dirty="0">
                <a:solidFill>
                  <a:srgbClr val="0000BD"/>
                </a:solidFill>
                <a:latin typeface="Times New Roman"/>
                <a:ea typeface="Calibri"/>
              </a:rPr>
              <a:t>», </a:t>
            </a:r>
            <a:r>
              <a:rPr lang="ru-RU" sz="2206" b="1" i="1" spc="-1" dirty="0" err="1">
                <a:solidFill>
                  <a:srgbClr val="0000BD"/>
                </a:solidFill>
                <a:latin typeface="Times New Roman"/>
                <a:ea typeface="Calibri"/>
              </a:rPr>
              <a:t>регулюванню</a:t>
            </a:r>
            <a:r>
              <a:rPr lang="ru-RU" sz="2206" b="1" i="1" spc="-1" dirty="0">
                <a:solidFill>
                  <a:srgbClr val="0000BD"/>
                </a:solidFill>
                <a:latin typeface="Times New Roman"/>
                <a:ea typeface="Calibri"/>
              </a:rPr>
              <a:t> </a:t>
            </a:r>
            <a:r>
              <a:rPr lang="ru-RU" sz="2206" b="1" i="1" spc="-1" dirty="0" err="1">
                <a:solidFill>
                  <a:srgbClr val="0000BD"/>
                </a:solidFill>
                <a:latin typeface="Times New Roman"/>
                <a:ea typeface="Calibri"/>
              </a:rPr>
              <a:t>яким</a:t>
            </a:r>
            <a:r>
              <a:rPr lang="ru-RU" sz="2206" b="1" i="1" spc="-1" dirty="0">
                <a:solidFill>
                  <a:srgbClr val="0000BD"/>
                </a:solidFill>
                <a:latin typeface="Times New Roman"/>
                <a:ea typeface="Calibri"/>
              </a:rPr>
              <a:t> </a:t>
            </a:r>
            <a:r>
              <a:rPr lang="ru-RU" sz="2206" b="1" i="1" spc="-1" dirty="0" err="1">
                <a:solidFill>
                  <a:srgbClr val="0000BD"/>
                </a:solidFill>
                <a:latin typeface="Times New Roman"/>
                <a:ea typeface="Calibri"/>
              </a:rPr>
              <a:t>підлягають</a:t>
            </a:r>
            <a:r>
              <a:rPr lang="ru-RU" sz="2206" b="1" i="1" spc="-1" dirty="0">
                <a:solidFill>
                  <a:srgbClr val="0000BD"/>
                </a:solidFill>
                <a:latin typeface="Times New Roman"/>
                <a:ea typeface="Calibri"/>
              </a:rPr>
              <a:t>:</a:t>
            </a:r>
            <a:endParaRPr lang="ru-RU" sz="2206" spc="-1" dirty="0">
              <a:latin typeface="Arial"/>
            </a:endParaRPr>
          </a:p>
          <a:p>
            <a:pPr marL="344091" indent="-342900" algn="just">
              <a:buClr>
                <a:srgbClr val="000000"/>
              </a:buClr>
              <a:buSzPct val="45000"/>
              <a:buFont typeface="Arial" panose="020B0604020202020204" pitchFamily="34" charset="0"/>
              <a:buChar char="•"/>
            </a:pP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генетично-інженерна</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діяльність</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здійснюється</a:t>
            </a:r>
            <a:r>
              <a:rPr lang="ru-RU" sz="2206" b="1" spc="-1" dirty="0">
                <a:solidFill>
                  <a:srgbClr val="000000"/>
                </a:solidFill>
                <a:latin typeface="Times New Roman"/>
                <a:ea typeface="Calibri"/>
              </a:rPr>
              <a:t> у </a:t>
            </a:r>
            <a:r>
              <a:rPr lang="ru-RU" sz="2206" b="1" spc="-1" dirty="0" err="1">
                <a:solidFill>
                  <a:srgbClr val="000000"/>
                </a:solidFill>
                <a:latin typeface="Times New Roman"/>
                <a:ea typeface="Calibri"/>
              </a:rPr>
              <a:t>замкненій</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системі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замкнена</a:t>
            </a:r>
            <a:r>
              <a:rPr lang="ru-RU" sz="2206" b="1" spc="-1" dirty="0">
                <a:solidFill>
                  <a:srgbClr val="000000"/>
                </a:solidFill>
                <a:latin typeface="Times New Roman"/>
                <a:ea typeface="Calibri"/>
              </a:rPr>
              <a:t> система – </a:t>
            </a:r>
            <a:r>
              <a:rPr lang="ru-RU" sz="2206" b="1" spc="-1" dirty="0" err="1">
                <a:solidFill>
                  <a:srgbClr val="000000"/>
                </a:solidFill>
                <a:latin typeface="Times New Roman"/>
                <a:ea typeface="Calibri"/>
              </a:rPr>
              <a:t>це</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здійснення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генетично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інженерної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діяльності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запобігає</a:t>
            </a:r>
            <a:r>
              <a:rPr lang="ru-RU" sz="2206" b="1" spc="-1" dirty="0">
                <a:solidFill>
                  <a:srgbClr val="000000"/>
                </a:solidFill>
                <a:latin typeface="Times New Roman"/>
                <a:ea typeface="Calibri"/>
              </a:rPr>
              <a:t> контакту з </a:t>
            </a:r>
            <a:r>
              <a:rPr lang="ru-RU" sz="2206" b="1" spc="-1" dirty="0" err="1">
                <a:solidFill>
                  <a:srgbClr val="000000"/>
                </a:solidFill>
                <a:latin typeface="Times New Roman"/>
                <a:ea typeface="Calibri"/>
              </a:rPr>
              <a:t>населенням</a:t>
            </a:r>
            <a:r>
              <a:rPr lang="ru-RU" sz="2206" b="1" spc="-1" dirty="0">
                <a:solidFill>
                  <a:srgbClr val="000000"/>
                </a:solidFill>
                <a:latin typeface="Times New Roman"/>
                <a:ea typeface="Calibri"/>
              </a:rPr>
              <a:t> та </a:t>
            </a:r>
            <a:r>
              <a:rPr lang="ru-RU" sz="2206" b="1" spc="-1" dirty="0" err="1">
                <a:solidFill>
                  <a:srgbClr val="000000"/>
                </a:solidFill>
                <a:latin typeface="Times New Roman"/>
                <a:ea typeface="Calibri"/>
              </a:rPr>
              <a:t>навколишнім</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середовищем</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наприклад</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дослідження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організмів</a:t>
            </a:r>
            <a:r>
              <a:rPr lang="ru-RU" sz="2206" b="1" spc="-1" dirty="0">
                <a:solidFill>
                  <a:srgbClr val="000000"/>
                </a:solidFill>
                <a:latin typeface="Times New Roman"/>
                <a:ea typeface="Calibri"/>
              </a:rPr>
              <a:t> з </a:t>
            </a:r>
            <a:r>
              <a:rPr lang="ru-RU" sz="2206" b="1" spc="-1" dirty="0" err="1">
                <a:solidFill>
                  <a:srgbClr val="000000"/>
                </a:solidFill>
                <a:latin typeface="Times New Roman"/>
                <a:ea typeface="Calibri"/>
              </a:rPr>
              <a:t>науковою</a:t>
            </a:r>
            <a:r>
              <a:rPr lang="ru-RU" sz="2206" b="1" spc="-1" dirty="0">
                <a:solidFill>
                  <a:srgbClr val="000000"/>
                </a:solidFill>
                <a:latin typeface="Times New Roman"/>
                <a:ea typeface="Calibri"/>
              </a:rPr>
              <a:t> метою);</a:t>
            </a:r>
            <a:endParaRPr lang="ru-RU" sz="2206" spc="-1" dirty="0">
              <a:latin typeface="Arial"/>
            </a:endParaRPr>
          </a:p>
          <a:p>
            <a:pPr marL="342900" indent="-342900" algn="just">
              <a:lnSpc>
                <a:spcPct val="100000"/>
              </a:lnSpc>
              <a:buFont typeface="Arial" panose="020B0604020202020204" pitchFamily="34" charset="0"/>
              <a:buChar char="•"/>
            </a:pP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генетично-інженерна</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діяльність</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здійснюється</a:t>
            </a:r>
            <a:r>
              <a:rPr lang="ru-RU" sz="2206" b="1" spc="-1" dirty="0">
                <a:solidFill>
                  <a:srgbClr val="000000"/>
                </a:solidFill>
                <a:latin typeface="Times New Roman"/>
                <a:ea typeface="Calibri"/>
              </a:rPr>
              <a:t> у </a:t>
            </a:r>
            <a:r>
              <a:rPr lang="ru-RU" sz="2206" b="1" spc="-1" dirty="0" err="1">
                <a:solidFill>
                  <a:srgbClr val="000000"/>
                </a:solidFill>
                <a:latin typeface="Times New Roman"/>
                <a:ea typeface="Calibri"/>
              </a:rPr>
              <a:t>відкритій</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системі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відкрита</a:t>
            </a:r>
            <a:r>
              <a:rPr lang="ru-RU" sz="2206" b="1" spc="-1" dirty="0">
                <a:solidFill>
                  <a:srgbClr val="000000"/>
                </a:solidFill>
                <a:latin typeface="Times New Roman"/>
                <a:ea typeface="Calibri"/>
              </a:rPr>
              <a:t> система – </a:t>
            </a:r>
            <a:r>
              <a:rPr lang="ru-RU" sz="2206" b="1" spc="-1" dirty="0" err="1">
                <a:solidFill>
                  <a:srgbClr val="000000"/>
                </a:solidFill>
                <a:latin typeface="Times New Roman"/>
                <a:ea typeface="Calibri"/>
              </a:rPr>
              <a:t>це</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здійснення</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генетично-інженерної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діяльності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що</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передбачає</a:t>
            </a:r>
            <a:r>
              <a:rPr lang="ru-RU" sz="2206" b="1" spc="-1" dirty="0">
                <a:solidFill>
                  <a:srgbClr val="000000"/>
                </a:solidFill>
                <a:latin typeface="Times New Roman"/>
                <a:ea typeface="Calibri"/>
              </a:rPr>
              <a:t> контакт  ГМО з </a:t>
            </a:r>
            <a:r>
              <a:rPr lang="ru-RU" sz="2206" b="1" spc="-1" dirty="0" err="1">
                <a:solidFill>
                  <a:srgbClr val="000000"/>
                </a:solidFill>
                <a:latin typeface="Times New Roman"/>
                <a:ea typeface="Calibri"/>
              </a:rPr>
              <a:t>населенням</a:t>
            </a:r>
            <a:r>
              <a:rPr lang="ru-RU" sz="2206" b="1" spc="-1" dirty="0">
                <a:solidFill>
                  <a:srgbClr val="000000"/>
                </a:solidFill>
                <a:latin typeface="Times New Roman"/>
                <a:ea typeface="Calibri"/>
              </a:rPr>
              <a:t> та </a:t>
            </a:r>
            <a:r>
              <a:rPr lang="ru-RU" sz="2206" b="1" spc="-1" dirty="0" err="1">
                <a:solidFill>
                  <a:srgbClr val="000000"/>
                </a:solidFill>
                <a:latin typeface="Times New Roman"/>
                <a:ea typeface="Calibri"/>
              </a:rPr>
              <a:t>навколишнім</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середовищем</a:t>
            </a:r>
            <a:r>
              <a:rPr lang="ru-RU" sz="2206" b="1" spc="-1" dirty="0">
                <a:solidFill>
                  <a:srgbClr val="000000"/>
                </a:solidFill>
                <a:latin typeface="Times New Roman"/>
                <a:ea typeface="Calibri"/>
              </a:rPr>
              <a:t>, при </a:t>
            </a:r>
            <a:r>
              <a:rPr lang="ru-RU" sz="2206" b="1" spc="-1" dirty="0" err="1">
                <a:solidFill>
                  <a:srgbClr val="000000"/>
                </a:solidFill>
                <a:latin typeface="Times New Roman"/>
                <a:ea typeface="Calibri"/>
              </a:rPr>
              <a:t>запланованому</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вивільненні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їх</a:t>
            </a:r>
            <a:r>
              <a:rPr lang="ru-RU" sz="2206" b="1" spc="-1" dirty="0">
                <a:solidFill>
                  <a:srgbClr val="000000"/>
                </a:solidFill>
                <a:latin typeface="Times New Roman"/>
                <a:ea typeface="Calibri"/>
              </a:rPr>
              <a:t> у </a:t>
            </a:r>
            <a:r>
              <a:rPr lang="ru-RU" sz="2206" b="1" spc="-1" dirty="0" err="1">
                <a:solidFill>
                  <a:srgbClr val="000000"/>
                </a:solidFill>
                <a:latin typeface="Times New Roman"/>
                <a:ea typeface="Calibri"/>
              </a:rPr>
              <a:t>навколишнє</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середовище</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застосуванні</a:t>
            </a:r>
            <a:r>
              <a:rPr lang="ru-RU" sz="2206" b="1" spc="-1" dirty="0">
                <a:solidFill>
                  <a:srgbClr val="000000"/>
                </a:solidFill>
                <a:latin typeface="Times New Roman"/>
                <a:ea typeface="Calibri"/>
              </a:rPr>
              <a:t> у </a:t>
            </a:r>
            <a:r>
              <a:rPr lang="ru-RU" sz="2206" b="1" spc="-1" dirty="0" err="1">
                <a:solidFill>
                  <a:srgbClr val="000000"/>
                </a:solidFill>
                <a:latin typeface="Times New Roman"/>
                <a:ea typeface="Calibri"/>
              </a:rPr>
              <a:t>сільськогосподарській</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практиці</a:t>
            </a:r>
            <a:r>
              <a:rPr lang="ru-RU" sz="2206" b="1" spc="-1" dirty="0">
                <a:solidFill>
                  <a:srgbClr val="000000"/>
                </a:solidFill>
                <a:latin typeface="Times New Roman"/>
                <a:ea typeface="Calibri"/>
              </a:rPr>
              <a:t>, </a:t>
            </a:r>
            <a:r>
              <a:rPr lang="ru-RU" sz="2206" b="1" spc="-1" dirty="0" err="1" smtClean="0">
                <a:solidFill>
                  <a:srgbClr val="000000"/>
                </a:solidFill>
                <a:latin typeface="Times New Roman"/>
                <a:ea typeface="Calibri"/>
              </a:rPr>
              <a:t>промисловості</a:t>
            </a:r>
            <a:r>
              <a:rPr lang="ru-RU" sz="2206" b="1" spc="-1" dirty="0" smtClean="0">
                <a:solidFill>
                  <a:srgbClr val="000000"/>
                </a:solidFill>
                <a:latin typeface="Times New Roman"/>
                <a:ea typeface="Calibri"/>
              </a:rPr>
              <a:t>,</a:t>
            </a:r>
            <a:r>
              <a:rPr lang="ru-RU" sz="2206" spc="-1" dirty="0">
                <a:latin typeface="Arial"/>
              </a:rPr>
              <a:t> </a:t>
            </a:r>
            <a:r>
              <a:rPr lang="ru-RU" sz="2206" b="1" spc="-1" dirty="0" err="1" smtClean="0">
                <a:solidFill>
                  <a:srgbClr val="000000"/>
                </a:solidFill>
                <a:latin typeface="Times New Roman"/>
                <a:ea typeface="Calibri"/>
              </a:rPr>
              <a:t>медицині</a:t>
            </a:r>
            <a:r>
              <a:rPr lang="ru-RU" sz="2206" b="1" spc="-1" dirty="0" smtClean="0">
                <a:solidFill>
                  <a:srgbClr val="000000"/>
                </a:solidFill>
                <a:latin typeface="Times New Roman"/>
                <a:ea typeface="Calibri"/>
              </a:rPr>
              <a:t> </a:t>
            </a:r>
            <a:r>
              <a:rPr lang="ru-RU" sz="2206" b="1" spc="-1" dirty="0">
                <a:solidFill>
                  <a:srgbClr val="000000"/>
                </a:solidFill>
                <a:latin typeface="Times New Roman"/>
                <a:ea typeface="Calibri"/>
              </a:rPr>
              <a:t>та в </a:t>
            </a:r>
            <a:r>
              <a:rPr lang="ru-RU" sz="2206" b="1" spc="-1" dirty="0" err="1">
                <a:solidFill>
                  <a:srgbClr val="000000"/>
                </a:solidFill>
                <a:latin typeface="Times New Roman"/>
                <a:ea typeface="Calibri"/>
              </a:rPr>
              <a:t>природоохоронних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цілях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передачі</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технологій</a:t>
            </a:r>
            <a:r>
              <a:rPr lang="ru-RU" sz="2206" b="1" spc="-1" dirty="0">
                <a:solidFill>
                  <a:srgbClr val="000000"/>
                </a:solidFill>
                <a:latin typeface="Times New Roman"/>
                <a:ea typeface="Calibri"/>
              </a:rPr>
              <a:t> та </a:t>
            </a:r>
            <a:r>
              <a:rPr lang="ru-RU" sz="2206" b="1" spc="-1" dirty="0" err="1">
                <a:solidFill>
                  <a:srgbClr val="000000"/>
                </a:solidFill>
                <a:latin typeface="Times New Roman"/>
                <a:ea typeface="Calibri"/>
              </a:rPr>
              <a:t>інших</a:t>
            </a:r>
            <a:r>
              <a:rPr lang="ru-RU" sz="2206" b="1" spc="-1" dirty="0">
                <a:solidFill>
                  <a:srgbClr val="000000"/>
                </a:solidFill>
                <a:latin typeface="Times New Roman"/>
                <a:ea typeface="Calibri"/>
              </a:rPr>
              <a:t> сфер </a:t>
            </a:r>
            <a:r>
              <a:rPr lang="ru-RU" sz="2206" b="1" spc="-1" dirty="0" err="1">
                <a:solidFill>
                  <a:srgbClr val="000000"/>
                </a:solidFill>
                <a:latin typeface="Times New Roman"/>
                <a:ea typeface="Calibri"/>
              </a:rPr>
              <a:t>обігу</a:t>
            </a:r>
            <a:r>
              <a:rPr lang="ru-RU" sz="2206" b="1" spc="-1" dirty="0">
                <a:solidFill>
                  <a:srgbClr val="000000"/>
                </a:solidFill>
                <a:latin typeface="Times New Roman"/>
                <a:ea typeface="Calibri"/>
              </a:rPr>
              <a:t>  ГМО;</a:t>
            </a:r>
            <a:endParaRPr lang="ru-RU" sz="2206" spc="-1" dirty="0">
              <a:latin typeface="Arial"/>
            </a:endParaRPr>
          </a:p>
          <a:p>
            <a:pPr marL="342900" indent="-342900" algn="just">
              <a:lnSpc>
                <a:spcPct val="100000"/>
              </a:lnSpc>
              <a:buFont typeface="Arial" panose="020B0604020202020204" pitchFamily="34" charset="0"/>
              <a:buChar char="•"/>
            </a:pP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державна</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реєстрація</a:t>
            </a:r>
            <a:r>
              <a:rPr lang="ru-RU" sz="2206" b="1" spc="-1" dirty="0">
                <a:solidFill>
                  <a:srgbClr val="000000"/>
                </a:solidFill>
                <a:latin typeface="Times New Roman"/>
                <a:ea typeface="Calibri"/>
              </a:rPr>
              <a:t>  ГМО та </a:t>
            </a:r>
            <a:r>
              <a:rPr lang="ru-RU" sz="2206" b="1" spc="-1" dirty="0" err="1">
                <a:solidFill>
                  <a:srgbClr val="000000"/>
                </a:solidFill>
                <a:latin typeface="Times New Roman"/>
                <a:ea typeface="Calibri"/>
              </a:rPr>
              <a:t>продукції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виробленої</a:t>
            </a:r>
            <a:r>
              <a:rPr lang="ru-RU" sz="2206" b="1" spc="-1" dirty="0">
                <a:solidFill>
                  <a:srgbClr val="000000"/>
                </a:solidFill>
                <a:latin typeface="Times New Roman"/>
                <a:ea typeface="Calibri"/>
              </a:rPr>
              <a:t> з </a:t>
            </a:r>
            <a:r>
              <a:rPr lang="ru-RU" sz="2206" b="1" spc="-1" dirty="0" err="1">
                <a:solidFill>
                  <a:srgbClr val="000000"/>
                </a:solidFill>
                <a:latin typeface="Times New Roman"/>
                <a:ea typeface="Calibri"/>
              </a:rPr>
              <a:t>її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використанням</a:t>
            </a:r>
            <a:r>
              <a:rPr lang="ru-RU" sz="2206" b="1" spc="-1" dirty="0">
                <a:solidFill>
                  <a:srgbClr val="000000"/>
                </a:solidFill>
                <a:latin typeface="Times New Roman"/>
                <a:ea typeface="Calibri"/>
              </a:rPr>
              <a:t>;</a:t>
            </a:r>
            <a:endParaRPr lang="ru-RU" sz="2206" spc="-1" dirty="0">
              <a:latin typeface="Arial"/>
            </a:endParaRPr>
          </a:p>
          <a:p>
            <a:pPr marL="342900" indent="-342900" algn="just">
              <a:lnSpc>
                <a:spcPct val="100000"/>
              </a:lnSpc>
              <a:buFont typeface="Arial" panose="020B0604020202020204" pitchFamily="34" charset="0"/>
              <a:buChar char="•"/>
            </a:pP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уведення</a:t>
            </a:r>
            <a:r>
              <a:rPr lang="ru-RU" sz="2206" b="1" spc="-1" dirty="0">
                <a:solidFill>
                  <a:srgbClr val="000000"/>
                </a:solidFill>
                <a:latin typeface="Times New Roman"/>
                <a:ea typeface="Calibri"/>
              </a:rPr>
              <a:t> в </a:t>
            </a:r>
            <a:r>
              <a:rPr lang="ru-RU" sz="2206" b="1" spc="-1" dirty="0" err="1">
                <a:solidFill>
                  <a:srgbClr val="000000"/>
                </a:solidFill>
                <a:latin typeface="Times New Roman"/>
                <a:ea typeface="Calibri"/>
              </a:rPr>
              <a:t>обіг</a:t>
            </a:r>
            <a:r>
              <a:rPr lang="ru-RU" sz="2206" b="1" spc="-1" dirty="0">
                <a:solidFill>
                  <a:srgbClr val="000000"/>
                </a:solidFill>
                <a:latin typeface="Times New Roman"/>
                <a:ea typeface="Calibri"/>
              </a:rPr>
              <a:t>  ГМО та </a:t>
            </a:r>
            <a:r>
              <a:rPr lang="ru-RU" sz="2206" b="1" spc="-1" dirty="0" err="1">
                <a:solidFill>
                  <a:srgbClr val="000000"/>
                </a:solidFill>
                <a:latin typeface="Times New Roman"/>
                <a:ea typeface="Calibri"/>
              </a:rPr>
              <a:t>продукції</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виробленої</a:t>
            </a:r>
            <a:r>
              <a:rPr lang="ru-RU" sz="2206" b="1" spc="-1" dirty="0">
                <a:solidFill>
                  <a:srgbClr val="000000"/>
                </a:solidFill>
                <a:latin typeface="Times New Roman"/>
                <a:ea typeface="Calibri"/>
              </a:rPr>
              <a:t> з </a:t>
            </a:r>
            <a:r>
              <a:rPr lang="ru-RU" sz="2206" b="1" spc="-1" dirty="0" err="1">
                <a:solidFill>
                  <a:srgbClr val="000000"/>
                </a:solidFill>
                <a:latin typeface="Times New Roman"/>
                <a:ea typeface="Calibri"/>
              </a:rPr>
              <a:t>їх</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використанням</a:t>
            </a:r>
            <a:r>
              <a:rPr lang="ru-RU" sz="2206" b="1" spc="-1" dirty="0">
                <a:solidFill>
                  <a:srgbClr val="000000"/>
                </a:solidFill>
                <a:latin typeface="Times New Roman"/>
                <a:ea typeface="Calibri"/>
              </a:rPr>
              <a:t>;</a:t>
            </a:r>
            <a:endParaRPr lang="ru-RU" sz="2206" spc="-1" dirty="0">
              <a:latin typeface="Arial"/>
            </a:endParaRPr>
          </a:p>
          <a:p>
            <a:pPr marL="344091" indent="-342900" algn="just">
              <a:buClr>
                <a:srgbClr val="000000"/>
              </a:buClr>
              <a:buSzPct val="45000"/>
              <a:buFont typeface="Arial" panose="020B0604020202020204" pitchFamily="34" charset="0"/>
              <a:buChar char="•"/>
            </a:pP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експорт</a:t>
            </a:r>
            <a:r>
              <a:rPr lang="ru-RU" sz="2206" b="1" spc="-1" dirty="0">
                <a:solidFill>
                  <a:srgbClr val="000000"/>
                </a:solidFill>
                <a:latin typeface="Times New Roman"/>
                <a:ea typeface="Calibri"/>
              </a:rPr>
              <a:t>, </a:t>
            </a:r>
            <a:r>
              <a:rPr lang="ru-RU" sz="2206" b="1" spc="-1" dirty="0" err="1">
                <a:solidFill>
                  <a:srgbClr val="000000"/>
                </a:solidFill>
                <a:latin typeface="Times New Roman"/>
                <a:ea typeface="Calibri"/>
              </a:rPr>
              <a:t>імпорт</a:t>
            </a:r>
            <a:r>
              <a:rPr lang="ru-RU" sz="2206" b="1" spc="-1" dirty="0">
                <a:solidFill>
                  <a:srgbClr val="000000"/>
                </a:solidFill>
                <a:latin typeface="Times New Roman"/>
                <a:ea typeface="Calibri"/>
              </a:rPr>
              <a:t> та транзит ГМО.</a:t>
            </a:r>
            <a:endParaRPr lang="ru-RU" sz="2206" spc="-1" dirty="0">
              <a:latin typeface="Arial"/>
            </a:endParaRPr>
          </a:p>
        </p:txBody>
      </p:sp>
    </p:spTree>
    <p:extLst>
      <p:ext uri="{BB962C8B-B14F-4D97-AF65-F5344CB8AC3E}">
        <p14:creationId xmlns:p14="http://schemas.microsoft.com/office/powerpoint/2010/main" val="173535614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 name="CustomShape 1"/>
          <p:cNvSpPr/>
          <p:nvPr/>
        </p:nvSpPr>
        <p:spPr>
          <a:xfrm>
            <a:off x="241300" y="504825"/>
            <a:ext cx="9530779" cy="6515052"/>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99250" tIns="49625" rIns="99250" bIns="49625" anchor="ctr">
            <a:spAutoFit/>
          </a:bodyPr>
          <a:lstStyle/>
          <a:p>
            <a:pPr algn="just">
              <a:lnSpc>
                <a:spcPct val="100000"/>
              </a:lnSpc>
            </a:pPr>
            <a:r>
              <a:rPr lang="ru-RU" sz="1985" b="1" spc="-1" dirty="0">
                <a:solidFill>
                  <a:srgbClr val="000000"/>
                </a:solidFill>
                <a:latin typeface="Times New Roman"/>
                <a:ea typeface="Calibri"/>
              </a:rPr>
              <a:t>З метою </a:t>
            </a:r>
            <a:r>
              <a:rPr lang="ru-RU" sz="1985" b="1" spc="-1" dirty="0" err="1">
                <a:solidFill>
                  <a:srgbClr val="000000"/>
                </a:solidFill>
                <a:latin typeface="Times New Roman"/>
                <a:ea typeface="Calibri"/>
              </a:rPr>
              <a:t>забезпечення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виконання</a:t>
            </a:r>
            <a:r>
              <a:rPr lang="ru-RU" sz="1985" b="1" spc="-1" dirty="0">
                <a:solidFill>
                  <a:srgbClr val="000000"/>
                </a:solidFill>
                <a:latin typeface="Times New Roman"/>
                <a:ea typeface="Calibri"/>
              </a:rPr>
              <a:t> закону </a:t>
            </a:r>
            <a:r>
              <a:rPr lang="ru-RU" sz="1985" b="1" spc="-1" dirty="0" err="1">
                <a:solidFill>
                  <a:srgbClr val="000000"/>
                </a:solidFill>
                <a:latin typeface="Times New Roman"/>
                <a:ea typeface="Calibri"/>
              </a:rPr>
              <a:t>визначено</a:t>
            </a:r>
            <a:r>
              <a:rPr lang="ru-RU" sz="1985" b="1" spc="-1" dirty="0">
                <a:solidFill>
                  <a:srgbClr val="000000"/>
                </a:solidFill>
                <a:latin typeface="Times New Roman"/>
                <a:ea typeface="Calibri"/>
              </a:rPr>
              <a:t> </a:t>
            </a:r>
            <a:r>
              <a:rPr lang="ru-RU" sz="1985" b="1" spc="-1" dirty="0" err="1">
                <a:solidFill>
                  <a:srgbClr val="7030A0"/>
                </a:solidFill>
                <a:latin typeface="Times New Roman"/>
                <a:ea typeface="Calibri"/>
              </a:rPr>
              <a:t>повноваження</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КабМін</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України</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центральних</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органів</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виконавчої</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влади</a:t>
            </a:r>
            <a:r>
              <a:rPr lang="ru-RU" sz="1985" b="1" spc="-1" dirty="0">
                <a:solidFill>
                  <a:srgbClr val="7030A0"/>
                </a:solidFill>
                <a:latin typeface="Times New Roman"/>
                <a:ea typeface="Calibri"/>
              </a:rPr>
              <a:t> з </a:t>
            </a:r>
            <a:r>
              <a:rPr lang="ru-RU" sz="1985" b="1" spc="-1" dirty="0" err="1">
                <a:solidFill>
                  <a:srgbClr val="7030A0"/>
                </a:solidFill>
                <a:latin typeface="Times New Roman"/>
                <a:ea typeface="Calibri"/>
              </a:rPr>
              <a:t>питань</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освіти</a:t>
            </a:r>
            <a:r>
              <a:rPr lang="ru-RU" sz="1985" b="1" spc="-1" dirty="0">
                <a:solidFill>
                  <a:srgbClr val="7030A0"/>
                </a:solidFill>
                <a:latin typeface="Times New Roman"/>
                <a:ea typeface="Calibri"/>
              </a:rPr>
              <a:t> і науки, </a:t>
            </a:r>
            <a:r>
              <a:rPr lang="ru-RU" sz="1985" b="1" spc="-1" dirty="0" err="1">
                <a:solidFill>
                  <a:srgbClr val="7030A0"/>
                </a:solidFill>
                <a:latin typeface="Times New Roman"/>
                <a:ea typeface="Calibri"/>
              </a:rPr>
              <a:t>екології</a:t>
            </a:r>
            <a:r>
              <a:rPr lang="ru-RU" sz="1985" b="1" spc="-1" dirty="0">
                <a:solidFill>
                  <a:srgbClr val="7030A0"/>
                </a:solidFill>
                <a:latin typeface="Times New Roman"/>
                <a:ea typeface="Calibri"/>
              </a:rPr>
              <a:t> та </a:t>
            </a:r>
            <a:r>
              <a:rPr lang="ru-RU" sz="1985" b="1" spc="-1" dirty="0" err="1">
                <a:solidFill>
                  <a:srgbClr val="7030A0"/>
                </a:solidFill>
                <a:latin typeface="Times New Roman"/>
                <a:ea typeface="Calibri"/>
              </a:rPr>
              <a:t>природних</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ресурсів</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охорони</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здоров’я</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аграрної</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політики</a:t>
            </a:r>
            <a:r>
              <a:rPr lang="ru-RU" sz="1985" b="1" spc="-1" dirty="0">
                <a:solidFill>
                  <a:srgbClr val="000000"/>
                </a:solidFill>
                <a:latin typeface="Times New Roman"/>
                <a:ea typeface="Calibri"/>
              </a:rPr>
              <a:t>.</a:t>
            </a:r>
            <a:endParaRPr lang="ru-RU" sz="1985" spc="-1" dirty="0">
              <a:latin typeface="Arial"/>
            </a:endParaRPr>
          </a:p>
          <a:p>
            <a:pPr algn="just">
              <a:lnSpc>
                <a:spcPct val="100000"/>
              </a:lnSpc>
            </a:pPr>
            <a:r>
              <a:rPr lang="ru-RU" sz="1985" b="1" spc="-1" dirty="0" err="1">
                <a:solidFill>
                  <a:srgbClr val="000000"/>
                </a:solidFill>
                <a:latin typeface="Times New Roman"/>
                <a:ea typeface="Calibri"/>
              </a:rPr>
              <a:t>Увезення</a:t>
            </a:r>
            <a:r>
              <a:rPr lang="ru-RU" sz="1985" b="1" spc="-1" dirty="0">
                <a:solidFill>
                  <a:srgbClr val="000000"/>
                </a:solidFill>
                <a:latin typeface="Times New Roman"/>
                <a:ea typeface="Calibri"/>
              </a:rPr>
              <a:t> та транзит ГМО повинно </a:t>
            </a:r>
            <a:r>
              <a:rPr lang="ru-RU" sz="1985" b="1" spc="-1" dirty="0" err="1">
                <a:solidFill>
                  <a:srgbClr val="000000"/>
                </a:solidFill>
                <a:latin typeface="Times New Roman"/>
                <a:ea typeface="Calibri"/>
              </a:rPr>
              <a:t>суворо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контролюватися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дозвіл</a:t>
            </a:r>
            <a:r>
              <a:rPr lang="ru-RU" sz="1985" b="1" spc="-1" dirty="0">
                <a:solidFill>
                  <a:srgbClr val="000000"/>
                </a:solidFill>
                <a:latin typeface="Times New Roman"/>
                <a:ea typeface="Calibri"/>
              </a:rPr>
              <a:t> на </a:t>
            </a:r>
            <a:r>
              <a:rPr lang="ru-RU" sz="1985" b="1" spc="-1" dirty="0" err="1">
                <a:solidFill>
                  <a:srgbClr val="000000"/>
                </a:solidFill>
                <a:latin typeface="Times New Roman"/>
                <a:ea typeface="Calibri"/>
              </a:rPr>
              <a:t>ввезення</a:t>
            </a:r>
            <a:r>
              <a:rPr lang="ru-RU" sz="1985" b="1" spc="-1" dirty="0">
                <a:solidFill>
                  <a:srgbClr val="000000"/>
                </a:solidFill>
                <a:latin typeface="Times New Roman"/>
                <a:ea typeface="Calibri"/>
              </a:rPr>
              <a:t>, порядок </a:t>
            </a:r>
            <a:r>
              <a:rPr lang="ru-RU" sz="1985" b="1" spc="-1" dirty="0" err="1">
                <a:solidFill>
                  <a:srgbClr val="000000"/>
                </a:solidFill>
                <a:latin typeface="Times New Roman"/>
                <a:ea typeface="Calibri"/>
              </a:rPr>
              <a:t>увезення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встановлюється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КабМін</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України</a:t>
            </a:r>
            <a:r>
              <a:rPr lang="ru-RU" sz="1985" b="1" spc="-1" dirty="0">
                <a:solidFill>
                  <a:srgbClr val="000000"/>
                </a:solidFill>
                <a:latin typeface="Times New Roman"/>
                <a:ea typeface="Calibri"/>
              </a:rPr>
              <a:t>, а </a:t>
            </a:r>
            <a:r>
              <a:rPr lang="ru-RU" sz="1985" b="1" spc="-1" dirty="0" err="1">
                <a:solidFill>
                  <a:srgbClr val="000000"/>
                </a:solidFill>
                <a:latin typeface="Times New Roman"/>
                <a:ea typeface="Calibri"/>
              </a:rPr>
              <a:t>дозвіл</a:t>
            </a:r>
            <a:r>
              <a:rPr lang="ru-RU" sz="1985" b="1" spc="-1" dirty="0">
                <a:solidFill>
                  <a:srgbClr val="000000"/>
                </a:solidFill>
                <a:latin typeface="Times New Roman"/>
                <a:ea typeface="Calibri"/>
              </a:rPr>
              <a:t> на </a:t>
            </a:r>
            <a:r>
              <a:rPr lang="ru-RU" sz="1985" b="1" spc="-1" dirty="0" err="1">
                <a:solidFill>
                  <a:srgbClr val="000000"/>
                </a:solidFill>
                <a:latin typeface="Times New Roman"/>
                <a:ea typeface="Calibri"/>
              </a:rPr>
              <a:t>транзитне</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переміщення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незареєстрованих</a:t>
            </a:r>
            <a:r>
              <a:rPr lang="ru-RU" sz="1985" b="1" spc="-1" dirty="0">
                <a:solidFill>
                  <a:srgbClr val="000000"/>
                </a:solidFill>
                <a:latin typeface="Times New Roman"/>
                <a:ea typeface="Calibri"/>
              </a:rPr>
              <a:t> в </a:t>
            </a:r>
            <a:r>
              <a:rPr lang="ru-RU" sz="1985" b="1" spc="-1" dirty="0" err="1">
                <a:solidFill>
                  <a:srgbClr val="000000"/>
                </a:solidFill>
                <a:latin typeface="Times New Roman"/>
                <a:ea typeface="Calibri"/>
              </a:rPr>
              <a:t>Україні</a:t>
            </a:r>
            <a:r>
              <a:rPr lang="ru-RU" sz="1985" b="1" spc="-1" dirty="0">
                <a:solidFill>
                  <a:srgbClr val="000000"/>
                </a:solidFill>
                <a:latin typeface="Times New Roman"/>
                <a:ea typeface="Calibri"/>
              </a:rPr>
              <a:t> ГМО </a:t>
            </a:r>
            <a:r>
              <a:rPr lang="ru-RU" sz="1985" b="1" spc="-1" dirty="0" err="1">
                <a:solidFill>
                  <a:srgbClr val="000000"/>
                </a:solidFill>
                <a:latin typeface="Times New Roman"/>
                <a:ea typeface="Calibri"/>
              </a:rPr>
              <a:t>надається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центральним</a:t>
            </a:r>
            <a:r>
              <a:rPr lang="ru-RU" sz="1985" b="1" spc="-1" dirty="0">
                <a:solidFill>
                  <a:srgbClr val="000000"/>
                </a:solidFill>
                <a:latin typeface="Times New Roman"/>
                <a:ea typeface="Calibri"/>
              </a:rPr>
              <a:t> органом </a:t>
            </a:r>
            <a:r>
              <a:rPr lang="ru-RU" sz="1985" b="1" spc="-1" dirty="0" err="1">
                <a:solidFill>
                  <a:srgbClr val="000000"/>
                </a:solidFill>
                <a:latin typeface="Times New Roman"/>
                <a:ea typeface="Calibri"/>
              </a:rPr>
              <a:t>виконавчої</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влади</a:t>
            </a:r>
            <a:r>
              <a:rPr lang="ru-RU" sz="1985" b="1" spc="-1" dirty="0">
                <a:solidFill>
                  <a:srgbClr val="000000"/>
                </a:solidFill>
                <a:latin typeface="Times New Roman"/>
                <a:ea typeface="Calibri"/>
              </a:rPr>
              <a:t> з </a:t>
            </a:r>
            <a:r>
              <a:rPr lang="ru-RU" sz="1985" b="1" spc="-1" dirty="0" err="1">
                <a:solidFill>
                  <a:srgbClr val="000000"/>
                </a:solidFill>
                <a:latin typeface="Times New Roman"/>
                <a:ea typeface="Calibri"/>
              </a:rPr>
              <a:t>питань</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екології</a:t>
            </a:r>
            <a:r>
              <a:rPr lang="ru-RU" sz="1985" b="1" spc="-1" dirty="0">
                <a:solidFill>
                  <a:srgbClr val="000000"/>
                </a:solidFill>
                <a:latin typeface="Times New Roman"/>
                <a:ea typeface="Calibri"/>
              </a:rPr>
              <a:t> та </a:t>
            </a:r>
            <a:r>
              <a:rPr lang="ru-RU" sz="1985" b="1" spc="-1" dirty="0" err="1">
                <a:solidFill>
                  <a:srgbClr val="000000"/>
                </a:solidFill>
                <a:latin typeface="Times New Roman"/>
                <a:ea typeface="Calibri"/>
              </a:rPr>
              <a:t>природних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ресурсів</a:t>
            </a:r>
            <a:r>
              <a:rPr lang="ru-RU" sz="1985" b="1" spc="-1" dirty="0">
                <a:solidFill>
                  <a:srgbClr val="000000"/>
                </a:solidFill>
                <a:latin typeface="Times New Roman"/>
                <a:ea typeface="Calibri"/>
              </a:rPr>
              <a:t> у порядку, </a:t>
            </a:r>
            <a:r>
              <a:rPr lang="ru-RU" sz="1985" b="1" spc="-1" dirty="0" err="1">
                <a:solidFill>
                  <a:srgbClr val="000000"/>
                </a:solidFill>
                <a:latin typeface="Times New Roman"/>
                <a:ea typeface="Calibri"/>
              </a:rPr>
              <a:t>встановленому</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КабМін</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України</a:t>
            </a:r>
            <a:r>
              <a:rPr lang="ru-RU" sz="1985" b="1" spc="-1" dirty="0">
                <a:solidFill>
                  <a:srgbClr val="000000"/>
                </a:solidFill>
                <a:latin typeface="Times New Roman"/>
                <a:ea typeface="Calibri"/>
              </a:rPr>
              <a:t>.</a:t>
            </a:r>
            <a:endParaRPr lang="ru-RU" sz="1985" spc="-1" dirty="0">
              <a:latin typeface="Arial"/>
            </a:endParaRPr>
          </a:p>
          <a:p>
            <a:pPr algn="just">
              <a:lnSpc>
                <a:spcPct val="100000"/>
              </a:lnSpc>
            </a:pPr>
            <a:r>
              <a:rPr lang="ru-RU" sz="1985" b="1" spc="-1" dirty="0" err="1">
                <a:solidFill>
                  <a:srgbClr val="000000"/>
                </a:solidFill>
                <a:latin typeface="Times New Roman"/>
                <a:ea typeface="Calibri"/>
              </a:rPr>
              <a:t>Чималий</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асортимент</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продуктів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харчування</a:t>
            </a:r>
            <a:r>
              <a:rPr lang="ru-RU" sz="1985" b="1" spc="-1" dirty="0">
                <a:solidFill>
                  <a:srgbClr val="000000"/>
                </a:solidFill>
                <a:latin typeface="Times New Roman"/>
                <a:ea typeface="Calibri"/>
              </a:rPr>
              <a:t> в </a:t>
            </a:r>
            <a:r>
              <a:rPr lang="ru-RU" sz="1985" b="1" spc="-1" dirty="0" err="1">
                <a:solidFill>
                  <a:srgbClr val="000000"/>
                </a:solidFill>
                <a:latin typeface="Times New Roman"/>
                <a:ea typeface="Calibri"/>
              </a:rPr>
              <a:t>даний</a:t>
            </a:r>
            <a:r>
              <a:rPr lang="ru-RU" sz="1985" b="1" spc="-1" dirty="0">
                <a:solidFill>
                  <a:srgbClr val="000000"/>
                </a:solidFill>
                <a:latin typeface="Times New Roman"/>
                <a:ea typeface="Calibri"/>
              </a:rPr>
              <a:t> час </a:t>
            </a:r>
            <a:r>
              <a:rPr lang="ru-RU" sz="1985" b="1" spc="-1" dirty="0" err="1">
                <a:solidFill>
                  <a:srgbClr val="000000"/>
                </a:solidFill>
                <a:latin typeface="Times New Roman"/>
                <a:ea typeface="Calibri"/>
              </a:rPr>
              <a:t>отримують</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застосовуючи</a:t>
            </a:r>
            <a:r>
              <a:rPr lang="ru-RU" sz="1985" b="1" spc="-1" dirty="0">
                <a:solidFill>
                  <a:srgbClr val="000000"/>
                </a:solidFill>
                <a:latin typeface="Times New Roman"/>
                <a:ea typeface="Calibri"/>
              </a:rPr>
              <a:t> методику </a:t>
            </a:r>
            <a:r>
              <a:rPr lang="ru-RU" sz="1985" b="1" spc="-1" dirty="0" err="1">
                <a:solidFill>
                  <a:srgbClr val="000000"/>
                </a:solidFill>
                <a:latin typeface="Times New Roman"/>
                <a:ea typeface="Calibri"/>
              </a:rPr>
              <a:t>генної</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інженерії</a:t>
            </a:r>
            <a:r>
              <a:rPr lang="ru-RU" sz="1985" b="1" spc="-1" dirty="0">
                <a:solidFill>
                  <a:srgbClr val="000000"/>
                </a:solidFill>
                <a:latin typeface="Times New Roman"/>
                <a:ea typeface="Calibri"/>
              </a:rPr>
              <a:t>. У </a:t>
            </a:r>
            <a:r>
              <a:rPr lang="ru-RU" sz="1985" b="1" spc="-1" dirty="0" err="1">
                <a:solidFill>
                  <a:srgbClr val="7030A0"/>
                </a:solidFill>
                <a:latin typeface="Times New Roman"/>
                <a:ea typeface="Calibri"/>
              </a:rPr>
              <a:t>Додатку</a:t>
            </a:r>
            <a:r>
              <a:rPr lang="ru-RU" sz="1985" b="1" spc="-1" dirty="0">
                <a:solidFill>
                  <a:srgbClr val="7030A0"/>
                </a:solidFill>
                <a:latin typeface="Times New Roman"/>
                <a:ea typeface="Calibri"/>
              </a:rPr>
              <a:t> 9 до </a:t>
            </a:r>
            <a:r>
              <a:rPr lang="ru-RU" sz="1985" b="1" spc="-1" dirty="0" err="1">
                <a:solidFill>
                  <a:srgbClr val="7030A0"/>
                </a:solidFill>
                <a:latin typeface="Times New Roman"/>
                <a:ea typeface="Calibri"/>
              </a:rPr>
              <a:t>СанПіН</a:t>
            </a:r>
            <a:r>
              <a:rPr lang="ru-RU" sz="1985" b="1" spc="-1" dirty="0">
                <a:solidFill>
                  <a:srgbClr val="7030A0"/>
                </a:solidFill>
                <a:latin typeface="Times New Roman"/>
                <a:ea typeface="Calibri"/>
              </a:rPr>
              <a:t> 2.3.2.1078-01 «</a:t>
            </a:r>
            <a:r>
              <a:rPr lang="ru-RU" sz="1985" b="1" spc="-1" dirty="0" err="1">
                <a:solidFill>
                  <a:srgbClr val="7030A0"/>
                </a:solidFill>
                <a:latin typeface="Times New Roman"/>
                <a:ea typeface="Calibri"/>
              </a:rPr>
              <a:t>Гігієнічні</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вимоги</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безпеки</a:t>
            </a:r>
            <a:r>
              <a:rPr lang="ru-RU" sz="1985" b="1" spc="-1" dirty="0">
                <a:solidFill>
                  <a:srgbClr val="7030A0"/>
                </a:solidFill>
                <a:latin typeface="Times New Roman"/>
                <a:ea typeface="Calibri"/>
              </a:rPr>
              <a:t> і </a:t>
            </a:r>
            <a:r>
              <a:rPr lang="ru-RU" sz="1985" b="1" spc="-1" dirty="0" err="1">
                <a:solidFill>
                  <a:srgbClr val="7030A0"/>
                </a:solidFill>
                <a:latin typeface="Times New Roman"/>
                <a:ea typeface="Calibri"/>
              </a:rPr>
              <a:t>харчової</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цінності</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продуктів</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харчування</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Росія</a:t>
            </a:r>
            <a:r>
              <a:rPr lang="ru-RU" sz="1985" b="1" spc="-1" dirty="0">
                <a:solidFill>
                  <a:srgbClr val="7030A0"/>
                </a:solidFill>
                <a:latin typeface="Times New Roman"/>
                <a:ea typeface="Calibri"/>
              </a:rPr>
              <a:t>) наведено </a:t>
            </a:r>
            <a:r>
              <a:rPr lang="ru-RU" sz="1985" b="1" spc="-1" dirty="0" err="1">
                <a:solidFill>
                  <a:srgbClr val="7030A0"/>
                </a:solidFill>
                <a:latin typeface="Times New Roman"/>
                <a:ea typeface="Calibri"/>
              </a:rPr>
              <a:t>трактування</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терміну</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генетично</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модифіковані</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джерела</a:t>
            </a:r>
            <a:r>
              <a:rPr lang="ru-RU" sz="1985" b="1" spc="-1" dirty="0">
                <a:solidFill>
                  <a:srgbClr val="7030A0"/>
                </a:solidFill>
                <a:latin typeface="Times New Roman"/>
                <a:ea typeface="Calibri"/>
              </a:rPr>
              <a:t> </a:t>
            </a:r>
            <a:r>
              <a:rPr lang="ru-RU" sz="1985" b="1" spc="-1" dirty="0" err="1">
                <a:solidFill>
                  <a:srgbClr val="7030A0"/>
                </a:solidFill>
                <a:latin typeface="Times New Roman"/>
                <a:ea typeface="Calibri"/>
              </a:rPr>
              <a:t>їжі</a:t>
            </a:r>
            <a:r>
              <a:rPr lang="ru-RU" sz="1985" b="1" spc="-1" dirty="0">
                <a:solidFill>
                  <a:srgbClr val="7030A0"/>
                </a:solidFill>
                <a:latin typeface="Times New Roman"/>
                <a:ea typeface="Calibri"/>
              </a:rPr>
              <a:t>». </a:t>
            </a:r>
            <a:r>
              <a:rPr lang="ru-RU" sz="1985" b="1" spc="-1" dirty="0">
                <a:solidFill>
                  <a:srgbClr val="000000"/>
                </a:solidFill>
                <a:latin typeface="Times New Roman"/>
                <a:ea typeface="Calibri"/>
              </a:rPr>
              <a:t>Так </a:t>
            </a:r>
            <a:r>
              <a:rPr lang="ru-RU" sz="1985" b="1" spc="-1" dirty="0" err="1">
                <a:solidFill>
                  <a:srgbClr val="000000"/>
                </a:solidFill>
                <a:latin typeface="Times New Roman"/>
                <a:ea typeface="Calibri"/>
              </a:rPr>
              <a:t>називають</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продукти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харчування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компоненти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що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використовуються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людиною</a:t>
            </a:r>
            <a:r>
              <a:rPr lang="ru-RU" sz="1985" b="1" spc="-1" dirty="0">
                <a:solidFill>
                  <a:srgbClr val="000000"/>
                </a:solidFill>
                <a:latin typeface="Times New Roman"/>
                <a:ea typeface="Calibri"/>
              </a:rPr>
              <a:t> в </a:t>
            </a:r>
            <a:r>
              <a:rPr lang="ru-RU" sz="1985" b="1" spc="-1" dirty="0" err="1">
                <a:solidFill>
                  <a:srgbClr val="000000"/>
                </a:solidFill>
                <a:latin typeface="Times New Roman"/>
                <a:ea typeface="Calibri"/>
              </a:rPr>
              <a:t>їжу</a:t>
            </a:r>
            <a:r>
              <a:rPr lang="ru-RU" sz="1985" b="1" spc="-1" dirty="0">
                <a:solidFill>
                  <a:srgbClr val="000000"/>
                </a:solidFill>
                <a:latin typeface="Times New Roman"/>
                <a:ea typeface="Calibri"/>
              </a:rPr>
              <a:t> у натуральному </a:t>
            </a:r>
            <a:r>
              <a:rPr lang="ru-RU" sz="1985" b="1" spc="-1" dirty="0" err="1">
                <a:solidFill>
                  <a:srgbClr val="000000"/>
                </a:solidFill>
                <a:latin typeface="Times New Roman"/>
                <a:ea typeface="Calibri"/>
              </a:rPr>
              <a:t>або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переробленому</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виді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що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отримані</a:t>
            </a:r>
            <a:r>
              <a:rPr lang="ru-RU" sz="1985" b="1" spc="-1" dirty="0">
                <a:solidFill>
                  <a:srgbClr val="000000"/>
                </a:solidFill>
                <a:latin typeface="Times New Roman"/>
                <a:ea typeface="Calibri"/>
              </a:rPr>
              <a:t> з ГМО. У </a:t>
            </a:r>
            <a:r>
              <a:rPr lang="ru-RU" sz="1985" b="1" spc="-1" dirty="0" err="1">
                <a:solidFill>
                  <a:srgbClr val="000000"/>
                </a:solidFill>
                <a:latin typeface="Times New Roman"/>
                <a:ea typeface="Calibri"/>
              </a:rPr>
              <a:t>таблиці</a:t>
            </a:r>
            <a:r>
              <a:rPr lang="ru-RU" sz="1985" b="1" spc="-1" dirty="0">
                <a:solidFill>
                  <a:srgbClr val="000000"/>
                </a:solidFill>
                <a:latin typeface="Times New Roman"/>
                <a:ea typeface="Calibri"/>
              </a:rPr>
              <a:t> 14 </a:t>
            </a:r>
            <a:r>
              <a:rPr lang="ru-RU" sz="1985" b="1" spc="-1" dirty="0" err="1">
                <a:solidFill>
                  <a:srgbClr val="000000"/>
                </a:solidFill>
                <a:latin typeface="Times New Roman"/>
                <a:ea typeface="Calibri"/>
              </a:rPr>
              <a:t>надано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продукти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харчування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отримані</a:t>
            </a:r>
            <a:r>
              <a:rPr lang="ru-RU" sz="1985" b="1" spc="-1" dirty="0">
                <a:solidFill>
                  <a:srgbClr val="000000"/>
                </a:solidFill>
                <a:latin typeface="Times New Roman"/>
                <a:ea typeface="Calibri"/>
              </a:rPr>
              <a:t> з </a:t>
            </a:r>
            <a:r>
              <a:rPr lang="ru-RU" sz="1985" b="1" spc="-1" dirty="0" err="1">
                <a:solidFill>
                  <a:srgbClr val="000000"/>
                </a:solidFill>
                <a:latin typeface="Times New Roman"/>
                <a:ea typeface="Calibri"/>
              </a:rPr>
              <a:t>генетично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модифікованих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джерел</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використано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дані</a:t>
            </a:r>
            <a:r>
              <a:rPr lang="ru-RU" sz="1103" b="1" spc="-1" dirty="0">
                <a:solidFill>
                  <a:srgbClr val="000000"/>
                </a:solidFill>
                <a:latin typeface="Arial"/>
                <a:ea typeface="Calibri"/>
              </a:rPr>
              <a:t> </a:t>
            </a:r>
            <a:r>
              <a:rPr lang="ru-RU" sz="1985" b="1" spc="-1" dirty="0" err="1">
                <a:solidFill>
                  <a:srgbClr val="7030A0"/>
                </a:solidFill>
                <a:latin typeface="Times New Roman"/>
                <a:ea typeface="Calibri"/>
              </a:rPr>
              <a:t>Додатка</a:t>
            </a:r>
            <a:r>
              <a:rPr lang="ru-RU" sz="1985" b="1" spc="-1" dirty="0">
                <a:solidFill>
                  <a:srgbClr val="7030A0"/>
                </a:solidFill>
                <a:latin typeface="Times New Roman"/>
                <a:ea typeface="Calibri"/>
              </a:rPr>
              <a:t> 4 </a:t>
            </a:r>
            <a:r>
              <a:rPr lang="ru-RU" sz="1985" b="1" spc="-1" dirty="0" err="1">
                <a:solidFill>
                  <a:srgbClr val="7030A0"/>
                </a:solidFill>
                <a:latin typeface="Times New Roman"/>
                <a:ea typeface="Calibri"/>
              </a:rPr>
              <a:t>СанПіН</a:t>
            </a:r>
            <a:r>
              <a:rPr lang="ru-RU" sz="1985" b="1" spc="-1" dirty="0">
                <a:solidFill>
                  <a:srgbClr val="7030A0"/>
                </a:solidFill>
                <a:latin typeface="Times New Roman"/>
                <a:ea typeface="Calibri"/>
              </a:rPr>
              <a:t> 2.3.2.1078-01). </a:t>
            </a:r>
            <a:r>
              <a:rPr lang="ru-RU" sz="1985" b="1" spc="-1" dirty="0">
                <a:solidFill>
                  <a:srgbClr val="000000"/>
                </a:solidFill>
                <a:latin typeface="Times New Roman"/>
                <a:ea typeface="Calibri"/>
              </a:rPr>
              <a:t>А ГМО, </a:t>
            </a:r>
            <a:r>
              <a:rPr lang="ru-RU" sz="1985" b="1" spc="-1" dirty="0" err="1">
                <a:solidFill>
                  <a:srgbClr val="000000"/>
                </a:solidFill>
                <a:latin typeface="Times New Roman"/>
                <a:ea typeface="Calibri"/>
              </a:rPr>
              <a:t>згідно</a:t>
            </a:r>
            <a:r>
              <a:rPr lang="ru-RU" sz="1985" b="1" spc="-1" dirty="0">
                <a:solidFill>
                  <a:srgbClr val="000000"/>
                </a:solidFill>
                <a:latin typeface="Times New Roman"/>
                <a:ea typeface="Calibri"/>
              </a:rPr>
              <a:t> з </a:t>
            </a:r>
            <a:r>
              <a:rPr lang="ru-RU" sz="1985" b="1" spc="-1" dirty="0" err="1">
                <a:solidFill>
                  <a:srgbClr val="000000"/>
                </a:solidFill>
                <a:latin typeface="Times New Roman"/>
                <a:ea typeface="Calibri"/>
              </a:rPr>
              <a:t>Додатком</a:t>
            </a:r>
            <a:r>
              <a:rPr lang="ru-RU" sz="1985" b="1" spc="-1" dirty="0">
                <a:solidFill>
                  <a:srgbClr val="000000"/>
                </a:solidFill>
                <a:latin typeface="Times New Roman"/>
                <a:ea typeface="Calibri"/>
              </a:rPr>
              <a:t> 9, – </a:t>
            </a:r>
            <a:r>
              <a:rPr lang="ru-RU" sz="1985" b="1" spc="-1" dirty="0" err="1">
                <a:solidFill>
                  <a:srgbClr val="000000"/>
                </a:solidFill>
                <a:latin typeface="Times New Roman"/>
                <a:ea typeface="Calibri"/>
              </a:rPr>
              <a:t>це</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організм</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або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декілька</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організмів</a:t>
            </a:r>
            <a:r>
              <a:rPr lang="ru-RU" sz="1985" b="1" spc="-1" dirty="0">
                <a:solidFill>
                  <a:srgbClr val="000000"/>
                </a:solidFill>
                <a:latin typeface="Times New Roman"/>
                <a:ea typeface="Calibri"/>
              </a:rPr>
              <a:t>, будь-</a:t>
            </a:r>
            <a:r>
              <a:rPr lang="ru-RU" sz="1985" b="1" spc="-1" dirty="0" err="1">
                <a:solidFill>
                  <a:srgbClr val="000000"/>
                </a:solidFill>
                <a:latin typeface="Times New Roman"/>
                <a:ea typeface="Calibri"/>
              </a:rPr>
              <a:t>які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неклітинні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одноклітинні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або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багатоклітинні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утворення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здібні</a:t>
            </a:r>
            <a:r>
              <a:rPr lang="ru-RU" sz="1985" b="1" spc="-1" dirty="0">
                <a:solidFill>
                  <a:srgbClr val="000000"/>
                </a:solidFill>
                <a:latin typeface="Times New Roman"/>
                <a:ea typeface="Calibri"/>
              </a:rPr>
              <a:t> до </a:t>
            </a:r>
            <a:r>
              <a:rPr lang="ru-RU" sz="1985" b="1" spc="-1" dirty="0" err="1">
                <a:solidFill>
                  <a:srgbClr val="000000"/>
                </a:solidFill>
                <a:latin typeface="Times New Roman"/>
                <a:ea typeface="Calibri"/>
              </a:rPr>
              <a:t>відтворення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або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передачі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спадкового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генетичного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матеріалу</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відмінні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від</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природних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організмів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одержані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із</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застосуванням</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методів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генної</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інженерії</a:t>
            </a:r>
            <a:r>
              <a:rPr lang="ru-RU" sz="1985" b="1" spc="-1" dirty="0">
                <a:solidFill>
                  <a:srgbClr val="000000"/>
                </a:solidFill>
                <a:latin typeface="Times New Roman"/>
                <a:ea typeface="Calibri"/>
              </a:rPr>
              <a:t> й </a:t>
            </a:r>
            <a:r>
              <a:rPr lang="ru-RU" sz="1985" b="1" spc="-1" dirty="0" err="1">
                <a:solidFill>
                  <a:srgbClr val="000000"/>
                </a:solidFill>
                <a:latin typeface="Times New Roman"/>
                <a:ea typeface="Calibri"/>
              </a:rPr>
              <a:t>такі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що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містять</a:t>
            </a:r>
            <a:r>
              <a:rPr lang="ru-RU" sz="1985" b="1" spc="-1" dirty="0">
                <a:solidFill>
                  <a:srgbClr val="000000"/>
                </a:solidFill>
                <a:latin typeface="Times New Roman"/>
                <a:ea typeface="Calibri"/>
              </a:rPr>
              <a:t> генно-</a:t>
            </a:r>
            <a:r>
              <a:rPr lang="ru-RU" sz="1985" b="1" spc="-1" dirty="0" err="1">
                <a:solidFill>
                  <a:srgbClr val="000000"/>
                </a:solidFill>
                <a:latin typeface="Times New Roman"/>
                <a:ea typeface="Calibri"/>
              </a:rPr>
              <a:t>інженерний</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матеріал</a:t>
            </a:r>
            <a:r>
              <a:rPr lang="ru-RU" sz="1985" b="1" spc="-1" dirty="0">
                <a:solidFill>
                  <a:srgbClr val="000000"/>
                </a:solidFill>
                <a:latin typeface="Times New Roman"/>
                <a:ea typeface="Calibri"/>
              </a:rPr>
              <a:t>, у </a:t>
            </a:r>
            <a:r>
              <a:rPr lang="ru-RU" sz="1985" b="1" spc="-1" dirty="0" err="1">
                <a:solidFill>
                  <a:srgbClr val="000000"/>
                </a:solidFill>
                <a:latin typeface="Times New Roman"/>
                <a:ea typeface="Calibri"/>
              </a:rPr>
              <a:t>т.ч</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гени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їх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фрагменти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або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комбінація</a:t>
            </a:r>
            <a:r>
              <a:rPr lang="ru-RU" sz="1103" b="1" spc="-1" dirty="0">
                <a:solidFill>
                  <a:srgbClr val="000000"/>
                </a:solidFill>
                <a:latin typeface="Arial"/>
                <a:ea typeface="Calibri"/>
              </a:rPr>
              <a:t> </a:t>
            </a:r>
            <a:r>
              <a:rPr lang="ru-RU" sz="1985" b="1" spc="-1" dirty="0" err="1">
                <a:solidFill>
                  <a:srgbClr val="000000"/>
                </a:solidFill>
                <a:latin typeface="Times New Roman"/>
                <a:ea typeface="Calibri"/>
              </a:rPr>
              <a:t>генів</a:t>
            </a:r>
            <a:r>
              <a:rPr lang="ru-RU" sz="1985" b="1" spc="-1" dirty="0">
                <a:solidFill>
                  <a:srgbClr val="000000"/>
                </a:solidFill>
                <a:latin typeface="Times New Roman"/>
                <a:ea typeface="Calibri"/>
              </a:rPr>
              <a:t>.</a:t>
            </a:r>
            <a:endParaRPr lang="ru-RU" sz="1985" spc="-1" dirty="0">
              <a:latin typeface="Arial"/>
            </a:endParaRPr>
          </a:p>
        </p:txBody>
      </p:sp>
    </p:spTree>
    <p:extLst>
      <p:ext uri="{BB962C8B-B14F-4D97-AF65-F5344CB8AC3E}">
        <p14:creationId xmlns:p14="http://schemas.microsoft.com/office/powerpoint/2010/main" val="171345646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CustomShape 1"/>
          <p:cNvSpPr/>
          <p:nvPr/>
        </p:nvSpPr>
        <p:spPr>
          <a:xfrm>
            <a:off x="317600" y="283172"/>
            <a:ext cx="9452173" cy="7024294"/>
          </a:xfrm>
          <a:prstGeom prst="rect">
            <a:avLst/>
          </a:prstGeom>
          <a:solidFill>
            <a:schemeClr val="bg1"/>
          </a:solidFill>
          <a:ln w="9360">
            <a:noFill/>
          </a:ln>
        </p:spPr>
        <p:style>
          <a:lnRef idx="0">
            <a:scrgbClr r="0" g="0" b="0"/>
          </a:lnRef>
          <a:fillRef idx="0">
            <a:scrgbClr r="0" g="0" b="0"/>
          </a:fillRef>
          <a:effectRef idx="0">
            <a:scrgbClr r="0" g="0" b="0"/>
          </a:effectRef>
          <a:fontRef idx="minor"/>
        </p:style>
        <p:txBody>
          <a:bodyPr lIns="99250" tIns="49625" rIns="99250" bIns="49625" anchor="ctr">
            <a:spAutoFit/>
          </a:bodyPr>
          <a:lstStyle/>
          <a:p>
            <a:pPr algn="just">
              <a:lnSpc>
                <a:spcPct val="100000"/>
              </a:lnSpc>
            </a:pPr>
            <a:r>
              <a:rPr lang="ru-RU" sz="2647" b="1" i="1" spc="-1" dirty="0" err="1">
                <a:solidFill>
                  <a:srgbClr val="7030A0"/>
                </a:solidFill>
                <a:latin typeface="Times New Roman"/>
                <a:ea typeface="Calibri"/>
              </a:rPr>
              <a:t>Продукти</a:t>
            </a:r>
            <a:r>
              <a:rPr lang="ru-RU" sz="2647" b="1" i="1" spc="-1" dirty="0">
                <a:solidFill>
                  <a:srgbClr val="7030A0"/>
                </a:solidFill>
                <a:latin typeface="Times New Roman"/>
                <a:ea typeface="Calibri"/>
              </a:rPr>
              <a:t> </a:t>
            </a:r>
            <a:r>
              <a:rPr lang="ru-RU" sz="2647" b="1" i="1" spc="-1" dirty="0" err="1">
                <a:solidFill>
                  <a:srgbClr val="7030A0"/>
                </a:solidFill>
                <a:latin typeface="Times New Roman"/>
                <a:ea typeface="Calibri"/>
              </a:rPr>
              <a:t>харчування</a:t>
            </a:r>
            <a:r>
              <a:rPr lang="ru-RU" sz="2647" b="1" i="1" spc="-1" dirty="0">
                <a:solidFill>
                  <a:srgbClr val="7030A0"/>
                </a:solidFill>
                <a:latin typeface="Times New Roman"/>
                <a:ea typeface="Calibri"/>
              </a:rPr>
              <a:t>, </a:t>
            </a:r>
            <a:r>
              <a:rPr lang="ru-RU" sz="2647" b="1" i="1" spc="-1" dirty="0" err="1">
                <a:solidFill>
                  <a:srgbClr val="7030A0"/>
                </a:solidFill>
                <a:latin typeface="Times New Roman"/>
                <a:ea typeface="Calibri"/>
              </a:rPr>
              <a:t>вироблені</a:t>
            </a:r>
            <a:r>
              <a:rPr lang="ru-RU" sz="2647" b="1" i="1" spc="-1" dirty="0">
                <a:solidFill>
                  <a:srgbClr val="7030A0"/>
                </a:solidFill>
                <a:latin typeface="Times New Roman"/>
                <a:ea typeface="Calibri"/>
              </a:rPr>
              <a:t> за </a:t>
            </a:r>
            <a:r>
              <a:rPr lang="ru-RU" sz="2647" b="1" i="1" spc="-1" dirty="0" err="1">
                <a:solidFill>
                  <a:srgbClr val="7030A0"/>
                </a:solidFill>
                <a:latin typeface="Times New Roman"/>
                <a:ea typeface="Calibri"/>
              </a:rPr>
              <a:t>допомогою</a:t>
            </a:r>
            <a:r>
              <a:rPr lang="ru-RU" sz="2647" b="1" i="1" spc="-1" dirty="0">
                <a:solidFill>
                  <a:srgbClr val="7030A0"/>
                </a:solidFill>
                <a:latin typeface="Times New Roman"/>
                <a:ea typeface="Calibri"/>
              </a:rPr>
              <a:t> </a:t>
            </a:r>
            <a:r>
              <a:rPr lang="ru-RU" sz="2647" b="1" i="1" spc="-1" dirty="0" err="1">
                <a:solidFill>
                  <a:srgbClr val="7030A0"/>
                </a:solidFill>
                <a:latin typeface="Times New Roman"/>
                <a:ea typeface="Calibri"/>
              </a:rPr>
              <a:t>сучасної</a:t>
            </a:r>
            <a:r>
              <a:rPr lang="ru-RU" sz="2647" b="1" i="1" spc="-1" dirty="0">
                <a:solidFill>
                  <a:srgbClr val="7030A0"/>
                </a:solidFill>
                <a:latin typeface="Times New Roman"/>
                <a:ea typeface="Calibri"/>
              </a:rPr>
              <a:t> </a:t>
            </a:r>
            <a:r>
              <a:rPr lang="ru-RU" sz="2647" b="1" i="1" spc="-1" dirty="0" err="1">
                <a:solidFill>
                  <a:srgbClr val="7030A0"/>
                </a:solidFill>
                <a:latin typeface="Times New Roman"/>
                <a:ea typeface="Calibri"/>
              </a:rPr>
              <a:t>біотехнології</a:t>
            </a:r>
            <a:r>
              <a:rPr lang="ru-RU" sz="2647" b="1" i="1" spc="-1" dirty="0">
                <a:solidFill>
                  <a:srgbClr val="7030A0"/>
                </a:solidFill>
                <a:latin typeface="Times New Roman"/>
                <a:ea typeface="Calibri"/>
              </a:rPr>
              <a:t>, </a:t>
            </a:r>
            <a:r>
              <a:rPr lang="ru-RU" sz="2647" b="1" i="1" spc="-1" dirty="0" err="1">
                <a:solidFill>
                  <a:srgbClr val="7030A0"/>
                </a:solidFill>
                <a:latin typeface="Times New Roman"/>
                <a:ea typeface="Calibri"/>
              </a:rPr>
              <a:t>можна</a:t>
            </a:r>
            <a:r>
              <a:rPr lang="ru-RU" sz="2647" b="1" i="1" spc="-1" dirty="0">
                <a:solidFill>
                  <a:srgbClr val="7030A0"/>
                </a:solidFill>
                <a:latin typeface="Times New Roman"/>
                <a:ea typeface="Calibri"/>
              </a:rPr>
              <a:t> </a:t>
            </a:r>
            <a:r>
              <a:rPr lang="ru-RU" sz="2647" b="1" i="1" spc="-1" dirty="0" err="1">
                <a:solidFill>
                  <a:srgbClr val="7030A0"/>
                </a:solidFill>
                <a:latin typeface="Times New Roman"/>
                <a:ea typeface="Calibri"/>
              </a:rPr>
              <a:t>віднести</a:t>
            </a:r>
            <a:r>
              <a:rPr lang="ru-RU" sz="2647" b="1" i="1" spc="-1" dirty="0">
                <a:solidFill>
                  <a:srgbClr val="7030A0"/>
                </a:solidFill>
                <a:latin typeface="Times New Roman"/>
                <a:ea typeface="Calibri"/>
              </a:rPr>
              <a:t> до таких </a:t>
            </a:r>
            <a:r>
              <a:rPr lang="ru-RU" sz="2647" b="1" i="1" spc="-1" dirty="0" err="1">
                <a:solidFill>
                  <a:srgbClr val="7030A0"/>
                </a:solidFill>
                <a:latin typeface="Times New Roman"/>
                <a:ea typeface="Calibri"/>
              </a:rPr>
              <a:t>категорій</a:t>
            </a:r>
            <a:r>
              <a:rPr lang="ru-RU" sz="2647" b="1" i="1" spc="-1" dirty="0">
                <a:solidFill>
                  <a:srgbClr val="7030A0"/>
                </a:solidFill>
                <a:latin typeface="Times New Roman"/>
                <a:ea typeface="Calibri"/>
              </a:rPr>
              <a:t>:</a:t>
            </a:r>
            <a:endParaRPr lang="ru-RU" sz="2647" spc="-1" dirty="0">
              <a:latin typeface="Arial"/>
            </a:endParaRPr>
          </a:p>
          <a:p>
            <a:pPr marL="238205" indent="198504" algn="just">
              <a:buClr>
                <a:srgbClr val="000000"/>
              </a:buClr>
              <a:buFont typeface="Wingdings" charset="2"/>
              <a:buChar char=""/>
            </a:pPr>
            <a:r>
              <a:rPr lang="ru-RU" sz="1985" b="1" spc="-1" dirty="0">
                <a:solidFill>
                  <a:srgbClr val="000000"/>
                </a:solidFill>
                <a:latin typeface="Times New Roman"/>
                <a:ea typeface="Calibri"/>
              </a:rPr>
              <a:t>1. </a:t>
            </a:r>
            <a:r>
              <a:rPr lang="ru-RU" sz="1985" b="1" spc="-1" dirty="0" err="1">
                <a:solidFill>
                  <a:srgbClr val="000000"/>
                </a:solidFill>
                <a:latin typeface="Times New Roman"/>
                <a:ea typeface="Calibri"/>
              </a:rPr>
              <a:t>Продукти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харчування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що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складаються</a:t>
            </a:r>
            <a:r>
              <a:rPr lang="ru-RU" sz="1985" b="1" spc="-1" dirty="0">
                <a:solidFill>
                  <a:srgbClr val="000000"/>
                </a:solidFill>
                <a:latin typeface="Times New Roman"/>
                <a:ea typeface="Calibri"/>
              </a:rPr>
              <a:t> з </a:t>
            </a:r>
            <a:r>
              <a:rPr lang="ru-RU" sz="1985" b="1" spc="-1" dirty="0" err="1">
                <a:solidFill>
                  <a:srgbClr val="000000"/>
                </a:solidFill>
                <a:latin typeface="Times New Roman"/>
                <a:ea typeface="Calibri"/>
              </a:rPr>
              <a:t>живих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життєздатних</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організмів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або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містять</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хімічні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речовини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наприклад</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кукурудза</a:t>
            </a:r>
            <a:r>
              <a:rPr lang="ru-RU" sz="1985" b="1" spc="-1" dirty="0">
                <a:solidFill>
                  <a:srgbClr val="000000"/>
                </a:solidFill>
                <a:latin typeface="Times New Roman"/>
                <a:ea typeface="Calibri"/>
              </a:rPr>
              <a:t>.</a:t>
            </a:r>
            <a:endParaRPr lang="ru-RU" sz="1985" spc="-1" dirty="0">
              <a:latin typeface="Arial"/>
            </a:endParaRPr>
          </a:p>
          <a:p>
            <a:pPr marL="238205" indent="198504" algn="just">
              <a:buClr>
                <a:srgbClr val="000000"/>
              </a:buClr>
              <a:buFont typeface="Wingdings" charset="2"/>
              <a:buChar char=""/>
            </a:pPr>
            <a:r>
              <a:rPr lang="ru-RU" sz="1985" b="1" spc="-1" dirty="0">
                <a:solidFill>
                  <a:srgbClr val="000000"/>
                </a:solidFill>
                <a:latin typeface="Times New Roman"/>
                <a:ea typeface="Calibri"/>
              </a:rPr>
              <a:t>2. </a:t>
            </a:r>
            <a:r>
              <a:rPr lang="ru-RU" sz="1985" b="1" spc="-1" dirty="0" err="1">
                <a:solidFill>
                  <a:srgbClr val="000000"/>
                </a:solidFill>
                <a:latin typeface="Times New Roman"/>
                <a:ea typeface="Calibri"/>
              </a:rPr>
              <a:t>Продукти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харчування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що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виділяються</a:t>
            </a:r>
            <a:r>
              <a:rPr lang="ru-RU" sz="1985" b="1" spc="-1" dirty="0">
                <a:solidFill>
                  <a:srgbClr val="000000"/>
                </a:solidFill>
                <a:latin typeface="Times New Roman"/>
                <a:ea typeface="Calibri"/>
              </a:rPr>
              <a:t> з ГМО, </a:t>
            </a:r>
            <a:r>
              <a:rPr lang="ru-RU" sz="1985" b="1" spc="-1" dirty="0" err="1">
                <a:solidFill>
                  <a:srgbClr val="000000"/>
                </a:solidFill>
                <a:latin typeface="Times New Roman"/>
                <a:ea typeface="Calibri"/>
              </a:rPr>
              <a:t>або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містять</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інгредієнти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що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виділяються</a:t>
            </a:r>
            <a:r>
              <a:rPr lang="ru-RU" sz="1985" b="1" spc="-1" dirty="0">
                <a:solidFill>
                  <a:srgbClr val="000000"/>
                </a:solidFill>
                <a:latin typeface="Times New Roman"/>
                <a:ea typeface="Calibri"/>
              </a:rPr>
              <a:t> з ГМО, </a:t>
            </a:r>
            <a:r>
              <a:rPr lang="ru-RU" sz="1985" b="1" spc="-1" dirty="0" err="1">
                <a:solidFill>
                  <a:srgbClr val="000000"/>
                </a:solidFill>
                <a:latin typeface="Times New Roman"/>
                <a:ea typeface="Calibri"/>
              </a:rPr>
              <a:t>наприклад</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борошно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харчові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білки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або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олія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що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отримується</a:t>
            </a:r>
            <a:r>
              <a:rPr lang="ru-RU" sz="1985" b="1" spc="-1" dirty="0">
                <a:solidFill>
                  <a:srgbClr val="000000"/>
                </a:solidFill>
                <a:latin typeface="Times New Roman"/>
                <a:ea typeface="Calibri"/>
              </a:rPr>
              <a:t> з ГМ </a:t>
            </a:r>
            <a:r>
              <a:rPr lang="ru-RU" sz="1985" b="1" spc="-1" dirty="0" err="1">
                <a:solidFill>
                  <a:srgbClr val="000000"/>
                </a:solidFill>
                <a:latin typeface="Times New Roman"/>
                <a:ea typeface="Calibri"/>
              </a:rPr>
              <a:t>сої</a:t>
            </a:r>
            <a:r>
              <a:rPr lang="ru-RU" sz="1985" b="1" spc="-1" dirty="0">
                <a:solidFill>
                  <a:srgbClr val="000000"/>
                </a:solidFill>
                <a:latin typeface="Times New Roman"/>
                <a:ea typeface="Calibri"/>
              </a:rPr>
              <a:t>.</a:t>
            </a:r>
            <a:endParaRPr lang="ru-RU" sz="1985" spc="-1" dirty="0">
              <a:latin typeface="Arial"/>
            </a:endParaRPr>
          </a:p>
          <a:p>
            <a:pPr marL="238205" indent="198504" algn="just">
              <a:buClr>
                <a:srgbClr val="000000"/>
              </a:buClr>
              <a:buFont typeface="Wingdings" charset="2"/>
              <a:buChar char=""/>
            </a:pPr>
            <a:r>
              <a:rPr lang="ru-RU" sz="1985" b="1" spc="-1" dirty="0">
                <a:solidFill>
                  <a:srgbClr val="000000"/>
                </a:solidFill>
                <a:latin typeface="Times New Roman"/>
                <a:ea typeface="Calibri"/>
              </a:rPr>
              <a:t>3. </a:t>
            </a:r>
            <a:r>
              <a:rPr lang="ru-RU" sz="1985" b="1" spc="-1" dirty="0" err="1">
                <a:solidFill>
                  <a:srgbClr val="000000"/>
                </a:solidFill>
                <a:latin typeface="Times New Roman"/>
                <a:ea typeface="Calibri"/>
              </a:rPr>
              <a:t>Продукти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харчування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що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містять</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окремі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інгредієнти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або</a:t>
            </a:r>
            <a:r>
              <a:rPr lang="ru-RU" sz="1985" b="1" spc="-1" dirty="0">
                <a:solidFill>
                  <a:srgbClr val="000000"/>
                </a:solidFill>
                <a:latin typeface="Times New Roman"/>
                <a:ea typeface="Calibri"/>
              </a:rPr>
              <a:t> добавки, </a:t>
            </a:r>
            <a:r>
              <a:rPr lang="ru-RU" sz="1985" b="1" spc="-1" dirty="0" err="1">
                <a:solidFill>
                  <a:srgbClr val="000000"/>
                </a:solidFill>
                <a:latin typeface="Times New Roman"/>
                <a:ea typeface="Calibri"/>
              </a:rPr>
              <a:t>синтезовані</a:t>
            </a:r>
            <a:r>
              <a:rPr lang="ru-RU" sz="1985" b="1" spc="-1" dirty="0">
                <a:solidFill>
                  <a:srgbClr val="000000"/>
                </a:solidFill>
                <a:latin typeface="Times New Roman"/>
                <a:ea typeface="Calibri"/>
              </a:rPr>
              <a:t> ГМ </a:t>
            </a:r>
            <a:r>
              <a:rPr lang="ru-RU" sz="1985" b="1" spc="-1" dirty="0" err="1">
                <a:solidFill>
                  <a:srgbClr val="000000"/>
                </a:solidFill>
                <a:latin typeface="Times New Roman"/>
                <a:ea typeface="Calibri"/>
              </a:rPr>
              <a:t>мікроорганізмами</a:t>
            </a:r>
            <a:r>
              <a:rPr lang="ru-RU" sz="1985" b="1" spc="-1" dirty="0">
                <a:solidFill>
                  <a:srgbClr val="000000"/>
                </a:solidFill>
                <a:latin typeface="Times New Roman"/>
                <a:ea typeface="Calibri"/>
              </a:rPr>
              <a:t> (ГММ), </a:t>
            </a:r>
            <a:r>
              <a:rPr lang="ru-RU" sz="1985" b="1" spc="-1" dirty="0" err="1">
                <a:solidFill>
                  <a:srgbClr val="000000"/>
                </a:solidFill>
                <a:latin typeface="Times New Roman"/>
                <a:ea typeface="Calibri"/>
              </a:rPr>
              <a:t>наприклад</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барвники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вітаміни</a:t>
            </a:r>
            <a:r>
              <a:rPr lang="ru-RU" sz="1985" b="1" spc="-1" dirty="0">
                <a:solidFill>
                  <a:srgbClr val="000000"/>
                </a:solidFill>
                <a:latin typeface="Times New Roman"/>
                <a:ea typeface="Calibri"/>
              </a:rPr>
              <a:t> та </a:t>
            </a:r>
            <a:r>
              <a:rPr lang="ru-RU" sz="1985" b="1" spc="-1" dirty="0" err="1">
                <a:solidFill>
                  <a:srgbClr val="000000"/>
                </a:solidFill>
                <a:latin typeface="Times New Roman"/>
                <a:ea typeface="Calibri"/>
              </a:rPr>
              <a:t>незамінні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амінокислоти</a:t>
            </a:r>
            <a:r>
              <a:rPr lang="ru-RU" sz="1985" b="1" spc="-1" dirty="0">
                <a:solidFill>
                  <a:srgbClr val="000000"/>
                </a:solidFill>
                <a:latin typeface="Times New Roman"/>
                <a:ea typeface="Calibri"/>
              </a:rPr>
              <a:t>.</a:t>
            </a:r>
            <a:endParaRPr lang="ru-RU" sz="1985" spc="-1" dirty="0">
              <a:latin typeface="Arial"/>
            </a:endParaRPr>
          </a:p>
          <a:p>
            <a:pPr marL="238205" indent="198504" algn="just">
              <a:buClr>
                <a:srgbClr val="000000"/>
              </a:buClr>
              <a:buFont typeface="Wingdings" charset="2"/>
              <a:buChar char=""/>
            </a:pPr>
            <a:r>
              <a:rPr lang="ru-RU" sz="1985" b="1" spc="-1" dirty="0">
                <a:solidFill>
                  <a:srgbClr val="000000"/>
                </a:solidFill>
                <a:latin typeface="Times New Roman"/>
                <a:ea typeface="Calibri"/>
              </a:rPr>
              <a:t>4. </a:t>
            </a:r>
            <a:r>
              <a:rPr lang="ru-RU" sz="1985" b="1" spc="-1" dirty="0" err="1">
                <a:solidFill>
                  <a:srgbClr val="000000"/>
                </a:solidFill>
                <a:latin typeface="Times New Roman"/>
                <a:ea typeface="Calibri"/>
              </a:rPr>
              <a:t>Продукти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харчування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що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містять</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інгредієнти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оброблені</a:t>
            </a:r>
            <a:r>
              <a:rPr lang="ru-RU" sz="1985" b="1" spc="-1" dirty="0">
                <a:solidFill>
                  <a:srgbClr val="000000"/>
                </a:solidFill>
                <a:latin typeface="Times New Roman"/>
                <a:ea typeface="Calibri"/>
              </a:rPr>
              <a:t> ферментами, </a:t>
            </a:r>
            <a:r>
              <a:rPr lang="ru-RU" sz="1985" b="1" spc="-1" dirty="0" err="1">
                <a:solidFill>
                  <a:srgbClr val="000000"/>
                </a:solidFill>
                <a:latin typeface="Times New Roman"/>
                <a:ea typeface="Calibri"/>
              </a:rPr>
              <a:t>що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синтезуються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ГММз</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крохмалю</a:t>
            </a:r>
            <a:r>
              <a:rPr lang="ru-RU" sz="1985" b="1" spc="-1" dirty="0">
                <a:solidFill>
                  <a:srgbClr val="000000"/>
                </a:solidFill>
                <a:latin typeface="Times New Roman"/>
                <a:ea typeface="Calibri"/>
              </a:rPr>
              <a:t> за </a:t>
            </a:r>
            <a:r>
              <a:rPr lang="ru-RU" sz="1985" b="1" spc="-1" dirty="0" err="1">
                <a:solidFill>
                  <a:srgbClr val="000000"/>
                </a:solidFill>
                <a:latin typeface="Times New Roman"/>
                <a:ea typeface="Calibri"/>
              </a:rPr>
              <a:t>допомогою</a:t>
            </a:r>
            <a:r>
              <a:rPr lang="ru-RU" sz="1985" b="1" spc="-1" dirty="0">
                <a:solidFill>
                  <a:srgbClr val="000000"/>
                </a:solidFill>
                <a:latin typeface="Times New Roman"/>
                <a:ea typeface="Calibri"/>
              </a:rPr>
              <a:t> фермента </a:t>
            </a:r>
            <a:r>
              <a:rPr lang="ru-RU" sz="1985" b="1" spc="-1" dirty="0" err="1">
                <a:solidFill>
                  <a:srgbClr val="000000"/>
                </a:solidFill>
                <a:latin typeface="Times New Roman"/>
                <a:ea typeface="Calibri"/>
              </a:rPr>
              <a:t>глюкозоізомерази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наприклад</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кукурудзяний</a:t>
            </a:r>
            <a:r>
              <a:rPr lang="ru-RU" sz="1985" b="1" spc="-1" dirty="0">
                <a:solidFill>
                  <a:srgbClr val="000000"/>
                </a:solidFill>
                <a:latin typeface="Times New Roman"/>
                <a:ea typeface="Calibri"/>
              </a:rPr>
              <a:t> сироп з </a:t>
            </a:r>
            <a:r>
              <a:rPr lang="ru-RU" sz="1985" b="1" spc="-1" dirty="0" err="1">
                <a:solidFill>
                  <a:srgbClr val="000000"/>
                </a:solidFill>
                <a:latin typeface="Times New Roman"/>
                <a:ea typeface="Calibri"/>
              </a:rPr>
              <a:t>високим</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вмістом</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фруктози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що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виготовляється</a:t>
            </a:r>
            <a:r>
              <a:rPr lang="ru-RU" sz="1985" b="1" spc="-1" dirty="0">
                <a:solidFill>
                  <a:srgbClr val="000000"/>
                </a:solidFill>
                <a:latin typeface="Times New Roman"/>
                <a:ea typeface="Calibri"/>
              </a:rPr>
              <a:t>. </a:t>
            </a:r>
            <a:r>
              <a:rPr lang="ru-RU" sz="1985" b="1" i="1" spc="-1" dirty="0">
                <a:solidFill>
                  <a:srgbClr val="FF0000"/>
                </a:solidFill>
                <a:latin typeface="Times New Roman"/>
                <a:ea typeface="Calibri"/>
              </a:rPr>
              <a:t>У </a:t>
            </a:r>
            <a:r>
              <a:rPr lang="ru-RU" sz="1985" b="1" i="1" spc="-1" dirty="0" err="1">
                <a:solidFill>
                  <a:srgbClr val="FF0000"/>
                </a:solidFill>
                <a:latin typeface="Times New Roman"/>
                <a:ea typeface="Calibri"/>
              </a:rPr>
              <a:t>СанПіН</a:t>
            </a:r>
            <a:r>
              <a:rPr lang="ru-RU" sz="1985" b="1" i="1" spc="-1" dirty="0">
                <a:solidFill>
                  <a:srgbClr val="FF0000"/>
                </a:solidFill>
                <a:latin typeface="Times New Roman"/>
                <a:ea typeface="Calibri"/>
              </a:rPr>
              <a:t> 2.3.2.1078-01 </a:t>
            </a:r>
            <a:r>
              <a:rPr lang="ru-RU" sz="1985" b="1" i="1" spc="-1" dirty="0" err="1">
                <a:solidFill>
                  <a:srgbClr val="FF0000"/>
                </a:solidFill>
                <a:latin typeface="Times New Roman"/>
                <a:ea typeface="Calibri"/>
              </a:rPr>
              <a:t>вказано</a:t>
            </a:r>
            <a:r>
              <a:rPr lang="ru-RU" sz="1985" b="1" i="1" spc="-1" dirty="0">
                <a:solidFill>
                  <a:srgbClr val="FF0000"/>
                </a:solidFill>
                <a:latin typeface="Times New Roman"/>
                <a:ea typeface="Calibri"/>
              </a:rPr>
              <a:t>: «Для </a:t>
            </a:r>
            <a:r>
              <a:rPr lang="ru-RU" sz="1985" b="1" i="1" spc="-1" dirty="0" err="1">
                <a:solidFill>
                  <a:srgbClr val="FF0000"/>
                </a:solidFill>
                <a:latin typeface="Times New Roman"/>
                <a:ea typeface="Calibri"/>
              </a:rPr>
              <a:t>продуктів</a:t>
            </a:r>
            <a:r>
              <a:rPr lang="ru-RU" sz="1985" b="1" i="1" spc="-1" dirty="0">
                <a:solidFill>
                  <a:srgbClr val="FF0000"/>
                </a:solidFill>
                <a:latin typeface="Times New Roman"/>
                <a:ea typeface="Calibri"/>
              </a:rPr>
              <a:t> </a:t>
            </a:r>
            <a:r>
              <a:rPr lang="ru-RU" sz="1985" b="1" i="1" spc="-1" dirty="0" err="1">
                <a:solidFill>
                  <a:srgbClr val="FF0000"/>
                </a:solidFill>
                <a:latin typeface="Times New Roman"/>
                <a:ea typeface="Calibri"/>
              </a:rPr>
              <a:t>харчування</a:t>
            </a:r>
            <a:r>
              <a:rPr lang="ru-RU" sz="1985" b="1" i="1" spc="-1" dirty="0">
                <a:solidFill>
                  <a:srgbClr val="FF0000"/>
                </a:solidFill>
                <a:latin typeface="Times New Roman"/>
                <a:ea typeface="Calibri"/>
              </a:rPr>
              <a:t> з </a:t>
            </a:r>
            <a:r>
              <a:rPr lang="ru-RU" sz="1985" b="1" i="1" spc="-1" dirty="0" err="1">
                <a:solidFill>
                  <a:srgbClr val="FF0000"/>
                </a:solidFill>
                <a:latin typeface="Times New Roman"/>
                <a:ea typeface="Calibri"/>
              </a:rPr>
              <a:t>генетично</a:t>
            </a:r>
            <a:r>
              <a:rPr lang="ru-RU" sz="1985" b="1" i="1" spc="-1" dirty="0">
                <a:solidFill>
                  <a:srgbClr val="FF0000"/>
                </a:solidFill>
                <a:latin typeface="Times New Roman"/>
                <a:ea typeface="Calibri"/>
              </a:rPr>
              <a:t> </a:t>
            </a:r>
            <a:r>
              <a:rPr lang="ru-RU" sz="1985" b="1" i="1" spc="-1" dirty="0" err="1">
                <a:solidFill>
                  <a:srgbClr val="FF0000"/>
                </a:solidFill>
                <a:latin typeface="Times New Roman"/>
                <a:ea typeface="Calibri"/>
              </a:rPr>
              <a:t>модифікованих</a:t>
            </a:r>
            <a:r>
              <a:rPr lang="ru-RU" sz="1985" b="1" i="1" spc="-1" dirty="0">
                <a:solidFill>
                  <a:srgbClr val="FF0000"/>
                </a:solidFill>
                <a:latin typeface="Times New Roman"/>
                <a:ea typeface="Calibri"/>
              </a:rPr>
              <a:t> </a:t>
            </a:r>
            <a:r>
              <a:rPr lang="ru-RU" sz="1985" b="1" i="1" spc="-1" dirty="0" err="1">
                <a:solidFill>
                  <a:srgbClr val="FF0000"/>
                </a:solidFill>
                <a:latin typeface="Times New Roman"/>
                <a:ea typeface="Calibri"/>
              </a:rPr>
              <a:t>джерел</a:t>
            </a:r>
            <a:r>
              <a:rPr lang="ru-RU" sz="1985" b="1" i="1" spc="-1" dirty="0">
                <a:solidFill>
                  <a:srgbClr val="FF0000"/>
                </a:solidFill>
                <a:latin typeface="Times New Roman"/>
                <a:ea typeface="Calibri"/>
              </a:rPr>
              <a:t> </a:t>
            </a:r>
            <a:r>
              <a:rPr lang="ru-RU" sz="1985" b="1" i="1" spc="-1" dirty="0" err="1">
                <a:solidFill>
                  <a:srgbClr val="FF0000"/>
                </a:solidFill>
                <a:latin typeface="Times New Roman"/>
                <a:ea typeface="Calibri"/>
              </a:rPr>
              <a:t>обов’язкова</a:t>
            </a:r>
            <a:r>
              <a:rPr lang="ru-RU" sz="1985" b="1" i="1" spc="-1" dirty="0">
                <a:solidFill>
                  <a:srgbClr val="FF0000"/>
                </a:solidFill>
                <a:latin typeface="Times New Roman"/>
                <a:ea typeface="Calibri"/>
              </a:rPr>
              <a:t> </a:t>
            </a:r>
            <a:r>
              <a:rPr lang="ru-RU" sz="1985" b="1" i="1" spc="-1" dirty="0" err="1">
                <a:solidFill>
                  <a:srgbClr val="FF0000"/>
                </a:solidFill>
                <a:latin typeface="Times New Roman"/>
                <a:ea typeface="Calibri"/>
              </a:rPr>
              <a:t>інформація</a:t>
            </a:r>
            <a:r>
              <a:rPr lang="ru-RU" sz="1985" b="1" i="1" spc="-1" dirty="0">
                <a:solidFill>
                  <a:srgbClr val="FF0000"/>
                </a:solidFill>
                <a:latin typeface="Times New Roman"/>
                <a:ea typeface="Calibri"/>
              </a:rPr>
              <a:t>: «</a:t>
            </a:r>
            <a:r>
              <a:rPr lang="ru-RU" sz="1985" b="1" i="1" spc="-1" dirty="0" err="1">
                <a:solidFill>
                  <a:srgbClr val="FF0000"/>
                </a:solidFill>
                <a:latin typeface="Times New Roman"/>
                <a:ea typeface="Calibri"/>
              </a:rPr>
              <a:t>генетично</a:t>
            </a:r>
            <a:r>
              <a:rPr lang="ru-RU" sz="1985" b="1" i="1" spc="-1" dirty="0">
                <a:solidFill>
                  <a:srgbClr val="FF0000"/>
                </a:solidFill>
                <a:latin typeface="Times New Roman"/>
                <a:ea typeface="Calibri"/>
              </a:rPr>
              <a:t> </a:t>
            </a:r>
            <a:r>
              <a:rPr lang="ru-RU" sz="1985" b="1" i="1" spc="-1" dirty="0" err="1">
                <a:solidFill>
                  <a:srgbClr val="FF0000"/>
                </a:solidFill>
                <a:latin typeface="Times New Roman"/>
                <a:ea typeface="Calibri"/>
              </a:rPr>
              <a:t>модифікована</a:t>
            </a:r>
            <a:r>
              <a:rPr lang="ru-RU" sz="1985" b="1" i="1" spc="-1" dirty="0">
                <a:solidFill>
                  <a:srgbClr val="FF0000"/>
                </a:solidFill>
                <a:latin typeface="Times New Roman"/>
                <a:ea typeface="Calibri"/>
              </a:rPr>
              <a:t> </a:t>
            </a:r>
            <a:r>
              <a:rPr lang="ru-RU" sz="1985" b="1" i="1" spc="-1" dirty="0" err="1">
                <a:solidFill>
                  <a:srgbClr val="FF0000"/>
                </a:solidFill>
                <a:latin typeface="Times New Roman"/>
                <a:ea typeface="Calibri"/>
              </a:rPr>
              <a:t>продукція</a:t>
            </a:r>
            <a:r>
              <a:rPr lang="ru-RU" sz="1985" b="1" i="1" spc="-1" dirty="0">
                <a:solidFill>
                  <a:srgbClr val="FF0000"/>
                </a:solidFill>
                <a:latin typeface="Times New Roman"/>
                <a:ea typeface="Calibri"/>
              </a:rPr>
              <a:t>», </a:t>
            </a:r>
            <a:r>
              <a:rPr lang="ru-RU" sz="1985" b="1" i="1" spc="-1" dirty="0" err="1">
                <a:solidFill>
                  <a:srgbClr val="FF0000"/>
                </a:solidFill>
                <a:latin typeface="Times New Roman"/>
                <a:ea typeface="Calibri"/>
              </a:rPr>
              <a:t>або</a:t>
            </a:r>
            <a:r>
              <a:rPr lang="ru-RU" sz="1985" b="1" i="1" spc="-1" dirty="0">
                <a:solidFill>
                  <a:srgbClr val="FF0000"/>
                </a:solidFill>
                <a:latin typeface="Times New Roman"/>
                <a:ea typeface="Calibri"/>
              </a:rPr>
              <a:t> «</a:t>
            </a:r>
            <a:r>
              <a:rPr lang="ru-RU" sz="1985" b="1" i="1" spc="-1" dirty="0" err="1">
                <a:solidFill>
                  <a:srgbClr val="FF0000"/>
                </a:solidFill>
                <a:latin typeface="Times New Roman"/>
                <a:ea typeface="Calibri"/>
              </a:rPr>
              <a:t>продукція</a:t>
            </a:r>
            <a:r>
              <a:rPr lang="ru-RU" sz="1985" b="1" i="1" spc="-1" dirty="0">
                <a:solidFill>
                  <a:srgbClr val="FF0000"/>
                </a:solidFill>
                <a:latin typeface="Times New Roman"/>
                <a:ea typeface="Calibri"/>
              </a:rPr>
              <a:t>, </a:t>
            </a:r>
            <a:r>
              <a:rPr lang="ru-RU" sz="1985" b="1" i="1" spc="-1" dirty="0" err="1">
                <a:solidFill>
                  <a:srgbClr val="FF0000"/>
                </a:solidFill>
                <a:latin typeface="Times New Roman"/>
                <a:ea typeface="Calibri"/>
              </a:rPr>
              <a:t>отримана</a:t>
            </a:r>
            <a:r>
              <a:rPr lang="ru-RU" sz="1985" b="1" i="1" spc="-1" dirty="0">
                <a:solidFill>
                  <a:srgbClr val="FF0000"/>
                </a:solidFill>
                <a:latin typeface="Times New Roman"/>
                <a:ea typeface="Calibri"/>
              </a:rPr>
              <a:t> з </a:t>
            </a:r>
            <a:r>
              <a:rPr lang="ru-RU" sz="1985" b="1" i="1" spc="-1" dirty="0" err="1">
                <a:solidFill>
                  <a:srgbClr val="FF0000"/>
                </a:solidFill>
                <a:latin typeface="Times New Roman"/>
                <a:ea typeface="Calibri"/>
              </a:rPr>
              <a:t>генетично</a:t>
            </a:r>
            <a:r>
              <a:rPr lang="ru-RU" sz="1985" b="1" i="1" spc="-1" dirty="0">
                <a:solidFill>
                  <a:srgbClr val="FF0000"/>
                </a:solidFill>
                <a:latin typeface="Times New Roman"/>
                <a:ea typeface="Calibri"/>
              </a:rPr>
              <a:t> </a:t>
            </a:r>
            <a:r>
              <a:rPr lang="ru-RU" sz="1985" b="1" i="1" spc="-1" dirty="0" err="1">
                <a:solidFill>
                  <a:srgbClr val="FF0000"/>
                </a:solidFill>
                <a:latin typeface="Times New Roman"/>
                <a:ea typeface="Calibri"/>
              </a:rPr>
              <a:t>модифікованих</a:t>
            </a:r>
            <a:r>
              <a:rPr lang="ru-RU" sz="1985" b="1" i="1" spc="-1" dirty="0">
                <a:solidFill>
                  <a:srgbClr val="FF0000"/>
                </a:solidFill>
                <a:latin typeface="Times New Roman"/>
                <a:ea typeface="Calibri"/>
              </a:rPr>
              <a:t> </a:t>
            </a:r>
            <a:r>
              <a:rPr lang="ru-RU" sz="1985" b="1" i="1" spc="-1" dirty="0" err="1">
                <a:solidFill>
                  <a:srgbClr val="FF0000"/>
                </a:solidFill>
                <a:latin typeface="Times New Roman"/>
                <a:ea typeface="Calibri"/>
              </a:rPr>
              <a:t>джерел</a:t>
            </a:r>
            <a:r>
              <a:rPr lang="ru-RU" sz="1985" b="1" i="1" spc="-1" dirty="0">
                <a:solidFill>
                  <a:srgbClr val="FF0000"/>
                </a:solidFill>
                <a:latin typeface="Times New Roman"/>
                <a:ea typeface="Calibri"/>
              </a:rPr>
              <a:t>», </a:t>
            </a:r>
            <a:r>
              <a:rPr lang="ru-RU" sz="1985" b="1" i="1" spc="-1" dirty="0" err="1">
                <a:solidFill>
                  <a:srgbClr val="FF0000"/>
                </a:solidFill>
                <a:latin typeface="Times New Roman"/>
                <a:ea typeface="Calibri"/>
              </a:rPr>
              <a:t>або</a:t>
            </a:r>
            <a:r>
              <a:rPr lang="ru-RU" sz="1985" b="1" i="1" spc="-1" dirty="0">
                <a:solidFill>
                  <a:srgbClr val="FF0000"/>
                </a:solidFill>
                <a:latin typeface="Times New Roman"/>
                <a:ea typeface="Calibri"/>
              </a:rPr>
              <a:t> «</a:t>
            </a:r>
            <a:r>
              <a:rPr lang="ru-RU" sz="1985" b="1" i="1" spc="-1" dirty="0" err="1">
                <a:solidFill>
                  <a:srgbClr val="FF0000"/>
                </a:solidFill>
                <a:latin typeface="Times New Roman"/>
                <a:ea typeface="Calibri"/>
              </a:rPr>
              <a:t>продукція</a:t>
            </a:r>
            <a:r>
              <a:rPr lang="ru-RU" sz="1985" b="1" i="1" spc="-1" dirty="0">
                <a:solidFill>
                  <a:srgbClr val="FF0000"/>
                </a:solidFill>
                <a:latin typeface="Times New Roman"/>
                <a:ea typeface="Calibri"/>
              </a:rPr>
              <a:t> </a:t>
            </a:r>
            <a:r>
              <a:rPr lang="ru-RU" sz="1985" b="1" i="1" spc="-1" dirty="0" err="1">
                <a:solidFill>
                  <a:srgbClr val="FF0000"/>
                </a:solidFill>
                <a:latin typeface="Times New Roman"/>
                <a:ea typeface="Calibri"/>
              </a:rPr>
              <a:t>містить</a:t>
            </a:r>
            <a:r>
              <a:rPr lang="ru-RU" sz="1985" b="1" i="1" spc="-1" dirty="0">
                <a:solidFill>
                  <a:srgbClr val="FF0000"/>
                </a:solidFill>
                <a:latin typeface="Times New Roman"/>
                <a:ea typeface="Calibri"/>
              </a:rPr>
              <a:t> </a:t>
            </a:r>
            <a:r>
              <a:rPr lang="ru-RU" sz="1985" b="1" i="1" spc="-1" dirty="0" err="1">
                <a:solidFill>
                  <a:srgbClr val="FF0000"/>
                </a:solidFill>
                <a:latin typeface="Times New Roman"/>
                <a:ea typeface="Calibri"/>
              </a:rPr>
              <a:t>компоненти</a:t>
            </a:r>
            <a:r>
              <a:rPr lang="ru-RU" sz="1985" b="1" i="1" spc="-1" dirty="0">
                <a:solidFill>
                  <a:srgbClr val="FF0000"/>
                </a:solidFill>
                <a:latin typeface="Times New Roman"/>
                <a:ea typeface="Calibri"/>
              </a:rPr>
              <a:t> з </a:t>
            </a:r>
            <a:r>
              <a:rPr lang="ru-RU" sz="1985" b="1" i="1" spc="-1" dirty="0" err="1">
                <a:solidFill>
                  <a:srgbClr val="FF0000"/>
                </a:solidFill>
                <a:latin typeface="Times New Roman"/>
                <a:ea typeface="Calibri"/>
              </a:rPr>
              <a:t>генетично</a:t>
            </a:r>
            <a:r>
              <a:rPr lang="ru-RU" sz="1985" b="1" i="1" spc="-1" dirty="0">
                <a:solidFill>
                  <a:srgbClr val="FF0000"/>
                </a:solidFill>
                <a:latin typeface="Times New Roman"/>
                <a:ea typeface="Calibri"/>
              </a:rPr>
              <a:t> </a:t>
            </a:r>
            <a:r>
              <a:rPr lang="ru-RU" sz="1985" b="1" i="1" spc="-1" dirty="0" err="1">
                <a:solidFill>
                  <a:srgbClr val="FF0000"/>
                </a:solidFill>
                <a:latin typeface="Times New Roman"/>
                <a:ea typeface="Calibri"/>
              </a:rPr>
              <a:t>модифікованих</a:t>
            </a:r>
            <a:r>
              <a:rPr lang="ru-RU" sz="1985" b="1" i="1" spc="-1" dirty="0">
                <a:solidFill>
                  <a:srgbClr val="FF0000"/>
                </a:solidFill>
                <a:latin typeface="Times New Roman"/>
                <a:ea typeface="Calibri"/>
              </a:rPr>
              <a:t> </a:t>
            </a:r>
            <a:r>
              <a:rPr lang="ru-RU" sz="1985" b="1" i="1" spc="-1" dirty="0" err="1">
                <a:solidFill>
                  <a:srgbClr val="FF0000"/>
                </a:solidFill>
                <a:latin typeface="Times New Roman"/>
                <a:ea typeface="Calibri"/>
              </a:rPr>
              <a:t>джерел</a:t>
            </a:r>
            <a:r>
              <a:rPr lang="ru-RU" sz="1985" b="1" i="1" spc="-1" dirty="0">
                <a:solidFill>
                  <a:srgbClr val="FF0000"/>
                </a:solidFill>
                <a:latin typeface="Times New Roman"/>
                <a:ea typeface="Calibri"/>
              </a:rPr>
              <a:t>» </a:t>
            </a:r>
            <a:r>
              <a:rPr lang="ru-RU" sz="1985" b="1" spc="-1" dirty="0">
                <a:solidFill>
                  <a:srgbClr val="000000"/>
                </a:solidFill>
                <a:latin typeface="Times New Roman"/>
                <a:ea typeface="Calibri"/>
              </a:rPr>
              <a:t>(для </a:t>
            </a:r>
            <a:r>
              <a:rPr lang="ru-RU" sz="1985" b="1" spc="-1" dirty="0" err="1">
                <a:solidFill>
                  <a:srgbClr val="000000"/>
                </a:solidFill>
                <a:latin typeface="Times New Roman"/>
                <a:ea typeface="Calibri"/>
              </a:rPr>
              <a:t>продуктів</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що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містять</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більше</a:t>
            </a:r>
            <a:r>
              <a:rPr lang="ru-RU" sz="1985" b="1" spc="-1" dirty="0">
                <a:solidFill>
                  <a:srgbClr val="000000"/>
                </a:solidFill>
                <a:latin typeface="Times New Roman"/>
                <a:ea typeface="Calibri"/>
              </a:rPr>
              <a:t> 5% </a:t>
            </a:r>
            <a:r>
              <a:rPr lang="ru-RU" sz="1985" b="1" spc="-1" dirty="0" err="1">
                <a:solidFill>
                  <a:srgbClr val="000000"/>
                </a:solidFill>
                <a:latin typeface="Times New Roman"/>
                <a:ea typeface="Calibri"/>
              </a:rPr>
              <a:t>компонентів</a:t>
            </a:r>
            <a:r>
              <a:rPr lang="ru-RU" sz="1985" b="1" spc="-1" dirty="0">
                <a:solidFill>
                  <a:srgbClr val="000000"/>
                </a:solidFill>
                <a:latin typeface="Times New Roman"/>
                <a:ea typeface="Calibri"/>
              </a:rPr>
              <a:t> ГМО).</a:t>
            </a:r>
            <a:endParaRPr lang="ru-RU" sz="1985" spc="-1" dirty="0">
              <a:latin typeface="Arial"/>
            </a:endParaRPr>
          </a:p>
          <a:p>
            <a:pPr marL="238205" indent="198504" algn="just">
              <a:buClr>
                <a:srgbClr val="000000"/>
              </a:buClr>
              <a:buFont typeface="Wingdings" charset="2"/>
              <a:buChar char=""/>
            </a:pPr>
            <a:r>
              <a:rPr lang="ru-RU" sz="1985" b="1" spc="-1" dirty="0" err="1">
                <a:solidFill>
                  <a:srgbClr val="000000"/>
                </a:solidFill>
                <a:latin typeface="Times New Roman"/>
                <a:ea typeface="Calibri"/>
              </a:rPr>
              <a:t>Продукти</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харчування</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що</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отримані</a:t>
            </a:r>
            <a:r>
              <a:rPr lang="ru-RU" sz="1985" b="1" spc="-1" dirty="0">
                <a:solidFill>
                  <a:srgbClr val="000000"/>
                </a:solidFill>
                <a:latin typeface="Times New Roman"/>
                <a:ea typeface="Calibri"/>
              </a:rPr>
              <a:t> з ГМО і не </a:t>
            </a:r>
            <a:r>
              <a:rPr lang="ru-RU" sz="1985" b="1" spc="-1" dirty="0" err="1">
                <a:solidFill>
                  <a:srgbClr val="000000"/>
                </a:solidFill>
                <a:latin typeface="Times New Roman"/>
                <a:ea typeface="Calibri"/>
              </a:rPr>
              <a:t>містять</a:t>
            </a:r>
            <a:r>
              <a:rPr lang="ru-RU" sz="1985" b="1" spc="-1" dirty="0">
                <a:solidFill>
                  <a:srgbClr val="000000"/>
                </a:solidFill>
                <a:latin typeface="Times New Roman"/>
                <a:ea typeface="Calibri"/>
              </a:rPr>
              <a:t> ДНК і </a:t>
            </a:r>
            <a:r>
              <a:rPr lang="ru-RU" sz="1985" b="1" spc="-1" dirty="0" err="1">
                <a:solidFill>
                  <a:srgbClr val="000000"/>
                </a:solidFill>
                <a:latin typeface="Times New Roman"/>
                <a:ea typeface="Calibri"/>
              </a:rPr>
              <a:t>білок</a:t>
            </a:r>
            <a:r>
              <a:rPr lang="ru-RU" sz="1985" b="1" spc="-1" dirty="0">
                <a:solidFill>
                  <a:srgbClr val="000000"/>
                </a:solidFill>
                <a:latin typeface="Times New Roman"/>
                <a:ea typeface="Calibri"/>
              </a:rPr>
              <a:t>, в </a:t>
            </a:r>
            <a:r>
              <a:rPr lang="ru-RU" sz="1985" b="1" spc="-1" dirty="0" err="1">
                <a:solidFill>
                  <a:srgbClr val="000000"/>
                </a:solidFill>
                <a:latin typeface="Times New Roman"/>
                <a:ea typeface="Calibri"/>
              </a:rPr>
              <a:t>додатковому</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етикетуванні</a:t>
            </a:r>
            <a:r>
              <a:rPr lang="ru-RU" sz="1985" b="1" spc="-1" dirty="0">
                <a:solidFill>
                  <a:srgbClr val="000000"/>
                </a:solidFill>
                <a:latin typeface="Times New Roman"/>
                <a:ea typeface="Calibri"/>
              </a:rPr>
              <a:t> не </a:t>
            </a:r>
            <a:r>
              <a:rPr lang="ru-RU" sz="1985" b="1" spc="-1" dirty="0" err="1">
                <a:solidFill>
                  <a:srgbClr val="000000"/>
                </a:solidFill>
                <a:latin typeface="Times New Roman"/>
                <a:ea typeface="Calibri"/>
              </a:rPr>
              <a:t>мають</a:t>
            </a:r>
            <a:r>
              <a:rPr lang="ru-RU" sz="1985" b="1" spc="-1" dirty="0">
                <a:solidFill>
                  <a:srgbClr val="000000"/>
                </a:solidFill>
                <a:latin typeface="Times New Roman"/>
                <a:ea typeface="Calibri"/>
              </a:rPr>
              <a:t> потреби у </a:t>
            </a:r>
            <a:r>
              <a:rPr lang="ru-RU" sz="1985" b="1" spc="-1" dirty="0" err="1">
                <a:solidFill>
                  <a:srgbClr val="000000"/>
                </a:solidFill>
                <a:latin typeface="Times New Roman"/>
                <a:ea typeface="Calibri"/>
              </a:rPr>
              <a:t>разі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повної</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еквівалентності</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харчової</a:t>
            </a:r>
            <a:r>
              <a:rPr lang="ru-RU" sz="1985" b="1" spc="-1" dirty="0">
                <a:solidFill>
                  <a:srgbClr val="000000"/>
                </a:solidFill>
                <a:latin typeface="Times New Roman"/>
                <a:ea typeface="Calibri"/>
              </a:rPr>
              <a:t> </a:t>
            </a:r>
            <a:r>
              <a:rPr lang="ru-RU" sz="1985" b="1" spc="-1" dirty="0" err="1">
                <a:solidFill>
                  <a:srgbClr val="000000"/>
                </a:solidFill>
                <a:latin typeface="Times New Roman"/>
                <a:ea typeface="Calibri"/>
              </a:rPr>
              <a:t>цінності</a:t>
            </a:r>
            <a:r>
              <a:rPr lang="ru-RU" sz="1985" b="1" spc="-1" dirty="0">
                <a:solidFill>
                  <a:srgbClr val="000000"/>
                </a:solidFill>
                <a:latin typeface="Times New Roman"/>
                <a:ea typeface="Calibri"/>
              </a:rPr>
              <a:t> продукту </a:t>
            </a:r>
            <a:r>
              <a:rPr lang="ru-RU" sz="1985" b="1" spc="-1" dirty="0" err="1">
                <a:solidFill>
                  <a:srgbClr val="000000"/>
                </a:solidFill>
                <a:latin typeface="Times New Roman"/>
                <a:ea typeface="Calibri"/>
              </a:rPr>
              <a:t>традиційному</a:t>
            </a:r>
            <a:r>
              <a:rPr lang="ru-RU" sz="1985" b="1" spc="-1" dirty="0">
                <a:solidFill>
                  <a:srgbClr val="000000"/>
                </a:solidFill>
                <a:latin typeface="Times New Roman"/>
                <a:ea typeface="Calibri"/>
              </a:rPr>
              <a:t> аналогу.</a:t>
            </a:r>
            <a:endParaRPr lang="ru-RU" sz="1985" spc="-1" dirty="0">
              <a:latin typeface="Arial"/>
            </a:endParaRPr>
          </a:p>
        </p:txBody>
      </p:sp>
    </p:spTree>
    <p:extLst>
      <p:ext uri="{BB962C8B-B14F-4D97-AF65-F5344CB8AC3E}">
        <p14:creationId xmlns:p14="http://schemas.microsoft.com/office/powerpoint/2010/main" val="357469826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8" name="Рисунок 1"/>
          <p:cNvPicPr/>
          <p:nvPr/>
        </p:nvPicPr>
        <p:blipFill>
          <a:blip r:embed="rId2"/>
          <a:stretch/>
        </p:blipFill>
        <p:spPr>
          <a:xfrm>
            <a:off x="2048123" y="0"/>
            <a:ext cx="5904978" cy="7561262"/>
          </a:xfrm>
          <a:prstGeom prst="rect">
            <a:avLst/>
          </a:prstGeom>
          <a:ln>
            <a:noFill/>
          </a:ln>
        </p:spPr>
      </p:pic>
    </p:spTree>
    <p:extLst>
      <p:ext uri="{BB962C8B-B14F-4D97-AF65-F5344CB8AC3E}">
        <p14:creationId xmlns:p14="http://schemas.microsoft.com/office/powerpoint/2010/main" val="56110359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38905" y="7263536"/>
            <a:ext cx="476884" cy="0"/>
          </a:xfrm>
          <a:custGeom>
            <a:avLst/>
            <a:gdLst/>
            <a:ahLst/>
            <a:cxnLst/>
            <a:rect l="l" t="t" r="r" b="b"/>
            <a:pathLst>
              <a:path w="476885">
                <a:moveTo>
                  <a:pt x="0" y="0"/>
                </a:moveTo>
                <a:lnTo>
                  <a:pt x="476389" y="0"/>
                </a:lnTo>
              </a:path>
            </a:pathLst>
          </a:custGeom>
          <a:ln w="8470">
            <a:solidFill>
              <a:srgbClr val="231F20"/>
            </a:solidFill>
          </a:ln>
        </p:spPr>
        <p:txBody>
          <a:bodyPr wrap="square" lIns="0" tIns="0" rIns="0" bIns="0" rtlCol="0"/>
          <a:lstStyle/>
          <a:p>
            <a:endParaRPr/>
          </a:p>
        </p:txBody>
      </p:sp>
      <p:sp>
        <p:nvSpPr>
          <p:cNvPr id="3" name="object 3"/>
          <p:cNvSpPr txBox="1"/>
          <p:nvPr/>
        </p:nvSpPr>
        <p:spPr>
          <a:xfrm>
            <a:off x="317500" y="200025"/>
            <a:ext cx="9413126" cy="7166064"/>
          </a:xfrm>
          <a:prstGeom prst="rect">
            <a:avLst/>
          </a:prstGeom>
        </p:spPr>
        <p:txBody>
          <a:bodyPr vert="horz" wrap="square" lIns="0" tIns="12700" rIns="0" bIns="0" rtlCol="0">
            <a:spAutoFit/>
          </a:bodyPr>
          <a:lstStyle/>
          <a:p>
            <a:pPr marL="75563" algn="just">
              <a:spcBef>
                <a:spcPts val="100"/>
              </a:spcBef>
              <a:tabLst>
                <a:tab pos="4107713" algn="l"/>
              </a:tabLst>
            </a:pPr>
            <a:r>
              <a:rPr sz="2800" b="1" spc="-10" dirty="0" err="1">
                <a:solidFill>
                  <a:srgbClr val="231F20"/>
                </a:solidFill>
                <a:latin typeface="Times New Roman"/>
                <a:cs typeface="Times New Roman"/>
              </a:rPr>
              <a:t>Методом</a:t>
            </a:r>
            <a:r>
              <a:rPr sz="2800" b="1" spc="-10" dirty="0">
                <a:solidFill>
                  <a:srgbClr val="231F20"/>
                </a:solidFill>
                <a:latin typeface="Times New Roman"/>
                <a:cs typeface="Times New Roman"/>
              </a:rPr>
              <a:t> </a:t>
            </a:r>
            <a:r>
              <a:rPr sz="2800" b="1" dirty="0">
                <a:solidFill>
                  <a:srgbClr val="231F20"/>
                </a:solidFill>
                <a:latin typeface="Times New Roman"/>
                <a:cs typeface="Times New Roman"/>
              </a:rPr>
              <a:t>створення </a:t>
            </a:r>
            <a:r>
              <a:rPr sz="2800" b="1" spc="-5" dirty="0">
                <a:solidFill>
                  <a:srgbClr val="231F20"/>
                </a:solidFill>
                <a:latin typeface="Times New Roman"/>
                <a:cs typeface="Times New Roman"/>
              </a:rPr>
              <a:t>комбінацій геномів, </a:t>
            </a:r>
            <a:r>
              <a:rPr sz="2800" b="1" dirty="0">
                <a:solidFill>
                  <a:srgbClr val="231F20"/>
                </a:solidFill>
                <a:latin typeface="Times New Roman"/>
                <a:cs typeface="Times New Roman"/>
              </a:rPr>
              <a:t>які неможливо </a:t>
            </a:r>
            <a:r>
              <a:rPr sz="2800" b="1" spc="5" dirty="0">
                <a:solidFill>
                  <a:srgbClr val="231F20"/>
                </a:solidFill>
                <a:latin typeface="Times New Roman"/>
                <a:cs typeface="Times New Roman"/>
              </a:rPr>
              <a:t> </a:t>
            </a:r>
            <a:r>
              <a:rPr sz="2800" b="1" dirty="0">
                <a:solidFill>
                  <a:srgbClr val="231F20"/>
                </a:solidFill>
                <a:latin typeface="Times New Roman"/>
                <a:cs typeface="Times New Roman"/>
              </a:rPr>
              <a:t>отримати</a:t>
            </a:r>
            <a:r>
              <a:rPr sz="2800" b="1" spc="5" dirty="0">
                <a:solidFill>
                  <a:srgbClr val="231F20"/>
                </a:solidFill>
                <a:latin typeface="Times New Roman"/>
                <a:cs typeface="Times New Roman"/>
              </a:rPr>
              <a:t> статевим</a:t>
            </a:r>
            <a:r>
              <a:rPr sz="2800" b="1" spc="10" dirty="0">
                <a:solidFill>
                  <a:srgbClr val="231F20"/>
                </a:solidFill>
                <a:latin typeface="Times New Roman"/>
                <a:cs typeface="Times New Roman"/>
              </a:rPr>
              <a:t> </a:t>
            </a:r>
            <a:r>
              <a:rPr sz="2800" b="1" spc="-5" dirty="0">
                <a:solidFill>
                  <a:srgbClr val="231F20"/>
                </a:solidFill>
                <a:latin typeface="Times New Roman"/>
                <a:cs typeface="Times New Roman"/>
              </a:rPr>
              <a:t>шляхом</a:t>
            </a:r>
            <a:r>
              <a:rPr sz="2800" b="1" dirty="0">
                <a:solidFill>
                  <a:srgbClr val="231F20"/>
                </a:solidFill>
                <a:latin typeface="Times New Roman"/>
                <a:cs typeface="Times New Roman"/>
              </a:rPr>
              <a:t> </a:t>
            </a:r>
            <a:r>
              <a:rPr sz="2800" b="1" spc="10" dirty="0">
                <a:solidFill>
                  <a:srgbClr val="231F20"/>
                </a:solidFill>
                <a:latin typeface="Times New Roman"/>
                <a:cs typeface="Times New Roman"/>
              </a:rPr>
              <a:t>через</a:t>
            </a:r>
            <a:r>
              <a:rPr sz="2800" b="1" spc="15" dirty="0">
                <a:solidFill>
                  <a:srgbClr val="231F20"/>
                </a:solidFill>
                <a:latin typeface="Times New Roman"/>
                <a:cs typeface="Times New Roman"/>
              </a:rPr>
              <a:t> </a:t>
            </a:r>
            <a:r>
              <a:rPr sz="2800" b="1" spc="10" dirty="0">
                <a:solidFill>
                  <a:srgbClr val="231F20"/>
                </a:solidFill>
                <a:latin typeface="Times New Roman"/>
                <a:cs typeface="Times New Roman"/>
              </a:rPr>
              <a:t>строгу</a:t>
            </a:r>
            <a:r>
              <a:rPr sz="2800" b="1" spc="15" dirty="0">
                <a:solidFill>
                  <a:srgbClr val="231F20"/>
                </a:solidFill>
                <a:latin typeface="Times New Roman"/>
                <a:cs typeface="Times New Roman"/>
              </a:rPr>
              <a:t> </a:t>
            </a:r>
            <a:r>
              <a:rPr sz="2800" b="1" spc="5" dirty="0">
                <a:solidFill>
                  <a:srgbClr val="231F20"/>
                </a:solidFill>
                <a:latin typeface="Times New Roman"/>
                <a:cs typeface="Times New Roman"/>
              </a:rPr>
              <a:t>несумісність,</a:t>
            </a:r>
            <a:r>
              <a:rPr sz="2800" b="1" spc="10" dirty="0">
                <a:solidFill>
                  <a:srgbClr val="231F20"/>
                </a:solidFill>
                <a:latin typeface="Times New Roman"/>
                <a:cs typeface="Times New Roman"/>
              </a:rPr>
              <a:t> </a:t>
            </a:r>
            <a:r>
              <a:rPr sz="2800" b="1" dirty="0">
                <a:solidFill>
                  <a:srgbClr val="231F20"/>
                </a:solidFill>
                <a:latin typeface="Times New Roman"/>
                <a:cs typeface="Times New Roman"/>
              </a:rPr>
              <a:t>є </a:t>
            </a:r>
            <a:r>
              <a:rPr sz="2800" b="1" spc="5" dirty="0">
                <a:solidFill>
                  <a:srgbClr val="231F20"/>
                </a:solidFill>
                <a:latin typeface="Times New Roman"/>
                <a:cs typeface="Times New Roman"/>
              </a:rPr>
              <a:t> </a:t>
            </a:r>
            <a:r>
              <a:rPr sz="2800" b="1" i="1" spc="-10" dirty="0">
                <a:solidFill>
                  <a:srgbClr val="FF0000"/>
                </a:solidFill>
                <a:effectLst>
                  <a:outerShdw blurRad="38100" dist="38100" dir="2700000" algn="tl">
                    <a:srgbClr val="000000">
                      <a:alpha val="43137"/>
                    </a:srgbClr>
                  </a:outerShdw>
                </a:effectLst>
                <a:latin typeface="Times New Roman"/>
                <a:cs typeface="Times New Roman"/>
              </a:rPr>
              <a:t>соматична</a:t>
            </a:r>
            <a:r>
              <a:rPr sz="2800" b="1" i="1" spc="-40" dirty="0">
                <a:solidFill>
                  <a:srgbClr val="FF0000"/>
                </a:solidFill>
                <a:effectLst>
                  <a:outerShdw blurRad="38100" dist="38100" dir="2700000" algn="tl">
                    <a:srgbClr val="000000">
                      <a:alpha val="43137"/>
                    </a:srgbClr>
                  </a:outerShdw>
                </a:effectLst>
                <a:latin typeface="Times New Roman"/>
                <a:cs typeface="Times New Roman"/>
              </a:rPr>
              <a:t> </a:t>
            </a:r>
            <a:r>
              <a:rPr sz="2800" b="1" i="1" spc="-5" dirty="0">
                <a:solidFill>
                  <a:srgbClr val="FF0000"/>
                </a:solidFill>
                <a:effectLst>
                  <a:outerShdw blurRad="38100" dist="38100" dir="2700000" algn="tl">
                    <a:srgbClr val="000000">
                      <a:alpha val="43137"/>
                    </a:srgbClr>
                  </a:outerShdw>
                </a:effectLst>
                <a:latin typeface="Times New Roman"/>
                <a:cs typeface="Times New Roman"/>
              </a:rPr>
              <a:t>(парасексуальна)</a:t>
            </a:r>
            <a:r>
              <a:rPr sz="2800" b="1" i="1" spc="-40" dirty="0">
                <a:solidFill>
                  <a:srgbClr val="FF0000"/>
                </a:solidFill>
                <a:effectLst>
                  <a:outerShdw blurRad="38100" dist="38100" dir="2700000" algn="tl">
                    <a:srgbClr val="000000">
                      <a:alpha val="43137"/>
                    </a:srgbClr>
                  </a:outerShdw>
                </a:effectLst>
                <a:latin typeface="Times New Roman"/>
                <a:cs typeface="Times New Roman"/>
              </a:rPr>
              <a:t> </a:t>
            </a:r>
            <a:r>
              <a:rPr sz="2800" b="1" i="1" spc="-5" dirty="0">
                <a:solidFill>
                  <a:srgbClr val="FF0000"/>
                </a:solidFill>
                <a:effectLst>
                  <a:outerShdw blurRad="38100" dist="38100" dir="2700000" algn="tl">
                    <a:srgbClr val="000000">
                      <a:alpha val="43137"/>
                    </a:srgbClr>
                  </a:outerShdw>
                </a:effectLst>
                <a:latin typeface="Times New Roman"/>
                <a:cs typeface="Times New Roman"/>
              </a:rPr>
              <a:t>гібридизація</a:t>
            </a:r>
            <a:r>
              <a:rPr sz="2800" b="1" i="1" spc="-40" dirty="0">
                <a:solidFill>
                  <a:srgbClr val="FF0000"/>
                </a:solidFill>
                <a:effectLst>
                  <a:outerShdw blurRad="38100" dist="38100" dir="2700000" algn="tl">
                    <a:srgbClr val="000000">
                      <a:alpha val="43137"/>
                    </a:srgbClr>
                  </a:outerShdw>
                </a:effectLst>
                <a:latin typeface="Times New Roman"/>
                <a:cs typeface="Times New Roman"/>
              </a:rPr>
              <a:t> </a:t>
            </a:r>
            <a:r>
              <a:rPr sz="2800" b="1" dirty="0">
                <a:solidFill>
                  <a:srgbClr val="231F20"/>
                </a:solidFill>
                <a:latin typeface="Times New Roman"/>
                <a:cs typeface="Times New Roman"/>
              </a:rPr>
              <a:t>–</a:t>
            </a:r>
            <a:r>
              <a:rPr sz="2800" b="1" spc="-40" dirty="0">
                <a:solidFill>
                  <a:srgbClr val="231F20"/>
                </a:solidFill>
                <a:latin typeface="Times New Roman"/>
                <a:cs typeface="Times New Roman"/>
              </a:rPr>
              <a:t> </a:t>
            </a:r>
            <a:r>
              <a:rPr sz="2800" b="1" dirty="0">
                <a:solidFill>
                  <a:srgbClr val="231F20"/>
                </a:solidFill>
                <a:latin typeface="Times New Roman"/>
                <a:cs typeface="Times New Roman"/>
              </a:rPr>
              <a:t>різновид</a:t>
            </a:r>
            <a:r>
              <a:rPr sz="2800" b="1" spc="-40" dirty="0">
                <a:solidFill>
                  <a:srgbClr val="231F20"/>
                </a:solidFill>
                <a:latin typeface="Times New Roman"/>
                <a:cs typeface="Times New Roman"/>
              </a:rPr>
              <a:t> </a:t>
            </a:r>
            <a:r>
              <a:rPr sz="2800" b="1" dirty="0">
                <a:solidFill>
                  <a:srgbClr val="231F20"/>
                </a:solidFill>
                <a:latin typeface="Times New Roman"/>
                <a:cs typeface="Times New Roman"/>
              </a:rPr>
              <a:t>клітинної </a:t>
            </a:r>
            <a:r>
              <a:rPr sz="2800" b="1" spc="-290" dirty="0">
                <a:solidFill>
                  <a:srgbClr val="231F20"/>
                </a:solidFill>
                <a:latin typeface="Times New Roman"/>
                <a:cs typeface="Times New Roman"/>
              </a:rPr>
              <a:t> </a:t>
            </a:r>
            <a:r>
              <a:rPr sz="2800" b="1" spc="5" dirty="0">
                <a:solidFill>
                  <a:srgbClr val="231F20"/>
                </a:solidFill>
                <a:latin typeface="Times New Roman"/>
                <a:cs typeface="Times New Roman"/>
              </a:rPr>
              <a:t>інженерії. Протопласти за певних </a:t>
            </a:r>
            <a:r>
              <a:rPr sz="2800" b="1" dirty="0">
                <a:solidFill>
                  <a:srgbClr val="231F20"/>
                </a:solidFill>
                <a:latin typeface="Times New Roman"/>
                <a:cs typeface="Times New Roman"/>
              </a:rPr>
              <a:t>умов можуть зливатися, </a:t>
            </a:r>
            <a:r>
              <a:rPr sz="2800" b="1" spc="5" dirty="0">
                <a:solidFill>
                  <a:srgbClr val="231F20"/>
                </a:solidFill>
                <a:latin typeface="Times New Roman"/>
                <a:cs typeface="Times New Roman"/>
              </a:rPr>
              <a:t> </a:t>
            </a:r>
            <a:r>
              <a:rPr sz="2800" b="1" spc="-10" dirty="0">
                <a:solidFill>
                  <a:srgbClr val="231F20"/>
                </a:solidFill>
                <a:latin typeface="Times New Roman"/>
                <a:cs typeface="Times New Roman"/>
              </a:rPr>
              <a:t>утворюючи </a:t>
            </a:r>
            <a:r>
              <a:rPr sz="2800" b="1" dirty="0">
                <a:solidFill>
                  <a:srgbClr val="231F20"/>
                </a:solidFill>
                <a:latin typeface="Times New Roman"/>
                <a:cs typeface="Times New Roman"/>
              </a:rPr>
              <a:t>гібридну </a:t>
            </a:r>
            <a:r>
              <a:rPr sz="2800" b="1" spc="-20" dirty="0">
                <a:solidFill>
                  <a:srgbClr val="231F20"/>
                </a:solidFill>
                <a:latin typeface="Times New Roman"/>
                <a:cs typeface="Times New Roman"/>
              </a:rPr>
              <a:t>клітину, </a:t>
            </a:r>
            <a:r>
              <a:rPr sz="2800" b="1" dirty="0">
                <a:solidFill>
                  <a:srgbClr val="231F20"/>
                </a:solidFill>
                <a:latin typeface="Times New Roman"/>
                <a:cs typeface="Times New Roman"/>
              </a:rPr>
              <a:t>з </a:t>
            </a:r>
            <a:r>
              <a:rPr sz="2800" b="1" spc="-20" dirty="0">
                <a:solidFill>
                  <a:srgbClr val="231F20"/>
                </a:solidFill>
                <a:latin typeface="Times New Roman"/>
                <a:cs typeface="Times New Roman"/>
              </a:rPr>
              <a:t>якої </a:t>
            </a:r>
            <a:r>
              <a:rPr sz="2800" b="1" spc="-10" dirty="0">
                <a:solidFill>
                  <a:srgbClr val="231F20"/>
                </a:solidFill>
                <a:latin typeface="Times New Roman"/>
                <a:cs typeface="Times New Roman"/>
              </a:rPr>
              <a:t>можна отримати </a:t>
            </a:r>
            <a:r>
              <a:rPr sz="2800" b="1" dirty="0">
                <a:solidFill>
                  <a:srgbClr val="231F20"/>
                </a:solidFill>
                <a:latin typeface="Times New Roman"/>
                <a:cs typeface="Times New Roman"/>
              </a:rPr>
              <a:t>гібридну </a:t>
            </a:r>
            <a:r>
              <a:rPr sz="2800" b="1" spc="-285" dirty="0">
                <a:solidFill>
                  <a:srgbClr val="231F20"/>
                </a:solidFill>
                <a:latin typeface="Times New Roman"/>
                <a:cs typeface="Times New Roman"/>
              </a:rPr>
              <a:t> </a:t>
            </a:r>
            <a:r>
              <a:rPr sz="2800" b="1" spc="-15" dirty="0">
                <a:solidFill>
                  <a:srgbClr val="231F20"/>
                </a:solidFill>
                <a:latin typeface="Times New Roman"/>
                <a:cs typeface="Times New Roman"/>
              </a:rPr>
              <a:t>рослину. </a:t>
            </a:r>
            <a:r>
              <a:rPr sz="2800" b="1" dirty="0">
                <a:solidFill>
                  <a:srgbClr val="231F20"/>
                </a:solidFill>
                <a:latin typeface="Times New Roman"/>
                <a:cs typeface="Times New Roman"/>
              </a:rPr>
              <a:t>Цей </a:t>
            </a:r>
            <a:r>
              <a:rPr sz="2800" b="1" spc="-5" dirty="0">
                <a:solidFill>
                  <a:srgbClr val="231F20"/>
                </a:solidFill>
                <a:latin typeface="Times New Roman"/>
                <a:cs typeface="Times New Roman"/>
              </a:rPr>
              <a:t>штучний </a:t>
            </a:r>
            <a:r>
              <a:rPr sz="2800" b="1" dirty="0">
                <a:solidFill>
                  <a:srgbClr val="231F20"/>
                </a:solidFill>
                <a:latin typeface="Times New Roman"/>
                <a:cs typeface="Times New Roman"/>
              </a:rPr>
              <a:t>спосіб </a:t>
            </a:r>
            <a:r>
              <a:rPr sz="2800" b="1" spc="-5" dirty="0">
                <a:solidFill>
                  <a:srgbClr val="231F20"/>
                </a:solidFill>
                <a:latin typeface="Times New Roman"/>
                <a:cs typeface="Times New Roman"/>
              </a:rPr>
              <a:t>отримання </a:t>
            </a:r>
            <a:r>
              <a:rPr sz="2800" b="1" dirty="0">
                <a:solidFill>
                  <a:srgbClr val="231F20"/>
                </a:solidFill>
                <a:latin typeface="Times New Roman"/>
                <a:cs typeface="Times New Roman"/>
              </a:rPr>
              <a:t>нових </a:t>
            </a:r>
            <a:r>
              <a:rPr sz="2800" b="1" spc="-10" dirty="0">
                <a:solidFill>
                  <a:srgbClr val="231F20"/>
                </a:solidFill>
                <a:latin typeface="Times New Roman"/>
                <a:cs typeface="Times New Roman"/>
              </a:rPr>
              <a:t>форм </a:t>
            </a:r>
            <a:r>
              <a:rPr sz="2800" b="1" dirty="0">
                <a:solidFill>
                  <a:srgbClr val="231F20"/>
                </a:solidFill>
                <a:latin typeface="Times New Roman"/>
                <a:cs typeface="Times New Roman"/>
              </a:rPr>
              <a:t>рослин </a:t>
            </a:r>
            <a:r>
              <a:rPr sz="2800" b="1" spc="5" dirty="0">
                <a:solidFill>
                  <a:srgbClr val="231F20"/>
                </a:solidFill>
                <a:latin typeface="Times New Roman"/>
                <a:cs typeface="Times New Roman"/>
              </a:rPr>
              <a:t> дозволяє </a:t>
            </a:r>
            <a:r>
              <a:rPr sz="2800" b="1" dirty="0">
                <a:solidFill>
                  <a:srgbClr val="231F20"/>
                </a:solidFill>
                <a:latin typeface="Times New Roman"/>
                <a:cs typeface="Times New Roman"/>
              </a:rPr>
              <a:t>схрещувати </a:t>
            </a:r>
            <a:r>
              <a:rPr sz="2800" b="1" spc="5" dirty="0">
                <a:solidFill>
                  <a:srgbClr val="231F20"/>
                </a:solidFill>
                <a:latin typeface="Times New Roman"/>
                <a:cs typeface="Times New Roman"/>
              </a:rPr>
              <a:t>філогенетично </a:t>
            </a:r>
            <a:r>
              <a:rPr sz="2800" b="1" spc="10" dirty="0">
                <a:solidFill>
                  <a:srgbClr val="231F20"/>
                </a:solidFill>
                <a:latin typeface="Times New Roman"/>
                <a:cs typeface="Times New Roman"/>
              </a:rPr>
              <a:t>віддалені </a:t>
            </a:r>
            <a:r>
              <a:rPr sz="2800" b="1" spc="5" dirty="0">
                <a:solidFill>
                  <a:srgbClr val="231F20"/>
                </a:solidFill>
                <a:latin typeface="Times New Roman"/>
                <a:cs typeface="Times New Roman"/>
              </a:rPr>
              <a:t>види </a:t>
            </a:r>
            <a:r>
              <a:rPr sz="2800" b="1" spc="10" dirty="0">
                <a:solidFill>
                  <a:srgbClr val="231F20"/>
                </a:solidFill>
                <a:latin typeface="Times New Roman"/>
                <a:cs typeface="Times New Roman"/>
              </a:rPr>
              <a:t>рослин, </a:t>
            </a:r>
            <a:r>
              <a:rPr sz="2800" b="1" spc="15" dirty="0">
                <a:solidFill>
                  <a:srgbClr val="231F20"/>
                </a:solidFill>
                <a:latin typeface="Times New Roman"/>
                <a:cs typeface="Times New Roman"/>
              </a:rPr>
              <a:t> </a:t>
            </a:r>
            <a:r>
              <a:rPr sz="2800" b="1" dirty="0">
                <a:solidFill>
                  <a:srgbClr val="231F20"/>
                </a:solidFill>
                <a:latin typeface="Times New Roman"/>
                <a:cs typeface="Times New Roman"/>
              </a:rPr>
              <a:t>отримувати </a:t>
            </a:r>
            <a:r>
              <a:rPr sz="2800" b="1" spc="5" dirty="0">
                <a:solidFill>
                  <a:srgbClr val="231F20"/>
                </a:solidFill>
                <a:latin typeface="Times New Roman"/>
                <a:cs typeface="Times New Roman"/>
              </a:rPr>
              <a:t>асиметричні </a:t>
            </a:r>
            <a:r>
              <a:rPr sz="2800" b="1" dirty="0">
                <a:solidFill>
                  <a:srgbClr val="231F20"/>
                </a:solidFill>
                <a:latin typeface="Times New Roman"/>
                <a:cs typeface="Times New Roman"/>
              </a:rPr>
              <a:t>гібриди і гетерозиготи, називається </a:t>
            </a:r>
            <a:r>
              <a:rPr sz="2800" b="1" spc="5" dirty="0">
                <a:solidFill>
                  <a:srgbClr val="231F20"/>
                </a:solidFill>
                <a:latin typeface="Times New Roman"/>
                <a:cs typeface="Times New Roman"/>
              </a:rPr>
              <a:t> </a:t>
            </a:r>
            <a:r>
              <a:rPr sz="2800" b="1" i="1" dirty="0">
                <a:solidFill>
                  <a:srgbClr val="7030A0"/>
                </a:solidFill>
                <a:effectLst>
                  <a:outerShdw blurRad="38100" dist="38100" dir="2700000" algn="tl">
                    <a:srgbClr val="000000">
                      <a:alpha val="43137"/>
                    </a:srgbClr>
                  </a:outerShdw>
                </a:effectLst>
                <a:latin typeface="Times New Roman"/>
                <a:cs typeface="Times New Roman"/>
              </a:rPr>
              <a:t>клітинною </a:t>
            </a:r>
            <a:r>
              <a:rPr sz="2800" b="1" i="1" spc="-5" dirty="0">
                <a:solidFill>
                  <a:srgbClr val="7030A0"/>
                </a:solidFill>
                <a:effectLst>
                  <a:outerShdw blurRad="38100" dist="38100" dir="2700000" algn="tl">
                    <a:srgbClr val="000000">
                      <a:alpha val="43137"/>
                    </a:srgbClr>
                  </a:outerShdw>
                </a:effectLst>
                <a:latin typeface="Times New Roman"/>
                <a:cs typeface="Times New Roman"/>
              </a:rPr>
              <a:t>інженерією</a:t>
            </a:r>
            <a:r>
              <a:rPr sz="2800" b="1" spc="-5" dirty="0">
                <a:solidFill>
                  <a:srgbClr val="231F20"/>
                </a:solidFill>
                <a:latin typeface="Times New Roman"/>
                <a:cs typeface="Times New Roman"/>
              </a:rPr>
              <a:t>. </a:t>
            </a:r>
            <a:r>
              <a:rPr sz="2800" b="1" spc="-10" dirty="0">
                <a:solidFill>
                  <a:srgbClr val="231F20"/>
                </a:solidFill>
                <a:latin typeface="Times New Roman"/>
                <a:cs typeface="Times New Roman"/>
              </a:rPr>
              <a:t>Генетичні </a:t>
            </a:r>
            <a:r>
              <a:rPr sz="2800" b="1" spc="-5" dirty="0">
                <a:solidFill>
                  <a:srgbClr val="231F20"/>
                </a:solidFill>
                <a:latin typeface="Times New Roman"/>
                <a:cs typeface="Times New Roman"/>
              </a:rPr>
              <a:t>маніпуляції </a:t>
            </a:r>
            <a:r>
              <a:rPr sz="2800" b="1" dirty="0">
                <a:solidFill>
                  <a:srgbClr val="231F20"/>
                </a:solidFill>
                <a:latin typeface="Times New Roman"/>
                <a:cs typeface="Times New Roman"/>
              </a:rPr>
              <a:t>безпосередньо </a:t>
            </a:r>
            <a:r>
              <a:rPr sz="2800" b="1" spc="5" dirty="0">
                <a:solidFill>
                  <a:srgbClr val="231F20"/>
                </a:solidFill>
                <a:latin typeface="Times New Roman"/>
                <a:cs typeface="Times New Roman"/>
              </a:rPr>
              <a:t> </a:t>
            </a:r>
            <a:r>
              <a:rPr sz="2800" b="1" dirty="0">
                <a:solidFill>
                  <a:srgbClr val="231F20"/>
                </a:solidFill>
                <a:latin typeface="Times New Roman"/>
                <a:cs typeface="Times New Roman"/>
              </a:rPr>
              <a:t>на рівні ДНК є </a:t>
            </a:r>
            <a:r>
              <a:rPr sz="2800" b="1" spc="-10" dirty="0">
                <a:solidFill>
                  <a:srgbClr val="231F20"/>
                </a:solidFill>
                <a:latin typeface="Times New Roman"/>
                <a:cs typeface="Times New Roman"/>
              </a:rPr>
              <a:t>предметом </a:t>
            </a:r>
            <a:r>
              <a:rPr sz="2800" b="1" spc="-5" dirty="0">
                <a:solidFill>
                  <a:srgbClr val="231F20"/>
                </a:solidFill>
                <a:latin typeface="Times New Roman"/>
                <a:cs typeface="Times New Roman"/>
              </a:rPr>
              <a:t>генної інженерії. </a:t>
            </a:r>
            <a:r>
              <a:rPr sz="2800" b="1" dirty="0">
                <a:solidFill>
                  <a:srgbClr val="231F20"/>
                </a:solidFill>
                <a:latin typeface="Times New Roman"/>
                <a:cs typeface="Times New Roman"/>
              </a:rPr>
              <a:t>Вони </a:t>
            </a:r>
            <a:r>
              <a:rPr sz="2800" b="1" spc="-5" dirty="0">
                <a:solidFill>
                  <a:srgbClr val="231F20"/>
                </a:solidFill>
                <a:latin typeface="Times New Roman"/>
                <a:cs typeface="Times New Roman"/>
              </a:rPr>
              <a:t>дозволяють </a:t>
            </a:r>
            <a:r>
              <a:rPr sz="2800" b="1" dirty="0">
                <a:solidFill>
                  <a:srgbClr val="231F20"/>
                </a:solidFill>
                <a:latin typeface="Times New Roman"/>
                <a:cs typeface="Times New Roman"/>
              </a:rPr>
              <a:t> </a:t>
            </a:r>
            <a:r>
              <a:rPr sz="2800" b="1" spc="-20" dirty="0">
                <a:solidFill>
                  <a:srgbClr val="231F20"/>
                </a:solidFill>
                <a:latin typeface="Times New Roman"/>
                <a:cs typeface="Times New Roman"/>
              </a:rPr>
              <a:t>здійснити</a:t>
            </a:r>
            <a:r>
              <a:rPr sz="2800" b="1" spc="-60" dirty="0">
                <a:solidFill>
                  <a:srgbClr val="231F20"/>
                </a:solidFill>
                <a:latin typeface="Times New Roman"/>
                <a:cs typeface="Times New Roman"/>
              </a:rPr>
              <a:t> </a:t>
            </a:r>
            <a:r>
              <a:rPr sz="2800" b="1" spc="-15" dirty="0">
                <a:solidFill>
                  <a:srgbClr val="231F20"/>
                </a:solidFill>
                <a:latin typeface="Times New Roman"/>
                <a:cs typeface="Times New Roman"/>
              </a:rPr>
              <a:t>генетичну</a:t>
            </a:r>
            <a:r>
              <a:rPr sz="2800" b="1" spc="-55" dirty="0">
                <a:solidFill>
                  <a:srgbClr val="231F20"/>
                </a:solidFill>
                <a:latin typeface="Times New Roman"/>
                <a:cs typeface="Times New Roman"/>
              </a:rPr>
              <a:t> </a:t>
            </a:r>
            <a:r>
              <a:rPr sz="2800" b="1" spc="-15" dirty="0">
                <a:solidFill>
                  <a:srgbClr val="231F20"/>
                </a:solidFill>
                <a:latin typeface="Times New Roman"/>
                <a:cs typeface="Times New Roman"/>
              </a:rPr>
              <a:t>трансформацію</a:t>
            </a:r>
            <a:r>
              <a:rPr sz="2800" b="1" spc="-60" dirty="0">
                <a:solidFill>
                  <a:srgbClr val="231F20"/>
                </a:solidFill>
                <a:latin typeface="Times New Roman"/>
                <a:cs typeface="Times New Roman"/>
              </a:rPr>
              <a:t> </a:t>
            </a:r>
            <a:r>
              <a:rPr sz="2800" b="1" dirty="0">
                <a:solidFill>
                  <a:srgbClr val="231F20"/>
                </a:solidFill>
                <a:latin typeface="Times New Roman"/>
                <a:cs typeface="Times New Roman"/>
              </a:rPr>
              <a:t>і</a:t>
            </a:r>
            <a:r>
              <a:rPr sz="2800" b="1" spc="-55" dirty="0">
                <a:solidFill>
                  <a:srgbClr val="231F20"/>
                </a:solidFill>
                <a:latin typeface="Times New Roman"/>
                <a:cs typeface="Times New Roman"/>
              </a:rPr>
              <a:t> </a:t>
            </a:r>
            <a:r>
              <a:rPr sz="2800" b="1" spc="-15" dirty="0">
                <a:solidFill>
                  <a:srgbClr val="231F20"/>
                </a:solidFill>
                <a:latin typeface="Times New Roman"/>
                <a:cs typeface="Times New Roman"/>
              </a:rPr>
              <a:t>створити</a:t>
            </a:r>
            <a:r>
              <a:rPr sz="2800" b="1" spc="-60" dirty="0">
                <a:solidFill>
                  <a:srgbClr val="231F20"/>
                </a:solidFill>
                <a:latin typeface="Times New Roman"/>
                <a:cs typeface="Times New Roman"/>
              </a:rPr>
              <a:t> </a:t>
            </a:r>
            <a:r>
              <a:rPr sz="2800" b="1" spc="-20" dirty="0" err="1">
                <a:solidFill>
                  <a:srgbClr val="231F20"/>
                </a:solidFill>
                <a:latin typeface="Times New Roman"/>
                <a:cs typeface="Times New Roman"/>
              </a:rPr>
              <a:t>абсолютно</a:t>
            </a:r>
            <a:r>
              <a:rPr sz="2800" b="1" spc="-55" dirty="0">
                <a:solidFill>
                  <a:srgbClr val="231F20"/>
                </a:solidFill>
                <a:latin typeface="Times New Roman"/>
                <a:cs typeface="Times New Roman"/>
              </a:rPr>
              <a:t> </a:t>
            </a:r>
            <a:r>
              <a:rPr sz="2800" b="1" spc="-15" dirty="0" err="1">
                <a:solidFill>
                  <a:srgbClr val="231F20"/>
                </a:solidFill>
                <a:latin typeface="Times New Roman"/>
                <a:cs typeface="Times New Roman"/>
              </a:rPr>
              <a:t>нові</a:t>
            </a:r>
            <a:r>
              <a:rPr lang="en-US" sz="2800" b="1" spc="-15" dirty="0">
                <a:solidFill>
                  <a:srgbClr val="231F20"/>
                </a:solidFill>
                <a:latin typeface="Times New Roman"/>
                <a:cs typeface="Times New Roman"/>
              </a:rPr>
              <a:t> </a:t>
            </a:r>
            <a:r>
              <a:rPr lang="ru-RU" sz="2800" b="1" spc="-10" dirty="0" err="1">
                <a:solidFill>
                  <a:srgbClr val="231F20"/>
                </a:solidFill>
                <a:latin typeface="Times New Roman"/>
                <a:cs typeface="Times New Roman"/>
              </a:rPr>
              <a:t>форми</a:t>
            </a:r>
            <a:r>
              <a:rPr lang="ru-RU" sz="2800" b="1" spc="-50" dirty="0">
                <a:solidFill>
                  <a:srgbClr val="231F20"/>
                </a:solidFill>
                <a:latin typeface="Times New Roman"/>
                <a:cs typeface="Times New Roman"/>
              </a:rPr>
              <a:t> </a:t>
            </a:r>
            <a:r>
              <a:rPr lang="ru-RU" sz="2800" b="1" dirty="0" err="1">
                <a:solidFill>
                  <a:srgbClr val="231F20"/>
                </a:solidFill>
                <a:latin typeface="Times New Roman"/>
                <a:cs typeface="Times New Roman"/>
              </a:rPr>
              <a:t>рослин</a:t>
            </a:r>
            <a:r>
              <a:rPr lang="ru-RU" sz="2800" b="1" dirty="0">
                <a:solidFill>
                  <a:srgbClr val="231F20"/>
                </a:solidFill>
                <a:latin typeface="Times New Roman"/>
                <a:cs typeface="Times New Roman"/>
              </a:rPr>
              <a:t>.</a:t>
            </a:r>
            <a:r>
              <a:rPr lang="ru-RU" sz="2800" b="1" spc="-45" dirty="0">
                <a:solidFill>
                  <a:srgbClr val="231F20"/>
                </a:solidFill>
                <a:latin typeface="Times New Roman"/>
                <a:cs typeface="Times New Roman"/>
              </a:rPr>
              <a:t> </a:t>
            </a:r>
            <a:r>
              <a:rPr lang="ru-RU" sz="2800" b="1" spc="-5" dirty="0">
                <a:solidFill>
                  <a:srgbClr val="231F20"/>
                </a:solidFill>
                <a:latin typeface="Times New Roman"/>
                <a:cs typeface="Times New Roman"/>
              </a:rPr>
              <a:t>Для</a:t>
            </a:r>
            <a:r>
              <a:rPr lang="ru-RU" sz="2800" b="1" spc="-50" dirty="0">
                <a:solidFill>
                  <a:srgbClr val="231F20"/>
                </a:solidFill>
                <a:latin typeface="Times New Roman"/>
                <a:cs typeface="Times New Roman"/>
              </a:rPr>
              <a:t> </a:t>
            </a:r>
            <a:r>
              <a:rPr lang="ru-RU" sz="2800" b="1" spc="-10" dirty="0" err="1">
                <a:solidFill>
                  <a:srgbClr val="231F20"/>
                </a:solidFill>
                <a:latin typeface="Times New Roman"/>
                <a:cs typeface="Times New Roman"/>
              </a:rPr>
              <a:t>селекційного</a:t>
            </a:r>
            <a:r>
              <a:rPr lang="ru-RU" sz="2800" b="1" spc="-45" dirty="0">
                <a:solidFill>
                  <a:srgbClr val="231F20"/>
                </a:solidFill>
                <a:latin typeface="Times New Roman"/>
                <a:cs typeface="Times New Roman"/>
              </a:rPr>
              <a:t> </a:t>
            </a:r>
            <a:r>
              <a:rPr lang="ru-RU" sz="2800" b="1" spc="-5" dirty="0" err="1">
                <a:solidFill>
                  <a:srgbClr val="231F20"/>
                </a:solidFill>
                <a:latin typeface="Times New Roman"/>
                <a:cs typeface="Times New Roman"/>
              </a:rPr>
              <a:t>процесу</a:t>
            </a:r>
            <a:r>
              <a:rPr lang="ru-RU" sz="2800" b="1" spc="-50" dirty="0">
                <a:solidFill>
                  <a:srgbClr val="231F20"/>
                </a:solidFill>
                <a:latin typeface="Times New Roman"/>
                <a:cs typeface="Times New Roman"/>
              </a:rPr>
              <a:t> </a:t>
            </a:r>
            <a:r>
              <a:rPr lang="ru-RU" sz="2800" b="1" spc="-10" dirty="0" err="1">
                <a:solidFill>
                  <a:srgbClr val="231F20"/>
                </a:solidFill>
                <a:latin typeface="Times New Roman"/>
                <a:cs typeface="Times New Roman"/>
              </a:rPr>
              <a:t>технології</a:t>
            </a:r>
            <a:r>
              <a:rPr lang="ru-RU" sz="2800" b="1" spc="-45" dirty="0">
                <a:solidFill>
                  <a:srgbClr val="231F20"/>
                </a:solidFill>
                <a:latin typeface="Times New Roman"/>
                <a:cs typeface="Times New Roman"/>
              </a:rPr>
              <a:t> </a:t>
            </a:r>
            <a:r>
              <a:rPr lang="ru-RU" sz="2800" b="1" spc="-5" dirty="0" err="1">
                <a:solidFill>
                  <a:srgbClr val="231F20"/>
                </a:solidFill>
                <a:latin typeface="Times New Roman"/>
                <a:cs typeface="Times New Roman"/>
              </a:rPr>
              <a:t>клітинної</a:t>
            </a:r>
            <a:r>
              <a:rPr lang="ru-RU" sz="2800" b="1" spc="-5" dirty="0">
                <a:solidFill>
                  <a:srgbClr val="231F20"/>
                </a:solidFill>
                <a:latin typeface="Times New Roman"/>
                <a:cs typeface="Times New Roman"/>
              </a:rPr>
              <a:t> </a:t>
            </a:r>
            <a:r>
              <a:rPr lang="ru-RU" sz="2800" b="1" spc="-285" dirty="0">
                <a:solidFill>
                  <a:srgbClr val="231F20"/>
                </a:solidFill>
                <a:latin typeface="Times New Roman"/>
                <a:cs typeface="Times New Roman"/>
              </a:rPr>
              <a:t> </a:t>
            </a:r>
            <a:r>
              <a:rPr lang="ru-RU" sz="2800" b="1" spc="5" dirty="0">
                <a:solidFill>
                  <a:srgbClr val="231F20"/>
                </a:solidFill>
                <a:latin typeface="Times New Roman"/>
                <a:cs typeface="Times New Roman"/>
              </a:rPr>
              <a:t>та </a:t>
            </a:r>
            <a:r>
              <a:rPr lang="ru-RU" sz="2800" b="1" spc="-5" dirty="0" err="1">
                <a:solidFill>
                  <a:srgbClr val="231F20"/>
                </a:solidFill>
                <a:latin typeface="Times New Roman"/>
                <a:cs typeface="Times New Roman"/>
              </a:rPr>
              <a:t>генетичної</a:t>
            </a:r>
            <a:r>
              <a:rPr lang="ru-RU" sz="2800" b="1" spc="5" dirty="0">
                <a:solidFill>
                  <a:srgbClr val="231F20"/>
                </a:solidFill>
                <a:latin typeface="Times New Roman"/>
                <a:cs typeface="Times New Roman"/>
              </a:rPr>
              <a:t> </a:t>
            </a:r>
            <a:r>
              <a:rPr lang="ru-RU" sz="2800" b="1" spc="-5" dirty="0" err="1">
                <a:solidFill>
                  <a:srgbClr val="231F20"/>
                </a:solidFill>
                <a:latin typeface="Times New Roman"/>
                <a:cs typeface="Times New Roman"/>
              </a:rPr>
              <a:t>інженерії</a:t>
            </a:r>
            <a:r>
              <a:rPr lang="ru-RU" sz="2800" b="1" spc="5" dirty="0">
                <a:solidFill>
                  <a:srgbClr val="231F20"/>
                </a:solidFill>
                <a:latin typeface="Times New Roman"/>
                <a:cs typeface="Times New Roman"/>
              </a:rPr>
              <a:t> </a:t>
            </a:r>
            <a:r>
              <a:rPr lang="ru-RU" sz="2800" b="1" dirty="0" err="1">
                <a:solidFill>
                  <a:srgbClr val="231F20"/>
                </a:solidFill>
                <a:latin typeface="Times New Roman"/>
                <a:cs typeface="Times New Roman"/>
              </a:rPr>
              <a:t>рослин</a:t>
            </a:r>
            <a:r>
              <a:rPr lang="ru-RU" sz="2800" b="1" spc="5" dirty="0">
                <a:solidFill>
                  <a:srgbClr val="231F20"/>
                </a:solidFill>
                <a:latin typeface="Times New Roman"/>
                <a:cs typeface="Times New Roman"/>
              </a:rPr>
              <a:t> </a:t>
            </a:r>
            <a:r>
              <a:rPr lang="ru-RU" sz="2800" b="1" spc="-10" dirty="0" err="1">
                <a:solidFill>
                  <a:srgbClr val="231F20"/>
                </a:solidFill>
                <a:latin typeface="Times New Roman"/>
                <a:cs typeface="Times New Roman"/>
              </a:rPr>
              <a:t>мають</a:t>
            </a:r>
            <a:r>
              <a:rPr lang="ru-RU" sz="2800" b="1" spc="5" dirty="0">
                <a:solidFill>
                  <a:srgbClr val="231F20"/>
                </a:solidFill>
                <a:latin typeface="Times New Roman"/>
                <a:cs typeface="Times New Roman"/>
              </a:rPr>
              <a:t> </a:t>
            </a:r>
            <a:r>
              <a:rPr lang="ru-RU" sz="2800" b="1" dirty="0" err="1">
                <a:solidFill>
                  <a:srgbClr val="231F20"/>
                </a:solidFill>
                <a:latin typeface="Times New Roman"/>
                <a:cs typeface="Times New Roman"/>
              </a:rPr>
              <a:t>величезні</a:t>
            </a:r>
            <a:r>
              <a:rPr lang="ru-RU" sz="2800" b="1" spc="5" dirty="0">
                <a:solidFill>
                  <a:srgbClr val="231F20"/>
                </a:solidFill>
                <a:latin typeface="Times New Roman"/>
                <a:cs typeface="Times New Roman"/>
              </a:rPr>
              <a:t> </a:t>
            </a:r>
            <a:r>
              <a:rPr lang="ru-RU" sz="2800" b="1" spc="-5" dirty="0" err="1">
                <a:solidFill>
                  <a:srgbClr val="231F20"/>
                </a:solidFill>
                <a:latin typeface="Times New Roman"/>
                <a:cs typeface="Times New Roman"/>
              </a:rPr>
              <a:t>перспективи</a:t>
            </a:r>
            <a:r>
              <a:rPr lang="ru-RU" sz="2800" b="1" spc="-5" dirty="0">
                <a:solidFill>
                  <a:srgbClr val="231F20"/>
                </a:solidFill>
                <a:latin typeface="Times New Roman"/>
                <a:cs typeface="Times New Roman"/>
              </a:rPr>
              <a:t>. </a:t>
            </a:r>
            <a:endParaRPr lang="en-US" sz="2800" b="1" spc="-15" dirty="0">
              <a:solidFill>
                <a:srgbClr val="231F20"/>
              </a:solidFill>
              <a:latin typeface="Times New Roman"/>
              <a:cs typeface="Times New Roman"/>
            </a:endParaRPr>
          </a:p>
          <a:p>
            <a:pPr marL="75563" algn="just">
              <a:spcBef>
                <a:spcPts val="100"/>
              </a:spcBef>
              <a:tabLst>
                <a:tab pos="4107713" algn="l"/>
              </a:tabLst>
            </a:pPr>
            <a:endParaRPr sz="1600" b="1" dirty="0">
              <a:latin typeface="Times New Roman"/>
              <a:cs typeface="Times New Roman"/>
            </a:endParaRPr>
          </a:p>
        </p:txBody>
      </p:sp>
      <p:sp>
        <p:nvSpPr>
          <p:cNvPr id="4" name="object 4"/>
          <p:cNvSpPr/>
          <p:nvPr/>
        </p:nvSpPr>
        <p:spPr>
          <a:xfrm>
            <a:off x="5120526" y="7263548"/>
            <a:ext cx="476884" cy="0"/>
          </a:xfrm>
          <a:custGeom>
            <a:avLst/>
            <a:gdLst/>
            <a:ahLst/>
            <a:cxnLst/>
            <a:rect l="l" t="t" r="r" b="b"/>
            <a:pathLst>
              <a:path w="476885">
                <a:moveTo>
                  <a:pt x="0" y="0"/>
                </a:moveTo>
                <a:lnTo>
                  <a:pt x="476376" y="0"/>
                </a:lnTo>
              </a:path>
            </a:pathLst>
          </a:custGeom>
          <a:ln w="8470">
            <a:solidFill>
              <a:srgbClr val="231F20"/>
            </a:solidFill>
          </a:ln>
        </p:spPr>
        <p:txBody>
          <a:bodyPr wrap="square" lIns="0" tIns="0" rIns="0" bIns="0" rtlCol="0"/>
          <a:lstStyle/>
          <a:p>
            <a:endParaRPr/>
          </a:p>
        </p:txBody>
      </p:sp>
    </p:spTree>
    <p:extLst>
      <p:ext uri="{BB962C8B-B14F-4D97-AF65-F5344CB8AC3E}">
        <p14:creationId xmlns:p14="http://schemas.microsoft.com/office/powerpoint/2010/main" val="734916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Parasexual Hybridization | Springer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700" y="200025"/>
            <a:ext cx="6477000" cy="514436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300" y="5610225"/>
            <a:ext cx="9448800" cy="1200329"/>
          </a:xfrm>
          <a:prstGeom prst="rect">
            <a:avLst/>
          </a:prstGeom>
          <a:solidFill>
            <a:schemeClr val="bg1"/>
          </a:solidFill>
        </p:spPr>
        <p:txBody>
          <a:bodyPr wrap="square">
            <a:spAutoFit/>
          </a:bodyPr>
          <a:lstStyle/>
          <a:p>
            <a:r>
              <a:rPr lang="en-US" dirty="0"/>
              <a:t>https://www.google.com/url?sa=i&amp;url=https%3A%2F%2Flink.springer.com%2Fchapter%2F10.1007%2F978-81-322-1026-9_14&amp;psig=AOvVaw2xNFAcqemQt7jWFJMzsgDr&amp;ust=1684013838227000&amp;source=images&amp;cd=vfe&amp;ved=0CBMQjhxqFwoTCJCdocfe8P4CFQAAAAAdAAAAABAI</a:t>
            </a:r>
            <a:endParaRPr lang="ru-RU" dirty="0"/>
          </a:p>
        </p:txBody>
      </p:sp>
    </p:spTree>
    <p:extLst>
      <p:ext uri="{BB962C8B-B14F-4D97-AF65-F5344CB8AC3E}">
        <p14:creationId xmlns:p14="http://schemas.microsoft.com/office/powerpoint/2010/main" val="1857999529"/>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270</TotalTime>
  <Words>9332</Words>
  <Application>Microsoft Office PowerPoint</Application>
  <PresentationFormat>Произвольный</PresentationFormat>
  <Paragraphs>271</Paragraphs>
  <Slides>76</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76</vt:i4>
      </vt:variant>
    </vt:vector>
  </HeadingPairs>
  <TitlesOfParts>
    <vt:vector size="85" baseType="lpstr">
      <vt:lpstr>Arial</vt:lpstr>
      <vt:lpstr>Calibri</vt:lpstr>
      <vt:lpstr>DejaVu Sans</vt:lpstr>
      <vt:lpstr>Open Sans</vt:lpstr>
      <vt:lpstr>Times New Roman</vt:lpstr>
      <vt:lpstr>Trebuchet MS</vt:lpstr>
      <vt:lpstr>Wingdings</vt:lpstr>
      <vt:lpstr>Wingdings 3</vt: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24</cp:revision>
  <dcterms:created xsi:type="dcterms:W3CDTF">2023-05-10T08:58:39Z</dcterms:created>
  <dcterms:modified xsi:type="dcterms:W3CDTF">2023-05-12T21:47:14Z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2023-05-10T00:00:00Z</vt:filetime>
  </property>
</Properties>
</file>