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Oswald" panose="020B0604020202020204" charset="-52"/>
      <p:regular r:id="rId15"/>
      <p:bold r:id="rId16"/>
    </p:embeddedFont>
    <p:embeddedFont>
      <p:font typeface="Average" panose="020B0604020202020204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4685303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1616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Рівні та моделі соціальної відповідальності</a:t>
            </a:r>
            <a:endParaRPr dirty="0"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Масюк Олег Петрович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latin typeface="Times New Roman" panose="02020603050405020304" pitchFamily="18" charset="0"/>
              </a:rPr>
              <a:t>Приклади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провідних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американських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latin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</a:rPr>
              <a:t> СВБ: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99236" y="1128491"/>
            <a:ext cx="71869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dk1"/>
              </a:buClr>
              <a:buSzPts val="3000"/>
            </a:pP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Microsoft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:</a:t>
            </a:r>
            <a:r>
              <a:rPr lang="pl-PL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інвестує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у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технологічні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освітні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програми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, активно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працює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над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зменшенням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свого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вуглецевого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сліду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; </a:t>
            </a:r>
            <a:endParaRPr lang="ru-RU" sz="2400" dirty="0" smtClean="0">
              <a:solidFill>
                <a:schemeClr val="dk1"/>
              </a:solidFill>
              <a:latin typeface="Times New Roman" panose="02020603050405020304" pitchFamily="18" charset="0"/>
              <a:ea typeface="Oswald"/>
              <a:cs typeface="Oswald"/>
              <a:sym typeface="Oswald"/>
            </a:endParaRPr>
          </a:p>
          <a:p>
            <a:pPr algn="just">
              <a:buClr>
                <a:schemeClr val="dk1"/>
              </a:buClr>
              <a:buSzPts val="3000"/>
            </a:pPr>
            <a:r>
              <a:rPr lang="pl-PL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Google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: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фінансує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проекти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з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відновлюваної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енергетики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,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дотримується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принципів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прозорості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та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етики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у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веденні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бізнесу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; </a:t>
            </a:r>
            <a:endParaRPr lang="ru-RU" sz="2400" dirty="0" smtClean="0">
              <a:solidFill>
                <a:schemeClr val="dk1"/>
              </a:solidFill>
              <a:latin typeface="Times New Roman" panose="02020603050405020304" pitchFamily="18" charset="0"/>
              <a:ea typeface="Oswald"/>
              <a:cs typeface="Oswald"/>
              <a:sym typeface="Oswald"/>
            </a:endParaRPr>
          </a:p>
          <a:p>
            <a:pPr algn="just">
              <a:buClr>
                <a:schemeClr val="dk1"/>
              </a:buClr>
              <a:buSzPts val="3000"/>
            </a:pPr>
            <a:r>
              <a:rPr lang="pl-PL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Starbucks</a:t>
            </a:r>
            <a:r>
              <a:rPr lang="pl-PL" sz="2400" dirty="0">
                <a:solidFill>
                  <a:srgbClr val="FF0000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: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підтримує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ініціативи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з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розвитку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місцевих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громад,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екологічної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відповідальності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та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забезпечення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справедливих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умов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праці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для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фермерів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,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які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постачають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 </a:t>
            </a:r>
            <a:r>
              <a:rPr lang="ru-RU" sz="2400" dirty="0" err="1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каву</a:t>
            </a:r>
            <a:r>
              <a:rPr lang="ru-RU" sz="2400" dirty="0">
                <a:solidFill>
                  <a:schemeClr val="dk1"/>
                </a:solidFill>
                <a:latin typeface="Times New Roman" panose="02020603050405020304" pitchFamily="18" charset="0"/>
                <a:ea typeface="Oswald"/>
                <a:cs typeface="Oswald"/>
                <a:sym typeface="Oswald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51008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Загальні тенденції соціальної відповідальності бізнесу в ЄС: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097" y="1072573"/>
            <a:ext cx="6634334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Законодавча база: ЄС розробив ряд директив та регламентів, що зобов'язують компанії дотримуватися принципів соціальної відповідальності, таких як директива про нефінансову звітність.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Громадянське суспільство: активна участь громадських організацій та профспілок у контролі та розвитку СВБ.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Стратегії сталого розвитку: національні стратегії та ініціативи, спрямовані на забезпечення сталого економічного розвитку та соціальної стійкості.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1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Ці особливості відображають різні підходи та пріоритети країн ЄС у сфері соціальної відповідальності бізнесу, але всі вони спрямовані на створення більш відповідального та стійкого бізнес-середовища. </a:t>
            </a:r>
            <a:endParaRPr lang="uk-UA" sz="1600" dirty="0">
              <a:solidFill>
                <a:schemeClr val="tx1"/>
              </a:solidFill>
            </a:endParaRPr>
          </a:p>
        </p:txBody>
      </p:sp>
      <p:pic>
        <p:nvPicPr>
          <p:cNvPr id="7170" name="Picture 2" descr="Про ЄС | БО «Мережа 100 відсотків життя Рівне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2348" y="1710387"/>
            <a:ext cx="2205826" cy="163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975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7200" dirty="0" smtClean="0"/>
              <a:t>Дякую за увагу!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583516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22944" y="965676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Рівні соціальної відповідальності - це різні ступені, в яких суб'єкти суспільства дотримуються соціальних норм і цінностей. </a:t>
            </a:r>
            <a:endParaRPr lang="uk-UA" sz="20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Вера православная - Самсо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2729" y="1036923"/>
            <a:ext cx="2475952" cy="2475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318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4929" y="638106"/>
            <a:ext cx="538114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Виділяють три рівні соціальної відповідальності</a:t>
            </a:r>
            <a:r>
              <a:rPr lang="uk-UA" dirty="0" smtClean="0"/>
              <a:t>: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tx1"/>
                </a:solidFill>
              </a:rPr>
              <a:t>1.Законний рівень соціальної відповідальності передбачає дотримання суб'єктами суспільства вимог законодавства в сфері соціальної відповідальності. 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tx1"/>
                </a:solidFill>
              </a:rPr>
              <a:t>2.Етичний рівень соціальної відповідальності передбачає дотримання суб'єктами суспільства етичних норм і цінностей, які не закріплені законодавчо. Цей рівень є більш високим, ніж законний, і передбачає дотримання додаткових соціальних норм.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tx1"/>
                </a:solidFill>
              </a:rPr>
              <a:t>3. Волонтерський рівень соціальної відповідальності передбачає добровільну участь суб'єктів суспільства в соціальних проектах і програмах, які не пов'язані з їх основною діяльністю. 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2050" name="Picture 2" descr="Как официально стать волонтером, чтобы помогать стране (инструкция) |  Вільне раді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8493" y="1887286"/>
            <a:ext cx="2525724" cy="168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931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4929" y="638106"/>
            <a:ext cx="5381146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Суб'єкти соціальної відповідальності:</a:t>
            </a:r>
            <a:r>
              <a:rPr lang="uk-UA" dirty="0" smtClean="0"/>
              <a:t>:</a:t>
            </a:r>
          </a:p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chemeClr val="tx1"/>
                </a:solidFill>
              </a:rPr>
              <a:t>1. Люди відповідають за дотримання соціальних норм і цінностей в особистому житті та професійній діяльності.</a:t>
            </a:r>
          </a:p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chemeClr val="tx1"/>
                </a:solidFill>
              </a:rPr>
              <a:t>2. Бізнес відповідає за дотримання соціальних норм і цінностей в своїй діяльності, а також за вплив на суспільство. </a:t>
            </a:r>
          </a:p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chemeClr val="tx1"/>
                </a:solidFill>
              </a:rPr>
              <a:t>3. Держава відповідає за створення правових і економічних умов для забезпечення соціальної відповідальності.</a:t>
            </a:r>
          </a:p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chemeClr val="tx1"/>
                </a:solidFill>
              </a:rPr>
              <a:t>4. Громадські організації відповідають за моніторинг соціальної відповідальності суб'єктів суспільства та запровадження соціальних змін. </a:t>
            </a:r>
            <a:endParaRPr lang="uk-UA" b="1" dirty="0">
              <a:solidFill>
                <a:schemeClr val="tx1"/>
              </a:solidFill>
            </a:endParaRPr>
          </a:p>
        </p:txBody>
      </p:sp>
      <p:pic>
        <p:nvPicPr>
          <p:cNvPr id="4098" name="Picture 2" descr="Как наладить безопасные партнерские отношения в бизнесе | Executive.r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601" y="1890484"/>
            <a:ext cx="2569121" cy="1747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8977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4134" y="1098595"/>
            <a:ext cx="6571839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Комерційний підхід до соціальної відповідальності:</a:t>
            </a:r>
            <a:endParaRPr lang="uk-UA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Відповідно до комерційного підходу, соціальна діяльність підприємства пов’язується з досягненнями її бізнес-цілей.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Усі соціальні заходи, які фінансуються компанією, повинні мати відношення до основної діяльності фірми.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Відповідно до цього обираються такі напрямки соціальної діяльності: освіта та охорона здоров’я співробітників, покращення екологічної безпеки виробництва, розвиток інфраструктури території присутності і </a:t>
            </a:r>
            <a:r>
              <a:rPr lang="uk-UA" dirty="0" err="1" smtClean="0">
                <a:solidFill>
                  <a:schemeClr val="tx1"/>
                </a:solidFill>
              </a:rPr>
              <a:t>т.і</a:t>
            </a:r>
            <a:r>
              <a:rPr lang="uk-UA" dirty="0" smtClean="0">
                <a:solidFill>
                  <a:schemeClr val="tx1"/>
                </a:solidFill>
              </a:rPr>
              <a:t>. </a:t>
            </a:r>
            <a:endParaRPr lang="uk-UA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951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Американська модель соціальної відповідальності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4440" y="1139181"/>
            <a:ext cx="6147531" cy="3285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У США розповсюджена практика використання корпоративних фондів, за допомогою яких вирішуються соціальні проблеми по визначеним напрямкам.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Основними напрямками соціальної діяльності є пенсійні, освітні, медичні програми.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Соціальні ініціативи знаходять підтримку з боку держави у вигляді податкових пільг.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Дана модель соціальної відповідальності передбачає свободу підприємств у визначенні рівня залучення до вирішення соціальних проблем. </a:t>
            </a:r>
            <a:endParaRPr lang="uk-UA" b="1" dirty="0">
              <a:solidFill>
                <a:schemeClr val="tx1"/>
              </a:solidFill>
            </a:endParaRPr>
          </a:p>
        </p:txBody>
      </p:sp>
      <p:pic>
        <p:nvPicPr>
          <p:cNvPr id="5124" name="Picture 4" descr="Replicas of the Statue of Liberty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540" y="1366381"/>
            <a:ext cx="2214009" cy="2949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286000" y="1571476"/>
            <a:ext cx="4572000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sz="1200" dirty="0">
              <a:latin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</a:rPr>
              <a:t>значний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держави</a:t>
            </a:r>
            <a:r>
              <a:rPr lang="ru-RU" dirty="0">
                <a:latin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</a:rPr>
              <a:t>довгий</a:t>
            </a:r>
            <a:r>
              <a:rPr lang="ru-RU" dirty="0"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</a:rPr>
              <a:t>приймала</a:t>
            </a:r>
            <a:r>
              <a:rPr lang="ru-RU" dirty="0">
                <a:latin typeface="Times New Roman" panose="02020603050405020304" pitchFamily="18" charset="0"/>
              </a:rPr>
              <a:t> участь у </a:t>
            </a:r>
            <a:r>
              <a:rPr lang="ru-RU" dirty="0" err="1">
                <a:latin typeface="Times New Roman" panose="02020603050405020304" pitchFamily="18" charset="0"/>
              </a:rPr>
              <a:t>стратегічному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плануванні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промисловості</a:t>
            </a:r>
            <a:r>
              <a:rPr lang="ru-RU" dirty="0">
                <a:latin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</a:rPr>
              <a:t>─ </a:t>
            </a:r>
            <a:r>
              <a:rPr lang="ru-RU" dirty="0" err="1">
                <a:latin typeface="Times New Roman" panose="02020603050405020304" pitchFamily="18" charset="0"/>
              </a:rPr>
              <a:t>поширеність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соціально-побутових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ініціатив</a:t>
            </a:r>
            <a:r>
              <a:rPr lang="ru-RU" dirty="0">
                <a:latin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спрямовані</a:t>
            </a:r>
            <a:r>
              <a:rPr lang="ru-RU" dirty="0">
                <a:latin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latin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</a:rPr>
              <a:t>─ </a:t>
            </a:r>
            <a:r>
              <a:rPr lang="ru-RU" dirty="0" err="1"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соціально-побутових</a:t>
            </a:r>
            <a:r>
              <a:rPr lang="ru-RU" dirty="0">
                <a:latin typeface="Times New Roman" panose="02020603050405020304" pitchFamily="18" charset="0"/>
              </a:rPr>
              <a:t> благ на </a:t>
            </a:r>
            <a:r>
              <a:rPr lang="ru-RU" dirty="0" err="1">
                <a:latin typeface="Times New Roman" panose="02020603050405020304" pitchFamily="18" charset="0"/>
              </a:rPr>
              <a:t>колективній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</a:rPr>
              <a:t>─ </a:t>
            </a:r>
            <a:r>
              <a:rPr lang="ru-RU" dirty="0" err="1">
                <a:latin typeface="Times New Roman" panose="02020603050405020304" pitchFamily="18" charset="0"/>
              </a:rPr>
              <a:t>розповсюдження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серед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компаній</a:t>
            </a:r>
            <a:r>
              <a:rPr lang="ru-RU" dirty="0">
                <a:latin typeface="Times New Roman" panose="02020603050405020304" pitchFamily="18" charset="0"/>
              </a:rPr>
              <a:t> практики </a:t>
            </a:r>
            <a:r>
              <a:rPr lang="ru-RU" dirty="0" err="1">
                <a:latin typeface="Times New Roman" panose="02020603050405020304" pitchFamily="18" charset="0"/>
              </a:rPr>
              <a:t>володіння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об’єктами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соціальної</a:t>
            </a:r>
            <a:r>
              <a:rPr lang="ru-RU" dirty="0">
                <a:latin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</a:rPr>
              <a:t>інфраструктури</a:t>
            </a:r>
            <a:r>
              <a:rPr lang="ru-RU" dirty="0"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72751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Характеристики японської моделі соціальної відповідальності: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5746" y="1196507"/>
            <a:ext cx="3920736" cy="34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1200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</a:rPr>
              <a:t>─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значний вплив держави, яка довгий час приймала участь у стратегічному плануванні розвитку промисловості; 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─ поширеність соціально-побутових ініціатив, що спрямовані на задоволення потреб працівників; 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─ забезпечення соціально-побутових благ на колективній основі; 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─ розповсюдження серед компаній практики володіння об’єктами соціальної інфраструктури.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146" name="Picture 2" descr="https://www.toyota.ua/content/dam/toyota/nmsc/ukraine/news/%D0%9E%D0%BA%D1%80%D0%B5%D0%BC%D0%B0%20%D0%BA%D1%96%D0%BC%D0%BD%D0%B0%D1%82%D0%B0%20%D1%84%D0%BE%D1%82%D0%BE-4.jpg.thumb.1280.128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175" y="2039309"/>
            <a:ext cx="3506490" cy="2217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52224" y="1269635"/>
            <a:ext cx="3387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tx1"/>
                </a:solidFill>
              </a:rPr>
              <a:t>Осередок тепла в компанії </a:t>
            </a:r>
            <a:r>
              <a:rPr lang="uk-UA" b="1" dirty="0" err="1" smtClean="0">
                <a:solidFill>
                  <a:schemeClr val="tx1"/>
                </a:solidFill>
              </a:rPr>
              <a:t>тойота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91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Теоретичні ідеї щодо розвитку соціальної відповідальності: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8903" y="920214"/>
            <a:ext cx="7821736" cy="3966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1200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800" b="1" dirty="0" smtClean="0">
                <a:solidFill>
                  <a:schemeClr val="tx1"/>
                </a:solidFill>
              </a:rPr>
              <a:t>Моделі соціальної відповідальності - це різні підходи до розуміння та реалізації соціальної відповідальності.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800" b="1" dirty="0" smtClean="0">
                <a:solidFill>
                  <a:schemeClr val="tx1"/>
                </a:solidFill>
              </a:rPr>
              <a:t>Філософська основа - деякі моделі соціальної відповідальності ґрунтуються на ідеї корпоративного громадянства, інші - на ідеї відповідального підприємництва, а ще інші - на ідеї сталого розвитку.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800" b="1" dirty="0" smtClean="0">
                <a:solidFill>
                  <a:schemeClr val="tx1"/>
                </a:solidFill>
              </a:rPr>
              <a:t>Об'єкт соціальної відповідальності - деякі моделі соціальної відповідальності фокусуються на бізнесі, інші - на державі, а ще інші - на суспільстві в цілому.</a:t>
            </a:r>
            <a:endParaRPr lang="uk-UA" sz="18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652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Соціальна відповідальність бізнесу у США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07180" y="1256298"/>
            <a:ext cx="73908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8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У США соціальна відповідальність бізнесу (СВБ) зазвичай інтегрується в корпоративну стратегію компаній. Американські корпорації активно беруть участь у благодійності, екологічних програмах та проектах, спрямованих на розвиток громад. Значна увага приділяється прозорості та підзвітності. </a:t>
            </a:r>
          </a:p>
          <a:p>
            <a:pPr algn="just"/>
            <a:r>
              <a:rPr lang="uk-UA" sz="18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Соціальна відповідальність бізнесу (СВБ) у Сполучених Штатах Америки має глибокі корені і широку практику. Основні особливості СВБ в США включають наступні аспекти: корпоративна філантропія, прозорість і підзвітність, екологічна відповідальність, права працівників та </a:t>
            </a:r>
            <a:r>
              <a:rPr lang="uk-UA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інклюзивність</a:t>
            </a:r>
            <a:r>
              <a:rPr lang="uk-UA" sz="18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 залучення громад, інновації та сталий розвиток, етика та </a:t>
            </a:r>
            <a:r>
              <a:rPr lang="uk-UA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</a:rPr>
              <a:t>комплаєнс</a:t>
            </a:r>
            <a:r>
              <a:rPr lang="uk-UA" sz="18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, відповідальне інвестування. </a:t>
            </a:r>
            <a:endParaRPr lang="uk-UA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902424"/>
      </p:ext>
    </p:extLst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747</Words>
  <Application>Microsoft Office PowerPoint</Application>
  <PresentationFormat>Экран (16:9)</PresentationFormat>
  <Paragraphs>51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Times New Roman</vt:lpstr>
      <vt:lpstr>Oswald</vt:lpstr>
      <vt:lpstr>Arial</vt:lpstr>
      <vt:lpstr>Average</vt:lpstr>
      <vt:lpstr>Slate</vt:lpstr>
      <vt:lpstr>Рівні та моделі соціальної відповідальності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Американська модель соціальної відповідальності</vt:lpstr>
      <vt:lpstr>Характеристики японської моделі соціальної відповідальності:</vt:lpstr>
      <vt:lpstr>Теоретичні ідеї щодо розвитку соціальної відповідальності:</vt:lpstr>
      <vt:lpstr>Соціальна відповідальність бізнесу у США</vt:lpstr>
      <vt:lpstr>Приклади провідних американських компаній у сфері СВБ:</vt:lpstr>
      <vt:lpstr>Загальні тенденції соціальної відповідальності бізнесу в ЄС:</vt:lpstr>
      <vt:lpstr>Дякую за увагу!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Рівні та моделі соціальної відповідальності</dc:title>
  <cp:lastModifiedBy>Учетная запись Майкрософт</cp:lastModifiedBy>
  <cp:revision>6</cp:revision>
  <dcterms:modified xsi:type="dcterms:W3CDTF">2026-01-20T13:39:19Z</dcterms:modified>
</cp:coreProperties>
</file>