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44"/>
  </p:handoutMasterIdLst>
  <p:sldIdLst>
    <p:sldId id="256" r:id="rId2"/>
    <p:sldId id="257" r:id="rId3"/>
    <p:sldId id="258" r:id="rId4"/>
    <p:sldId id="295" r:id="rId5"/>
    <p:sldId id="302" r:id="rId6"/>
    <p:sldId id="259" r:id="rId7"/>
    <p:sldId id="282" r:id="rId8"/>
    <p:sldId id="280" r:id="rId9"/>
    <p:sldId id="264" r:id="rId10"/>
    <p:sldId id="263" r:id="rId11"/>
    <p:sldId id="265" r:id="rId12"/>
    <p:sldId id="266" r:id="rId13"/>
    <p:sldId id="267" r:id="rId14"/>
    <p:sldId id="268" r:id="rId15"/>
    <p:sldId id="269" r:id="rId16"/>
    <p:sldId id="270" r:id="rId17"/>
    <p:sldId id="274" r:id="rId18"/>
    <p:sldId id="293" r:id="rId19"/>
    <p:sldId id="291" r:id="rId20"/>
    <p:sldId id="275" r:id="rId21"/>
    <p:sldId id="276" r:id="rId22"/>
    <p:sldId id="286" r:id="rId23"/>
    <p:sldId id="287" r:id="rId24"/>
    <p:sldId id="294" r:id="rId25"/>
    <p:sldId id="288" r:id="rId26"/>
    <p:sldId id="283" r:id="rId27"/>
    <p:sldId id="284" r:id="rId28"/>
    <p:sldId id="289" r:id="rId29"/>
    <p:sldId id="290" r:id="rId30"/>
    <p:sldId id="285" r:id="rId31"/>
    <p:sldId id="271" r:id="rId32"/>
    <p:sldId id="272" r:id="rId33"/>
    <p:sldId id="273" r:id="rId34"/>
    <p:sldId id="278" r:id="rId35"/>
    <p:sldId id="297" r:id="rId36"/>
    <p:sldId id="292" r:id="rId37"/>
    <p:sldId id="296" r:id="rId38"/>
    <p:sldId id="298" r:id="rId39"/>
    <p:sldId id="299" r:id="rId40"/>
    <p:sldId id="300" r:id="rId41"/>
    <p:sldId id="301" r:id="rId42"/>
    <p:sldId id="279" r:id="rId43"/>
  </p:sldIdLst>
  <p:sldSz cx="12192000" cy="6858000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2D79AF-B090-4E47-9EA2-B3C5DF1EBA92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3F31DB-10CC-473F-81C0-ED35B2AD4F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0942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79AF0-4352-4736-9A00-469A27D3A33A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CA01C-E267-40F5-AEA7-D5E7CEB689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953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79AF0-4352-4736-9A00-469A27D3A33A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CA01C-E267-40F5-AEA7-D5E7CEB689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9181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79AF0-4352-4736-9A00-469A27D3A33A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CA01C-E267-40F5-AEA7-D5E7CEB689D4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966755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79AF0-4352-4736-9A00-469A27D3A33A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CA01C-E267-40F5-AEA7-D5E7CEB689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34722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79AF0-4352-4736-9A00-469A27D3A33A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CA01C-E267-40F5-AEA7-D5E7CEB689D4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017045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79AF0-4352-4736-9A00-469A27D3A33A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CA01C-E267-40F5-AEA7-D5E7CEB689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37277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79AF0-4352-4736-9A00-469A27D3A33A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CA01C-E267-40F5-AEA7-D5E7CEB689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93033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79AF0-4352-4736-9A00-469A27D3A33A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CA01C-E267-40F5-AEA7-D5E7CEB689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2173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79AF0-4352-4736-9A00-469A27D3A33A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CA01C-E267-40F5-AEA7-D5E7CEB689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2584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79AF0-4352-4736-9A00-469A27D3A33A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CA01C-E267-40F5-AEA7-D5E7CEB689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807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79AF0-4352-4736-9A00-469A27D3A33A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CA01C-E267-40F5-AEA7-D5E7CEB689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29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79AF0-4352-4736-9A00-469A27D3A33A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CA01C-E267-40F5-AEA7-D5E7CEB689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7231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79AF0-4352-4736-9A00-469A27D3A33A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CA01C-E267-40F5-AEA7-D5E7CEB689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8837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79AF0-4352-4736-9A00-469A27D3A33A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CA01C-E267-40F5-AEA7-D5E7CEB689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1312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79AF0-4352-4736-9A00-469A27D3A33A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CA01C-E267-40F5-AEA7-D5E7CEB689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3206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79AF0-4352-4736-9A00-469A27D3A33A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CA01C-E267-40F5-AEA7-D5E7CEB689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03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879AF0-4352-4736-9A00-469A27D3A33A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8DCA01C-E267-40F5-AEA7-D5E7CEB689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616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sj.com/articles/u-s-national-debt-is-likely-to-reach-a-record-202-of-gdp-by-2051-cbo-projects-11614884400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37101" y="366729"/>
            <a:ext cx="7766936" cy="1646302"/>
          </a:xfrm>
        </p:spPr>
        <p:txBody>
          <a:bodyPr/>
          <a:lstStyle/>
          <a:p>
            <a:r>
              <a:rPr lang="ru-RU" dirty="0"/>
              <a:t>Тема 2. </a:t>
            </a:r>
            <a:r>
              <a:rPr lang="uk-UA" dirty="0"/>
              <a:t>Економіка США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49234" y="2264229"/>
            <a:ext cx="9335589" cy="3779520"/>
          </a:xfrm>
        </p:spPr>
        <p:txBody>
          <a:bodyPr>
            <a:normAutofit/>
          </a:bodyPr>
          <a:lstStyle/>
          <a:p>
            <a:pPr algn="ctr"/>
            <a:r>
              <a:rPr lang="uk-UA" sz="2000" dirty="0">
                <a:solidFill>
                  <a:schemeClr val="tx1"/>
                </a:solidFill>
              </a:rPr>
              <a:t>План</a:t>
            </a:r>
          </a:p>
          <a:p>
            <a:pPr marL="342900" indent="-342900" algn="l">
              <a:buAutoNum type="arabicPeriod"/>
            </a:pPr>
            <a:r>
              <a:rPr lang="uk-UA" sz="2000" dirty="0">
                <a:solidFill>
                  <a:schemeClr val="tx1"/>
                </a:solidFill>
              </a:rPr>
              <a:t>США у світовій економіці.</a:t>
            </a:r>
          </a:p>
          <a:p>
            <a:pPr marL="342900" indent="-342900" algn="l">
              <a:buAutoNum type="arabicPeriod"/>
            </a:pPr>
            <a:r>
              <a:rPr lang="uk-UA" sz="2000" dirty="0">
                <a:solidFill>
                  <a:schemeClr val="tx1"/>
                </a:solidFill>
              </a:rPr>
              <a:t>Фактори економічного розвитку США.</a:t>
            </a:r>
          </a:p>
          <a:p>
            <a:pPr marL="342900" indent="-342900" algn="l">
              <a:buAutoNum type="arabicPeriod"/>
            </a:pPr>
            <a:r>
              <a:rPr lang="uk-UA" sz="2000" dirty="0">
                <a:solidFill>
                  <a:schemeClr val="tx1"/>
                </a:solidFill>
              </a:rPr>
              <a:t>Структура і динаміка розвитку економіки.</a:t>
            </a:r>
          </a:p>
          <a:p>
            <a:pPr marL="342900" indent="-342900" algn="l">
              <a:buAutoNum type="arabicPeriod"/>
            </a:pPr>
            <a:r>
              <a:rPr lang="uk-UA" sz="2000" dirty="0">
                <a:solidFill>
                  <a:schemeClr val="tx1"/>
                </a:solidFill>
              </a:rPr>
              <a:t>Економічна політика уряду.</a:t>
            </a:r>
          </a:p>
          <a:p>
            <a:pPr marL="342900" indent="-342900" algn="l">
              <a:buAutoNum type="arabicPeriod"/>
            </a:pPr>
            <a:r>
              <a:rPr lang="uk-UA" sz="2000" dirty="0">
                <a:solidFill>
                  <a:schemeClr val="tx1"/>
                </a:solidFill>
              </a:rPr>
              <a:t>Особливості ділової етики. </a:t>
            </a:r>
          </a:p>
          <a:p>
            <a:pPr marL="342900" indent="-342900" algn="l">
              <a:buAutoNum type="arabicPeriod"/>
            </a:pPr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8817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798" y="297859"/>
            <a:ext cx="10112586" cy="6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6924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241343"/>
            <a:ext cx="9903580" cy="162504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096" y="1676683"/>
            <a:ext cx="5523953" cy="277034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5071" y="1768703"/>
            <a:ext cx="6046929" cy="484663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038" y="4100975"/>
            <a:ext cx="4706091" cy="2778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7488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7026" y="1"/>
            <a:ext cx="5329917" cy="35908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4042" y="0"/>
            <a:ext cx="5324293" cy="322217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4363" y="3040063"/>
            <a:ext cx="5103649" cy="381793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369" y="3354570"/>
            <a:ext cx="5087386" cy="3503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5562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152400"/>
            <a:ext cx="10429875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1085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8869" y="228703"/>
            <a:ext cx="9440091" cy="6304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9229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7542" y="273504"/>
            <a:ext cx="8893901" cy="6395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4574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847" y="335416"/>
            <a:ext cx="10241280" cy="6370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6377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742" y="144100"/>
            <a:ext cx="5912796" cy="37399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5538" y="2645229"/>
            <a:ext cx="6047630" cy="4212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6457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DA3C00-1227-4637-8FCA-CDCB01319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CB1776E-97D1-41EF-AF16-3F2F7253AF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s://cdn.howmuch.net/content/images/unemployment-usa-58a7-d2a2.jpg">
            <a:extLst>
              <a:ext uri="{FF2B5EF4-FFF2-40B4-BE49-F238E27FC236}">
                <a16:creationId xmlns:a16="http://schemas.microsoft.com/office/drawing/2014/main" id="{2F2E4934-8043-4868-9665-E669A6813E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16638"/>
            <a:ext cx="12192000" cy="566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72480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6CA515-94D8-4484-8C29-90D763585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616C8CE-743A-4240-A2F5-1CE3206BA9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004" y="2071812"/>
            <a:ext cx="2616282" cy="3880773"/>
          </a:xfrm>
        </p:spPr>
        <p:txBody>
          <a:bodyPr>
            <a:normAutofit fontScale="92500" lnSpcReduction="20000"/>
          </a:bodyPr>
          <a:lstStyle/>
          <a:p>
            <a:r>
              <a:rPr lang="ru-RU" sz="1200" dirty="0" err="1"/>
              <a:t>Економіка</a:t>
            </a:r>
            <a:r>
              <a:rPr lang="ru-RU" sz="1200" dirty="0"/>
              <a:t> </a:t>
            </a:r>
            <a:r>
              <a:rPr lang="ru-RU" sz="1200" dirty="0" err="1"/>
              <a:t>туристичних</a:t>
            </a:r>
            <a:r>
              <a:rPr lang="ru-RU" sz="1200" dirty="0"/>
              <a:t> </a:t>
            </a:r>
            <a:r>
              <a:rPr lang="ru-RU" sz="1200" dirty="0" err="1"/>
              <a:t>територій</a:t>
            </a:r>
            <a:r>
              <a:rPr lang="ru-RU" sz="1200" dirty="0"/>
              <a:t>, як-от Лас-Вегас, Невада, </a:t>
            </a:r>
            <a:r>
              <a:rPr lang="ru-RU" sz="1200" dirty="0" err="1"/>
              <a:t>Гаваї</a:t>
            </a:r>
            <a:r>
              <a:rPr lang="ru-RU" sz="1200" dirty="0"/>
              <a:t> та Атлантик-</a:t>
            </a:r>
            <a:r>
              <a:rPr lang="ru-RU" sz="1200" dirty="0" err="1"/>
              <a:t>Сіті</a:t>
            </a:r>
            <a:r>
              <a:rPr lang="ru-RU" sz="1200" dirty="0"/>
              <a:t>, штат Нью-</a:t>
            </a:r>
            <a:r>
              <a:rPr lang="ru-RU" sz="1200" dirty="0" err="1"/>
              <a:t>Джерсі</a:t>
            </a:r>
            <a:r>
              <a:rPr lang="ru-RU" sz="1200" dirty="0"/>
              <a:t> - </a:t>
            </a:r>
            <a:r>
              <a:rPr lang="ru-RU" sz="1200" dirty="0" err="1"/>
              <a:t>безробіття</a:t>
            </a:r>
            <a:r>
              <a:rPr lang="ru-RU" sz="1200" dirty="0"/>
              <a:t> </a:t>
            </a:r>
            <a:r>
              <a:rPr lang="ru-RU" sz="1200" dirty="0" err="1"/>
              <a:t>зросло</a:t>
            </a:r>
            <a:r>
              <a:rPr lang="ru-RU" sz="1200" dirty="0"/>
              <a:t> </a:t>
            </a:r>
            <a:r>
              <a:rPr lang="ru-RU" sz="1200" dirty="0" err="1"/>
              <a:t>понад</a:t>
            </a:r>
            <a:r>
              <a:rPr lang="ru-RU" sz="1200" dirty="0"/>
              <a:t> 5%.</a:t>
            </a:r>
          </a:p>
          <a:p>
            <a:r>
              <a:rPr lang="ru-RU" sz="1200" dirty="0" err="1"/>
              <a:t>Ключові</a:t>
            </a:r>
            <a:r>
              <a:rPr lang="ru-RU" sz="1200" dirty="0"/>
              <a:t> </a:t>
            </a:r>
            <a:r>
              <a:rPr lang="ru-RU" sz="1200" dirty="0" err="1"/>
              <a:t>нафтовидобувні</a:t>
            </a:r>
            <a:r>
              <a:rPr lang="ru-RU" sz="1200" dirty="0"/>
              <a:t> </a:t>
            </a:r>
            <a:r>
              <a:rPr lang="ru-RU" sz="1200" dirty="0" err="1"/>
              <a:t>регіони</a:t>
            </a:r>
            <a:r>
              <a:rPr lang="ru-RU" sz="1200" dirty="0"/>
              <a:t>, </a:t>
            </a:r>
            <a:r>
              <a:rPr lang="ru-RU" sz="1200" dirty="0" err="1"/>
              <a:t>такі</a:t>
            </a:r>
            <a:r>
              <a:rPr lang="ru-RU" sz="1200" dirty="0"/>
              <a:t> як Одеса та </a:t>
            </a:r>
            <a:r>
              <a:rPr lang="ru-RU" sz="1200" dirty="0" err="1"/>
              <a:t>Мідленд</a:t>
            </a:r>
            <a:r>
              <a:rPr lang="ru-RU" sz="1200" dirty="0"/>
              <a:t>, штат Техас, </a:t>
            </a:r>
            <a:r>
              <a:rPr lang="ru-RU" sz="1200" dirty="0" err="1"/>
              <a:t>зазнали</a:t>
            </a:r>
            <a:r>
              <a:rPr lang="ru-RU" sz="1200" dirty="0"/>
              <a:t> </a:t>
            </a:r>
            <a:r>
              <a:rPr lang="ru-RU" sz="1200" dirty="0" err="1"/>
              <a:t>подібного</a:t>
            </a:r>
            <a:r>
              <a:rPr lang="ru-RU" sz="1200" dirty="0"/>
              <a:t> </a:t>
            </a:r>
            <a:r>
              <a:rPr lang="ru-RU" sz="1200" dirty="0" err="1"/>
              <a:t>зростання</a:t>
            </a:r>
            <a:r>
              <a:rPr lang="ru-RU" sz="1200" dirty="0"/>
              <a:t> </a:t>
            </a:r>
            <a:r>
              <a:rPr lang="ru-RU" sz="1200" dirty="0" err="1"/>
              <a:t>рівня</a:t>
            </a:r>
            <a:r>
              <a:rPr lang="ru-RU" sz="1200" dirty="0"/>
              <a:t> </a:t>
            </a:r>
            <a:r>
              <a:rPr lang="ru-RU" sz="1200" dirty="0" err="1"/>
              <a:t>безробіття</a:t>
            </a:r>
            <a:r>
              <a:rPr lang="ru-RU" sz="1200" dirty="0"/>
              <a:t>.</a:t>
            </a:r>
          </a:p>
          <a:p>
            <a:r>
              <a:rPr lang="ru-RU" sz="1200" dirty="0"/>
              <a:t>Лише в 10 </a:t>
            </a:r>
            <a:r>
              <a:rPr lang="ru-RU" sz="1200" dirty="0" err="1"/>
              <a:t>із</a:t>
            </a:r>
            <a:r>
              <a:rPr lang="ru-RU" sz="1200" dirty="0"/>
              <a:t> 389 </a:t>
            </a:r>
            <a:r>
              <a:rPr lang="ru-RU" sz="1200" dirty="0" err="1"/>
              <a:t>мегаполісів</a:t>
            </a:r>
            <a:r>
              <a:rPr lang="ru-RU" sz="1200" dirty="0"/>
              <a:t> </a:t>
            </a:r>
            <a:r>
              <a:rPr lang="ru-RU" sz="1200" dirty="0" err="1"/>
              <a:t>рівень</a:t>
            </a:r>
            <a:r>
              <a:rPr lang="ru-RU" sz="1200" dirty="0"/>
              <a:t> </a:t>
            </a:r>
            <a:r>
              <a:rPr lang="ru-RU" sz="1200" dirty="0" err="1"/>
              <a:t>безробіття</a:t>
            </a:r>
            <a:r>
              <a:rPr lang="ru-RU" sz="1200" dirty="0"/>
              <a:t> </a:t>
            </a:r>
            <a:r>
              <a:rPr lang="ru-RU" sz="1200" dirty="0" err="1"/>
              <a:t>залишається</a:t>
            </a:r>
            <a:r>
              <a:rPr lang="ru-RU" sz="1200" dirty="0"/>
              <a:t> </a:t>
            </a:r>
            <a:r>
              <a:rPr lang="ru-RU" sz="1200" dirty="0" err="1"/>
              <a:t>незмінним</a:t>
            </a:r>
            <a:r>
              <a:rPr lang="ru-RU" sz="1200" dirty="0"/>
              <a:t> </a:t>
            </a:r>
            <a:r>
              <a:rPr lang="ru-RU" sz="1200" dirty="0" err="1"/>
              <a:t>або</a:t>
            </a:r>
            <a:r>
              <a:rPr lang="ru-RU" sz="1200" dirty="0"/>
              <a:t> </a:t>
            </a:r>
            <a:r>
              <a:rPr lang="ru-RU" sz="1200" dirty="0" err="1"/>
              <a:t>падає</a:t>
            </a:r>
            <a:r>
              <a:rPr lang="ru-RU" sz="1200" dirty="0"/>
              <a:t>.</a:t>
            </a:r>
          </a:p>
          <a:p>
            <a:r>
              <a:rPr lang="ru-RU" sz="1200" dirty="0" err="1"/>
              <a:t>Загальне</a:t>
            </a:r>
            <a:r>
              <a:rPr lang="ru-RU" sz="1200" dirty="0"/>
              <a:t> </a:t>
            </a:r>
            <a:r>
              <a:rPr lang="ru-RU" sz="1200" dirty="0" err="1"/>
              <a:t>безробіття</a:t>
            </a:r>
            <a:r>
              <a:rPr lang="ru-RU" sz="1200" dirty="0"/>
              <a:t> США </a:t>
            </a:r>
            <a:r>
              <a:rPr lang="ru-RU" sz="1200" dirty="0" err="1"/>
              <a:t>зросло</a:t>
            </a:r>
            <a:r>
              <a:rPr lang="ru-RU" sz="1200" dirty="0"/>
              <a:t> на 3,1% у </a:t>
            </a:r>
            <a:r>
              <a:rPr lang="ru-RU" sz="1200" dirty="0" err="1"/>
              <a:t>порівнянні</a:t>
            </a:r>
            <a:r>
              <a:rPr lang="ru-RU" sz="1200" dirty="0"/>
              <a:t> з </a:t>
            </a:r>
            <a:r>
              <a:rPr lang="ru-RU" sz="1200" dirty="0" err="1"/>
              <a:t>попереднім</a:t>
            </a:r>
            <a:r>
              <a:rPr lang="ru-RU" sz="1200" dirty="0"/>
              <a:t> роком.</a:t>
            </a:r>
          </a:p>
          <a:p>
            <a:r>
              <a:rPr lang="ru-RU" sz="1200" dirty="0"/>
              <a:t>У 20 </a:t>
            </a:r>
            <a:r>
              <a:rPr lang="ru-RU" sz="1200" dirty="0" err="1"/>
              <a:t>муніципалітетах</a:t>
            </a:r>
            <a:r>
              <a:rPr lang="ru-RU" sz="1200" dirty="0"/>
              <a:t> </a:t>
            </a:r>
            <a:r>
              <a:rPr lang="ru-RU" sz="1200" dirty="0" err="1"/>
              <a:t>рівень</a:t>
            </a:r>
            <a:r>
              <a:rPr lang="ru-RU" sz="1200" dirty="0"/>
              <a:t> </a:t>
            </a:r>
            <a:r>
              <a:rPr lang="ru-RU" sz="1200" dirty="0" err="1"/>
              <a:t>безробіття</a:t>
            </a:r>
            <a:r>
              <a:rPr lang="ru-RU" sz="1200" dirty="0"/>
              <a:t> </a:t>
            </a:r>
            <a:r>
              <a:rPr lang="ru-RU" sz="1200" dirty="0" err="1"/>
              <a:t>перевищує</a:t>
            </a:r>
            <a:r>
              <a:rPr lang="ru-RU" sz="1200" dirty="0"/>
              <a:t> 10%.</a:t>
            </a:r>
          </a:p>
          <a:p>
            <a:r>
              <a:rPr lang="ru-RU" sz="1200" dirty="0" err="1"/>
              <a:t>Традиційні</a:t>
            </a:r>
            <a:r>
              <a:rPr lang="ru-RU" sz="1200" dirty="0"/>
              <a:t> </a:t>
            </a:r>
            <a:r>
              <a:rPr lang="ru-RU" sz="1200" dirty="0" err="1"/>
              <a:t>райони</a:t>
            </a:r>
            <a:r>
              <a:rPr lang="ru-RU" sz="1200" dirty="0"/>
              <a:t> </a:t>
            </a:r>
            <a:r>
              <a:rPr lang="ru-RU" sz="1200" dirty="0" err="1"/>
              <a:t>сільського</a:t>
            </a:r>
            <a:r>
              <a:rPr lang="ru-RU" sz="1200" dirty="0"/>
              <a:t> </a:t>
            </a:r>
            <a:r>
              <a:rPr lang="ru-RU" sz="1200" dirty="0" err="1"/>
              <a:t>господарства</a:t>
            </a:r>
            <a:r>
              <a:rPr lang="ru-RU" sz="1200" dirty="0"/>
              <a:t> </a:t>
            </a:r>
            <a:r>
              <a:rPr lang="ru-RU" sz="1200" dirty="0" err="1"/>
              <a:t>мають</a:t>
            </a:r>
            <a:r>
              <a:rPr lang="ru-RU" sz="1200" dirty="0"/>
              <a:t> </a:t>
            </a:r>
            <a:r>
              <a:rPr lang="ru-RU" sz="1200" dirty="0" err="1"/>
              <a:t>одні</a:t>
            </a:r>
            <a:r>
              <a:rPr lang="ru-RU" sz="1200" dirty="0"/>
              <a:t> з </a:t>
            </a:r>
            <a:r>
              <a:rPr lang="ru-RU" sz="1200" dirty="0" err="1"/>
              <a:t>найвищих</a:t>
            </a:r>
            <a:r>
              <a:rPr lang="ru-RU" sz="1200" dirty="0"/>
              <a:t> </a:t>
            </a:r>
            <a:r>
              <a:rPr lang="ru-RU" sz="1200" dirty="0" err="1"/>
              <a:t>показників</a:t>
            </a:r>
            <a:r>
              <a:rPr lang="ru-RU" sz="1200" dirty="0"/>
              <a:t> </a:t>
            </a:r>
            <a:r>
              <a:rPr lang="ru-RU" sz="1200" dirty="0" err="1"/>
              <a:t>безробіття</a:t>
            </a:r>
            <a:r>
              <a:rPr lang="ru-RU" sz="1200" dirty="0"/>
              <a:t> у 2019 та 2020 роках.</a:t>
            </a:r>
          </a:p>
          <a:p>
            <a:endParaRPr lang="ru-RU" sz="1200" dirty="0"/>
          </a:p>
        </p:txBody>
      </p:sp>
      <p:pic>
        <p:nvPicPr>
          <p:cNvPr id="2050" name="Picture 2" descr="Unemployment rates by metropolitan area">
            <a:extLst>
              <a:ext uri="{FF2B5EF4-FFF2-40B4-BE49-F238E27FC236}">
                <a16:creationId xmlns:a16="http://schemas.microsoft.com/office/drawing/2014/main" id="{58788B0E-8471-4E28-819E-EA50278FC9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491" y="349558"/>
            <a:ext cx="8509808" cy="6158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5043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480" y="309312"/>
            <a:ext cx="9956619" cy="6278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1025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476" y="305662"/>
            <a:ext cx="6786003" cy="440092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3893" y="3100252"/>
            <a:ext cx="4457517" cy="3339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2792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339" y="748936"/>
            <a:ext cx="10420068" cy="5138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2841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0046" y="104775"/>
            <a:ext cx="9620250" cy="6753225"/>
          </a:xfrm>
          <a:prstGeom prst="rect">
            <a:avLst/>
          </a:prstGeom>
        </p:spPr>
      </p:pic>
      <p:pic>
        <p:nvPicPr>
          <p:cNvPr id="9218" name="Picture 2" descr="The Biggest Manufacturing Countries">
            <a:extLst>
              <a:ext uri="{FF2B5EF4-FFF2-40B4-BE49-F238E27FC236}">
                <a16:creationId xmlns:a16="http://schemas.microsoft.com/office/drawing/2014/main" id="{09289AF6-7614-44CE-9DE0-452B5704F8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0"/>
            <a:ext cx="112696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17137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4229" y="136817"/>
            <a:ext cx="7641635" cy="5904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4423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563AB5-2499-4BD7-A174-EFE9CE8AC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CE3398E-4CCA-4FF9-AA6B-E9CCCB4A4B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s://cdn.howmuch.net/content/images/how-americans-spent-their-money-in-the-last-75-years__f_-f285-2370.jpg">
            <a:extLst>
              <a:ext uri="{FF2B5EF4-FFF2-40B4-BE49-F238E27FC236}">
                <a16:creationId xmlns:a16="http://schemas.microsoft.com/office/drawing/2014/main" id="{5E7DD683-2FE4-4EEA-B90E-D6829C6068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632" y="-79900"/>
            <a:ext cx="11610914" cy="689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50692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r7h9p6s7.stackpathcdn.com/wp-content/uploads/2018/01/sector_GDP-per-sector-Q3-20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5870" y="531223"/>
            <a:ext cx="7428132" cy="5571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69840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137" y="210911"/>
            <a:ext cx="10329863" cy="657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0249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454" y="278128"/>
            <a:ext cx="10331769" cy="6458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2365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872806-551F-4724-9ACE-0D960E8CD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26FFAD4-FFDF-4728-9C89-46AAB049DE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U.S. Debt Timeline">
            <a:extLst>
              <a:ext uri="{FF2B5EF4-FFF2-40B4-BE49-F238E27FC236}">
                <a16:creationId xmlns:a16="http://schemas.microsoft.com/office/drawing/2014/main" id="{8ED8F4CC-78BB-47E0-8F45-E0BCD2DF0D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292" y="190870"/>
            <a:ext cx="8341970" cy="6476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35195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A3AE5D-CD9F-4313-91AD-AC2058AD9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Державний</a:t>
            </a:r>
            <a:r>
              <a:rPr lang="ru-RU" dirty="0"/>
              <a:t> борг США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C7BDDD1-92B1-49E1-8150-CA4B0ED262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err="1"/>
              <a:t>Протягом</a:t>
            </a:r>
            <a:r>
              <a:rPr lang="ru-RU" dirty="0"/>
              <a:t> перших 50 </a:t>
            </a:r>
            <a:r>
              <a:rPr lang="ru-RU" dirty="0" err="1"/>
              <a:t>років</a:t>
            </a:r>
            <a:r>
              <a:rPr lang="ru-RU" dirty="0"/>
              <a:t> у </a:t>
            </a:r>
            <a:r>
              <a:rPr lang="ru-RU" dirty="0" err="1"/>
              <a:t>нашому</a:t>
            </a:r>
            <a:r>
              <a:rPr lang="ru-RU" dirty="0"/>
              <a:t> </a:t>
            </a:r>
            <a:r>
              <a:rPr lang="ru-RU" dirty="0" err="1"/>
              <a:t>візуальному</a:t>
            </a:r>
            <a:r>
              <a:rPr lang="ru-RU" dirty="0"/>
              <a:t> </a:t>
            </a:r>
            <a:r>
              <a:rPr lang="ru-RU" dirty="0" err="1"/>
              <a:t>дослідженні</a:t>
            </a:r>
            <a:r>
              <a:rPr lang="ru-RU" dirty="0"/>
              <a:t> з 1929 по 1979 </a:t>
            </a:r>
            <a:r>
              <a:rPr lang="ru-RU" dirty="0" err="1"/>
              <a:t>рік</a:t>
            </a:r>
            <a:r>
              <a:rPr lang="ru-RU" dirty="0"/>
              <a:t> </a:t>
            </a:r>
            <a:r>
              <a:rPr lang="ru-RU" dirty="0" err="1"/>
              <a:t>державний</a:t>
            </a:r>
            <a:r>
              <a:rPr lang="ru-RU" dirty="0"/>
              <a:t> борг США </a:t>
            </a:r>
            <a:r>
              <a:rPr lang="ru-RU" dirty="0" err="1"/>
              <a:t>лише</a:t>
            </a:r>
            <a:r>
              <a:rPr lang="ru-RU" dirty="0"/>
              <a:t> </a:t>
            </a:r>
            <a:r>
              <a:rPr lang="ru-RU" dirty="0" err="1"/>
              <a:t>поступово</a:t>
            </a:r>
            <a:r>
              <a:rPr lang="ru-RU" dirty="0"/>
              <a:t> </a:t>
            </a:r>
            <a:r>
              <a:rPr lang="ru-RU" dirty="0" err="1"/>
              <a:t>зростав</a:t>
            </a:r>
            <a:r>
              <a:rPr lang="ru-RU" dirty="0"/>
              <a:t>. 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16 </a:t>
            </a:r>
            <a:r>
              <a:rPr lang="ru-RU" dirty="0" err="1"/>
              <a:t>мільярдів</a:t>
            </a:r>
            <a:r>
              <a:rPr lang="ru-RU" dirty="0"/>
              <a:t> </a:t>
            </a:r>
            <a:r>
              <a:rPr lang="ru-RU" dirty="0" err="1"/>
              <a:t>доларів</a:t>
            </a:r>
            <a:r>
              <a:rPr lang="ru-RU" dirty="0"/>
              <a:t> у 1929 </a:t>
            </a:r>
            <a:r>
              <a:rPr lang="ru-RU" dirty="0" err="1"/>
              <a:t>році</a:t>
            </a:r>
            <a:r>
              <a:rPr lang="ru-RU" dirty="0"/>
              <a:t>,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близько</a:t>
            </a:r>
            <a:r>
              <a:rPr lang="ru-RU" dirty="0"/>
              <a:t> 16% ВВП, і </a:t>
            </a:r>
            <a:r>
              <a:rPr lang="ru-RU" dirty="0" err="1"/>
              <a:t>зросло</a:t>
            </a:r>
            <a:r>
              <a:rPr lang="ru-RU" dirty="0"/>
              <a:t> до 827 </a:t>
            </a:r>
            <a:r>
              <a:rPr lang="ru-RU" dirty="0" err="1"/>
              <a:t>мільярдів</a:t>
            </a:r>
            <a:r>
              <a:rPr lang="ru-RU" dirty="0"/>
              <a:t> </a:t>
            </a:r>
            <a:r>
              <a:rPr lang="ru-RU" dirty="0" err="1"/>
              <a:t>доларів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31% ВВП у 1979 </a:t>
            </a:r>
            <a:r>
              <a:rPr lang="ru-RU" dirty="0" err="1"/>
              <a:t>році</a:t>
            </a:r>
            <a:r>
              <a:rPr lang="ru-RU" dirty="0"/>
              <a:t>.</a:t>
            </a:r>
          </a:p>
          <a:p>
            <a:r>
              <a:rPr lang="ru-RU" dirty="0" err="1"/>
              <a:t>Рівень</a:t>
            </a:r>
            <a:r>
              <a:rPr lang="ru-RU" dirty="0"/>
              <a:t> </a:t>
            </a:r>
            <a:r>
              <a:rPr lang="ru-RU" dirty="0" err="1"/>
              <a:t>заборгованості</a:t>
            </a:r>
            <a:r>
              <a:rPr lang="ru-RU" dirty="0"/>
              <a:t> почав </a:t>
            </a:r>
            <a:r>
              <a:rPr lang="ru-RU" dirty="0" err="1"/>
              <a:t>вибухати</a:t>
            </a:r>
            <a:r>
              <a:rPr lang="ru-RU" dirty="0"/>
              <a:t> в 1980-х і 1990-х роках, </a:t>
            </a:r>
            <a:r>
              <a:rPr lang="ru-RU" dirty="0" err="1"/>
              <a:t>збільшившись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$ 908 млрд., Коли </a:t>
            </a:r>
            <a:r>
              <a:rPr lang="ru-RU" dirty="0" err="1"/>
              <a:t>Волкер</a:t>
            </a:r>
            <a:r>
              <a:rPr lang="ru-RU" dirty="0"/>
              <a:t> </a:t>
            </a:r>
            <a:r>
              <a:rPr lang="ru-RU" dirty="0" err="1"/>
              <a:t>підняв</a:t>
            </a:r>
            <a:r>
              <a:rPr lang="ru-RU" dirty="0"/>
              <a:t> ставку ФРС до 20%,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приборкати</a:t>
            </a:r>
            <a:r>
              <a:rPr lang="ru-RU" dirty="0"/>
              <a:t> </a:t>
            </a:r>
            <a:r>
              <a:rPr lang="ru-RU" dirty="0" err="1"/>
              <a:t>інфляцію</a:t>
            </a:r>
            <a:r>
              <a:rPr lang="ru-RU" dirty="0"/>
              <a:t> до $ 5,6 т., Коли в 1999 р.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скасовано</a:t>
            </a:r>
            <a:r>
              <a:rPr lang="ru-RU" dirty="0"/>
              <a:t> Закон </a:t>
            </a:r>
            <a:r>
              <a:rPr lang="ru-RU" dirty="0" err="1"/>
              <a:t>Гласса-Стіґолла</a:t>
            </a:r>
            <a:r>
              <a:rPr lang="ru-RU" dirty="0"/>
              <a:t>.</a:t>
            </a:r>
          </a:p>
          <a:p>
            <a:r>
              <a:rPr lang="ru-RU" dirty="0" err="1"/>
              <a:t>Наприкінці</a:t>
            </a:r>
            <a:r>
              <a:rPr lang="ru-RU" dirty="0"/>
              <a:t> 90-х </a:t>
            </a:r>
            <a:r>
              <a:rPr lang="ru-RU" dirty="0" err="1"/>
              <a:t>років</a:t>
            </a:r>
            <a:r>
              <a:rPr lang="ru-RU" dirty="0"/>
              <a:t> </a:t>
            </a:r>
            <a:r>
              <a:rPr lang="ru-RU" dirty="0" err="1"/>
              <a:t>зростання</a:t>
            </a:r>
            <a:r>
              <a:rPr lang="ru-RU" dirty="0"/>
              <a:t> державного боргу </a:t>
            </a:r>
            <a:r>
              <a:rPr lang="ru-RU" dirty="0" err="1"/>
              <a:t>сповільнилося</a:t>
            </a:r>
            <a:r>
              <a:rPr lang="ru-RU" dirty="0"/>
              <a:t>. Уряд США </a:t>
            </a:r>
            <a:r>
              <a:rPr lang="ru-RU" dirty="0" err="1"/>
              <a:t>фактично</a:t>
            </a:r>
            <a:r>
              <a:rPr lang="ru-RU" dirty="0"/>
              <a:t> </a:t>
            </a:r>
            <a:r>
              <a:rPr lang="ru-RU" dirty="0" err="1"/>
              <a:t>отримав</a:t>
            </a:r>
            <a:r>
              <a:rPr lang="ru-RU" dirty="0"/>
              <a:t> </a:t>
            </a:r>
            <a:r>
              <a:rPr lang="ru-RU" dirty="0" err="1"/>
              <a:t>профіцит</a:t>
            </a:r>
            <a:r>
              <a:rPr lang="ru-RU" dirty="0"/>
              <a:t> у 2000 </a:t>
            </a:r>
            <a:r>
              <a:rPr lang="ru-RU" dirty="0" err="1"/>
              <a:t>році</a:t>
            </a:r>
            <a:r>
              <a:rPr lang="ru-RU" dirty="0"/>
              <a:t>, а борг </a:t>
            </a:r>
            <a:r>
              <a:rPr lang="ru-RU" dirty="0" err="1"/>
              <a:t>зменшився</a:t>
            </a:r>
            <a:r>
              <a:rPr lang="ru-RU" dirty="0"/>
              <a:t> у </a:t>
            </a:r>
            <a:r>
              <a:rPr lang="ru-RU" dirty="0" err="1"/>
              <a:t>відсотках</a:t>
            </a:r>
            <a:r>
              <a:rPr lang="ru-RU" dirty="0"/>
              <a:t> до ВВП з 65% у 1995 </a:t>
            </a:r>
            <a:r>
              <a:rPr lang="ru-RU" dirty="0" err="1"/>
              <a:t>році</a:t>
            </a:r>
            <a:r>
              <a:rPr lang="ru-RU" dirty="0"/>
              <a:t> до 55% у 2001 </a:t>
            </a:r>
            <a:r>
              <a:rPr lang="ru-RU" dirty="0" err="1"/>
              <a:t>році</a:t>
            </a:r>
            <a:r>
              <a:rPr lang="ru-RU" dirty="0"/>
              <a:t>.</a:t>
            </a:r>
          </a:p>
          <a:p>
            <a:r>
              <a:rPr lang="ru-RU" dirty="0" err="1"/>
              <a:t>Американський</a:t>
            </a:r>
            <a:r>
              <a:rPr lang="ru-RU" dirty="0"/>
              <a:t> борг </a:t>
            </a:r>
            <a:r>
              <a:rPr lang="ru-RU" dirty="0" err="1"/>
              <a:t>відновив</a:t>
            </a:r>
            <a:r>
              <a:rPr lang="ru-RU" dirty="0"/>
              <a:t> свою </a:t>
            </a:r>
            <a:r>
              <a:rPr lang="ru-RU" dirty="0" err="1"/>
              <a:t>стрімку</a:t>
            </a:r>
            <a:r>
              <a:rPr lang="ru-RU" dirty="0"/>
              <a:t> </a:t>
            </a:r>
            <a:r>
              <a:rPr lang="ru-RU" dirty="0" err="1"/>
              <a:t>траєкторію</a:t>
            </a:r>
            <a:r>
              <a:rPr lang="ru-RU" dirty="0"/>
              <a:t> з </a:t>
            </a:r>
            <a:r>
              <a:rPr lang="ru-RU" dirty="0" err="1"/>
              <a:t>війною</a:t>
            </a:r>
            <a:r>
              <a:rPr lang="ru-RU" dirty="0"/>
              <a:t> </a:t>
            </a:r>
            <a:r>
              <a:rPr lang="ru-RU" dirty="0" err="1"/>
              <a:t>проти</a:t>
            </a:r>
            <a:r>
              <a:rPr lang="ru-RU" dirty="0"/>
              <a:t> </a:t>
            </a:r>
            <a:r>
              <a:rPr lang="ru-RU" dirty="0" err="1"/>
              <a:t>терору</a:t>
            </a:r>
            <a:r>
              <a:rPr lang="ru-RU" dirty="0"/>
              <a:t>, Великою </a:t>
            </a:r>
            <a:r>
              <a:rPr lang="ru-RU" dirty="0" err="1"/>
              <a:t>рецесією</a:t>
            </a:r>
            <a:r>
              <a:rPr lang="ru-RU" dirty="0"/>
              <a:t>, а </a:t>
            </a:r>
            <a:r>
              <a:rPr lang="ru-RU" dirty="0" err="1"/>
              <a:t>тепер</a:t>
            </a:r>
            <a:r>
              <a:rPr lang="ru-RU" dirty="0"/>
              <a:t> і </a:t>
            </a:r>
            <a:r>
              <a:rPr lang="ru-RU" dirty="0" err="1"/>
              <a:t>кризою</a:t>
            </a:r>
            <a:r>
              <a:rPr lang="ru-RU" dirty="0"/>
              <a:t> </a:t>
            </a:r>
            <a:r>
              <a:rPr lang="ru-RU" dirty="0" err="1"/>
              <a:t>коронавірусу</a:t>
            </a:r>
            <a:r>
              <a:rPr lang="ru-RU" dirty="0"/>
              <a:t>. Вона </a:t>
            </a:r>
            <a:r>
              <a:rPr lang="ru-RU" dirty="0" err="1"/>
              <a:t>вже</a:t>
            </a:r>
            <a:r>
              <a:rPr lang="ru-RU" dirty="0"/>
              <a:t> </a:t>
            </a:r>
            <a:r>
              <a:rPr lang="ru-RU" dirty="0" err="1"/>
              <a:t>досягла</a:t>
            </a:r>
            <a:r>
              <a:rPr lang="ru-RU" dirty="0"/>
              <a:t> 127% ВВП у </a:t>
            </a:r>
            <a:r>
              <a:rPr lang="ru-RU" dirty="0" err="1"/>
              <a:t>третьому</a:t>
            </a:r>
            <a:r>
              <a:rPr lang="ru-RU" dirty="0"/>
              <a:t> </a:t>
            </a:r>
            <a:r>
              <a:rPr lang="ru-RU" dirty="0" err="1"/>
              <a:t>кварталі</a:t>
            </a:r>
            <a:r>
              <a:rPr lang="ru-RU" dirty="0"/>
              <a:t> 2020 року, і, за </a:t>
            </a:r>
            <a:r>
              <a:rPr lang="ru-RU" dirty="0">
                <a:hlinkClick r:id="rId2"/>
              </a:rPr>
              <a:t>прогнозами, вона </a:t>
            </a:r>
            <a:r>
              <a:rPr lang="ru-RU" dirty="0" err="1">
                <a:hlinkClick r:id="rId2"/>
              </a:rPr>
              <a:t>збільшиться</a:t>
            </a:r>
            <a:r>
              <a:rPr lang="ru-RU" dirty="0">
                <a:hlinkClick r:id="rId2"/>
              </a:rPr>
              <a:t> </a:t>
            </a:r>
            <a:r>
              <a:rPr lang="ru-RU" dirty="0" err="1">
                <a:hlinkClick r:id="rId2"/>
              </a:rPr>
              <a:t>вдвічі</a:t>
            </a:r>
            <a:r>
              <a:rPr lang="ru-RU" dirty="0">
                <a:hlinkClick r:id="rId2"/>
              </a:rPr>
              <a:t> до 202% до 2051 року.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6008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7489" y="174171"/>
            <a:ext cx="9755312" cy="645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7401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5623" y="295545"/>
            <a:ext cx="8753269" cy="6365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0208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ФІНАНСУВАННЯ ВІЙН в США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051" y="1497875"/>
            <a:ext cx="8916951" cy="4543488"/>
          </a:xfrm>
        </p:spPr>
        <p:txBody>
          <a:bodyPr/>
          <a:lstStyle/>
          <a:p>
            <a:r>
              <a:rPr lang="ru-RU" dirty="0"/>
              <a:t>Для кожного з </a:t>
            </a:r>
            <a:r>
              <a:rPr lang="ru-RU" dirty="0" err="1"/>
              <a:t>періодів</a:t>
            </a:r>
            <a:r>
              <a:rPr lang="ru-RU" dirty="0"/>
              <a:t> </a:t>
            </a:r>
            <a:r>
              <a:rPr lang="ru-RU" dirty="0" err="1"/>
              <a:t>використовувались</a:t>
            </a:r>
            <a:r>
              <a:rPr lang="ru-RU" dirty="0"/>
              <a:t> </a:t>
            </a:r>
            <a:r>
              <a:rPr lang="ru-RU" dirty="0" err="1"/>
              <a:t>різні</a:t>
            </a:r>
            <a:r>
              <a:rPr lang="ru-RU" dirty="0"/>
              <a:t> </a:t>
            </a:r>
            <a:r>
              <a:rPr lang="ru-RU" dirty="0" err="1"/>
              <a:t>методи</a:t>
            </a:r>
            <a:r>
              <a:rPr lang="ru-RU" dirty="0"/>
              <a:t> </a:t>
            </a:r>
            <a:r>
              <a:rPr lang="ru-RU" dirty="0" err="1"/>
              <a:t>фінансування</a:t>
            </a:r>
            <a:r>
              <a:rPr lang="ru-RU" dirty="0"/>
              <a:t> </a:t>
            </a:r>
            <a:r>
              <a:rPr lang="ru-RU" dirty="0" err="1"/>
              <a:t>політики</a:t>
            </a:r>
            <a:r>
              <a:rPr lang="ru-RU" dirty="0"/>
              <a:t>. </a:t>
            </a:r>
            <a:r>
              <a:rPr lang="ru-RU" dirty="0" err="1"/>
              <a:t>Війни</a:t>
            </a:r>
            <a:r>
              <a:rPr lang="ru-RU" dirty="0"/>
              <a:t> неминуче </a:t>
            </a:r>
            <a:r>
              <a:rPr lang="ru-RU" dirty="0" err="1"/>
              <a:t>передбачають</a:t>
            </a:r>
            <a:r>
              <a:rPr lang="ru-RU" dirty="0"/>
              <a:t> </a:t>
            </a:r>
            <a:r>
              <a:rPr lang="ru-RU" dirty="0" err="1"/>
              <a:t>збільшення</a:t>
            </a:r>
            <a:r>
              <a:rPr lang="ru-RU" dirty="0"/>
              <a:t> </a:t>
            </a:r>
            <a:r>
              <a:rPr lang="ru-RU" dirty="0" err="1"/>
              <a:t>витрат</a:t>
            </a:r>
            <a:r>
              <a:rPr lang="ru-RU" dirty="0"/>
              <a:t> </a:t>
            </a:r>
            <a:r>
              <a:rPr lang="ru-RU" dirty="0" err="1"/>
              <a:t>урядів</a:t>
            </a:r>
            <a:r>
              <a:rPr lang="ru-RU" dirty="0"/>
              <a:t>, і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зробити</a:t>
            </a:r>
            <a:r>
              <a:rPr lang="ru-RU" dirty="0"/>
              <a:t> </a:t>
            </a:r>
            <a:r>
              <a:rPr lang="ru-RU" dirty="0" err="1"/>
              <a:t>щонайменше</a:t>
            </a:r>
            <a:r>
              <a:rPr lang="ru-RU" dirty="0"/>
              <a:t> в </a:t>
            </a:r>
            <a:r>
              <a:rPr lang="ru-RU" dirty="0" err="1"/>
              <a:t>чотири</a:t>
            </a:r>
            <a:r>
              <a:rPr lang="ru-RU" dirty="0"/>
              <a:t>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способи</a:t>
            </a:r>
            <a:r>
              <a:rPr lang="ru-RU" dirty="0"/>
              <a:t>;</a:t>
            </a:r>
          </a:p>
          <a:p>
            <a:r>
              <a:rPr lang="ru-RU" dirty="0"/>
              <a:t>• </a:t>
            </a:r>
            <a:r>
              <a:rPr lang="ru-RU" dirty="0" err="1"/>
              <a:t>Збільшення</a:t>
            </a:r>
            <a:r>
              <a:rPr lang="ru-RU" dirty="0"/>
              <a:t> </a:t>
            </a:r>
            <a:r>
              <a:rPr lang="ru-RU" dirty="0" err="1"/>
              <a:t>податків</a:t>
            </a:r>
            <a:endParaRPr lang="ru-RU" dirty="0"/>
          </a:p>
          <a:p>
            <a:r>
              <a:rPr lang="ru-RU" dirty="0"/>
              <a:t>• </a:t>
            </a:r>
            <a:r>
              <a:rPr lang="ru-RU" dirty="0" err="1"/>
              <a:t>Скорочення</a:t>
            </a:r>
            <a:r>
              <a:rPr lang="ru-RU" dirty="0"/>
              <a:t> </a:t>
            </a:r>
            <a:r>
              <a:rPr lang="ru-RU" dirty="0" err="1"/>
              <a:t>невійськових</a:t>
            </a:r>
            <a:r>
              <a:rPr lang="ru-RU" dirty="0"/>
              <a:t> </a:t>
            </a:r>
            <a:r>
              <a:rPr lang="ru-RU" dirty="0" err="1"/>
              <a:t>витрат</a:t>
            </a:r>
            <a:r>
              <a:rPr lang="ru-RU" dirty="0"/>
              <a:t> на оплату </a:t>
            </a:r>
            <a:r>
              <a:rPr lang="ru-RU" dirty="0" err="1"/>
              <a:t>військових</a:t>
            </a:r>
            <a:r>
              <a:rPr lang="ru-RU" dirty="0"/>
              <a:t> </a:t>
            </a:r>
            <a:r>
              <a:rPr lang="ru-RU" dirty="0" err="1"/>
              <a:t>витрат</a:t>
            </a:r>
            <a:endParaRPr lang="ru-RU" dirty="0"/>
          </a:p>
          <a:p>
            <a:r>
              <a:rPr lang="ru-RU" dirty="0"/>
              <a:t>• </a:t>
            </a:r>
            <a:r>
              <a:rPr lang="ru-RU" dirty="0" err="1"/>
              <a:t>державні</a:t>
            </a:r>
            <a:r>
              <a:rPr lang="ru-RU" dirty="0"/>
              <a:t> </a:t>
            </a:r>
            <a:r>
              <a:rPr lang="ru-RU" dirty="0" err="1"/>
              <a:t>запозичення</a:t>
            </a:r>
            <a:r>
              <a:rPr lang="ru-RU" dirty="0"/>
              <a:t> у </a:t>
            </a:r>
            <a:r>
              <a:rPr lang="ru-RU" dirty="0" err="1"/>
              <a:t>населення</a:t>
            </a:r>
            <a:r>
              <a:rPr lang="ru-RU" dirty="0"/>
              <a:t> 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військових</a:t>
            </a:r>
            <a:r>
              <a:rPr lang="ru-RU" dirty="0"/>
              <a:t> </a:t>
            </a:r>
            <a:r>
              <a:rPr lang="ru-RU" dirty="0" err="1"/>
              <a:t>облігацій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випуску</a:t>
            </a:r>
            <a:r>
              <a:rPr lang="ru-RU" dirty="0"/>
              <a:t> </a:t>
            </a:r>
            <a:r>
              <a:rPr lang="ru-RU" dirty="0" err="1"/>
              <a:t>казначейських</a:t>
            </a:r>
            <a:r>
              <a:rPr lang="ru-RU" dirty="0"/>
              <a:t> </a:t>
            </a:r>
            <a:r>
              <a:rPr lang="ru-RU" dirty="0" err="1"/>
              <a:t>цінних</a:t>
            </a:r>
            <a:r>
              <a:rPr lang="ru-RU" dirty="0"/>
              <a:t> </a:t>
            </a:r>
            <a:r>
              <a:rPr lang="ru-RU" dirty="0" err="1"/>
              <a:t>паперів</a:t>
            </a:r>
            <a:r>
              <a:rPr lang="ru-RU" dirty="0"/>
              <a:t> США (борг)</a:t>
            </a:r>
          </a:p>
          <a:p>
            <a:r>
              <a:rPr lang="ru-RU" dirty="0"/>
              <a:t>• </a:t>
            </a:r>
            <a:r>
              <a:rPr lang="ru-RU" dirty="0" err="1"/>
              <a:t>емісія</a:t>
            </a:r>
            <a:r>
              <a:rPr lang="ru-RU" dirty="0"/>
              <a:t> грошей.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0731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70560"/>
          </a:xfrm>
        </p:spPr>
        <p:txBody>
          <a:bodyPr/>
          <a:lstStyle/>
          <a:p>
            <a:r>
              <a:rPr lang="ru-RU" dirty="0" err="1"/>
              <a:t>Фінансування</a:t>
            </a:r>
            <a:r>
              <a:rPr lang="ru-RU" dirty="0"/>
              <a:t> </a:t>
            </a:r>
            <a:r>
              <a:rPr lang="ru-RU" dirty="0" err="1"/>
              <a:t>військової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2846" y="1280160"/>
            <a:ext cx="10276114" cy="5425439"/>
          </a:xfrm>
        </p:spPr>
        <p:txBody>
          <a:bodyPr>
            <a:normAutofit/>
          </a:bodyPr>
          <a:lstStyle/>
          <a:p>
            <a:r>
              <a:rPr lang="ru-RU" dirty="0"/>
              <a:t>США </a:t>
            </a:r>
            <a:r>
              <a:rPr lang="ru-RU" dirty="0" err="1"/>
              <a:t>використовував</a:t>
            </a:r>
            <a:r>
              <a:rPr lang="ru-RU" dirty="0"/>
              <a:t> </a:t>
            </a:r>
            <a:r>
              <a:rPr lang="ru-RU" b="1" dirty="0" err="1"/>
              <a:t>комбінацію</a:t>
            </a:r>
            <a:r>
              <a:rPr lang="ru-RU" b="1" dirty="0"/>
              <a:t> </a:t>
            </a:r>
            <a:r>
              <a:rPr lang="ru-RU" b="1" dirty="0" err="1"/>
              <a:t>цих</a:t>
            </a:r>
            <a:r>
              <a:rPr lang="ru-RU" b="1" dirty="0"/>
              <a:t> </a:t>
            </a:r>
            <a:r>
              <a:rPr lang="ru-RU" b="1" dirty="0" err="1"/>
              <a:t>методів</a:t>
            </a:r>
            <a:r>
              <a:rPr lang="ru-RU" b="1" dirty="0"/>
              <a:t> для </a:t>
            </a:r>
            <a:r>
              <a:rPr lang="ru-RU" b="1" dirty="0" err="1"/>
              <a:t>фінансування</a:t>
            </a:r>
            <a:r>
              <a:rPr lang="ru-RU" b="1" dirty="0"/>
              <a:t> </a:t>
            </a:r>
            <a:r>
              <a:rPr lang="ru-RU" b="1" dirty="0" err="1"/>
              <a:t>своєї</a:t>
            </a:r>
            <a:r>
              <a:rPr lang="ru-RU" b="1" dirty="0"/>
              <a:t> </a:t>
            </a:r>
            <a:r>
              <a:rPr lang="ru-RU" b="1" dirty="0" err="1"/>
              <a:t>військової</a:t>
            </a:r>
            <a:r>
              <a:rPr lang="ru-RU" b="1" dirty="0"/>
              <a:t> </a:t>
            </a:r>
            <a:r>
              <a:rPr lang="ru-RU" b="1" dirty="0" err="1"/>
              <a:t>діяльності</a:t>
            </a:r>
            <a:r>
              <a:rPr lang="ru-RU" dirty="0"/>
              <a:t>, як показано на рисунку 13.</a:t>
            </a:r>
          </a:p>
          <a:p>
            <a:r>
              <a:rPr lang="ru-RU" dirty="0" err="1"/>
              <a:t>Діаграма</a:t>
            </a:r>
            <a:r>
              <a:rPr lang="ru-RU" dirty="0"/>
              <a:t> </a:t>
            </a:r>
            <a:r>
              <a:rPr lang="ru-RU" dirty="0" err="1"/>
              <a:t>показує</a:t>
            </a:r>
            <a:r>
              <a:rPr lang="ru-RU" dirty="0"/>
              <a:t> </a:t>
            </a:r>
            <a:r>
              <a:rPr lang="ru-RU" dirty="0" err="1"/>
              <a:t>історію</a:t>
            </a:r>
            <a:r>
              <a:rPr lang="ru-RU" dirty="0"/>
              <a:t> </a:t>
            </a:r>
            <a:r>
              <a:rPr lang="ru-RU" dirty="0" err="1"/>
              <a:t>державних</a:t>
            </a:r>
            <a:r>
              <a:rPr lang="ru-RU" dirty="0"/>
              <a:t> </a:t>
            </a:r>
            <a:r>
              <a:rPr lang="ru-RU" dirty="0" err="1"/>
              <a:t>витрат</a:t>
            </a:r>
            <a:r>
              <a:rPr lang="ru-RU" dirty="0"/>
              <a:t> та </a:t>
            </a:r>
            <a:r>
              <a:rPr lang="ru-RU" dirty="0" err="1"/>
              <a:t>інфляції</a:t>
            </a:r>
            <a:r>
              <a:rPr lang="ru-RU" dirty="0"/>
              <a:t> з 1929 року та </a:t>
            </a:r>
            <a:r>
              <a:rPr lang="ru-RU" dirty="0" err="1"/>
              <a:t>співвідношення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різними</a:t>
            </a:r>
            <a:r>
              <a:rPr lang="ru-RU" dirty="0"/>
              <a:t> </a:t>
            </a:r>
            <a:r>
              <a:rPr lang="ru-RU" dirty="0" err="1"/>
              <a:t>війнами</a:t>
            </a:r>
            <a:r>
              <a:rPr lang="ru-RU" dirty="0"/>
              <a:t> та </a:t>
            </a:r>
            <a:r>
              <a:rPr lang="ru-RU" dirty="0" err="1"/>
              <a:t>тенденцією</a:t>
            </a:r>
            <a:r>
              <a:rPr lang="ru-RU" dirty="0"/>
              <a:t> </a:t>
            </a:r>
            <a:r>
              <a:rPr lang="ru-RU" dirty="0" err="1"/>
              <a:t>інфляції</a:t>
            </a:r>
            <a:r>
              <a:rPr lang="ru-RU" dirty="0"/>
              <a:t>. </a:t>
            </a:r>
            <a:r>
              <a:rPr lang="ru-RU" dirty="0" err="1"/>
              <a:t>Зверніть</a:t>
            </a:r>
            <a:r>
              <a:rPr lang="ru-RU" dirty="0"/>
              <a:t> </a:t>
            </a:r>
            <a:r>
              <a:rPr lang="ru-RU" dirty="0" err="1"/>
              <a:t>увагу</a:t>
            </a:r>
            <a:r>
              <a:rPr lang="ru-RU" dirty="0"/>
              <a:t> на </a:t>
            </a:r>
            <a:r>
              <a:rPr lang="ru-RU" b="1" dirty="0" err="1"/>
              <a:t>збільшення</a:t>
            </a:r>
            <a:r>
              <a:rPr lang="ru-RU" b="1" dirty="0"/>
              <a:t> </a:t>
            </a:r>
            <a:r>
              <a:rPr lang="ru-RU" b="1" dirty="0" err="1"/>
              <a:t>державних</a:t>
            </a:r>
            <a:r>
              <a:rPr lang="ru-RU" b="1" dirty="0"/>
              <a:t> </a:t>
            </a:r>
            <a:r>
              <a:rPr lang="ru-RU" b="1" dirty="0" err="1"/>
              <a:t>витрат</a:t>
            </a:r>
            <a:r>
              <a:rPr lang="ru-RU" b="1" dirty="0"/>
              <a:t>, </a:t>
            </a:r>
            <a:r>
              <a:rPr lang="ru-RU" b="1" dirty="0" err="1"/>
              <a:t>які</a:t>
            </a:r>
            <a:r>
              <a:rPr lang="ru-RU" b="1" dirty="0"/>
              <a:t> </a:t>
            </a:r>
            <a:r>
              <a:rPr lang="ru-RU" b="1" dirty="0" err="1"/>
              <a:t>відповідають</a:t>
            </a:r>
            <a:r>
              <a:rPr lang="ru-RU" b="1" dirty="0"/>
              <a:t> </a:t>
            </a:r>
            <a:r>
              <a:rPr lang="ru-RU" b="1" dirty="0" err="1"/>
              <a:t>кожній</a:t>
            </a:r>
            <a:r>
              <a:rPr lang="ru-RU" b="1" dirty="0"/>
              <a:t> </a:t>
            </a:r>
            <a:r>
              <a:rPr lang="ru-RU" b="1" dirty="0" err="1"/>
              <a:t>великій</a:t>
            </a:r>
            <a:r>
              <a:rPr lang="ru-RU" b="1" dirty="0"/>
              <a:t> </a:t>
            </a:r>
            <a:r>
              <a:rPr lang="ru-RU" b="1" dirty="0" err="1"/>
              <a:t>війні</a:t>
            </a:r>
            <a:r>
              <a:rPr lang="ru-RU" b="1" dirty="0"/>
              <a:t>.</a:t>
            </a:r>
          </a:p>
          <a:p>
            <a:r>
              <a:rPr lang="ru-RU" dirty="0" err="1"/>
              <a:t>Основне</a:t>
            </a:r>
            <a:r>
              <a:rPr lang="ru-RU" dirty="0"/>
              <a:t> </a:t>
            </a:r>
            <a:r>
              <a:rPr lang="ru-RU" dirty="0" err="1"/>
              <a:t>збільшення</a:t>
            </a:r>
            <a:r>
              <a:rPr lang="ru-RU" dirty="0"/>
              <a:t> боргу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Другої</a:t>
            </a:r>
            <a:r>
              <a:rPr lang="ru-RU" dirty="0"/>
              <a:t> </a:t>
            </a:r>
            <a:r>
              <a:rPr lang="ru-RU" dirty="0" err="1"/>
              <a:t>світової</a:t>
            </a:r>
            <a:r>
              <a:rPr lang="ru-RU" dirty="0"/>
              <a:t> </a:t>
            </a:r>
            <a:r>
              <a:rPr lang="ru-RU" dirty="0" err="1"/>
              <a:t>війни</a:t>
            </a:r>
            <a:r>
              <a:rPr lang="ru-RU" dirty="0"/>
              <a:t> </a:t>
            </a:r>
            <a:r>
              <a:rPr lang="ru-RU" dirty="0" err="1"/>
              <a:t>показує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значною</a:t>
            </a:r>
            <a:r>
              <a:rPr lang="ru-RU" dirty="0"/>
              <a:t> </a:t>
            </a:r>
            <a:r>
              <a:rPr lang="ru-RU" dirty="0" err="1"/>
              <a:t>мірою</a:t>
            </a:r>
            <a:r>
              <a:rPr lang="ru-RU" dirty="0"/>
              <a:t> </a:t>
            </a:r>
            <a:r>
              <a:rPr lang="ru-RU" b="1" dirty="0" err="1"/>
              <a:t>фінансувався</a:t>
            </a:r>
            <a:r>
              <a:rPr lang="ru-RU" b="1" dirty="0"/>
              <a:t> за </a:t>
            </a:r>
            <a:r>
              <a:rPr lang="ru-RU" b="1" dirty="0" err="1"/>
              <a:t>рахунок</a:t>
            </a:r>
            <a:r>
              <a:rPr lang="ru-RU" b="1" dirty="0"/>
              <a:t> боргу</a:t>
            </a:r>
            <a:r>
              <a:rPr lang="ru-RU" dirty="0"/>
              <a:t>, </a:t>
            </a:r>
            <a:r>
              <a:rPr lang="ru-RU" dirty="0" err="1"/>
              <a:t>тоді</a:t>
            </a:r>
            <a:r>
              <a:rPr lang="ru-RU" dirty="0"/>
              <a:t> як </a:t>
            </a:r>
            <a:r>
              <a:rPr lang="ru-RU" dirty="0" err="1"/>
              <a:t>війни</a:t>
            </a:r>
            <a:r>
              <a:rPr lang="ru-RU" dirty="0"/>
              <a:t> в </a:t>
            </a:r>
            <a:r>
              <a:rPr lang="ru-RU" dirty="0" err="1"/>
              <a:t>Кореї</a:t>
            </a:r>
            <a:r>
              <a:rPr lang="ru-RU" dirty="0"/>
              <a:t> та </a:t>
            </a:r>
            <a:r>
              <a:rPr lang="ru-RU" dirty="0" err="1"/>
              <a:t>В'єтнамі</a:t>
            </a:r>
            <a:r>
              <a:rPr lang="ru-RU" dirty="0"/>
              <a:t> </a:t>
            </a:r>
            <a:r>
              <a:rPr lang="ru-RU" dirty="0" err="1"/>
              <a:t>фінансувалися</a:t>
            </a:r>
            <a:r>
              <a:rPr lang="ru-RU" dirty="0"/>
              <a:t> </a:t>
            </a:r>
            <a:r>
              <a:rPr lang="ru-RU" dirty="0" err="1"/>
              <a:t>головним</a:t>
            </a:r>
            <a:r>
              <a:rPr lang="ru-RU" dirty="0"/>
              <a:t> чином </a:t>
            </a:r>
            <a:r>
              <a:rPr lang="ru-RU" b="1" dirty="0"/>
              <a:t>за </a:t>
            </a:r>
            <a:r>
              <a:rPr lang="ru-RU" b="1" dirty="0" err="1"/>
              <a:t>рахунок</a:t>
            </a:r>
            <a:r>
              <a:rPr lang="ru-RU" b="1" dirty="0"/>
              <a:t> </a:t>
            </a:r>
            <a:r>
              <a:rPr lang="ru-RU" b="1" dirty="0" err="1"/>
              <a:t>оподаткування</a:t>
            </a:r>
            <a:r>
              <a:rPr lang="ru-RU" b="1" dirty="0"/>
              <a:t> та </a:t>
            </a:r>
            <a:r>
              <a:rPr lang="ru-RU" b="1" dirty="0" err="1"/>
              <a:t>інфляції</a:t>
            </a:r>
            <a:r>
              <a:rPr lang="ru-RU" b="1" dirty="0"/>
              <a:t> </a:t>
            </a:r>
            <a:r>
              <a:rPr lang="ru-RU" b="1" dirty="0" err="1"/>
              <a:t>відповідно</a:t>
            </a:r>
            <a:r>
              <a:rPr lang="ru-RU" dirty="0"/>
              <a:t>. В 1980-х роках </a:t>
            </a:r>
            <a:r>
              <a:rPr lang="ru-RU" b="1" dirty="0" err="1"/>
              <a:t>заборгованість</a:t>
            </a:r>
            <a:r>
              <a:rPr lang="ru-RU" b="1" dirty="0"/>
              <a:t> почала </a:t>
            </a:r>
            <a:r>
              <a:rPr lang="ru-RU" b="1" dirty="0" err="1"/>
              <a:t>зростати</a:t>
            </a:r>
            <a:r>
              <a:rPr lang="ru-RU" b="1" dirty="0"/>
              <a:t> </a:t>
            </a:r>
            <a:r>
              <a:rPr lang="ru-RU" b="1" dirty="0" err="1"/>
              <a:t>зі</a:t>
            </a:r>
            <a:r>
              <a:rPr lang="ru-RU" b="1" dirty="0"/>
              <a:t> </a:t>
            </a:r>
            <a:r>
              <a:rPr lang="ru-RU" b="1" dirty="0" err="1"/>
              <a:t>збільшенням</a:t>
            </a:r>
            <a:r>
              <a:rPr lang="ru-RU" b="1" dirty="0"/>
              <a:t> </a:t>
            </a:r>
            <a:r>
              <a:rPr lang="ru-RU" b="1" dirty="0" err="1"/>
              <a:t>запозичень</a:t>
            </a:r>
            <a:r>
              <a:rPr lang="ru-RU" b="1" dirty="0"/>
              <a:t> для </a:t>
            </a:r>
            <a:r>
              <a:rPr lang="ru-RU" b="1" dirty="0" err="1"/>
              <a:t>фінансування</a:t>
            </a:r>
            <a:r>
              <a:rPr lang="ru-RU" b="1" dirty="0"/>
              <a:t> </a:t>
            </a:r>
            <a:r>
              <a:rPr lang="ru-RU" b="1" dirty="0" err="1"/>
              <a:t>холодної</a:t>
            </a:r>
            <a:r>
              <a:rPr lang="ru-RU" b="1" dirty="0"/>
              <a:t> </a:t>
            </a:r>
            <a:r>
              <a:rPr lang="ru-RU" b="1" dirty="0" err="1"/>
              <a:t>війни</a:t>
            </a:r>
            <a:r>
              <a:rPr lang="ru-RU" b="1" dirty="0"/>
              <a:t>. Те </a:t>
            </a:r>
            <a:r>
              <a:rPr lang="ru-RU" b="1" dirty="0" err="1"/>
              <a:t>саме</a:t>
            </a:r>
            <a:r>
              <a:rPr lang="ru-RU" b="1" dirty="0"/>
              <a:t> </a:t>
            </a:r>
            <a:r>
              <a:rPr lang="ru-RU" b="1" dirty="0" err="1"/>
              <a:t>сталося</a:t>
            </a:r>
            <a:r>
              <a:rPr lang="ru-RU" b="1" dirty="0"/>
              <a:t> з </a:t>
            </a:r>
            <a:r>
              <a:rPr lang="ru-RU" b="1" dirty="0" err="1"/>
              <a:t>афганською</a:t>
            </a:r>
            <a:r>
              <a:rPr lang="ru-RU" b="1" dirty="0"/>
              <a:t> та </a:t>
            </a:r>
            <a:r>
              <a:rPr lang="ru-RU" b="1" dirty="0" err="1"/>
              <a:t>іракською</a:t>
            </a:r>
            <a:r>
              <a:rPr lang="ru-RU" b="1" dirty="0"/>
              <a:t> </a:t>
            </a:r>
            <a:r>
              <a:rPr lang="ru-RU" b="1" dirty="0" err="1"/>
              <a:t>війнами</a:t>
            </a:r>
            <a:r>
              <a:rPr lang="ru-RU" b="1" dirty="0"/>
              <a:t> в </a:t>
            </a:r>
            <a:r>
              <a:rPr lang="ru-RU" b="1" dirty="0" err="1"/>
              <a:t>останні</a:t>
            </a:r>
            <a:r>
              <a:rPr lang="ru-RU" b="1" dirty="0"/>
              <a:t> роки.</a:t>
            </a:r>
          </a:p>
          <a:p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побачити</a:t>
            </a:r>
            <a:r>
              <a:rPr lang="ru-RU" dirty="0"/>
              <a:t>, </a:t>
            </a:r>
            <a:r>
              <a:rPr lang="ru-RU" dirty="0" err="1"/>
              <a:t>незважаючи</a:t>
            </a:r>
            <a:r>
              <a:rPr lang="ru-RU" dirty="0"/>
              <a:t> на </a:t>
            </a:r>
            <a:r>
              <a:rPr lang="ru-RU" dirty="0" err="1"/>
              <a:t>різні</a:t>
            </a:r>
            <a:r>
              <a:rPr lang="ru-RU" dirty="0"/>
              <a:t> </a:t>
            </a:r>
            <a:r>
              <a:rPr lang="ru-RU" dirty="0" err="1"/>
              <a:t>методи</a:t>
            </a:r>
            <a:r>
              <a:rPr lang="ru-RU" dirty="0"/>
              <a:t> </a:t>
            </a:r>
            <a:r>
              <a:rPr lang="ru-RU" dirty="0" err="1"/>
              <a:t>фінансування</a:t>
            </a:r>
            <a:r>
              <a:rPr lang="ru-RU" dirty="0"/>
              <a:t>, </a:t>
            </a:r>
            <a:r>
              <a:rPr lang="ru-RU" dirty="0" err="1"/>
              <a:t>війни</a:t>
            </a:r>
            <a:r>
              <a:rPr lang="ru-RU" dirty="0"/>
              <a:t> </a:t>
            </a:r>
            <a:r>
              <a:rPr lang="ru-RU" dirty="0" err="1"/>
              <a:t>постійно</a:t>
            </a:r>
            <a:r>
              <a:rPr lang="ru-RU" dirty="0"/>
              <a:t> </a:t>
            </a:r>
            <a:r>
              <a:rPr lang="ru-RU" dirty="0" err="1"/>
              <a:t>посилюють</a:t>
            </a:r>
            <a:r>
              <a:rPr lang="ru-RU" dirty="0"/>
              <a:t> </a:t>
            </a:r>
            <a:r>
              <a:rPr lang="ru-RU" dirty="0" err="1"/>
              <a:t>тиск</a:t>
            </a:r>
            <a:r>
              <a:rPr lang="ru-RU" dirty="0"/>
              <a:t> на </a:t>
            </a:r>
            <a:r>
              <a:rPr lang="ru-RU" dirty="0" err="1"/>
              <a:t>інфляцію</a:t>
            </a:r>
            <a:r>
              <a:rPr lang="ru-RU" dirty="0"/>
              <a:t>. </a:t>
            </a:r>
            <a:r>
              <a:rPr lang="ru-RU" dirty="0" err="1"/>
              <a:t>Незважаючи</a:t>
            </a:r>
            <a:r>
              <a:rPr lang="ru-RU" dirty="0"/>
              <a:t> на те,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інфляція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бути </a:t>
            </a:r>
            <a:r>
              <a:rPr lang="ru-RU" dirty="0" err="1"/>
              <a:t>корисною</a:t>
            </a:r>
            <a:r>
              <a:rPr lang="ru-RU" dirty="0"/>
              <a:t> для </a:t>
            </a:r>
            <a:r>
              <a:rPr lang="ru-RU" dirty="0" err="1"/>
              <a:t>зменшення</a:t>
            </a:r>
            <a:r>
              <a:rPr lang="ru-RU" dirty="0"/>
              <a:t> </a:t>
            </a:r>
            <a:r>
              <a:rPr lang="ru-RU" dirty="0" err="1"/>
              <a:t>боргового</a:t>
            </a:r>
            <a:r>
              <a:rPr lang="ru-RU" dirty="0"/>
              <a:t> </a:t>
            </a:r>
            <a:r>
              <a:rPr lang="ru-RU" dirty="0" err="1"/>
              <a:t>навантаження</a:t>
            </a:r>
            <a:r>
              <a:rPr lang="ru-RU" dirty="0"/>
              <a:t>, вона в </a:t>
            </a:r>
            <a:r>
              <a:rPr lang="ru-RU" dirty="0" err="1"/>
              <a:t>цілому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негативних</a:t>
            </a:r>
            <a:r>
              <a:rPr lang="ru-RU" dirty="0"/>
              <a:t> та </a:t>
            </a:r>
            <a:r>
              <a:rPr lang="ru-RU" dirty="0" err="1"/>
              <a:t>шкідливих</a:t>
            </a:r>
            <a:r>
              <a:rPr lang="ru-RU" dirty="0"/>
              <a:t> </a:t>
            </a:r>
            <a:r>
              <a:rPr lang="ru-RU" dirty="0" err="1"/>
              <a:t>наслідків</a:t>
            </a:r>
            <a:r>
              <a:rPr lang="ru-RU" dirty="0"/>
              <a:t>, таких як </a:t>
            </a:r>
            <a:r>
              <a:rPr lang="ru-RU" dirty="0" err="1"/>
              <a:t>перерозподіл</a:t>
            </a:r>
            <a:r>
              <a:rPr lang="ru-RU" dirty="0"/>
              <a:t> </a:t>
            </a:r>
            <a:r>
              <a:rPr lang="ru-RU" dirty="0" err="1"/>
              <a:t>купівельної</a:t>
            </a:r>
            <a:r>
              <a:rPr lang="ru-RU" dirty="0"/>
              <a:t> </a:t>
            </a:r>
            <a:r>
              <a:rPr lang="ru-RU" dirty="0" err="1"/>
              <a:t>спроможності</a:t>
            </a:r>
            <a:r>
              <a:rPr lang="ru-RU" dirty="0"/>
              <a:t> та </a:t>
            </a:r>
            <a:r>
              <a:rPr lang="ru-RU" dirty="0" err="1"/>
              <a:t>ерозія</a:t>
            </a:r>
            <a:r>
              <a:rPr lang="ru-RU" dirty="0"/>
              <a:t> </a:t>
            </a:r>
            <a:r>
              <a:rPr lang="ru-RU" dirty="0" err="1"/>
              <a:t>міжнародної</a:t>
            </a:r>
            <a:r>
              <a:rPr lang="ru-RU" dirty="0"/>
              <a:t> </a:t>
            </a:r>
            <a:r>
              <a:rPr lang="ru-RU" dirty="0" err="1"/>
              <a:t>конкурентоспроможності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167595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9633615" cy="1320800"/>
          </a:xfrm>
        </p:spPr>
        <p:txBody>
          <a:bodyPr>
            <a:normAutofit/>
          </a:bodyPr>
          <a:lstStyle/>
          <a:p>
            <a:r>
              <a:rPr lang="ru-RU" dirty="0" err="1"/>
              <a:t>Військові</a:t>
            </a:r>
            <a:r>
              <a:rPr lang="ru-RU" dirty="0"/>
              <a:t> </a:t>
            </a:r>
            <a:r>
              <a:rPr lang="ru-RU" dirty="0" err="1"/>
              <a:t>витрати</a:t>
            </a:r>
            <a:r>
              <a:rPr lang="ru-RU" dirty="0"/>
              <a:t> США як </a:t>
            </a:r>
            <a:r>
              <a:rPr lang="ru-RU" dirty="0" err="1"/>
              <a:t>джерело</a:t>
            </a:r>
            <a:r>
              <a:rPr lang="ru-RU" dirty="0"/>
              <a:t> </a:t>
            </a:r>
            <a:r>
              <a:rPr lang="ru-RU" dirty="0" err="1"/>
              <a:t>економічного</a:t>
            </a:r>
            <a:r>
              <a:rPr lang="ru-RU" dirty="0"/>
              <a:t> </a:t>
            </a:r>
            <a:r>
              <a:rPr lang="ru-RU" dirty="0" err="1"/>
              <a:t>попиту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160589"/>
            <a:ext cx="10112586" cy="4527594"/>
          </a:xfrm>
        </p:spPr>
        <p:txBody>
          <a:bodyPr>
            <a:noAutofit/>
          </a:bodyPr>
          <a:lstStyle/>
          <a:p>
            <a:r>
              <a:rPr lang="ru-RU" sz="2400" dirty="0" err="1"/>
              <a:t>Військові</a:t>
            </a:r>
            <a:r>
              <a:rPr lang="ru-RU" sz="2400" dirty="0"/>
              <a:t> </a:t>
            </a:r>
            <a:r>
              <a:rPr lang="ru-RU" sz="2400" dirty="0" err="1"/>
              <a:t>витрати</a:t>
            </a:r>
            <a:r>
              <a:rPr lang="ru-RU" sz="2400" dirty="0"/>
              <a:t>, як і </a:t>
            </a:r>
            <a:r>
              <a:rPr lang="ru-RU" sz="2400" dirty="0" err="1"/>
              <a:t>інші</a:t>
            </a:r>
            <a:r>
              <a:rPr lang="ru-RU" sz="2400" dirty="0"/>
              <a:t> </a:t>
            </a:r>
            <a:r>
              <a:rPr lang="ru-RU" sz="2400" dirty="0" err="1"/>
              <a:t>форми</a:t>
            </a:r>
            <a:r>
              <a:rPr lang="ru-RU" sz="2400" dirty="0"/>
              <a:t> </a:t>
            </a:r>
            <a:r>
              <a:rPr lang="ru-RU" sz="2400" dirty="0" err="1"/>
              <a:t>державних</a:t>
            </a:r>
            <a:r>
              <a:rPr lang="ru-RU" sz="2400" dirty="0"/>
              <a:t> </a:t>
            </a:r>
            <a:r>
              <a:rPr lang="ru-RU" sz="2400" dirty="0" err="1"/>
              <a:t>витрат</a:t>
            </a:r>
            <a:r>
              <a:rPr lang="ru-RU" sz="2400" dirty="0"/>
              <a:t>, </a:t>
            </a:r>
            <a:r>
              <a:rPr lang="ru-RU" sz="2400" dirty="0" err="1"/>
              <a:t>можуть</a:t>
            </a:r>
            <a:r>
              <a:rPr lang="ru-RU" sz="2400" dirty="0"/>
              <a:t> бути </a:t>
            </a:r>
            <a:r>
              <a:rPr lang="ru-RU" sz="2400" dirty="0" err="1"/>
              <a:t>важливим</a:t>
            </a:r>
            <a:r>
              <a:rPr lang="ru-RU" sz="2400" dirty="0"/>
              <a:t> </a:t>
            </a:r>
            <a:r>
              <a:rPr lang="ru-RU" sz="2400" dirty="0" err="1"/>
              <a:t>джерелом</a:t>
            </a:r>
            <a:r>
              <a:rPr lang="ru-RU" sz="2400" dirty="0"/>
              <a:t> </a:t>
            </a:r>
            <a:r>
              <a:rPr lang="ru-RU" sz="2400" dirty="0" err="1"/>
              <a:t>економічного</a:t>
            </a:r>
            <a:r>
              <a:rPr lang="ru-RU" sz="2400" dirty="0"/>
              <a:t> </a:t>
            </a:r>
            <a:r>
              <a:rPr lang="ru-RU" sz="2400" dirty="0" err="1"/>
              <a:t>попиту</a:t>
            </a:r>
            <a:r>
              <a:rPr lang="ru-RU" sz="2400" dirty="0"/>
              <a:t> </a:t>
            </a:r>
            <a:r>
              <a:rPr lang="ru-RU" sz="2400" dirty="0" err="1"/>
              <a:t>під</a:t>
            </a:r>
            <a:r>
              <a:rPr lang="ru-RU" sz="2400" dirty="0"/>
              <a:t> час </a:t>
            </a:r>
            <a:r>
              <a:rPr lang="ru-RU" sz="2400" dirty="0" err="1"/>
              <a:t>низької</a:t>
            </a:r>
            <a:r>
              <a:rPr lang="ru-RU" sz="2400" dirty="0"/>
              <a:t> </a:t>
            </a:r>
            <a:r>
              <a:rPr lang="ru-RU" sz="2400" dirty="0" err="1"/>
              <a:t>впевненості</a:t>
            </a:r>
            <a:r>
              <a:rPr lang="ru-RU" sz="2400" dirty="0"/>
              <a:t> та спаду. </a:t>
            </a:r>
            <a:r>
              <a:rPr lang="ru-RU" sz="2400" dirty="0" err="1"/>
              <a:t>Це</a:t>
            </a:r>
            <a:r>
              <a:rPr lang="ru-RU" sz="2400" dirty="0"/>
              <a:t> </a:t>
            </a:r>
            <a:r>
              <a:rPr lang="ru-RU" sz="2400" dirty="0" err="1"/>
              <a:t>може</a:t>
            </a:r>
            <a:r>
              <a:rPr lang="ru-RU" sz="2400" dirty="0"/>
              <a:t> </a:t>
            </a:r>
            <a:r>
              <a:rPr lang="ru-RU" sz="2400" dirty="0" err="1"/>
              <a:t>призвести</a:t>
            </a:r>
            <a:r>
              <a:rPr lang="ru-RU" sz="2400" dirty="0"/>
              <a:t> </a:t>
            </a:r>
            <a:r>
              <a:rPr lang="ru-RU" sz="2400" b="1" dirty="0"/>
              <a:t>до </a:t>
            </a:r>
            <a:r>
              <a:rPr lang="ru-RU" sz="2400" b="1" dirty="0" err="1"/>
              <a:t>розвитку</a:t>
            </a:r>
            <a:r>
              <a:rPr lang="ru-RU" sz="2400" b="1" dirty="0"/>
              <a:t> </a:t>
            </a:r>
            <a:r>
              <a:rPr lang="ru-RU" sz="2400" b="1" dirty="0" err="1"/>
              <a:t>нових</a:t>
            </a:r>
            <a:r>
              <a:rPr lang="ru-RU" sz="2400" b="1" dirty="0"/>
              <a:t> </a:t>
            </a:r>
            <a:r>
              <a:rPr lang="ru-RU" sz="2400" b="1" dirty="0" err="1"/>
              <a:t>технологій</a:t>
            </a:r>
            <a:r>
              <a:rPr lang="ru-RU" sz="2400" b="1" dirty="0"/>
              <a:t>, </a:t>
            </a:r>
            <a:r>
              <a:rPr lang="ru-RU" sz="2400" b="1" dirty="0" err="1"/>
              <a:t>генерування</a:t>
            </a:r>
            <a:r>
              <a:rPr lang="ru-RU" sz="2400" b="1" dirty="0"/>
              <a:t> </a:t>
            </a:r>
            <a:r>
              <a:rPr lang="ru-RU" sz="2400" b="1" dirty="0" err="1"/>
              <a:t>нових</a:t>
            </a:r>
            <a:r>
              <a:rPr lang="ru-RU" sz="2400" b="1" dirty="0"/>
              <a:t> </a:t>
            </a:r>
            <a:r>
              <a:rPr lang="ru-RU" sz="2400" b="1" dirty="0" err="1"/>
              <a:t>галузей</a:t>
            </a:r>
            <a:r>
              <a:rPr lang="ru-RU" sz="2400" b="1" dirty="0"/>
              <a:t> та </a:t>
            </a:r>
            <a:r>
              <a:rPr lang="ru-RU" sz="2400" b="1" dirty="0" err="1"/>
              <a:t>створення</a:t>
            </a:r>
            <a:r>
              <a:rPr lang="ru-RU" sz="2400" b="1" dirty="0"/>
              <a:t> </a:t>
            </a:r>
            <a:r>
              <a:rPr lang="ru-RU" sz="2400" b="1" dirty="0" err="1"/>
              <a:t>джерела</a:t>
            </a:r>
            <a:r>
              <a:rPr lang="ru-RU" sz="2400" b="1" dirty="0"/>
              <a:t> </a:t>
            </a:r>
            <a:r>
              <a:rPr lang="ru-RU" sz="2400" b="1" dirty="0" err="1"/>
              <a:t>попиту</a:t>
            </a:r>
            <a:r>
              <a:rPr lang="ru-RU" sz="2400" b="1" dirty="0"/>
              <a:t> та </a:t>
            </a:r>
            <a:r>
              <a:rPr lang="ru-RU" sz="2400" b="1" dirty="0" err="1"/>
              <a:t>зайнятості</a:t>
            </a:r>
            <a:r>
              <a:rPr lang="ru-RU" sz="2400" dirty="0"/>
              <a:t>. </a:t>
            </a:r>
          </a:p>
          <a:p>
            <a:r>
              <a:rPr lang="ru-RU" sz="2400" dirty="0" err="1"/>
              <a:t>Якщо</a:t>
            </a:r>
            <a:r>
              <a:rPr lang="ru-RU" sz="2400" dirty="0"/>
              <a:t> </a:t>
            </a:r>
            <a:r>
              <a:rPr lang="ru-RU" sz="2400" dirty="0" err="1"/>
              <a:t>військові</a:t>
            </a:r>
            <a:r>
              <a:rPr lang="ru-RU" sz="2400" dirty="0"/>
              <a:t> </a:t>
            </a:r>
            <a:r>
              <a:rPr lang="ru-RU" sz="2400" dirty="0" err="1"/>
              <a:t>витрати</a:t>
            </a:r>
            <a:r>
              <a:rPr lang="ru-RU" sz="2400" dirty="0"/>
              <a:t> </a:t>
            </a:r>
            <a:r>
              <a:rPr lang="ru-RU" sz="2400" dirty="0" err="1"/>
              <a:t>фінансуються</a:t>
            </a:r>
            <a:r>
              <a:rPr lang="ru-RU" sz="2400" dirty="0"/>
              <a:t> за </a:t>
            </a:r>
            <a:r>
              <a:rPr lang="ru-RU" sz="2400" dirty="0" err="1"/>
              <a:t>рахунок</a:t>
            </a:r>
            <a:r>
              <a:rPr lang="ru-RU" sz="2400" dirty="0"/>
              <a:t> </a:t>
            </a:r>
            <a:r>
              <a:rPr lang="ru-RU" sz="2400" u="sng" dirty="0" err="1"/>
              <a:t>прогресивного</a:t>
            </a:r>
            <a:r>
              <a:rPr lang="ru-RU" sz="2400" u="sng" dirty="0"/>
              <a:t> </a:t>
            </a:r>
            <a:r>
              <a:rPr lang="ru-RU" sz="2400" u="sng" dirty="0" err="1"/>
              <a:t>оподаткування</a:t>
            </a:r>
            <a:r>
              <a:rPr lang="ru-RU" sz="2400" u="sng" dirty="0"/>
              <a:t>, як </a:t>
            </a:r>
            <a:r>
              <a:rPr lang="ru-RU" sz="2400" u="sng" dirty="0" err="1"/>
              <a:t>це</a:t>
            </a:r>
            <a:r>
              <a:rPr lang="ru-RU" sz="2400" u="sng" dirty="0"/>
              <a:t> </a:t>
            </a:r>
            <a:r>
              <a:rPr lang="ru-RU" sz="2400" u="sng" dirty="0" err="1"/>
              <a:t>було</a:t>
            </a:r>
            <a:r>
              <a:rPr lang="ru-RU" sz="2400" u="sng" dirty="0"/>
              <a:t> </a:t>
            </a:r>
            <a:r>
              <a:rPr lang="ru-RU" sz="2400" u="sng" dirty="0" err="1"/>
              <a:t>під</a:t>
            </a:r>
            <a:r>
              <a:rPr lang="ru-RU" sz="2400" u="sng" dirty="0"/>
              <a:t> час </a:t>
            </a:r>
            <a:r>
              <a:rPr lang="ru-RU" sz="2400" u="sng" dirty="0" err="1"/>
              <a:t>Другої</a:t>
            </a:r>
            <a:r>
              <a:rPr lang="ru-RU" sz="2400" u="sng" dirty="0"/>
              <a:t> </a:t>
            </a:r>
            <a:r>
              <a:rPr lang="ru-RU" sz="2400" u="sng" dirty="0" err="1"/>
              <a:t>світової</a:t>
            </a:r>
            <a:r>
              <a:rPr lang="ru-RU" sz="2400" u="sng" dirty="0"/>
              <a:t> </a:t>
            </a:r>
            <a:r>
              <a:rPr lang="ru-RU" sz="2400" u="sng" dirty="0" err="1"/>
              <a:t>війни</a:t>
            </a:r>
            <a:r>
              <a:rPr lang="ru-RU" sz="2400" u="sng" dirty="0"/>
              <a:t>, </a:t>
            </a:r>
            <a:r>
              <a:rPr lang="ru-RU" sz="2400" u="sng" dirty="0" err="1"/>
              <a:t>це</a:t>
            </a:r>
            <a:r>
              <a:rPr lang="ru-RU" sz="2400" u="sng" dirty="0"/>
              <a:t> </a:t>
            </a:r>
            <a:r>
              <a:rPr lang="ru-RU" sz="2400" u="sng" dirty="0" err="1"/>
              <a:t>може</a:t>
            </a:r>
            <a:r>
              <a:rPr lang="ru-RU" sz="2400" u="sng" dirty="0"/>
              <a:t> </a:t>
            </a:r>
            <a:r>
              <a:rPr lang="ru-RU" sz="2400" u="sng" dirty="0" err="1"/>
              <a:t>опосередковано</a:t>
            </a:r>
            <a:r>
              <a:rPr lang="ru-RU" sz="2400" u="sng" dirty="0"/>
              <a:t> </a:t>
            </a:r>
            <a:r>
              <a:rPr lang="ru-RU" sz="2400" u="sng" dirty="0" err="1"/>
              <a:t>призвести</a:t>
            </a:r>
            <a:r>
              <a:rPr lang="ru-RU" sz="2400" u="sng" dirty="0"/>
              <a:t> до </a:t>
            </a:r>
            <a:r>
              <a:rPr lang="ru-RU" sz="2400" u="sng" dirty="0" err="1"/>
              <a:t>більш</a:t>
            </a:r>
            <a:r>
              <a:rPr lang="ru-RU" sz="2400" u="sng" dirty="0"/>
              <a:t> </a:t>
            </a:r>
            <a:r>
              <a:rPr lang="ru-RU" sz="2400" u="sng" dirty="0" err="1"/>
              <a:t>ефективного</a:t>
            </a:r>
            <a:r>
              <a:rPr lang="ru-RU" sz="2400" u="sng" dirty="0"/>
              <a:t> </a:t>
            </a:r>
            <a:r>
              <a:rPr lang="ru-RU" sz="2400" u="sng" dirty="0" err="1"/>
              <a:t>розподілу</a:t>
            </a:r>
            <a:r>
              <a:rPr lang="ru-RU" sz="2400" u="sng" dirty="0"/>
              <a:t> </a:t>
            </a:r>
            <a:r>
              <a:rPr lang="ru-RU" sz="2400" u="sng" dirty="0" err="1"/>
              <a:t>доходів</a:t>
            </a:r>
            <a:r>
              <a:rPr lang="ru-RU" sz="2400" dirty="0"/>
              <a:t>. </a:t>
            </a:r>
            <a:r>
              <a:rPr lang="ru-RU" sz="2400" dirty="0" err="1"/>
              <a:t>Вирівнювання</a:t>
            </a:r>
            <a:r>
              <a:rPr lang="ru-RU" sz="2400" dirty="0"/>
              <a:t> </a:t>
            </a:r>
            <a:r>
              <a:rPr lang="ru-RU" sz="2400" dirty="0" err="1"/>
              <a:t>розподілу</a:t>
            </a:r>
            <a:r>
              <a:rPr lang="ru-RU" sz="2400" dirty="0"/>
              <a:t> доходу </a:t>
            </a:r>
            <a:r>
              <a:rPr lang="ru-RU" sz="2400" dirty="0" err="1"/>
              <a:t>після</a:t>
            </a:r>
            <a:r>
              <a:rPr lang="ru-RU" sz="2400" dirty="0"/>
              <a:t> 1945 р. </a:t>
            </a:r>
            <a:r>
              <a:rPr lang="ru-RU" sz="2400" dirty="0" err="1"/>
              <a:t>сприяв</a:t>
            </a:r>
            <a:r>
              <a:rPr lang="ru-RU" sz="2400" dirty="0"/>
              <a:t> </a:t>
            </a:r>
            <a:r>
              <a:rPr lang="ru-RU" sz="2400" b="1" dirty="0" err="1"/>
              <a:t>створенню</a:t>
            </a:r>
            <a:r>
              <a:rPr lang="ru-RU" sz="2400" b="1" dirty="0"/>
              <a:t> великого </a:t>
            </a:r>
            <a:r>
              <a:rPr lang="ru-RU" sz="2400" b="1" dirty="0" err="1"/>
              <a:t>середнього</a:t>
            </a:r>
            <a:r>
              <a:rPr lang="ru-RU" sz="2400" b="1" dirty="0"/>
              <a:t> </a:t>
            </a:r>
            <a:r>
              <a:rPr lang="ru-RU" sz="2400" b="1" dirty="0" err="1"/>
              <a:t>класу</a:t>
            </a:r>
            <a:r>
              <a:rPr lang="ru-RU" sz="2400" b="1" dirty="0"/>
              <a:t>, </a:t>
            </a:r>
            <a:r>
              <a:rPr lang="ru-RU" sz="2400" b="1" dirty="0" err="1"/>
              <a:t>орієнтованого</a:t>
            </a:r>
            <a:r>
              <a:rPr lang="ru-RU" sz="2400" b="1" dirty="0"/>
              <a:t> на </a:t>
            </a:r>
            <a:r>
              <a:rPr lang="ru-RU" sz="2400" b="1" dirty="0" err="1"/>
              <a:t>споживачів</a:t>
            </a:r>
            <a:r>
              <a:rPr lang="ru-RU" sz="2400" b="1" dirty="0"/>
              <a:t>, </a:t>
            </a:r>
            <a:r>
              <a:rPr lang="ru-RU" sz="2400" b="1" dirty="0" err="1"/>
              <a:t>який</a:t>
            </a:r>
            <a:r>
              <a:rPr lang="ru-RU" sz="2400" b="1" dirty="0"/>
              <a:t> став фундаментом для </a:t>
            </a:r>
            <a:r>
              <a:rPr lang="ru-RU" sz="2400" b="1" dirty="0" err="1"/>
              <a:t>тривалого</a:t>
            </a:r>
            <a:r>
              <a:rPr lang="ru-RU" sz="2400" b="1" dirty="0"/>
              <a:t> </a:t>
            </a:r>
            <a:r>
              <a:rPr lang="ru-RU" sz="2400" b="1" dirty="0" err="1"/>
              <a:t>повоєнного</a:t>
            </a:r>
            <a:r>
              <a:rPr lang="ru-RU" sz="2400" b="1" dirty="0"/>
              <a:t> буму</a:t>
            </a:r>
            <a:r>
              <a:rPr lang="ru-RU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387457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66354"/>
          </a:xfrm>
        </p:spPr>
        <p:txBody>
          <a:bodyPr/>
          <a:lstStyle/>
          <a:p>
            <a:r>
              <a:rPr lang="ru-RU" dirty="0" err="1"/>
              <a:t>Зміна</a:t>
            </a:r>
            <a:r>
              <a:rPr lang="ru-RU" dirty="0"/>
              <a:t> </a:t>
            </a:r>
            <a:r>
              <a:rPr lang="ru-RU" dirty="0" err="1"/>
              <a:t>клімату</a:t>
            </a:r>
            <a:r>
              <a:rPr lang="ru-RU" dirty="0"/>
              <a:t> та </a:t>
            </a:r>
            <a:r>
              <a:rPr lang="ru-RU" dirty="0" err="1"/>
              <a:t>економічне</a:t>
            </a:r>
            <a:r>
              <a:rPr lang="ru-RU" dirty="0"/>
              <a:t> </a:t>
            </a:r>
            <a:r>
              <a:rPr lang="ru-RU" dirty="0" err="1"/>
              <a:t>зростання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4137" y="1375955"/>
            <a:ext cx="10633166" cy="5259976"/>
          </a:xfrm>
        </p:spPr>
        <p:txBody>
          <a:bodyPr>
            <a:normAutofit/>
          </a:bodyPr>
          <a:lstStyle/>
          <a:p>
            <a:r>
              <a:rPr lang="ru-RU" sz="2000" dirty="0" err="1"/>
              <a:t>Дослідження</a:t>
            </a:r>
            <a:r>
              <a:rPr lang="ru-RU" sz="2000" dirty="0"/>
              <a:t> </a:t>
            </a:r>
            <a:r>
              <a:rPr lang="en-AU" sz="2000" dirty="0"/>
              <a:t>Richmond Fed</a:t>
            </a:r>
            <a:r>
              <a:rPr lang="uk-UA" sz="2000" dirty="0"/>
              <a:t> показали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зміна</a:t>
            </a:r>
            <a:r>
              <a:rPr lang="ru-RU" sz="2000" dirty="0"/>
              <a:t> </a:t>
            </a:r>
            <a:r>
              <a:rPr lang="ru-RU" sz="2000" dirty="0" err="1"/>
              <a:t>клімату</a:t>
            </a:r>
            <a:r>
              <a:rPr lang="ru-RU" sz="2000" dirty="0"/>
              <a:t> </a:t>
            </a:r>
            <a:r>
              <a:rPr lang="ru-RU" sz="2000" dirty="0" err="1"/>
              <a:t>зменшить</a:t>
            </a:r>
            <a:r>
              <a:rPr lang="ru-RU" sz="2000" dirty="0"/>
              <a:t> </a:t>
            </a:r>
            <a:r>
              <a:rPr lang="ru-RU" sz="2000" dirty="0" err="1"/>
              <a:t>економічне</a:t>
            </a:r>
            <a:r>
              <a:rPr lang="ru-RU" sz="2000" dirty="0"/>
              <a:t> </a:t>
            </a:r>
            <a:r>
              <a:rPr lang="ru-RU" sz="2000" dirty="0" err="1"/>
              <a:t>зростання</a:t>
            </a:r>
            <a:r>
              <a:rPr lang="ru-RU" sz="2000" dirty="0"/>
              <a:t> США на 30% </a:t>
            </a:r>
            <a:r>
              <a:rPr lang="ru-RU" sz="2000" dirty="0" err="1"/>
              <a:t>протягом</a:t>
            </a:r>
            <a:r>
              <a:rPr lang="ru-RU" sz="2000" dirty="0"/>
              <a:t> </a:t>
            </a:r>
            <a:r>
              <a:rPr lang="ru-RU" sz="2000" dirty="0" err="1"/>
              <a:t>наступного</a:t>
            </a:r>
            <a:r>
              <a:rPr lang="ru-RU" sz="2000" dirty="0"/>
              <a:t> </a:t>
            </a:r>
            <a:r>
              <a:rPr lang="ru-RU" sz="2000" dirty="0" err="1"/>
              <a:t>століття</a:t>
            </a:r>
            <a:r>
              <a:rPr lang="ru-RU" sz="2000" dirty="0"/>
              <a:t>.</a:t>
            </a:r>
          </a:p>
          <a:p>
            <a:r>
              <a:rPr lang="ru-RU" sz="2000" dirty="0"/>
              <a:t>ФРС </a:t>
            </a:r>
            <a:r>
              <a:rPr lang="ru-RU" sz="2000" dirty="0" err="1"/>
              <a:t>також</a:t>
            </a:r>
            <a:r>
              <a:rPr lang="ru-RU" sz="2000" dirty="0"/>
              <a:t> </a:t>
            </a:r>
            <a:r>
              <a:rPr lang="ru-RU" sz="2000" dirty="0" err="1"/>
              <a:t>вимагає</a:t>
            </a:r>
            <a:r>
              <a:rPr lang="ru-RU" sz="2000" dirty="0"/>
              <a:t> </a:t>
            </a:r>
            <a:r>
              <a:rPr lang="ru-RU" sz="2000" dirty="0" err="1"/>
              <a:t>від</a:t>
            </a:r>
            <a:r>
              <a:rPr lang="ru-RU" sz="2000" dirty="0"/>
              <a:t> </a:t>
            </a:r>
            <a:r>
              <a:rPr lang="ru-RU" sz="2000" dirty="0" err="1"/>
              <a:t>банків</a:t>
            </a:r>
            <a:r>
              <a:rPr lang="ru-RU" sz="2000" dirty="0"/>
              <a:t> </a:t>
            </a:r>
            <a:r>
              <a:rPr lang="ru-RU" sz="2000" b="1" dirty="0" err="1"/>
              <a:t>планувати</a:t>
            </a:r>
            <a:r>
              <a:rPr lang="ru-RU" sz="2000" b="1" dirty="0"/>
              <a:t> </a:t>
            </a:r>
            <a:r>
              <a:rPr lang="ru-RU" sz="2000" b="1" dirty="0" err="1"/>
              <a:t>економічний</a:t>
            </a:r>
            <a:r>
              <a:rPr lang="ru-RU" sz="2000" b="1" dirty="0"/>
              <a:t> </a:t>
            </a:r>
            <a:r>
              <a:rPr lang="ru-RU" sz="2000" b="1" dirty="0" err="1"/>
              <a:t>вплив</a:t>
            </a:r>
            <a:r>
              <a:rPr lang="ru-RU" sz="2000" b="1" dirty="0"/>
              <a:t> </a:t>
            </a:r>
            <a:r>
              <a:rPr lang="ru-RU" sz="2000" b="1" dirty="0" err="1"/>
              <a:t>посиленої</a:t>
            </a:r>
            <a:r>
              <a:rPr lang="ru-RU" sz="2000" b="1" dirty="0"/>
              <a:t> </a:t>
            </a:r>
            <a:r>
              <a:rPr lang="ru-RU" sz="2000" b="1" dirty="0" err="1"/>
              <a:t>екстремальної</a:t>
            </a:r>
            <a:r>
              <a:rPr lang="ru-RU" sz="2000" b="1" dirty="0"/>
              <a:t> погоди. </a:t>
            </a:r>
            <a:r>
              <a:rPr lang="ru-RU" sz="2000" dirty="0" err="1"/>
              <a:t>Наприклад</a:t>
            </a:r>
            <a:r>
              <a:rPr lang="ru-RU" sz="2000" dirty="0"/>
              <a:t>, </a:t>
            </a:r>
            <a:r>
              <a:rPr lang="ru-RU" sz="2000" dirty="0" err="1"/>
              <a:t>він</a:t>
            </a:r>
            <a:r>
              <a:rPr lang="ru-RU" sz="2000" dirty="0"/>
              <a:t> просить банки </a:t>
            </a:r>
            <a:r>
              <a:rPr lang="ru-RU" sz="2000" dirty="0" err="1"/>
              <a:t>Флориди</a:t>
            </a:r>
            <a:r>
              <a:rPr lang="ru-RU" sz="2000" dirty="0"/>
              <a:t> </a:t>
            </a:r>
            <a:r>
              <a:rPr lang="ru-RU" sz="2000" dirty="0" err="1"/>
              <a:t>скласти</a:t>
            </a:r>
            <a:r>
              <a:rPr lang="ru-RU" sz="2000" dirty="0"/>
              <a:t> </a:t>
            </a:r>
            <a:r>
              <a:rPr lang="ru-RU" sz="2000" b="1" dirty="0" err="1"/>
              <a:t>плани</a:t>
            </a:r>
            <a:r>
              <a:rPr lang="ru-RU" sz="2000" b="1" dirty="0"/>
              <a:t> </a:t>
            </a:r>
            <a:r>
              <a:rPr lang="ru-RU" sz="2000" b="1" dirty="0" err="1"/>
              <a:t>управління</a:t>
            </a:r>
            <a:r>
              <a:rPr lang="ru-RU" sz="2000" b="1" dirty="0"/>
              <a:t> </a:t>
            </a:r>
            <a:r>
              <a:rPr lang="ru-RU" sz="2000" b="1" dirty="0" err="1"/>
              <a:t>ризиками</a:t>
            </a:r>
            <a:r>
              <a:rPr lang="ru-RU" sz="2000" b="1" dirty="0"/>
              <a:t> </a:t>
            </a:r>
            <a:r>
              <a:rPr lang="ru-RU" sz="2000" b="1" dirty="0" err="1"/>
              <a:t>ураганів</a:t>
            </a:r>
            <a:r>
              <a:rPr lang="ru-RU" sz="2000" dirty="0"/>
              <a:t>.</a:t>
            </a:r>
          </a:p>
          <a:p>
            <a:r>
              <a:rPr lang="ru-RU" sz="2000" dirty="0" err="1"/>
              <a:t>Колишній</a:t>
            </a:r>
            <a:r>
              <a:rPr lang="ru-RU" sz="2000" dirty="0"/>
              <a:t> голова </a:t>
            </a:r>
            <a:r>
              <a:rPr lang="ru-RU" sz="2000" dirty="0" err="1"/>
              <a:t>федеральних</a:t>
            </a:r>
            <a:r>
              <a:rPr lang="ru-RU" sz="2000" dirty="0"/>
              <a:t> </a:t>
            </a:r>
            <a:r>
              <a:rPr lang="ru-RU" sz="2000" dirty="0" err="1"/>
              <a:t>резервів</a:t>
            </a:r>
            <a:r>
              <a:rPr lang="ru-RU" sz="2000" dirty="0"/>
              <a:t> </a:t>
            </a:r>
            <a:r>
              <a:rPr lang="ru-RU" sz="2000" dirty="0" err="1"/>
              <a:t>закликає</a:t>
            </a:r>
            <a:r>
              <a:rPr lang="ru-RU" sz="2000" dirty="0"/>
              <a:t> </a:t>
            </a:r>
            <a:r>
              <a:rPr lang="ru-RU" sz="2000" dirty="0" err="1"/>
              <a:t>Конгрес</a:t>
            </a:r>
            <a:r>
              <a:rPr lang="ru-RU" sz="2000" dirty="0"/>
              <a:t> </a:t>
            </a:r>
            <a:r>
              <a:rPr lang="ru-RU" sz="2000" dirty="0" err="1"/>
              <a:t>прийняти</a:t>
            </a:r>
            <a:r>
              <a:rPr lang="ru-RU" sz="2000" dirty="0"/>
              <a:t> </a:t>
            </a:r>
            <a:r>
              <a:rPr lang="ru-RU" sz="2000" b="1" dirty="0" err="1"/>
              <a:t>податок</a:t>
            </a:r>
            <a:r>
              <a:rPr lang="ru-RU" sz="2000" b="1" dirty="0"/>
              <a:t> на </a:t>
            </a:r>
            <a:r>
              <a:rPr lang="ru-RU" sz="2000" b="1" dirty="0" err="1"/>
              <a:t>викиди</a:t>
            </a:r>
            <a:r>
              <a:rPr lang="ru-RU" sz="2000" b="1" dirty="0"/>
              <a:t> </a:t>
            </a:r>
            <a:r>
              <a:rPr lang="ru-RU" sz="2000" b="1" dirty="0" err="1"/>
              <a:t>вуглецю</a:t>
            </a:r>
            <a:r>
              <a:rPr lang="ru-RU" sz="2000" b="1" dirty="0"/>
              <a:t> для </a:t>
            </a:r>
            <a:r>
              <a:rPr lang="ru-RU" sz="2000" b="1" dirty="0" err="1"/>
              <a:t>зниження</a:t>
            </a:r>
            <a:r>
              <a:rPr lang="ru-RU" sz="2000" b="1" dirty="0"/>
              <a:t> </a:t>
            </a:r>
            <a:r>
              <a:rPr lang="ru-RU" sz="2000" b="1" dirty="0" err="1"/>
              <a:t>небезпечних</a:t>
            </a:r>
            <a:r>
              <a:rPr lang="ru-RU" sz="2000" b="1" dirty="0"/>
              <a:t> </a:t>
            </a:r>
            <a:r>
              <a:rPr lang="ru-RU" sz="2000" b="1" dirty="0" err="1"/>
              <a:t>рівнів</a:t>
            </a:r>
            <a:r>
              <a:rPr lang="ru-RU" sz="2000" b="1" dirty="0"/>
              <a:t> </a:t>
            </a:r>
            <a:r>
              <a:rPr lang="ru-RU" sz="2000" b="1" dirty="0" err="1"/>
              <a:t>викидів</a:t>
            </a:r>
            <a:r>
              <a:rPr lang="ru-RU" sz="2000" b="1" dirty="0"/>
              <a:t> </a:t>
            </a:r>
            <a:r>
              <a:rPr lang="ru-RU" sz="2000" b="1" dirty="0" err="1"/>
              <a:t>парникових</a:t>
            </a:r>
            <a:r>
              <a:rPr lang="ru-RU" sz="2000" b="1" dirty="0"/>
              <a:t> </a:t>
            </a:r>
            <a:r>
              <a:rPr lang="ru-RU" sz="2000" b="1" dirty="0" err="1"/>
              <a:t>газів</a:t>
            </a:r>
            <a:r>
              <a:rPr lang="ru-RU" sz="2000" b="1" dirty="0"/>
              <a:t>.</a:t>
            </a:r>
            <a:endParaRPr lang="ru-RU" sz="2000" dirty="0"/>
          </a:p>
          <a:p>
            <a:r>
              <a:rPr lang="ru-RU" sz="2000" b="1" dirty="0"/>
              <a:t>Страхова </a:t>
            </a:r>
            <a:r>
              <a:rPr lang="ru-RU" sz="2000" b="1" dirty="0" err="1"/>
              <a:t>галузь</a:t>
            </a:r>
            <a:r>
              <a:rPr lang="ru-RU" sz="2000" b="1" dirty="0"/>
              <a:t> </a:t>
            </a:r>
            <a:r>
              <a:rPr lang="ru-RU" sz="2000" b="1" dirty="0" err="1"/>
              <a:t>оцінила</a:t>
            </a:r>
            <a:r>
              <a:rPr lang="ru-RU" sz="2000" b="1" dirty="0"/>
              <a:t> </a:t>
            </a:r>
            <a:r>
              <a:rPr lang="ru-RU" sz="2000" b="1" dirty="0" err="1"/>
              <a:t>зміни</a:t>
            </a:r>
            <a:r>
              <a:rPr lang="ru-RU" sz="2000" b="1" dirty="0"/>
              <a:t> </a:t>
            </a:r>
            <a:r>
              <a:rPr lang="ru-RU" sz="2000" b="1" dirty="0" err="1"/>
              <a:t>клімату</a:t>
            </a:r>
            <a:r>
              <a:rPr lang="ru-RU" sz="2000" b="1" dirty="0"/>
              <a:t> як </a:t>
            </a:r>
            <a:r>
              <a:rPr lang="ru-RU" sz="2000" b="1" dirty="0" err="1"/>
              <a:t>головний</a:t>
            </a:r>
            <a:r>
              <a:rPr lang="ru-RU" sz="2000" b="1" dirty="0"/>
              <a:t> </a:t>
            </a:r>
            <a:r>
              <a:rPr lang="ru-RU" sz="2000" b="1" dirty="0" err="1"/>
              <a:t>ризик</a:t>
            </a:r>
            <a:r>
              <a:rPr lang="ru-RU" sz="2000" b="1" dirty="0"/>
              <a:t> для 2019 року. </a:t>
            </a:r>
            <a:r>
              <a:rPr lang="ru-RU" sz="2000" b="1" dirty="0" err="1"/>
              <a:t>Він</a:t>
            </a:r>
            <a:r>
              <a:rPr lang="ru-RU" sz="2000" b="1" dirty="0"/>
              <a:t> </a:t>
            </a:r>
            <a:r>
              <a:rPr lang="ru-RU" sz="2000" b="1" dirty="0" err="1"/>
              <a:t>випереджав</a:t>
            </a:r>
            <a:r>
              <a:rPr lang="ru-RU" sz="2000" b="1" dirty="0"/>
              <a:t> </a:t>
            </a:r>
            <a:r>
              <a:rPr lang="ru-RU" sz="2000" b="1" dirty="0" err="1"/>
              <a:t>занепокоєння</a:t>
            </a:r>
            <a:r>
              <a:rPr lang="ru-RU" sz="2000" dirty="0"/>
              <a:t> </a:t>
            </a:r>
            <a:r>
              <a:rPr lang="ru-RU" sz="2000" b="1" dirty="0"/>
              <a:t>з приводу </a:t>
            </a:r>
            <a:r>
              <a:rPr lang="ru-RU" sz="2000" b="1" dirty="0" err="1"/>
              <a:t>збитків</a:t>
            </a:r>
            <a:r>
              <a:rPr lang="ru-RU" sz="2000" b="1" dirty="0"/>
              <a:t>, </a:t>
            </a:r>
            <a:r>
              <a:rPr lang="ru-RU" sz="2000" b="1" dirty="0" err="1"/>
              <a:t>пов'язаних</a:t>
            </a:r>
            <a:r>
              <a:rPr lang="ru-RU" sz="2000" b="1" dirty="0"/>
              <a:t> з </a:t>
            </a:r>
            <a:r>
              <a:rPr lang="ru-RU" sz="2000" b="1" dirty="0" err="1"/>
              <a:t>кіберпрофілем</a:t>
            </a:r>
            <a:r>
              <a:rPr lang="ru-RU" sz="2000" b="1" dirty="0"/>
              <a:t>, </a:t>
            </a:r>
            <a:r>
              <a:rPr lang="ru-RU" sz="2000" b="1" dirty="0" err="1"/>
              <a:t>фінансової</a:t>
            </a:r>
            <a:r>
              <a:rPr lang="ru-RU" sz="2000" b="1" dirty="0"/>
              <a:t> </a:t>
            </a:r>
            <a:r>
              <a:rPr lang="ru-RU" sz="2000" b="1" dirty="0" err="1"/>
              <a:t>нестабільності</a:t>
            </a:r>
            <a:r>
              <a:rPr lang="ru-RU" sz="2000" b="1" dirty="0"/>
              <a:t> та </a:t>
            </a:r>
            <a:r>
              <a:rPr lang="ru-RU" sz="2000" b="1" dirty="0" err="1"/>
              <a:t>тероризму</a:t>
            </a:r>
            <a:r>
              <a:rPr lang="ru-RU" sz="2000" b="1" dirty="0"/>
              <a:t>. </a:t>
            </a:r>
            <a:r>
              <a:rPr lang="ru-RU" sz="2000" dirty="0" err="1"/>
              <a:t>Майже</a:t>
            </a:r>
            <a:r>
              <a:rPr lang="ru-RU" sz="2000" dirty="0"/>
              <a:t> 25% </a:t>
            </a:r>
            <a:r>
              <a:rPr lang="ru-RU" sz="2000" dirty="0" err="1"/>
              <a:t>опитаних</a:t>
            </a:r>
            <a:r>
              <a:rPr lang="ru-RU" sz="2000" dirty="0"/>
              <a:t> </a:t>
            </a:r>
            <a:r>
              <a:rPr lang="ru-RU" sz="2000" dirty="0" err="1"/>
              <a:t>зазначили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зміни</a:t>
            </a:r>
            <a:r>
              <a:rPr lang="ru-RU" sz="2000" dirty="0"/>
              <a:t> </a:t>
            </a:r>
            <a:r>
              <a:rPr lang="ru-RU" sz="2000" dirty="0" err="1"/>
              <a:t>клімату</a:t>
            </a:r>
            <a:r>
              <a:rPr lang="ru-RU" sz="2000" dirty="0"/>
              <a:t> є </a:t>
            </a:r>
            <a:r>
              <a:rPr lang="ru-RU" sz="2000" dirty="0" err="1"/>
              <a:t>їхнім</a:t>
            </a:r>
            <a:r>
              <a:rPr lang="ru-RU" sz="2000" dirty="0"/>
              <a:t> </a:t>
            </a:r>
            <a:r>
              <a:rPr lang="ru-RU" sz="2000" dirty="0" err="1"/>
              <a:t>ризиком</a:t>
            </a:r>
            <a:r>
              <a:rPr lang="ru-RU" sz="2000" dirty="0"/>
              <a:t> №1. </a:t>
            </a:r>
            <a:r>
              <a:rPr lang="ru-RU" sz="2000" b="1" dirty="0"/>
              <a:t>У 2017 </a:t>
            </a:r>
            <a:r>
              <a:rPr lang="ru-RU" sz="2000" b="1" dirty="0" err="1"/>
              <a:t>році</a:t>
            </a:r>
            <a:r>
              <a:rPr lang="ru-RU" sz="2000" b="1" dirty="0"/>
              <a:t> </a:t>
            </a:r>
            <a:r>
              <a:rPr lang="ru-RU" sz="2000" b="1" dirty="0" err="1"/>
              <a:t>страхові</a:t>
            </a:r>
            <a:r>
              <a:rPr lang="ru-RU" sz="2000" b="1" dirty="0"/>
              <a:t> </a:t>
            </a:r>
            <a:r>
              <a:rPr lang="ru-RU" sz="2000" b="1" dirty="0" err="1"/>
              <a:t>компанії</a:t>
            </a:r>
            <a:r>
              <a:rPr lang="ru-RU" sz="2000" b="1" dirty="0"/>
              <a:t> </a:t>
            </a:r>
            <a:r>
              <a:rPr lang="ru-RU" sz="2000" b="1" dirty="0" err="1"/>
              <a:t>виплатили</a:t>
            </a:r>
            <a:r>
              <a:rPr lang="ru-RU" sz="2000" b="1" dirty="0"/>
              <a:t> 138 </a:t>
            </a:r>
            <a:r>
              <a:rPr lang="ru-RU" sz="2000" b="1" dirty="0" err="1"/>
              <a:t>мільярдів</a:t>
            </a:r>
            <a:r>
              <a:rPr lang="ru-RU" sz="2000" b="1" dirty="0"/>
              <a:t> </a:t>
            </a:r>
            <a:r>
              <a:rPr lang="ru-RU" sz="2000" b="1" dirty="0" err="1"/>
              <a:t>доларів</a:t>
            </a:r>
            <a:r>
              <a:rPr lang="ru-RU" sz="2000" b="1" dirty="0"/>
              <a:t> </a:t>
            </a:r>
            <a:r>
              <a:rPr lang="ru-RU" sz="2000" b="1" dirty="0" err="1"/>
              <a:t>збитків</a:t>
            </a:r>
            <a:r>
              <a:rPr lang="ru-RU" sz="2000" b="1" dirty="0"/>
              <a:t> </a:t>
            </a:r>
            <a:r>
              <a:rPr lang="ru-RU" sz="2000" b="1" dirty="0" err="1"/>
              <a:t>від</a:t>
            </a:r>
            <a:r>
              <a:rPr lang="ru-RU" sz="2000" b="1" dirty="0"/>
              <a:t> </a:t>
            </a:r>
            <a:r>
              <a:rPr lang="ru-RU" sz="2000" b="1" dirty="0" err="1"/>
              <a:t>стихійних</a:t>
            </a:r>
            <a:r>
              <a:rPr lang="ru-RU" sz="2000" b="1" dirty="0"/>
              <a:t> лих</a:t>
            </a:r>
            <a:r>
              <a:rPr lang="ru-RU" sz="2000" dirty="0"/>
              <a:t>, таких як </a:t>
            </a:r>
            <a:r>
              <a:rPr lang="ru-RU" sz="2000" dirty="0" err="1"/>
              <a:t>урагани</a:t>
            </a:r>
            <a:r>
              <a:rPr lang="ru-RU" sz="2000" dirty="0"/>
              <a:t>, </a:t>
            </a:r>
            <a:r>
              <a:rPr lang="ru-RU" sz="2000" dirty="0" err="1"/>
              <a:t>повені</a:t>
            </a:r>
            <a:r>
              <a:rPr lang="ru-RU" sz="2000" dirty="0"/>
              <a:t> та </a:t>
            </a:r>
            <a:r>
              <a:rPr lang="ru-RU" sz="2000" dirty="0" err="1"/>
              <a:t>пожежі</a:t>
            </a:r>
            <a:r>
              <a:rPr lang="ru-RU" sz="2000" dirty="0"/>
              <a:t>. Вони стали </a:t>
            </a:r>
            <a:r>
              <a:rPr lang="ru-RU" sz="2000" dirty="0" err="1"/>
              <a:t>гіршими</a:t>
            </a:r>
            <a:r>
              <a:rPr lang="ru-RU" sz="2000" dirty="0"/>
              <a:t> та </a:t>
            </a:r>
            <a:r>
              <a:rPr lang="ru-RU" sz="2000" dirty="0" err="1"/>
              <a:t>частішими</a:t>
            </a:r>
            <a:r>
              <a:rPr lang="ru-RU" sz="2000" dirty="0"/>
              <a:t> через </a:t>
            </a:r>
            <a:r>
              <a:rPr lang="ru-RU" sz="2000" dirty="0" err="1"/>
              <a:t>глобальне</a:t>
            </a:r>
            <a:r>
              <a:rPr lang="ru-RU" sz="2000" dirty="0"/>
              <a:t> </a:t>
            </a:r>
            <a:r>
              <a:rPr lang="ru-RU" sz="2000" dirty="0" err="1"/>
              <a:t>потепління</a:t>
            </a:r>
            <a:r>
              <a:rPr lang="ru-RU" sz="2000" dirty="0"/>
              <a:t>. </a:t>
            </a:r>
            <a:r>
              <a:rPr lang="ru-RU" sz="2000" dirty="0" err="1"/>
              <a:t>Галузь</a:t>
            </a:r>
            <a:r>
              <a:rPr lang="ru-RU" sz="2000" dirty="0"/>
              <a:t> </a:t>
            </a:r>
            <a:r>
              <a:rPr lang="ru-RU" sz="2000" dirty="0" err="1"/>
              <a:t>засмучена</a:t>
            </a:r>
            <a:r>
              <a:rPr lang="ru-RU" sz="2000" dirty="0"/>
              <a:t> </a:t>
            </a:r>
            <a:r>
              <a:rPr lang="ru-RU" sz="2000" dirty="0" err="1"/>
              <a:t>відсутністю</a:t>
            </a:r>
            <a:r>
              <a:rPr lang="ru-RU" sz="2000" dirty="0"/>
              <a:t> </a:t>
            </a:r>
            <a:r>
              <a:rPr lang="ru-RU" sz="2000" dirty="0" err="1"/>
              <a:t>дій</a:t>
            </a:r>
            <a:r>
              <a:rPr lang="ru-RU" sz="2000" dirty="0"/>
              <a:t> </a:t>
            </a:r>
            <a:r>
              <a:rPr lang="ru-RU" sz="2000" dirty="0" err="1"/>
              <a:t>щодо</a:t>
            </a:r>
            <a:r>
              <a:rPr lang="ru-RU" sz="2000" dirty="0"/>
              <a:t> </a:t>
            </a:r>
            <a:r>
              <a:rPr lang="ru-RU" sz="2000" dirty="0" err="1"/>
              <a:t>рішень</a:t>
            </a:r>
            <a:r>
              <a:rPr lang="ru-RU" sz="2000" dirty="0"/>
              <a:t> </a:t>
            </a:r>
            <a:r>
              <a:rPr lang="ru-RU" sz="2000" dirty="0" err="1"/>
              <a:t>щодо</a:t>
            </a:r>
            <a:r>
              <a:rPr lang="ru-RU" sz="2000" dirty="0"/>
              <a:t> глобального </a:t>
            </a:r>
            <a:r>
              <a:rPr lang="ru-RU" sz="2000" dirty="0" err="1"/>
              <a:t>потепління</a:t>
            </a:r>
            <a:r>
              <a:rPr lang="ru-RU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3058819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7BD8BA-D72A-41FC-AB48-298600F87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317EB2C-01B0-4D62-A168-4025EDA79D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hina's Trade">
            <a:extLst>
              <a:ext uri="{FF2B5EF4-FFF2-40B4-BE49-F238E27FC236}">
                <a16:creationId xmlns:a16="http://schemas.microsoft.com/office/drawing/2014/main" id="{BC2B90B4-442A-48C2-B1D1-503F013E69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284" y="70759"/>
            <a:ext cx="9877271" cy="6716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08081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F6035F-E998-4C78-8D23-B20CE140E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3F6B9CE-16B4-473D-BF82-1727A0244D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s://cdn.howmuch.net/content/images/how-important-is-trade-to-each-state-bec9-6932.png">
            <a:extLst>
              <a:ext uri="{FF2B5EF4-FFF2-40B4-BE49-F238E27FC236}">
                <a16:creationId xmlns:a16="http://schemas.microsoft.com/office/drawing/2014/main" id="{E33201FA-7871-4D12-BA19-AD82B0BE14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15" y="0"/>
            <a:ext cx="1066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992175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06D34E-5F09-401D-A0BD-041B61633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2F0A402-A1D6-48A3-90B1-D2D5084D5E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usa vs china trade war">
            <a:extLst>
              <a:ext uri="{FF2B5EF4-FFF2-40B4-BE49-F238E27FC236}">
                <a16:creationId xmlns:a16="http://schemas.microsoft.com/office/drawing/2014/main" id="{4CAF242F-F51D-40BD-A50C-DBCAB298D9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86" y="421151"/>
            <a:ext cx="12192000" cy="626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355332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846449-8E77-41A9-8B60-75EF15F2B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2882612" cy="13208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Top 5 U.S. Top Trade Partners in 2018 (Total Merchandise Trade, $M)</a:t>
            </a:r>
            <a:br>
              <a:rPr lang="en-US" b="1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F7999E-B9AD-4013-B237-F5698A3A7E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536" y="3687549"/>
            <a:ext cx="3468538" cy="3880773"/>
          </a:xfrm>
        </p:spPr>
        <p:txBody>
          <a:bodyPr/>
          <a:lstStyle/>
          <a:p>
            <a:r>
              <a:rPr lang="en-US" dirty="0"/>
              <a:t>1. Canada: $617,382</a:t>
            </a:r>
            <a:br>
              <a:rPr lang="en-US" dirty="0"/>
            </a:br>
            <a:r>
              <a:rPr lang="en-US" dirty="0"/>
              <a:t>2. Mexico: $611,528</a:t>
            </a:r>
            <a:br>
              <a:rPr lang="en-US" dirty="0"/>
            </a:br>
            <a:r>
              <a:rPr lang="en-US" dirty="0"/>
              <a:t>3. Japan: $217,563</a:t>
            </a:r>
            <a:br>
              <a:rPr lang="en-US" dirty="0"/>
            </a:br>
            <a:r>
              <a:rPr lang="en-US" dirty="0"/>
              <a:t>4. Germany: $183,558</a:t>
            </a:r>
            <a:br>
              <a:rPr lang="en-US" dirty="0"/>
            </a:br>
            <a:r>
              <a:rPr lang="en-US" dirty="0"/>
              <a:t>5. Republic of Korea: $130,635</a:t>
            </a:r>
          </a:p>
          <a:p>
            <a:endParaRPr lang="ru-RU" dirty="0"/>
          </a:p>
        </p:txBody>
      </p:sp>
      <p:pic>
        <p:nvPicPr>
          <p:cNvPr id="11266" name="Picture 2" descr="US export by product">
            <a:extLst>
              <a:ext uri="{FF2B5EF4-FFF2-40B4-BE49-F238E27FC236}">
                <a16:creationId xmlns:a16="http://schemas.microsoft.com/office/drawing/2014/main" id="{7D06A5FC-F6B6-4560-A00E-B5B1E54C4B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9006" y="150920"/>
            <a:ext cx="76358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856515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4C9B8A-0A03-4886-86B0-17C6C7537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4451F3-8451-4953-AD93-CEF093FD17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US import by product">
            <a:extLst>
              <a:ext uri="{FF2B5EF4-FFF2-40B4-BE49-F238E27FC236}">
                <a16:creationId xmlns:a16="http://schemas.microsoft.com/office/drawing/2014/main" id="{173AD3F8-D243-4AE1-9EBB-FCEA209723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0642" y="71021"/>
            <a:ext cx="7280029" cy="6538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9123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ED2B5F-47D0-4E97-B895-BB89A315A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6518F8F-1A6C-425D-ABE5-4BB41703A8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World's Biggest Economies">
            <a:extLst>
              <a:ext uri="{FF2B5EF4-FFF2-40B4-BE49-F238E27FC236}">
                <a16:creationId xmlns:a16="http://schemas.microsoft.com/office/drawing/2014/main" id="{1270FEDC-4EB8-4858-BCDC-7CD6A6E08D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6383" y="0"/>
            <a:ext cx="60023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072412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92CDFD-65F5-4F23-A6F0-E849C7801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0DCB401F-1C1B-4284-A0C4-40E369EA021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5672462"/>
              </p:ext>
            </p:extLst>
          </p:nvPr>
        </p:nvGraphicFramePr>
        <p:xfrm>
          <a:off x="677334" y="2971144"/>
          <a:ext cx="8596312" cy="2193649"/>
        </p:xfrm>
        <a:graphic>
          <a:graphicData uri="http://schemas.openxmlformats.org/drawingml/2006/table">
            <a:tbl>
              <a:tblPr/>
              <a:tblGrid>
                <a:gridCol w="4298156">
                  <a:extLst>
                    <a:ext uri="{9D8B030D-6E8A-4147-A177-3AD203B41FA5}">
                      <a16:colId xmlns:a16="http://schemas.microsoft.com/office/drawing/2014/main" val="77712709"/>
                    </a:ext>
                  </a:extLst>
                </a:gridCol>
                <a:gridCol w="4298156">
                  <a:extLst>
                    <a:ext uri="{9D8B030D-6E8A-4147-A177-3AD203B41FA5}">
                      <a16:colId xmlns:a16="http://schemas.microsoft.com/office/drawing/2014/main" val="1694574204"/>
                    </a:ext>
                  </a:extLst>
                </a:gridCol>
              </a:tblGrid>
              <a:tr h="420264">
                <a:tc>
                  <a:txBody>
                    <a:bodyPr/>
                    <a:lstStyle/>
                    <a:p>
                      <a:pPr algn="l"/>
                      <a:r>
                        <a:rPr lang="en-GB" sz="1500">
                          <a:solidFill>
                            <a:srgbClr val="86BB65"/>
                          </a:solidFill>
                          <a:effectLst/>
                        </a:rPr>
                        <a:t>Category</a:t>
                      </a:r>
                    </a:p>
                  </a:txBody>
                  <a:tcPr marL="159191" marR="95515" marT="95515" marB="955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86BB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500">
                          <a:solidFill>
                            <a:srgbClr val="86BB65"/>
                          </a:solidFill>
                          <a:effectLst/>
                        </a:rPr>
                        <a:t>Export Value (2020)</a:t>
                      </a:r>
                    </a:p>
                  </a:txBody>
                  <a:tcPr marL="95515" marR="95515" marT="95515" marB="955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86BB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4069448"/>
                  </a:ext>
                </a:extLst>
              </a:tr>
              <a:tr h="308830">
                <a:tc>
                  <a:txBody>
                    <a:bodyPr/>
                    <a:lstStyle/>
                    <a:p>
                      <a:pPr algn="l"/>
                      <a:r>
                        <a:rPr lang="en-US" sz="1500">
                          <a:effectLst/>
                        </a:rPr>
                        <a:t>1. Capital goods, except automotive</a:t>
                      </a:r>
                    </a:p>
                  </a:txBody>
                  <a:tcPr marL="159191" marR="63676" marT="39798" marB="39798" anchor="ctr">
                    <a:lnL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B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>
                          <a:effectLst/>
                        </a:rPr>
                        <a:t>$1.84T</a:t>
                      </a:r>
                      <a:endParaRPr lang="en-GB" sz="1500">
                        <a:effectLst/>
                      </a:endParaRPr>
                    </a:p>
                  </a:txBody>
                  <a:tcPr marL="63676" marR="159191" marT="39798" marB="39798" anchor="ctr">
                    <a:lnL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B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1816948"/>
                  </a:ext>
                </a:extLst>
              </a:tr>
              <a:tr h="308830">
                <a:tc>
                  <a:txBody>
                    <a:bodyPr/>
                    <a:lstStyle/>
                    <a:p>
                      <a:pPr algn="l"/>
                      <a:r>
                        <a:rPr lang="en-US" sz="1500">
                          <a:effectLst/>
                        </a:rPr>
                        <a:t>2. Industrial supplies and materials</a:t>
                      </a:r>
                    </a:p>
                  </a:txBody>
                  <a:tcPr marL="159191" marR="63676" marT="39798" marB="39798" anchor="ctr">
                    <a:lnL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9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>
                          <a:effectLst/>
                        </a:rPr>
                        <a:t>$1.82T</a:t>
                      </a:r>
                      <a:endParaRPr lang="en-GB" sz="1500">
                        <a:effectLst/>
                      </a:endParaRPr>
                    </a:p>
                  </a:txBody>
                  <a:tcPr marL="63676" marR="159191" marT="39798" marB="39798" anchor="ctr">
                    <a:lnL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9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4152433"/>
                  </a:ext>
                </a:extLst>
              </a:tr>
              <a:tr h="538065">
                <a:tc>
                  <a:txBody>
                    <a:bodyPr/>
                    <a:lstStyle/>
                    <a:p>
                      <a:pPr algn="l"/>
                      <a:r>
                        <a:rPr lang="en-US" sz="1500">
                          <a:effectLst/>
                        </a:rPr>
                        <a:t>3. Consumer goods, except food and automotive</a:t>
                      </a:r>
                    </a:p>
                  </a:txBody>
                  <a:tcPr marL="159191" marR="63676" marT="39798" marB="39798" anchor="ctr">
                    <a:lnL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>
                          <a:effectLst/>
                        </a:rPr>
                        <a:t>$698.9B</a:t>
                      </a:r>
                      <a:endParaRPr lang="en-GB" sz="1500">
                        <a:effectLst/>
                      </a:endParaRPr>
                    </a:p>
                  </a:txBody>
                  <a:tcPr marL="63676" marR="159191" marT="39798" marB="39798" anchor="ctr">
                    <a:lnL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4537237"/>
                  </a:ext>
                </a:extLst>
              </a:tr>
              <a:tr h="308830">
                <a:tc>
                  <a:txBody>
                    <a:bodyPr/>
                    <a:lstStyle/>
                    <a:p>
                      <a:pPr algn="l"/>
                      <a:r>
                        <a:rPr lang="en-US" sz="1500" dirty="0">
                          <a:effectLst/>
                        </a:rPr>
                        <a:t>4. Foods, feeds, and beverages</a:t>
                      </a:r>
                    </a:p>
                  </a:txBody>
                  <a:tcPr marL="159191" marR="63676" marT="39798" marB="39798" anchor="ctr">
                    <a:lnL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9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>
                          <a:effectLst/>
                        </a:rPr>
                        <a:t>$551.4B</a:t>
                      </a:r>
                      <a:endParaRPr lang="en-GB" sz="1500">
                        <a:effectLst/>
                      </a:endParaRPr>
                    </a:p>
                  </a:txBody>
                  <a:tcPr marL="63676" marR="159191" marT="39798" marB="39798" anchor="ctr">
                    <a:lnL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9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8256073"/>
                  </a:ext>
                </a:extLst>
              </a:tr>
              <a:tr h="308830">
                <a:tc>
                  <a:txBody>
                    <a:bodyPr/>
                    <a:lstStyle/>
                    <a:p>
                      <a:pPr algn="l"/>
                      <a:r>
                        <a:rPr lang="en-GB" sz="1500">
                          <a:effectLst/>
                        </a:rPr>
                        <a:t>5. Automotive vehicles, engines, and parts</a:t>
                      </a:r>
                    </a:p>
                  </a:txBody>
                  <a:tcPr marL="159191" marR="63676" marT="39798" marB="39798" anchor="ctr">
                    <a:lnL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>
                          <a:effectLst/>
                        </a:rPr>
                        <a:t>$515.8B</a:t>
                      </a:r>
                      <a:endParaRPr lang="en-GB" sz="1500" dirty="0">
                        <a:effectLst/>
                      </a:endParaRPr>
                    </a:p>
                  </a:txBody>
                  <a:tcPr marL="63676" marR="159191" marT="39798" marB="39798" anchor="ctr">
                    <a:lnL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306361"/>
                  </a:ext>
                </a:extLst>
              </a:tr>
            </a:tbl>
          </a:graphicData>
        </a:graphic>
      </p:graphicFrame>
      <p:sp>
        <p:nvSpPr>
          <p:cNvPr id="8" name="Rectangle 2">
            <a:extLst>
              <a:ext uri="{FF2B5EF4-FFF2-40B4-BE49-F238E27FC236}">
                <a16:creationId xmlns:a16="http://schemas.microsoft.com/office/drawing/2014/main" id="{90BB0419-AA09-483A-9B48-3764C354A4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3866" y="2183427"/>
            <a:ext cx="8596312" cy="66678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203136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 err="1">
                <a:ln>
                  <a:noFill/>
                </a:ln>
                <a:solidFill>
                  <a:srgbClr val="1A1919"/>
                </a:solidFill>
                <a:effectLst/>
                <a:latin typeface="Poppins"/>
              </a:rPr>
              <a:t>Top</a:t>
            </a:r>
            <a:r>
              <a:rPr kumimoji="0" lang="ru-RU" altLang="ru-RU" sz="1200" b="1" i="0" u="none" strike="noStrike" cap="none" normalizeH="0" baseline="0" dirty="0">
                <a:ln>
                  <a:noFill/>
                </a:ln>
                <a:solidFill>
                  <a:srgbClr val="1A1919"/>
                </a:solidFill>
                <a:effectLst/>
                <a:latin typeface="Poppins"/>
              </a:rPr>
              <a:t> 5 U.S. </a:t>
            </a:r>
            <a:r>
              <a:rPr kumimoji="0" lang="ru-RU" altLang="ru-RU" sz="1200" b="1" i="0" u="none" strike="noStrike" cap="none" normalizeH="0" baseline="0" dirty="0" err="1">
                <a:ln>
                  <a:noFill/>
                </a:ln>
                <a:solidFill>
                  <a:srgbClr val="1A1919"/>
                </a:solidFill>
                <a:effectLst/>
                <a:latin typeface="Poppins"/>
              </a:rPr>
              <a:t>Exports</a:t>
            </a:r>
            <a:r>
              <a:rPr kumimoji="0" lang="ru-RU" altLang="ru-RU" sz="1200" b="1" i="0" u="none" strike="noStrike" cap="none" normalizeH="0" baseline="0" dirty="0">
                <a:ln>
                  <a:noFill/>
                </a:ln>
                <a:solidFill>
                  <a:srgbClr val="1A1919"/>
                </a:solidFill>
                <a:effectLst/>
                <a:latin typeface="Poppins"/>
              </a:rPr>
              <a:t> </a:t>
            </a:r>
            <a:r>
              <a:rPr kumimoji="0" lang="ru-RU" altLang="ru-RU" sz="1200" b="1" i="0" u="none" strike="noStrike" cap="none" normalizeH="0" baseline="0" dirty="0" err="1">
                <a:ln>
                  <a:noFill/>
                </a:ln>
                <a:solidFill>
                  <a:srgbClr val="1A1919"/>
                </a:solidFill>
                <a:effectLst/>
                <a:latin typeface="Poppins"/>
              </a:rPr>
              <a:t>by</a:t>
            </a:r>
            <a:r>
              <a:rPr kumimoji="0" lang="ru-RU" altLang="ru-RU" sz="1200" b="1" i="0" u="none" strike="noStrike" cap="none" normalizeH="0" baseline="0" dirty="0">
                <a:ln>
                  <a:noFill/>
                </a:ln>
                <a:solidFill>
                  <a:srgbClr val="1A1919"/>
                </a:solidFill>
                <a:effectLst/>
                <a:latin typeface="Poppins"/>
              </a:rPr>
              <a:t> </a:t>
            </a:r>
            <a:r>
              <a:rPr kumimoji="0" lang="ru-RU" altLang="ru-RU" sz="1200" b="1" i="0" u="none" strike="noStrike" cap="none" normalizeH="0" baseline="0" dirty="0" err="1">
                <a:ln>
                  <a:noFill/>
                </a:ln>
                <a:solidFill>
                  <a:srgbClr val="1A1919"/>
                </a:solidFill>
                <a:effectLst/>
                <a:latin typeface="Poppins"/>
              </a:rPr>
              <a:t>Category</a:t>
            </a:r>
            <a:endParaRPr kumimoji="0" lang="ru-RU" altLang="ru-RU" sz="1200" b="1" i="0" u="none" strike="noStrike" cap="none" normalizeH="0" baseline="0" dirty="0">
              <a:ln>
                <a:noFill/>
              </a:ln>
              <a:solidFill>
                <a:srgbClr val="1A1919"/>
              </a:solidFill>
              <a:effectLst/>
              <a:latin typeface="Poppin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496879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161900-704A-43C7-A58C-D34FB71DD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00805F8D-061B-49CC-BD23-9BA49EAD6CB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77863" y="3004482"/>
          <a:ext cx="8596312" cy="2193649"/>
        </p:xfrm>
        <a:graphic>
          <a:graphicData uri="http://schemas.openxmlformats.org/drawingml/2006/table">
            <a:tbl>
              <a:tblPr/>
              <a:tblGrid>
                <a:gridCol w="4298156">
                  <a:extLst>
                    <a:ext uri="{9D8B030D-6E8A-4147-A177-3AD203B41FA5}">
                      <a16:colId xmlns:a16="http://schemas.microsoft.com/office/drawing/2014/main" val="626562977"/>
                    </a:ext>
                  </a:extLst>
                </a:gridCol>
                <a:gridCol w="4298156">
                  <a:extLst>
                    <a:ext uri="{9D8B030D-6E8A-4147-A177-3AD203B41FA5}">
                      <a16:colId xmlns:a16="http://schemas.microsoft.com/office/drawing/2014/main" val="555494248"/>
                    </a:ext>
                  </a:extLst>
                </a:gridCol>
              </a:tblGrid>
              <a:tr h="420264">
                <a:tc>
                  <a:txBody>
                    <a:bodyPr/>
                    <a:lstStyle/>
                    <a:p>
                      <a:pPr algn="l"/>
                      <a:r>
                        <a:rPr lang="en-GB" sz="1500">
                          <a:solidFill>
                            <a:srgbClr val="86BB65"/>
                          </a:solidFill>
                          <a:effectLst/>
                        </a:rPr>
                        <a:t>Category</a:t>
                      </a:r>
                    </a:p>
                  </a:txBody>
                  <a:tcPr marL="159191" marR="95515" marT="95515" marB="955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86BB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500">
                          <a:solidFill>
                            <a:srgbClr val="86BB65"/>
                          </a:solidFill>
                          <a:effectLst/>
                        </a:rPr>
                        <a:t>Import Value (2020)</a:t>
                      </a:r>
                    </a:p>
                  </a:txBody>
                  <a:tcPr marL="95515" marR="95515" marT="95515" marB="955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86BB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8602671"/>
                  </a:ext>
                </a:extLst>
              </a:tr>
              <a:tr h="308830">
                <a:tc>
                  <a:txBody>
                    <a:bodyPr/>
                    <a:lstStyle/>
                    <a:p>
                      <a:pPr algn="l"/>
                      <a:r>
                        <a:rPr lang="en-US" sz="1500">
                          <a:effectLst/>
                        </a:rPr>
                        <a:t>1. Capital goods, except automotive</a:t>
                      </a:r>
                    </a:p>
                  </a:txBody>
                  <a:tcPr marL="159191" marR="63676" marT="39798" marB="39798" anchor="ctr">
                    <a:lnL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B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>
                          <a:effectLst/>
                        </a:rPr>
                        <a:t>$2.59T</a:t>
                      </a:r>
                      <a:endParaRPr lang="en-GB" sz="1500">
                        <a:effectLst/>
                      </a:endParaRPr>
                    </a:p>
                  </a:txBody>
                  <a:tcPr marL="63676" marR="159191" marT="39798" marB="39798" anchor="ctr">
                    <a:lnL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B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2182910"/>
                  </a:ext>
                </a:extLst>
              </a:tr>
              <a:tr h="538065">
                <a:tc>
                  <a:txBody>
                    <a:bodyPr/>
                    <a:lstStyle/>
                    <a:p>
                      <a:pPr algn="l"/>
                      <a:r>
                        <a:rPr lang="en-US" sz="1500">
                          <a:effectLst/>
                        </a:rPr>
                        <a:t>2. Consumer goods, except food and automotive</a:t>
                      </a:r>
                    </a:p>
                  </a:txBody>
                  <a:tcPr marL="159191" marR="63676" marT="39798" marB="39798" anchor="ctr">
                    <a:lnL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9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>
                          <a:effectLst/>
                        </a:rPr>
                        <a:t>$2.55T</a:t>
                      </a:r>
                      <a:endParaRPr lang="en-GB" sz="1500">
                        <a:effectLst/>
                      </a:endParaRPr>
                    </a:p>
                  </a:txBody>
                  <a:tcPr marL="63676" marR="159191" marT="39798" marB="39798" anchor="ctr">
                    <a:lnL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9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9574398"/>
                  </a:ext>
                </a:extLst>
              </a:tr>
              <a:tr h="308830">
                <a:tc>
                  <a:txBody>
                    <a:bodyPr/>
                    <a:lstStyle/>
                    <a:p>
                      <a:pPr algn="l"/>
                      <a:r>
                        <a:rPr lang="en-US" sz="1500">
                          <a:effectLst/>
                        </a:rPr>
                        <a:t>3. Industrial supplies and materials</a:t>
                      </a:r>
                    </a:p>
                  </a:txBody>
                  <a:tcPr marL="159191" marR="63676" marT="39798" marB="39798" anchor="ctr">
                    <a:lnL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>
                          <a:effectLst/>
                        </a:rPr>
                        <a:t>$1.70T</a:t>
                      </a:r>
                      <a:endParaRPr lang="en-GB" sz="1500">
                        <a:effectLst/>
                      </a:endParaRPr>
                    </a:p>
                  </a:txBody>
                  <a:tcPr marL="63676" marR="159191" marT="39798" marB="39798" anchor="ctr">
                    <a:lnL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2567015"/>
                  </a:ext>
                </a:extLst>
              </a:tr>
              <a:tr h="308830">
                <a:tc>
                  <a:txBody>
                    <a:bodyPr/>
                    <a:lstStyle/>
                    <a:p>
                      <a:pPr algn="l"/>
                      <a:r>
                        <a:rPr lang="en-GB" sz="1500">
                          <a:effectLst/>
                        </a:rPr>
                        <a:t>4. Automotive vehicles, engines, and parts</a:t>
                      </a:r>
                    </a:p>
                  </a:txBody>
                  <a:tcPr marL="159191" marR="63676" marT="39798" marB="39798" anchor="ctr">
                    <a:lnL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9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>
                          <a:effectLst/>
                        </a:rPr>
                        <a:t>$1.25T</a:t>
                      </a:r>
                      <a:endParaRPr lang="en-GB" sz="1500">
                        <a:effectLst/>
                      </a:endParaRPr>
                    </a:p>
                  </a:txBody>
                  <a:tcPr marL="63676" marR="159191" marT="39798" marB="39798" anchor="ctr">
                    <a:lnL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9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5185346"/>
                  </a:ext>
                </a:extLst>
              </a:tr>
              <a:tr h="308830">
                <a:tc>
                  <a:txBody>
                    <a:bodyPr/>
                    <a:lstStyle/>
                    <a:p>
                      <a:pPr algn="l"/>
                      <a:r>
                        <a:rPr lang="en-US" sz="1500">
                          <a:effectLst/>
                        </a:rPr>
                        <a:t>5. Foods, feeds, and beverages</a:t>
                      </a:r>
                    </a:p>
                  </a:txBody>
                  <a:tcPr marL="159191" marR="63676" marT="39798" marB="39798" anchor="ctr">
                    <a:lnL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>
                          <a:effectLst/>
                        </a:rPr>
                        <a:t>$622.2B</a:t>
                      </a:r>
                      <a:endParaRPr lang="en-GB" sz="1500" dirty="0">
                        <a:effectLst/>
                      </a:endParaRPr>
                    </a:p>
                  </a:txBody>
                  <a:tcPr marL="63676" marR="159191" marT="39798" marB="39798" anchor="ctr">
                    <a:lnL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5305527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CDCE87C0-D632-4584-BF80-A67C759BA0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334" y="2134048"/>
            <a:ext cx="8927776" cy="66678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203136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>
                <a:ln>
                  <a:noFill/>
                </a:ln>
                <a:solidFill>
                  <a:srgbClr val="1A1919"/>
                </a:solidFill>
                <a:effectLst/>
                <a:latin typeface="Poppins"/>
              </a:rPr>
              <a:t>Top 5 U.S. Imports by Category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03172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Карикатура Сергея Елкина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7552" y="1375736"/>
            <a:ext cx="7801247" cy="4206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96079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F45035-D0D8-4E01-A130-48A4FD449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E9B1C9-79E1-4F42-B7FA-A4E7A6A7A0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Richest men in the world">
            <a:extLst>
              <a:ext uri="{FF2B5EF4-FFF2-40B4-BE49-F238E27FC236}">
                <a16:creationId xmlns:a16="http://schemas.microsoft.com/office/drawing/2014/main" id="{BF81AA88-8C1B-4041-B0AD-06DF95E070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1939" y="82205"/>
            <a:ext cx="7348121" cy="642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64549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96686"/>
          </a:xfrm>
        </p:spPr>
        <p:txBody>
          <a:bodyPr>
            <a:normAutofit fontScale="90000"/>
          </a:bodyPr>
          <a:lstStyle/>
          <a:p>
            <a:r>
              <a:rPr lang="uk-UA" dirty="0"/>
              <a:t>1. </a:t>
            </a:r>
            <a:r>
              <a:rPr lang="uk-UA" dirty="0">
                <a:solidFill>
                  <a:schemeClr val="tx1"/>
                </a:solidFill>
              </a:rPr>
              <a:t>США у світовій економіці.</a:t>
            </a:r>
            <a:br>
              <a:rPr lang="uk-UA" dirty="0">
                <a:solidFill>
                  <a:schemeClr val="tx1"/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306287"/>
            <a:ext cx="8596668" cy="473507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275" y="1184229"/>
            <a:ext cx="10976057" cy="5155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6698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391" y="452845"/>
            <a:ext cx="11261709" cy="5588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8783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Human Development Indicators</a:t>
            </a:r>
            <a:br>
              <a:rPr lang="en-A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562" y="1551201"/>
            <a:ext cx="10776403" cy="5099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8740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212542"/>
            <a:ext cx="10226313" cy="6371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788535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142</TotalTime>
  <Words>786</Words>
  <Application>Microsoft Office PowerPoint</Application>
  <PresentationFormat>Широкоэкранный</PresentationFormat>
  <Paragraphs>67</Paragraphs>
  <Slides>42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8" baseType="lpstr">
      <vt:lpstr>Arial</vt:lpstr>
      <vt:lpstr>Calibri</vt:lpstr>
      <vt:lpstr>Poppins</vt:lpstr>
      <vt:lpstr>Trebuchet MS</vt:lpstr>
      <vt:lpstr>Wingdings 3</vt:lpstr>
      <vt:lpstr>Грань</vt:lpstr>
      <vt:lpstr>Тема 2. Економіка США</vt:lpstr>
      <vt:lpstr>Презентация PowerPoint</vt:lpstr>
      <vt:lpstr>Презентация PowerPoint</vt:lpstr>
      <vt:lpstr>Презентация PowerPoint</vt:lpstr>
      <vt:lpstr>Презентация PowerPoint</vt:lpstr>
      <vt:lpstr>1. США у світовій економіці. </vt:lpstr>
      <vt:lpstr>Презентация PowerPoint</vt:lpstr>
      <vt:lpstr>Human Development Indicators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Державний борг США</vt:lpstr>
      <vt:lpstr>Презентация PowerPoint</vt:lpstr>
      <vt:lpstr>ФІНАНСУВАННЯ ВІЙН в США </vt:lpstr>
      <vt:lpstr>Фінансування військової діяльності</vt:lpstr>
      <vt:lpstr>Військові витрати США як джерело економічного попиту</vt:lpstr>
      <vt:lpstr>Зміна клімату та економічне зростання</vt:lpstr>
      <vt:lpstr>Презентация PowerPoint</vt:lpstr>
      <vt:lpstr>Презентация PowerPoint</vt:lpstr>
      <vt:lpstr>Презентация PowerPoint</vt:lpstr>
      <vt:lpstr>Top 5 U.S. Top Trade Partners in 2018 (Total Merchandise Trade, $M)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2. Економіка США</dc:title>
  <dc:creator>Admin</dc:creator>
  <cp:lastModifiedBy>Пользователь</cp:lastModifiedBy>
  <cp:revision>11</cp:revision>
  <cp:lastPrinted>2019-09-11T06:29:07Z</cp:lastPrinted>
  <dcterms:created xsi:type="dcterms:W3CDTF">2019-09-11T05:20:50Z</dcterms:created>
  <dcterms:modified xsi:type="dcterms:W3CDTF">2021-03-09T11:05:12Z</dcterms:modified>
</cp:coreProperties>
</file>