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60" r:id="rId5"/>
    <p:sldId id="280" r:id="rId6"/>
    <p:sldId id="266" r:id="rId7"/>
    <p:sldId id="265" r:id="rId8"/>
    <p:sldId id="281" r:id="rId9"/>
    <p:sldId id="282" r:id="rId10"/>
    <p:sldId id="283" r:id="rId11"/>
    <p:sldId id="284" r:id="rId12"/>
    <p:sldId id="263" r:id="rId13"/>
    <p:sldId id="285" r:id="rId14"/>
    <p:sldId id="286" r:id="rId15"/>
    <p:sldId id="288" r:id="rId16"/>
    <p:sldId id="259" r:id="rId17"/>
    <p:sldId id="261" r:id="rId18"/>
    <p:sldId id="289" r:id="rId19"/>
    <p:sldId id="290" r:id="rId20"/>
    <p:sldId id="291" r:id="rId21"/>
    <p:sldId id="262" r:id="rId22"/>
    <p:sldId id="292" r:id="rId23"/>
    <p:sldId id="293" r:id="rId24"/>
    <p:sldId id="294" r:id="rId25"/>
    <p:sldId id="295" r:id="rId26"/>
    <p:sldId id="271" r:id="rId27"/>
    <p:sldId id="274" r:id="rId28"/>
    <p:sldId id="270" r:id="rId29"/>
    <p:sldId id="275" r:id="rId30"/>
    <p:sldId id="273" r:id="rId31"/>
    <p:sldId id="296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6600FF"/>
    <a:srgbClr val="00682F"/>
    <a:srgbClr val="FC40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96" y="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a.boell.org/sites/default/files/gendernyi-zhurnal-ya-36-2014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422"/>
            <a:ext cx="7759496" cy="49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188640"/>
            <a:ext cx="80308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ринок праці</a:t>
            </a:r>
            <a:endParaRPr lang="ru-RU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628652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Лекція 8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3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5214974" cy="11430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Гендерна професійна сегрегація чоловіків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488" y="2143116"/>
            <a:ext cx="3643338" cy="15716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Різний освітній рівень чоловіків і жінок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4357694"/>
            <a:ext cx="2857520" cy="15716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Менша мотивація до здобуття вищої освіти у чоловіків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4572000" y="3857628"/>
            <a:ext cx="357190" cy="428628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верх 5"/>
          <p:cNvSpPr/>
          <p:nvPr/>
        </p:nvSpPr>
        <p:spPr>
          <a:xfrm>
            <a:off x="4500562" y="1643050"/>
            <a:ext cx="357190" cy="428628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ГЕНДЕРОВАНА РОБОТА: як ринок праці та хатня робота конструюють генд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899" y="0"/>
            <a:ext cx="33331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“Скляний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підвал”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Сегреговане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статтю середовище виключно для чоловіків.</a:t>
            </a:r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Існування небезпечних і ризикованих професій, якими зайняті переважно чоловіки, за які вони зазвичай отримують більший заробіток.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5" descr="У Соснівці шахтарі не виходять із забо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2393205" cy="1595470"/>
          </a:xfrm>
          <a:prstGeom prst="rect">
            <a:avLst/>
          </a:prstGeom>
          <a:noFill/>
        </p:spPr>
      </p:pic>
      <p:pic>
        <p:nvPicPr>
          <p:cNvPr id="39943" name="Picture 7" descr="Вилов риби у Чорному морі зріс на 64% — АГРОПОЛІ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00438"/>
            <a:ext cx="2495024" cy="1623167"/>
          </a:xfrm>
          <a:prstGeom prst="rect">
            <a:avLst/>
          </a:prstGeom>
          <a:noFill/>
        </p:spPr>
      </p:pic>
      <p:pic>
        <p:nvPicPr>
          <p:cNvPr id="39945" name="Picture 9" descr="День будівельника - Одеська обласна 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210650"/>
            <a:ext cx="2428892" cy="1513782"/>
          </a:xfrm>
          <a:prstGeom prst="rect">
            <a:avLst/>
          </a:prstGeom>
          <a:noFill/>
        </p:spPr>
      </p:pic>
      <p:pic>
        <p:nvPicPr>
          <p:cNvPr id="39947" name="Picture 11" descr="Є думка: ПОЖЕЖН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143512"/>
            <a:ext cx="2357454" cy="157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142984"/>
            <a:ext cx="7200800" cy="4953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697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 діяльності, в яких переважають чоловіки</a:t>
            </a:r>
            <a:endParaRPr lang="uk-UA" sz="2400" b="1" u="sng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8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642918"/>
            <a:ext cx="4643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Американський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соціолог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Майкл </a:t>
            </a:r>
            <a:r>
              <a:rPr lang="ru-RU" sz="2400" u="sng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Кіммел</a:t>
            </a:r>
            <a:r>
              <a:rPr lang="ru-RU" sz="2400" u="sng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зазначає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Професії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опановують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чоловіки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ризикованими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їхньої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небезпечності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виправдано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підсилюються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ідеологією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маскулінності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чоловіки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зберігали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непохитність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витривалість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перед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загрозою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небезпеки</a:t>
            </a:r>
            <a:r>
              <a:rPr lang="ru-RU" sz="24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Sociologist Michael Kimmel in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44279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25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Плата за привілеї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– це така ситуація, коли якість і тривалість життя гендерної групи, яка має більший доступ до ресурсів, суттєво понижують обставини, що є частиною виконання ними гендерної ролі.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42852"/>
            <a:ext cx="4643470" cy="71438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Політика передоручення шкідливої праці чоловікам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50" y="1285860"/>
            <a:ext cx="3857652" cy="200026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Погіршення здоров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чолов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іків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високий рівень травматизму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928670"/>
            <a:ext cx="428628" cy="285752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643314"/>
            <a:ext cx="4572032" cy="50006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“Плата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підтримку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привілеїв”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3357562"/>
            <a:ext cx="428628" cy="276228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Політика десегрегації – це політика, спрямована на зменшення чи ліквідацію сегрегації</a:t>
            </a:r>
            <a:endParaRPr lang="uk-U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1714488"/>
            <a:ext cx="2500330" cy="27860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Політика компенсаційних дій</a:t>
            </a: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4678" y="1714488"/>
            <a:ext cx="2500330" cy="2857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Більш рівномірний розподіл частки оплачуваної та неоплачуваної роботи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5074" y="1714488"/>
            <a:ext cx="2500330" cy="40719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Заходи, які будуть допомагати чоловікам і жінкам узгоджувати трудову діяльність із роботою в домогосподарстві та із сімейними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обов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язками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7854"/>
            <a:ext cx="86409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оплаті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чоловіками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жінками</a:t>
            </a:r>
            <a:endParaRPr lang="ru-RU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на ринку праці продовжує існувати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 жінок. Так, жінки в середньому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Заробляють на 22%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менше, ніж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dcz.gov.ua/dnp/img/announcephoto?announceId=28807&amp;imageType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9122"/>
            <a:ext cx="5976664" cy="2864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628800"/>
            <a:ext cx="3858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чином, це є наслідком</a:t>
            </a:r>
          </a:p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 передумов: горизонтальної сегрегації (жінки займаються менш престижними видами праці) і вертикальної сегрегації (жінки рідше посідають керівні посади високого рівня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4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оплаті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 жінок і чоловіків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прихованих форм обмеження </a:t>
            </a:r>
            <a:r>
              <a:rPr lang="uk-UA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 </a:t>
            </a:r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 до економічних ресурсів. </a:t>
            </a:r>
            <a:endParaRPr lang="uk-UA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211" y="116632"/>
            <a:ext cx="9153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Гендерна </a:t>
            </a:r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оплаті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гендерну різницю можна лише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приблизно, порівнявши середню заробітну плату жінок і чоловіків усередині окремої галузі. </a:t>
            </a:r>
          </a:p>
          <a:p>
            <a:pPr algn="ctr"/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розрив в оплаті праці спостерігається у таких сферах: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промисловість 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фінансова діяльність 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діяльність у сфері культури та спорту, відпочинку та розваг 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endParaRPr lang="uk-UA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надання комунальних та індивідуальних послуг -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rabkor.ru/wp-content/uploads/2015/03/470002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4013819" cy="30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244827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Причини гендерного розриву у заробітній платі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260648"/>
            <a:ext cx="2808312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 відмінності у людському капіталі між чоловіками і жінками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0406" y="2593650"/>
            <a:ext cx="2808312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Гендерна сегрегація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013176"/>
            <a:ext cx="2808312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Дискримінація жінок на ринку праці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916653">
            <a:off x="3214678" y="1142984"/>
            <a:ext cx="1000132" cy="642942"/>
          </a:xfrm>
          <a:prstGeom prst="rightArrow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3571868" y="2714620"/>
            <a:ext cx="1000132" cy="642942"/>
          </a:xfrm>
          <a:prstGeom prst="rightArrow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764839">
            <a:off x="3522411" y="4418968"/>
            <a:ext cx="1000132" cy="642942"/>
          </a:xfrm>
          <a:prstGeom prst="rightArrow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31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478634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Відмінності у людському капіталі між чоловіками і жінками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токові фотографії Домогосподарка та роялті-фрі зображення Домогосподарка | 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071702" cy="1926683"/>
          </a:xfrm>
          <a:prstGeom prst="rect">
            <a:avLst/>
          </a:prstGeom>
          <a:noFill/>
        </p:spPr>
      </p:pic>
      <p:pic>
        <p:nvPicPr>
          <p:cNvPr id="1028" name="Picture 4" descr="Няня для ребенка, услуги контакта с домаш. животными реб.Аутисту - Няні /  доглядальниці Бровари на Ol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1673078" cy="1945439"/>
          </a:xfrm>
          <a:prstGeom prst="rect">
            <a:avLst/>
          </a:prstGeom>
          <a:noFill/>
        </p:spPr>
      </p:pic>
      <p:pic>
        <p:nvPicPr>
          <p:cNvPr id="1030" name="Picture 6" descr="Доглядальниця - Няні / доглядальниці - OLX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1379560" cy="1952609"/>
          </a:xfrm>
          <a:prstGeom prst="rect">
            <a:avLst/>
          </a:prstGeom>
          <a:noFill/>
        </p:spPr>
      </p:pic>
      <p:pic>
        <p:nvPicPr>
          <p:cNvPr id="1032" name="Picture 8" descr="Секретарша - векторный клипа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736"/>
            <a:ext cx="1571616" cy="1571616"/>
          </a:xfrm>
          <a:prstGeom prst="rect">
            <a:avLst/>
          </a:prstGeom>
          <a:noFill/>
        </p:spPr>
      </p:pic>
      <p:pic>
        <p:nvPicPr>
          <p:cNvPr id="1034" name="Picture 10" descr="ЧЕРГИ ДО ДИТЯЧИХ САДОЧКІВ НА КІРОВОГРАДЩИНІ – ПРОБЛЕМА, ЩО ПОТРЕБУЄ  НЕВІДКЛАДНОГО ВИРІШЕННЯ. | Н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500306"/>
            <a:ext cx="2264210" cy="1609712"/>
          </a:xfrm>
          <a:prstGeom prst="rect">
            <a:avLst/>
          </a:prstGeom>
          <a:noFill/>
        </p:spPr>
      </p:pic>
      <p:pic>
        <p:nvPicPr>
          <p:cNvPr id="1036" name="Picture 12" descr="Изображения Медсестра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572008"/>
            <a:ext cx="2385035" cy="14287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1736" y="4071942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Жінки більше займаються домашнім господарством, мають коротший робочий тиждень, вимогливі до умов праці та соціального пакету, менш гнучкі до роботи в </a:t>
            </a:r>
            <a:r>
              <a:rPr lang="uk-UA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позанормований</a:t>
            </a:r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час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78" y="1005656"/>
            <a:ext cx="8397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Види гендерної сегрегації на ринку праці.</a:t>
            </a:r>
            <a:endParaRPr lang="uk-UA" sz="2800" dirty="0">
              <a:latin typeface="Arial" pitchFamily="34" charset="0"/>
              <a:cs typeface="Arial" pitchFamily="34" charset="0"/>
            </a:endParaRPr>
          </a:p>
          <a:p>
            <a:r>
              <a:rPr lang="uk-UA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Різниця в оплаті праці жінок та чоловіків.</a:t>
            </a:r>
            <a:endParaRPr lang="uk-UA" sz="2800" dirty="0">
              <a:latin typeface="Arial" pitchFamily="34" charset="0"/>
              <a:cs typeface="Arial" pitchFamily="34" charset="0"/>
            </a:endParaRPr>
          </a:p>
          <a:p>
            <a:r>
              <a:rPr lang="uk-UA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Домашня робота.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16632"/>
            <a:ext cx="192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  <a:endParaRPr lang="ru-RU" sz="54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0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929090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Гендерна сегрегація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 descr="Голо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2466975" cy="1847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21442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Освіта. Середня зарплата – 10600 грн.</a:t>
            </a:r>
            <a:endParaRPr lang="uk-U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 descr="І сум, і радість, і сподівання”, - хмельницькі батьки і вчителі розповіли  про останній дзвоник : 25:05:2018 - vsim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2381266" cy="17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8120" y="129538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Соціальне забезпечення. Середня зарплата – 7000 грн.</a:t>
            </a:r>
            <a:endParaRPr lang="uk-U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0" name="Picture 6" descr="Пропозиції від учасниці соціального напрямку Центру громадськості Оксани  Юски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3116"/>
            <a:ext cx="2843402" cy="15986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7884" y="135729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Соціальна педагогіка. Середня зарплата – 5850 грн.</a:t>
            </a:r>
            <a:endParaRPr lang="uk-U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2" name="Picture 8" descr="Жіноча консультація перинатального центру ІІ-го рівня :: Міська комунальна  лікарня №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00636"/>
            <a:ext cx="2381224" cy="15924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407194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Охорона здоров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я. Середня зарплата – 9000 грн.</a:t>
            </a:r>
            <a:endParaRPr lang="uk-U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4" name="Picture 10" descr="Полтавські двірники: нежіноча робота вустами жінки / Полтавщ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143512"/>
            <a:ext cx="2286016" cy="15716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86116" y="4071942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Комунальне обслуговування. Середня зарплата – 6500 грн.</a:t>
            </a:r>
            <a:endParaRPr lang="uk-U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42" y="5429264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цих сферах економіки жінки становлять 70% працюючих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05" y="18978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ендерна</a:t>
            </a:r>
            <a:r>
              <a:rPr lang="ru-RU" sz="4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4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оплаті</a:t>
            </a:r>
            <a:r>
              <a:rPr lang="ru-RU" sz="4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4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сферами </a:t>
            </a:r>
            <a:r>
              <a:rPr lang="ru-RU" sz="40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602" y="1355481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 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зарплатою. </a:t>
            </a:r>
            <a:endParaRPr lang="uk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319" y="2063367"/>
            <a:ext cx="58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Данні Держкомстату на 2021 р.:</a:t>
            </a:r>
            <a:endParaRPr lang="uk-UA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323" y="2432699"/>
            <a:ext cx="8838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озмір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середньомісячної заробітної плати жінок 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11558 грн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чоловіків – понад </a:t>
            </a:r>
            <a:r>
              <a:rPr lang="uk-UA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314203 грн.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жінок за всю історію незалежності України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перевищувала 79%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зарплати чоловіків.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галузях </a:t>
            </a:r>
            <a:r>
              <a:rPr lang="uk-UA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оплаті праці </a:t>
            </a:r>
            <a:r>
              <a:rPr lang="uk-UA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двократна і навіть більше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жінок, зайнятих у сфері 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готельного обслуговування та харчування – </a:t>
            </a:r>
            <a:r>
              <a:rPr lang="uk-UA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6504 </a:t>
            </a:r>
            <a:r>
              <a:rPr lang="uk-UA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 – </a:t>
            </a:r>
            <a:r>
              <a:rPr lang="uk-UA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37109 грн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-сфері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 Junior-посадах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 Але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набуттям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3-х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заробляють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сягає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$600).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921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kyivcity.gov.ua/img/item/general/59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28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214842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Дискримінація жінок на ринку праці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21442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язана</a:t>
            </a:r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 обмеженням доступу до певних професій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6248" y="928670"/>
            <a:ext cx="357190" cy="35719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грудня 2017 р. діяв Перелік важких робіт та робіт із шкідливими та небезпечними умовами праці (1993), згідно з яким жінкам був заборонений доступ до 450 професій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myvin.com.ua/content/user_files/images/017(1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357562"/>
            <a:ext cx="2415709" cy="1502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s://kg.ua/sites/default/files/styles/news_style_3/public/news3/1520946902_mttya.jpg?itok=YbLy31j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357562"/>
            <a:ext cx="3405200" cy="183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35785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Прояви обмеження жінок на ринку праці</a:t>
            </a:r>
            <a:endParaRPr lang="uk-UA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2214578" cy="235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Статеве обмеження у здобуття професії у разі, якщо фах залежить від фізичних особливостей людини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357298"/>
            <a:ext cx="2214578" cy="235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армії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357298"/>
            <a:ext cx="2214578" cy="235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Релігійні заклади освіти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4286256"/>
            <a:ext cx="2428892" cy="19288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Силові структури, рятувальники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71802" y="4000504"/>
            <a:ext cx="3000396" cy="23574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Фізичні особливості не дозволяють жінкам ефективно діяти в однакових умовах з чоловіками. Створення особливих умов для жінок у певних військових частинах </a:t>
            </a:r>
            <a:r>
              <a:rPr lang="uk-UA" sz="1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удорожчюють</a:t>
            </a:r>
            <a:r>
              <a:rPr lang="uk-UA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службу. </a:t>
            </a:r>
            <a:r>
              <a:rPr lang="uk-UA" sz="1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Невелики</a:t>
            </a:r>
            <a:r>
              <a:rPr lang="uk-UA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відсоток жінок залишається служити у запасі.</a:t>
            </a:r>
            <a:endParaRPr lang="uk-UA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388" y="4286256"/>
            <a:ext cx="2428892" cy="19288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традиційних для України конфесіях духовною особою може бути тільки чоловік.</a:t>
            </a:r>
            <a:endParaRPr lang="uk-UA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371914">
            <a:off x="1643042" y="1000108"/>
            <a:ext cx="357190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928670"/>
            <a:ext cx="357190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19303473">
            <a:off x="7076037" y="999900"/>
            <a:ext cx="357190" cy="3665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1369969" y="3870306"/>
            <a:ext cx="357190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7429520" y="3857628"/>
            <a:ext cx="357190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4429124" y="3714752"/>
            <a:ext cx="357190" cy="3571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Нині у війську служить майже 30 тисяч жі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6769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100"/>
            <a:ext cx="87978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4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материнство і роботу.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u="sng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Бельгії</a:t>
            </a:r>
            <a:r>
              <a:rPr lang="ru-RU" b="1" u="sng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перейти на </a:t>
            </a:r>
            <a:r>
              <a:rPr lang="ru-RU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4-денний </a:t>
            </a:r>
            <a:r>
              <a:rPr lang="ru-RU" b="1" dirty="0" err="1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4-х </a:t>
            </a:r>
            <a:r>
              <a:rPr lang="ru-RU" b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Нідерландах</a:t>
            </a:r>
            <a:r>
              <a:rPr lang="ru-RU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маленькою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годин, а у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скорочується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годин. </a:t>
            </a:r>
            <a:endParaRPr lang="ru-RU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Швеції</a:t>
            </a: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1974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відпустку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доглядом за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240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оплачується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80%.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відрядження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7170" name="Picture 2" descr="http://expres.ua/gfx/news/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26701"/>
            <a:ext cx="2245129" cy="1446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eap-trip.eu/wp-content/uploads/2015/03/European_countries_by_2nd_largest_national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4877"/>
            <a:ext cx="2098103" cy="1748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4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846" y="116632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</a:t>
            </a:r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6318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одночасне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жінкою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продуктивної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репродуктивної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39" y="2539235"/>
            <a:ext cx="4812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«Продуктивна робота»: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«Репродуктивна робота»: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доглядом за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підтримкою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посуду,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помешкання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levinskiblog.files.wordpress.com/2016/05/o-working-mother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636912"/>
            <a:ext cx="4083750" cy="279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19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3896" y="188640"/>
            <a:ext cx="4505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як ресурс</a:t>
            </a:r>
            <a:endParaRPr lang="ru-RU" sz="5400" b="1" u="sng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 міжнародні дослідження</a:t>
            </a:r>
          </a:p>
          <a:p>
            <a:pPr algn="ctr"/>
            <a:r>
              <a:rPr lang="uk-UA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встановили, що в 29 країнах − </a:t>
            </a:r>
            <a:r>
              <a:rPr lang="uk-UA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членах–учасниках Організації </a:t>
            </a:r>
            <a:r>
              <a:rPr lang="uk-UA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співпраці </a:t>
            </a:r>
            <a:r>
              <a:rPr lang="uk-UA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розвитку </a:t>
            </a:r>
            <a:r>
              <a:rPr lang="uk-UA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міське населення </a:t>
            </a:r>
            <a:r>
              <a:rPr lang="uk-UA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витрачає на </a:t>
            </a:r>
            <a:r>
              <a:rPr lang="uk-UA" sz="20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“роботу після роботи</a:t>
            </a:r>
            <a:r>
              <a:rPr lang="uk-UA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 </a:t>
            </a:r>
            <a:r>
              <a:rPr lang="uk-UA" sz="20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 3,5 </a:t>
            </a:r>
            <a:r>
              <a:rPr lang="uk-UA" sz="20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 на добу</a:t>
            </a:r>
            <a:r>
              <a:rPr lang="uk-UA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uk-UA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це 4,5 години </a:t>
            </a:r>
            <a:r>
              <a:rPr lang="uk-UA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добу.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896" y="28880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«Робота </a:t>
            </a:r>
            <a:r>
              <a:rPr lang="ru-RU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закупівлею</a:t>
            </a:r>
            <a:r>
              <a:rPr lang="ru-RU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про-</a:t>
            </a:r>
          </a:p>
          <a:p>
            <a:pPr algn="ctr"/>
            <a:r>
              <a:rPr lang="ru-RU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дуктів</a:t>
            </a:r>
            <a:r>
              <a:rPr lang="ru-RU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пранням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ремонтом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прибиранням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по-</a:t>
            </a:r>
          </a:p>
          <a:p>
            <a:pPr algn="ctr"/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мешкань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доглядом за </a:t>
            </a:r>
            <a:r>
              <a:rPr lang="ru-RU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людьми</a:t>
            </a:r>
          </a:p>
          <a:p>
            <a:pPr algn="ctr"/>
            <a:r>
              <a:rPr lang="ru-RU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хворими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маленьких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</a:t>
            </a:r>
          </a:p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 </a:t>
            </a:r>
            <a:r>
              <a:rPr lang="ru-RU" b="1" i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присадибній</a:t>
            </a:r>
            <a:r>
              <a:rPr lang="ru-RU" b="1" i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b="1" i="1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догляд за </a:t>
            </a:r>
            <a:r>
              <a:rPr lang="ru-RU" b="1" i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домашньою</a:t>
            </a:r>
            <a:r>
              <a:rPr lang="ru-RU" b="1" i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худобою</a:t>
            </a:r>
            <a:r>
              <a:rPr lang="ru-RU" b="1" i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b="1" i="1" dirty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1.bp.blogspot.com/_3W7JD7JlqIU/TG6nLDOcI_I/AAAAAAAAAQ4/4mZganKBIDg/s1600/gender_q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57" y="3356992"/>
            <a:ext cx="4331731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1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16832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б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витрачали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щоденну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удома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жінками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88640"/>
            <a:ext cx="387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09454" cy="38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3" y="90261"/>
            <a:ext cx="1475503" cy="18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34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946" y="142852"/>
            <a:ext cx="77587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</a:t>
            </a:r>
            <a:r>
              <a:rPr lang="ru-RU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000108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Близнюк В. Гендерні відносини в економічній сфері.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Основи теорії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: Навчальний посібник.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Київ : “К.І.С.”, 2004. С.327-353.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Кіммел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Гендероване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місце роботи.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Гендероване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суспільство.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Київ : Сфера, 2003. С.265-310.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Марценюк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Т.О. Кращі практики забезпечення гендерної рівності на роботі : міжнародний досвід і Україна.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Я : гендерний журнал.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2014. № 2. С.16-21.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URL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https://ua.boell.org/sites/default/files/gendernyi-zhurnal-ya-36-2014.pdf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a.boell.org/sites/default/files/styles/var_tiny/public/uploads/2014/11/ya_36.jpg?itok=ONhkB4j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857628"/>
            <a:ext cx="2000264" cy="283787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000264" cy="28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857628"/>
            <a:ext cx="214369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30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049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400" b="1" i="1" dirty="0" err="1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400" b="1" i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кби</a:t>
            </a:r>
            <a:r>
              <a:rPr lang="ru-RU" sz="4400" b="1" i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хатня</a:t>
            </a:r>
            <a:r>
              <a:rPr lang="ru-RU" sz="4400" b="1" i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4400" b="1" i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оплачувалась</a:t>
            </a:r>
            <a:r>
              <a:rPr lang="ru-RU" sz="4400" b="1" i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i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olgitca.ru/wp-content/uploads/2017/03/pochemu-vazhen-razmer-chl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87" y="1340768"/>
            <a:ext cx="2452199" cy="2070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96276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неоплачувану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до 10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10 </a:t>
            </a:r>
            <a:r>
              <a:rPr lang="ru-RU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трильйонів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для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той же час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неоплачувана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по дому не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newsnews.perfectinter.net/post_image/39_1712_PhotoGrid_1458142607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2" y="3411173"/>
            <a:ext cx="3231702" cy="3231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9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В середньому українські жінки витрачають на домашню працю близько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43 год.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 тиждень.</a:t>
            </a:r>
          </a:p>
          <a:p>
            <a:pPr algn="just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01.01.2022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30.09.2022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р. мінімальна погодинна оплата праці становить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39,26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грн.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понаднормові години оплачуються у подвійному розмірі.</a:t>
            </a:r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Зарплата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“господині”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становить зараз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7223,12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грн.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343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сучасному світі спостерігається нерівність в оплаті праці жінок і чоловіків. Різниця  в оплаті праці складає приблизно 22%. Найбільший розрив 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оплаті спостерігається </a:t>
            </a:r>
            <a:r>
              <a:rPr lang="uk-UA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промисловості</a:t>
            </a:r>
            <a:r>
              <a:rPr lang="uk-UA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для суспільства і «гендерна сегрегація», тобто чіткий розподіл чоловіків </a:t>
            </a: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жінок між різними сферами трудової 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діяльності, що в більшості </a:t>
            </a: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 призводить 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великої різниці </a:t>
            </a:r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розмірах 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заробітку представників обох статей.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Окремою проблемою є нестача часу у жінки для себе, оскільки вона на відміну від чоловіка змушена виконувати  хатню роботу, що є репродуктивною і неоплачуваною працею.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4971" y="116632"/>
            <a:ext cx="31140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714884"/>
            <a:ext cx="1986654" cy="163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2880320" cy="156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714884"/>
            <a:ext cx="1306006" cy="13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21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738" y="28572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Гендерна сегрегація </a:t>
            </a:r>
            <a:r>
              <a:rPr lang="uk-UA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uk-UA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вираз тенденції </a:t>
            </a:r>
            <a:r>
              <a:rPr lang="uk-UA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стійкого розподілу чоловіків і жінок між </a:t>
            </a:r>
            <a:r>
              <a:rPr lang="uk-UA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різними сферами </a:t>
            </a:r>
            <a:r>
              <a:rPr lang="uk-UA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трудової </a:t>
            </a:r>
            <a:r>
              <a:rPr lang="uk-UA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діяльності. </a:t>
            </a:r>
          </a:p>
          <a:p>
            <a:r>
              <a:rPr lang="uk-UA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Нерівномірне розподілення чоловіків і жінок у економіці, через що в окремих професіях чи окремих економічних галузях переважають чоловіки або жінки.</a:t>
            </a:r>
            <a:endParaRPr lang="uk-UA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1633" y="1988840"/>
            <a:ext cx="3314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«Гендерна </a:t>
            </a:r>
            <a:r>
              <a:rPr lang="uk-UA" sz="24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сегрегація»</a:t>
            </a:r>
            <a:endParaRPr lang="uk-UA" sz="2400" b="1" u="sng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389863">
            <a:off x="3218799" y="2538544"/>
            <a:ext cx="420964" cy="60745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7249">
            <a:off x="5269067" y="2585892"/>
            <a:ext cx="592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7884" y="3214686"/>
            <a:ext cx="232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«Вертикальна»</a:t>
            </a:r>
            <a:endParaRPr lang="uk-UA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214686"/>
            <a:ext cx="259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«Горизонтальна»</a:t>
            </a:r>
            <a:endParaRPr lang="uk-UA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3542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розподілення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професіях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3786190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 нерівномірне розподілення чоловіків </a:t>
            </a:r>
            <a:r>
              <a:rPr lang="uk-UA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 у середині                                                                                     однієї професії)</a:t>
            </a:r>
            <a:endParaRPr lang="uk-UA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eugenekosarev.com/wp-content/uploads/2016/07/564cefa01600002e0026db6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857760"/>
            <a:ext cx="4192787" cy="1843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12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Приклад горизонтальної гендерної професійної сегрегації –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“скляні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стіни”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“Скляні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стіни”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горизонтальна гендерна сегрегація праці, коли жінки мають менший доступ до професії і видів діяльності, які забезпечують надалі значне вертикальне кар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єрне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зростання.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Не такий страшний ґендер, як його малюють | Vox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5643570" cy="373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624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</a:t>
            </a:r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 не одне десятиліття</a:t>
            </a:r>
          </a:p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 такі тенденції, як 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концентрація жінок </a:t>
            </a:r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зайнятих 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 невиробничої сфери, у легкій, харчовій, медичній промисловості</a:t>
            </a:r>
          </a:p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(найбільша концентрація </a:t>
            </a:r>
            <a:r>
              <a:rPr lang="uk-UA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 спостерігається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сфері 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обслуговування)</a:t>
            </a:r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частка жінок-робітниць </a:t>
            </a:r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 на роботах, які не</a:t>
            </a:r>
          </a:p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 високої кваліфікації.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3841" y="116632"/>
            <a:ext cx="56446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Данні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genderpage.ru/wp-content/uploads/2014/11/gender-in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41103"/>
            <a:ext cx="5210175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phorism.ru/thumbnail/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xxlbook.ru/imgh12245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36" y="3721627"/>
            <a:ext cx="1861720" cy="2712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xn--24-6kca3aysz1a.xn--p1ai/files/cartoon-cleaning-lady-v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" y="5198428"/>
            <a:ext cx="2226495" cy="1438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95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56" y="116632"/>
            <a:ext cx="8964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44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сегрегації</a:t>
            </a:r>
            <a:endParaRPr lang="ru-RU" sz="44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8447718">
            <a:off x="2641085" y="1174481"/>
            <a:ext cx="721248" cy="5267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3257">
            <a:off x="5665256" y="1110193"/>
            <a:ext cx="669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776" y="2204864"/>
            <a:ext cx="35821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«Скляна стеля» </a:t>
            </a:r>
            <a:endParaRPr lang="uk-UA" sz="24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-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бар’єрів, які сформувалися на основі індивідуальних та суспільних упереджень та які заважають жінкам просуватись кар’єрною драбиною в межах своєї установи.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9074" y="2195485"/>
            <a:ext cx="3059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«Липка </a:t>
            </a:r>
            <a:r>
              <a:rPr lang="ru-RU" sz="2400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підлога</a:t>
            </a:r>
            <a:r>
              <a:rPr lang="ru-RU" sz="24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низькооплачуваних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мало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роботах.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прибиральниці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35" y="2301390"/>
            <a:ext cx="1969222" cy="27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s.biznesgid.com.ua/images/2013/03/15/gender1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8416"/>
            <a:ext cx="3532873" cy="169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bigpo.ru/potra/%D0%9F%D1%80%D0%BE%D0%B5%D0%BA%D1%82+%C2%AB%D0%96%D0%B5%D0%BD%D1%89%D0%B8%D0%BD%D1%8B+%D0%BD%D0%B0+%D1%80%D1%8B%D0%BD%D0%BA%D0%B5+%D1%82%D1%80%D1%83%D0%B4%D0%B0%C2%BB+%D0%BC%D0%BE%D0%B4%D1%83%D0%BB%D1%8C+1+%C2%AB%D0%93%D0%B5%D0%BD%D0%B4%D0%B5%D1%80%D0%BD%D0%B0%D1%8F+%D0%B4%D0%B8%D1%81%D0%BA%D1%80%D0%B8%D0%BC%D0%B8%D0%BD%D0%B0%D1%86%D0%B8%D1%8F+%D0%B2+%D1%81%D1%84%D0%B5%D1%80%D0%B5+%D1%82%D1%80%D1%83%D0%B4%D0%B0%3A+%D0%BE%D0%B1%D1%89%D0%B8%D0%B9+%D0%BE%D0%B1%D0%B7%D0%BE%D1%80%C2%BBa/325768_html_m1bfddd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83662"/>
            <a:ext cx="1526669" cy="1774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/>
          <p:nvPr/>
        </p:nvPicPr>
        <p:blipFill>
          <a:blip r:embed="rId6"/>
          <a:stretch/>
        </p:blipFill>
        <p:spPr>
          <a:xfrm>
            <a:off x="6429388" y="5000636"/>
            <a:ext cx="2357454" cy="17145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254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“Скляна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стеля та скляні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стіни”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00562" y="1214422"/>
            <a:ext cx="642942" cy="785818"/>
          </a:xfrm>
          <a:prstGeom prst="downArrow">
            <a:avLst>
              <a:gd name="adj1" fmla="val 50000"/>
              <a:gd name="adj2" fmla="val 51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857356" y="207167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Селекція відбувається на етапі вибору сфери діяльності або при виборі професійної освіти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Календарь профессий для детей и молодежи — Централизованная библиотечная  система города Пс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3333750" cy="2733676"/>
          </a:xfrm>
          <a:prstGeom prst="rect">
            <a:avLst/>
          </a:prstGeom>
          <a:noFill/>
        </p:spPr>
      </p:pic>
      <p:pic>
        <p:nvPicPr>
          <p:cNvPr id="38916" name="Picture 4" descr="Девушка журналист - векторные изображения, Девушка журналист картинки | 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71810"/>
            <a:ext cx="2714644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Механізми формування вертикальної сегрегації</a:t>
            </a:r>
            <a:endParaRPr lang="uk-U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1714488"/>
            <a:ext cx="2500330" cy="27860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Перешкоди в кар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єрному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просуванні жінок –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“скляна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стеля”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“скляна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стеля”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“липка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підлога”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4678" y="1714488"/>
            <a:ext cx="2500330" cy="2857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Відмінності в побудові кар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єри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жінок та чоловіків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5074" y="1714488"/>
            <a:ext cx="2500330" cy="2857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Дискримінація жінок при прийнятті на роботу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1144</TotalTime>
  <Words>1522</Words>
  <Application>Microsoft Office PowerPoint</Application>
  <PresentationFormat>Экран (4:3)</PresentationFormat>
  <Paragraphs>140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Ірина</cp:lastModifiedBy>
  <cp:revision>130</cp:revision>
  <dcterms:created xsi:type="dcterms:W3CDTF">2017-04-16T20:20:19Z</dcterms:created>
  <dcterms:modified xsi:type="dcterms:W3CDTF">2022-04-22T16:45:11Z</dcterms:modified>
</cp:coreProperties>
</file>