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31" r:id="rId2"/>
    <p:sldMasterId id="2147483749" r:id="rId3"/>
    <p:sldMasterId id="2147483767" r:id="rId4"/>
  </p:sldMasterIdLst>
  <p:sldIdLst>
    <p:sldId id="341" r:id="rId5"/>
    <p:sldId id="342" r:id="rId6"/>
    <p:sldId id="256" r:id="rId7"/>
    <p:sldId id="259" r:id="rId8"/>
    <p:sldId id="267" r:id="rId9"/>
    <p:sldId id="268" r:id="rId10"/>
    <p:sldId id="269" r:id="rId11"/>
    <p:sldId id="273" r:id="rId12"/>
    <p:sldId id="270" r:id="rId13"/>
    <p:sldId id="271" r:id="rId14"/>
    <p:sldId id="272" r:id="rId15"/>
    <p:sldId id="257" r:id="rId16"/>
    <p:sldId id="262" r:id="rId17"/>
    <p:sldId id="263" r:id="rId18"/>
    <p:sldId id="258" r:id="rId19"/>
    <p:sldId id="261" r:id="rId20"/>
    <p:sldId id="266" r:id="rId21"/>
    <p:sldId id="264" r:id="rId22"/>
    <p:sldId id="260"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21.09.2023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064807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327953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46682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893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497099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9FC9DC5-ED35-47FF-B722-D8CEB086799A}" type="datetimeFigureOut">
              <a:rPr lang="ru-RU" smtClean="0"/>
              <a:t>21.09.2023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988332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09FC9DC5-ED35-47FF-B722-D8CEB086799A}" type="datetimeFigureOut">
              <a:rPr lang="ru-RU" smtClean="0"/>
              <a:t>21.09.2023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950436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21.09.2023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926293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21.09.2023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4073927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902207" y="2679192"/>
            <a:ext cx="5096256"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596677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738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9FC9DC5-ED35-47FF-B722-D8CEB086799A}" type="datetimeFigureOut">
              <a:rPr lang="ru-RU" smtClean="0"/>
              <a:t>21.09.2023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769605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27478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15239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93708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48191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699743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13025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91902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09855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802642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7056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9FC9DC5-ED35-47FF-B722-D8CEB086799A}" type="datetimeFigureOut">
              <a:rPr lang="ru-RU" smtClean="0"/>
              <a:t>21.09.2023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320516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2666956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631139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190489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362294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19288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328609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896749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305920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64765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43027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4267185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149546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124005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975371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3887489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3032029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872842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220437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sto MT" panose="02040603050505030304"/>
                <a:ea typeface="+mn-ea"/>
                <a:cs typeface="+mn-cs"/>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alisto MT" panose="02040603050505030304"/>
                <a:ea typeface="+mn-ea"/>
                <a:cs typeface="+mn-cs"/>
              </a:rPr>
              <a:t>”</a:t>
            </a:r>
          </a:p>
        </p:txBody>
      </p:sp>
    </p:spTree>
    <p:extLst>
      <p:ext uri="{BB962C8B-B14F-4D97-AF65-F5344CB8AC3E}">
        <p14:creationId xmlns:p14="http://schemas.microsoft.com/office/powerpoint/2010/main" val="2961371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510792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40423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9FC9DC5-ED35-47FF-B722-D8CEB086799A}" type="datetimeFigureOut">
              <a:rPr lang="ru-RU" smtClean="0"/>
              <a:t>21.09.2023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4193986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687829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772297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2722982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FFFFFF">
                    <a:lumMod val="5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FFFFFF">
                  <a:lumMod val="5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lumMod val="65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FFFFFF">
                    <a:lumMod val="65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FFFFFF">
                  <a:lumMod val="65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5238423"/>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200018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ru-RU"/>
              <a:t>Образец заголовка</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882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457489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ru-RU"/>
              <a:t>Образец текста</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34127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185121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521822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9FC9DC5-ED35-47FF-B722-D8CEB086799A}" type="datetimeFigureOut">
              <a:rPr lang="ru-RU" smtClean="0"/>
              <a:t>21.09.2023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538614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659650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76585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14137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6170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C9DC5-ED35-47FF-B722-D8CEB086799A}" type="datetimeFigureOut">
              <a:rPr lang="ru-RU" smtClean="0"/>
              <a:t>21.09.2023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205923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110332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9FC9DC5-ED35-47FF-B722-D8CEB086799A}" type="datetimeFigureOut">
              <a:rPr lang="ru-RU" smtClean="0"/>
              <a:t>21.09.2023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DC7D08-6034-4FBF-9520-ABC0CA2F7E27}" type="slidenum">
              <a:rPr lang="ru-RU" smtClean="0"/>
              <a:t>‹#›</a:t>
            </a:fld>
            <a:endParaRPr lang="ru-RU"/>
          </a:p>
        </p:txBody>
      </p:sp>
    </p:spTree>
    <p:extLst>
      <p:ext uri="{BB962C8B-B14F-4D97-AF65-F5344CB8AC3E}">
        <p14:creationId xmlns:p14="http://schemas.microsoft.com/office/powerpoint/2010/main" val="76588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9FC9DC5-ED35-47FF-B722-D8CEB086799A}" type="datetimeFigureOut">
              <a:rPr lang="ru-RU" smtClean="0"/>
              <a:t>21.09.2023</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BDC7D08-6034-4FBF-9520-ABC0CA2F7E27}" type="slidenum">
              <a:rPr lang="ru-RU" smtClean="0"/>
              <a:t>‹#›</a:t>
            </a:fld>
            <a:endParaRPr lang="ru-RU"/>
          </a:p>
        </p:txBody>
      </p:sp>
    </p:spTree>
    <p:extLst>
      <p:ext uri="{BB962C8B-B14F-4D97-AF65-F5344CB8AC3E}">
        <p14:creationId xmlns:p14="http://schemas.microsoft.com/office/powerpoint/2010/main" val="895105806"/>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79"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26D1214-2606-4A13-87B1-D9AE2B4F63B2}" type="datetimeFigureOut">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21.09.2023</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DE5F06F-21DE-40A8-9AEC-6B5264EE2E41}" type="slidenum">
              <a:rPr kumimoji="0" lang="ru-RU"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416926673"/>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163872598"/>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050" b="0" i="0" u="none" strike="noStrike" kern="1200" cap="none" spc="0" normalizeH="0" baseline="0" noProof="0" smtClean="0">
                <a:ln>
                  <a:noFill/>
                </a:ln>
                <a:solidFill>
                  <a:srgbClr val="46464A">
                    <a:lumMod val="20000"/>
                    <a:lumOff val="80000"/>
                  </a:srgbClr>
                </a:solidFill>
                <a:effectLst/>
                <a:uLnTx/>
                <a:uFillTx/>
                <a:latin typeface="Century Schoolbook" panose="020406040505050203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9/21/2023</a:t>
            </a:fld>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46464A">
                  <a:lumMod val="20000"/>
                  <a:lumOff val="80000"/>
                </a:srgbClr>
              </a:solidFill>
              <a:effectLst/>
              <a:uLnTx/>
              <a:uFillTx/>
              <a:latin typeface="Century Schoolbook" panose="02040604050505020304"/>
              <a:ea typeface="+mn-ea"/>
              <a:cs typeface="+mn-cs"/>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3600" b="0" i="0" u="none" strike="noStrike" kern="1200" cap="none" spc="0" normalizeH="0" baseline="0" noProof="0" smtClean="0">
                <a:ln>
                  <a:noFill/>
                </a:ln>
                <a:solidFill>
                  <a:srgbClr val="46464A">
                    <a:lumMod val="60000"/>
                    <a:lumOff val="40000"/>
                  </a:srgbClr>
                </a:solidFill>
                <a:effectLst/>
                <a:uLnTx/>
                <a:uFillTx/>
                <a:latin typeface="Century Schoolbook" panose="020406040505050203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3600" b="0" i="0" u="none" strike="noStrike" kern="1200" cap="none" spc="0" normalizeH="0" baseline="0" noProof="0" dirty="0">
              <a:ln>
                <a:noFill/>
              </a:ln>
              <a:solidFill>
                <a:srgbClr val="46464A">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014125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uk.wikipedia.org/wiki/%D0%91%D0%B0%D0%BB%D0%BA%D0%B0_(%D0%BA%D0%BE%D0%BD%D1%81%D1%82%D1%80%D1%83%D0%BA%D1%86%D1%96%D1%8F)"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s://uk.wikipedia.org/wiki/%D0%9F%D1%80%D0%BE%D0%B3%D1%96%D0%BD_(%D0%B1%D0%B0%D0%BB%D0%BA%D0%B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2.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2.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2.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98943" y="4379031"/>
            <a:ext cx="7772400" cy="821953"/>
          </a:xfrm>
        </p:spPr>
        <p:txBody>
          <a:bodyPr>
            <a:normAutofit fontScale="90000"/>
          </a:bodyPr>
          <a:lstStyle/>
          <a:p>
            <a:pPr algn="ctr"/>
            <a:r>
              <a:rPr lang="uk-UA" b="1" dirty="0" smtClean="0">
                <a:solidFill>
                  <a:srgbClr val="00B0F0"/>
                </a:solidFill>
              </a:rPr>
              <a:t>Проектування безпечних промислових споруд та природоохоронного обладнання</a:t>
            </a:r>
            <a:endParaRPr lang="ru-RU" b="1" dirty="0">
              <a:solidFill>
                <a:srgbClr val="00B0F0"/>
              </a:solidFill>
            </a:endParaRPr>
          </a:p>
        </p:txBody>
      </p:sp>
      <p:pic>
        <p:nvPicPr>
          <p:cNvPr id="1026" name="Picture 2" descr="Экология - красивые картинки (40 фото) • Прикольные картинки и позити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98943"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026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2A96D8-C4C5-4661-8CC6-DD037FCBDBE7}"/>
              </a:ext>
            </a:extLst>
          </p:cNvPr>
          <p:cNvSpPr txBox="1"/>
          <p:nvPr/>
        </p:nvSpPr>
        <p:spPr>
          <a:xfrm>
            <a:off x="152401" y="288579"/>
            <a:ext cx="6594764" cy="6165790"/>
          </a:xfrm>
          <a:prstGeom prst="rect">
            <a:avLst/>
          </a:prstGeom>
          <a:solidFill>
            <a:schemeClr val="tx2">
              <a:lumMod val="50000"/>
            </a:schemeClr>
          </a:solidFill>
        </p:spPr>
        <p:txBody>
          <a:bodyPr wrap="square">
            <a:spAutoFit/>
          </a:bodyPr>
          <a:lstStyle/>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У всіх випадках перед промислової архітектурою стоїть завдання створення середовища, в якій протікає процес виробництва, завдання створення форм, що відповідають специфічним вимогам цього виробництва і композиційного об'єднання, узгодження цих форм.</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Таким чином, основний закон композиції - єдність в промисловій архітектурі діє так само, як і в цивільній. Окремі ж кошти композиції набувають тут свою специфіку.</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Так в цивільних будівлях мірою всього є людина. У промисловому будівництві цю роль виконує машина, яка може бути будь-яких розмірів. У зв'язку з цим в промисловій архітектурі проблема масштабності вирішується по-іншому, іноді значно складніше.</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Якщо в громадських будівлях ми частіше зустрічаємося з ритмічними побудовами, які характеризують різноманітність внутрішнього змісту, акцентують головне, іноді висловлюють рух, то для промислової архітектури більш характерний прийом, що випливає з повторного застосування однакових будівельних елементів.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У промисловій архітектурі використовуються дуже прості архітектурні форми. Тому особливого значення набувають такі композиційні засоби, як колір і фактура. Вимоги до промислового будівлі або споруди залишаються такими ж, як і до громадянського: функціональна доцільність, врахування досягнень сучасної науки і техніки при проектуванні і будівництві, естетичні та економічні вимоги.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A5693561-38A9-4B9F-BE62-816F968FA001}"/>
              </a:ext>
            </a:extLst>
          </p:cNvPr>
          <p:cNvPicPr>
            <a:picLocks noChangeAspect="1"/>
          </p:cNvPicPr>
          <p:nvPr/>
        </p:nvPicPr>
        <p:blipFill rotWithShape="1">
          <a:blip r:embed="rId2">
            <a:extLst>
              <a:ext uri="{28A0092B-C50C-407E-A947-70E740481C1C}">
                <a14:useLocalDpi xmlns:a14="http://schemas.microsoft.com/office/drawing/2010/main" val="0"/>
              </a:ext>
            </a:extLst>
          </a:blip>
          <a:srcRect l="20151" t="24911" r="16516" b="17373"/>
          <a:stretch/>
        </p:blipFill>
        <p:spPr>
          <a:xfrm>
            <a:off x="7079673" y="288579"/>
            <a:ext cx="4765964" cy="3257390"/>
          </a:xfrm>
          <a:prstGeom prst="rect">
            <a:avLst/>
          </a:prstGeom>
        </p:spPr>
      </p:pic>
      <p:pic>
        <p:nvPicPr>
          <p:cNvPr id="8" name="Рисунок 7">
            <a:extLst>
              <a:ext uri="{FF2B5EF4-FFF2-40B4-BE49-F238E27FC236}">
                <a16:creationId xmlns:a16="http://schemas.microsoft.com/office/drawing/2014/main" id="{0B443B4B-2D47-499E-AA09-BA763E6EB6F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303" t="9091" r="46667" b="55424"/>
          <a:stretch/>
        </p:blipFill>
        <p:spPr>
          <a:xfrm>
            <a:off x="7079673" y="3813498"/>
            <a:ext cx="4765964" cy="2640872"/>
          </a:xfrm>
          <a:prstGeom prst="rect">
            <a:avLst/>
          </a:prstGeom>
        </p:spPr>
      </p:pic>
    </p:spTree>
    <p:extLst>
      <p:ext uri="{BB962C8B-B14F-4D97-AF65-F5344CB8AC3E}">
        <p14:creationId xmlns:p14="http://schemas.microsoft.com/office/powerpoint/2010/main" val="243527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0CB3A40-3C92-4185-B0D6-A28F19755EE9}"/>
              </a:ext>
            </a:extLst>
          </p:cNvPr>
          <p:cNvPicPr>
            <a:picLocks noChangeAspect="1"/>
          </p:cNvPicPr>
          <p:nvPr/>
        </p:nvPicPr>
        <p:blipFill rotWithShape="1">
          <a:blip r:embed="rId2"/>
          <a:srcRect l="25796" t="23624" r="26931" b="23219"/>
          <a:stretch/>
        </p:blipFill>
        <p:spPr>
          <a:xfrm>
            <a:off x="4437299" y="172992"/>
            <a:ext cx="7754701" cy="4902612"/>
          </a:xfrm>
          <a:prstGeom prst="rect">
            <a:avLst/>
          </a:prstGeom>
        </p:spPr>
      </p:pic>
      <p:sp>
        <p:nvSpPr>
          <p:cNvPr id="9" name="TextBox 8">
            <a:extLst>
              <a:ext uri="{FF2B5EF4-FFF2-40B4-BE49-F238E27FC236}">
                <a16:creationId xmlns:a16="http://schemas.microsoft.com/office/drawing/2014/main" id="{23045D90-3DC4-4C90-9246-21F7C8D0E24E}"/>
              </a:ext>
            </a:extLst>
          </p:cNvPr>
          <p:cNvSpPr txBox="1"/>
          <p:nvPr/>
        </p:nvSpPr>
        <p:spPr>
          <a:xfrm>
            <a:off x="156245" y="170427"/>
            <a:ext cx="3996274" cy="3293209"/>
          </a:xfrm>
          <a:prstGeom prst="rect">
            <a:avLst/>
          </a:prstGeom>
          <a:noFill/>
        </p:spPr>
        <p:txBody>
          <a:bodyPr wrap="square">
            <a:spAutoFit/>
          </a:bodyPr>
          <a:lstStyle/>
          <a:p>
            <a:pPr algn="just"/>
            <a:r>
              <a:rPr lang="uk-UA" sz="1600" dirty="0">
                <a:latin typeface="Times New Roman" panose="02020603050405020304" pitchFamily="18" charset="0"/>
                <a:cs typeface="Times New Roman" panose="02020603050405020304" pitchFamily="18" charset="0"/>
              </a:rPr>
              <a:t>Сучасна практика показує, що виробництва з однотипними, а іноді й різними технологічними процесами доцільно блокувати в одній будівлі. Звичайно, таке об’єднання не повинне суперечити санітарно-гігієнічним вимогам, </a:t>
            </a:r>
            <a:r>
              <a:rPr lang="uk-UA" sz="1600" dirty="0" err="1">
                <a:latin typeface="Times New Roman" panose="02020603050405020304" pitchFamily="18" charset="0"/>
                <a:cs typeface="Times New Roman" panose="02020603050405020304" pitchFamily="18" charset="0"/>
              </a:rPr>
              <a:t>пожежо</a:t>
            </a:r>
            <a:r>
              <a:rPr lang="uk-UA" sz="1600" dirty="0">
                <a:latin typeface="Times New Roman" panose="02020603050405020304" pitchFamily="18" charset="0"/>
                <a:cs typeface="Times New Roman" panose="02020603050405020304" pitchFamily="18" charset="0"/>
              </a:rPr>
              <a:t>- та </a:t>
            </a:r>
            <a:r>
              <a:rPr lang="uk-UA" sz="1600" dirty="0" err="1">
                <a:latin typeface="Times New Roman" panose="02020603050405020304" pitchFamily="18" charset="0"/>
                <a:cs typeface="Times New Roman" panose="02020603050405020304" pitchFamily="18" charset="0"/>
              </a:rPr>
              <a:t>вибухобезпеки</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Сучасні методи типізації </a:t>
            </a:r>
            <a:r>
              <a:rPr lang="uk-UA" sz="1600" dirty="0" err="1">
                <a:latin typeface="Times New Roman" panose="02020603050405020304" pitchFamily="18" charset="0"/>
                <a:cs typeface="Times New Roman" panose="02020603050405020304" pitchFamily="18" charset="0"/>
              </a:rPr>
              <a:t>грунтуються</a:t>
            </a:r>
            <a:r>
              <a:rPr lang="uk-UA" sz="1600" dirty="0">
                <a:latin typeface="Times New Roman" panose="02020603050405020304" pitchFamily="18" charset="0"/>
                <a:cs typeface="Times New Roman" panose="02020603050405020304" pitchFamily="18" charset="0"/>
              </a:rPr>
              <a:t> на застосуванні єдиної модульної системи і наскрізної уніфікації всіх будівельних параметрів будівель і споруд: розпланувальних і конструктив них виробів та ін. </a:t>
            </a:r>
          </a:p>
        </p:txBody>
      </p:sp>
      <p:sp>
        <p:nvSpPr>
          <p:cNvPr id="10" name="TextBox 9">
            <a:extLst>
              <a:ext uri="{FF2B5EF4-FFF2-40B4-BE49-F238E27FC236}">
                <a16:creationId xmlns:a16="http://schemas.microsoft.com/office/drawing/2014/main" id="{C4C92095-C733-4320-8F57-903E896CE57F}"/>
              </a:ext>
            </a:extLst>
          </p:cNvPr>
          <p:cNvSpPr txBox="1"/>
          <p:nvPr/>
        </p:nvSpPr>
        <p:spPr>
          <a:xfrm>
            <a:off x="156245" y="3429000"/>
            <a:ext cx="3996274" cy="3293209"/>
          </a:xfrm>
          <a:prstGeom prst="rect">
            <a:avLst/>
          </a:prstGeom>
          <a:noFill/>
        </p:spPr>
        <p:txBody>
          <a:bodyPr wrap="square">
            <a:spAutoFit/>
          </a:bodyPr>
          <a:lstStyle/>
          <a:p>
            <a:pPr algn="just"/>
            <a:r>
              <a:rPr lang="uk-UA" sz="1600" dirty="0">
                <a:latin typeface="Times New Roman" panose="02020603050405020304" pitchFamily="18" charset="0"/>
                <a:cs typeface="Times New Roman" panose="02020603050405020304" pitchFamily="18" charset="0"/>
              </a:rPr>
              <a:t>Розробки комплексних типових проектів, типових проектних вирішень, креслень типових конструкцій і виробів, типових монтажних й архітектурних деталей дають змогу в більшості випадків при виконанні конкретних проектів обмежуватись складанням монтажних схем з посиланнями на відповідні робочі креслення типових конструкцій, виробів і деталей. Для кожної галузі промисловості визначено на цій основі оптимальні розміри блоків, з яких можна компонувати виробничі будівлі потрібних розмірів</a:t>
            </a:r>
          </a:p>
        </p:txBody>
      </p:sp>
      <p:sp>
        <p:nvSpPr>
          <p:cNvPr id="12" name="TextBox 11">
            <a:extLst>
              <a:ext uri="{FF2B5EF4-FFF2-40B4-BE49-F238E27FC236}">
                <a16:creationId xmlns:a16="http://schemas.microsoft.com/office/drawing/2014/main" id="{3DDC124C-E5A4-4538-8565-BC3CBF767525}"/>
              </a:ext>
            </a:extLst>
          </p:cNvPr>
          <p:cNvSpPr txBox="1"/>
          <p:nvPr/>
        </p:nvSpPr>
        <p:spPr>
          <a:xfrm>
            <a:off x="4437299" y="5152549"/>
            <a:ext cx="7754700" cy="1569660"/>
          </a:xfrm>
          <a:prstGeom prst="rect">
            <a:avLst/>
          </a:prstGeom>
          <a:solidFill>
            <a:schemeClr val="accent3">
              <a:lumMod val="75000"/>
            </a:schemeClr>
          </a:solidFill>
        </p:spPr>
        <p:txBody>
          <a:bodyPr wrap="square">
            <a:spAutoFit/>
          </a:bodyPr>
          <a:lstStyle/>
          <a:p>
            <a:r>
              <a:rPr lang="uk-UA" sz="1600" dirty="0">
                <a:latin typeface="Times New Roman" panose="02020603050405020304" pitchFamily="18" charset="0"/>
                <a:cs typeface="Times New Roman" panose="02020603050405020304" pitchFamily="18" charset="0"/>
              </a:rPr>
              <a:t>УТС багатоповерхових будівель розроблено для будівель у 2, 3, 4, 5 поверхів, слід брати сітку колон 6х6 і 6х9 м. Висота поверху має бути кратною 1,2 м, залежно від технологічних умов та габаритів устаткування вибирають 3,6; 4,8; 6,0 м. </a:t>
            </a:r>
          </a:p>
          <a:p>
            <a:r>
              <a:rPr lang="uk-UA" sz="1600" dirty="0">
                <a:latin typeface="Times New Roman" panose="02020603050405020304" pitchFamily="18" charset="0"/>
                <a:cs typeface="Times New Roman" panose="02020603050405020304" pitchFamily="18" charset="0"/>
              </a:rPr>
              <a:t>В одній будівлі допускається не більше двох висот. Одним з важливих питань під час проектування виробничих будівель є організація людських і вантажних потоків та евакуації людей з будівлі. </a:t>
            </a:r>
          </a:p>
        </p:txBody>
      </p:sp>
    </p:spTree>
    <p:extLst>
      <p:ext uri="{BB962C8B-B14F-4D97-AF65-F5344CB8AC3E}">
        <p14:creationId xmlns:p14="http://schemas.microsoft.com/office/powerpoint/2010/main" val="229534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4">
            <a:extLst>
              <a:ext uri="{FF2B5EF4-FFF2-40B4-BE49-F238E27FC236}">
                <a16:creationId xmlns:a16="http://schemas.microsoft.com/office/drawing/2014/main" id="{1E5CB3B7-101B-4A75-A6F7-EBF2902B423D}"/>
              </a:ext>
            </a:extLst>
          </p:cNvPr>
          <p:cNvPicPr>
            <a:picLocks noChangeAspect="1" noChangeArrowheads="1"/>
          </p:cNvPicPr>
          <p:nvPr/>
        </p:nvPicPr>
        <p:blipFill rotWithShape="1">
          <a:blip r:embed="rId2" cstate="print"/>
          <a:srcRect t="2459" b="3397"/>
          <a:stretch/>
        </p:blipFill>
        <p:spPr bwMode="auto">
          <a:xfrm>
            <a:off x="237309" y="150756"/>
            <a:ext cx="7992888" cy="5078313"/>
          </a:xfrm>
          <a:prstGeom prst="rect">
            <a:avLst/>
          </a:prstGeom>
          <a:noFill/>
        </p:spPr>
      </p:pic>
      <p:sp>
        <p:nvSpPr>
          <p:cNvPr id="4" name="TextBox 3">
            <a:extLst>
              <a:ext uri="{FF2B5EF4-FFF2-40B4-BE49-F238E27FC236}">
                <a16:creationId xmlns:a16="http://schemas.microsoft.com/office/drawing/2014/main" id="{9B5BEFB5-FB2D-4C44-8EAE-B96C617FD754}"/>
              </a:ext>
            </a:extLst>
          </p:cNvPr>
          <p:cNvSpPr txBox="1"/>
          <p:nvPr/>
        </p:nvSpPr>
        <p:spPr>
          <a:xfrm>
            <a:off x="8285018" y="150756"/>
            <a:ext cx="3669673" cy="5078313"/>
          </a:xfrm>
          <a:prstGeom prst="rect">
            <a:avLst/>
          </a:prstGeom>
          <a:solidFill>
            <a:schemeClr val="accent3">
              <a:lumMod val="75000"/>
            </a:schemeClr>
          </a:solidFill>
        </p:spPr>
        <p:txBody>
          <a:bodyPr wrap="square">
            <a:spAutoFit/>
          </a:bodyPr>
          <a:lstStyle/>
          <a:p>
            <a:pPr algn="ctr"/>
            <a:r>
              <a:rPr lang="uk-UA" sz="1800" b="1" dirty="0"/>
              <a:t>Одноповерхові промислові будівлі із залізобетонним каркасом:</a:t>
            </a:r>
          </a:p>
          <a:p>
            <a:pPr algn="just"/>
            <a:r>
              <a:rPr lang="uk-UA" sz="1800" i="1" dirty="0"/>
              <a:t>а</a:t>
            </a:r>
            <a:r>
              <a:rPr lang="uk-UA" sz="1800" dirty="0"/>
              <a:t> – </a:t>
            </a:r>
            <a:r>
              <a:rPr lang="uk-UA" sz="1800" dirty="0" err="1"/>
              <a:t>однопролітна</a:t>
            </a:r>
            <a:r>
              <a:rPr lang="uk-UA" sz="1800" dirty="0"/>
              <a:t>, обладнана підвісною кран-балкою; </a:t>
            </a:r>
          </a:p>
          <a:p>
            <a:pPr algn="just"/>
            <a:r>
              <a:rPr lang="uk-UA" sz="1800" i="1" dirty="0"/>
              <a:t>б</a:t>
            </a:r>
            <a:r>
              <a:rPr lang="uk-UA" sz="1800" dirty="0"/>
              <a:t> – те саме, мостовим краном; </a:t>
            </a:r>
          </a:p>
          <a:p>
            <a:pPr algn="just"/>
            <a:r>
              <a:rPr lang="uk-UA" sz="1800" i="1" dirty="0"/>
              <a:t>в</a:t>
            </a:r>
            <a:r>
              <a:rPr lang="uk-UA" sz="1800" dirty="0"/>
              <a:t> – </a:t>
            </a:r>
            <a:r>
              <a:rPr lang="uk-UA" sz="1800" dirty="0" err="1"/>
              <a:t>двопролітна</a:t>
            </a:r>
            <a:r>
              <a:rPr lang="uk-UA" sz="1800" dirty="0"/>
              <a:t>, з підвісними кран-балками; </a:t>
            </a:r>
          </a:p>
          <a:p>
            <a:pPr algn="just"/>
            <a:r>
              <a:rPr lang="uk-UA" sz="1800" i="1" dirty="0"/>
              <a:t>г</a:t>
            </a:r>
            <a:r>
              <a:rPr lang="uk-UA" sz="1800" dirty="0"/>
              <a:t> – </a:t>
            </a:r>
            <a:r>
              <a:rPr lang="uk-UA" sz="1800" dirty="0" err="1"/>
              <a:t>трипролітна</a:t>
            </a:r>
            <a:r>
              <a:rPr lang="uk-UA" sz="1800" dirty="0"/>
              <a:t>, з прольотами різної висоти і ширини, з мостовим краном; </a:t>
            </a:r>
          </a:p>
          <a:p>
            <a:pPr algn="just"/>
            <a:r>
              <a:rPr lang="uk-UA" sz="1800" i="1" dirty="0"/>
              <a:t>д</a:t>
            </a:r>
            <a:r>
              <a:rPr lang="uk-UA" sz="1800" dirty="0"/>
              <a:t> – </a:t>
            </a:r>
            <a:r>
              <a:rPr lang="uk-UA" sz="1800" dirty="0" err="1"/>
              <a:t>трипролітна</a:t>
            </a:r>
            <a:r>
              <a:rPr lang="uk-UA" sz="1800" dirty="0"/>
              <a:t>, з кран-балкою і надбудованим ліхтарем; </a:t>
            </a:r>
          </a:p>
          <a:p>
            <a:pPr algn="just"/>
            <a:r>
              <a:rPr lang="uk-UA" sz="1800" i="1" dirty="0"/>
              <a:t>е</a:t>
            </a:r>
            <a:r>
              <a:rPr lang="uk-UA" sz="1800" dirty="0"/>
              <a:t> – </a:t>
            </a:r>
            <a:r>
              <a:rPr lang="uk-UA" sz="1800" dirty="0" err="1"/>
              <a:t>багатопролітна</a:t>
            </a:r>
            <a:r>
              <a:rPr lang="uk-UA" sz="1800" dirty="0"/>
              <a:t> з мостовими кранами і надбудованим ліхтарем; </a:t>
            </a:r>
          </a:p>
          <a:p>
            <a:pPr algn="just"/>
            <a:r>
              <a:rPr lang="uk-UA" sz="1800" i="1" dirty="0"/>
              <a:t>ж</a:t>
            </a:r>
            <a:r>
              <a:rPr lang="uk-UA" sz="1800" dirty="0"/>
              <a:t> – </a:t>
            </a:r>
            <a:r>
              <a:rPr lang="uk-UA" sz="1800" dirty="0" err="1"/>
              <a:t>багатопролітна</a:t>
            </a:r>
            <a:r>
              <a:rPr lang="uk-UA" sz="1800" dirty="0"/>
              <a:t> із зенітними ліхтарями  </a:t>
            </a:r>
          </a:p>
        </p:txBody>
      </p:sp>
      <p:sp>
        <p:nvSpPr>
          <p:cNvPr id="6" name="TextBox 5">
            <a:extLst>
              <a:ext uri="{FF2B5EF4-FFF2-40B4-BE49-F238E27FC236}">
                <a16:creationId xmlns:a16="http://schemas.microsoft.com/office/drawing/2014/main" id="{831BC31F-EBFD-4C7C-9E8E-40FE56141AF1}"/>
              </a:ext>
            </a:extLst>
          </p:cNvPr>
          <p:cNvSpPr txBox="1"/>
          <p:nvPr/>
        </p:nvSpPr>
        <p:spPr>
          <a:xfrm>
            <a:off x="268975" y="5477626"/>
            <a:ext cx="11654050" cy="1077218"/>
          </a:xfrm>
          <a:prstGeom prst="rect">
            <a:avLst/>
          </a:prstGeom>
          <a:solidFill>
            <a:schemeClr val="bg1">
              <a:lumMod val="75000"/>
              <a:lumOff val="25000"/>
            </a:schemeClr>
          </a:solidFill>
        </p:spPr>
        <p:txBody>
          <a:bodyPr wrap="square">
            <a:spAutoFit/>
          </a:bodyPr>
          <a:lstStyle/>
          <a:p>
            <a:r>
              <a:rPr lang="uk-UA" sz="1600" b="1" u="sng" dirty="0">
                <a:solidFill>
                  <a:srgbClr val="FFFF00"/>
                </a:solidFill>
                <a:effectLst/>
                <a:latin typeface="Times New Roman" panose="02020603050405020304" pitchFamily="18" charset="0"/>
                <a:ea typeface="Times New Roman" panose="02020603050405020304" pitchFamily="18" charset="0"/>
              </a:rPr>
              <a:t>Мостові крани</a:t>
            </a:r>
            <a:r>
              <a:rPr lang="uk-UA" sz="1600" b="1" dirty="0">
                <a:solidFill>
                  <a:srgbClr val="FFFF00"/>
                </a:solidFill>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пересуваються по рейках, розташованих на підкранових балках, які встановлюються на вертикальних несучих конструкціях (колонах або стінах). Вздовж моста їздить візок з підйомним механізмом.</a:t>
            </a:r>
          </a:p>
          <a:p>
            <a:r>
              <a:rPr lang="uk-UA" sz="1600" b="1" u="sng" dirty="0">
                <a:solidFill>
                  <a:srgbClr val="FFFF00"/>
                </a:solidFill>
                <a:effectLst/>
                <a:latin typeface="Times New Roman" panose="02020603050405020304" pitchFamily="18" charset="0"/>
                <a:ea typeface="Times New Roman" panose="02020603050405020304" pitchFamily="18" charset="0"/>
              </a:rPr>
              <a:t>Підвісні крани</a:t>
            </a:r>
            <a:r>
              <a:rPr lang="uk-UA" sz="1600" b="1" dirty="0">
                <a:solidFill>
                  <a:srgbClr val="FFFF00"/>
                </a:solidFill>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кріпляться, як правило, до нижнього поясу конструкцій покриття.</a:t>
            </a:r>
          </a:p>
          <a:p>
            <a:r>
              <a:rPr lang="uk-UA" sz="1600" b="1" dirty="0">
                <a:solidFill>
                  <a:srgbClr val="FFFF00"/>
                </a:solidFill>
              </a:rPr>
              <a:t>Підкранові балки. </a:t>
            </a:r>
            <a:r>
              <a:rPr lang="uk-UA" sz="1600" dirty="0"/>
              <a:t>Залізобетонні підкранові балки служать опорами для рейок, по яким переміщуються мостові крани</a:t>
            </a:r>
          </a:p>
        </p:txBody>
      </p:sp>
    </p:spTree>
    <p:extLst>
      <p:ext uri="{BB962C8B-B14F-4D97-AF65-F5344CB8AC3E}">
        <p14:creationId xmlns:p14="http://schemas.microsoft.com/office/powerpoint/2010/main" val="266816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4F9B10-1D8B-4B2F-9182-4CF971AEF11B}"/>
              </a:ext>
            </a:extLst>
          </p:cNvPr>
          <p:cNvSpPr txBox="1"/>
          <p:nvPr/>
        </p:nvSpPr>
        <p:spPr>
          <a:xfrm>
            <a:off x="110836" y="108741"/>
            <a:ext cx="11928766" cy="830997"/>
          </a:xfrm>
          <a:prstGeom prst="rect">
            <a:avLst/>
          </a:prstGeom>
          <a:solidFill>
            <a:schemeClr val="accent3">
              <a:lumMod val="75000"/>
            </a:schemeClr>
          </a:solidFill>
        </p:spPr>
        <p:txBody>
          <a:bodyPr wrap="square">
            <a:spAutoFit/>
          </a:bodyPr>
          <a:lstStyle/>
          <a:p>
            <a:pPr marL="0" lvl="1">
              <a:buSzPts val="1600"/>
              <a:tabLst>
                <a:tab pos="1348740" algn="l"/>
              </a:tabLst>
            </a:pPr>
            <a:r>
              <a:rPr lang="uk-UA" sz="1600" b="1" u="sng" kern="0" dirty="0">
                <a:effectLst/>
                <a:latin typeface="Times New Roman" panose="02020603050405020304" pitchFamily="18" charset="0"/>
                <a:ea typeface="Times New Roman" panose="02020603050405020304" pitchFamily="18" charset="0"/>
              </a:rPr>
              <a:t>ОСОБЛИВОСТІ КОНСТРУКЦІЙ ПРОМИСЛОВИХ</a:t>
            </a:r>
            <a:r>
              <a:rPr lang="uk-UA" sz="1600" b="1" u="sng" kern="0" spc="-45" dirty="0">
                <a:effectLst/>
                <a:latin typeface="Times New Roman" panose="02020603050405020304" pitchFamily="18" charset="0"/>
                <a:ea typeface="Times New Roman" panose="02020603050405020304" pitchFamily="18" charset="0"/>
              </a:rPr>
              <a:t> </a:t>
            </a:r>
            <a:r>
              <a:rPr lang="uk-UA" sz="1600" b="1" u="sng" kern="0" dirty="0">
                <a:effectLst/>
                <a:latin typeface="Times New Roman" panose="02020603050405020304" pitchFamily="18" charset="0"/>
                <a:ea typeface="Times New Roman" panose="02020603050405020304" pitchFamily="18" charset="0"/>
              </a:rPr>
              <a:t>БУДІВЕЛЬ</a:t>
            </a:r>
            <a:endParaRPr lang="ru-RU" sz="1600" b="1" u="sng" kern="0" dirty="0">
              <a:effectLst/>
              <a:latin typeface="Times New Roman" panose="02020603050405020304" pitchFamily="18" charset="0"/>
              <a:ea typeface="Times New Roman" panose="02020603050405020304" pitchFamily="18" charset="0"/>
            </a:endParaRPr>
          </a:p>
          <a:p>
            <a:r>
              <a:rPr lang="uk-UA" sz="1400" b="1" dirty="0">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Промислові будівлі за конструктивними системами бувають </a:t>
            </a:r>
            <a:r>
              <a:rPr lang="uk-UA" sz="1600" b="1" u="sng" dirty="0">
                <a:solidFill>
                  <a:srgbClr val="FFFF00"/>
                </a:solidFill>
                <a:effectLst/>
                <a:latin typeface="Times New Roman" panose="02020603050405020304" pitchFamily="18" charset="0"/>
                <a:ea typeface="Times New Roman" panose="02020603050405020304" pitchFamily="18" charset="0"/>
              </a:rPr>
              <a:t>стінові, каркасні та оболонкові</a:t>
            </a:r>
            <a:r>
              <a:rPr lang="uk-UA" sz="1600" dirty="0">
                <a:effectLst/>
                <a:latin typeface="Times New Roman" panose="02020603050405020304" pitchFamily="18" charset="0"/>
                <a:ea typeface="Times New Roman" panose="02020603050405020304" pitchFamily="18" charset="0"/>
              </a:rPr>
              <a:t>. </a:t>
            </a:r>
          </a:p>
          <a:p>
            <a:r>
              <a:rPr lang="uk-UA" sz="1600" dirty="0">
                <a:effectLst/>
                <a:latin typeface="Times New Roman" panose="02020603050405020304" pitchFamily="18" charset="0"/>
                <a:ea typeface="Times New Roman" panose="02020603050405020304" pitchFamily="18" charset="0"/>
              </a:rPr>
              <a:t>Але в сучасному будівництві в основному застосовується каркасна система.</a:t>
            </a:r>
            <a:endParaRPr lang="ru-RU" sz="16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2930BD1-4A2D-4567-A200-011CECDCDDEB}"/>
              </a:ext>
            </a:extLst>
          </p:cNvPr>
          <p:cNvSpPr txBox="1"/>
          <p:nvPr/>
        </p:nvSpPr>
        <p:spPr>
          <a:xfrm>
            <a:off x="110836" y="1145823"/>
            <a:ext cx="11928766" cy="1323439"/>
          </a:xfrm>
          <a:prstGeom prst="rect">
            <a:avLst/>
          </a:prstGeom>
          <a:solidFill>
            <a:schemeClr val="accent3">
              <a:lumMod val="75000"/>
            </a:schemeClr>
          </a:solidFill>
        </p:spPr>
        <p:txBody>
          <a:bodyPr wrap="square">
            <a:spAutoFit/>
          </a:bodyPr>
          <a:lstStyle/>
          <a:p>
            <a:pPr marR="377825" algn="just">
              <a:spcAft>
                <a:spcPts val="0"/>
              </a:spcAft>
            </a:pPr>
            <a:r>
              <a:rPr lang="uk-UA" sz="1600" b="1" dirty="0">
                <a:solidFill>
                  <a:srgbClr val="FFFF00"/>
                </a:solidFill>
                <a:effectLst/>
                <a:latin typeface="Times New Roman" panose="02020603050405020304" pitchFamily="18" charset="0"/>
                <a:ea typeface="Times New Roman" panose="02020603050405020304" pitchFamily="18" charset="0"/>
              </a:rPr>
              <a:t>КАРКАС</a:t>
            </a:r>
            <a:r>
              <a:rPr lang="uk-UA" sz="1600" b="1" i="1" dirty="0">
                <a:effectLst/>
                <a:latin typeface="Times New Roman" panose="02020603050405020304" pitchFamily="18" charset="0"/>
                <a:ea typeface="Times New Roman" panose="02020603050405020304" pitchFamily="18" charset="0"/>
              </a:rPr>
              <a:t> </a:t>
            </a:r>
            <a:r>
              <a:rPr lang="uk-UA" sz="1600" i="1" dirty="0">
                <a:effectLst/>
                <a:latin typeface="Times New Roman" panose="02020603050405020304" pitchFamily="18" charset="0"/>
                <a:ea typeface="Times New Roman" panose="02020603050405020304" pitchFamily="18" charset="0"/>
              </a:rPr>
              <a:t>будівлі </a:t>
            </a:r>
            <a:r>
              <a:rPr lang="uk-UA" sz="1600" b="1" i="1" dirty="0">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просторова жорстка система лінійних несучих конструкцій, яка сприймає усі силові навантаження і передає їх на фундаменти. </a:t>
            </a:r>
          </a:p>
          <a:p>
            <a:pPr marR="377825" algn="just">
              <a:spcAft>
                <a:spcPts val="0"/>
              </a:spcAft>
            </a:pPr>
            <a:r>
              <a:rPr lang="uk-UA" sz="1600" i="1" dirty="0">
                <a:effectLst/>
                <a:latin typeface="Times New Roman" panose="02020603050405020304" pitchFamily="18" charset="0"/>
                <a:ea typeface="Times New Roman" panose="02020603050405020304" pitchFamily="18" charset="0"/>
              </a:rPr>
              <a:t>Каркас складається з вертикальних і горизонтальних (похилих) елементів. </a:t>
            </a:r>
          </a:p>
          <a:p>
            <a:pPr marR="377825" algn="just">
              <a:spcAft>
                <a:spcPts val="0"/>
              </a:spcAft>
            </a:pPr>
            <a:r>
              <a:rPr lang="uk-UA" sz="1600" dirty="0">
                <a:effectLst/>
                <a:latin typeface="Times New Roman" panose="02020603050405020304" pitchFamily="18" charset="0"/>
                <a:ea typeface="Times New Roman" panose="02020603050405020304" pitchFamily="18" charset="0"/>
              </a:rPr>
              <a:t>Вертикальні елементи мають узагальнюючу назву </a:t>
            </a:r>
            <a:r>
              <a:rPr lang="uk-UA" sz="1600" b="1" dirty="0">
                <a:solidFill>
                  <a:srgbClr val="FFFF00"/>
                </a:solidFill>
                <a:effectLst/>
                <a:latin typeface="Times New Roman" panose="02020603050405020304" pitchFamily="18" charset="0"/>
                <a:ea typeface="Times New Roman" panose="02020603050405020304" pitchFamily="18" charset="0"/>
              </a:rPr>
              <a:t>СТІЙКА</a:t>
            </a:r>
            <a:r>
              <a:rPr lang="uk-UA" sz="1600" b="1" i="1" dirty="0">
                <a:effectLst/>
                <a:latin typeface="Times New Roman" panose="02020603050405020304" pitchFamily="18" charset="0"/>
                <a:ea typeface="Times New Roman" panose="02020603050405020304" pitchFamily="18" charset="0"/>
              </a:rPr>
              <a:t> </a:t>
            </a:r>
            <a:r>
              <a:rPr lang="uk-UA" sz="1600" i="1" dirty="0">
                <a:effectLst/>
                <a:latin typeface="Times New Roman" panose="02020603050405020304" pitchFamily="18" charset="0"/>
                <a:ea typeface="Times New Roman" panose="02020603050405020304" pitchFamily="18" charset="0"/>
              </a:rPr>
              <a:t>(опора, колона)</a:t>
            </a:r>
            <a:r>
              <a:rPr lang="uk-UA" sz="1600" dirty="0">
                <a:effectLst/>
                <a:latin typeface="Times New Roman" panose="02020603050405020304" pitchFamily="18" charset="0"/>
                <a:ea typeface="Times New Roman" panose="02020603050405020304" pitchFamily="18" charset="0"/>
              </a:rPr>
              <a:t>, а горизонтальні – </a:t>
            </a:r>
            <a:r>
              <a:rPr lang="uk-UA" sz="1600" b="1" dirty="0">
                <a:solidFill>
                  <a:srgbClr val="FFFF00"/>
                </a:solidFill>
                <a:effectLst/>
                <a:latin typeface="Times New Roman" panose="02020603050405020304" pitchFamily="18" charset="0"/>
                <a:ea typeface="Times New Roman" panose="02020603050405020304" pitchFamily="18" charset="0"/>
              </a:rPr>
              <a:t>РИГЕЛЬ</a:t>
            </a:r>
            <a:r>
              <a:rPr lang="uk-UA" sz="1600" b="1" i="1" dirty="0">
                <a:effectLst/>
                <a:latin typeface="Times New Roman" panose="02020603050405020304" pitchFamily="18" charset="0"/>
                <a:ea typeface="Times New Roman" panose="02020603050405020304" pitchFamily="18" charset="0"/>
              </a:rPr>
              <a:t> </a:t>
            </a:r>
            <a:r>
              <a:rPr lang="uk-UA" sz="1600" i="1" dirty="0">
                <a:effectLst/>
                <a:latin typeface="Times New Roman" panose="02020603050405020304" pitchFamily="18" charset="0"/>
                <a:ea typeface="Times New Roman" panose="02020603050405020304" pitchFamily="18" charset="0"/>
              </a:rPr>
              <a:t>(балка). </a:t>
            </a:r>
            <a:r>
              <a:rPr lang="uk-UA" sz="1600" dirty="0">
                <a:effectLst/>
                <a:latin typeface="Times New Roman" panose="02020603050405020304" pitchFamily="18" charset="0"/>
                <a:ea typeface="Times New Roman" panose="02020603050405020304" pitchFamily="18" charset="0"/>
              </a:rPr>
              <a:t>Вони можуть бути суцільними або</a:t>
            </a:r>
            <a:r>
              <a:rPr lang="uk-UA" sz="1600" spc="190" dirty="0">
                <a:effectLst/>
                <a:latin typeface="Times New Roman" panose="02020603050405020304" pitchFamily="18" charset="0"/>
                <a:ea typeface="Times New Roman" panose="02020603050405020304" pitchFamily="18" charset="0"/>
              </a:rPr>
              <a:t> </a:t>
            </a:r>
            <a:r>
              <a:rPr lang="uk-UA" sz="1600" dirty="0">
                <a:effectLst/>
                <a:latin typeface="Times New Roman" panose="02020603050405020304" pitchFamily="18" charset="0"/>
                <a:ea typeface="Times New Roman" panose="02020603050405020304" pitchFamily="18" charset="0"/>
              </a:rPr>
              <a:t>ґратчастими.</a:t>
            </a:r>
            <a:endParaRPr lang="ru-RU" sz="1100" dirty="0">
              <a:effectLst/>
              <a:latin typeface="Times New Roman" panose="02020603050405020304" pitchFamily="18" charset="0"/>
              <a:ea typeface="Times New Roman" panose="02020603050405020304" pitchFamily="18" charset="0"/>
            </a:endParaRPr>
          </a:p>
        </p:txBody>
      </p:sp>
      <p:pic>
        <p:nvPicPr>
          <p:cNvPr id="151" name="Рисунок 150">
            <a:extLst>
              <a:ext uri="{FF2B5EF4-FFF2-40B4-BE49-F238E27FC236}">
                <a16:creationId xmlns:a16="http://schemas.microsoft.com/office/drawing/2014/main" id="{20A92144-0B67-4B4B-AD3C-C7190D2AEE1A}"/>
              </a:ext>
            </a:extLst>
          </p:cNvPr>
          <p:cNvPicPr>
            <a:picLocks noChangeAspect="1"/>
          </p:cNvPicPr>
          <p:nvPr/>
        </p:nvPicPr>
        <p:blipFill rotWithShape="1">
          <a:blip r:embed="rId2"/>
          <a:srcRect l="27387" t="33881" r="27707" b="16953"/>
          <a:stretch/>
        </p:blipFill>
        <p:spPr>
          <a:xfrm>
            <a:off x="5351569" y="2632364"/>
            <a:ext cx="6688033" cy="4116895"/>
          </a:xfrm>
          <a:prstGeom prst="rect">
            <a:avLst/>
          </a:prstGeom>
        </p:spPr>
      </p:pic>
      <p:sp>
        <p:nvSpPr>
          <p:cNvPr id="155" name="TextBox 154">
            <a:extLst>
              <a:ext uri="{FF2B5EF4-FFF2-40B4-BE49-F238E27FC236}">
                <a16:creationId xmlns:a16="http://schemas.microsoft.com/office/drawing/2014/main" id="{3BF14160-FFE6-4931-B5A5-035B3E938C77}"/>
              </a:ext>
            </a:extLst>
          </p:cNvPr>
          <p:cNvSpPr txBox="1"/>
          <p:nvPr/>
        </p:nvSpPr>
        <p:spPr>
          <a:xfrm>
            <a:off x="110836" y="2632364"/>
            <a:ext cx="5199171" cy="3046988"/>
          </a:xfrm>
          <a:prstGeom prst="rect">
            <a:avLst/>
          </a:prstGeom>
          <a:solidFill>
            <a:schemeClr val="accent3">
              <a:lumMod val="75000"/>
            </a:schemeClr>
          </a:solidFill>
          <a:ln>
            <a:noFill/>
          </a:ln>
        </p:spPr>
        <p:txBody>
          <a:bodyPr wrap="square">
            <a:spAutoFit/>
          </a:bodyPr>
          <a:lstStyle/>
          <a:p>
            <a:r>
              <a:rPr lang="uk-UA" sz="1600" dirty="0">
                <a:latin typeface="Times New Roman" panose="02020603050405020304" pitchFamily="18" charset="0"/>
                <a:cs typeface="Times New Roman" panose="02020603050405020304" pitchFamily="18" charset="0"/>
              </a:rPr>
              <a:t>Площинна стержнева система, вертикальні та горизонтальні (похилі) елементи якої жорстко сполучені між собою в усіх або деяких вузлах, </a:t>
            </a:r>
            <a:r>
              <a:rPr lang="uk-UA" sz="1600" dirty="0" err="1">
                <a:latin typeface="Times New Roman" panose="02020603050405020304" pitchFamily="18" charset="0"/>
                <a:cs typeface="Times New Roman" panose="02020603050405020304" pitchFamily="18" charset="0"/>
              </a:rPr>
              <a:t>наз</a:t>
            </a:r>
            <a:r>
              <a:rPr lang="uk-UA" sz="1600" dirty="0">
                <a:latin typeface="Times New Roman" panose="02020603050405020304" pitchFamily="18" charset="0"/>
                <a:cs typeface="Times New Roman" panose="02020603050405020304" pitchFamily="18" charset="0"/>
              </a:rPr>
              <a:t>.   </a:t>
            </a:r>
            <a:r>
              <a:rPr lang="uk-UA" sz="1600" b="1" dirty="0">
                <a:solidFill>
                  <a:srgbClr val="FFFF00"/>
                </a:solidFill>
                <a:latin typeface="Times New Roman" panose="02020603050405020304" pitchFamily="18" charset="0"/>
                <a:cs typeface="Times New Roman" panose="02020603050405020304" pitchFamily="18" charset="0"/>
              </a:rPr>
              <a:t>РАМОЮ.</a:t>
            </a:r>
          </a:p>
          <a:p>
            <a:r>
              <a:rPr lang="uk-UA" sz="1600" dirty="0">
                <a:latin typeface="Times New Roman" panose="02020603050405020304" pitchFamily="18" charset="0"/>
                <a:cs typeface="Times New Roman" panose="02020603050405020304" pitchFamily="18" charset="0"/>
              </a:rPr>
              <a:t>Таким чином, каркас будівлі можна уявити як систему зв’язаних між собою рам.</a:t>
            </a:r>
          </a:p>
          <a:p>
            <a:r>
              <a:rPr lang="uk-UA" sz="1600" dirty="0">
                <a:latin typeface="Times New Roman" panose="02020603050405020304" pitchFamily="18" charset="0"/>
                <a:cs typeface="Times New Roman" panose="02020603050405020304" pitchFamily="18" charset="0"/>
              </a:rPr>
              <a:t>Залежно від характеру сполучення елементів рами один з одним, розрізняють такі схеми </a:t>
            </a:r>
          </a:p>
          <a:p>
            <a:r>
              <a:rPr lang="uk-UA" sz="1600" u="sng" dirty="0">
                <a:solidFill>
                  <a:srgbClr val="FFFF00"/>
                </a:solidFill>
                <a:latin typeface="Times New Roman" panose="02020603050405020304" pitchFamily="18" charset="0"/>
                <a:cs typeface="Times New Roman" panose="02020603050405020304" pitchFamily="18" charset="0"/>
              </a:rPr>
              <a:t>ШАРНІРНІ, </a:t>
            </a:r>
            <a:r>
              <a:rPr lang="uk-UA" sz="1600" dirty="0">
                <a:latin typeface="Times New Roman" panose="02020603050405020304" pitchFamily="18" charset="0"/>
                <a:cs typeface="Times New Roman" panose="02020603050405020304" pitchFamily="18" charset="0"/>
              </a:rPr>
              <a:t>у яких сполучення всіх елементів при розрахунку приймають шарнірними;</a:t>
            </a:r>
          </a:p>
          <a:p>
            <a:r>
              <a:rPr lang="uk-UA" sz="1600" u="sng" dirty="0">
                <a:solidFill>
                  <a:srgbClr val="FFFF00"/>
                </a:solidFill>
                <a:latin typeface="Times New Roman" panose="02020603050405020304" pitchFamily="18" charset="0"/>
                <a:cs typeface="Times New Roman" panose="02020603050405020304" pitchFamily="18" charset="0"/>
              </a:rPr>
              <a:t>ЖОРСТКІ, </a:t>
            </a:r>
            <a:r>
              <a:rPr lang="uk-UA" sz="1600" dirty="0">
                <a:latin typeface="Times New Roman" panose="02020603050405020304" pitchFamily="18" charset="0"/>
                <a:cs typeface="Times New Roman" panose="02020603050405020304" pitchFamily="18" charset="0"/>
              </a:rPr>
              <a:t>у яких елементи жорстко сполучені </a:t>
            </a:r>
            <a:r>
              <a:rPr lang="uk-UA" sz="1600" u="sng" dirty="0">
                <a:solidFill>
                  <a:srgbClr val="FFFF00"/>
                </a:solidFill>
                <a:latin typeface="Times New Roman" panose="02020603050405020304" pitchFamily="18" charset="0"/>
                <a:cs typeface="Times New Roman" panose="02020603050405020304" pitchFamily="18" charset="0"/>
              </a:rPr>
              <a:t>ЗМІШАНІ, </a:t>
            </a:r>
            <a:r>
              <a:rPr lang="uk-UA" sz="1600" dirty="0">
                <a:latin typeface="Times New Roman" panose="02020603050405020304" pitchFamily="18" charset="0"/>
                <a:cs typeface="Times New Roman" panose="02020603050405020304" pitchFamily="18" charset="0"/>
              </a:rPr>
              <a:t>у яких частина елементів спрягається шарнірно,	а частина - жорстко</a:t>
            </a:r>
          </a:p>
        </p:txBody>
      </p:sp>
      <p:pic>
        <p:nvPicPr>
          <p:cNvPr id="160" name="Рисунок 159">
            <a:extLst>
              <a:ext uri="{FF2B5EF4-FFF2-40B4-BE49-F238E27FC236}">
                <a16:creationId xmlns:a16="http://schemas.microsoft.com/office/drawing/2014/main" id="{36EA5643-B52B-4610-9C1F-32780F9016BD}"/>
              </a:ext>
            </a:extLst>
          </p:cNvPr>
          <p:cNvPicPr>
            <a:picLocks noChangeAspect="1"/>
          </p:cNvPicPr>
          <p:nvPr/>
        </p:nvPicPr>
        <p:blipFill rotWithShape="1">
          <a:blip r:embed="rId3"/>
          <a:srcRect l="28523" t="40400" r="33068" b="43031"/>
          <a:stretch/>
        </p:blipFill>
        <p:spPr>
          <a:xfrm>
            <a:off x="110836" y="5750473"/>
            <a:ext cx="4118264" cy="998786"/>
          </a:xfrm>
          <a:prstGeom prst="rect">
            <a:avLst/>
          </a:prstGeom>
        </p:spPr>
      </p:pic>
    </p:spTree>
    <p:extLst>
      <p:ext uri="{BB962C8B-B14F-4D97-AF65-F5344CB8AC3E}">
        <p14:creationId xmlns:p14="http://schemas.microsoft.com/office/powerpoint/2010/main" val="74431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DC73818-FFA3-4106-BB9B-ECAB9E2EAAC1}"/>
              </a:ext>
            </a:extLst>
          </p:cNvPr>
          <p:cNvSpPr txBox="1"/>
          <p:nvPr/>
        </p:nvSpPr>
        <p:spPr>
          <a:xfrm>
            <a:off x="117872" y="60275"/>
            <a:ext cx="11956256" cy="1200329"/>
          </a:xfrm>
          <a:prstGeom prst="rect">
            <a:avLst/>
          </a:prstGeom>
          <a:solidFill>
            <a:schemeClr val="accent3">
              <a:lumMod val="75000"/>
            </a:schemeClr>
          </a:solidFill>
        </p:spPr>
        <p:txBody>
          <a:bodyPr wrap="square">
            <a:spAutoFit/>
          </a:bodyPr>
          <a:lstStyle/>
          <a:p>
            <a:pPr marL="85725" marR="377825" algn="just">
              <a:spcBef>
                <a:spcPts val="1200"/>
              </a:spcBef>
              <a:spcAft>
                <a:spcPts val="0"/>
              </a:spcAft>
            </a:pPr>
            <a:r>
              <a:rPr lang="uk-UA" sz="1800" dirty="0">
                <a:effectLst/>
                <a:latin typeface="Times New Roman" panose="02020603050405020304" pitchFamily="18" charset="0"/>
                <a:ea typeface="Times New Roman" panose="02020603050405020304" pitchFamily="18" charset="0"/>
              </a:rPr>
              <a:t>При проектуванні каркас будівлі звичайно розчленовують на дві системи – </a:t>
            </a:r>
            <a:r>
              <a:rPr lang="uk-UA" sz="1800" b="1" i="1" u="sng" dirty="0">
                <a:effectLst/>
                <a:latin typeface="Times New Roman" panose="02020603050405020304" pitchFamily="18" charset="0"/>
                <a:ea typeface="Times New Roman" panose="02020603050405020304" pitchFamily="18" charset="0"/>
              </a:rPr>
              <a:t>ПОПЕРЕЧНУ І ПОДОВЖНЮ</a:t>
            </a:r>
            <a:r>
              <a:rPr lang="uk-UA" sz="1800" dirty="0">
                <a:effectLst/>
                <a:latin typeface="Times New Roman" panose="02020603050405020304" pitchFamily="18" charset="0"/>
                <a:ea typeface="Times New Roman" panose="02020603050405020304" pitchFamily="18" charset="0"/>
              </a:rPr>
              <a:t>; робота кожної системи під навантаженням приймається незалежною.</a:t>
            </a:r>
            <a:endParaRPr lang="ru-RU" sz="1800" dirty="0">
              <a:effectLst/>
              <a:latin typeface="Times New Roman" panose="02020603050405020304" pitchFamily="18" charset="0"/>
              <a:ea typeface="Times New Roman" panose="02020603050405020304" pitchFamily="18" charset="0"/>
            </a:endParaRPr>
          </a:p>
          <a:p>
            <a:pPr marL="85725" marR="377825" algn="just">
              <a:spcAft>
                <a:spcPts val="0"/>
              </a:spcAft>
            </a:pPr>
            <a:r>
              <a:rPr lang="uk-UA" sz="1800" dirty="0">
                <a:effectLst/>
                <a:latin typeface="Times New Roman" panose="02020603050405020304" pitchFamily="18" charset="0"/>
                <a:ea typeface="Times New Roman" panose="02020603050405020304" pitchFamily="18" charset="0"/>
              </a:rPr>
              <a:t>До складу </a:t>
            </a:r>
            <a:r>
              <a:rPr lang="uk-UA" sz="1800" b="1" i="1" u="sng" dirty="0">
                <a:effectLst/>
                <a:latin typeface="Times New Roman" panose="02020603050405020304" pitchFamily="18" charset="0"/>
                <a:ea typeface="Times New Roman" panose="02020603050405020304" pitchFamily="18" charset="0"/>
              </a:rPr>
              <a:t>поперечної системи </a:t>
            </a:r>
            <a:r>
              <a:rPr lang="uk-UA" sz="1800" dirty="0">
                <a:effectLst/>
                <a:latin typeface="Times New Roman" panose="02020603050405020304" pitchFamily="18" charset="0"/>
                <a:ea typeface="Times New Roman" panose="02020603050405020304" pitchFamily="18" charset="0"/>
              </a:rPr>
              <a:t>каркаса включають </a:t>
            </a:r>
            <a:r>
              <a:rPr lang="uk-UA" sz="1800" dirty="0">
                <a:solidFill>
                  <a:srgbClr val="FFFF00"/>
                </a:solidFill>
                <a:effectLst/>
                <a:latin typeface="Times New Roman" panose="02020603050405020304" pitchFamily="18" charset="0"/>
                <a:ea typeface="Times New Roman" panose="02020603050405020304" pitchFamily="18" charset="0"/>
              </a:rPr>
              <a:t>КОЛОНИ, </a:t>
            </a:r>
            <a:r>
              <a:rPr lang="uk-UA" dirty="0">
                <a:solidFill>
                  <a:srgbClr val="FFFF00"/>
                </a:solidFill>
                <a:latin typeface="Times New Roman" panose="02020603050405020304" pitchFamily="18" charset="0"/>
                <a:ea typeface="Times New Roman" panose="02020603050405020304" pitchFamily="18" charset="0"/>
              </a:rPr>
              <a:t>РИГЕЛІ ПЕРЕКРИТТІВ </a:t>
            </a:r>
            <a:r>
              <a:rPr lang="uk-UA" sz="1800" dirty="0">
                <a:effectLst/>
                <a:latin typeface="Times New Roman" panose="02020603050405020304" pitchFamily="18" charset="0"/>
                <a:ea typeface="Times New Roman" panose="02020603050405020304" pitchFamily="18" charset="0"/>
              </a:rPr>
              <a:t>( опорні балки, які служать опорою балок та </a:t>
            </a:r>
            <a:r>
              <a:rPr lang="uk-UA" sz="1800" dirty="0" err="1">
                <a:effectLst/>
                <a:latin typeface="Times New Roman" panose="02020603050405020304" pitchFamily="18" charset="0"/>
                <a:ea typeface="Times New Roman" panose="02020603050405020304" pitchFamily="18" charset="0"/>
              </a:rPr>
              <a:t>перекриттів</a:t>
            </a:r>
            <a:r>
              <a:rPr lang="uk-UA" sz="1800" dirty="0">
                <a:effectLst/>
                <a:latin typeface="Times New Roman" panose="02020603050405020304" pitchFamily="18" charset="0"/>
                <a:ea typeface="Times New Roman" panose="02020603050405020304" pitchFamily="18" charset="0"/>
              </a:rPr>
              <a:t>)</a:t>
            </a:r>
            <a:r>
              <a:rPr lang="uk-UA" sz="1800" dirty="0">
                <a:solidFill>
                  <a:srgbClr val="FFFF00"/>
                </a:solidFill>
                <a:effectLst/>
                <a:latin typeface="Times New Roman" panose="02020603050405020304" pitchFamily="18" charset="0"/>
                <a:ea typeface="Times New Roman" panose="02020603050405020304" pitchFamily="18" charset="0"/>
              </a:rPr>
              <a:t>, КРОКВЯНІ КОНСТРУКЦІЇ ПОКРИТТІВ</a:t>
            </a:r>
            <a:r>
              <a:rPr lang="uk-UA" sz="1800" dirty="0">
                <a:effectLst/>
                <a:latin typeface="Times New Roman" panose="02020603050405020304" pitchFamily="18" charset="0"/>
                <a:ea typeface="Times New Roman" panose="02020603050405020304" pitchFamily="18" charset="0"/>
              </a:rPr>
              <a:t> (балки, ферми).</a:t>
            </a:r>
            <a:endParaRPr lang="ru-RU" sz="1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B609BD2-7361-4B5D-BDC0-3ED89FCDDA41}"/>
              </a:ext>
            </a:extLst>
          </p:cNvPr>
          <p:cNvSpPr txBox="1"/>
          <p:nvPr/>
        </p:nvSpPr>
        <p:spPr>
          <a:xfrm>
            <a:off x="117872" y="1399104"/>
            <a:ext cx="11956256" cy="923330"/>
          </a:xfrm>
          <a:prstGeom prst="rect">
            <a:avLst/>
          </a:prstGeom>
          <a:solidFill>
            <a:schemeClr val="accent3">
              <a:lumMod val="75000"/>
            </a:schemeClr>
          </a:solidFill>
        </p:spPr>
        <p:txBody>
          <a:bodyPr wrap="square">
            <a:spAutoFit/>
          </a:bodyPr>
          <a:lstStyle/>
          <a:p>
            <a:pPr marR="271145" algn="just">
              <a:spcBef>
                <a:spcPts val="330"/>
              </a:spcBef>
              <a:spcAft>
                <a:spcPts val="0"/>
              </a:spcAft>
            </a:pPr>
            <a:r>
              <a:rPr lang="uk-UA" sz="1800" dirty="0">
                <a:effectLst/>
                <a:latin typeface="Times New Roman" panose="02020603050405020304" pitchFamily="18" charset="0"/>
                <a:ea typeface="Times New Roman" panose="02020603050405020304" pitchFamily="18" charset="0"/>
              </a:rPr>
              <a:t>До складу </a:t>
            </a:r>
            <a:r>
              <a:rPr lang="uk-UA" sz="1800" b="1" i="1" u="sng" dirty="0">
                <a:effectLst/>
                <a:latin typeface="Times New Roman" panose="02020603050405020304" pitchFamily="18" charset="0"/>
                <a:ea typeface="Times New Roman" panose="02020603050405020304" pitchFamily="18" charset="0"/>
              </a:rPr>
              <a:t>подовжньої системи </a:t>
            </a:r>
            <a:r>
              <a:rPr lang="uk-UA" sz="1800" dirty="0">
                <a:effectLst/>
                <a:latin typeface="Times New Roman" panose="02020603050405020304" pitchFamily="18" charset="0"/>
                <a:ea typeface="Times New Roman" panose="02020603050405020304" pitchFamily="18" charset="0"/>
              </a:rPr>
              <a:t>каркаса включають </a:t>
            </a:r>
            <a:r>
              <a:rPr lang="uk-UA" sz="1800" dirty="0">
                <a:solidFill>
                  <a:srgbClr val="FFFF00"/>
                </a:solidFill>
                <a:effectLst/>
                <a:latin typeface="Times New Roman" panose="02020603050405020304" pitchFamily="18" charset="0"/>
                <a:ea typeface="Times New Roman" panose="02020603050405020304" pitchFamily="18" charset="0"/>
              </a:rPr>
              <a:t>КОЛОНИ</a:t>
            </a:r>
            <a:r>
              <a:rPr lang="uk-UA" sz="1800" dirty="0">
                <a:effectLst/>
                <a:latin typeface="Times New Roman" panose="02020603050405020304" pitchFamily="18" charset="0"/>
                <a:ea typeface="Times New Roman" panose="02020603050405020304" pitchFamily="18" charset="0"/>
              </a:rPr>
              <a:t> (входять одночасно й у поперечну систему), </a:t>
            </a:r>
            <a:r>
              <a:rPr lang="uk-UA" sz="1800" dirty="0">
                <a:solidFill>
                  <a:srgbClr val="FFFF00"/>
                </a:solidFill>
                <a:effectLst/>
                <a:latin typeface="Times New Roman" panose="02020603050405020304" pitchFamily="18" charset="0"/>
                <a:ea typeface="Times New Roman" panose="02020603050405020304" pitchFamily="18" charset="0"/>
              </a:rPr>
              <a:t>ПІДКРАНОВІ БАЛКИ, ПІДКРОКВЯНІ КОНСТРУКЦІЇ, ВЕРТИКАЛЬНІ ЗВ'ЯЗКИ</a:t>
            </a:r>
            <a:r>
              <a:rPr lang="uk-UA" sz="1800" dirty="0">
                <a:effectLst/>
                <a:latin typeface="Times New Roman" panose="02020603050405020304" pitchFamily="18" charset="0"/>
                <a:ea typeface="Times New Roman" panose="02020603050405020304" pitchFamily="18" charset="0"/>
              </a:rPr>
              <a:t> і ті з подовжніх елементів, що одночасно виконують роль зв'язкових, забезпечуючи стійкість колон і незмінність системи</a:t>
            </a:r>
            <a:endParaRPr lang="ru-RU" sz="1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89AAFCB7-6B84-4E3B-B4D1-CB62DB9FB471}"/>
              </a:ext>
            </a:extLst>
          </p:cNvPr>
          <p:cNvSpPr txBox="1"/>
          <p:nvPr/>
        </p:nvSpPr>
        <p:spPr>
          <a:xfrm>
            <a:off x="117872" y="2599433"/>
            <a:ext cx="7044929" cy="4124206"/>
          </a:xfrm>
          <a:prstGeom prst="rect">
            <a:avLst/>
          </a:prstGeom>
          <a:noFill/>
        </p:spPr>
        <p:txBody>
          <a:bodyPr wrap="square">
            <a:spAutoFit/>
          </a:bodyPr>
          <a:lstStyle/>
          <a:p>
            <a:pPr marR="1405890" indent="14288" algn="just"/>
            <a:r>
              <a:rPr lang="uk-UA" sz="1800" dirty="0">
                <a:effectLst/>
                <a:latin typeface="Times New Roman" panose="02020603050405020304" pitchFamily="18" charset="0"/>
                <a:ea typeface="Times New Roman" panose="02020603050405020304" pitchFamily="18" charset="0"/>
              </a:rPr>
              <a:t>Каркас будівлі характеризується такими просторовими параметрами</a:t>
            </a:r>
            <a:r>
              <a:rPr lang="uk-UA" sz="1600" dirty="0">
                <a:effectLst/>
                <a:latin typeface="Times New Roman" panose="02020603050405020304" pitchFamily="18" charset="0"/>
                <a:ea typeface="Times New Roman" panose="02020603050405020304" pitchFamily="18" charset="0"/>
              </a:rPr>
              <a:t>:</a:t>
            </a:r>
          </a:p>
          <a:p>
            <a:pPr marR="1405890" indent="14288" algn="just"/>
            <a:endParaRPr lang="ru-RU" sz="1800" dirty="0">
              <a:effectLst/>
              <a:latin typeface="Times New Roman" panose="02020603050405020304" pitchFamily="18" charset="0"/>
              <a:ea typeface="Times New Roman" panose="02020603050405020304" pitchFamily="18" charset="0"/>
            </a:endParaRPr>
          </a:p>
          <a:p>
            <a:pPr indent="14288" algn="just"/>
            <a:r>
              <a:rPr lang="uk-UA" sz="1800" b="1" dirty="0">
                <a:solidFill>
                  <a:srgbClr val="FFFF00"/>
                </a:solidFill>
                <a:effectLst/>
                <a:latin typeface="Times New Roman" panose="02020603050405020304" pitchFamily="18" charset="0"/>
                <a:ea typeface="Times New Roman" panose="02020603050405020304" pitchFamily="18" charset="0"/>
              </a:rPr>
              <a:t>Проліт (</a:t>
            </a:r>
            <a:r>
              <a:rPr lang="uk-UA" sz="1800" b="1" dirty="0" err="1">
                <a:solidFill>
                  <a:srgbClr val="FFFF00"/>
                </a:solidFill>
                <a:effectLst/>
                <a:latin typeface="Times New Roman" panose="02020603050405020304" pitchFamily="18" charset="0"/>
                <a:ea typeface="Times New Roman" panose="02020603050405020304" pitchFamily="18" charset="0"/>
              </a:rPr>
              <a:t>прогон</a:t>
            </a:r>
            <a:r>
              <a:rPr lang="uk-UA" sz="1800" b="1" dirty="0">
                <a:solidFill>
                  <a:srgbClr val="FFFF00"/>
                </a:solidFill>
                <a:effectLst/>
                <a:latin typeface="Times New Roman" panose="02020603050405020304" pitchFamily="18" charset="0"/>
                <a:ea typeface="Times New Roman" panose="02020603050405020304" pitchFamily="18" charset="0"/>
              </a:rPr>
              <a:t>) «</a:t>
            </a:r>
            <a:r>
              <a:rPr lang="en-US" sz="1800" b="1" dirty="0">
                <a:solidFill>
                  <a:srgbClr val="FFFF00"/>
                </a:solidFill>
                <a:effectLst/>
                <a:latin typeface="Times New Roman" panose="02020603050405020304" pitchFamily="18" charset="0"/>
                <a:ea typeface="Times New Roman" panose="02020603050405020304" pitchFamily="18" charset="0"/>
              </a:rPr>
              <a:t>L» </a:t>
            </a:r>
            <a:r>
              <a:rPr lang="en-US" sz="1800" dirty="0">
                <a:effectLst/>
                <a:latin typeface="Times New Roman" panose="02020603050405020304" pitchFamily="18" charset="0"/>
                <a:ea typeface="Times New Roman" panose="02020603050405020304" pitchFamily="18" charset="0"/>
              </a:rPr>
              <a:t>(</a:t>
            </a:r>
            <a:r>
              <a:rPr lang="uk-UA" sz="1800" dirty="0">
                <a:effectLst/>
                <a:latin typeface="Times New Roman" panose="02020603050405020304" pitchFamily="18" charset="0"/>
                <a:ea typeface="Times New Roman" panose="02020603050405020304" pitchFamily="18" charset="0"/>
              </a:rPr>
              <a:t>відстань між координаційними осями в повздовжньому напрямку основної несучої конструкції покриття або перекриття) – приймається кратним 6м: 12, 18, 24, 30 м та більше;</a:t>
            </a:r>
          </a:p>
          <a:p>
            <a:pPr indent="14288" algn="just">
              <a:spcBef>
                <a:spcPts val="600"/>
              </a:spcBef>
            </a:pPr>
            <a:r>
              <a:rPr lang="uk-UA" b="1" dirty="0">
                <a:solidFill>
                  <a:srgbClr val="FFFF00"/>
                </a:solidFill>
                <a:latin typeface="Times New Roman" panose="02020603050405020304" pitchFamily="18" charset="0"/>
                <a:ea typeface="Times New Roman" panose="02020603050405020304" pitchFamily="18" charset="0"/>
              </a:rPr>
              <a:t>К</a:t>
            </a:r>
            <a:r>
              <a:rPr lang="uk-UA" sz="1800" b="1" dirty="0">
                <a:solidFill>
                  <a:srgbClr val="FFFF00"/>
                </a:solidFill>
                <a:effectLst/>
                <a:latin typeface="Times New Roman" panose="02020603050405020304" pitchFamily="18" charset="0"/>
                <a:ea typeface="Times New Roman" panose="02020603050405020304" pitchFamily="18" charset="0"/>
              </a:rPr>
              <a:t>рок «В» </a:t>
            </a:r>
            <a:r>
              <a:rPr lang="uk-UA" sz="1800" dirty="0">
                <a:effectLst/>
                <a:latin typeface="Times New Roman" panose="02020603050405020304" pitchFamily="18" charset="0"/>
                <a:ea typeface="Times New Roman" panose="02020603050405020304" pitchFamily="18" charset="0"/>
              </a:rPr>
              <a:t>(відстань між координаційними осями в поперечному напрямку) – приймають кратним 6м: 6, 12, 18 м та більше;</a:t>
            </a:r>
          </a:p>
          <a:p>
            <a:pPr indent="14288" algn="just">
              <a:spcBef>
                <a:spcPts val="600"/>
              </a:spcBef>
            </a:pPr>
            <a:r>
              <a:rPr lang="uk-UA" b="1" dirty="0">
                <a:solidFill>
                  <a:srgbClr val="FFFF00"/>
                </a:solidFill>
                <a:latin typeface="Times New Roman" panose="02020603050405020304" pitchFamily="18" charset="0"/>
                <a:ea typeface="Times New Roman" panose="02020603050405020304" pitchFamily="18" charset="0"/>
              </a:rPr>
              <a:t>В</a:t>
            </a:r>
            <a:r>
              <a:rPr lang="uk-UA" sz="1800" b="1" dirty="0">
                <a:solidFill>
                  <a:srgbClr val="FFFF00"/>
                </a:solidFill>
                <a:effectLst/>
                <a:latin typeface="Times New Roman" panose="02020603050405020304" pitchFamily="18" charset="0"/>
                <a:ea typeface="Times New Roman" panose="02020603050405020304" pitchFamily="18" charset="0"/>
              </a:rPr>
              <a:t>исота «Н»</a:t>
            </a:r>
            <a:r>
              <a:rPr lang="uk-UA" sz="1800" dirty="0">
                <a:effectLst/>
                <a:latin typeface="Times New Roman" panose="02020603050405020304" pitchFamily="18" charset="0"/>
                <a:ea typeface="Times New Roman" panose="02020603050405020304" pitchFamily="18" charset="0"/>
              </a:rPr>
              <a:t> (вимірюється від рівня підлоги до низу несучої конструкції покриття на опорі) – приймається в інтервалі від 3 до 8,4 м кратним 0,6 м; в інтервалі від 8,4 до 18 м – кратним 1,2 м (мінімальна висота будівель з мостовими кранами – 8,4 м); </a:t>
            </a:r>
          </a:p>
          <a:p>
            <a:pPr indent="14288" algn="just"/>
            <a:r>
              <a:rPr lang="uk-UA" sz="1800" i="1" dirty="0">
                <a:effectLst/>
                <a:latin typeface="Times New Roman" panose="02020603050405020304" pitchFamily="18" charset="0"/>
                <a:ea typeface="Times New Roman" panose="02020603050405020304" pitchFamily="18" charset="0"/>
              </a:rPr>
              <a:t>Проліт, крок </a:t>
            </a:r>
            <a:r>
              <a:rPr lang="uk-UA" sz="1800" dirty="0">
                <a:effectLst/>
                <a:latin typeface="Times New Roman" panose="02020603050405020304" pitchFamily="18" charset="0"/>
                <a:ea typeface="Times New Roman" panose="02020603050405020304" pitchFamily="18" charset="0"/>
              </a:rPr>
              <a:t>та </a:t>
            </a:r>
            <a:r>
              <a:rPr lang="uk-UA" sz="1800" i="1" dirty="0">
                <a:effectLst/>
                <a:latin typeface="Times New Roman" panose="02020603050405020304" pitchFamily="18" charset="0"/>
                <a:ea typeface="Times New Roman" panose="02020603050405020304" pitchFamily="18" charset="0"/>
              </a:rPr>
              <a:t>висота поверху </a:t>
            </a:r>
            <a:r>
              <a:rPr lang="uk-UA" sz="1800" dirty="0">
                <a:effectLst/>
                <a:latin typeface="Times New Roman" panose="02020603050405020304" pitchFamily="18" charset="0"/>
                <a:ea typeface="Times New Roman" panose="02020603050405020304" pitchFamily="18" charset="0"/>
              </a:rPr>
              <a:t>звичайно уніфікуються до існуючої системи модульної координації розмірів.</a:t>
            </a:r>
            <a:endParaRPr lang="ru-RU" sz="1200" dirty="0">
              <a:effectLst/>
              <a:latin typeface="Times New Roman" panose="02020603050405020304" pitchFamily="18" charset="0"/>
              <a:ea typeface="Times New Roman" panose="02020603050405020304" pitchFamily="18" charset="0"/>
            </a:endParaRPr>
          </a:p>
        </p:txBody>
      </p:sp>
      <p:pic>
        <p:nvPicPr>
          <p:cNvPr id="13" name="Рисунок 12">
            <a:extLst>
              <a:ext uri="{FF2B5EF4-FFF2-40B4-BE49-F238E27FC236}">
                <a16:creationId xmlns:a16="http://schemas.microsoft.com/office/drawing/2014/main" id="{0EF1B616-C940-405E-A42E-4650BC5F6F80}"/>
              </a:ext>
            </a:extLst>
          </p:cNvPr>
          <p:cNvPicPr>
            <a:picLocks noChangeAspect="1"/>
          </p:cNvPicPr>
          <p:nvPr/>
        </p:nvPicPr>
        <p:blipFill rotWithShape="1">
          <a:blip r:embed="rId2"/>
          <a:srcRect l="26591" t="20386" r="30114" b="8869"/>
          <a:stretch/>
        </p:blipFill>
        <p:spPr>
          <a:xfrm>
            <a:off x="7370402" y="2374971"/>
            <a:ext cx="4703726" cy="4321192"/>
          </a:xfrm>
          <a:prstGeom prst="rect">
            <a:avLst/>
          </a:prstGeom>
        </p:spPr>
      </p:pic>
    </p:spTree>
    <p:extLst>
      <p:ext uri="{BB962C8B-B14F-4D97-AF65-F5344CB8AC3E}">
        <p14:creationId xmlns:p14="http://schemas.microsoft.com/office/powerpoint/2010/main" val="1165874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8">
            <a:extLst>
              <a:ext uri="{FF2B5EF4-FFF2-40B4-BE49-F238E27FC236}">
                <a16:creationId xmlns:a16="http://schemas.microsoft.com/office/drawing/2014/main" id="{7763CF2F-C4AE-4665-9ED7-B9C40531E78A}"/>
              </a:ext>
            </a:extLst>
          </p:cNvPr>
          <p:cNvPicPr>
            <a:picLocks noChangeAspect="1" noChangeArrowheads="1"/>
          </p:cNvPicPr>
          <p:nvPr/>
        </p:nvPicPr>
        <p:blipFill>
          <a:blip r:embed="rId2" cstate="print"/>
          <a:srcRect l="4601" t="2296" r="4723" b="5432"/>
          <a:stretch>
            <a:fillRect/>
          </a:stretch>
        </p:blipFill>
        <p:spPr bwMode="auto">
          <a:xfrm>
            <a:off x="346362" y="173019"/>
            <a:ext cx="6216501" cy="6511961"/>
          </a:xfrm>
          <a:prstGeom prst="rect">
            <a:avLst/>
          </a:prstGeom>
          <a:noFill/>
          <a:ln w="9525">
            <a:noFill/>
            <a:miter lim="800000"/>
            <a:headEnd/>
            <a:tailEnd/>
          </a:ln>
        </p:spPr>
      </p:pic>
      <p:sp>
        <p:nvSpPr>
          <p:cNvPr id="4" name="TextBox 3">
            <a:extLst>
              <a:ext uri="{FF2B5EF4-FFF2-40B4-BE49-F238E27FC236}">
                <a16:creationId xmlns:a16="http://schemas.microsoft.com/office/drawing/2014/main" id="{B642A94E-5B9A-4CDD-A5C1-0795944104CF}"/>
              </a:ext>
            </a:extLst>
          </p:cNvPr>
          <p:cNvSpPr txBox="1"/>
          <p:nvPr/>
        </p:nvSpPr>
        <p:spPr>
          <a:xfrm>
            <a:off x="6927273" y="173019"/>
            <a:ext cx="4752111" cy="6463308"/>
          </a:xfrm>
          <a:prstGeom prst="rect">
            <a:avLst/>
          </a:prstGeom>
          <a:solidFill>
            <a:schemeClr val="accent3">
              <a:lumMod val="75000"/>
            </a:schemeClr>
          </a:solidFill>
        </p:spPr>
        <p:txBody>
          <a:bodyPr wrap="square">
            <a:spAutoFit/>
          </a:bodyPr>
          <a:lstStyle/>
          <a:p>
            <a:pPr algn="just"/>
            <a:r>
              <a:rPr lang="uk-UA" dirty="0">
                <a:latin typeface="Times New Roman" panose="02020603050405020304" pitchFamily="18" charset="0"/>
                <a:cs typeface="Times New Roman" panose="02020603050405020304" pitchFamily="18" charset="0"/>
              </a:rPr>
              <a:t>Одноповерхові будівлі можуть мати в плані прості й складні форми.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В основному переважає прямокутна форма, а складні форми характерні для виробництв із значними тепло- й </a:t>
            </a:r>
            <a:r>
              <a:rPr lang="uk-UA" dirty="0" err="1">
                <a:latin typeface="Times New Roman" panose="02020603050405020304" pitchFamily="18" charset="0"/>
                <a:cs typeface="Times New Roman" panose="02020603050405020304" pitchFamily="18" charset="0"/>
              </a:rPr>
              <a:t>газовиділеннями</a:t>
            </a:r>
            <a:r>
              <a:rPr lang="uk-UA" dirty="0">
                <a:latin typeface="Times New Roman" panose="02020603050405020304" pitchFamily="18" charset="0"/>
                <a:cs typeface="Times New Roman" panose="02020603050405020304" pitchFamily="18" charset="0"/>
              </a:rPr>
              <a:t>, коли потрібна організація припливу й видалення повітря.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Залежно від характеру технологічного процесу одноповерхові будівлі за </a:t>
            </a:r>
            <a:r>
              <a:rPr lang="uk-UA" dirty="0" err="1">
                <a:latin typeface="Times New Roman" panose="02020603050405020304" pitchFamily="18" charset="0"/>
                <a:cs typeface="Times New Roman" panose="02020603050405020304" pitchFamily="18" charset="0"/>
              </a:rPr>
              <a:t>об’ємно</a:t>
            </a:r>
            <a:r>
              <a:rPr lang="uk-UA" dirty="0">
                <a:latin typeface="Times New Roman" panose="02020603050405020304" pitchFamily="18" charset="0"/>
                <a:cs typeface="Times New Roman" panose="02020603050405020304" pitchFamily="18" charset="0"/>
              </a:rPr>
              <a:t>-розпланувальним вирішенням можуть бути прольотного, зального, коміркового й комбінованого типу.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Будівлі прольотного типу проектують у тих випадках, коли технологічні процеси спрямовані уздовж прольоту й обслуговуються кранами або без них. </a:t>
            </a:r>
          </a:p>
          <a:p>
            <a:pPr algn="just"/>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Основними конструктивними елементами сучасної одноповерхової пролітної будівлі є</a:t>
            </a:r>
          </a:p>
          <a:p>
            <a:pPr algn="just"/>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05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cuments\img124.jpg">
            <a:extLst>
              <a:ext uri="{FF2B5EF4-FFF2-40B4-BE49-F238E27FC236}">
                <a16:creationId xmlns:a16="http://schemas.microsoft.com/office/drawing/2014/main" id="{17F4DE39-6E0F-4B98-AA2B-FD308EEADEA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0"/>
                    </a14:imgEffect>
                    <a14:imgEffect>
                      <a14:brightnessContrast bright="2000" contrast="100000"/>
                    </a14:imgEffect>
                  </a14:imgLayer>
                </a14:imgProps>
              </a:ext>
            </a:extLst>
          </a:blip>
          <a:srcRect/>
          <a:stretch>
            <a:fillRect/>
          </a:stretch>
        </p:blipFill>
        <p:spPr bwMode="auto">
          <a:xfrm>
            <a:off x="263235" y="0"/>
            <a:ext cx="5777344" cy="6866151"/>
          </a:xfrm>
          <a:prstGeom prst="rect">
            <a:avLst/>
          </a:prstGeom>
          <a:noFill/>
        </p:spPr>
      </p:pic>
      <p:sp>
        <p:nvSpPr>
          <p:cNvPr id="6" name="TextBox 5">
            <a:extLst>
              <a:ext uri="{FF2B5EF4-FFF2-40B4-BE49-F238E27FC236}">
                <a16:creationId xmlns:a16="http://schemas.microsoft.com/office/drawing/2014/main" id="{76ECF634-3A70-44E7-91DF-E01AC5620EBD}"/>
              </a:ext>
            </a:extLst>
          </p:cNvPr>
          <p:cNvSpPr txBox="1"/>
          <p:nvPr/>
        </p:nvSpPr>
        <p:spPr>
          <a:xfrm>
            <a:off x="6040579" y="0"/>
            <a:ext cx="6040583" cy="4832092"/>
          </a:xfrm>
          <a:prstGeom prst="rect">
            <a:avLst/>
          </a:prstGeom>
          <a:noFill/>
        </p:spPr>
        <p:txBody>
          <a:bodyPr wrap="square">
            <a:spAutoFit/>
          </a:bodyPr>
          <a:lstStyle/>
          <a:p>
            <a:pPr algn="ctr"/>
            <a:r>
              <a:rPr lang="uk-UA" sz="1400" dirty="0"/>
              <a:t>Конструктивне вирішення одноповерхової </a:t>
            </a:r>
            <a:r>
              <a:rPr lang="uk-UA" sz="1400" dirty="0" err="1"/>
              <a:t>багатопролітної</a:t>
            </a:r>
            <a:r>
              <a:rPr lang="uk-UA" sz="1400" dirty="0"/>
              <a:t> промислової будівлі</a:t>
            </a:r>
            <a:r>
              <a:rPr lang="ru-RU" sz="1400" dirty="0"/>
              <a:t>:</a:t>
            </a:r>
          </a:p>
          <a:p>
            <a:pPr algn="ctr"/>
            <a:endParaRPr lang="uk-UA" sz="1400" i="1" dirty="0"/>
          </a:p>
          <a:p>
            <a:r>
              <a:rPr lang="uk-UA" sz="1400" i="1" dirty="0"/>
              <a:t>1</a:t>
            </a:r>
            <a:r>
              <a:rPr lang="uk-UA" sz="1400" dirty="0"/>
              <a:t> – стовпчастий фундамент під середню колону; </a:t>
            </a:r>
          </a:p>
          <a:p>
            <a:r>
              <a:rPr lang="uk-UA" sz="1400" i="1" dirty="0"/>
              <a:t>2</a:t>
            </a:r>
            <a:r>
              <a:rPr lang="uk-UA" sz="1400" dirty="0"/>
              <a:t> – стовпчастий фундамент під крайню колону; </a:t>
            </a:r>
          </a:p>
          <a:p>
            <a:r>
              <a:rPr lang="uk-UA" sz="1400" i="1" dirty="0"/>
              <a:t>3</a:t>
            </a:r>
            <a:r>
              <a:rPr lang="uk-UA" sz="1400" dirty="0"/>
              <a:t> – балка фундаментна; </a:t>
            </a:r>
          </a:p>
          <a:p>
            <a:r>
              <a:rPr lang="uk-UA" sz="1400" i="1" dirty="0"/>
              <a:t>4</a:t>
            </a:r>
            <a:r>
              <a:rPr lang="uk-UA" sz="1400" dirty="0"/>
              <a:t> – опорний бетонний стовпчик; </a:t>
            </a:r>
          </a:p>
          <a:p>
            <a:r>
              <a:rPr lang="uk-UA" sz="1400" i="1" dirty="0"/>
              <a:t>5</a:t>
            </a:r>
            <a:r>
              <a:rPr lang="uk-UA" sz="1400" dirty="0"/>
              <a:t> – мощення; </a:t>
            </a:r>
          </a:p>
          <a:p>
            <a:r>
              <a:rPr lang="uk-UA" sz="1400" i="1" dirty="0"/>
              <a:t>6</a:t>
            </a:r>
            <a:r>
              <a:rPr lang="uk-UA" sz="1400" dirty="0"/>
              <a:t> – утеплення фундаментної балки; </a:t>
            </a:r>
          </a:p>
          <a:p>
            <a:r>
              <a:rPr lang="uk-UA" sz="1400" i="1" dirty="0"/>
              <a:t>7</a:t>
            </a:r>
            <a:r>
              <a:rPr lang="uk-UA" sz="1400" dirty="0"/>
              <a:t> – колона фахверкова; </a:t>
            </a:r>
          </a:p>
          <a:p>
            <a:r>
              <a:rPr lang="uk-UA" sz="1400" i="1" dirty="0"/>
              <a:t>8</a:t>
            </a:r>
            <a:r>
              <a:rPr lang="uk-UA" sz="1400" dirty="0"/>
              <a:t> – колона середня; </a:t>
            </a:r>
          </a:p>
          <a:p>
            <a:r>
              <a:rPr lang="uk-UA" sz="1400" i="1" dirty="0"/>
              <a:t>9</a:t>
            </a:r>
            <a:r>
              <a:rPr lang="uk-UA" sz="1400" dirty="0"/>
              <a:t> – підкранова балка прогоном 6 м;  </a:t>
            </a:r>
            <a:r>
              <a:rPr lang="uk-UA" sz="1400" i="1" dirty="0"/>
              <a:t>10</a:t>
            </a:r>
            <a:r>
              <a:rPr lang="uk-UA" sz="1400" dirty="0"/>
              <a:t> – те саме, прогоном 12 м; </a:t>
            </a:r>
          </a:p>
          <a:p>
            <a:r>
              <a:rPr lang="uk-UA" sz="1400" i="1" dirty="0"/>
              <a:t>11</a:t>
            </a:r>
            <a:r>
              <a:rPr lang="uk-UA" sz="1400" dirty="0"/>
              <a:t> – кранова рейка; </a:t>
            </a:r>
            <a:r>
              <a:rPr lang="uk-UA" sz="1400" i="1" dirty="0"/>
              <a:t>12</a:t>
            </a:r>
            <a:r>
              <a:rPr lang="uk-UA" sz="1400" dirty="0"/>
              <a:t> – кроквяна ферма; </a:t>
            </a:r>
            <a:endParaRPr lang="uk-UA" sz="1400" i="1" dirty="0"/>
          </a:p>
          <a:p>
            <a:r>
              <a:rPr lang="uk-UA" sz="1400" i="1" dirty="0"/>
              <a:t>13</a:t>
            </a:r>
            <a:r>
              <a:rPr lang="uk-UA" sz="1400" dirty="0"/>
              <a:t> – підкроквяна ферма; </a:t>
            </a:r>
          </a:p>
          <a:p>
            <a:r>
              <a:rPr lang="uk-UA" sz="1400" i="1" dirty="0"/>
              <a:t>14</a:t>
            </a:r>
            <a:r>
              <a:rPr lang="uk-UA" sz="1400" dirty="0"/>
              <a:t> – </a:t>
            </a:r>
            <a:r>
              <a:rPr lang="uk-UA" sz="1400" dirty="0" err="1"/>
              <a:t>надопорна</a:t>
            </a:r>
            <a:r>
              <a:rPr lang="uk-UA" sz="1400" dirty="0"/>
              <a:t> стійка; </a:t>
            </a:r>
          </a:p>
          <a:p>
            <a:r>
              <a:rPr lang="uk-UA" sz="1400" i="1" dirty="0"/>
              <a:t>15</a:t>
            </a:r>
            <a:r>
              <a:rPr lang="uk-UA" sz="1400" dirty="0"/>
              <a:t> – плита покриття; </a:t>
            </a:r>
          </a:p>
          <a:p>
            <a:r>
              <a:rPr lang="uk-UA" sz="1400" i="1" dirty="0"/>
              <a:t>16</a:t>
            </a:r>
            <a:r>
              <a:rPr lang="uk-UA" sz="1400" dirty="0"/>
              <a:t> – утеплювач;  </a:t>
            </a:r>
            <a:r>
              <a:rPr lang="uk-UA" sz="1400" i="1" dirty="0"/>
              <a:t>17</a:t>
            </a:r>
            <a:r>
              <a:rPr lang="uk-UA" sz="1400" dirty="0"/>
              <a:t> – покрівельний гідроізоляційний шар; </a:t>
            </a:r>
          </a:p>
          <a:p>
            <a:r>
              <a:rPr lang="uk-UA" sz="1400" i="1" dirty="0"/>
              <a:t>18</a:t>
            </a:r>
            <a:r>
              <a:rPr lang="uk-UA" sz="1400" dirty="0"/>
              <a:t> – </a:t>
            </a:r>
            <a:r>
              <a:rPr lang="uk-UA" sz="1400" dirty="0" err="1"/>
              <a:t>світлоаераційний</a:t>
            </a:r>
            <a:r>
              <a:rPr lang="uk-UA" sz="1400" dirty="0"/>
              <a:t> ліхтар; </a:t>
            </a:r>
            <a:r>
              <a:rPr lang="uk-UA" sz="1400" i="1" dirty="0"/>
              <a:t>19</a:t>
            </a:r>
            <a:r>
              <a:rPr lang="uk-UA" sz="1400" dirty="0"/>
              <a:t> – лійка внутрішнього водовідводу; </a:t>
            </a:r>
          </a:p>
          <a:p>
            <a:r>
              <a:rPr lang="uk-UA" sz="1400" i="1" dirty="0"/>
              <a:t>20</a:t>
            </a:r>
            <a:r>
              <a:rPr lang="uk-UA" sz="1400" dirty="0"/>
              <a:t> – </a:t>
            </a:r>
            <a:r>
              <a:rPr lang="uk-UA" sz="1400" dirty="0" err="1"/>
              <a:t>температурно</a:t>
            </a:r>
            <a:r>
              <a:rPr lang="uk-UA" sz="1400" dirty="0"/>
              <a:t>-деформаційний шов; </a:t>
            </a:r>
          </a:p>
          <a:p>
            <a:r>
              <a:rPr lang="uk-UA" sz="1400" i="1" dirty="0"/>
              <a:t>21</a:t>
            </a:r>
            <a:r>
              <a:rPr lang="uk-UA" sz="1400" dirty="0"/>
              <a:t> – вертикальні зв</a:t>
            </a:r>
            <a:r>
              <a:rPr lang="en-US" sz="1400" dirty="0"/>
              <a:t>’</a:t>
            </a:r>
            <a:r>
              <a:rPr lang="uk-UA" sz="1400" dirty="0" err="1"/>
              <a:t>язки</a:t>
            </a:r>
            <a:r>
              <a:rPr lang="uk-UA" sz="1400" dirty="0"/>
              <a:t> між колонами; </a:t>
            </a:r>
          </a:p>
          <a:p>
            <a:r>
              <a:rPr lang="uk-UA" sz="1400" i="1" dirty="0"/>
              <a:t>22</a:t>
            </a:r>
            <a:r>
              <a:rPr lang="uk-UA" sz="1400" dirty="0"/>
              <a:t> – цокольна панель; </a:t>
            </a:r>
            <a:r>
              <a:rPr lang="uk-UA" sz="1400" i="1" dirty="0"/>
              <a:t>23</a:t>
            </a:r>
            <a:r>
              <a:rPr lang="uk-UA" sz="1400" dirty="0"/>
              <a:t> – стінова панель; </a:t>
            </a:r>
          </a:p>
          <a:p>
            <a:r>
              <a:rPr lang="uk-UA" sz="1400" i="1" dirty="0"/>
              <a:t>24</a:t>
            </a:r>
            <a:r>
              <a:rPr lang="uk-UA" sz="1400" dirty="0"/>
              <a:t> – віконна панель; </a:t>
            </a:r>
            <a:r>
              <a:rPr lang="uk-UA" sz="1400" i="1" dirty="0"/>
              <a:t>25</a:t>
            </a:r>
            <a:r>
              <a:rPr lang="uk-UA" sz="1400" dirty="0"/>
              <a:t> – карнизна панель</a:t>
            </a:r>
            <a:endParaRPr lang="ru-RU" sz="1400" dirty="0"/>
          </a:p>
        </p:txBody>
      </p:sp>
      <p:sp>
        <p:nvSpPr>
          <p:cNvPr id="10" name="TextBox 9">
            <a:extLst>
              <a:ext uri="{FF2B5EF4-FFF2-40B4-BE49-F238E27FC236}">
                <a16:creationId xmlns:a16="http://schemas.microsoft.com/office/drawing/2014/main" id="{D0410525-0859-4864-8192-A3A03414946C}"/>
              </a:ext>
            </a:extLst>
          </p:cNvPr>
          <p:cNvSpPr txBox="1"/>
          <p:nvPr/>
        </p:nvSpPr>
        <p:spPr>
          <a:xfrm>
            <a:off x="6096000" y="5800943"/>
            <a:ext cx="5985162" cy="954107"/>
          </a:xfrm>
          <a:prstGeom prst="rect">
            <a:avLst/>
          </a:prstGeom>
          <a:solidFill>
            <a:schemeClr val="bg1">
              <a:lumMod val="75000"/>
              <a:lumOff val="25000"/>
            </a:schemeClr>
          </a:solidFill>
        </p:spPr>
        <p:txBody>
          <a:bodyPr wrap="square">
            <a:spAutoFit/>
          </a:bodyPr>
          <a:lstStyle/>
          <a:p>
            <a:r>
              <a:rPr lang="uk-UA" sz="1400" dirty="0">
                <a:effectLst/>
                <a:latin typeface="Times New Roman" panose="02020603050405020304" pitchFamily="18" charset="0"/>
                <a:ea typeface="Times New Roman" panose="02020603050405020304" pitchFamily="18" charset="0"/>
              </a:rPr>
              <a:t>Між колонами основного каркасу, у яких крок або проліт перевищує довжину стінових панелей, по лінії зовнішніх повздовжніх стін встановлюють додаткові </a:t>
            </a:r>
            <a:r>
              <a:rPr lang="uk-UA" sz="1400" b="1" u="sng" dirty="0">
                <a:solidFill>
                  <a:srgbClr val="FFFF00"/>
                </a:solidFill>
                <a:effectLst/>
                <a:latin typeface="Times New Roman" panose="02020603050405020304" pitchFamily="18" charset="0"/>
                <a:ea typeface="Times New Roman" panose="02020603050405020304" pitchFamily="18" charset="0"/>
              </a:rPr>
              <a:t>фахверкові </a:t>
            </a:r>
            <a:r>
              <a:rPr lang="uk-UA" sz="1400" u="sng" dirty="0">
                <a:solidFill>
                  <a:srgbClr val="FFFF00"/>
                </a:solidFill>
                <a:effectLst/>
                <a:latin typeface="Times New Roman" panose="02020603050405020304" pitchFamily="18" charset="0"/>
                <a:ea typeface="Times New Roman" panose="02020603050405020304" pitchFamily="18" charset="0"/>
              </a:rPr>
              <a:t>колони</a:t>
            </a:r>
            <a:r>
              <a:rPr lang="uk-UA" sz="1400" u="sng" dirty="0">
                <a:solidFill>
                  <a:srgbClr val="FFFF00"/>
                </a:solidFill>
                <a:latin typeface="Times New Roman" panose="02020603050405020304" pitchFamily="18" charset="0"/>
                <a:ea typeface="Times New Roman" panose="02020603050405020304" pitchFamily="18" charset="0"/>
              </a:rPr>
              <a:t> </a:t>
            </a:r>
            <a:r>
              <a:rPr lang="uk-UA" sz="1400" i="1" dirty="0">
                <a:latin typeface="Times New Roman" panose="02020603050405020304" pitchFamily="18" charset="0"/>
                <a:ea typeface="Times New Roman" panose="02020603050405020304" pitchFamily="18" charset="0"/>
              </a:rPr>
              <a:t>– </a:t>
            </a:r>
            <a:r>
              <a:rPr lang="uk-UA" sz="1400" dirty="0">
                <a:latin typeface="Times New Roman" panose="02020603050405020304" pitchFamily="18" charset="0"/>
                <a:ea typeface="Times New Roman" panose="02020603050405020304" pitchFamily="18" charset="0"/>
              </a:rPr>
              <a:t>такі, що </a:t>
            </a:r>
            <a:r>
              <a:rPr lang="uk-UA" sz="1400" dirty="0">
                <a:effectLst/>
                <a:latin typeface="Times New Roman" panose="02020603050405020304" pitchFamily="18" charset="0"/>
                <a:ea typeface="Times New Roman" panose="02020603050405020304" pitchFamily="18" charset="0"/>
              </a:rPr>
              <a:t>сприймають навантаження тільки від стінових панелей та впливів повітря.</a:t>
            </a:r>
            <a:endParaRPr lang="ru-RU" sz="1400" dirty="0"/>
          </a:p>
        </p:txBody>
      </p:sp>
      <p:sp>
        <p:nvSpPr>
          <p:cNvPr id="12" name="TextBox 11">
            <a:extLst>
              <a:ext uri="{FF2B5EF4-FFF2-40B4-BE49-F238E27FC236}">
                <a16:creationId xmlns:a16="http://schemas.microsoft.com/office/drawing/2014/main" id="{D2ABBB91-4CEE-42DC-BC48-DC1DF97A1CFB}"/>
              </a:ext>
            </a:extLst>
          </p:cNvPr>
          <p:cNvSpPr txBox="1"/>
          <p:nvPr/>
        </p:nvSpPr>
        <p:spPr>
          <a:xfrm>
            <a:off x="6096000" y="5166906"/>
            <a:ext cx="5985162" cy="523220"/>
          </a:xfrm>
          <a:prstGeom prst="rect">
            <a:avLst/>
          </a:prstGeom>
          <a:solidFill>
            <a:schemeClr val="bg1">
              <a:lumMod val="75000"/>
              <a:lumOff val="25000"/>
            </a:schemeClr>
          </a:solidFill>
        </p:spPr>
        <p:txBody>
          <a:bodyPr wrap="square">
            <a:spAutoFit/>
          </a:bodyPr>
          <a:lstStyle/>
          <a:p>
            <a:pPr marL="15875" marR="270510" indent="-15875" algn="just">
              <a:spcAft>
                <a:spcPts val="0"/>
              </a:spcAft>
            </a:pPr>
            <a:r>
              <a:rPr lang="uk-UA" sz="1400" b="1" u="sng" dirty="0">
                <a:solidFill>
                  <a:srgbClr val="FFFF00"/>
                </a:solidFill>
                <a:effectLst/>
                <a:latin typeface="Times New Roman" panose="02020603050405020304" pitchFamily="18" charset="0"/>
                <a:ea typeface="Times New Roman" panose="02020603050405020304" pitchFamily="18" charset="0"/>
              </a:rPr>
              <a:t>Колона</a:t>
            </a:r>
            <a:r>
              <a:rPr lang="uk-UA" sz="1400" b="1" i="1" dirty="0">
                <a:effectLst/>
                <a:latin typeface="Times New Roman" panose="02020603050405020304" pitchFamily="18" charset="0"/>
                <a:ea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rPr>
              <a:t>– вертикальна стержнева несуча конструкція, яка сприймає навантаження від </a:t>
            </a:r>
            <a:r>
              <a:rPr lang="uk-UA" sz="1400" dirty="0" err="1">
                <a:effectLst/>
                <a:latin typeface="Times New Roman" panose="02020603050405020304" pitchFamily="18" charset="0"/>
                <a:ea typeface="Times New Roman" panose="02020603050405020304" pitchFamily="18" charset="0"/>
              </a:rPr>
              <a:t>перекриттів</a:t>
            </a:r>
            <a:r>
              <a:rPr lang="uk-UA" sz="1400" dirty="0">
                <a:effectLst/>
                <a:latin typeface="Times New Roman" panose="02020603050405020304" pitchFamily="18" charset="0"/>
                <a:ea typeface="Times New Roman" panose="02020603050405020304" pitchFamily="18" charset="0"/>
              </a:rPr>
              <a:t> та покриттів і передає їх на</a:t>
            </a:r>
            <a:r>
              <a:rPr lang="uk-UA" sz="1400" spc="-5" dirty="0">
                <a:effectLst/>
                <a:latin typeface="Times New Roman" panose="02020603050405020304" pitchFamily="18" charset="0"/>
                <a:ea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rPr>
              <a:t>фундамент.</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614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94168FE-2D2A-4D83-8BD8-2416E276126A}"/>
              </a:ext>
            </a:extLst>
          </p:cNvPr>
          <p:cNvPicPr>
            <a:picLocks noChangeAspect="1"/>
          </p:cNvPicPr>
          <p:nvPr/>
        </p:nvPicPr>
        <p:blipFill rotWithShape="1">
          <a:blip r:embed="rId2"/>
          <a:srcRect l="22273" t="25442" r="46478" b="12507"/>
          <a:stretch/>
        </p:blipFill>
        <p:spPr>
          <a:xfrm>
            <a:off x="193962" y="0"/>
            <a:ext cx="6165273" cy="6882686"/>
          </a:xfrm>
          <a:prstGeom prst="rect">
            <a:avLst/>
          </a:prstGeom>
        </p:spPr>
      </p:pic>
      <p:sp>
        <p:nvSpPr>
          <p:cNvPr id="7" name="TextBox 6">
            <a:extLst>
              <a:ext uri="{FF2B5EF4-FFF2-40B4-BE49-F238E27FC236}">
                <a16:creationId xmlns:a16="http://schemas.microsoft.com/office/drawing/2014/main" id="{483F4D9E-D320-4AD0-B0D5-29954F27C548}"/>
              </a:ext>
            </a:extLst>
          </p:cNvPr>
          <p:cNvSpPr txBox="1"/>
          <p:nvPr/>
        </p:nvSpPr>
        <p:spPr>
          <a:xfrm>
            <a:off x="6483928" y="0"/>
            <a:ext cx="5514110" cy="4093428"/>
          </a:xfrm>
          <a:prstGeom prst="rect">
            <a:avLst/>
          </a:prstGeom>
          <a:noFill/>
        </p:spPr>
        <p:txBody>
          <a:bodyPr wrap="square">
            <a:spAutoFit/>
          </a:bodyPr>
          <a:lstStyle/>
          <a:p>
            <a:pPr algn="ctr"/>
            <a:r>
              <a:rPr lang="uk-UA" sz="1800" dirty="0"/>
              <a:t>Конструктивне вирішення багатоповерхової </a:t>
            </a:r>
            <a:r>
              <a:rPr lang="uk-UA" sz="1800" dirty="0" err="1"/>
              <a:t>багатопролітної</a:t>
            </a:r>
            <a:r>
              <a:rPr lang="uk-UA" sz="1800" dirty="0"/>
              <a:t> промислової будівлі </a:t>
            </a:r>
            <a:r>
              <a:rPr lang="uk-UA" sz="1600" dirty="0">
                <a:latin typeface="Times New Roman" panose="02020603050405020304" pitchFamily="18" charset="0"/>
                <a:cs typeface="Times New Roman" panose="02020603050405020304" pitchFamily="18" charset="0"/>
              </a:rPr>
              <a:t>1 – фундамент; </a:t>
            </a:r>
          </a:p>
          <a:p>
            <a:r>
              <a:rPr lang="uk-UA" sz="1600" dirty="0">
                <a:latin typeface="Times New Roman" panose="02020603050405020304" pitchFamily="18" charset="0"/>
                <a:cs typeface="Times New Roman" panose="02020603050405020304" pitchFamily="18" charset="0"/>
              </a:rPr>
              <a:t>2 – колона; </a:t>
            </a:r>
          </a:p>
          <a:p>
            <a:r>
              <a:rPr lang="uk-UA" sz="1600" dirty="0">
                <a:latin typeface="Times New Roman" panose="02020603050405020304" pitchFamily="18" charset="0"/>
                <a:cs typeface="Times New Roman" panose="02020603050405020304" pitchFamily="18" charset="0"/>
              </a:rPr>
              <a:t>3 – ригель міжповерхового перекриття; </a:t>
            </a:r>
          </a:p>
          <a:p>
            <a:r>
              <a:rPr lang="uk-UA" sz="1600" dirty="0">
                <a:latin typeface="Times New Roman" panose="02020603050405020304" pitchFamily="18" charset="0"/>
                <a:cs typeface="Times New Roman" panose="02020603050405020304" pitchFamily="18" charset="0"/>
              </a:rPr>
              <a:t>4 – вертикальні зв’язки між колонами; </a:t>
            </a:r>
          </a:p>
          <a:p>
            <a:r>
              <a:rPr lang="uk-UA" sz="1600" dirty="0">
                <a:latin typeface="Times New Roman" panose="02020603050405020304" pitchFamily="18" charset="0"/>
                <a:cs typeface="Times New Roman" panose="02020603050405020304" pitchFamily="18" charset="0"/>
              </a:rPr>
              <a:t>5 – плита міжповерхового перекриття; </a:t>
            </a:r>
          </a:p>
          <a:p>
            <a:r>
              <a:rPr lang="uk-UA" sz="1600" dirty="0">
                <a:latin typeface="Times New Roman" panose="02020603050405020304" pitchFamily="18" charset="0"/>
                <a:cs typeface="Times New Roman" panose="02020603050405020304" pitchFamily="18" charset="0"/>
              </a:rPr>
              <a:t>6 – підкранова балка; </a:t>
            </a:r>
          </a:p>
          <a:p>
            <a:r>
              <a:rPr lang="uk-UA" sz="1600" dirty="0">
                <a:latin typeface="Times New Roman" panose="02020603050405020304" pitchFamily="18" charset="0"/>
                <a:cs typeface="Times New Roman" panose="02020603050405020304" pitchFamily="18" charset="0"/>
              </a:rPr>
              <a:t>7 – балка покриття; </a:t>
            </a:r>
          </a:p>
          <a:p>
            <a:r>
              <a:rPr lang="uk-UA" sz="1600" dirty="0">
                <a:latin typeface="Times New Roman" panose="02020603050405020304" pitchFamily="18" charset="0"/>
                <a:cs typeface="Times New Roman" panose="02020603050405020304" pitchFamily="18" charset="0"/>
              </a:rPr>
              <a:t>8 – плита покриття; </a:t>
            </a:r>
          </a:p>
          <a:p>
            <a:r>
              <a:rPr lang="uk-UA" sz="1600" dirty="0">
                <a:latin typeface="Times New Roman" panose="02020603050405020304" pitchFamily="18" charset="0"/>
                <a:cs typeface="Times New Roman" panose="02020603050405020304" pitchFamily="18" charset="0"/>
              </a:rPr>
              <a:t>9 – пароізоляція, </a:t>
            </a:r>
          </a:p>
          <a:p>
            <a:r>
              <a:rPr lang="uk-UA" sz="1600" dirty="0">
                <a:latin typeface="Times New Roman" panose="02020603050405020304" pitchFamily="18" charset="0"/>
                <a:cs typeface="Times New Roman" panose="02020603050405020304" pitchFamily="18" charset="0"/>
              </a:rPr>
              <a:t>10 – утеплювач; </a:t>
            </a:r>
          </a:p>
          <a:p>
            <a:r>
              <a:rPr lang="uk-UA" sz="1600" dirty="0">
                <a:latin typeface="Times New Roman" panose="02020603050405020304" pitchFamily="18" charset="0"/>
                <a:cs typeface="Times New Roman" panose="02020603050405020304" pitchFamily="18" charset="0"/>
              </a:rPr>
              <a:t>11 – </a:t>
            </a:r>
            <a:r>
              <a:rPr lang="uk-UA" sz="1600" dirty="0" err="1">
                <a:latin typeface="Times New Roman" panose="02020603050405020304" pitchFamily="18" charset="0"/>
                <a:cs typeface="Times New Roman" panose="02020603050405020304" pitchFamily="18" charset="0"/>
              </a:rPr>
              <a:t>вирівнювальний</a:t>
            </a:r>
            <a:r>
              <a:rPr lang="uk-UA" sz="1600" dirty="0">
                <a:latin typeface="Times New Roman" panose="02020603050405020304" pitchFamily="18" charset="0"/>
                <a:cs typeface="Times New Roman" panose="02020603050405020304" pitchFamily="18" charset="0"/>
              </a:rPr>
              <a:t> шар; </a:t>
            </a:r>
          </a:p>
          <a:p>
            <a:r>
              <a:rPr lang="uk-UA" sz="1600" dirty="0">
                <a:latin typeface="Times New Roman" panose="02020603050405020304" pitchFamily="18" charset="0"/>
                <a:cs typeface="Times New Roman" panose="02020603050405020304" pitchFamily="18" charset="0"/>
              </a:rPr>
              <a:t>12 – </a:t>
            </a:r>
            <a:r>
              <a:rPr lang="uk-UA" sz="1600" dirty="0" err="1">
                <a:latin typeface="Times New Roman" panose="02020603050405020304" pitchFamily="18" charset="0"/>
                <a:cs typeface="Times New Roman" panose="02020603050405020304" pitchFamily="18" charset="0"/>
              </a:rPr>
              <a:t>водоізоляційний</a:t>
            </a:r>
            <a:r>
              <a:rPr lang="uk-UA" sz="1600" dirty="0">
                <a:latin typeface="Times New Roman" panose="02020603050405020304" pitchFamily="18" charset="0"/>
                <a:cs typeface="Times New Roman" panose="02020603050405020304" pitchFamily="18" charset="0"/>
              </a:rPr>
              <a:t> шар; </a:t>
            </a:r>
          </a:p>
          <a:p>
            <a:r>
              <a:rPr lang="uk-UA" sz="1600" dirty="0">
                <a:latin typeface="Times New Roman" panose="02020603050405020304" pitchFamily="18" charset="0"/>
                <a:cs typeface="Times New Roman" panose="02020603050405020304" pitchFamily="18" charset="0"/>
              </a:rPr>
              <a:t>13 – воронка внутрішнього водостоку; </a:t>
            </a:r>
          </a:p>
          <a:p>
            <a:r>
              <a:rPr lang="uk-UA" sz="1600" dirty="0">
                <a:latin typeface="Times New Roman" panose="02020603050405020304" pitchFamily="18" charset="0"/>
                <a:cs typeface="Times New Roman" panose="02020603050405020304" pitchFamily="18" charset="0"/>
              </a:rPr>
              <a:t>14 – стінова панель; 15 – віконна панель; </a:t>
            </a:r>
          </a:p>
          <a:p>
            <a:r>
              <a:rPr lang="uk-UA" sz="1600" dirty="0">
                <a:latin typeface="Times New Roman" panose="02020603050405020304" pitchFamily="18" charset="0"/>
                <a:cs typeface="Times New Roman" panose="02020603050405020304" pitchFamily="18" charset="0"/>
              </a:rPr>
              <a:t>16 – мощення; 17 – фундаментна балка. </a:t>
            </a:r>
          </a:p>
        </p:txBody>
      </p:sp>
      <p:sp>
        <p:nvSpPr>
          <p:cNvPr id="9" name="TextBox 8">
            <a:extLst>
              <a:ext uri="{FF2B5EF4-FFF2-40B4-BE49-F238E27FC236}">
                <a16:creationId xmlns:a16="http://schemas.microsoft.com/office/drawing/2014/main" id="{3EB632AA-040E-4F12-9ADD-C6D7C34DF8F3}"/>
              </a:ext>
            </a:extLst>
          </p:cNvPr>
          <p:cNvSpPr txBox="1"/>
          <p:nvPr/>
        </p:nvSpPr>
        <p:spPr>
          <a:xfrm>
            <a:off x="6483928" y="6098508"/>
            <a:ext cx="5514110" cy="738664"/>
          </a:xfrm>
          <a:prstGeom prst="rect">
            <a:avLst/>
          </a:prstGeom>
          <a:solidFill>
            <a:schemeClr val="bg1">
              <a:lumMod val="75000"/>
              <a:lumOff val="25000"/>
            </a:schemeClr>
          </a:solidFill>
        </p:spPr>
        <p:txBody>
          <a:bodyPr wrap="square">
            <a:spAutoFit/>
          </a:bodyPr>
          <a:lstStyle/>
          <a:p>
            <a:r>
              <a:rPr lang="uk-UA" sz="1400" b="1" dirty="0">
                <a:solidFill>
                  <a:srgbClr val="FFFF00"/>
                </a:solidFill>
                <a:latin typeface="Times New Roman" panose="02020603050405020304" pitchFamily="18" charset="0"/>
                <a:cs typeface="Times New Roman" panose="02020603050405020304" pitchFamily="18" charset="0"/>
              </a:rPr>
              <a:t>Підкранові балки </a:t>
            </a:r>
            <a:r>
              <a:rPr lang="uk-UA" sz="1400" dirty="0">
                <a:latin typeface="Times New Roman" panose="02020603050405020304" pitchFamily="18" charset="0"/>
                <a:cs typeface="Times New Roman" panose="02020603050405020304" pitchFamily="18" charset="0"/>
              </a:rPr>
              <a:t>служать опорами для рейок, по яким переміщуються мостові крани. Крім цього, вони забезпечують повздовжню просторову жорсткість каркасу будівлі. </a:t>
            </a:r>
          </a:p>
        </p:txBody>
      </p:sp>
      <p:sp>
        <p:nvSpPr>
          <p:cNvPr id="11" name="TextBox 10">
            <a:extLst>
              <a:ext uri="{FF2B5EF4-FFF2-40B4-BE49-F238E27FC236}">
                <a16:creationId xmlns:a16="http://schemas.microsoft.com/office/drawing/2014/main" id="{60D0DDFC-6641-4ABC-814C-7E10D2343B83}"/>
              </a:ext>
            </a:extLst>
          </p:cNvPr>
          <p:cNvSpPr txBox="1"/>
          <p:nvPr/>
        </p:nvSpPr>
        <p:spPr>
          <a:xfrm>
            <a:off x="6483928" y="5392124"/>
            <a:ext cx="5514110" cy="523220"/>
          </a:xfrm>
          <a:prstGeom prst="rect">
            <a:avLst/>
          </a:prstGeom>
          <a:solidFill>
            <a:schemeClr val="bg1">
              <a:lumMod val="75000"/>
              <a:lumOff val="25000"/>
            </a:schemeClr>
          </a:solidFill>
        </p:spPr>
        <p:txBody>
          <a:bodyPr wrap="square">
            <a:spAutoFit/>
          </a:bodyPr>
          <a:lstStyle/>
          <a:p>
            <a:r>
              <a:rPr lang="uk-UA" sz="1400" b="1" i="0" dirty="0">
                <a:solidFill>
                  <a:srgbClr val="FFFF00"/>
                </a:solidFill>
                <a:effectLst/>
                <a:latin typeface="Times New Roman" panose="02020603050405020304" pitchFamily="18" charset="0"/>
                <a:cs typeface="Times New Roman" panose="02020603050405020304" pitchFamily="18" charset="0"/>
              </a:rPr>
              <a:t>Підкроквяна ферма </a:t>
            </a:r>
            <a:r>
              <a:rPr lang="uk-UA" sz="1400" b="0" i="0" dirty="0">
                <a:effectLst/>
                <a:latin typeface="Times New Roman" panose="02020603050405020304" pitchFamily="18" charset="0"/>
                <a:cs typeface="Times New Roman" panose="02020603050405020304" pitchFamily="18" charset="0"/>
              </a:rPr>
              <a:t>- це складна складова конструкція, яка збирається з окремих стрижнів, жорстко з'єднаних між собою.</a:t>
            </a:r>
            <a:endParaRPr lang="uk-UA" sz="1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4BD437-B8D0-46F2-92CB-97C897E40E4F}"/>
              </a:ext>
            </a:extLst>
          </p:cNvPr>
          <p:cNvSpPr txBox="1"/>
          <p:nvPr/>
        </p:nvSpPr>
        <p:spPr>
          <a:xfrm>
            <a:off x="6483928" y="4480438"/>
            <a:ext cx="5514110" cy="738664"/>
          </a:xfrm>
          <a:prstGeom prst="rect">
            <a:avLst/>
          </a:prstGeom>
          <a:solidFill>
            <a:schemeClr val="bg1">
              <a:lumMod val="75000"/>
              <a:lumOff val="25000"/>
            </a:schemeClr>
          </a:solidFill>
        </p:spPr>
        <p:txBody>
          <a:bodyPr wrap="square">
            <a:spAutoFit/>
          </a:bodyPr>
          <a:lstStyle/>
          <a:p>
            <a:r>
              <a:rPr lang="uk-UA" sz="1400" b="1" i="0" dirty="0">
                <a:solidFill>
                  <a:srgbClr val="FFFF00"/>
                </a:solidFill>
                <a:effectLst/>
                <a:latin typeface="Times New Roman" panose="02020603050405020304" pitchFamily="18" charset="0"/>
                <a:cs typeface="Times New Roman" panose="02020603050405020304" pitchFamily="18" charset="0"/>
              </a:rPr>
              <a:t>Ригель перекриття </a:t>
            </a:r>
            <a:r>
              <a:rPr lang="uk-UA" sz="1400" b="0" i="0" dirty="0">
                <a:effectLst/>
                <a:latin typeface="Times New Roman" panose="02020603050405020304" pitchFamily="18" charset="0"/>
                <a:cs typeface="Times New Roman" panose="02020603050405020304" pitchFamily="18" charset="0"/>
              </a:rPr>
              <a:t>- горизонтальний </a:t>
            </a:r>
            <a:r>
              <a:rPr lang="uk-UA" sz="1400" b="0" i="0" u="none" strike="noStrike" dirty="0" err="1">
                <a:effectLst/>
                <a:latin typeface="Times New Roman" panose="02020603050405020304" pitchFamily="18" charset="0"/>
                <a:cs typeface="Times New Roman" panose="02020603050405020304" pitchFamily="18" charset="0"/>
              </a:rPr>
              <a:t>опррний</a:t>
            </a:r>
            <a:r>
              <a:rPr lang="uk-UA" sz="1400" b="0" i="0" u="none" strike="noStrike" dirty="0">
                <a:effectLst/>
                <a:latin typeface="Times New Roman" panose="02020603050405020304" pitchFamily="18" charset="0"/>
                <a:cs typeface="Times New Roman" panose="02020603050405020304" pitchFamily="18" charset="0"/>
              </a:rPr>
              <a:t> </a:t>
            </a:r>
            <a:r>
              <a:rPr lang="uk-UA" sz="1400" b="0" i="0" dirty="0">
                <a:effectLst/>
                <a:latin typeface="Times New Roman" panose="02020603050405020304" pitchFamily="18" charset="0"/>
                <a:cs typeface="Times New Roman" panose="02020603050405020304" pitchFamily="18" charset="0"/>
              </a:rPr>
              <a:t>елемент (</a:t>
            </a:r>
            <a:r>
              <a:rPr lang="uk-UA" sz="1400" b="0" i="0" u="none" strike="noStrike" dirty="0">
                <a:effectLst/>
                <a:latin typeface="Times New Roman" panose="02020603050405020304" pitchFamily="18" charset="0"/>
                <a:cs typeface="Times New Roman" panose="02020603050405020304" pitchFamily="18" charset="0"/>
                <a:hlinkClick r:id="rId3" tooltip="Балка (конструкція)">
                  <a:extLst>
                    <a:ext uri="{A12FA001-AC4F-418D-AE19-62706E023703}">
                      <ahyp:hlinkClr xmlns="" xmlns:ahyp="http://schemas.microsoft.com/office/drawing/2018/hyperlinkcolor" val="tx"/>
                    </a:ext>
                  </a:extLst>
                </a:hlinkClick>
              </a:rPr>
              <a:t>балка</a:t>
            </a:r>
            <a:r>
              <a:rPr lang="uk-UA" sz="1400" b="0" i="0" dirty="0">
                <a:effectLst/>
                <a:latin typeface="Times New Roman" panose="02020603050405020304" pitchFamily="18" charset="0"/>
                <a:cs typeface="Times New Roman" panose="02020603050405020304" pitchFamily="18" charset="0"/>
              </a:rPr>
              <a:t>) конструкцій будинків рамного типу. З'єднує вертикальні елементи - (колони) та є опорою балок (</a:t>
            </a:r>
            <a:r>
              <a:rPr lang="uk-UA" sz="1400" b="0" i="0" u="none" strike="noStrike" dirty="0">
                <a:effectLst/>
                <a:latin typeface="Times New Roman" panose="02020603050405020304" pitchFamily="18" charset="0"/>
                <a:cs typeface="Times New Roman" panose="02020603050405020304" pitchFamily="18" charset="0"/>
                <a:hlinkClick r:id="rId4" tooltip="Прогін (балка)">
                  <a:extLst>
                    <a:ext uri="{A12FA001-AC4F-418D-AE19-62706E023703}">
                      <ahyp:hlinkClr xmlns="" xmlns:ahyp="http://schemas.microsoft.com/office/drawing/2018/hyperlinkcolor" val="tx"/>
                    </a:ext>
                  </a:extLst>
                </a:hlinkClick>
              </a:rPr>
              <a:t>про</a:t>
            </a:r>
            <a:r>
              <a:rPr lang="uk-UA" sz="1400" b="0" i="0" u="none" strike="noStrike" dirty="0">
                <a:effectLst/>
                <a:latin typeface="Times New Roman" panose="02020603050405020304" pitchFamily="18" charset="0"/>
                <a:cs typeface="Times New Roman" panose="02020603050405020304" pitchFamily="18" charset="0"/>
              </a:rPr>
              <a:t>льотів</a:t>
            </a:r>
            <a:r>
              <a:rPr lang="uk-UA" sz="1400" b="0" i="0" dirty="0">
                <a:effectLst/>
                <a:latin typeface="Times New Roman" panose="02020603050405020304" pitchFamily="18" charset="0"/>
                <a:cs typeface="Times New Roman" panose="02020603050405020304" pitchFamily="18" charset="0"/>
              </a:rPr>
              <a:t>) і плит (ригелеві перекриття).</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50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8397F80-F0C3-4962-9F85-2B31C769E12E}"/>
              </a:ext>
            </a:extLst>
          </p:cNvPr>
          <p:cNvPicPr>
            <a:picLocks noChangeAspect="1"/>
          </p:cNvPicPr>
          <p:nvPr/>
        </p:nvPicPr>
        <p:blipFill rotWithShape="1">
          <a:blip r:embed="rId2"/>
          <a:srcRect l="20000" t="20592" r="24431" b="37772"/>
          <a:stretch/>
        </p:blipFill>
        <p:spPr>
          <a:xfrm>
            <a:off x="140190" y="83128"/>
            <a:ext cx="7580624" cy="3193473"/>
          </a:xfrm>
          <a:prstGeom prst="rect">
            <a:avLst/>
          </a:prstGeom>
        </p:spPr>
      </p:pic>
      <p:pic>
        <p:nvPicPr>
          <p:cNvPr id="4" name="Рисунок 3">
            <a:extLst>
              <a:ext uri="{FF2B5EF4-FFF2-40B4-BE49-F238E27FC236}">
                <a16:creationId xmlns:a16="http://schemas.microsoft.com/office/drawing/2014/main" id="{2B24DFEA-41E4-420C-8E08-04CBED8B984D}"/>
              </a:ext>
            </a:extLst>
          </p:cNvPr>
          <p:cNvPicPr>
            <a:picLocks noChangeAspect="1"/>
          </p:cNvPicPr>
          <p:nvPr/>
        </p:nvPicPr>
        <p:blipFill rotWithShape="1">
          <a:blip r:embed="rId3"/>
          <a:srcRect l="47159" t="35953" r="21365" b="31506"/>
          <a:stretch/>
        </p:blipFill>
        <p:spPr>
          <a:xfrm>
            <a:off x="140190" y="3429000"/>
            <a:ext cx="5494358" cy="3193472"/>
          </a:xfrm>
          <a:prstGeom prst="rect">
            <a:avLst/>
          </a:prstGeom>
        </p:spPr>
      </p:pic>
      <p:sp>
        <p:nvSpPr>
          <p:cNvPr id="6" name="TextBox 5">
            <a:extLst>
              <a:ext uri="{FF2B5EF4-FFF2-40B4-BE49-F238E27FC236}">
                <a16:creationId xmlns:a16="http://schemas.microsoft.com/office/drawing/2014/main" id="{4AB1B39F-6BD3-4FA5-8AFF-7170A3F569C8}"/>
              </a:ext>
            </a:extLst>
          </p:cNvPr>
          <p:cNvSpPr txBox="1"/>
          <p:nvPr/>
        </p:nvSpPr>
        <p:spPr>
          <a:xfrm>
            <a:off x="7827818" y="83128"/>
            <a:ext cx="4073236" cy="2062103"/>
          </a:xfrm>
          <a:prstGeom prst="rect">
            <a:avLst/>
          </a:prstGeom>
          <a:solidFill>
            <a:schemeClr val="accent3">
              <a:lumMod val="75000"/>
            </a:schemeClr>
          </a:solidFill>
        </p:spPr>
        <p:txBody>
          <a:bodyPr wrap="square">
            <a:spAutoFit/>
          </a:bodyPr>
          <a:lstStyle/>
          <a:p>
            <a:r>
              <a:rPr lang="uk-UA" sz="1600" dirty="0">
                <a:latin typeface="Times New Roman" panose="02020603050405020304" pitchFamily="18" charset="0"/>
                <a:cs typeface="Times New Roman" panose="02020603050405020304" pitchFamily="18" charset="0"/>
              </a:rPr>
              <a:t>Конструктивна схема сталевого каркасу </a:t>
            </a:r>
            <a:r>
              <a:rPr lang="uk-UA" sz="1600" dirty="0" err="1">
                <a:latin typeface="Times New Roman" panose="02020603050405020304" pitchFamily="18" charset="0"/>
                <a:cs typeface="Times New Roman" panose="02020603050405020304" pitchFamily="18" charset="0"/>
              </a:rPr>
              <a:t>двопролітної</a:t>
            </a:r>
            <a:r>
              <a:rPr lang="uk-UA" sz="1600" dirty="0">
                <a:latin typeface="Times New Roman" panose="02020603050405020304" pitchFamily="18" charset="0"/>
                <a:cs typeface="Times New Roman" panose="02020603050405020304" pitchFamily="18" charset="0"/>
              </a:rPr>
              <a:t> виробничої будівлі: </a:t>
            </a:r>
          </a:p>
          <a:p>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1 – кроквяна ферма; </a:t>
            </a:r>
          </a:p>
          <a:p>
            <a:r>
              <a:rPr lang="uk-UA" sz="1600" dirty="0">
                <a:latin typeface="Times New Roman" panose="02020603050405020304" pitchFamily="18" charset="0"/>
                <a:cs typeface="Times New Roman" panose="02020603050405020304" pitchFamily="18" charset="0"/>
              </a:rPr>
              <a:t>2 – колона; </a:t>
            </a:r>
          </a:p>
          <a:p>
            <a:r>
              <a:rPr lang="uk-UA" sz="1600" dirty="0">
                <a:latin typeface="Times New Roman" panose="02020603050405020304" pitchFamily="18" charset="0"/>
                <a:cs typeface="Times New Roman" panose="02020603050405020304" pitchFamily="18" charset="0"/>
              </a:rPr>
              <a:t>3 – підкранова балка; </a:t>
            </a:r>
          </a:p>
          <a:p>
            <a:r>
              <a:rPr lang="uk-UA" sz="1600" dirty="0">
                <a:latin typeface="Times New Roman" panose="02020603050405020304" pitchFamily="18" charset="0"/>
                <a:cs typeface="Times New Roman" panose="02020603050405020304" pitchFamily="18" charset="0"/>
              </a:rPr>
              <a:t>4 – світло-аераційний ліхтар; </a:t>
            </a:r>
          </a:p>
          <a:p>
            <a:r>
              <a:rPr lang="uk-UA" sz="1600" dirty="0">
                <a:latin typeface="Times New Roman" panose="02020603050405020304" pitchFamily="18" charset="0"/>
                <a:cs typeface="Times New Roman" panose="02020603050405020304" pitchFamily="18" charset="0"/>
              </a:rPr>
              <a:t>5 – зв’язки. </a:t>
            </a:r>
          </a:p>
        </p:txBody>
      </p:sp>
      <p:sp>
        <p:nvSpPr>
          <p:cNvPr id="8" name="TextBox 7">
            <a:extLst>
              <a:ext uri="{FF2B5EF4-FFF2-40B4-BE49-F238E27FC236}">
                <a16:creationId xmlns:a16="http://schemas.microsoft.com/office/drawing/2014/main" id="{B2520966-3BC7-49DA-9452-DC5476F07857}"/>
              </a:ext>
            </a:extLst>
          </p:cNvPr>
          <p:cNvSpPr txBox="1"/>
          <p:nvPr/>
        </p:nvSpPr>
        <p:spPr>
          <a:xfrm>
            <a:off x="5805054" y="3429000"/>
            <a:ext cx="6096000" cy="1200329"/>
          </a:xfrm>
          <a:prstGeom prst="rect">
            <a:avLst/>
          </a:prstGeom>
          <a:solidFill>
            <a:schemeClr val="accent3">
              <a:lumMod val="75000"/>
            </a:schemeClr>
          </a:solidFill>
        </p:spPr>
        <p:txBody>
          <a:bodyPr wrap="square">
            <a:spAutoFit/>
          </a:bodyPr>
          <a:lstStyle/>
          <a:p>
            <a:pPr algn="just"/>
            <a:r>
              <a:rPr lang="uk-UA" dirty="0">
                <a:latin typeface="Times New Roman" panose="02020603050405020304" pitchFamily="18" charset="0"/>
                <a:cs typeface="Times New Roman" panose="02020603050405020304" pitchFamily="18" charset="0"/>
              </a:rPr>
              <a:t>При сталевому каркасі конструктивні схеми в основному аналогічні тим, що використовуються для залізобетонних каркасів, та визначаються сполученням основних </a:t>
            </a:r>
            <a:r>
              <a:rPr lang="uk-UA" sz="1600" dirty="0">
                <a:latin typeface="Times New Roman" panose="02020603050405020304" pitchFamily="18" charset="0"/>
                <a:cs typeface="Times New Roman" panose="02020603050405020304" pitchFamily="18" charset="0"/>
              </a:rPr>
              <a:t>елементів</a:t>
            </a:r>
            <a:r>
              <a:rPr lang="uk-UA" dirty="0">
                <a:latin typeface="Times New Roman" panose="02020603050405020304" pitchFamily="18" charset="0"/>
                <a:cs typeface="Times New Roman" panose="02020603050405020304" pitchFamily="18" charset="0"/>
              </a:rPr>
              <a:t> – балок, ферм, колон, зв’язаних в єдине ціле. </a:t>
            </a:r>
          </a:p>
        </p:txBody>
      </p:sp>
      <p:sp>
        <p:nvSpPr>
          <p:cNvPr id="10" name="TextBox 9">
            <a:extLst>
              <a:ext uri="{FF2B5EF4-FFF2-40B4-BE49-F238E27FC236}">
                <a16:creationId xmlns:a16="http://schemas.microsoft.com/office/drawing/2014/main" id="{F809A138-C131-4AA7-90DB-A049C4386673}"/>
              </a:ext>
            </a:extLst>
          </p:cNvPr>
          <p:cNvSpPr txBox="1"/>
          <p:nvPr/>
        </p:nvSpPr>
        <p:spPr>
          <a:xfrm>
            <a:off x="5805054" y="5422143"/>
            <a:ext cx="6096000" cy="1200329"/>
          </a:xfrm>
          <a:prstGeom prst="rect">
            <a:avLst/>
          </a:prstGeom>
          <a:solidFill>
            <a:schemeClr val="accent3">
              <a:lumMod val="75000"/>
            </a:schemeClr>
          </a:solidFill>
        </p:spPr>
        <p:txBody>
          <a:bodyPr wrap="square">
            <a:spAutoFit/>
          </a:bodyPr>
          <a:lstStyle/>
          <a:p>
            <a:pPr algn="just"/>
            <a:r>
              <a:rPr lang="uk-UA" dirty="0">
                <a:latin typeface="Times New Roman" panose="02020603050405020304" pitchFamily="18" charset="0"/>
                <a:cs typeface="Times New Roman" panose="02020603050405020304" pitchFamily="18" charset="0"/>
              </a:rPr>
              <a:t>Основними елементами несучого сталевого каркасу, які сприймають практично всі навантаження, що діють на будівлю, є плоскі поперечні рами, котрі утворюються колонами та кроквяними фермами (ригелями). </a:t>
            </a:r>
          </a:p>
        </p:txBody>
      </p:sp>
    </p:spTree>
    <p:extLst>
      <p:ext uri="{BB962C8B-B14F-4D97-AF65-F5344CB8AC3E}">
        <p14:creationId xmlns:p14="http://schemas.microsoft.com/office/powerpoint/2010/main" val="341846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C5CA19-1A56-4E78-B50E-8B86CD275E4A}"/>
              </a:ext>
            </a:extLst>
          </p:cNvPr>
          <p:cNvSpPr txBox="1"/>
          <p:nvPr/>
        </p:nvSpPr>
        <p:spPr>
          <a:xfrm>
            <a:off x="110837" y="235527"/>
            <a:ext cx="6096000" cy="2462213"/>
          </a:xfrm>
          <a:prstGeom prst="rect">
            <a:avLst/>
          </a:prstGeom>
          <a:noFill/>
        </p:spPr>
        <p:txBody>
          <a:bodyPr wrap="square">
            <a:spAutoFit/>
          </a:bodyPr>
          <a:lstStyle/>
          <a:p>
            <a:pPr marL="82550" indent="17463" algn="just"/>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Одноповерхові будівлі зводять залежно від забудови у вигляді</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indent="17463" algn="just">
              <a:spcBef>
                <a:spcPts val="5"/>
              </a:spcBef>
              <a:spcAft>
                <a:spcPts val="0"/>
              </a:spcAft>
            </a:pP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суцільної або павільйонної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забудови.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69875" lvl="0" indent="17463" algn="just">
              <a:spcAft>
                <a:spcPts val="0"/>
              </a:spcAft>
              <a:buSzPts val="1600"/>
              <a:buFont typeface="Times New Roman" panose="02020603050405020304" pitchFamily="18" charset="0"/>
              <a:buAutoNum type="arabicPeriod"/>
              <a:tabLst>
                <a:tab pos="629285"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Будинки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суцільної забудови,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прямокутні у плані, доцільні за площини не більше 30-35 тис. м</a:t>
            </a:r>
            <a:r>
              <a:rPr lang="uk-UA"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Вони бувають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ліхтарні та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безліхтарні</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Безліхтарні</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 економлять будівельні витрати на покриття, але вимагають збільшення експлуатаційних витрат на освітлення та</a:t>
            </a:r>
            <a:r>
              <a:rPr lang="uk-UA" sz="1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вентиляцію.</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71145" lvl="0" indent="17463" algn="just">
              <a:spcAft>
                <a:spcPts val="0"/>
              </a:spcAft>
              <a:buSzPts val="1600"/>
              <a:buFont typeface="Times New Roman" panose="02020603050405020304" pitchFamily="18" charset="0"/>
              <a:buAutoNum type="arabicPeriod"/>
              <a:tabLst>
                <a:tab pos="63119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Будинки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павільйонної забудови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зводять тільки ліхтарними зі зменшеною кількістю прольотів для виробництв, які потребують активної аерації, природного освітлення, обладнання, що розташовується на різних рівнях (на</a:t>
            </a:r>
            <a:r>
              <a:rPr lang="uk-UA" sz="14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етажерках</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E1A472B-D9E0-46C8-9BB6-3AFE1FC4EF99}"/>
              </a:ext>
            </a:extLst>
          </p:cNvPr>
          <p:cNvSpPr txBox="1"/>
          <p:nvPr/>
        </p:nvSpPr>
        <p:spPr>
          <a:xfrm>
            <a:off x="110837" y="3060382"/>
            <a:ext cx="6096000" cy="3123932"/>
          </a:xfrm>
          <a:prstGeom prst="rect">
            <a:avLst/>
          </a:prstGeom>
          <a:noFill/>
        </p:spPr>
        <p:txBody>
          <a:bodyPr wrap="square">
            <a:spAutoFit/>
          </a:bodyPr>
          <a:lstStyle/>
          <a:p>
            <a:pPr marL="82550" marR="271780" algn="just">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Залежно від розташування внутрішніх опор, розрізняють будівлі з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прольотною, чарунковою або зальною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організацією внутрішнього простору та їх комбінаціями.</a:t>
            </a:r>
          </a:p>
          <a:p>
            <a:pPr marL="82550" marR="271780" algn="just">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71780" algn="just">
              <a:spcAft>
                <a:spcPts val="0"/>
              </a:spcAft>
            </a:pPr>
            <a:r>
              <a:rPr lang="uk-UA" sz="1400" b="1" i="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Прольотні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будинки компонують у вигляді груп паралельних прольотів для виробництв з постійним напрямком технологічного потоку. В них в основному використовують мостові крани. Їх уніфіковані</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габарити</a:t>
            </a:r>
            <a:r>
              <a:rPr lang="uk-UA" sz="1400" spc="2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18´144,</a:t>
            </a:r>
            <a:r>
              <a:rPr lang="uk-UA" sz="1400" spc="2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24´144,</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30´72.n</a:t>
            </a:r>
            <a:r>
              <a:rPr lang="uk-UA" sz="1400" spc="2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м</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висотою</a:t>
            </a:r>
            <a:r>
              <a:rPr lang="uk-UA" sz="1400" spc="2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algn="just">
              <a:lnSpc>
                <a:spcPts val="1835"/>
              </a:lnSpc>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10.8 м.</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marR="272415" lvl="0" algn="just">
              <a:spcAft>
                <a:spcPts val="0"/>
              </a:spcAft>
              <a:buSzPts val="1600"/>
              <a:buFont typeface="Times New Roman" panose="02020603050405020304" pitchFamily="18" charset="0"/>
              <a:buAutoNum type="arabicPeriod" startAt="2"/>
              <a:tabLst>
                <a:tab pos="598170" algn="l"/>
              </a:tabLst>
            </a:pP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Чарункові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ячейкові</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будівлі з квадратною сіткою колон 18´18 або 24´24 м обладнують, як правило, підвісним або підлоговим транспортом.</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2550" algn="just"/>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Зальні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будівлі зводять з прольотами 100 м та більше для виробництв з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крупногабаритною</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 продукцією. Допоміжні приміщення тут розташовують на вбудованих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етажерках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 сіткою колон 6´6</a:t>
            </a:r>
            <a:r>
              <a:rPr lang="uk-UA" sz="1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м.</a:t>
            </a:r>
            <a:endParaRPr lang="ru-RU" sz="1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D194A82-38CF-4253-8914-9B6211669F40}"/>
              </a:ext>
            </a:extLst>
          </p:cNvPr>
          <p:cNvSpPr txBox="1"/>
          <p:nvPr/>
        </p:nvSpPr>
        <p:spPr>
          <a:xfrm>
            <a:off x="6096000" y="5026729"/>
            <a:ext cx="6096000" cy="1615827"/>
          </a:xfrm>
          <a:prstGeom prst="rect">
            <a:avLst/>
          </a:prstGeom>
          <a:noFill/>
        </p:spPr>
        <p:txBody>
          <a:bodyPr wrap="square">
            <a:spAutoFit/>
          </a:bodyPr>
          <a:lstStyle/>
          <a:p>
            <a:pPr marL="173038" marR="376555" indent="6350" algn="just">
              <a:spcAft>
                <a:spcPts val="0"/>
              </a:spcAft>
            </a:pP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Об‘ємно</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-планувальним елементом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або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просторовою чарункою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звуть частину будівлі з розмірами, що дорівнюють прольоту, кроку та висоті поверху (рис. 4.6). За типами </a:t>
            </a:r>
            <a:r>
              <a:rPr lang="uk-UA" sz="1400" dirty="0" err="1">
                <a:effectLst/>
                <a:latin typeface="Times New Roman" panose="02020603050405020304" pitchFamily="18" charset="0"/>
                <a:ea typeface="Times New Roman" panose="02020603050405020304" pitchFamily="18" charset="0"/>
                <a:cs typeface="Times New Roman" panose="02020603050405020304" pitchFamily="18" charset="0"/>
              </a:rPr>
              <a:t>об‘ємно</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-планувальних елементів розрізняються чарунки: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lnSpc>
                <a:spcPts val="1835"/>
              </a:lnSpc>
              <a:buSzPts val="1600"/>
              <a:buFont typeface="Times New Roman" panose="02020603050405020304" pitchFamily="18" charset="0"/>
              <a:buAutoNum type="arabicPeriod"/>
              <a:tabLst>
                <a:tab pos="574040" algn="l"/>
                <a:tab pos="221996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кутову;</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4 - середню;</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1179195" lvl="1" indent="-285750" algn="just">
              <a:spcAft>
                <a:spcPts val="0"/>
              </a:spcAft>
              <a:buSzPts val="1600"/>
              <a:buFont typeface="Times New Roman" panose="02020603050405020304" pitchFamily="18" charset="0"/>
              <a:buAutoNum type="arabicPeriod"/>
              <a:tabLst>
                <a:tab pos="574040" algn="l"/>
                <a:tab pos="221996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uk-UA" sz="1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торцеву</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5 - бокову, у температурного шва; </a:t>
            </a:r>
          </a:p>
          <a:p>
            <a:pPr marL="742950" marR="1179195" lvl="1" indent="-285750" algn="just">
              <a:spcAft>
                <a:spcPts val="0"/>
              </a:spcAft>
              <a:buSzPts val="1600"/>
              <a:buFont typeface="Times New Roman" panose="02020603050405020304" pitchFamily="18" charset="0"/>
              <a:buAutoNum type="arabicPeriod"/>
              <a:tabLst>
                <a:tab pos="574040" algn="l"/>
                <a:tab pos="2219960" algn="l"/>
              </a:tabLs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uk-UA" sz="1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бокову;  6 - середню, у температурного</a:t>
            </a:r>
            <a:r>
              <a:rPr lang="uk-UA" sz="14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шва.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48E1A823-A826-4CB3-B703-0750C3539D54}"/>
              </a:ext>
            </a:extLst>
          </p:cNvPr>
          <p:cNvPicPr>
            <a:picLocks noChangeAspect="1"/>
          </p:cNvPicPr>
          <p:nvPr/>
        </p:nvPicPr>
        <p:blipFill rotWithShape="1">
          <a:blip r:embed="rId2"/>
          <a:srcRect l="27388" t="28249" r="27613" b="9828"/>
          <a:stretch/>
        </p:blipFill>
        <p:spPr>
          <a:xfrm>
            <a:off x="5971308" y="2423"/>
            <a:ext cx="6220691" cy="4812779"/>
          </a:xfrm>
          <a:prstGeom prst="rect">
            <a:avLst/>
          </a:prstGeom>
        </p:spPr>
      </p:pic>
    </p:spTree>
    <p:extLst>
      <p:ext uri="{BB962C8B-B14F-4D97-AF65-F5344CB8AC3E}">
        <p14:creationId xmlns:p14="http://schemas.microsoft.com/office/powerpoint/2010/main" val="1130017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495600" y="1052736"/>
            <a:ext cx="7493456" cy="758984"/>
          </a:xfrm>
        </p:spPr>
        <p:txBody>
          <a:bodyPr>
            <a:noAutofit/>
          </a:bodyPr>
          <a:lstStyle/>
          <a:p>
            <a:pPr algn="ctr"/>
            <a:r>
              <a:rPr lang="uk-UA" sz="2400" dirty="0"/>
              <a:t>Основні питання, які розглядаються під час вивчення дисципліни:</a:t>
            </a:r>
            <a:endParaRPr lang="ru-RU"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2612" y="5229211"/>
            <a:ext cx="1520725" cy="15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63552" y="2852936"/>
            <a:ext cx="8233280" cy="1815882"/>
          </a:xfrm>
          <a:prstGeom prst="rect">
            <a:avLst/>
          </a:prstGeom>
          <a:noFill/>
        </p:spPr>
        <p:txBody>
          <a:bodyPr wrap="none" rtlCol="0">
            <a:spAutoFit/>
          </a:bodyPr>
          <a:lstStyle/>
          <a:p>
            <a:pPr marL="342900" indent="-342900">
              <a:buFont typeface="Symbol"/>
              <a:buChar char=""/>
            </a:pPr>
            <a:r>
              <a:rPr lang="uk-UA" sz="1600" i="1" dirty="0">
                <a:latin typeface="Times New Roman"/>
                <a:ea typeface="MS Mincho"/>
              </a:rPr>
              <a:t>аналізувати вимоги до безпеки </a:t>
            </a:r>
            <a:r>
              <a:rPr lang="uk-UA" sz="1600" i="1" dirty="0">
                <a:latin typeface="Times New Roman"/>
                <a:ea typeface="MS Mincho"/>
              </a:rPr>
              <a:t>під час проектування промислових споруд., </a:t>
            </a:r>
          </a:p>
          <a:p>
            <a:pPr marL="342900" indent="-342900">
              <a:buFont typeface="Symbol"/>
              <a:buChar char=""/>
            </a:pPr>
            <a:r>
              <a:rPr lang="uk-UA" sz="1600" i="1" dirty="0">
                <a:latin typeface="Times New Roman"/>
                <a:ea typeface="MS Mincho"/>
              </a:rPr>
              <a:t>проектувати природоохоронне обладнання;</a:t>
            </a:r>
          </a:p>
          <a:p>
            <a:pPr marL="342900" indent="-342900">
              <a:buFont typeface="Symbol"/>
              <a:buChar char=""/>
            </a:pPr>
            <a:r>
              <a:rPr lang="uk-UA" sz="1600" i="1" dirty="0">
                <a:latin typeface="Times New Roman"/>
                <a:ea typeface="MS Mincho"/>
              </a:rPr>
              <a:t>аналізувати </a:t>
            </a:r>
            <a:r>
              <a:rPr lang="uk-UA" sz="1600" i="1" dirty="0">
                <a:latin typeface="Times New Roman"/>
                <a:ea typeface="MS Mincho"/>
              </a:rPr>
              <a:t>нормативно-правове забезпечення у сфері державного нагляду і </a:t>
            </a:r>
            <a:r>
              <a:rPr lang="uk-UA" sz="1600" i="1" dirty="0">
                <a:latin typeface="Times New Roman"/>
                <a:ea typeface="MS Mincho"/>
              </a:rPr>
              <a:t>контролю</a:t>
            </a:r>
          </a:p>
          <a:p>
            <a:r>
              <a:rPr lang="uk-UA" sz="1600" i="1" dirty="0">
                <a:latin typeface="Times New Roman"/>
                <a:ea typeface="MS Mincho"/>
              </a:rPr>
              <a:t> </a:t>
            </a:r>
            <a:r>
              <a:rPr lang="uk-UA" sz="1600" i="1" dirty="0">
                <a:latin typeface="Times New Roman"/>
                <a:ea typeface="MS Mincho"/>
              </a:rPr>
              <a:t>за охороною </a:t>
            </a:r>
            <a:r>
              <a:rPr lang="uk-UA" sz="1600" i="1" dirty="0">
                <a:latin typeface="Times New Roman"/>
                <a:ea typeface="MS Mincho"/>
              </a:rPr>
              <a:t>праці та </a:t>
            </a:r>
            <a:r>
              <a:rPr lang="uk-UA" sz="1600" i="1" dirty="0">
                <a:latin typeface="Times New Roman"/>
                <a:ea typeface="MS Mincho"/>
              </a:rPr>
              <a:t>промисловою </a:t>
            </a:r>
            <a:r>
              <a:rPr lang="uk-UA" sz="1600" i="1" dirty="0">
                <a:latin typeface="Times New Roman"/>
                <a:ea typeface="MS Mincho"/>
              </a:rPr>
              <a:t>безпекою;</a:t>
            </a:r>
          </a:p>
          <a:p>
            <a:pPr marL="171450" indent="-171450">
              <a:buFont typeface="Arial" panose="020B0604020202020204" pitchFamily="34" charset="0"/>
              <a:buChar char="•"/>
            </a:pPr>
            <a:r>
              <a:rPr lang="uk-UA" sz="1600" i="1" dirty="0">
                <a:latin typeface="Times New Roman"/>
                <a:ea typeface="MS Mincho"/>
              </a:rPr>
              <a:t>контролювати</a:t>
            </a:r>
            <a:r>
              <a:rPr lang="uk-UA" sz="1600" i="1" dirty="0">
                <a:latin typeface="Times New Roman"/>
                <a:ea typeface="MS Mincho"/>
              </a:rPr>
              <a:t> виконання проектування та монтажу природоохоронного обладнання;</a:t>
            </a:r>
          </a:p>
          <a:p>
            <a:pPr marL="171450" indent="-171450">
              <a:buFont typeface="Arial" panose="020B0604020202020204" pitchFamily="34" charset="0"/>
              <a:buChar char="•"/>
            </a:pPr>
            <a:r>
              <a:rPr lang="uk-UA" sz="1600" i="1" dirty="0">
                <a:latin typeface="Times New Roman"/>
                <a:ea typeface="MS Mincho"/>
              </a:rPr>
              <a:t> </a:t>
            </a:r>
            <a:r>
              <a:rPr lang="uk-UA" sz="1600" i="1" dirty="0">
                <a:latin typeface="Times New Roman"/>
                <a:ea typeface="MS Mincho"/>
              </a:rPr>
              <a:t>визначати загрози для працюючих що діють на робочих місцях або ланках виробництва, </a:t>
            </a:r>
            <a:endParaRPr lang="uk-UA" sz="1600" i="1" dirty="0">
              <a:latin typeface="Times New Roman"/>
              <a:ea typeface="MS Mincho"/>
            </a:endParaRPr>
          </a:p>
          <a:p>
            <a:r>
              <a:rPr lang="uk-UA" sz="1600" i="1" dirty="0">
                <a:latin typeface="Times New Roman"/>
                <a:ea typeface="MS Mincho"/>
              </a:rPr>
              <a:t>та </a:t>
            </a:r>
            <a:r>
              <a:rPr lang="uk-UA" sz="1600" i="1" dirty="0">
                <a:latin typeface="Times New Roman"/>
                <a:ea typeface="MS Mincho"/>
              </a:rPr>
              <a:t>вживати </a:t>
            </a:r>
            <a:r>
              <a:rPr lang="uk-UA" sz="1600" i="1" dirty="0">
                <a:latin typeface="Times New Roman"/>
                <a:ea typeface="MS Mincho"/>
              </a:rPr>
              <a:t>профілактичних заходів </a:t>
            </a:r>
            <a:r>
              <a:rPr lang="uk-UA" sz="1600" i="1" dirty="0">
                <a:latin typeface="Times New Roman"/>
                <a:ea typeface="MS Mincho"/>
              </a:rPr>
              <a:t>щодо їх </a:t>
            </a:r>
            <a:r>
              <a:rPr lang="uk-UA" sz="1600" i="1" dirty="0">
                <a:latin typeface="Times New Roman"/>
                <a:ea typeface="MS Mincho"/>
              </a:rPr>
              <a:t>запобігання</a:t>
            </a:r>
            <a:endParaRPr lang="uk-UA" sz="1600" i="1" dirty="0">
              <a:latin typeface="Times New Roman"/>
              <a:ea typeface="MS Mincho"/>
            </a:endParaRPr>
          </a:p>
        </p:txBody>
      </p:sp>
    </p:spTree>
    <p:extLst>
      <p:ext uri="{BB962C8B-B14F-4D97-AF65-F5344CB8AC3E}">
        <p14:creationId xmlns:p14="http://schemas.microsoft.com/office/powerpoint/2010/main" val="487590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17581-B494-44F3-8635-A76BFBF4B019}"/>
              </a:ext>
            </a:extLst>
          </p:cNvPr>
          <p:cNvSpPr txBox="1"/>
          <p:nvPr/>
        </p:nvSpPr>
        <p:spPr>
          <a:xfrm>
            <a:off x="249382" y="155461"/>
            <a:ext cx="11583694" cy="2862322"/>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КОМПОЗИЦІЙНІ ТА ОБ′ЄМНО-ПЛАНУВАЛЬНІ РІШЕННЯ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Одноповерхові будівлі.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Основні уніфіковані параметри й укрупнені модулі для одноповерхових промислових будівель приведені в табл. Для багатьох галузей розробка типових проектів промислових будівель велася на основі блокування структурних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об'ємно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-планувальних елементів: уніфікованих типових секцій (УТС) або уніфікованих типових прольотів (УТП), тобто структурних об'ємних частин будівлі, що складають з декількох секцій або прольотів однакової висоти. Габарити УТС і УТП розроблені відповідно виду технологічних процесів і конструктивного рішення будівлі. Тому максимальна їх довжина дорівнює відстані між поперечними температурними швами, а максимальна ширина – відстані між подовжніми температурними швами. </a:t>
            </a:r>
          </a:p>
        </p:txBody>
      </p:sp>
      <p:pic>
        <p:nvPicPr>
          <p:cNvPr id="7" name="Рисунок 6">
            <a:extLst>
              <a:ext uri="{FF2B5EF4-FFF2-40B4-BE49-F238E27FC236}">
                <a16:creationId xmlns:a16="http://schemas.microsoft.com/office/drawing/2014/main" id="{AC1CC46D-643D-45ED-BD42-558006CA540A}"/>
              </a:ext>
            </a:extLst>
          </p:cNvPr>
          <p:cNvPicPr>
            <a:picLocks noChangeAspect="1"/>
          </p:cNvPicPr>
          <p:nvPr/>
        </p:nvPicPr>
        <p:blipFill rotWithShape="1">
          <a:blip r:embed="rId2"/>
          <a:srcRect l="29545" t="32112" r="30910" b="42016"/>
          <a:stretch/>
        </p:blipFill>
        <p:spPr>
          <a:xfrm>
            <a:off x="4804230" y="3240053"/>
            <a:ext cx="7028846" cy="2585323"/>
          </a:xfrm>
          <a:prstGeom prst="rect">
            <a:avLst/>
          </a:prstGeom>
        </p:spPr>
      </p:pic>
      <p:sp>
        <p:nvSpPr>
          <p:cNvPr id="9" name="TextBox 8">
            <a:extLst>
              <a:ext uri="{FF2B5EF4-FFF2-40B4-BE49-F238E27FC236}">
                <a16:creationId xmlns:a16="http://schemas.microsoft.com/office/drawing/2014/main" id="{0F543D41-8637-46F6-896F-E80FE66066C4}"/>
              </a:ext>
            </a:extLst>
          </p:cNvPr>
          <p:cNvSpPr txBox="1"/>
          <p:nvPr/>
        </p:nvSpPr>
        <p:spPr>
          <a:xfrm>
            <a:off x="249382" y="3240053"/>
            <a:ext cx="4294909" cy="2585323"/>
          </a:xfrm>
          <a:prstGeom prst="rect">
            <a:avLst/>
          </a:prstGeom>
          <a:solidFill>
            <a:schemeClr val="bg1">
              <a:lumMod val="75000"/>
              <a:lumOff val="25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залежності від характеру технологічного процесу одноповерхові промислові будівлі за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об'ємно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-планувальним рішенням можуть бути</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прольотного,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зального,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коміркового</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комбінованого типу. </a:t>
            </a:r>
          </a:p>
        </p:txBody>
      </p:sp>
    </p:spTree>
    <p:extLst>
      <p:ext uri="{BB962C8B-B14F-4D97-AF65-F5344CB8AC3E}">
        <p14:creationId xmlns:p14="http://schemas.microsoft.com/office/powerpoint/2010/main" val="4080845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D6751F-4DD2-40EA-9678-0001CBCD565C}"/>
              </a:ext>
            </a:extLst>
          </p:cNvPr>
          <p:cNvSpPr txBox="1"/>
          <p:nvPr/>
        </p:nvSpPr>
        <p:spPr>
          <a:xfrm>
            <a:off x="457200" y="307953"/>
            <a:ext cx="11277600" cy="3416320"/>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Будівлі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прольотного типу </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застосовують, коли технологічні процеси спрямовані уздовж прольоту і обслуговують кранами. Розміри прольотів 12—36 м, крок внутрішніх колон приймають звичайно 6 чи 12 м, але можуть бути і більшим.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Будівлі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зального типу</a:t>
            </a:r>
            <a:r>
              <a:rPr kumimoji="0" lang="uk-UA" sz="1800" b="0" i="0" u="sng"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застосовують, коли технологічний процес зв'язаний з великогабаритною продукцією або устаткуванням: машинні зали теплових електростанцій, цехи зборки літаків і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т.п</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Прольоти будівель можуть бути 96 м і більші, що перекривають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великопрольотними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просторовими конструкціями. Проліт і крок колон приймають кратними 6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Одноповерхові будівлі суцільної забудови з квадратною сіткою колон 12×12, 18×18, 24×24 30×30 і 36×36 є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коміркового типу</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вони представляються як будівлі з «гнучким» плануванням чи універсальними. У таких будівлях висоту приймають однаковою, а з видів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підйомно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-транспортного устаткування – підвісні крани. </a:t>
            </a:r>
          </a:p>
        </p:txBody>
      </p:sp>
      <p:pic>
        <p:nvPicPr>
          <p:cNvPr id="4" name="Рисунок 3">
            <a:extLst>
              <a:ext uri="{FF2B5EF4-FFF2-40B4-BE49-F238E27FC236}">
                <a16:creationId xmlns:a16="http://schemas.microsoft.com/office/drawing/2014/main" id="{195293D6-AEE5-4FDA-96E6-5044E198963D}"/>
              </a:ext>
            </a:extLst>
          </p:cNvPr>
          <p:cNvPicPr>
            <a:picLocks noChangeAspect="1"/>
          </p:cNvPicPr>
          <p:nvPr/>
        </p:nvPicPr>
        <p:blipFill rotWithShape="1">
          <a:blip r:embed="rId2"/>
          <a:srcRect l="53523" t="27867" r="4545" b="46784"/>
          <a:stretch/>
        </p:blipFill>
        <p:spPr>
          <a:xfrm>
            <a:off x="457200" y="4330720"/>
            <a:ext cx="5112328" cy="1737571"/>
          </a:xfrm>
          <a:prstGeom prst="rect">
            <a:avLst/>
          </a:prstGeom>
        </p:spPr>
      </p:pic>
      <p:pic>
        <p:nvPicPr>
          <p:cNvPr id="10" name="Рисунок 9">
            <a:extLst>
              <a:ext uri="{FF2B5EF4-FFF2-40B4-BE49-F238E27FC236}">
                <a16:creationId xmlns:a16="http://schemas.microsoft.com/office/drawing/2014/main" id="{2049FED4-D5E8-4CE5-8CD3-E3BCFCBCA53E}"/>
              </a:ext>
            </a:extLst>
          </p:cNvPr>
          <p:cNvPicPr>
            <a:picLocks noChangeAspect="1"/>
          </p:cNvPicPr>
          <p:nvPr/>
        </p:nvPicPr>
        <p:blipFill rotWithShape="1">
          <a:blip r:embed="rId2"/>
          <a:srcRect l="53523" t="51195" r="6433" b="26858"/>
          <a:stretch/>
        </p:blipFill>
        <p:spPr>
          <a:xfrm>
            <a:off x="6095999" y="4330720"/>
            <a:ext cx="5638801" cy="1737571"/>
          </a:xfrm>
          <a:prstGeom prst="rect">
            <a:avLst/>
          </a:prstGeom>
        </p:spPr>
      </p:pic>
    </p:spTree>
    <p:extLst>
      <p:ext uri="{BB962C8B-B14F-4D97-AF65-F5344CB8AC3E}">
        <p14:creationId xmlns:p14="http://schemas.microsoft.com/office/powerpoint/2010/main" val="2979063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0C3DB-B124-40B8-B444-DD087427EB22}"/>
              </a:ext>
            </a:extLst>
          </p:cNvPr>
          <p:cNvSpPr txBox="1"/>
          <p:nvPr/>
        </p:nvSpPr>
        <p:spPr>
          <a:xfrm>
            <a:off x="180109" y="900544"/>
            <a:ext cx="5981698"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будівлях, обладнаних мостовими кранами, висоту приміщення і позначку верху кранової консолі колон погоджують не тільки з прольотом, але і з кроком колон каркаса</a:t>
            </a:r>
          </a:p>
        </p:txBody>
      </p:sp>
      <p:pic>
        <p:nvPicPr>
          <p:cNvPr id="4" name="Рисунок 3">
            <a:extLst>
              <a:ext uri="{FF2B5EF4-FFF2-40B4-BE49-F238E27FC236}">
                <a16:creationId xmlns:a16="http://schemas.microsoft.com/office/drawing/2014/main" id="{1220F347-0EBD-4902-BDE9-93F956EEEE8F}"/>
              </a:ext>
            </a:extLst>
          </p:cNvPr>
          <p:cNvPicPr>
            <a:picLocks noChangeAspect="1"/>
          </p:cNvPicPr>
          <p:nvPr/>
        </p:nvPicPr>
        <p:blipFill rotWithShape="1">
          <a:blip r:embed="rId2"/>
          <a:srcRect l="26022" t="33325" r="27159" b="14932"/>
          <a:stretch/>
        </p:blipFill>
        <p:spPr>
          <a:xfrm>
            <a:off x="122958" y="2198455"/>
            <a:ext cx="6096000" cy="3787807"/>
          </a:xfrm>
          <a:prstGeom prst="rect">
            <a:avLst/>
          </a:prstGeom>
        </p:spPr>
      </p:pic>
      <p:pic>
        <p:nvPicPr>
          <p:cNvPr id="10" name="Рисунок 9">
            <a:extLst>
              <a:ext uri="{FF2B5EF4-FFF2-40B4-BE49-F238E27FC236}">
                <a16:creationId xmlns:a16="http://schemas.microsoft.com/office/drawing/2014/main" id="{CA236554-7E38-49F6-BA6A-C1F4407BC805}"/>
              </a:ext>
            </a:extLst>
          </p:cNvPr>
          <p:cNvPicPr>
            <a:picLocks noChangeAspect="1"/>
          </p:cNvPicPr>
          <p:nvPr/>
        </p:nvPicPr>
        <p:blipFill rotWithShape="1">
          <a:blip r:embed="rId3"/>
          <a:srcRect l="25454" t="33123" r="27615" b="7656"/>
          <a:stretch/>
        </p:blipFill>
        <p:spPr>
          <a:xfrm>
            <a:off x="6404266" y="168764"/>
            <a:ext cx="5721927" cy="4059382"/>
          </a:xfrm>
          <a:prstGeom prst="rect">
            <a:avLst/>
          </a:prstGeom>
        </p:spPr>
      </p:pic>
      <p:sp>
        <p:nvSpPr>
          <p:cNvPr id="12" name="TextBox 11">
            <a:extLst>
              <a:ext uri="{FF2B5EF4-FFF2-40B4-BE49-F238E27FC236}">
                <a16:creationId xmlns:a16="http://schemas.microsoft.com/office/drawing/2014/main" id="{BD7CDE4B-CFEB-4E57-A2CD-65D85154EEB4}"/>
              </a:ext>
            </a:extLst>
          </p:cNvPr>
          <p:cNvSpPr txBox="1"/>
          <p:nvPr/>
        </p:nvSpPr>
        <p:spPr>
          <a:xfrm>
            <a:off x="6404266" y="4366967"/>
            <a:ext cx="5613478" cy="203132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Багатоповерхові будівлі. Сітку колон призначають у залежності від нормативного корисного навантаження на 1 м2 перекриття. Роз міри прольотів призначають кратними 3 м, крок колон рівним 6 м. Так, при навантаженні до 10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кН</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/м2 (1 т/м2 ) приймають сітку колон 9×6 м, а при навантаженнях 20 і 25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кН</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/м2 (2,0 і 2,5 т/м2 ) 6×6 м. </a:t>
            </a:r>
          </a:p>
        </p:txBody>
      </p:sp>
    </p:spTree>
    <p:extLst>
      <p:ext uri="{BB962C8B-B14F-4D97-AF65-F5344CB8AC3E}">
        <p14:creationId xmlns:p14="http://schemas.microsoft.com/office/powerpoint/2010/main" val="80896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46F50D-121F-4D6A-8D57-8B3748E9FE14}"/>
              </a:ext>
            </a:extLst>
          </p:cNvPr>
          <p:cNvSpPr txBox="1"/>
          <p:nvPr/>
        </p:nvSpPr>
        <p:spPr>
          <a:xfrm>
            <a:off x="180110" y="136269"/>
            <a:ext cx="11831781" cy="1477328"/>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невеликих прольотах (до 12 м) і відсутності важкого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підйомно</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-транспортного устаткування застосовують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стінову (</a:t>
            </a:r>
            <a:r>
              <a:rPr kumimoji="0" lang="uk-UA" sz="1800" b="1" i="0" u="sng" strike="noStrike" kern="1200" cap="none" spc="0" normalizeH="0" baseline="0" noProof="0" dirty="0" err="1">
                <a:ln>
                  <a:noFill/>
                </a:ln>
                <a:solidFill>
                  <a:prstClr val="white"/>
                </a:solidFill>
                <a:effectLst/>
                <a:uLnTx/>
                <a:uFillTx/>
                <a:latin typeface="Corbel" panose="020B0503020204020204"/>
                <a:ea typeface="+mn-ea"/>
                <a:cs typeface="+mn-cs"/>
              </a:rPr>
              <a:t>безкаркасну</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індустріалізовану будівельну систему (ІБС) з подовжніми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несівними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стінами, посиленими пілястрами.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більшості випадків конструкції одноповерхових промислових будівель виконують по </a:t>
            </a:r>
            <a:r>
              <a:rPr kumimoji="0" lang="uk-UA" sz="1800" b="1" i="0" u="sng" strike="noStrike" kern="1200" cap="none" spc="0" normalizeH="0" baseline="0" noProof="0" dirty="0">
                <a:ln>
                  <a:noFill/>
                </a:ln>
                <a:solidFill>
                  <a:prstClr val="white"/>
                </a:solidFill>
                <a:effectLst/>
                <a:uLnTx/>
                <a:uFillTx/>
                <a:latin typeface="Corbel" panose="020B0503020204020204"/>
                <a:ea typeface="+mn-ea"/>
                <a:cs typeface="+mn-cs"/>
              </a:rPr>
              <a:t>каркасній ІБС.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Несівним</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кістяком каркасної будівлі служать поперечні рами і їхні єднальні подовжні елементи </a:t>
            </a:r>
          </a:p>
        </p:txBody>
      </p:sp>
      <p:pic>
        <p:nvPicPr>
          <p:cNvPr id="4" name="Рисунок 3">
            <a:extLst>
              <a:ext uri="{FF2B5EF4-FFF2-40B4-BE49-F238E27FC236}">
                <a16:creationId xmlns:a16="http://schemas.microsoft.com/office/drawing/2014/main" id="{B8B9A956-2DDD-42B6-80C3-3662A6B62B99}"/>
              </a:ext>
            </a:extLst>
          </p:cNvPr>
          <p:cNvPicPr>
            <a:picLocks noChangeAspect="1"/>
          </p:cNvPicPr>
          <p:nvPr/>
        </p:nvPicPr>
        <p:blipFill rotWithShape="1">
          <a:blip r:embed="rId2"/>
          <a:srcRect l="27842" t="26049" r="29658" b="26049"/>
          <a:stretch/>
        </p:blipFill>
        <p:spPr>
          <a:xfrm>
            <a:off x="180110" y="1614513"/>
            <a:ext cx="7039980" cy="4461165"/>
          </a:xfrm>
          <a:prstGeom prst="rect">
            <a:avLst/>
          </a:prstGeom>
        </p:spPr>
      </p:pic>
      <p:sp>
        <p:nvSpPr>
          <p:cNvPr id="10" name="TextBox 9">
            <a:extLst>
              <a:ext uri="{FF2B5EF4-FFF2-40B4-BE49-F238E27FC236}">
                <a16:creationId xmlns:a16="http://schemas.microsoft.com/office/drawing/2014/main" id="{4EBC1668-0037-4C17-9664-3FBB41E2C49E}"/>
              </a:ext>
            </a:extLst>
          </p:cNvPr>
          <p:cNvSpPr txBox="1"/>
          <p:nvPr/>
        </p:nvSpPr>
        <p:spPr>
          <a:xfrm>
            <a:off x="7619999" y="1717961"/>
            <a:ext cx="4391891" cy="3046988"/>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Основні конструктивні елементи каркасної одноповерхової промислової будівлі: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1 – фундамент;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2 – колона;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3 – балка покриття;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4 – підкранова балка;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5 – фундаментна балка;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6 – плити покриття;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7 – сталеві зв'язки між колонами;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8 – зовнішні стіни;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9 – вікно;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10 – огороджувальні шари покриття</a:t>
            </a:r>
          </a:p>
        </p:txBody>
      </p:sp>
      <p:sp>
        <p:nvSpPr>
          <p:cNvPr id="12" name="TextBox 11">
            <a:extLst>
              <a:ext uri="{FF2B5EF4-FFF2-40B4-BE49-F238E27FC236}">
                <a16:creationId xmlns:a16="http://schemas.microsoft.com/office/drawing/2014/main" id="{2E5949E1-1356-4F78-A8D7-BBCEF915743D}"/>
              </a:ext>
            </a:extLst>
          </p:cNvPr>
          <p:cNvSpPr txBox="1"/>
          <p:nvPr/>
        </p:nvSpPr>
        <p:spPr>
          <a:xfrm>
            <a:off x="7619998" y="4967405"/>
            <a:ext cx="4391891" cy="1754326"/>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Поперечну раму каркаса складають з колон, жорстко закріплених у фундаментах, прольотних конструкцій (балок чи ферм), які є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несівними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елементами покриття, що спирають на колони. </a:t>
            </a:r>
          </a:p>
        </p:txBody>
      </p:sp>
      <p:sp>
        <p:nvSpPr>
          <p:cNvPr id="14" name="TextBox 13">
            <a:extLst>
              <a:ext uri="{FF2B5EF4-FFF2-40B4-BE49-F238E27FC236}">
                <a16:creationId xmlns:a16="http://schemas.microsoft.com/office/drawing/2014/main" id="{C2DB84DD-EDBC-4E53-8AE3-679BFA841847}"/>
              </a:ext>
            </a:extLst>
          </p:cNvPr>
          <p:cNvSpPr txBox="1"/>
          <p:nvPr/>
        </p:nvSpPr>
        <p:spPr>
          <a:xfrm>
            <a:off x="180110" y="6075678"/>
            <a:ext cx="7039980" cy="830997"/>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Подовжні елементи каркаса мають фундаментні, обв'язувальні та підкранові балки, елементи покриття (плити) і зв'язки. Ці елементи забезпечують стійкість каркаса в подовжньому напрямку</a:t>
            </a:r>
          </a:p>
        </p:txBody>
      </p:sp>
    </p:spTree>
    <p:extLst>
      <p:ext uri="{BB962C8B-B14F-4D97-AF65-F5344CB8AC3E}">
        <p14:creationId xmlns:p14="http://schemas.microsoft.com/office/powerpoint/2010/main" val="254991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532A09-6D91-45B3-931D-7A7C5580D298}"/>
              </a:ext>
            </a:extLst>
          </p:cNvPr>
          <p:cNvSpPr txBox="1"/>
          <p:nvPr/>
        </p:nvSpPr>
        <p:spPr>
          <a:xfrm>
            <a:off x="304800" y="100686"/>
            <a:ext cx="11582400" cy="244682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prstClr val="white"/>
                </a:solidFill>
                <a:effectLst/>
                <a:uLnTx/>
                <a:uFillTx/>
                <a:latin typeface="Corbel" panose="020B0503020204020204"/>
                <a:ea typeface="+mn-ea"/>
                <a:cs typeface="+mn-cs"/>
              </a:rPr>
              <a:t>ФУНДАМЕНТИ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Фундаменти каркасних багатоповерхових промислових будівель, як і одноповерхових, як правило, виконуються з залізобетонних ступінчастих блоків під колони, що стоять окремо, та залізобетонних балок під стіни будівлі. При проектуванні збірних фундаментів слід віддавати перевагу фундаментам, що складаються з одного блока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Суцільні збірні фундаменти зазвичай виконуються ступінчастими, як правило, з одним рівнем та зі стаканом для встановлення колони. Глибина стакана фундаменту приймається на 50 мм більшою глибини закладення колони, тобто дно стакана розташовується на 50 мм нижче проектної відмітки низу колони з тим, щоб за допомогою підливання цементного розчину компенсувати можливі неточності в розмірах і виставленні фундаментів. Зазори між стінками стакана і колоною мають бути 50 мм внизу та 75 мм вверху. </a:t>
            </a:r>
          </a:p>
        </p:txBody>
      </p:sp>
      <p:pic>
        <p:nvPicPr>
          <p:cNvPr id="4" name="Рисунок 3">
            <a:extLst>
              <a:ext uri="{FF2B5EF4-FFF2-40B4-BE49-F238E27FC236}">
                <a16:creationId xmlns:a16="http://schemas.microsoft.com/office/drawing/2014/main" id="{9E9FFC02-4EE1-4B51-8254-7D331873321B}"/>
              </a:ext>
            </a:extLst>
          </p:cNvPr>
          <p:cNvPicPr>
            <a:picLocks noChangeAspect="1"/>
          </p:cNvPicPr>
          <p:nvPr/>
        </p:nvPicPr>
        <p:blipFill rotWithShape="1">
          <a:blip r:embed="rId2"/>
          <a:srcRect l="26136" t="53335" r="27955" b="6645"/>
          <a:stretch/>
        </p:blipFill>
        <p:spPr>
          <a:xfrm>
            <a:off x="4682835" y="2709331"/>
            <a:ext cx="7204365" cy="3530852"/>
          </a:xfrm>
          <a:prstGeom prst="rect">
            <a:avLst/>
          </a:prstGeom>
        </p:spPr>
      </p:pic>
      <p:sp>
        <p:nvSpPr>
          <p:cNvPr id="10" name="TextBox 9">
            <a:extLst>
              <a:ext uri="{FF2B5EF4-FFF2-40B4-BE49-F238E27FC236}">
                <a16:creationId xmlns:a16="http://schemas.microsoft.com/office/drawing/2014/main" id="{202C8F99-D7C3-4DCE-8C8E-B0D6C23D6002}"/>
              </a:ext>
            </a:extLst>
          </p:cNvPr>
          <p:cNvSpPr txBox="1"/>
          <p:nvPr/>
        </p:nvSpPr>
        <p:spPr>
          <a:xfrm>
            <a:off x="304800" y="2709331"/>
            <a:ext cx="3754582" cy="349326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Товщина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дна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стакана приймається не менше 200 мм. Товщина стінок стакана приймається залежно від умов роботи фундаменту, але в усіх випадках товщина стінки стакана має бути не менше 200 мм. Розміри підошви фундаментів вибирають за розрахунком, вони мають бути кратні 100 мм. Глибина залягання фундаменту залежить від місцевих умов. За необхідності глибшого залягання фундаментів під ними роблять подушку з піску або бетону. </a:t>
            </a:r>
            <a:endParaRPr kumimoji="0" lang="ru-RU" sz="17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E3BC0E86-F150-4418-B86D-7E4F1B8B7E90}"/>
              </a:ext>
            </a:extLst>
          </p:cNvPr>
          <p:cNvSpPr txBox="1"/>
          <p:nvPr/>
        </p:nvSpPr>
        <p:spPr>
          <a:xfrm>
            <a:off x="4682835" y="6214103"/>
            <a:ext cx="7398327"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Балки фундаментні.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I – загальний вигляд: а – при кроці колон 6,0 м; б – при кроці колон 12 м</a:t>
            </a:r>
          </a:p>
        </p:txBody>
      </p:sp>
    </p:spTree>
    <p:extLst>
      <p:ext uri="{BB962C8B-B14F-4D97-AF65-F5344CB8AC3E}">
        <p14:creationId xmlns:p14="http://schemas.microsoft.com/office/powerpoint/2010/main" val="807111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86686B7-DEB1-4AFD-B1D4-A74FA4DF2362}"/>
              </a:ext>
            </a:extLst>
          </p:cNvPr>
          <p:cNvPicPr>
            <a:picLocks noChangeAspect="1"/>
          </p:cNvPicPr>
          <p:nvPr/>
        </p:nvPicPr>
        <p:blipFill rotWithShape="1">
          <a:blip r:embed="rId2"/>
          <a:srcRect l="25909" t="27059" r="27727" b="15539"/>
          <a:stretch/>
        </p:blipFill>
        <p:spPr>
          <a:xfrm>
            <a:off x="5744739" y="1523438"/>
            <a:ext cx="6447261" cy="4487799"/>
          </a:xfrm>
          <a:prstGeom prst="rect">
            <a:avLst/>
          </a:prstGeom>
        </p:spPr>
      </p:pic>
      <p:sp>
        <p:nvSpPr>
          <p:cNvPr id="8" name="TextBox 7">
            <a:extLst>
              <a:ext uri="{FF2B5EF4-FFF2-40B4-BE49-F238E27FC236}">
                <a16:creationId xmlns:a16="http://schemas.microsoft.com/office/drawing/2014/main" id="{D8A0542D-30F8-4F50-9492-86C8FF61222C}"/>
              </a:ext>
            </a:extLst>
          </p:cNvPr>
          <p:cNvSpPr txBox="1"/>
          <p:nvPr/>
        </p:nvSpPr>
        <p:spPr>
          <a:xfrm>
            <a:off x="110836" y="0"/>
            <a:ext cx="12081163" cy="1400383"/>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Фундаменти для збірних залізобетонних колон мають виконуватися з урахуванням закінчення робіт нульового циклу до монтажу конструкцій каркаса, що обумовлює відмітка верху фундаменту – 0,15 м. За умовну відмітку ± 0,00 зазвичай приймається рівень підлоги першого поверху. Фундаментні блоки, як правило, укладають на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вирівнювальний</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шар грубозернистого піску товщиною близько 100 мм при щільних сухих ґрунтах. За наявності слабких ґрунтів влаштовується підготовка товщиною 100 мм з бетону. Прив’язка фундаментів до модульних осей визначається прив’язкою колон. </a:t>
            </a:r>
          </a:p>
        </p:txBody>
      </p:sp>
      <p:sp>
        <p:nvSpPr>
          <p:cNvPr id="10" name="TextBox 9">
            <a:extLst>
              <a:ext uri="{FF2B5EF4-FFF2-40B4-BE49-F238E27FC236}">
                <a16:creationId xmlns:a16="http://schemas.microsoft.com/office/drawing/2014/main" id="{9FD44D13-3EF5-4A14-8AC9-6EDACBFB4760}"/>
              </a:ext>
            </a:extLst>
          </p:cNvPr>
          <p:cNvSpPr txBox="1"/>
          <p:nvPr/>
        </p:nvSpPr>
        <p:spPr>
          <a:xfrm>
            <a:off x="110836" y="1523438"/>
            <a:ext cx="5430982" cy="452431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У багатоповерхових, як і в одноповерхових, промислових будівлях каркасного типу стіни, як правило, спираються на </a:t>
            </a:r>
            <a:r>
              <a:rPr kumimoji="0" lang="uk-UA" sz="1600" b="1" i="0" u="sng" strike="noStrike" kern="1200" cap="none" spc="0" normalizeH="0" baseline="0" noProof="0" dirty="0">
                <a:ln>
                  <a:noFill/>
                </a:ln>
                <a:solidFill>
                  <a:prstClr val="white"/>
                </a:solidFill>
                <a:effectLst/>
                <a:uLnTx/>
                <a:uFillTx/>
                <a:latin typeface="Corbel" panose="020B0503020204020204"/>
                <a:ea typeface="+mn-ea"/>
                <a:cs typeface="+mn-cs"/>
              </a:rPr>
              <a:t>фундаментні балки</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Для будівель з кроком колон 6 м із стінами самонесучими або навісними розроблено типові креслення фундаментних балок. Фундаментні балки таврового перерізу прийняті двох довжин: 4950 мм – основні для середніх прогонів стін і 4450 мм – балки, що укладаються в торцях будівлі і в температурних швах. Висота балок 400 мм. </a:t>
            </a:r>
            <a:r>
              <a:rPr kumimoji="0" lang="uk-UA" sz="1600" b="0" i="0" u="sng" strike="noStrike" kern="1200" cap="none" spc="0" normalizeH="0" baseline="0" noProof="0" dirty="0">
                <a:ln>
                  <a:noFill/>
                </a:ln>
                <a:solidFill>
                  <a:prstClr val="white"/>
                </a:solidFill>
                <a:effectLst/>
                <a:uLnTx/>
                <a:uFillTx/>
                <a:latin typeface="Corbel" panose="020B0503020204020204"/>
                <a:ea typeface="+mn-ea"/>
                <a:cs typeface="+mn-cs"/>
              </a:rPr>
              <a:t>Розташовуються балки для зовнішніх стін в зовнішніх гранях колон, для внутрішніх стін – між колонами на повздовжній модульній осі.</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Балки вільно встановлюються на бетонні стовпчики необхідної висоти, що бетонуються на уступах фундаментів колон. Грань балок розташовується на 30 мм. нижче рівня чистої підлоги з урахуванням розташування верхнього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обріза</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фундаменту колон на відмітці – 0,15. Укладання фундаментних балок під отворами для воріт не допускається, оскільки балки не розраховані на навантаження від транспорту.</a:t>
            </a:r>
          </a:p>
        </p:txBody>
      </p:sp>
      <p:sp>
        <p:nvSpPr>
          <p:cNvPr id="14" name="TextBox 13">
            <a:extLst>
              <a:ext uri="{FF2B5EF4-FFF2-40B4-BE49-F238E27FC236}">
                <a16:creationId xmlns:a16="http://schemas.microsoft.com/office/drawing/2014/main" id="{47F4E3CF-BA9C-4433-BB4A-F7F665997EC6}"/>
              </a:ext>
            </a:extLst>
          </p:cNvPr>
          <p:cNvSpPr txBox="1"/>
          <p:nvPr/>
        </p:nvSpPr>
        <p:spPr>
          <a:xfrm>
            <a:off x="5744737" y="6011237"/>
            <a:ext cx="644726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II –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фундаментних балок на фундаменти: а – розріз; б – план; в – деталь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балки під зовнішню стіну; г – деталь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балки під внутрішню стіну; 1 – бетонний стовпчик</a:t>
            </a:r>
          </a:p>
        </p:txBody>
      </p:sp>
    </p:spTree>
    <p:extLst>
      <p:ext uri="{BB962C8B-B14F-4D97-AF65-F5344CB8AC3E}">
        <p14:creationId xmlns:p14="http://schemas.microsoft.com/office/powerpoint/2010/main" val="257346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E65D56A-493C-490C-9011-3E901F59A522}"/>
              </a:ext>
            </a:extLst>
          </p:cNvPr>
          <p:cNvPicPr>
            <a:picLocks noChangeAspect="1"/>
          </p:cNvPicPr>
          <p:nvPr/>
        </p:nvPicPr>
        <p:blipFill rotWithShape="1">
          <a:blip r:embed="rId2"/>
          <a:srcRect l="27045" t="41814" r="26137" b="11699"/>
          <a:stretch/>
        </p:blipFill>
        <p:spPr>
          <a:xfrm>
            <a:off x="884280" y="394854"/>
            <a:ext cx="10423439" cy="5818909"/>
          </a:xfrm>
          <a:prstGeom prst="rect">
            <a:avLst/>
          </a:prstGeom>
        </p:spPr>
      </p:pic>
    </p:spTree>
    <p:extLst>
      <p:ext uri="{BB962C8B-B14F-4D97-AF65-F5344CB8AC3E}">
        <p14:creationId xmlns:p14="http://schemas.microsoft.com/office/powerpoint/2010/main" val="546731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7B18E2-7E54-42FF-842D-161FE277ACBF}"/>
              </a:ext>
            </a:extLst>
          </p:cNvPr>
          <p:cNvSpPr txBox="1"/>
          <p:nvPr/>
        </p:nvSpPr>
        <p:spPr>
          <a:xfrm>
            <a:off x="235527" y="113621"/>
            <a:ext cx="11720946" cy="1200329"/>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Стовпсаті</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фундаменти, можуть виготовляти з одного блоку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зі стаканом – рис. 1.4, а) або з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й фундаментної плити (рис. 1.4, б). Для зменшення маси і витрати сталі під колони рекомендують застосовувати збірні ребристі або порожнисті фундаменти (рис. 1.4, г, д). Фундаменти з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підколонниками</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пенькового типу передбачають під залізобетонні колони великого перерізу або під металеві колони (рис.1.4, е). </a:t>
            </a:r>
          </a:p>
        </p:txBody>
      </p:sp>
      <p:pic>
        <p:nvPicPr>
          <p:cNvPr id="5" name="Рисунок 4">
            <a:extLst>
              <a:ext uri="{FF2B5EF4-FFF2-40B4-BE49-F238E27FC236}">
                <a16:creationId xmlns:a16="http://schemas.microsoft.com/office/drawing/2014/main" id="{AF5FD00C-38AD-4B73-B2AF-7CC9BF4192C9}"/>
              </a:ext>
            </a:extLst>
          </p:cNvPr>
          <p:cNvPicPr>
            <a:picLocks noChangeAspect="1"/>
          </p:cNvPicPr>
          <p:nvPr/>
        </p:nvPicPr>
        <p:blipFill rotWithShape="1">
          <a:blip r:embed="rId2"/>
          <a:srcRect l="23750" t="27666" r="23750" b="5837"/>
          <a:stretch/>
        </p:blipFill>
        <p:spPr>
          <a:xfrm>
            <a:off x="5015346" y="1704474"/>
            <a:ext cx="6941127" cy="4942923"/>
          </a:xfrm>
          <a:prstGeom prst="rect">
            <a:avLst/>
          </a:prstGeom>
        </p:spPr>
      </p:pic>
      <p:sp>
        <p:nvSpPr>
          <p:cNvPr id="8" name="TextBox 7">
            <a:extLst>
              <a:ext uri="{FF2B5EF4-FFF2-40B4-BE49-F238E27FC236}">
                <a16:creationId xmlns:a16="http://schemas.microsoft.com/office/drawing/2014/main" id="{82229FF9-57C3-49A9-938B-92FB969E5D2D}"/>
              </a:ext>
            </a:extLst>
          </p:cNvPr>
          <p:cNvSpPr txBox="1"/>
          <p:nvPr/>
        </p:nvSpPr>
        <p:spPr>
          <a:xfrm>
            <a:off x="235527" y="2400080"/>
            <a:ext cx="4585855" cy="424731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слабких ґрунтах і близькому розміщенні рівня ґрунтової води під колони виробничих будівель передбачають пальові фундаменти.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Головні частини паль об'єднують по верху залізобетонним ростверком, який є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підколонником</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(рис.1.4, 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Застосування пальових фундаментів зменшує обсяг земляних робіт й затрату матеріалів.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Під спарені колони застосовують фундаменти з двома стаканами. </a:t>
            </a:r>
          </a:p>
        </p:txBody>
      </p:sp>
    </p:spTree>
    <p:extLst>
      <p:ext uri="{BB962C8B-B14F-4D97-AF65-F5344CB8AC3E}">
        <p14:creationId xmlns:p14="http://schemas.microsoft.com/office/powerpoint/2010/main" val="3607591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DB8A5E-66F9-4C5C-BBBC-A0239997B422}"/>
              </a:ext>
            </a:extLst>
          </p:cNvPr>
          <p:cNvSpPr txBox="1"/>
          <p:nvPr/>
        </p:nvSpPr>
        <p:spPr>
          <a:xfrm>
            <a:off x="207819" y="154817"/>
            <a:ext cx="8950036"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orbel" panose="020B0503020204020204"/>
                <a:ea typeface="+mn-ea"/>
                <a:cs typeface="+mn-cs"/>
              </a:rPr>
              <a:t>КОЛОНИ ПРОМИСЛОВИХ БУДІВЕЛЬ. ПІДКРАНОВІ Й ОБВ’ЯЗУВАЛЬНІ БАЛКИ </a:t>
            </a:r>
          </a:p>
        </p:txBody>
      </p:sp>
      <p:sp>
        <p:nvSpPr>
          <p:cNvPr id="8" name="TextBox 7">
            <a:extLst>
              <a:ext uri="{FF2B5EF4-FFF2-40B4-BE49-F238E27FC236}">
                <a16:creationId xmlns:a16="http://schemas.microsoft.com/office/drawing/2014/main" id="{ABB59F8C-150A-4092-A687-06FB950D9707}"/>
              </a:ext>
            </a:extLst>
          </p:cNvPr>
          <p:cNvSpPr txBox="1"/>
          <p:nvPr/>
        </p:nvSpPr>
        <p:spPr>
          <a:xfrm>
            <a:off x="207819" y="737397"/>
            <a:ext cx="11817925" cy="349326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однопрольотних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будівлях колони розташовують біля зовнішніх стін і називають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крайніми колонами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а в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багатопрольотних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будівлях замість внутрішніх поздовжніх несучих стін встановлюють колони, які називають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середніми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Залежно від наявності або відсутності в цеху кранового устаткування змінюють розміри перерізу й висоту колон.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колони одноповерхових виробничих будівель можуть бути без консолей, коли у них немає мостових кранів, або з консолями для встановлення підкранових балок.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Колони можуть бути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прямокутного</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і </a:t>
            </a:r>
            <a:r>
              <a:rPr kumimoji="0" lang="uk-UA" sz="1700" b="1" i="0" u="sng" strike="noStrike" kern="1200" cap="none" spc="0" normalizeH="0" baseline="0" noProof="0" dirty="0">
                <a:ln>
                  <a:noFill/>
                </a:ln>
                <a:solidFill>
                  <a:prstClr val="white"/>
                </a:solidFill>
                <a:effectLst/>
                <a:uLnTx/>
                <a:uFillTx/>
                <a:latin typeface="Corbel" panose="020B0503020204020204"/>
                <a:ea typeface="+mn-ea"/>
                <a:cs typeface="+mn-cs"/>
              </a:rPr>
              <a:t>двотаврового</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перерізів або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двогілковими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(рис. 1.5, а).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колони розташовують на відстані 6... 12 з розмірами перерізу 100×100; 400×600; 400×800, 500×500, 500×600, 500×600 мм; колони двотаврового перерізу мають такі розміри: 100×1000, 600×1000, 500×1300, 500×1400, 600×1400. 600×1900 мм. </a:t>
            </a:r>
          </a:p>
        </p:txBody>
      </p:sp>
      <p:sp>
        <p:nvSpPr>
          <p:cNvPr id="10" name="TextBox 9">
            <a:extLst>
              <a:ext uri="{FF2B5EF4-FFF2-40B4-BE49-F238E27FC236}">
                <a16:creationId xmlns:a16="http://schemas.microsoft.com/office/drawing/2014/main" id="{EB0D515D-8A09-4DF2-8CF2-1B507C1C1B08}"/>
              </a:ext>
            </a:extLst>
          </p:cNvPr>
          <p:cNvSpPr txBox="1"/>
          <p:nvPr/>
        </p:nvSpPr>
        <p:spPr>
          <a:xfrm>
            <a:off x="166256" y="4492271"/>
            <a:ext cx="11859488" cy="218521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У залізобетонних колонах розташовують сталеві закладні елементи для кріплення конструкцій покриття, підкранових балок і стінових панелей (рис. 1.5, ж)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Довжину колон добирають з урахуванням висоти цеху й глибини їх закладання у фундамент.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Для колон прямокутного перерізу в будівлях без мостових кранів глибину закладання беруть такою, що дорівнює 750 мм;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у будівлях з мостовими кранами для колон прямокутного і двотаврового перерізів - 860 мм та для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колон - від 900 м до 1200 мм.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У будівлях з підкроквяними конструкціями довжину колон беруть меншою на 700 мм. </a:t>
            </a:r>
          </a:p>
        </p:txBody>
      </p:sp>
    </p:spTree>
    <p:extLst>
      <p:ext uri="{BB962C8B-B14F-4D97-AF65-F5344CB8AC3E}">
        <p14:creationId xmlns:p14="http://schemas.microsoft.com/office/powerpoint/2010/main" val="169951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ABA97D8-1BCF-4037-AA25-36692BE37BEF}"/>
              </a:ext>
            </a:extLst>
          </p:cNvPr>
          <p:cNvPicPr/>
          <p:nvPr/>
        </p:nvPicPr>
        <p:blipFill rotWithShape="1">
          <a:blip r:embed="rId2"/>
          <a:srcRect l="39069" t="20164" r="26448" b="20145"/>
          <a:stretch/>
        </p:blipFill>
        <p:spPr bwMode="auto">
          <a:xfrm>
            <a:off x="0" y="0"/>
            <a:ext cx="7453745" cy="68580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048F6BF-43AD-4492-AFC3-89BC1BE6132F}"/>
              </a:ext>
            </a:extLst>
          </p:cNvPr>
          <p:cNvSpPr txBox="1"/>
          <p:nvPr/>
        </p:nvSpPr>
        <p:spPr>
          <a:xfrm>
            <a:off x="7550727" y="127430"/>
            <a:ext cx="4308764" cy="5847755"/>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Різновиди залізобетонних колон: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а - прямокутного перерізу для будівель без мостових кранів з кроком кола 6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б - ті самі з кроком кола 12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 -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г - прямокутного перерізу для будівель з мостовими кранами;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a:ln>
                  <a:noFill/>
                </a:ln>
                <a:solidFill>
                  <a:prstClr val="white"/>
                </a:solidFill>
                <a:effectLst/>
                <a:uLnTx/>
                <a:uFillTx/>
                <a:latin typeface="Corbel" panose="020B0503020204020204"/>
                <a:ea typeface="+mn-ea"/>
                <a:cs typeface="+mn-cs"/>
              </a:rPr>
              <a:t>д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двотаврового перерізу;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е -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двогілкові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для будівель з мостовими кранами з кроком колон 6 і 12 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ж- закладні елементи колони;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1 - для кріплення конструкцій покриття;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2, 3 - для кріплення підкранових балок;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4 - для кріплення стінових панелей</a:t>
            </a:r>
          </a:p>
        </p:txBody>
      </p:sp>
    </p:spTree>
    <p:extLst>
      <p:ext uri="{BB962C8B-B14F-4D97-AF65-F5344CB8AC3E}">
        <p14:creationId xmlns:p14="http://schemas.microsoft.com/office/powerpoint/2010/main" val="3437734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172C62-66E8-4D4F-90D3-50EAB1A97D12}"/>
              </a:ext>
            </a:extLst>
          </p:cNvPr>
          <p:cNvSpPr txBox="1"/>
          <p:nvPr/>
        </p:nvSpPr>
        <p:spPr>
          <a:xfrm>
            <a:off x="180078" y="166568"/>
            <a:ext cx="7107382" cy="6524863"/>
          </a:xfrm>
          <a:prstGeom prst="rect">
            <a:avLst/>
          </a:prstGeom>
          <a:noFill/>
          <a:ln w="38100">
            <a:solidFill>
              <a:schemeClr val="bg2">
                <a:lumMod val="60000"/>
                <a:lumOff val="40000"/>
              </a:schemeClr>
            </a:solidFill>
          </a:ln>
        </p:spPr>
        <p:txBody>
          <a:bodyPr wrap="square">
            <a:spAutoFit/>
          </a:bodyPr>
          <a:lstStyle/>
          <a:p>
            <a:pPr algn="ctr"/>
            <a:r>
              <a:rPr lang="uk-UA" sz="2000" b="1" dirty="0">
                <a:latin typeface="Times New Roman" panose="02020603050405020304" pitchFamily="18" charset="0"/>
                <a:ea typeface="Tahoma" panose="020B0604030504040204" pitchFamily="34" charset="0"/>
                <a:cs typeface="Times New Roman" panose="02020603050405020304" pitchFamily="18" charset="0"/>
              </a:rPr>
              <a:t>ПРОМИСЛОВІ БУДІВЛІ ТА СПОРУДИ</a:t>
            </a:r>
            <a:r>
              <a:rPr lang="uk-UA" sz="2000" b="1" i="1" dirty="0">
                <a:latin typeface="Times New Roman" panose="02020603050405020304" pitchFamily="18" charset="0"/>
                <a:ea typeface="Tahoma" panose="020B0604030504040204" pitchFamily="34" charset="0"/>
                <a:cs typeface="Times New Roman" panose="02020603050405020304" pitchFamily="18" charset="0"/>
              </a:rPr>
              <a:t> </a:t>
            </a:r>
          </a:p>
          <a:p>
            <a:pPr algn="ctr"/>
            <a:r>
              <a:rPr lang="uk-UA" sz="2000" b="1" i="1" dirty="0">
                <a:latin typeface="Times New Roman" panose="02020603050405020304" pitchFamily="18" charset="0"/>
                <a:ea typeface="Tahoma" panose="020B0604030504040204" pitchFamily="34" charset="0"/>
                <a:cs typeface="Times New Roman" panose="02020603050405020304" pitchFamily="18" charset="0"/>
              </a:rPr>
              <a:t>     </a:t>
            </a:r>
          </a:p>
          <a:p>
            <a:pPr indent="338138" algn="just">
              <a:buFont typeface="Wingdings" panose="05000000000000000000" pitchFamily="2" charset="2"/>
              <a:buChar char="ü"/>
              <a:tabLst>
                <a:tab pos="0" algn="l"/>
              </a:tabLst>
            </a:pPr>
            <a:r>
              <a:rPr lang="uk-UA" sz="1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Промисловим будівництвом </a:t>
            </a:r>
            <a:r>
              <a:rPr lang="uk-UA" sz="1800" dirty="0">
                <a:latin typeface="Times New Roman" panose="02020603050405020304" pitchFamily="18" charset="0"/>
                <a:ea typeface="Tahoma" panose="020B0604030504040204" pitchFamily="34" charset="0"/>
                <a:cs typeface="Times New Roman" panose="02020603050405020304" pitchFamily="18" charset="0"/>
              </a:rPr>
              <a:t>називають галузь будівництва, що займається створенням фондів промисловості. Призначення – виконання комплексу будівельних і монтажних робіт, які забезпечують введення нових і розширення або реконструкцію діючих промислових підприємств.</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p>
          <a:p>
            <a:pPr indent="338138" algn="just">
              <a:buFont typeface="Wingdings" panose="05000000000000000000" pitchFamily="2" charset="2"/>
              <a:buChar char="ü"/>
              <a:tabLst>
                <a:tab pos="0" algn="l"/>
              </a:tabLst>
            </a:pPr>
            <a:r>
              <a:rPr lang="uk-UA" sz="1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Промисловим підприємством</a:t>
            </a:r>
            <a:r>
              <a:rPr lang="uk-UA" sz="180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uk-UA" sz="1800" dirty="0">
                <a:latin typeface="Times New Roman" panose="02020603050405020304" pitchFamily="18" charset="0"/>
                <a:ea typeface="Tahoma" panose="020B0604030504040204" pitchFamily="34" charset="0"/>
                <a:cs typeface="Times New Roman" panose="02020603050405020304" pitchFamily="18" charset="0"/>
              </a:rPr>
              <a:t>називають сукупність засобів виробництва, споруд, </a:t>
            </a:r>
            <a:r>
              <a:rPr lang="ru-RU" sz="1800" dirty="0" err="1">
                <a:latin typeface="Times New Roman" panose="02020603050405020304" pitchFamily="18" charset="0"/>
                <a:ea typeface="Tahoma" panose="020B0604030504040204" pitchFamily="34" charset="0"/>
                <a:cs typeface="Times New Roman" panose="02020603050405020304" pitchFamily="18" charset="0"/>
              </a:rPr>
              <a:t>інженерних</a:t>
            </a:r>
            <a:r>
              <a:rPr lang="ru-RU" sz="1800" dirty="0">
                <a:latin typeface="Times New Roman" panose="02020603050405020304" pitchFamily="18" charset="0"/>
                <a:ea typeface="Tahoma" panose="020B0604030504040204" pitchFamily="34" charset="0"/>
                <a:cs typeface="Times New Roman" panose="02020603050405020304" pitchFamily="18" charset="0"/>
              </a:rPr>
              <a:t> мереж і </a:t>
            </a:r>
            <a:r>
              <a:rPr lang="ru-RU" sz="1800" dirty="0" err="1">
                <a:latin typeface="Times New Roman" panose="02020603050405020304" pitchFamily="18" charset="0"/>
                <a:ea typeface="Tahoma" panose="020B0604030504040204" pitchFamily="34" charset="0"/>
                <a:cs typeface="Times New Roman" panose="02020603050405020304" pitchFamily="18" charset="0"/>
              </a:rPr>
              <a:t>комунікацій</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інших</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об’єктів</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виробничої</a:t>
            </a:r>
            <a:r>
              <a:rPr lang="ru-RU" sz="1800" dirty="0">
                <a:latin typeface="Times New Roman" panose="02020603050405020304" pitchFamily="18" charset="0"/>
                <a:ea typeface="Tahoma" panose="020B0604030504040204" pitchFamily="34" charset="0"/>
                <a:cs typeface="Times New Roman" panose="02020603050405020304" pitchFamily="18" charset="0"/>
              </a:rPr>
              <a:t>  </a:t>
            </a:r>
            <a:r>
              <a:rPr lang="ru-RU" sz="1800" dirty="0" err="1">
                <a:latin typeface="Times New Roman" panose="02020603050405020304" pitchFamily="18" charset="0"/>
                <a:ea typeface="Tahoma" panose="020B0604030504040204" pitchFamily="34" charset="0"/>
                <a:cs typeface="Times New Roman" panose="02020603050405020304" pitchFamily="18" charset="0"/>
              </a:rPr>
              <a:t>інфраструктури</a:t>
            </a:r>
            <a:r>
              <a:rPr lang="uk-UA" sz="1800" dirty="0">
                <a:latin typeface="Times New Roman" panose="02020603050405020304" pitchFamily="18" charset="0"/>
                <a:ea typeface="Tahoma" panose="020B0604030504040204" pitchFamily="34" charset="0"/>
                <a:cs typeface="Times New Roman" panose="02020603050405020304" pitchFamily="18" charset="0"/>
              </a:rPr>
              <a:t> і матеріальних фондів для виробництва продукції.</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pPr indent="360363" algn="just">
              <a:tabLst>
                <a:tab pos="0" algn="l"/>
              </a:tabLst>
            </a:pPr>
            <a:r>
              <a:rPr lang="uk-UA" sz="1800" dirty="0">
                <a:latin typeface="Times New Roman" panose="02020603050405020304" pitchFamily="18" charset="0"/>
                <a:ea typeface="Tahoma" panose="020B0604030504040204" pitchFamily="34" charset="0"/>
                <a:cs typeface="Times New Roman" panose="02020603050405020304" pitchFamily="18" charset="0"/>
              </a:rPr>
              <a:t>Промислові підприємства класифікують за галузями виробництва, які є складовими частинами народного господарства країни. </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pPr indent="338138" algn="just">
              <a:tabLst>
                <a:tab pos="0" algn="l"/>
              </a:tabLst>
            </a:pPr>
            <a:r>
              <a:rPr lang="uk-UA" sz="1800" dirty="0">
                <a:latin typeface="Times New Roman" panose="02020603050405020304" pitchFamily="18" charset="0"/>
                <a:ea typeface="Tahoma" panose="020B0604030504040204" pitchFamily="34" charset="0"/>
                <a:cs typeface="Times New Roman" panose="02020603050405020304" pitchFamily="18" charset="0"/>
              </a:rPr>
              <a:t>Галузева класифікація покладена в основу створення проектних, науково-дослідних і виробничих установ. Наприклад: </a:t>
            </a:r>
            <a:r>
              <a:rPr lang="uk-UA" sz="1800" dirty="0" err="1">
                <a:latin typeface="Times New Roman" panose="02020603050405020304" pitchFamily="18" charset="0"/>
                <a:ea typeface="Tahoma" panose="020B0604030504040204" pitchFamily="34" charset="0"/>
                <a:cs typeface="Times New Roman" panose="02020603050405020304" pitchFamily="18" charset="0"/>
              </a:rPr>
              <a:t>Діпромез</a:t>
            </a:r>
            <a:r>
              <a:rPr lang="uk-UA" sz="1800" dirty="0">
                <a:latin typeface="Times New Roman" panose="02020603050405020304" pitchFamily="18" charset="0"/>
                <a:ea typeface="Tahoma" panose="020B0604030504040204" pitchFamily="34" charset="0"/>
                <a:cs typeface="Times New Roman" panose="02020603050405020304" pitchFamily="18" charset="0"/>
              </a:rPr>
              <a:t> – Державний проектний інститут  проектування металургійних заводів, </a:t>
            </a:r>
            <a:r>
              <a:rPr lang="uk-UA" sz="1800" dirty="0" err="1">
                <a:latin typeface="Times New Roman" panose="02020603050405020304" pitchFamily="18" charset="0"/>
                <a:ea typeface="Tahoma" panose="020B0604030504040204" pitchFamily="34" charset="0"/>
                <a:cs typeface="Times New Roman" panose="02020603050405020304" pitchFamily="18" charset="0"/>
              </a:rPr>
              <a:t>Діпротяжмаш</a:t>
            </a:r>
            <a:r>
              <a:rPr lang="uk-UA" sz="1800" dirty="0">
                <a:latin typeface="Times New Roman" panose="02020603050405020304" pitchFamily="18" charset="0"/>
                <a:ea typeface="Tahoma" panose="020B0604030504040204" pitchFamily="34" charset="0"/>
                <a:cs typeface="Times New Roman" panose="02020603050405020304" pitchFamily="18" charset="0"/>
              </a:rPr>
              <a:t> – проектування заводів машинобудування, </a:t>
            </a:r>
            <a:r>
              <a:rPr lang="uk-UA" sz="1800" dirty="0" err="1">
                <a:latin typeface="Times New Roman" panose="02020603050405020304" pitchFamily="18" charset="0"/>
                <a:ea typeface="Tahoma" panose="020B0604030504040204" pitchFamily="34" charset="0"/>
                <a:cs typeface="Times New Roman" panose="02020603050405020304" pitchFamily="18" charset="0"/>
              </a:rPr>
              <a:t>Діпроверф</a:t>
            </a:r>
            <a:r>
              <a:rPr lang="uk-UA" sz="1800" dirty="0">
                <a:latin typeface="Times New Roman" panose="02020603050405020304" pitchFamily="18" charset="0"/>
                <a:ea typeface="Tahoma" panose="020B0604030504040204" pitchFamily="34" charset="0"/>
                <a:cs typeface="Times New Roman" panose="02020603050405020304" pitchFamily="18" charset="0"/>
              </a:rPr>
              <a:t> – проектування заводів суднобудування тощо. </a:t>
            </a:r>
            <a:endParaRPr lang="ru-RU" sz="1800" dirty="0">
              <a:latin typeface="Times New Roman" panose="02020603050405020304" pitchFamily="18" charset="0"/>
              <a:ea typeface="Tahoma" panose="020B0604030504040204" pitchFamily="34" charset="0"/>
              <a:cs typeface="Times New Roman" panose="02020603050405020304" pitchFamily="18" charset="0"/>
            </a:endParaRPr>
          </a:p>
          <a:p>
            <a:pPr indent="338138" algn="just">
              <a:buFont typeface="Wingdings" panose="05000000000000000000" pitchFamily="2" charset="2"/>
              <a:buChar char="ü"/>
              <a:tabLst>
                <a:tab pos="0" algn="l"/>
              </a:tabLst>
            </a:pPr>
            <a:r>
              <a:rPr lang="uk-UA" sz="18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Промислові будівлі </a:t>
            </a:r>
            <a:r>
              <a:rPr lang="uk-UA" sz="1800" dirty="0">
                <a:latin typeface="Times New Roman" panose="02020603050405020304" pitchFamily="18" charset="0"/>
                <a:ea typeface="Tahoma" panose="020B0604030504040204" pitchFamily="34" charset="0"/>
                <a:cs typeface="Times New Roman" panose="02020603050405020304" pitchFamily="18" charset="0"/>
              </a:rPr>
              <a:t>– призначені для розміщення промислових виробництв, які забезпечують необхідні виробничі для працюючих. </a:t>
            </a:r>
          </a:p>
          <a:p>
            <a:pPr algn="just"/>
            <a:r>
              <a:rPr lang="uk-UA" sz="1800" dirty="0">
                <a:latin typeface="Times New Roman" panose="02020603050405020304" pitchFamily="18" charset="0"/>
                <a:ea typeface="Tahoma" panose="020B0604030504040204" pitchFamily="34" charset="0"/>
                <a:cs typeface="Times New Roman" panose="02020603050405020304" pitchFamily="18" charset="0"/>
              </a:rPr>
              <a:t>     Велика кількість галузей промисловості та видів виробництв із різноманітною номенклатурою обладнання обумовлює великий діапазон різних за типами і видами промислових будівель. </a:t>
            </a:r>
            <a:endParaRPr lang="ru-RU" sz="1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2" descr="F:\Фото Испания 2013\106D5100\DSC_0725.JPG">
            <a:extLst>
              <a:ext uri="{FF2B5EF4-FFF2-40B4-BE49-F238E27FC236}">
                <a16:creationId xmlns:a16="http://schemas.microsoft.com/office/drawing/2014/main" id="{D0C940FA-1648-4855-8166-D3068FE1898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481518" y="3690793"/>
            <a:ext cx="4530404" cy="3000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Фото Испания 2013\106D5100\DSC_0749.JPG">
            <a:extLst>
              <a:ext uri="{FF2B5EF4-FFF2-40B4-BE49-F238E27FC236}">
                <a16:creationId xmlns:a16="http://schemas.microsoft.com/office/drawing/2014/main" id="{CEE10CC7-D84E-4B9D-B953-61137A88C53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81516" y="166568"/>
            <a:ext cx="4530403" cy="300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98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65F85B-1D35-491D-8107-480E7B18CC32}"/>
              </a:ext>
            </a:extLst>
          </p:cNvPr>
          <p:cNvSpPr txBox="1"/>
          <p:nvPr/>
        </p:nvSpPr>
        <p:spPr>
          <a:xfrm>
            <a:off x="124691" y="12267"/>
            <a:ext cx="11942617" cy="646331"/>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1" u="none" strike="noStrike" kern="1200" cap="none" spc="0" normalizeH="0" baseline="0" noProof="0" dirty="0">
                <a:ln>
                  <a:noFill/>
                </a:ln>
                <a:solidFill>
                  <a:prstClr val="white"/>
                </a:solidFill>
                <a:effectLst/>
                <a:uLnTx/>
                <a:uFillTx/>
                <a:latin typeface="Corbel" panose="020B0503020204020204"/>
                <a:ea typeface="+mn-ea"/>
                <a:cs typeface="+mn-cs"/>
              </a:rPr>
              <a:t>Для сталевого каркаса передбачають колони, які виконують з профільної сталі і мають переважно двотавровий переріз (розміри останнього визначають розрахунком). </a:t>
            </a:r>
          </a:p>
        </p:txBody>
      </p:sp>
      <p:pic>
        <p:nvPicPr>
          <p:cNvPr id="5" name="Рисунок 4">
            <a:extLst>
              <a:ext uri="{FF2B5EF4-FFF2-40B4-BE49-F238E27FC236}">
                <a16:creationId xmlns:a16="http://schemas.microsoft.com/office/drawing/2014/main" id="{9A12BE44-CE5B-4476-8A9C-FC4B568BA8AA}"/>
              </a:ext>
            </a:extLst>
          </p:cNvPr>
          <p:cNvPicPr>
            <a:picLocks noChangeAspect="1"/>
          </p:cNvPicPr>
          <p:nvPr/>
        </p:nvPicPr>
        <p:blipFill rotWithShape="1">
          <a:blip r:embed="rId2"/>
          <a:srcRect l="25909" t="26415" r="27046" b="13113"/>
          <a:stretch/>
        </p:blipFill>
        <p:spPr>
          <a:xfrm>
            <a:off x="4627418" y="963757"/>
            <a:ext cx="7439891" cy="5376654"/>
          </a:xfrm>
          <a:prstGeom prst="rect">
            <a:avLst/>
          </a:prstGeom>
        </p:spPr>
      </p:pic>
      <p:sp>
        <p:nvSpPr>
          <p:cNvPr id="8" name="TextBox 7">
            <a:extLst>
              <a:ext uri="{FF2B5EF4-FFF2-40B4-BE49-F238E27FC236}">
                <a16:creationId xmlns:a16="http://schemas.microsoft.com/office/drawing/2014/main" id="{9F519FDA-72AF-4733-ACF6-D66AE373DB7F}"/>
              </a:ext>
            </a:extLst>
          </p:cNvPr>
          <p:cNvSpPr txBox="1"/>
          <p:nvPr/>
        </p:nvSpPr>
        <p:spPr>
          <a:xfrm>
            <a:off x="124691" y="963757"/>
            <a:ext cx="4364182" cy="558614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При виготовленні колон у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безкранових</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цехах, в також колон, що підтримують підкранові балки мостових кранів вантажопідйомністю до 20 т включно, використовують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широкополицеві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двотаври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сталого перерізу по всій висоті колон (рис. 1.6, а). Для кранів вантажопідйомністю до 50 т включно сталеві колони виконують складеними з двох гілок (рис. 1.6, б, г) з уступами для спирання підкранових балок. При таких навантаженнях середні колони можуть також мати ґратчасту конструкцію (рис. 1.6, в). На фундаменти колони встановлюють за допомогою металевих башмаків, які при незначних і зосереджених навантаженнях є сталевою плитою, що посилюється привареними до неї похилими діафрагмами або траверсами. У сталевій плиті передбачають отвори для анкерних болті в, як і закладають у фундаменти у процесі їх виготовлення. </a:t>
            </a:r>
          </a:p>
        </p:txBody>
      </p:sp>
      <p:sp>
        <p:nvSpPr>
          <p:cNvPr id="10" name="TextBox 9">
            <a:extLst>
              <a:ext uri="{FF2B5EF4-FFF2-40B4-BE49-F238E27FC236}">
                <a16:creationId xmlns:a16="http://schemas.microsoft.com/office/drawing/2014/main" id="{5D916A78-55AC-4863-B0B8-B21A52179CD1}"/>
              </a:ext>
            </a:extLst>
          </p:cNvPr>
          <p:cNvSpPr txBox="1"/>
          <p:nvPr/>
        </p:nvSpPr>
        <p:spPr>
          <a:xfrm>
            <a:off x="4627417" y="6340411"/>
            <a:ext cx="743989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a:ln>
                  <a:noFill/>
                </a:ln>
                <a:solidFill>
                  <a:prstClr val="white"/>
                </a:solidFill>
                <a:effectLst/>
                <a:uLnTx/>
                <a:uFillTx/>
                <a:latin typeface="Corbel" panose="020B0503020204020204"/>
                <a:ea typeface="+mn-ea"/>
                <a:cs typeface="+mn-cs"/>
              </a:rPr>
              <a:t>Різновиди сталевих колон: а - сталого перерізу; б-г - складених з двох гілок</a:t>
            </a:r>
          </a:p>
        </p:txBody>
      </p:sp>
    </p:spTree>
    <p:extLst>
      <p:ext uri="{BB962C8B-B14F-4D97-AF65-F5344CB8AC3E}">
        <p14:creationId xmlns:p14="http://schemas.microsoft.com/office/powerpoint/2010/main" val="3683169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C1F3DF-2D0E-48C1-A085-8C19A336C4AF}"/>
              </a:ext>
            </a:extLst>
          </p:cNvPr>
          <p:cNvPicPr>
            <a:picLocks noChangeAspect="1"/>
          </p:cNvPicPr>
          <p:nvPr/>
        </p:nvPicPr>
        <p:blipFill rotWithShape="1">
          <a:blip r:embed="rId2"/>
          <a:srcRect l="25568" t="35120" r="26136" b="18392"/>
          <a:stretch/>
        </p:blipFill>
        <p:spPr>
          <a:xfrm>
            <a:off x="152398" y="2482122"/>
            <a:ext cx="7869383" cy="4258723"/>
          </a:xfrm>
          <a:prstGeom prst="rect">
            <a:avLst/>
          </a:prstGeom>
        </p:spPr>
      </p:pic>
      <p:sp>
        <p:nvSpPr>
          <p:cNvPr id="7" name="TextBox 6">
            <a:extLst>
              <a:ext uri="{FF2B5EF4-FFF2-40B4-BE49-F238E27FC236}">
                <a16:creationId xmlns:a16="http://schemas.microsoft.com/office/drawing/2014/main" id="{2F665E9C-1B65-4998-9650-48B676346A97}"/>
              </a:ext>
            </a:extLst>
          </p:cNvPr>
          <p:cNvSpPr txBox="1"/>
          <p:nvPr/>
        </p:nvSpPr>
        <p:spPr>
          <a:xfrm>
            <a:off x="152398" y="117155"/>
            <a:ext cx="11804074" cy="646331"/>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Для промислових будівель багатоповерхових влаштовують залізобетонні колони висотою на один поверх, двоповерхові, триповерхові колони з розмірами у плані 400×400 мм, 400×600 мм</a:t>
            </a:r>
          </a:p>
        </p:txBody>
      </p:sp>
      <p:sp>
        <p:nvSpPr>
          <p:cNvPr id="8" name="TextBox 7">
            <a:extLst>
              <a:ext uri="{FF2B5EF4-FFF2-40B4-BE49-F238E27FC236}">
                <a16:creationId xmlns:a16="http://schemas.microsoft.com/office/drawing/2014/main" id="{C13FE783-B446-4DF7-9FE8-3628BE5ADDC5}"/>
              </a:ext>
            </a:extLst>
          </p:cNvPr>
          <p:cNvSpPr txBox="1"/>
          <p:nvPr/>
        </p:nvSpPr>
        <p:spPr>
          <a:xfrm>
            <a:off x="152398" y="841497"/>
            <a:ext cx="11804073" cy="1477328"/>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Збірні залізобетонні колони багатоповерхових промислових будівель мають висоту один та два поверхи. Колони двоповерхового розрізання передбачені для нижніх двох поверхів незалежно від висоти поверху, для поверхів вище другого лише при висотах поверхів 3,6 і 4,8 м. Вище за другий поверх при висоті 6,0 м застосовуються колони одноповерхового розрізання (рис. 4 і 5). Оскільки колони двох нижніх поверхів є лише двоповерхового розрізу, то перший знизу стик колон здійснюється на рівні 3-го поверху</a:t>
            </a:r>
          </a:p>
        </p:txBody>
      </p:sp>
      <p:sp>
        <p:nvSpPr>
          <p:cNvPr id="10" name="TextBox 9">
            <a:extLst>
              <a:ext uri="{FF2B5EF4-FFF2-40B4-BE49-F238E27FC236}">
                <a16:creationId xmlns:a16="http://schemas.microsoft.com/office/drawing/2014/main" id="{FCCB4130-15D1-435E-8466-34DB154EE1AA}"/>
              </a:ext>
            </a:extLst>
          </p:cNvPr>
          <p:cNvSpPr txBox="1"/>
          <p:nvPr/>
        </p:nvSpPr>
        <p:spPr>
          <a:xfrm>
            <a:off x="8160330" y="2482122"/>
            <a:ext cx="3796142" cy="427809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Стики колон розташовуються на висоті 1,8 м від відмітки верху консолі, тобто, на висоті 1000 і 600 мм від верху плит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залежно від типу прогонів. Консолі всіх колон мають однакові розміри.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Уніфікація розмірів дає можливість як крайні, так і середні колони виготовляти в одній опалубці.</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На консолі встановлюються ригелі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Колони виготовляються з бетону марки 200, 300 і 400, а при сітці колон 9×6 м – також і марки 500. У колонах передбачені заставні деталі. </a:t>
            </a:r>
          </a:p>
        </p:txBody>
      </p:sp>
    </p:spTree>
    <p:extLst>
      <p:ext uri="{BB962C8B-B14F-4D97-AF65-F5344CB8AC3E}">
        <p14:creationId xmlns:p14="http://schemas.microsoft.com/office/powerpoint/2010/main" val="4289802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816FAAE-C7C2-409A-9257-202681452B57}"/>
              </a:ext>
            </a:extLst>
          </p:cNvPr>
          <p:cNvPicPr>
            <a:picLocks noChangeAspect="1"/>
          </p:cNvPicPr>
          <p:nvPr/>
        </p:nvPicPr>
        <p:blipFill rotWithShape="1">
          <a:blip r:embed="rId2"/>
          <a:srcRect l="27614" t="30698" r="29205" b="7252"/>
          <a:stretch/>
        </p:blipFill>
        <p:spPr>
          <a:xfrm>
            <a:off x="152398" y="152401"/>
            <a:ext cx="7957114" cy="6428508"/>
          </a:xfrm>
          <a:prstGeom prst="rect">
            <a:avLst/>
          </a:prstGeom>
          <a:ln>
            <a:solidFill>
              <a:schemeClr val="accent5">
                <a:lumMod val="60000"/>
                <a:lumOff val="40000"/>
              </a:schemeClr>
            </a:solidFill>
          </a:ln>
        </p:spPr>
      </p:pic>
      <p:sp>
        <p:nvSpPr>
          <p:cNvPr id="7" name="TextBox 6">
            <a:extLst>
              <a:ext uri="{FF2B5EF4-FFF2-40B4-BE49-F238E27FC236}">
                <a16:creationId xmlns:a16="http://schemas.microsoft.com/office/drawing/2014/main" id="{D58C33C2-7E25-4E80-83E3-F947F704EEAD}"/>
              </a:ext>
            </a:extLst>
          </p:cNvPr>
          <p:cNvSpPr txBox="1"/>
          <p:nvPr/>
        </p:nvSpPr>
        <p:spPr>
          <a:xfrm>
            <a:off x="8382000" y="152401"/>
            <a:ext cx="3505200" cy="532453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Розріз колон в уніфікованих габаритних схемах багатоповерхових промислових будівель.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Колони нижніх двох поверхів приймаються двоповерховим розрізанням залежно від висоти поверху.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Вище другого поверху колони для висот 3,6 і 4,8 м – двоповерхового розрізання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б.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Для висоти поверхів 6,0 м колони вище другого поверху приймаються з поетапним розрізанням. 1 – стик колон</a:t>
            </a:r>
          </a:p>
        </p:txBody>
      </p:sp>
    </p:spTree>
    <p:extLst>
      <p:ext uri="{BB962C8B-B14F-4D97-AF65-F5344CB8AC3E}">
        <p14:creationId xmlns:p14="http://schemas.microsoft.com/office/powerpoint/2010/main" val="2064740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0A6136-35B2-4E0F-956D-0B45ED0868E5}"/>
              </a:ext>
            </a:extLst>
          </p:cNvPr>
          <p:cNvSpPr txBox="1"/>
          <p:nvPr/>
        </p:nvSpPr>
        <p:spPr>
          <a:xfrm>
            <a:off x="166255" y="16793"/>
            <a:ext cx="5389419" cy="5016758"/>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Підкранові балки При важкому режимі роботи кранів, що характеризується великими швидкостями переміщення та інтенсивністю, підкранові балки перебувають майже під безперервною дією повторних навантажень, які повною мірою є динамічними. Залежно від спеціальних вимог, спричинених характером запроектованої виробничої будівлі, підкранові збірні залізобетонні балки можуть мати тавровий і двотавровий перерізи (рис. 1.8, а, б).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До колон балки прикріплюють зварюванням закладних елементів і за допомогою анкерних болтів (рис. 1.8, в). Рейки до підкранових балок прикріплюють сталевими ланками, розміщеними на відстані 750 мм (рис. 1.8, г).</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Щоб запобігти удару рухомого мостового крана об торцеву стінку, необхідно по кінцях підкранових балок влаштовувати упори з амортизаторами-буферами. Сталеві балки виготовляють розрізними й нерозрізними зі спиранням на залізобетонні й сталеві колони. Розрізні підкранові балки спирають на колони за допомогою опорних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ребер</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з обтесаною нижнього кромкою, а нерозрізні балки - за допомогою опорних плиток. </a:t>
            </a:r>
          </a:p>
        </p:txBody>
      </p:sp>
      <p:pic>
        <p:nvPicPr>
          <p:cNvPr id="5" name="Рисунок 4">
            <a:extLst>
              <a:ext uri="{FF2B5EF4-FFF2-40B4-BE49-F238E27FC236}">
                <a16:creationId xmlns:a16="http://schemas.microsoft.com/office/drawing/2014/main" id="{AEE8DD84-A97B-494F-9A02-1F6A62651E68}"/>
              </a:ext>
            </a:extLst>
          </p:cNvPr>
          <p:cNvPicPr>
            <a:picLocks noChangeAspect="1"/>
          </p:cNvPicPr>
          <p:nvPr/>
        </p:nvPicPr>
        <p:blipFill rotWithShape="1">
          <a:blip r:embed="rId2"/>
          <a:srcRect l="28750" t="20277" r="27500" b="5028"/>
          <a:stretch/>
        </p:blipFill>
        <p:spPr>
          <a:xfrm>
            <a:off x="5749635" y="0"/>
            <a:ext cx="6276110" cy="6024375"/>
          </a:xfrm>
          <a:prstGeom prst="rect">
            <a:avLst/>
          </a:prstGeom>
        </p:spPr>
      </p:pic>
      <p:sp>
        <p:nvSpPr>
          <p:cNvPr id="8" name="TextBox 7">
            <a:extLst>
              <a:ext uri="{FF2B5EF4-FFF2-40B4-BE49-F238E27FC236}">
                <a16:creationId xmlns:a16="http://schemas.microsoft.com/office/drawing/2014/main" id="{B646CE72-4B14-4E9F-B46F-3F7B31020057}"/>
              </a:ext>
            </a:extLst>
          </p:cNvPr>
          <p:cNvSpPr txBox="1"/>
          <p:nvPr/>
        </p:nvSpPr>
        <p:spPr>
          <a:xfrm>
            <a:off x="5652653" y="5974248"/>
            <a:ext cx="6470073"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а - для прольоту 6 м; б -для прольоту 12 м; в - кріплення балок до колони; г - кріплення підкранових рейок; 1 - сталева пластина; 2 - шайба; 3 - опорний лист; 4 - сталеві ланки; 5 - болт</a:t>
            </a:r>
          </a:p>
        </p:txBody>
      </p:sp>
      <p:sp>
        <p:nvSpPr>
          <p:cNvPr id="9" name="TextBox 8">
            <a:extLst>
              <a:ext uri="{FF2B5EF4-FFF2-40B4-BE49-F238E27FC236}">
                <a16:creationId xmlns:a16="http://schemas.microsoft.com/office/drawing/2014/main" id="{B50F0B84-E11F-4EC2-AB5E-57F89E852F50}"/>
              </a:ext>
            </a:extLst>
          </p:cNvPr>
          <p:cNvSpPr txBox="1"/>
          <p:nvPr/>
        </p:nvSpPr>
        <p:spPr>
          <a:xfrm>
            <a:off x="166255" y="5116434"/>
            <a:ext cx="5389417" cy="1600438"/>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400" b="1" i="0" u="sng" strike="noStrike" kern="1200" cap="none" spc="0" normalizeH="0" baseline="0" noProof="0" dirty="0" err="1">
                <a:ln>
                  <a:noFill/>
                </a:ln>
                <a:solidFill>
                  <a:prstClr val="white"/>
                </a:solidFill>
                <a:effectLst/>
                <a:uLnTx/>
                <a:uFillTx/>
                <a:latin typeface="Corbel" panose="020B0503020204020204"/>
                <a:ea typeface="+mn-ea"/>
                <a:cs typeface="+mn-cs"/>
              </a:rPr>
              <a:t>Обв'язочні</a:t>
            </a:r>
            <a:r>
              <a:rPr kumimoji="0" lang="uk-UA" sz="1400" b="1" i="0" u="sng" strike="noStrike" kern="1200" cap="none" spc="0" normalizeH="0" baseline="0" noProof="0" dirty="0">
                <a:ln>
                  <a:noFill/>
                </a:ln>
                <a:solidFill>
                  <a:prstClr val="white"/>
                </a:solidFill>
                <a:effectLst/>
                <a:uLnTx/>
                <a:uFillTx/>
                <a:latin typeface="Corbel" panose="020B0503020204020204"/>
                <a:ea typeface="+mn-ea"/>
                <a:cs typeface="+mn-cs"/>
              </a:rPr>
              <a:t> балки </a:t>
            </a:r>
            <a:r>
              <a:rPr kumimoji="0" lang="uk-UA" sz="1400" b="0" i="0" u="none" strike="noStrike" kern="1200" cap="none" spc="0" normalizeH="0" baseline="0" noProof="0" dirty="0">
                <a:ln>
                  <a:noFill/>
                </a:ln>
                <a:solidFill>
                  <a:prstClr val="white"/>
                </a:solidFill>
                <a:effectLst/>
                <a:uLnTx/>
                <a:uFillTx/>
                <a:latin typeface="Corbel" panose="020B0503020204020204"/>
                <a:ea typeface="+mn-ea"/>
                <a:cs typeface="+mn-cs"/>
              </a:rPr>
              <a:t>служать для обпирання зовнішніх стін в місцях перепаду висот будівлі. При розташуванні цих балок над віконними, дверними, ворітними і технологічними прорізами вони виконують роль перемичок. Розміри </a:t>
            </a:r>
            <a:r>
              <a:rPr kumimoji="0" lang="uk-UA" sz="1400" b="0" i="0" u="none" strike="noStrike" kern="1200" cap="none" spc="0" normalizeH="0" baseline="0" noProof="0" dirty="0" err="1">
                <a:ln>
                  <a:noFill/>
                </a:ln>
                <a:solidFill>
                  <a:prstClr val="white"/>
                </a:solidFill>
                <a:effectLst/>
                <a:uLnTx/>
                <a:uFillTx/>
                <a:latin typeface="Corbel" panose="020B0503020204020204"/>
                <a:ea typeface="+mn-ea"/>
                <a:cs typeface="+mn-cs"/>
              </a:rPr>
              <a:t>обв'язочних</a:t>
            </a:r>
            <a:r>
              <a:rPr kumimoji="0" lang="uk-UA" sz="1400" b="0" i="0" u="none" strike="noStrike" kern="1200" cap="none" spc="0" normalizeH="0" baseline="0" noProof="0" dirty="0">
                <a:ln>
                  <a:noFill/>
                </a:ln>
                <a:solidFill>
                  <a:prstClr val="white"/>
                </a:solidFill>
                <a:effectLst/>
                <a:uLnTx/>
                <a:uFillTx/>
                <a:latin typeface="Corbel" panose="020B0503020204020204"/>
                <a:ea typeface="+mn-ea"/>
                <a:cs typeface="+mn-cs"/>
              </a:rPr>
              <a:t> балок уніфіковані: під цегельні стіни ширина становить 250 і 380 мм; під стіни з дрібних блоків товщиною 190 мм – 200 мм. Висота таких балок 600 мм. Балки кріплять до закладних деталей колон зварюванням. </a:t>
            </a:r>
          </a:p>
        </p:txBody>
      </p:sp>
    </p:spTree>
    <p:extLst>
      <p:ext uri="{BB962C8B-B14F-4D97-AF65-F5344CB8AC3E}">
        <p14:creationId xmlns:p14="http://schemas.microsoft.com/office/powerpoint/2010/main" val="1771232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D4F7844-908B-4294-9252-5C760262555E}"/>
              </a:ext>
            </a:extLst>
          </p:cNvPr>
          <p:cNvSpPr txBox="1"/>
          <p:nvPr/>
        </p:nvSpPr>
        <p:spPr>
          <a:xfrm>
            <a:off x="1" y="0"/>
            <a:ext cx="6654118" cy="6894195"/>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ПРОГОНИ</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 багатоповерхових промислових будівлях з уніфікованих збірних залізобетонних елементів є дві схеми конструктивного вирішення балкових міжповерхових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sng" strike="noStrike" kern="1200" cap="none" spc="0" normalizeH="0" baseline="0" noProof="0" dirty="0">
                <a:ln>
                  <a:noFill/>
                </a:ln>
                <a:solidFill>
                  <a:prstClr val="white"/>
                </a:solidFill>
                <a:effectLst/>
                <a:uLnTx/>
                <a:uFillTx/>
                <a:latin typeface="Corbel" panose="020B0503020204020204"/>
                <a:ea typeface="+mn-ea"/>
                <a:cs typeface="+mn-cs"/>
              </a:rPr>
              <a:t>У перекриттях I типу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прогони таврового перерізу з нижньою розширеною частиною, на яку спираються плити перекриття.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sng" strike="noStrike" kern="1200" cap="none" spc="0" normalizeH="0" baseline="0" noProof="0" dirty="0">
                <a:ln>
                  <a:noFill/>
                </a:ln>
                <a:solidFill>
                  <a:prstClr val="white"/>
                </a:solidFill>
                <a:effectLst/>
                <a:uLnTx/>
                <a:uFillTx/>
                <a:latin typeface="Corbel" panose="020B0503020204020204"/>
                <a:ea typeface="+mn-ea"/>
                <a:cs typeface="+mn-cs"/>
              </a:rPr>
              <a:t>У перекриттях II типу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прогони прямокутного перерізу, зі спиранням плит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на його верхню частину.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Всі прогони в обох випадках мають однакову висоту, що дорівнює 800 мм (рис). Розміри поперечного перерізу ригелів для сітки колон 6×6 і 9×6 м однакові. Прогони виготовляють з бетону марок 200–400. Для сітки колон 6×6 м їх виготовляють із звичайним армуванням, для сітки колон 9×6 м – вони напружено армовані. За довжиною вони розрізняються залежно від прогону (6 і 9 м), місця його розташування в поперечній рамі будівлі (крайні, середні) і розмірів перерізу відповідних колон (400 і 600 мм). При сітці колон 6×6 м прогони мають довжину: 5500, 5300, 5000 мм При сітці колон 9×6 м довжини – 8500, 8300, 8000 мм. На рис</a:t>
            </a:r>
            <a:r>
              <a:rPr kumimoji="0" lang="uk-UA" sz="1700" b="0" i="0" u="none" strike="noStrike" kern="1200" cap="none" spc="0" normalizeH="0" baseline="0" noProof="0">
                <a:ln>
                  <a:noFill/>
                </a:ln>
                <a:solidFill>
                  <a:prstClr val="white"/>
                </a:solidFill>
                <a:effectLst/>
                <a:uLnTx/>
                <a:uFillTx/>
                <a:latin typeface="Corbel" panose="020B0503020204020204"/>
                <a:ea typeface="+mn-ea"/>
                <a:cs typeface="+mn-cs"/>
              </a:rPr>
              <a:t>. показана </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розкладка прогонів. Вкладаються прогони, зазвичай, вздовж поперечних модульних осей будівлі. Перевагою першого типу перекриття є його менша будівельна висота (на 400 мм), недоліком – складніші вирішення місць примикання прогону до торців і температурних швів. За необхідності підвішування комунікацій, а за відсутності спеціальних вимог щодо обмеження будівельної висоти перекриття рекомендується приймати ригелі прямокутного перерізу.</a:t>
            </a:r>
          </a:p>
        </p:txBody>
      </p:sp>
      <p:pic>
        <p:nvPicPr>
          <p:cNvPr id="12" name="Рисунок 11">
            <a:extLst>
              <a:ext uri="{FF2B5EF4-FFF2-40B4-BE49-F238E27FC236}">
                <a16:creationId xmlns:a16="http://schemas.microsoft.com/office/drawing/2014/main" id="{EE7B408A-D5B6-49A7-A84D-E487607A03EE}"/>
              </a:ext>
            </a:extLst>
          </p:cNvPr>
          <p:cNvPicPr>
            <a:picLocks noChangeAspect="1"/>
          </p:cNvPicPr>
          <p:nvPr/>
        </p:nvPicPr>
        <p:blipFill rotWithShape="1">
          <a:blip r:embed="rId2"/>
          <a:srcRect l="31761" t="23623" r="32590" b="5230"/>
          <a:stretch/>
        </p:blipFill>
        <p:spPr>
          <a:xfrm>
            <a:off x="6844144" y="0"/>
            <a:ext cx="5185931" cy="5818909"/>
          </a:xfrm>
          <a:prstGeom prst="rect">
            <a:avLst/>
          </a:prstGeom>
        </p:spPr>
      </p:pic>
      <p:sp>
        <p:nvSpPr>
          <p:cNvPr id="14" name="TextBox 13">
            <a:extLst>
              <a:ext uri="{FF2B5EF4-FFF2-40B4-BE49-F238E27FC236}">
                <a16:creationId xmlns:a16="http://schemas.microsoft.com/office/drawing/2014/main" id="{03C60406-58A5-477B-94D0-0ABD592CB971}"/>
              </a:ext>
            </a:extLst>
          </p:cNvPr>
          <p:cNvSpPr txBox="1"/>
          <p:nvPr/>
        </p:nvSpPr>
        <p:spPr>
          <a:xfrm>
            <a:off x="6844144" y="5818909"/>
            <a:ext cx="5537882"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Конструктивні схеми багатоповерхових промислових будівель: 1 – ригель з полицями; 2 – ригель прямокутного перерізу; а – поздовжній розріз; б – поперечний розріз</a:t>
            </a:r>
          </a:p>
        </p:txBody>
      </p:sp>
    </p:spTree>
    <p:extLst>
      <p:ext uri="{BB962C8B-B14F-4D97-AF65-F5344CB8AC3E}">
        <p14:creationId xmlns:p14="http://schemas.microsoft.com/office/powerpoint/2010/main" val="345127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D3DACD1-5841-4A62-B9FA-9718212F9312}"/>
              </a:ext>
            </a:extLst>
          </p:cNvPr>
          <p:cNvPicPr>
            <a:picLocks noChangeAspect="1"/>
          </p:cNvPicPr>
          <p:nvPr/>
        </p:nvPicPr>
        <p:blipFill rotWithShape="1">
          <a:blip r:embed="rId2"/>
          <a:srcRect l="32954" t="20592" r="34659" b="8262"/>
          <a:stretch/>
        </p:blipFill>
        <p:spPr>
          <a:xfrm>
            <a:off x="595744" y="186355"/>
            <a:ext cx="5250874" cy="6485289"/>
          </a:xfrm>
          <a:prstGeom prst="rect">
            <a:avLst/>
          </a:prstGeom>
        </p:spPr>
      </p:pic>
      <p:sp>
        <p:nvSpPr>
          <p:cNvPr id="9" name="TextBox 8">
            <a:extLst>
              <a:ext uri="{FF2B5EF4-FFF2-40B4-BE49-F238E27FC236}">
                <a16:creationId xmlns:a16="http://schemas.microsoft.com/office/drawing/2014/main" id="{3ED15CAA-194B-4D98-A40A-7BDB4430FE2F}"/>
              </a:ext>
            </a:extLst>
          </p:cNvPr>
          <p:cNvSpPr txBox="1"/>
          <p:nvPr/>
        </p:nvSpPr>
        <p:spPr>
          <a:xfrm>
            <a:off x="6345384" y="186355"/>
            <a:ext cx="5015346" cy="2308324"/>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ригелі перекриття багатоповерхових промислових будівель;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а – ригель з полицями для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опирання</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плит перекриття;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б – ригель прямокутного перерізу; 1 – закладні елементи </a:t>
            </a:r>
          </a:p>
        </p:txBody>
      </p:sp>
    </p:spTree>
    <p:extLst>
      <p:ext uri="{BB962C8B-B14F-4D97-AF65-F5344CB8AC3E}">
        <p14:creationId xmlns:p14="http://schemas.microsoft.com/office/powerpoint/2010/main" val="531849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8D5D4E1-1608-4C1C-8B75-19404BE99357}"/>
              </a:ext>
            </a:extLst>
          </p:cNvPr>
          <p:cNvPicPr>
            <a:picLocks noChangeAspect="1"/>
          </p:cNvPicPr>
          <p:nvPr/>
        </p:nvPicPr>
        <p:blipFill rotWithShape="1">
          <a:blip r:embed="rId2"/>
          <a:srcRect l="26594" t="30269" r="26507" b="19985"/>
          <a:stretch/>
        </p:blipFill>
        <p:spPr>
          <a:xfrm>
            <a:off x="138546" y="215980"/>
            <a:ext cx="7813964" cy="4659873"/>
          </a:xfrm>
          <a:prstGeom prst="rect">
            <a:avLst/>
          </a:prstGeom>
        </p:spPr>
      </p:pic>
      <p:sp>
        <p:nvSpPr>
          <p:cNvPr id="14" name="TextBox 13">
            <a:extLst>
              <a:ext uri="{FF2B5EF4-FFF2-40B4-BE49-F238E27FC236}">
                <a16:creationId xmlns:a16="http://schemas.microsoft.com/office/drawing/2014/main" id="{1F972F75-2833-4C98-9770-7BFDB5E2F7C9}"/>
              </a:ext>
            </a:extLst>
          </p:cNvPr>
          <p:cNvSpPr txBox="1"/>
          <p:nvPr/>
        </p:nvSpPr>
        <p:spPr>
          <a:xfrm>
            <a:off x="8007927" y="215980"/>
            <a:ext cx="4045527" cy="427809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Прогони розраховані на постійне навантаження від власної ваги, ваги плит, монолітного бетону в швах, ваги підлоги і перегородок (700 кг/м 2 ) і тимчасове навантаження – 1000, 1500, 2000, 2500 кг/м 2 при прогоні 6 м, і навантаження – 500, 1000, 1500 кг/м 2 при прогоні 9 м. В обох типах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перекриттів</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 прогонах передбачені заставні деталі для кріплення їх до колон (див. рис ). У ригелях прямокутного перерізу передбачені наскрізні отвори діаметром 50 мм для підвішування комунікацій. При монтажі каркаса ці ж отвори використовуються для підйому ригелів. </a:t>
            </a:r>
          </a:p>
        </p:txBody>
      </p:sp>
      <p:sp>
        <p:nvSpPr>
          <p:cNvPr id="18" name="TextBox 17">
            <a:extLst>
              <a:ext uri="{FF2B5EF4-FFF2-40B4-BE49-F238E27FC236}">
                <a16:creationId xmlns:a16="http://schemas.microsoft.com/office/drawing/2014/main" id="{64A5B2CD-C036-478A-8562-1C9BFAC08B7C}"/>
              </a:ext>
            </a:extLst>
          </p:cNvPr>
          <p:cNvSpPr txBox="1"/>
          <p:nvPr/>
        </p:nvSpPr>
        <p:spPr>
          <a:xfrm>
            <a:off x="166254" y="5267420"/>
            <a:ext cx="11859491" cy="1200329"/>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ригелях з полицями є лише два таких отвори, призначені для підйому елементів. При висоті поверху застосовуються перекриття лише з ригелями першого типу, оскільки при перекритті другого типу висота від підлоги до низу ригеля виходить недостатньою (3600 – 1400 = 2200 мм). При всіх інших висотах поверхів можуть бути використані перекриття обох типів (див. рис. 13). </a:t>
            </a:r>
            <a:endParaRPr kumimoji="0" lang="ru-R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68147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AF219EF-1839-40E0-9D87-59E5A3B4A9FF}"/>
              </a:ext>
            </a:extLst>
          </p:cNvPr>
          <p:cNvPicPr>
            <a:picLocks noChangeAspect="1"/>
          </p:cNvPicPr>
          <p:nvPr/>
        </p:nvPicPr>
        <p:blipFill rotWithShape="1">
          <a:blip r:embed="rId2"/>
          <a:srcRect l="23635" t="24230" r="23410" b="5433"/>
          <a:stretch/>
        </p:blipFill>
        <p:spPr>
          <a:xfrm>
            <a:off x="213825" y="152399"/>
            <a:ext cx="7996067" cy="5971310"/>
          </a:xfrm>
          <a:prstGeom prst="rect">
            <a:avLst/>
          </a:prstGeom>
        </p:spPr>
      </p:pic>
      <p:sp>
        <p:nvSpPr>
          <p:cNvPr id="12" name="TextBox 11">
            <a:extLst>
              <a:ext uri="{FF2B5EF4-FFF2-40B4-BE49-F238E27FC236}">
                <a16:creationId xmlns:a16="http://schemas.microsoft.com/office/drawing/2014/main" id="{D0CE8AA7-B4F6-4490-AEB1-D3C9FC054A6E}"/>
              </a:ext>
            </a:extLst>
          </p:cNvPr>
          <p:cNvSpPr txBox="1"/>
          <p:nvPr/>
        </p:nvSpPr>
        <p:spPr>
          <a:xfrm>
            <a:off x="8478981" y="152399"/>
            <a:ext cx="3410057" cy="424731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У ригелях з полицями є лише два таких отвори, призначені для підйому елементів.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висоті поверху застосовуються перекриття лише з ригелями першого типу, оскільки при перекритті другого типу висота від підлоги до низу ригеля виходить недостатньою (3600 – 1400 = 2200 мм).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При всіх інших висотах поверхів можуть бути використані перекриття обох типів</a:t>
            </a:r>
            <a:endParaRPr kumimoji="0" lang="ru-RU"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99823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AC3FB3E-CBD0-4B2E-9150-706C8E6537B6}"/>
              </a:ext>
            </a:extLst>
          </p:cNvPr>
          <p:cNvPicPr>
            <a:picLocks noChangeAspect="1"/>
          </p:cNvPicPr>
          <p:nvPr/>
        </p:nvPicPr>
        <p:blipFill rotWithShape="1">
          <a:blip r:embed="rId2"/>
          <a:srcRect l="32727" t="20794" r="35227" b="8464"/>
          <a:stretch/>
        </p:blipFill>
        <p:spPr>
          <a:xfrm>
            <a:off x="0" y="58845"/>
            <a:ext cx="5430762" cy="6740307"/>
          </a:xfrm>
          <a:prstGeom prst="rect">
            <a:avLst/>
          </a:prstGeom>
        </p:spPr>
      </p:pic>
      <p:sp>
        <p:nvSpPr>
          <p:cNvPr id="6" name="TextBox 5">
            <a:extLst>
              <a:ext uri="{FF2B5EF4-FFF2-40B4-BE49-F238E27FC236}">
                <a16:creationId xmlns:a16="http://schemas.microsoft.com/office/drawing/2014/main" id="{6436B5C9-2260-433C-94FA-CA90412A4F8C}"/>
              </a:ext>
            </a:extLst>
          </p:cNvPr>
          <p:cNvSpPr txBox="1"/>
          <p:nvPr/>
        </p:nvSpPr>
        <p:spPr>
          <a:xfrm>
            <a:off x="5583382" y="58845"/>
            <a:ext cx="6608618" cy="674030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ПЛИТИ ПЕРЕКРИТТІВ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Кожній плиті присвоєна робоча марка, що складається з букви П («плита») і числа, що позначає типорозмір плити (її геометричні розміри). Плити ребристі – номінальний розмір ширини основних плит – 1500, добірних – 750 мм. Плити шириною 750 мм укладають вздовж поздовжніх стін будівлі; між якими розташовують плити шириною 1500 мм. Плити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перекриттів</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типа</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I, встановлювані на полиці ригелів, мають два розміри по довжині 5550 і 5050 мм. Укорочені плити завдовжки 5050 мм укладають по всій ширині будівлі в торцях і біля температурних швів в тих місцях, де відстань між осями колон дорівнює 5500 мм. Плити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перекриттів</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типу ІІ, встановлювані поверх ригелів, у всіх випадках мають довжину 5950 мм. Всі плити мають П-подібний переріз з ребрами заввишки 400 мм. Поздовжні ребра плит мають шпонки для забезпечення спільної роботи суміжних плит після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замонолічування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швів. У прогоні плити є три проміжні поперечні ребра заввишки 200 мм. Товщина полиці 50 мм. У плитах, що спираються на полиці ригелів торцеві ребра такої ж висоти, як і поздовжні – 400 мм. У плитах, що спираються на верх ригелів, поперечні ребра в торцях мають висоту 150 мм. Цього типу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міжколонні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плити, розташовані на поздовжніх модульних осях, мають вирізи в полицях в місцях примикання до колон (рис. 14). У разі потреби в полиці плити може бути влаштований отвір діаметром до 200 мм. При отворах більшого розміру необхідно виготовляти спеціальні плити з посиленим контуром отвору. Всі плити мають заставні деталі для кріплення їх до ригелів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перекриттів</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і петлі для підйому. 27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Міжколонні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плити служать розпірками, що передають горизонтальні поздовжні навантаження на поздовжні зв’язки каркаса, в них є додаткові заставні деталі для з’єднання плит з колоною і між собою. </a:t>
            </a:r>
            <a:endParaRPr kumimoji="0" lang="ru-RU"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10961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08DF44-606A-4AF4-A508-48B41621548B}"/>
              </a:ext>
            </a:extLst>
          </p:cNvPr>
          <p:cNvSpPr txBox="1"/>
          <p:nvPr/>
        </p:nvSpPr>
        <p:spPr>
          <a:xfrm>
            <a:off x="152400" y="224043"/>
            <a:ext cx="5731666"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white"/>
                </a:solidFill>
                <a:effectLst/>
                <a:uLnTx/>
                <a:uFillTx/>
                <a:latin typeface="Corbel" panose="020B0503020204020204"/>
                <a:ea typeface="+mn-ea"/>
                <a:cs typeface="+mn-cs"/>
              </a:rPr>
              <a:t>ЗАЛІЗОБЕТОННІ НЕСУЧІ КОНСТРУКЦІЇ ПОКРИТЬ</a:t>
            </a:r>
          </a:p>
        </p:txBody>
      </p:sp>
      <p:pic>
        <p:nvPicPr>
          <p:cNvPr id="12" name="Рисунок 11">
            <a:extLst>
              <a:ext uri="{FF2B5EF4-FFF2-40B4-BE49-F238E27FC236}">
                <a16:creationId xmlns:a16="http://schemas.microsoft.com/office/drawing/2014/main" id="{1EFF46D2-06CE-4C04-B36C-148E9CAC4542}"/>
              </a:ext>
            </a:extLst>
          </p:cNvPr>
          <p:cNvPicPr>
            <a:picLocks noChangeAspect="1"/>
          </p:cNvPicPr>
          <p:nvPr/>
        </p:nvPicPr>
        <p:blipFill rotWithShape="1">
          <a:blip r:embed="rId2"/>
          <a:srcRect l="28271" t="20795" r="28302" b="6847"/>
          <a:stretch/>
        </p:blipFill>
        <p:spPr>
          <a:xfrm>
            <a:off x="6067424" y="215931"/>
            <a:ext cx="5972176" cy="5594609"/>
          </a:xfrm>
          <a:prstGeom prst="rect">
            <a:avLst/>
          </a:prstGeom>
        </p:spPr>
      </p:pic>
      <p:sp>
        <p:nvSpPr>
          <p:cNvPr id="16" name="TextBox 15">
            <a:extLst>
              <a:ext uri="{FF2B5EF4-FFF2-40B4-BE49-F238E27FC236}">
                <a16:creationId xmlns:a16="http://schemas.microsoft.com/office/drawing/2014/main" id="{4C7ABB4A-A981-44EB-A2A2-99D9D6ECFF55}"/>
              </a:ext>
            </a:extLst>
          </p:cNvPr>
          <p:cNvSpPr txBox="1"/>
          <p:nvPr/>
        </p:nvSpPr>
        <p:spPr>
          <a:xfrm>
            <a:off x="121441" y="774427"/>
            <a:ext cx="5762625" cy="244682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 способом виконання залізобетонні несучі конструкції поділяють на монолітні й збірні. При каркасному вирішенні виробничої будівлі несучі залізобетонні конструкції покрить застосовують у вигляді суцільних балок таврового й двотаврового перерізу, а також ґратчастих ферм. Балки і ферми з попередньо напруженою арматурою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економічніші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за витратою матеріалів, їх використовують тоді, коли це можливо за умовами будівництва. </a:t>
            </a:r>
          </a:p>
        </p:txBody>
      </p:sp>
      <p:sp>
        <p:nvSpPr>
          <p:cNvPr id="18" name="TextBox 17">
            <a:extLst>
              <a:ext uri="{FF2B5EF4-FFF2-40B4-BE49-F238E27FC236}">
                <a16:creationId xmlns:a16="http://schemas.microsoft.com/office/drawing/2014/main" id="{8A0B8218-EA0C-4998-8B07-8391920AF6AD}"/>
              </a:ext>
            </a:extLst>
          </p:cNvPr>
          <p:cNvSpPr txBox="1"/>
          <p:nvPr/>
        </p:nvSpPr>
        <p:spPr>
          <a:xfrm>
            <a:off x="152400" y="3402303"/>
            <a:ext cx="5731666" cy="323165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Залізобетонні балки з одно- або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двоскатним</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верхнім поясом (рис.1.9) 109 виготовляють для прольотів 6 і 18 м. У поперечному перерізі балки мають вигляд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двотавра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Балки прямокутного перерізу з круглими або з іншими отворами призначені для прольотів 12 і 18 м (рис.1.9, в), вони і полегшують прокладання комунікацій. Залізобетонні ферми застосовують для покриття з прольотами 18, 24, 30 м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рідко</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36 м). Ферми поділяють на сегментні, арочні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розкосні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й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безрозкосні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паралельними поясами полігональні й трикутні ферми (рис.1.10) виготовляють з бетону марки 300-500. </a:t>
            </a:r>
          </a:p>
        </p:txBody>
      </p:sp>
      <p:sp>
        <p:nvSpPr>
          <p:cNvPr id="20" name="TextBox 19">
            <a:extLst>
              <a:ext uri="{FF2B5EF4-FFF2-40B4-BE49-F238E27FC236}">
                <a16:creationId xmlns:a16="http://schemas.microsoft.com/office/drawing/2014/main" id="{1850AD59-A58D-4C28-848F-8326D363A9F7}"/>
              </a:ext>
            </a:extLst>
          </p:cNvPr>
          <p:cNvSpPr txBox="1"/>
          <p:nvPr/>
        </p:nvSpPr>
        <p:spPr>
          <a:xfrm>
            <a:off x="6067424" y="5810540"/>
            <a:ext cx="5972176"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Схеми залізобетонних ферм: а - сегментних; б - арочних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безрозкосних</a:t>
            </a:r>
            <a:r>
              <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rPr>
              <a:t>; в - із паралельними поясами; г - полігональних; д - </a:t>
            </a:r>
            <a:r>
              <a:rPr kumimoji="0" lang="uk-UA" sz="1800" b="0" i="0" u="none" strike="noStrike" kern="1200" cap="none" spc="0" normalizeH="0" baseline="0" noProof="0" dirty="0" err="1">
                <a:ln>
                  <a:noFill/>
                </a:ln>
                <a:solidFill>
                  <a:prstClr val="white"/>
                </a:solidFill>
                <a:effectLst/>
                <a:uLnTx/>
                <a:uFillTx/>
                <a:latin typeface="Corbel" panose="020B0503020204020204"/>
                <a:ea typeface="+mn-ea"/>
                <a:cs typeface="+mn-cs"/>
              </a:rPr>
              <a:t>підкровяних</a:t>
            </a:r>
            <a:endParaRPr kumimoji="0" lang="uk-UA"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7104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F52D3F-D6D5-4606-BDD0-4DBE56766226}"/>
              </a:ext>
            </a:extLst>
          </p:cNvPr>
          <p:cNvSpPr txBox="1"/>
          <p:nvPr/>
        </p:nvSpPr>
        <p:spPr>
          <a:xfrm>
            <a:off x="110836" y="81930"/>
            <a:ext cx="7592292" cy="6694140"/>
          </a:xfrm>
          <a:prstGeom prst="rect">
            <a:avLst/>
          </a:prstGeom>
          <a:noFill/>
        </p:spPr>
        <p:txBody>
          <a:bodyPr wrap="square">
            <a:spAutoFit/>
          </a:bodyPr>
          <a:lstStyle/>
          <a:p>
            <a:pPr algn="ctr"/>
            <a:r>
              <a:rPr lang="uk-UA" sz="2000" b="1" dirty="0"/>
              <a:t>КЛАСИФІКАЦІЯ ПРОМИСЛОВИХ БУДІВЕЛЬ</a:t>
            </a:r>
            <a:endParaRPr lang="ru-RU" sz="2000" b="1" dirty="0"/>
          </a:p>
          <a:p>
            <a:r>
              <a:rPr lang="uk-UA" b="1" dirty="0">
                <a:latin typeface="Times New Roman" panose="02020603050405020304" pitchFamily="18" charset="0"/>
                <a:cs typeface="Times New Roman" panose="02020603050405020304" pitchFamily="18" charset="0"/>
              </a:rPr>
              <a:t>     </a:t>
            </a:r>
            <a:r>
              <a:rPr lang="uk-UA" sz="1800" b="1" dirty="0">
                <a:latin typeface="Times New Roman" panose="02020603050405020304" pitchFamily="18" charset="0"/>
                <a:cs typeface="Times New Roman" panose="02020603050405020304" pitchFamily="18" charset="0"/>
              </a:rPr>
              <a:t>      </a:t>
            </a:r>
            <a:r>
              <a:rPr lang="uk-UA" sz="1700" b="1" dirty="0">
                <a:latin typeface="Times New Roman" panose="02020603050405020304" pitchFamily="18" charset="0"/>
                <a:cs typeface="Times New Roman" panose="02020603050405020304" pitchFamily="18" charset="0"/>
              </a:rPr>
              <a:t>За призначенням</a:t>
            </a:r>
            <a:r>
              <a:rPr lang="uk-UA" sz="1700" dirty="0">
                <a:latin typeface="Times New Roman" panose="02020603050405020304" pitchFamily="18" charset="0"/>
                <a:cs typeface="Times New Roman" panose="02020603050405020304" pitchFamily="18" charset="0"/>
              </a:rPr>
              <a:t>:</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виробничі</a:t>
            </a:r>
            <a:r>
              <a:rPr lang="uk-UA" sz="1700" dirty="0">
                <a:solidFill>
                  <a:srgbClr val="FFFF00"/>
                </a:solidFill>
                <a:latin typeface="Times New Roman" panose="02020603050405020304" pitchFamily="18" charset="0"/>
                <a:cs typeface="Times New Roman" panose="02020603050405020304" pitchFamily="18" charset="0"/>
              </a:rPr>
              <a:t> </a:t>
            </a:r>
            <a:r>
              <a:rPr lang="uk-UA" sz="1700" dirty="0">
                <a:latin typeface="Times New Roman" panose="02020603050405020304" pitchFamily="18" charset="0"/>
                <a:cs typeface="Times New Roman" panose="02020603050405020304" pitchFamily="18" charset="0"/>
              </a:rPr>
              <a:t>– розміщують основні технологічні процеси підприємств (</a:t>
            </a:r>
            <a:r>
              <a:rPr lang="uk-UA" sz="1700" dirty="0" err="1">
                <a:latin typeface="Times New Roman" panose="02020603050405020304" pitchFamily="18" charset="0"/>
                <a:cs typeface="Times New Roman" panose="02020603050405020304" pitchFamily="18" charset="0"/>
              </a:rPr>
              <a:t>мартеновські</a:t>
            </a:r>
            <a:r>
              <a:rPr lang="uk-UA" sz="1700" dirty="0">
                <a:latin typeface="Times New Roman" panose="02020603050405020304" pitchFamily="18" charset="0"/>
                <a:cs typeface="Times New Roman" panose="02020603050405020304" pitchFamily="18" charset="0"/>
              </a:rPr>
              <a:t>, прокатні, механоскладальні, ткацькі, кондитерські цехи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підсобно-виробничі</a:t>
            </a:r>
            <a:r>
              <a:rPr lang="uk-UA" sz="1700" dirty="0">
                <a:solidFill>
                  <a:srgbClr val="FFFF00"/>
                </a:solidFill>
                <a:latin typeface="Times New Roman" panose="02020603050405020304" pitchFamily="18" charset="0"/>
                <a:cs typeface="Times New Roman" panose="02020603050405020304" pitchFamily="18" charset="0"/>
              </a:rPr>
              <a:t> </a:t>
            </a:r>
            <a:r>
              <a:rPr lang="uk-UA" sz="1700" dirty="0">
                <a:latin typeface="Times New Roman" panose="02020603050405020304" pitchFamily="18" charset="0"/>
                <a:cs typeface="Times New Roman" panose="02020603050405020304" pitchFamily="18" charset="0"/>
              </a:rPr>
              <a:t>– для розміщення допоміжних процесів виробництва (ремонтні, інструментальні, механічні, тарні цехи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енергетичні</a:t>
            </a:r>
            <a:r>
              <a:rPr lang="uk-UA" sz="1700" dirty="0">
                <a:latin typeface="Times New Roman" panose="02020603050405020304" pitchFamily="18" charset="0"/>
                <a:cs typeface="Times New Roman" panose="02020603050405020304" pitchFamily="18" charset="0"/>
              </a:rPr>
              <a:t> – розміщують обладнання забезпечення електроенергією, стиснутим повітрям, газом (ТЕЦ, компресорні, газогенераторні станції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транспортні</a:t>
            </a:r>
            <a:r>
              <a:rPr lang="uk-UA" sz="1700" dirty="0">
                <a:latin typeface="Times New Roman" panose="02020603050405020304" pitchFamily="18" charset="0"/>
                <a:cs typeface="Times New Roman" panose="02020603050405020304" pitchFamily="18" charset="0"/>
              </a:rPr>
              <a:t> – для розміщення і обслуговування транспортних засобів (гаражі, депо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складські</a:t>
            </a:r>
            <a:r>
              <a:rPr lang="uk-UA" sz="1700" dirty="0">
                <a:latin typeface="Times New Roman" panose="02020603050405020304" pitchFamily="18" charset="0"/>
                <a:cs typeface="Times New Roman" panose="02020603050405020304" pitchFamily="18" charset="0"/>
              </a:rPr>
              <a:t> – для зберігання сировини, напівфабрикатів, готової продукції, пального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санітарно-технічні</a:t>
            </a:r>
            <a:r>
              <a:rPr lang="uk-UA" sz="1700" dirty="0">
                <a:latin typeface="Times New Roman" panose="02020603050405020304" pitchFamily="18" charset="0"/>
                <a:cs typeface="Times New Roman" panose="02020603050405020304" pitchFamily="18" charset="0"/>
              </a:rPr>
              <a:t> – для обслуговування мереж водопостачання і каналізації, захисту навколишнього середовища від забруднення (станції очищення, насосні, водонапірні станції тощо);</a:t>
            </a:r>
            <a:endParaRPr lang="ru-RU" sz="17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700" b="1" i="1" dirty="0">
                <a:latin typeface="Times New Roman" panose="02020603050405020304" pitchFamily="18" charset="0"/>
                <a:cs typeface="Times New Roman" panose="02020603050405020304" pitchFamily="18" charset="0"/>
              </a:rPr>
              <a:t>     </a:t>
            </a:r>
            <a:r>
              <a:rPr lang="uk-UA" sz="1700" b="1" dirty="0">
                <a:solidFill>
                  <a:srgbClr val="FFFF00"/>
                </a:solidFill>
                <a:latin typeface="Times New Roman" panose="02020603050405020304" pitchFamily="18" charset="0"/>
                <a:cs typeface="Times New Roman" panose="02020603050405020304" pitchFamily="18" charset="0"/>
              </a:rPr>
              <a:t>адміністративні та побутові</a:t>
            </a:r>
            <a:r>
              <a:rPr lang="uk-UA" sz="1700" dirty="0">
                <a:solidFill>
                  <a:srgbClr val="FFFF00"/>
                </a:solidFill>
                <a:latin typeface="Times New Roman" panose="02020603050405020304" pitchFamily="18" charset="0"/>
                <a:cs typeface="Times New Roman" panose="02020603050405020304" pitchFamily="18" charset="0"/>
              </a:rPr>
              <a:t> </a:t>
            </a:r>
            <a:r>
              <a:rPr lang="uk-UA" sz="1700" dirty="0">
                <a:latin typeface="Times New Roman" panose="02020603050405020304" pitchFamily="18" charset="0"/>
                <a:cs typeface="Times New Roman" panose="02020603050405020304" pitchFamily="18" charset="0"/>
              </a:rPr>
              <a:t>– для розміщення адміністративних, побутових і медичних приміщень.</a:t>
            </a:r>
            <a:endParaRPr lang="ru-RU" sz="1700" dirty="0">
              <a:latin typeface="Times New Roman" panose="02020603050405020304" pitchFamily="18" charset="0"/>
              <a:cs typeface="Times New Roman" panose="02020603050405020304" pitchFamily="18" charset="0"/>
            </a:endParaRPr>
          </a:p>
          <a:p>
            <a:pPr algn="just"/>
            <a:r>
              <a:rPr lang="uk-UA" sz="1700" dirty="0">
                <a:latin typeface="Times New Roman" panose="02020603050405020304" pitchFamily="18" charset="0"/>
                <a:cs typeface="Times New Roman" panose="02020603050405020304" pitchFamily="18" charset="0"/>
              </a:rPr>
              <a:t>     До </a:t>
            </a:r>
            <a:r>
              <a:rPr lang="uk-UA" sz="1700" b="1" dirty="0">
                <a:latin typeface="Times New Roman" panose="02020603050405020304" pitchFamily="18" charset="0"/>
                <a:cs typeface="Times New Roman" panose="02020603050405020304" pitchFamily="18" charset="0"/>
              </a:rPr>
              <a:t>спеціальних споруд</a:t>
            </a:r>
            <a:r>
              <a:rPr lang="uk-UA" sz="1700" dirty="0">
                <a:latin typeface="Times New Roman" panose="02020603050405020304" pitchFamily="18" charset="0"/>
                <a:cs typeface="Times New Roman" panose="02020603050405020304" pitchFamily="18" charset="0"/>
              </a:rPr>
              <a:t> промислових підприємств відносять резервуари, градирні, газгольдери, силосні башти, елеватори, димові труби, естакади, опори.</a:t>
            </a:r>
            <a:endParaRPr lang="ru-RU" sz="1700" dirty="0">
              <a:latin typeface="Times New Roman" panose="02020603050405020304" pitchFamily="18" charset="0"/>
              <a:cs typeface="Times New Roman" panose="02020603050405020304" pitchFamily="18" charset="0"/>
            </a:endParaRPr>
          </a:p>
          <a:p>
            <a:pPr algn="just"/>
            <a:r>
              <a:rPr lang="uk-UA" sz="1700" dirty="0">
                <a:latin typeface="Times New Roman" panose="02020603050405020304" pitchFamily="18" charset="0"/>
                <a:cs typeface="Times New Roman" panose="02020603050405020304" pitchFamily="18" charset="0"/>
              </a:rPr>
              <a:t>     Перелічені групи будівель і споруд не </a:t>
            </a:r>
            <a:r>
              <a:rPr lang="uk-UA" sz="1700" dirty="0" err="1">
                <a:latin typeface="Times New Roman" panose="02020603050405020304" pitchFamily="18" charset="0"/>
                <a:cs typeface="Times New Roman" panose="02020603050405020304" pitchFamily="18" charset="0"/>
              </a:rPr>
              <a:t>обов</a:t>
            </a:r>
            <a:r>
              <a:rPr lang="ru-RU" sz="1700" dirty="0">
                <a:latin typeface="Times New Roman" panose="02020603050405020304" pitchFamily="18" charset="0"/>
                <a:cs typeface="Times New Roman" panose="02020603050405020304" pitchFamily="18" charset="0"/>
              </a:rPr>
              <a:t>’</a:t>
            </a:r>
            <a:r>
              <a:rPr lang="uk-UA" sz="1700" dirty="0" err="1">
                <a:latin typeface="Times New Roman" panose="02020603050405020304" pitchFamily="18" charset="0"/>
                <a:cs typeface="Times New Roman" panose="02020603050405020304" pitchFamily="18" charset="0"/>
              </a:rPr>
              <a:t>язково</a:t>
            </a:r>
            <a:r>
              <a:rPr lang="uk-UA" sz="1700" dirty="0">
                <a:latin typeface="Times New Roman" panose="02020603050405020304" pitchFamily="18" charset="0"/>
                <a:cs typeface="Times New Roman" panose="02020603050405020304" pitchFamily="18" charset="0"/>
              </a:rPr>
              <a:t> будують на кожному промисловому підприємстві, їх склад залежить від призначення і потужності підприємств.</a:t>
            </a:r>
            <a:endParaRPr lang="ru-RU" sz="1700" dirty="0">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BC066365-F975-4298-B5CF-83035420EB56}"/>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t="29697" r="12879" b="9091"/>
          <a:stretch/>
        </p:blipFill>
        <p:spPr>
          <a:xfrm>
            <a:off x="7730836" y="178912"/>
            <a:ext cx="4461164" cy="2775631"/>
          </a:xfrm>
          <a:prstGeom prst="rect">
            <a:avLst/>
          </a:prstGeom>
        </p:spPr>
      </p:pic>
      <p:pic>
        <p:nvPicPr>
          <p:cNvPr id="11" name="Рисунок 10">
            <a:extLst>
              <a:ext uri="{FF2B5EF4-FFF2-40B4-BE49-F238E27FC236}">
                <a16:creationId xmlns:a16="http://schemas.microsoft.com/office/drawing/2014/main" id="{83CA40C0-D1C9-4474-95EF-73F1FA1984FE}"/>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7730836" y="3740296"/>
            <a:ext cx="4461164" cy="2938792"/>
          </a:xfrm>
          <a:prstGeom prst="rect">
            <a:avLst/>
          </a:prstGeom>
        </p:spPr>
      </p:pic>
    </p:spTree>
    <p:extLst>
      <p:ext uri="{BB962C8B-B14F-4D97-AF65-F5344CB8AC3E}">
        <p14:creationId xmlns:p14="http://schemas.microsoft.com/office/powerpoint/2010/main" val="3178234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0E49760-9481-4DE8-B7C6-FFF392771ADE}"/>
              </a:ext>
            </a:extLst>
          </p:cNvPr>
          <p:cNvPicPr>
            <a:picLocks noChangeAspect="1"/>
          </p:cNvPicPr>
          <p:nvPr/>
        </p:nvPicPr>
        <p:blipFill rotWithShape="1">
          <a:blip r:embed="rId2"/>
          <a:srcRect l="29091" t="23623" r="31477" b="5230"/>
          <a:stretch/>
        </p:blipFill>
        <p:spPr>
          <a:xfrm>
            <a:off x="6317674" y="166255"/>
            <a:ext cx="5694218" cy="5776268"/>
          </a:xfrm>
          <a:prstGeom prst="rect">
            <a:avLst/>
          </a:prstGeom>
        </p:spPr>
      </p:pic>
      <p:sp>
        <p:nvSpPr>
          <p:cNvPr id="10" name="TextBox 9">
            <a:extLst>
              <a:ext uri="{FF2B5EF4-FFF2-40B4-BE49-F238E27FC236}">
                <a16:creationId xmlns:a16="http://schemas.microsoft.com/office/drawing/2014/main" id="{F1FE62A8-83BA-4F37-BE72-FB99BB4936CF}"/>
              </a:ext>
            </a:extLst>
          </p:cNvPr>
          <p:cNvSpPr txBox="1"/>
          <p:nvPr/>
        </p:nvSpPr>
        <p:spPr>
          <a:xfrm>
            <a:off x="110835" y="166255"/>
            <a:ext cx="6096000" cy="5755422"/>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Верхній пояс і елементи ґратки ферм армують зварними каркасами з гарячекатаної сталі періодичного профілю, а також з низьковуглецевого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холоднотягнутого</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дроту. Нижні пояси ферм, а також окремі елементи ґратки у фермах прямолінійного обрису армують пучками з високоміцного дроту.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Для підняття і встановлення на місце ферм у вузлах їх верхнього поясу є монтажні петлі. В опорних вузлах ферм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заанкеровують</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сталеві плити з отворами для болтів, які випускають з оголовків залізобетонних колон. Сегментні, арочні й полігональні фермі призначені для покриття з рулонною покрівлею, а трикутні - під покрівлі з азбестоцементних або металевих штаб. Ферми з паралельними поясами застосовують у виробничих будівлях з площинним покриттям під рулонну «суху» або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водонаповнену</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покрівлю.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Якщо відстань між колонами становить 12 м, ферми або балки покриття розташовують одна від одної на відстані як 12, так і 6 м. Для забезпечення шестиметрового розташування ферм покриття використовують так звані підкроквяні ферми або балки, які встановлюють на колонах уздовж цеху та на верхній пояс яких спираються проміжні ферми покриття (рис.1.10).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Підкровяні</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конструкції виконують із сталі або залізобетону. </a:t>
            </a:r>
          </a:p>
        </p:txBody>
      </p:sp>
      <p:sp>
        <p:nvSpPr>
          <p:cNvPr id="11" name="TextBox 10">
            <a:extLst>
              <a:ext uri="{FF2B5EF4-FFF2-40B4-BE49-F238E27FC236}">
                <a16:creationId xmlns:a16="http://schemas.microsoft.com/office/drawing/2014/main" id="{D53B2995-0DA2-406B-B9B5-1FA537DFC60E}"/>
              </a:ext>
            </a:extLst>
          </p:cNvPr>
          <p:cNvSpPr txBox="1"/>
          <p:nvPr/>
        </p:nvSpPr>
        <p:spPr>
          <a:xfrm>
            <a:off x="6317674" y="5942523"/>
            <a:ext cx="569421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a:ln>
                  <a:noFill/>
                </a:ln>
                <a:solidFill>
                  <a:prstClr val="white"/>
                </a:solidFill>
                <a:effectLst/>
                <a:uLnTx/>
                <a:uFillTx/>
                <a:latin typeface="Corbel" panose="020B0503020204020204"/>
                <a:ea typeface="+mn-ea"/>
                <a:cs typeface="+mn-cs"/>
              </a:rPr>
              <a:t>Схеми залізобетонних ферм: а - сегментних; б - арочних безрозкосних; в - із паралельними поясами; г - полігональних; д - підкровяних</a:t>
            </a:r>
          </a:p>
        </p:txBody>
      </p:sp>
    </p:spTree>
    <p:extLst>
      <p:ext uri="{BB962C8B-B14F-4D97-AF65-F5344CB8AC3E}">
        <p14:creationId xmlns:p14="http://schemas.microsoft.com/office/powerpoint/2010/main" val="1968781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DF437-6428-4EE6-9A48-A38719AF9AC6}"/>
              </a:ext>
            </a:extLst>
          </p:cNvPr>
          <p:cNvSpPr txBox="1"/>
          <p:nvPr/>
        </p:nvSpPr>
        <p:spPr>
          <a:xfrm>
            <a:off x="332509" y="72610"/>
            <a:ext cx="6096000"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uLnTx/>
                <a:uFillTx/>
                <a:latin typeface="Corbel" panose="020B0503020204020204"/>
                <a:ea typeface="+mn-ea"/>
                <a:cs typeface="+mn-cs"/>
              </a:rPr>
              <a:t>СТАЛЕВІ НЕСУЧІ КОНСТРУКЦІЇ ПОКРИТЬ</a:t>
            </a:r>
          </a:p>
        </p:txBody>
      </p:sp>
      <p:pic>
        <p:nvPicPr>
          <p:cNvPr id="4" name="Рисунок 3">
            <a:extLst>
              <a:ext uri="{FF2B5EF4-FFF2-40B4-BE49-F238E27FC236}">
                <a16:creationId xmlns:a16="http://schemas.microsoft.com/office/drawing/2014/main" id="{65A618EB-415A-4783-9AA0-D9BD3E160A34}"/>
              </a:ext>
            </a:extLst>
          </p:cNvPr>
          <p:cNvPicPr>
            <a:picLocks noChangeAspect="1"/>
          </p:cNvPicPr>
          <p:nvPr/>
        </p:nvPicPr>
        <p:blipFill rotWithShape="1">
          <a:blip r:embed="rId2"/>
          <a:srcRect l="29088" t="39995" r="25434" b="24230"/>
          <a:stretch/>
        </p:blipFill>
        <p:spPr>
          <a:xfrm>
            <a:off x="4676321" y="3184279"/>
            <a:ext cx="7515679" cy="3323986"/>
          </a:xfrm>
          <a:prstGeom prst="rect">
            <a:avLst/>
          </a:prstGeom>
        </p:spPr>
      </p:pic>
      <p:sp>
        <p:nvSpPr>
          <p:cNvPr id="10" name="TextBox 9">
            <a:extLst>
              <a:ext uri="{FF2B5EF4-FFF2-40B4-BE49-F238E27FC236}">
                <a16:creationId xmlns:a16="http://schemas.microsoft.com/office/drawing/2014/main" id="{A84D3167-56D2-4DD3-B241-97D3CC046403}"/>
              </a:ext>
            </a:extLst>
          </p:cNvPr>
          <p:cNvSpPr txBox="1"/>
          <p:nvPr/>
        </p:nvSpPr>
        <p:spPr>
          <a:xfrm>
            <a:off x="332509" y="521428"/>
            <a:ext cx="11859491" cy="244682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Сталеві несучі конструкції виконують у вигляді ґратчастих ферм з профільної сталі.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Гратка</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складається зі стояків і розкосів, які заповнюють простір між верхнім і нижнім поясами. За допомогою сталевих ферм можна перекривати прольоти 18, 24, 30, 36 м. За обрисом сталеві ферми можуть бути трикутними, полігональними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таі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паралельними поясами(рис. 1.11). Під покриття руберойдом ферми мають полігональний обрис з одно- або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двоскатним</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верхнім поясом, що має нахил 1:10, 1:12. Ферми з паралельними поясами використовують як підкроквяні конструкції, коли колони поздовжнього вигляду мають крок 12 м, .а також коли ферми призначені для перекриття прольотів, заповнених ліхтарем. Для встановлення сталевих ферм на залізобетонні колони каркаса у верхній частині колон під час їх бетонування закладають анкерні болти. У нижній частині опорних ВУЗЛІВ Ферм приварюють підкладки зі штабової сталі товщиною 10...12 мм, в яких передбачають отвори для пропускання в них болтів. Після встановлення опорних вузлів на болти останні закріплюють гайками. </a:t>
            </a:r>
          </a:p>
        </p:txBody>
      </p:sp>
      <p:sp>
        <p:nvSpPr>
          <p:cNvPr id="11" name="TextBox 10">
            <a:extLst>
              <a:ext uri="{FF2B5EF4-FFF2-40B4-BE49-F238E27FC236}">
                <a16:creationId xmlns:a16="http://schemas.microsoft.com/office/drawing/2014/main" id="{0DF0DF11-1FFF-4D7B-9F8A-DAB88EF6AAF1}"/>
              </a:ext>
            </a:extLst>
          </p:cNvPr>
          <p:cNvSpPr txBox="1"/>
          <p:nvPr/>
        </p:nvSpPr>
        <p:spPr>
          <a:xfrm>
            <a:off x="124690" y="3184279"/>
            <a:ext cx="4488873" cy="3323987"/>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500" b="0" i="0" u="none" strike="noStrike" kern="1200" cap="none" spc="0" normalizeH="0" baseline="0" noProof="0" dirty="0">
                <a:ln>
                  <a:noFill/>
                </a:ln>
                <a:solidFill>
                  <a:prstClr val="white"/>
                </a:solidFill>
                <a:effectLst/>
                <a:uLnTx/>
                <a:uFillTx/>
                <a:latin typeface="Corbel" panose="020B0503020204020204"/>
                <a:ea typeface="+mn-ea"/>
                <a:cs typeface="+mn-cs"/>
              </a:rPr>
              <a:t>Ферми зі сталевих труб мають конструкцію, яка сприяє зменшенню витрат сталі на 10-35%. Такі ферми застосовують у прольотах 24, 30 і 36 м (рис.1.12, а). Для прольотів 12 і 18 м використовують конструкції з тонкостінних сталевих балок з листовими або порожнистими поясами (рис.1.12, б). Такі балки передбачають для колон з кроком 12×18 м, а для колон з кроком 6×12 або 6×18 м конструкцію покриття можна використовувати балки з </a:t>
            </a:r>
            <a:r>
              <a:rPr kumimoji="0" lang="uk-UA" sz="1500" b="0" i="0" u="none" strike="noStrike" kern="1200" cap="none" spc="0" normalizeH="0" baseline="0" noProof="0" dirty="0" err="1">
                <a:ln>
                  <a:noFill/>
                </a:ln>
                <a:solidFill>
                  <a:prstClr val="white"/>
                </a:solidFill>
                <a:effectLst/>
                <a:uLnTx/>
                <a:uFillTx/>
                <a:latin typeface="Corbel" panose="020B0503020204020204"/>
                <a:ea typeface="+mn-ea"/>
                <a:cs typeface="+mn-cs"/>
              </a:rPr>
              <a:t>широкополицевоґо</a:t>
            </a:r>
            <a:r>
              <a:rPr kumimoji="0" lang="uk-UA" sz="15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500" b="0" i="0" u="none" strike="noStrike" kern="1200" cap="none" spc="0" normalizeH="0" baseline="0" noProof="0" dirty="0" err="1">
                <a:ln>
                  <a:noFill/>
                </a:ln>
                <a:solidFill>
                  <a:prstClr val="white"/>
                </a:solidFill>
                <a:effectLst/>
                <a:uLnTx/>
                <a:uFillTx/>
                <a:latin typeface="Corbel" panose="020B0503020204020204"/>
                <a:ea typeface="+mn-ea"/>
                <a:cs typeface="+mn-cs"/>
              </a:rPr>
              <a:t>двотавра</a:t>
            </a:r>
            <a:r>
              <a:rPr kumimoji="0" lang="uk-UA" sz="1500" b="0" i="0" u="none" strike="noStrike" kern="1200" cap="none" spc="0" normalizeH="0" baseline="0" noProof="0" dirty="0">
                <a:ln>
                  <a:noFill/>
                </a:ln>
                <a:solidFill>
                  <a:prstClr val="white"/>
                </a:solidFill>
                <a:effectLst/>
                <a:uLnTx/>
                <a:uFillTx/>
                <a:latin typeface="Corbel" panose="020B0503020204020204"/>
                <a:ea typeface="+mn-ea"/>
                <a:cs typeface="+mn-cs"/>
              </a:rPr>
              <a:t> (рис.1.12, в). Для виробничих будівель з прольотами 18, 24 м іноді застосовують сталеві площини рами з коробчастим перерізом (рис.1.12, г) для відстані колон 6×18, або 6×24 м</a:t>
            </a:r>
          </a:p>
        </p:txBody>
      </p:sp>
    </p:spTree>
    <p:extLst>
      <p:ext uri="{BB962C8B-B14F-4D97-AF65-F5344CB8AC3E}">
        <p14:creationId xmlns:p14="http://schemas.microsoft.com/office/powerpoint/2010/main" val="4066809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7B4F52-13D4-47F6-9CB2-0F3694523125}"/>
              </a:ext>
            </a:extLst>
          </p:cNvPr>
          <p:cNvPicPr>
            <a:picLocks noChangeAspect="1"/>
          </p:cNvPicPr>
          <p:nvPr/>
        </p:nvPicPr>
        <p:blipFill rotWithShape="1">
          <a:blip r:embed="rId2"/>
          <a:srcRect l="29546" t="23220" r="29205" b="21804"/>
          <a:stretch/>
        </p:blipFill>
        <p:spPr>
          <a:xfrm>
            <a:off x="6018085" y="1748373"/>
            <a:ext cx="6028441" cy="4517179"/>
          </a:xfrm>
          <a:prstGeom prst="rect">
            <a:avLst/>
          </a:prstGeom>
        </p:spPr>
      </p:pic>
      <p:sp>
        <p:nvSpPr>
          <p:cNvPr id="7" name="TextBox 6">
            <a:extLst>
              <a:ext uri="{FF2B5EF4-FFF2-40B4-BE49-F238E27FC236}">
                <a16:creationId xmlns:a16="http://schemas.microsoft.com/office/drawing/2014/main" id="{E2FEFB31-1174-4211-82E6-6ECF7BE2F384}"/>
              </a:ext>
            </a:extLst>
          </p:cNvPr>
          <p:cNvSpPr txBox="1"/>
          <p:nvPr/>
        </p:nvSpPr>
        <p:spPr>
          <a:xfrm>
            <a:off x="145473" y="592448"/>
            <a:ext cx="11901054" cy="1138773"/>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Якщо припускається застосування у виробничих і складських будівлях дерев'яних покрить, рекомендується виконувати їх у таких конструкціях: — клеєні конструкції, виконані за типом арки й ферми з металевими затяжками, а також клеєні балки; — металево-дерев'яні ферми з брусів і складених балок з металевим розтягнутим поясом; —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безметалаві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кружально-гратчасті</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склепіння. Дерев'яні балки застосовують у виробничих будівлях з прольотами 6, 12 або 18 м</a:t>
            </a:r>
          </a:p>
        </p:txBody>
      </p:sp>
      <p:sp>
        <p:nvSpPr>
          <p:cNvPr id="10" name="TextBox 9">
            <a:extLst>
              <a:ext uri="{FF2B5EF4-FFF2-40B4-BE49-F238E27FC236}">
                <a16:creationId xmlns:a16="http://schemas.microsoft.com/office/drawing/2014/main" id="{4DAB8513-C902-467C-8553-0DF56283368F}"/>
              </a:ext>
            </a:extLst>
          </p:cNvPr>
          <p:cNvSpPr txBox="1"/>
          <p:nvPr/>
        </p:nvSpPr>
        <p:spPr>
          <a:xfrm>
            <a:off x="145473" y="86681"/>
            <a:ext cx="6096000"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white"/>
                </a:solidFill>
                <a:effectLst/>
                <a:uLnTx/>
                <a:uFillTx/>
                <a:latin typeface="Corbel" panose="020B0503020204020204"/>
                <a:ea typeface="+mn-ea"/>
                <a:cs typeface="+mn-cs"/>
              </a:rPr>
              <a:t>ДЕРЕВ’ЯНІ НЕСУЧІ КОНСТРУКЦІЇ ПОКРИТЬ</a:t>
            </a:r>
          </a:p>
        </p:txBody>
      </p:sp>
      <p:sp>
        <p:nvSpPr>
          <p:cNvPr id="11" name="TextBox 10">
            <a:extLst>
              <a:ext uri="{FF2B5EF4-FFF2-40B4-BE49-F238E27FC236}">
                <a16:creationId xmlns:a16="http://schemas.microsoft.com/office/drawing/2014/main" id="{D8C4E600-F385-4B98-9000-E5905FB9220B}"/>
              </a:ext>
            </a:extLst>
          </p:cNvPr>
          <p:cNvSpPr txBox="1"/>
          <p:nvPr/>
        </p:nvSpPr>
        <p:spPr>
          <a:xfrm>
            <a:off x="145473" y="2231615"/>
            <a:ext cx="5701145" cy="4539704"/>
          </a:xfrm>
          <a:prstGeom prst="rect">
            <a:avLst/>
          </a:prstGeom>
          <a:noFill/>
          <a:ln>
            <a:solidFill>
              <a:schemeClr val="accent5">
                <a:lumMod val="60000"/>
                <a:lumOff val="40000"/>
              </a:schemeClr>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Вони можуть бути клеєними з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фанерною стіною,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двоскатними</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або а паралельними поясами. Балки з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виконують прямокутного або двотаврового перерізу висотою 450...1300 мм на опорі, що мають нахил 1:10 і 1:20. Серед багатьох видів дерев'яних ферм, призначених під покриття руберойдом, найпоширенішими є сегментні (рис. 1.14). Верхній пояс ферми виконують з чотирьох-п'яти рядів брусків перерізом 50×70 мм, укладених і вигнутих за обрисом сегменту, а нижній пояс - кількох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 проміжками. У проміжки між брусками і дошками входять такі елементи: ґратки-стояки й розкоси, які виконують з брусків або вузьких </a:t>
            </a:r>
            <a:r>
              <a:rPr kumimoji="0" lang="uk-UA" sz="17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700" b="0" i="0" u="none" strike="noStrike" kern="1200" cap="none" spc="0" normalizeH="0" baseline="0" noProof="0" dirty="0">
                <a:ln>
                  <a:noFill/>
                </a:ln>
                <a:solidFill>
                  <a:prstClr val="white"/>
                </a:solidFill>
                <a:effectLst/>
                <a:uLnTx/>
                <a:uFillTx/>
                <a:latin typeface="Corbel" panose="020B0503020204020204"/>
                <a:ea typeface="+mn-ea"/>
                <a:cs typeface="+mn-cs"/>
              </a:rPr>
              <a:t> завтовшки 50 мм. Нижній пояс ферми виконує роль затяжки. Висота підвісу сегментних ферм становить 1/8 - 1/7 величини їх прольоту. Прикладом металево-дерев’яних конструкцій можуть бути балки, ферми, арки й рами (рис. 1.15), які мають прямокутний, тавровий, двотавровий або коробчастий переріз. </a:t>
            </a:r>
          </a:p>
        </p:txBody>
      </p:sp>
      <p:sp>
        <p:nvSpPr>
          <p:cNvPr id="13" name="TextBox 12">
            <a:extLst>
              <a:ext uri="{FF2B5EF4-FFF2-40B4-BE49-F238E27FC236}">
                <a16:creationId xmlns:a16="http://schemas.microsoft.com/office/drawing/2014/main" id="{D41031C3-56CC-4D56-93D5-C2EC2AEAAAE2}"/>
              </a:ext>
            </a:extLst>
          </p:cNvPr>
          <p:cNvSpPr txBox="1"/>
          <p:nvPr/>
        </p:nvSpPr>
        <p:spPr>
          <a:xfrm>
            <a:off x="6018085" y="6229418"/>
            <a:ext cx="6028441" cy="584775"/>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Схеми дерев’яних балок покрить: а - клеєні з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б - цвяхові із стіною з </a:t>
            </a:r>
            <a:r>
              <a:rPr kumimoji="0" lang="uk-UA" sz="1600" b="0" i="0" u="none" strike="noStrike" kern="1200" cap="none" spc="0" normalizeH="0" baseline="0" noProof="0" dirty="0" err="1">
                <a:ln>
                  <a:noFill/>
                </a:ln>
                <a:solidFill>
                  <a:prstClr val="white"/>
                </a:solidFill>
                <a:effectLst/>
                <a:uLnTx/>
                <a:uFillTx/>
                <a:latin typeface="Corbel" panose="020B0503020204020204"/>
                <a:ea typeface="+mn-ea"/>
                <a:cs typeface="+mn-cs"/>
              </a:rPr>
              <a:t>дощок</a:t>
            </a:r>
            <a:r>
              <a:rPr kumimoji="0" lang="uk-UA" sz="1600" b="0" i="0" u="none" strike="noStrike" kern="1200" cap="none" spc="0" normalizeH="0" baseline="0" noProof="0" dirty="0">
                <a:ln>
                  <a:noFill/>
                </a:ln>
                <a:solidFill>
                  <a:prstClr val="white"/>
                </a:solidFill>
                <a:effectLst/>
                <a:uLnTx/>
                <a:uFillTx/>
                <a:latin typeface="Corbel" panose="020B0503020204020204"/>
                <a:ea typeface="+mn-ea"/>
                <a:cs typeface="+mn-cs"/>
              </a:rPr>
              <a:t>; в - клеєні з фанерною стіною</a:t>
            </a:r>
          </a:p>
        </p:txBody>
      </p:sp>
    </p:spTree>
    <p:extLst>
      <p:ext uri="{BB962C8B-B14F-4D97-AF65-F5344CB8AC3E}">
        <p14:creationId xmlns:p14="http://schemas.microsoft.com/office/powerpoint/2010/main" val="458381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AB8513-C902-467C-8553-0DF56283368F}"/>
              </a:ext>
            </a:extLst>
          </p:cNvPr>
          <p:cNvSpPr txBox="1"/>
          <p:nvPr/>
        </p:nvSpPr>
        <p:spPr>
          <a:xfrm>
            <a:off x="145473" y="86681"/>
            <a:ext cx="5322520" cy="369332"/>
          </a:xfrm>
          <a:prstGeom prst="rect">
            <a:avLst/>
          </a:prstGeom>
          <a:noFill/>
          <a:ln>
            <a:solidFill>
              <a:schemeClr val="accent5">
                <a:lumMod val="60000"/>
                <a:lumOff val="4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white"/>
                </a:solidFill>
                <a:effectLst/>
                <a:uLnTx/>
                <a:uFillTx/>
                <a:latin typeface="Corbel" panose="020B0503020204020204"/>
                <a:ea typeface="+mn-ea"/>
                <a:cs typeface="+mn-cs"/>
              </a:rPr>
              <a:t>ДЕРЕВ’ЯНІ НЕСУЧІ КОНСТРУКЦІЇ ПОКРИТЬ</a:t>
            </a:r>
          </a:p>
        </p:txBody>
      </p:sp>
      <p:pic>
        <p:nvPicPr>
          <p:cNvPr id="4" name="Рисунок 3">
            <a:extLst>
              <a:ext uri="{FF2B5EF4-FFF2-40B4-BE49-F238E27FC236}">
                <a16:creationId xmlns:a16="http://schemas.microsoft.com/office/drawing/2014/main" id="{5F18DAF5-8B61-4DD4-879A-DEF0FBA69687}"/>
              </a:ext>
            </a:extLst>
          </p:cNvPr>
          <p:cNvPicPr>
            <a:picLocks noChangeAspect="1"/>
          </p:cNvPicPr>
          <p:nvPr/>
        </p:nvPicPr>
        <p:blipFill rotWithShape="1">
          <a:blip r:embed="rId2"/>
          <a:srcRect l="32500" t="20996" r="33750" b="10082"/>
          <a:stretch/>
        </p:blipFill>
        <p:spPr>
          <a:xfrm>
            <a:off x="145473" y="597932"/>
            <a:ext cx="5322520" cy="6111042"/>
          </a:xfrm>
          <a:prstGeom prst="rect">
            <a:avLst/>
          </a:prstGeom>
        </p:spPr>
      </p:pic>
    </p:spTree>
    <p:extLst>
      <p:ext uri="{BB962C8B-B14F-4D97-AF65-F5344CB8AC3E}">
        <p14:creationId xmlns:p14="http://schemas.microsoft.com/office/powerpoint/2010/main" val="2584214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07E9E-C37F-4437-89DD-12DCDF26B9F6}"/>
              </a:ext>
            </a:extLst>
          </p:cNvPr>
          <p:cNvSpPr txBox="1"/>
          <p:nvPr/>
        </p:nvSpPr>
        <p:spPr>
          <a:xfrm>
            <a:off x="263236" y="251844"/>
            <a:ext cx="11665528" cy="4247317"/>
          </a:xfrm>
          <a:prstGeom prst="rect">
            <a:avLst/>
          </a:prstGeom>
          <a:solidFill>
            <a:schemeClr val="bg1">
              <a:lumMod val="75000"/>
              <a:lumOff val="25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СТІНИ ПРОМИСЛОВИХ БУДІВЕЛЬ</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промислових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будівель,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порівнянні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зі</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стінами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цивільних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будівель,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зазнають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більш</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складного</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комплексу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зовнішніх</a:t>
            </a:r>
            <a:r>
              <a:rPr kumimoji="0" lang="uk-UA" sz="1800" b="0" i="0" u="none" strike="noStrike" kern="1200" cap="none" spc="3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та</a:t>
            </a:r>
            <a:r>
              <a:rPr kumimoji="0" lang="uk-UA" sz="1800" b="0" i="0" u="none" strike="noStrike" kern="1200" cap="none" spc="3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внутрішніх</a:t>
            </a:r>
            <a:r>
              <a:rPr kumimoji="0" lang="uk-UA" sz="1800" b="0" i="0" u="none" strike="noStrike" kern="1200" cap="none" spc="3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силових</a:t>
            </a:r>
            <a:r>
              <a:rPr kumimoji="0" lang="uk-UA" sz="1800" b="0" i="0" u="none" strike="noStrike" kern="1200" cap="none" spc="3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та</a:t>
            </a:r>
            <a:r>
              <a:rPr kumimoji="0" lang="uk-UA" sz="1800" b="0" i="0" u="none" strike="noStrike" kern="1200" cap="none" spc="3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несилових</a:t>
            </a:r>
            <a:r>
              <a:rPr kumimoji="0" lang="uk-UA" sz="1800" b="0" i="0" u="none" strike="noStrike" kern="1200" cap="none" spc="3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впливів.</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Тому, до них	пред‘являють	додаткові	вимоги,	згідно	з особливостями технологічного процесу.</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Впливи на зовнішні стіни промислових будівель: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навантаження від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вищерозташованих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конструкцій;</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динамічне	навантаження	та	вібрація	від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підйомно</a:t>
            </a:r>
            <a:r>
              <a:rPr kumimoji="0" lang="uk-UA"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-транспортного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та технологічного обладнання;</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тиск вітру; волога повітря зовні та всередині приміщень;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температура зовнішнього та внутрішнього повітря;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сонячна радіація;</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теплові удари; звукові хвилі;</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агресивні хімічні речовини зовні та всередині приміщень;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біологічні впливи.</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716BBAD-C0C7-4868-9B8E-AD929960716B}"/>
              </a:ext>
            </a:extLst>
          </p:cNvPr>
          <p:cNvSpPr txBox="1"/>
          <p:nvPr/>
        </p:nvSpPr>
        <p:spPr>
          <a:xfrm>
            <a:off x="263236" y="4803961"/>
            <a:ext cx="5195455" cy="1615827"/>
          </a:xfrm>
          <a:prstGeom prst="rect">
            <a:avLst/>
          </a:prstGeom>
          <a:solidFill>
            <a:schemeClr val="bg1">
              <a:lumMod val="75000"/>
              <a:lumOff val="25000"/>
            </a:schemeClr>
          </a:solidFill>
        </p:spPr>
        <p:txBody>
          <a:bodyPr wrap="square">
            <a:spAutoFit/>
          </a:bodyPr>
          <a:lstStyle/>
          <a:p>
            <a:pPr marL="179388" marR="269875" lvl="0" indent="-22225" algn="l" defTabSz="457200" rtl="0" eaLnBrk="1" fontAlgn="auto" latinLnBrk="0" hangingPunct="1">
              <a:lnSpc>
                <a:spcPct val="100000"/>
              </a:lnSpc>
              <a:spcBef>
                <a:spcPts val="0"/>
              </a:spcBef>
              <a:spcAft>
                <a:spcPts val="0"/>
              </a:spcAft>
              <a:buClrTx/>
              <a:buSzTx/>
              <a:buFontTx/>
              <a:buNone/>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Класифікують	стіни 	промислових будівель за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несучою</a:t>
            </a:r>
            <a:r>
              <a:rPr kumimoji="0" lang="uk-UA" sz="1800" b="0" i="1" u="none" strike="noStrike" kern="1200" cap="none" spc="-38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спроможністю</a:t>
            </a:r>
            <a:r>
              <a:rPr kumimoji="0" lang="uk-UA" sz="1800" b="0" i="1"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p>
          <a:p>
            <a:pPr marL="179388" marR="269875" lvl="0" indent="-22225" algn="l" defTabSz="457200" rtl="0" eaLnBrk="1" fontAlgn="auto" latinLnBrk="0" hangingPunct="1">
              <a:lnSpc>
                <a:spcPct val="100000"/>
              </a:lnSpc>
              <a:spcBef>
                <a:spcPts val="0"/>
              </a:spcBef>
              <a:spcAft>
                <a:spcPts val="0"/>
              </a:spcAft>
              <a:buClrTx/>
              <a:buSzTx/>
              <a:buFontTx/>
              <a:buNone/>
              <a:tabLst>
                <a:tab pos="179388" algn="l"/>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42913" marR="0" lvl="1" indent="-28575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несучі;</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42913" marR="0" lvl="1" indent="-28575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самонесучі;</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42913" marR="0" lvl="1" indent="-28575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179388"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навісні.</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Рисунок 2">
            <a:extLst>
              <a:ext uri="{FF2B5EF4-FFF2-40B4-BE49-F238E27FC236}">
                <a16:creationId xmlns:a16="http://schemas.microsoft.com/office/drawing/2014/main" id="{E0BB94B4-942B-4594-A0DF-0EDC03B0AF86}"/>
              </a:ext>
            </a:extLst>
          </p:cNvPr>
          <p:cNvPicPr>
            <a:picLocks noChangeAspect="1"/>
          </p:cNvPicPr>
          <p:nvPr/>
        </p:nvPicPr>
        <p:blipFill rotWithShape="1">
          <a:blip r:embed="rId2"/>
          <a:srcRect l="19659" t="32719" r="43636" b="18975"/>
          <a:stretch/>
        </p:blipFill>
        <p:spPr>
          <a:xfrm>
            <a:off x="7038109" y="3072142"/>
            <a:ext cx="4475019" cy="3311237"/>
          </a:xfrm>
          <a:prstGeom prst="rect">
            <a:avLst/>
          </a:prstGeom>
        </p:spPr>
      </p:pic>
    </p:spTree>
    <p:extLst>
      <p:ext uri="{BB962C8B-B14F-4D97-AF65-F5344CB8AC3E}">
        <p14:creationId xmlns:p14="http://schemas.microsoft.com/office/powerpoint/2010/main" val="97894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A340E4-8C27-46AD-8006-167FE44F9191}"/>
              </a:ext>
            </a:extLst>
          </p:cNvPr>
          <p:cNvSpPr txBox="1"/>
          <p:nvPr/>
        </p:nvSpPr>
        <p:spPr>
          <a:xfrm>
            <a:off x="304800" y="207819"/>
            <a:ext cx="5791200" cy="3323987"/>
          </a:xfrm>
          <a:prstGeom prst="rect">
            <a:avLst/>
          </a:prstGeom>
          <a:noFill/>
          <a:ln>
            <a:solidFill>
              <a:srgbClr val="FFFF00"/>
            </a:solidFill>
          </a:ln>
        </p:spPr>
        <p:txBody>
          <a:bodyPr wrap="square">
            <a:spAutoFit/>
          </a:bodyPr>
          <a:lstStyle/>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конструктивним</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рішенням</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бувають</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82550" marR="0" lvl="0" indent="0" algn="just" defTabSz="457200" rtl="0" eaLnBrk="1" fontAlgn="auto" latinLnBrk="0" hangingPunct="1">
              <a:lnSpc>
                <a:spcPct val="100000"/>
              </a:lnSpc>
              <a:spcBef>
                <a:spcPts val="5"/>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дрібноелементні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цегла</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дрібні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блоки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товщиною</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250–510 мм);</a:t>
            </a: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великоблочні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pl-PL"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 = 600; 1200, B = 300; 400; 500, L=10 1000…3000);</a:t>
            </a: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великопанельні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82550" marR="0" lvl="0" indent="0" algn="just" defTabSz="457200" rtl="0" eaLnBrk="1" fontAlgn="auto" latinLnBrk="0" hangingPunct="1">
              <a:lnSpc>
                <a:spcPct val="100000"/>
              </a:lnSpc>
              <a:spcBef>
                <a:spcPts val="5"/>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pl-PL"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 = 900; 1200; 1500; 1800,	B = 160; 200; 240; 300, L = 6000; 12000);</a:t>
            </a:r>
          </a:p>
          <a:p>
            <a:pPr marL="368300" marR="0" lvl="0" indent="-285750" algn="just" defTabSz="457200" rtl="0" eaLnBrk="1" fontAlgn="auto" latinLnBrk="0" hangingPunct="1">
              <a:lnSpc>
                <a:spcPct val="100000"/>
              </a:lnSpc>
              <a:spcBef>
                <a:spcPts val="5"/>
              </a:spcBef>
              <a:spcAft>
                <a:spcPts val="0"/>
              </a:spcAft>
              <a:buClrTx/>
              <a:buSzTx/>
              <a:buFont typeface="Wingdings" panose="05000000000000000000" pitchFamily="2" charset="2"/>
              <a:buChar char="q"/>
              <a:tabLst/>
              <a:defRPr/>
            </a:pP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листові</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(з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азбоцементніх</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листів</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або</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ru-RU"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металевого</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профілю</a:t>
            </a:r>
            <a:r>
              <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82550" marR="0" lvl="0" indent="0" algn="just" defTabSz="457200" rtl="0" eaLnBrk="1" fontAlgn="auto" latinLnBrk="0" hangingPunct="1">
              <a:lnSpc>
                <a:spcPct val="100000"/>
              </a:lnSpc>
              <a:spcBef>
                <a:spcPts val="5"/>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50FD3CCF-E040-4184-9529-9F27330CAF64}"/>
              </a:ext>
            </a:extLst>
          </p:cNvPr>
          <p:cNvSpPr txBox="1"/>
          <p:nvPr/>
        </p:nvSpPr>
        <p:spPr>
          <a:xfrm>
            <a:off x="304800" y="3787859"/>
            <a:ext cx="5763491" cy="2862322"/>
          </a:xfrm>
          <a:prstGeom prst="rect">
            <a:avLst/>
          </a:prstGeom>
          <a:solidFill>
            <a:schemeClr val="bg1">
              <a:lumMod val="75000"/>
              <a:lumOff val="25000"/>
            </a:schemeClr>
          </a:solidFill>
        </p:spPr>
        <p:txBody>
          <a:bodyPr wrap="square">
            <a:spAutoFit/>
          </a:bodyPr>
          <a:lstStyle/>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промислових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будівель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випадку</a:t>
            </a:r>
            <a:r>
              <a:rPr kumimoji="0" lang="uk-UA" sz="18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каркасного</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фундаменту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зводять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спиранням</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фундаментні</a:t>
            </a:r>
            <a:r>
              <a:rPr kumimoji="0" lang="uk-UA" sz="1800" b="0" i="0" u="none" strike="noStrike" kern="1200" cap="none" spc="40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балки</a:t>
            </a:r>
            <a:r>
              <a:rPr kumimoji="0" lang="uk-UA" sz="1800" b="0" i="0" u="none" strike="noStrike" kern="1200" cap="none" spc="40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Зв‘язок стін з колонами виконують за допомогою анкерів, які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кріпляться одним кінцем до закладної деталі колони, а іншим – до</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Крок</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закладних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деталей</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колони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для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кріплення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анкерів</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1200…1400</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мм.</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277813" marR="269875" lvl="0" indent="-14288"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разі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цегляних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великоблочних</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анкери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заводять</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тіло стіни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800" b="0"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200…250</a:t>
            </a:r>
            <a:r>
              <a:rPr kumimoji="0" lang="uk-UA" sz="1800" b="0"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мм.</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Рисунок 6">
            <a:extLst>
              <a:ext uri="{FF2B5EF4-FFF2-40B4-BE49-F238E27FC236}">
                <a16:creationId xmlns:a16="http://schemas.microsoft.com/office/drawing/2014/main" id="{0F65B1A9-857E-4CA7-96A4-6F9D9581624E}"/>
              </a:ext>
            </a:extLst>
          </p:cNvPr>
          <p:cNvPicPr>
            <a:picLocks noChangeAspect="1"/>
          </p:cNvPicPr>
          <p:nvPr/>
        </p:nvPicPr>
        <p:blipFill rotWithShape="1">
          <a:blip r:embed="rId2"/>
          <a:srcRect l="26705" t="24861" r="26477" b="22386"/>
          <a:stretch/>
        </p:blipFill>
        <p:spPr>
          <a:xfrm>
            <a:off x="6331527" y="207819"/>
            <a:ext cx="5708073" cy="3616036"/>
          </a:xfrm>
          <a:prstGeom prst="rect">
            <a:avLst/>
          </a:prstGeom>
        </p:spPr>
      </p:pic>
      <p:pic>
        <p:nvPicPr>
          <p:cNvPr id="4" name="Рисунок 3">
            <a:extLst>
              <a:ext uri="{FF2B5EF4-FFF2-40B4-BE49-F238E27FC236}">
                <a16:creationId xmlns:a16="http://schemas.microsoft.com/office/drawing/2014/main" id="{9F609882-CB1B-4937-84C5-C1A89641D935}"/>
              </a:ext>
            </a:extLst>
          </p:cNvPr>
          <p:cNvPicPr>
            <a:picLocks noChangeAspect="1"/>
          </p:cNvPicPr>
          <p:nvPr/>
        </p:nvPicPr>
        <p:blipFill rotWithShape="1">
          <a:blip r:embed="rId3"/>
          <a:srcRect l="28750" t="58388" r="32501" b="16145"/>
          <a:stretch/>
        </p:blipFill>
        <p:spPr>
          <a:xfrm>
            <a:off x="6331526" y="4541041"/>
            <a:ext cx="5708073" cy="2109140"/>
          </a:xfrm>
          <a:prstGeom prst="rect">
            <a:avLst/>
          </a:prstGeom>
        </p:spPr>
      </p:pic>
      <p:sp>
        <p:nvSpPr>
          <p:cNvPr id="10" name="TextBox 9">
            <a:extLst>
              <a:ext uri="{FF2B5EF4-FFF2-40B4-BE49-F238E27FC236}">
                <a16:creationId xmlns:a16="http://schemas.microsoft.com/office/drawing/2014/main" id="{E873F46B-464A-4922-897F-FFFA6956AE2C}"/>
              </a:ext>
            </a:extLst>
          </p:cNvPr>
          <p:cNvSpPr txBox="1"/>
          <p:nvPr/>
        </p:nvSpPr>
        <p:spPr>
          <a:xfrm>
            <a:off x="6331526" y="4032279"/>
            <a:ext cx="5708073" cy="297517"/>
          </a:xfrm>
          <a:prstGeom prst="rect">
            <a:avLst/>
          </a:prstGeom>
          <a:noFill/>
        </p:spPr>
        <p:txBody>
          <a:bodyPr wrap="square">
            <a:spAutoFit/>
          </a:bodyPr>
          <a:lstStyle/>
          <a:p>
            <a:pPr marL="0" marR="0" lvl="0" indent="0" algn="l" defTabSz="457200" rtl="0" eaLnBrk="1" fontAlgn="auto" latinLnBrk="0" hangingPunct="1">
              <a:lnSpc>
                <a:spcPts val="1600"/>
              </a:lnSpc>
              <a:spcBef>
                <a:spcPts val="1335"/>
              </a:spcBef>
              <a:spcAft>
                <a:spcPts val="0"/>
              </a:spcAft>
              <a:buClrTx/>
              <a:buSzTx/>
              <a:buFontTx/>
              <a:buNone/>
              <a:tabLst>
                <a:tab pos="1011555" algn="l"/>
                <a:tab pos="1455420" algn="l"/>
                <a:tab pos="1678305" algn="l"/>
              </a:tabLst>
              <a:defRPr/>
            </a:pP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Приклад</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встановлення</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7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фундаментну</a:t>
            </a:r>
            <a:r>
              <a:rPr kumimoji="0" lang="uk-UA" sz="17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7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балку</a:t>
            </a:r>
            <a:endParaRPr kumimoji="0" lang="ru-RU" sz="17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21885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EE162F-282A-4372-8D9C-BB511A4F6F4F}"/>
              </a:ext>
            </a:extLst>
          </p:cNvPr>
          <p:cNvSpPr txBox="1"/>
          <p:nvPr/>
        </p:nvSpPr>
        <p:spPr>
          <a:xfrm>
            <a:off x="228600" y="127568"/>
            <a:ext cx="11734800" cy="1477328"/>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a:t>
            </a:r>
            <a:r>
              <a:rPr kumimoji="0" lang="uk-UA" sz="18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дрібнорозмірних</a:t>
            </a: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елементів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(цегли й малих блоків) влаштовують для будівель, що мають невеликі розміри і багато дверей та технологічних прорізів, а також зв’язаних з виробництвом, де підвищена вологість й агресивне середовище. Для забезпечення стійкості стін у їхнє тіло при спорудженні закладають кріпильні деталі, які прикріплюють до колон каркаса. Якщо в стінах є стрічкові прорізи, до каркаса вводять обв’язувальні балки, що розміщуються над прорізами і є суцільними перемичками. </a:t>
            </a:r>
          </a:p>
        </p:txBody>
      </p:sp>
      <p:pic>
        <p:nvPicPr>
          <p:cNvPr id="9" name="Рисунок 8">
            <a:extLst>
              <a:ext uri="{FF2B5EF4-FFF2-40B4-BE49-F238E27FC236}">
                <a16:creationId xmlns:a16="http://schemas.microsoft.com/office/drawing/2014/main" id="{67169547-20C3-47AF-A815-2B1190F5A0EC}"/>
              </a:ext>
            </a:extLst>
          </p:cNvPr>
          <p:cNvPicPr>
            <a:picLocks noChangeAspect="1"/>
          </p:cNvPicPr>
          <p:nvPr/>
        </p:nvPicPr>
        <p:blipFill rotWithShape="1">
          <a:blip r:embed="rId2"/>
          <a:srcRect l="5341" t="26306" r="37045" b="29081"/>
          <a:stretch/>
        </p:blipFill>
        <p:spPr>
          <a:xfrm>
            <a:off x="4044909" y="1881894"/>
            <a:ext cx="7918491" cy="3447421"/>
          </a:xfrm>
          <a:prstGeom prst="rect">
            <a:avLst/>
          </a:prstGeom>
        </p:spPr>
      </p:pic>
      <p:pic>
        <p:nvPicPr>
          <p:cNvPr id="10" name="Рисунок 9">
            <a:extLst>
              <a:ext uri="{FF2B5EF4-FFF2-40B4-BE49-F238E27FC236}">
                <a16:creationId xmlns:a16="http://schemas.microsoft.com/office/drawing/2014/main" id="{9E6D38E6-5D88-434F-967F-D37EEBC2B498}"/>
              </a:ext>
            </a:extLst>
          </p:cNvPr>
          <p:cNvPicPr>
            <a:picLocks noChangeAspect="1"/>
          </p:cNvPicPr>
          <p:nvPr/>
        </p:nvPicPr>
        <p:blipFill rotWithShape="1">
          <a:blip r:embed="rId3"/>
          <a:srcRect l="5483" t="50160" r="38295" b="38379"/>
          <a:stretch/>
        </p:blipFill>
        <p:spPr>
          <a:xfrm>
            <a:off x="4044909" y="5592129"/>
            <a:ext cx="7918492" cy="907575"/>
          </a:xfrm>
          <a:prstGeom prst="rect">
            <a:avLst/>
          </a:prstGeom>
        </p:spPr>
      </p:pic>
      <p:pic>
        <p:nvPicPr>
          <p:cNvPr id="5" name="Рисунок 4">
            <a:extLst>
              <a:ext uri="{FF2B5EF4-FFF2-40B4-BE49-F238E27FC236}">
                <a16:creationId xmlns:a16="http://schemas.microsoft.com/office/drawing/2014/main" id="{9FFD1B72-F651-4124-B13B-71C44374482A}"/>
              </a:ext>
            </a:extLst>
          </p:cNvPr>
          <p:cNvPicPr>
            <a:picLocks noChangeAspect="1"/>
          </p:cNvPicPr>
          <p:nvPr/>
        </p:nvPicPr>
        <p:blipFill rotWithShape="1">
          <a:blip r:embed="rId4"/>
          <a:srcRect l="18523" t="33730" r="41363" b="21198"/>
          <a:stretch/>
        </p:blipFill>
        <p:spPr>
          <a:xfrm>
            <a:off x="228600" y="1881894"/>
            <a:ext cx="3599780" cy="2274083"/>
          </a:xfrm>
          <a:prstGeom prst="rect">
            <a:avLst/>
          </a:prstGeom>
        </p:spPr>
      </p:pic>
      <p:pic>
        <p:nvPicPr>
          <p:cNvPr id="12" name="Рисунок 11">
            <a:extLst>
              <a:ext uri="{FF2B5EF4-FFF2-40B4-BE49-F238E27FC236}">
                <a16:creationId xmlns:a16="http://schemas.microsoft.com/office/drawing/2014/main" id="{6BC322CB-7C72-4009-92B6-3CDEA3C67CE9}"/>
              </a:ext>
            </a:extLst>
          </p:cNvPr>
          <p:cNvPicPr>
            <a:picLocks noChangeAspect="1"/>
          </p:cNvPicPr>
          <p:nvPr/>
        </p:nvPicPr>
        <p:blipFill rotWithShape="1">
          <a:blip r:embed="rId5"/>
          <a:srcRect l="57159" t="27430" r="4318" b="25038"/>
          <a:stretch/>
        </p:blipFill>
        <p:spPr>
          <a:xfrm>
            <a:off x="226198" y="4342694"/>
            <a:ext cx="3602182" cy="2498870"/>
          </a:xfrm>
          <a:prstGeom prst="rect">
            <a:avLst/>
          </a:prstGeom>
        </p:spPr>
      </p:pic>
    </p:spTree>
    <p:extLst>
      <p:ext uri="{BB962C8B-B14F-4D97-AF65-F5344CB8AC3E}">
        <p14:creationId xmlns:p14="http://schemas.microsoft.com/office/powerpoint/2010/main" val="109937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18D0F9-9344-4CC9-BBF2-D6CF3D8CF809}"/>
              </a:ext>
            </a:extLst>
          </p:cNvPr>
          <p:cNvSpPr txBox="1"/>
          <p:nvPr/>
        </p:nvSpPr>
        <p:spPr>
          <a:xfrm>
            <a:off x="277095" y="127568"/>
            <a:ext cx="4599706" cy="452431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великих блоків</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які виготовляють з легких бетонів з щільністю 900-1600 кг/м З , мають значно кращі техніко-економічні показники.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На рисунку показано фрагмент стіни з великих блоків і деталі кріплення блоків.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Рядові блоки можуть мати довжину від 750 до 3250 мм, а </a:t>
            </a:r>
            <a:r>
              <a:rPr kumimoji="0" lang="uk-UA" sz="18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перемичкові</a:t>
            </a: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або блоки-перемички – 6000 мм.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Висота наріжних і рядових блоків становить </a:t>
            </a:r>
            <a:r>
              <a:rPr kumimoji="0" lang="uk-UA" sz="18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1200 і 1800 </a:t>
            </a: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мм, а </a:t>
            </a:r>
            <a:r>
              <a:rPr kumimoji="0" lang="uk-UA" sz="1800" b="0"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перемичкових</a:t>
            </a: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600 мм</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Товщину блоків вибирають на основі теплотехнічного розрахунку, вона дорівнює </a:t>
            </a:r>
            <a:r>
              <a:rPr kumimoji="0" lang="uk-UA"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400 і 500 мм. </a:t>
            </a:r>
          </a:p>
        </p:txBody>
      </p:sp>
      <p:pic>
        <p:nvPicPr>
          <p:cNvPr id="4" name="Рисунок 3">
            <a:extLst>
              <a:ext uri="{FF2B5EF4-FFF2-40B4-BE49-F238E27FC236}">
                <a16:creationId xmlns:a16="http://schemas.microsoft.com/office/drawing/2014/main" id="{CB950AA7-2EA2-4A67-BF5C-D8A727616300}"/>
              </a:ext>
            </a:extLst>
          </p:cNvPr>
          <p:cNvPicPr>
            <a:picLocks noChangeAspect="1"/>
          </p:cNvPicPr>
          <p:nvPr/>
        </p:nvPicPr>
        <p:blipFill rotWithShape="1">
          <a:blip r:embed="rId2"/>
          <a:srcRect l="30795" t="27868" r="31591" b="12305"/>
          <a:stretch/>
        </p:blipFill>
        <p:spPr>
          <a:xfrm>
            <a:off x="5237018" y="127568"/>
            <a:ext cx="6830288" cy="6108055"/>
          </a:xfrm>
          <a:prstGeom prst="rect">
            <a:avLst/>
          </a:prstGeom>
        </p:spPr>
      </p:pic>
      <p:sp>
        <p:nvSpPr>
          <p:cNvPr id="6" name="TextBox 5">
            <a:extLst>
              <a:ext uri="{FF2B5EF4-FFF2-40B4-BE49-F238E27FC236}">
                <a16:creationId xmlns:a16="http://schemas.microsoft.com/office/drawing/2014/main" id="{54870B33-8BC9-4FC0-A188-82343BA15203}"/>
              </a:ext>
            </a:extLst>
          </p:cNvPr>
          <p:cNvSpPr txBox="1"/>
          <p:nvPr/>
        </p:nvSpPr>
        <p:spPr>
          <a:xfrm>
            <a:off x="277095" y="4899407"/>
            <a:ext cx="4599706" cy="1323439"/>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блоків проектують найчастіше самонесучими. Кладку ведуть на розчині марки не нижче від 25 з розшиванням швів і кріплять блоки гнучкими Т-подібними анкерами із стержнів діаметром 10 мм.</a:t>
            </a:r>
          </a:p>
        </p:txBody>
      </p:sp>
    </p:spTree>
    <p:extLst>
      <p:ext uri="{BB962C8B-B14F-4D97-AF65-F5344CB8AC3E}">
        <p14:creationId xmlns:p14="http://schemas.microsoft.com/office/powerpoint/2010/main" val="3976118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C99BE-359A-4B54-AF5F-17B5B7284C38}"/>
              </a:ext>
            </a:extLst>
          </p:cNvPr>
          <p:cNvSpPr txBox="1"/>
          <p:nvPr/>
        </p:nvSpPr>
        <p:spPr>
          <a:xfrm>
            <a:off x="138544" y="0"/>
            <a:ext cx="5500255" cy="6740307"/>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із залізобетонних і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легкобетонних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панелей найбільш індустріальні, їх влаштовують в опалюваних і неопалюваних будівлях незалежно від матеріалу конструкцій каркаса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при кроці колон 6 і 12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Висота панелей 1,2 і 1,8 м, використовують також панелі 0,9 і 1,5 м заввишки.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На рисунку  показано схеми розкладання панелей за висотою. При цьому низ першої (цокольної) панелі суміщають, як правило, з позначкою підлоги будівлі.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Верхній ряд панелей у межах висоти приміщення рекомендується встановлювати нижче від несучих конструкцій покриття на 0,6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Для </a:t>
            </a:r>
            <a:r>
              <a:rPr kumimoji="0" lang="uk-UA" sz="1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неопалюваних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будівель застосовують залізобетонні ребристі , часторебристі й плоскі панелі з бетону марок 200-400 із звичайною і попередньо напруженою арматурою.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Рисунок 4">
            <a:extLst>
              <a:ext uri="{FF2B5EF4-FFF2-40B4-BE49-F238E27FC236}">
                <a16:creationId xmlns:a16="http://schemas.microsoft.com/office/drawing/2014/main" id="{A4E4A734-14C5-4E4C-B555-724C7D34D8CE}"/>
              </a:ext>
            </a:extLst>
          </p:cNvPr>
          <p:cNvPicPr>
            <a:picLocks noChangeAspect="1"/>
          </p:cNvPicPr>
          <p:nvPr/>
        </p:nvPicPr>
        <p:blipFill rotWithShape="1">
          <a:blip r:embed="rId2"/>
          <a:srcRect l="32387" t="20438" r="34545" b="14730"/>
          <a:stretch/>
        </p:blipFill>
        <p:spPr>
          <a:xfrm>
            <a:off x="5902036" y="-1"/>
            <a:ext cx="6151420" cy="6780563"/>
          </a:xfrm>
          <a:prstGeom prst="rect">
            <a:avLst/>
          </a:prstGeom>
        </p:spPr>
      </p:pic>
    </p:spTree>
    <p:extLst>
      <p:ext uri="{BB962C8B-B14F-4D97-AF65-F5344CB8AC3E}">
        <p14:creationId xmlns:p14="http://schemas.microsoft.com/office/powerpoint/2010/main" val="1050132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37FC52F-808C-4D06-BB0B-C91097CAF7E3}"/>
              </a:ext>
            </a:extLst>
          </p:cNvPr>
          <p:cNvPicPr>
            <a:picLocks noChangeAspect="1"/>
          </p:cNvPicPr>
          <p:nvPr/>
        </p:nvPicPr>
        <p:blipFill rotWithShape="1">
          <a:blip r:embed="rId2"/>
          <a:srcRect l="35568" t="20390" r="37273" b="13922"/>
          <a:stretch/>
        </p:blipFill>
        <p:spPr>
          <a:xfrm>
            <a:off x="6941127" y="0"/>
            <a:ext cx="5043055" cy="6857709"/>
          </a:xfrm>
          <a:prstGeom prst="rect">
            <a:avLst/>
          </a:prstGeom>
        </p:spPr>
      </p:pic>
      <p:pic>
        <p:nvPicPr>
          <p:cNvPr id="7" name="Рисунок 6">
            <a:extLst>
              <a:ext uri="{FF2B5EF4-FFF2-40B4-BE49-F238E27FC236}">
                <a16:creationId xmlns:a16="http://schemas.microsoft.com/office/drawing/2014/main" id="{2F0E4FBE-6361-4DCA-AA99-50D9910D9C77}"/>
              </a:ext>
            </a:extLst>
          </p:cNvPr>
          <p:cNvPicPr>
            <a:picLocks noChangeAspect="1"/>
          </p:cNvPicPr>
          <p:nvPr/>
        </p:nvPicPr>
        <p:blipFill rotWithShape="1">
          <a:blip r:embed="rId3"/>
          <a:srcRect l="29772" t="66271" r="31591" b="25038"/>
          <a:stretch/>
        </p:blipFill>
        <p:spPr>
          <a:xfrm>
            <a:off x="-13855" y="5978109"/>
            <a:ext cx="6954982" cy="879600"/>
          </a:xfrm>
          <a:prstGeom prst="rect">
            <a:avLst/>
          </a:prstGeom>
        </p:spPr>
      </p:pic>
      <p:sp>
        <p:nvSpPr>
          <p:cNvPr id="9" name="TextBox 8">
            <a:extLst>
              <a:ext uri="{FF2B5EF4-FFF2-40B4-BE49-F238E27FC236}">
                <a16:creationId xmlns:a16="http://schemas.microsoft.com/office/drawing/2014/main" id="{41801AFF-5870-4D44-904E-0E984C388FAA}"/>
              </a:ext>
            </a:extLst>
          </p:cNvPr>
          <p:cNvSpPr txBox="1"/>
          <p:nvPr/>
        </p:nvSpPr>
        <p:spPr>
          <a:xfrm>
            <a:off x="207818" y="122228"/>
            <a:ext cx="6102926" cy="563231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Розрізаання</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стін із панелей визначається характером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яке може бути </a:t>
            </a:r>
            <a:r>
              <a:rPr kumimoji="0" lang="uk-UA" sz="1800" b="1" i="0" u="sng"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стрічковим або </a:t>
            </a:r>
            <a:r>
              <a:rPr kumimoji="0" lang="uk-UA" sz="1800" b="1" i="0" u="sng"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прорізовим</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При монтажі панелей особливу увагу приділяють питанням кріплення й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опирання</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їх (рис.14.4), а також стикуванню панелей між собою.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Горизонтальні й вертикальні шви рекомендується заповнювати еластичними матеріалами, а ззовні – додатково мастиками – герметиками та 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 малоповерхових будівлях найефективніше застосовувати стінові панелі.</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Якщо стіни навісні, то їх опирають на стальні столики і кріплять до колон, як в одноповерхових будівлях.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Якщо стіни розташовані з виступом від колон (зазор залишають для розміщення комунікацій), панелі кріплять до колон розпірними болтами без застосування зварювання під час монтажу. </a:t>
            </a:r>
          </a:p>
        </p:txBody>
      </p:sp>
    </p:spTree>
    <p:extLst>
      <p:ext uri="{BB962C8B-B14F-4D97-AF65-F5344CB8AC3E}">
        <p14:creationId xmlns:p14="http://schemas.microsoft.com/office/powerpoint/2010/main" val="202485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58EB6C-5E98-4008-92A0-717D3D9997D1}"/>
              </a:ext>
            </a:extLst>
          </p:cNvPr>
          <p:cNvSpPr txBox="1"/>
          <p:nvPr/>
        </p:nvSpPr>
        <p:spPr>
          <a:xfrm>
            <a:off x="200892" y="125957"/>
            <a:ext cx="11845634" cy="3170099"/>
          </a:xfrm>
          <a:prstGeom prst="rect">
            <a:avLst/>
          </a:prstGeom>
          <a:noFill/>
        </p:spPr>
        <p:txBody>
          <a:bodyPr wrap="square">
            <a:spAutoFit/>
          </a:bodyPr>
          <a:lstStyle/>
          <a:p>
            <a:pPr algn="just"/>
            <a:r>
              <a:rPr lang="uk-UA" sz="1600" b="1" i="1" dirty="0">
                <a:latin typeface="Times New Roman" panose="02020603050405020304" pitchFamily="18" charset="0"/>
                <a:cs typeface="Times New Roman" panose="02020603050405020304" pitchFamily="18" charset="0"/>
              </a:rPr>
              <a:t>За </a:t>
            </a:r>
            <a:r>
              <a:rPr lang="uk-UA" sz="1600" b="1" dirty="0">
                <a:solidFill>
                  <a:srgbClr val="FFFF00"/>
                </a:solidFill>
                <a:latin typeface="Times New Roman" panose="02020603050405020304" pitchFamily="18" charset="0"/>
                <a:cs typeface="Times New Roman" panose="02020603050405020304" pitchFamily="18" charset="0"/>
              </a:rPr>
              <a:t>ВИБУХОПОЖЕЖНОЮ ТА ПОЖЕЖНОЮ БЕЗПЕКОЮ </a:t>
            </a:r>
            <a:r>
              <a:rPr lang="uk-UA" sz="1600" dirty="0">
                <a:latin typeface="Times New Roman" panose="02020603050405020304" pitchFamily="18" charset="0"/>
                <a:cs typeface="Times New Roman" panose="02020603050405020304" pitchFamily="18" charset="0"/>
              </a:rPr>
              <a:t>приміщення і будівлі поділяють на категорії </a:t>
            </a:r>
            <a:r>
              <a:rPr lang="uk-UA" sz="1600" i="1" dirty="0">
                <a:latin typeface="Times New Roman" panose="02020603050405020304" pitchFamily="18" charset="0"/>
                <a:cs typeface="Times New Roman" panose="02020603050405020304" pitchFamily="18" charset="0"/>
              </a:rPr>
              <a:t>А, Б, В1...В4, Г</a:t>
            </a:r>
            <a:r>
              <a:rPr lang="uk-UA" sz="1600" dirty="0">
                <a:latin typeface="Times New Roman" panose="02020603050405020304" pitchFamily="18" charset="0"/>
                <a:cs typeface="Times New Roman" panose="02020603050405020304" pitchFamily="18" charset="0"/>
              </a:rPr>
              <a:t> і </a:t>
            </a:r>
            <a:r>
              <a:rPr lang="uk-UA" sz="1600" i="1" dirty="0">
                <a:latin typeface="Times New Roman" panose="02020603050405020304" pitchFamily="18" charset="0"/>
                <a:cs typeface="Times New Roman" panose="02020603050405020304" pitchFamily="18" charset="0"/>
              </a:rPr>
              <a:t>Д</a:t>
            </a:r>
            <a:r>
              <a:rPr lang="uk-UA" sz="1600" dirty="0">
                <a:latin typeface="Times New Roman" panose="02020603050405020304" pitchFamily="18" charset="0"/>
                <a:cs typeface="Times New Roman" panose="02020603050405020304" pitchFamily="18" charset="0"/>
              </a:rPr>
              <a:t>, які визначаються характеристикою речовин і матеріалів в приміщеннях. </a:t>
            </a:r>
            <a:endParaRPr lang="ru-RU" sz="1600" dirty="0">
              <a:latin typeface="Times New Roman" panose="02020603050405020304" pitchFamily="18" charset="0"/>
              <a:cs typeface="Times New Roman" panose="02020603050405020304" pitchFamily="18" charset="0"/>
            </a:endParaRPr>
          </a:p>
          <a:p>
            <a:pPr marL="22225" indent="-22225" algn="just">
              <a:buFont typeface="Wingdings" panose="05000000000000000000" pitchFamily="2" charset="2"/>
              <a:buChar char="ü"/>
            </a:pPr>
            <a:r>
              <a:rPr lang="uk-UA" sz="1600" dirty="0">
                <a:latin typeface="Times New Roman" panose="02020603050405020304" pitchFamily="18" charset="0"/>
                <a:cs typeface="Times New Roman" panose="02020603050405020304" pitchFamily="18" charset="0"/>
              </a:rPr>
              <a:t>     Категорії </a:t>
            </a:r>
            <a:r>
              <a:rPr lang="uk-UA" sz="1600" i="1" dirty="0">
                <a:latin typeface="Times New Roman" panose="02020603050405020304" pitchFamily="18" charset="0"/>
                <a:cs typeface="Times New Roman" panose="02020603050405020304" pitchFamily="18" charset="0"/>
              </a:rPr>
              <a:t>А</a:t>
            </a:r>
            <a:r>
              <a:rPr lang="uk-UA" sz="1600" dirty="0">
                <a:latin typeface="Times New Roman" panose="02020603050405020304" pitchFamily="18" charset="0"/>
                <a:cs typeface="Times New Roman" panose="02020603050405020304" pitchFamily="18" charset="0"/>
              </a:rPr>
              <a:t> і </a:t>
            </a:r>
            <a:r>
              <a:rPr lang="uk-UA" sz="1600" i="1" dirty="0">
                <a:latin typeface="Times New Roman" panose="02020603050405020304" pitchFamily="18" charset="0"/>
                <a:cs typeface="Times New Roman" panose="02020603050405020304" pitchFamily="18" charset="0"/>
              </a:rPr>
              <a:t>Б</a:t>
            </a:r>
            <a:r>
              <a:rPr lang="uk-UA" sz="1600" dirty="0">
                <a:latin typeface="Times New Roman" panose="02020603050405020304" pitchFamily="18" charset="0"/>
                <a:cs typeface="Times New Roman" panose="02020603050405020304" pitchFamily="18" charset="0"/>
              </a:rPr>
              <a:t> – </a:t>
            </a:r>
            <a:r>
              <a:rPr lang="uk-UA" sz="1600" b="1" dirty="0">
                <a:latin typeface="Times New Roman" panose="02020603050405020304" pitchFamily="18" charset="0"/>
                <a:cs typeface="Times New Roman" panose="02020603050405020304" pitchFamily="18" charset="0"/>
              </a:rPr>
              <a:t>найбільш </a:t>
            </a:r>
            <a:r>
              <a:rPr lang="uk-UA" sz="1600" b="1" u="sng" dirty="0" err="1">
                <a:latin typeface="Times New Roman" panose="02020603050405020304" pitchFamily="18" charset="0"/>
                <a:cs typeface="Times New Roman" panose="02020603050405020304" pitchFamily="18" charset="0"/>
              </a:rPr>
              <a:t>вибухопожежонебезпечн</a:t>
            </a:r>
            <a:r>
              <a:rPr lang="uk-UA" sz="1600" u="sng" dirty="0" err="1">
                <a:latin typeface="Times New Roman" panose="02020603050405020304" pitchFamily="18" charset="0"/>
                <a:cs typeface="Times New Roman" panose="02020603050405020304" pitchFamily="18" charset="0"/>
              </a:rPr>
              <a:t>і</a:t>
            </a:r>
            <a:r>
              <a:rPr lang="uk-UA" sz="1600" dirty="0">
                <a:latin typeface="Times New Roman" panose="02020603050405020304" pitchFamily="18" charset="0"/>
                <a:cs typeface="Times New Roman" panose="02020603050405020304" pitchFamily="18" charset="0"/>
              </a:rPr>
              <a:t> з наявними горючими газами, речовинами і матеріалами здатними до вибуху при нагріванні або взаємодії з водою, киснем повітря, один з одним. </a:t>
            </a:r>
          </a:p>
          <a:p>
            <a:pPr marL="22225" indent="-22225" algn="just"/>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А - будівлі підприємств основної хімії, нафто-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газопереробки</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 Б - будівлі підприємств здрібнення вугілля у сухому стані, переробки зерна </a:t>
            </a:r>
          </a:p>
          <a:p>
            <a:pPr marL="22225" indent="-22225" algn="just"/>
            <a:endParaRPr lang="uk-UA"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600" dirty="0">
                <a:latin typeface="Times New Roman" panose="02020603050405020304" pitchFamily="18" charset="0"/>
                <a:cs typeface="Times New Roman" panose="02020603050405020304" pitchFamily="18" charset="0"/>
              </a:rPr>
              <a:t>Категорії </a:t>
            </a:r>
            <a:r>
              <a:rPr lang="uk-UA" sz="1600" i="1" dirty="0">
                <a:latin typeface="Times New Roman" panose="02020603050405020304" pitchFamily="18" charset="0"/>
                <a:cs typeface="Times New Roman" panose="02020603050405020304" pitchFamily="18" charset="0"/>
              </a:rPr>
              <a:t>В1..4 </a:t>
            </a:r>
            <a:r>
              <a:rPr lang="uk-UA" sz="1600"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 пожежонебезпечні</a:t>
            </a:r>
            <a:r>
              <a:rPr lang="uk-UA" sz="1600" dirty="0">
                <a:latin typeface="Times New Roman" panose="02020603050405020304" pitchFamily="18" charset="0"/>
                <a:cs typeface="Times New Roman" panose="02020603050405020304" pitchFamily="18" charset="0"/>
              </a:rPr>
              <a:t>.  </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(будівлі підприємств обробки горючих, але вибухобезпечних речовин, паперові або ткацькі фабрики)</a:t>
            </a:r>
          </a:p>
          <a:p>
            <a:pPr algn="just"/>
            <a:endParaRPr lang="ru-RU" sz="1400" i="1" dirty="0">
              <a:latin typeface="Times New Roman" panose="02020603050405020304" pitchFamily="18" charset="0"/>
              <a:cs typeface="Times New Roman" panose="02020603050405020304" pitchFamily="18" charset="0"/>
            </a:endParaRPr>
          </a:p>
          <a:p>
            <a:pPr marL="22225" indent="-22225" algn="just">
              <a:buFont typeface="Wingdings" panose="05000000000000000000" pitchFamily="2" charset="2"/>
              <a:buChar char="ü"/>
            </a:pPr>
            <a:r>
              <a:rPr lang="uk-UA" sz="1600" dirty="0">
                <a:latin typeface="Times New Roman" panose="02020603050405020304" pitchFamily="18" charset="0"/>
                <a:cs typeface="Times New Roman" panose="02020603050405020304" pitchFamily="18" charset="0"/>
              </a:rPr>
              <a:t>     Категорії </a:t>
            </a:r>
            <a:r>
              <a:rPr lang="uk-UA" sz="1600" i="1" dirty="0">
                <a:latin typeface="Times New Roman" panose="02020603050405020304" pitchFamily="18" charset="0"/>
                <a:cs typeface="Times New Roman" panose="02020603050405020304" pitchFamily="18" charset="0"/>
              </a:rPr>
              <a:t>Г</a:t>
            </a:r>
            <a:r>
              <a:rPr lang="uk-UA" sz="1600" dirty="0">
                <a:latin typeface="Times New Roman" panose="02020603050405020304" pitchFamily="18" charset="0"/>
                <a:cs typeface="Times New Roman" panose="02020603050405020304" pitchFamily="18" charset="0"/>
              </a:rPr>
              <a:t> – </a:t>
            </a:r>
            <a:r>
              <a:rPr lang="uk-UA" sz="1600" b="1" dirty="0">
                <a:latin typeface="Times New Roman" panose="02020603050405020304" pitchFamily="18" charset="0"/>
                <a:cs typeface="Times New Roman" panose="02020603050405020304" pitchFamily="18" charset="0"/>
              </a:rPr>
              <a:t>пожежобезпечні</a:t>
            </a:r>
            <a:r>
              <a:rPr lang="uk-UA" sz="1600" dirty="0">
                <a:latin typeface="Times New Roman" panose="02020603050405020304" pitchFamily="18" charset="0"/>
                <a:cs typeface="Times New Roman" panose="02020603050405020304" pitchFamily="18" charset="0"/>
              </a:rPr>
              <a:t>, з наявними негорючими матеріалами в гарячій, розпеченій або розплавленій стадії, процес обробки яких супроводжується виділенням променевого тепла, іскор і полум’я. </a:t>
            </a:r>
          </a:p>
          <a:p>
            <a:pPr marL="22225" indent="-22225" algn="just"/>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(будівлі плавильних та </a:t>
            </a:r>
            <a:r>
              <a:rPr lang="uk-UA" sz="1400" i="1" dirty="0" err="1">
                <a:effectLst/>
                <a:latin typeface="Times New Roman" panose="02020603050405020304" pitchFamily="18" charset="0"/>
                <a:ea typeface="Times New Roman" panose="02020603050405020304" pitchFamily="18" charset="0"/>
                <a:cs typeface="Times New Roman" panose="02020603050405020304" pitchFamily="18" charset="0"/>
              </a:rPr>
              <a:t>кузньових</a:t>
            </a:r>
            <a:r>
              <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rPr>
              <a:t> підприємств, котельні)</a:t>
            </a:r>
          </a:p>
          <a:p>
            <a:pPr marL="22225" indent="-22225" algn="just"/>
            <a:endParaRPr lang="uk-UA" sz="14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Категорія </a:t>
            </a:r>
            <a:r>
              <a:rPr lang="uk-UA" sz="1600" i="1" dirty="0">
                <a:latin typeface="Times New Roman" panose="02020603050405020304" pitchFamily="18" charset="0"/>
                <a:cs typeface="Times New Roman" panose="02020603050405020304" pitchFamily="18" charset="0"/>
              </a:rPr>
              <a:t>Д</a:t>
            </a:r>
            <a:r>
              <a:rPr lang="uk-UA" sz="1600" dirty="0">
                <a:latin typeface="Times New Roman" panose="02020603050405020304" pitchFamily="18" charset="0"/>
                <a:cs typeface="Times New Roman" panose="02020603050405020304" pitchFamily="18" charset="0"/>
              </a:rPr>
              <a:t> – </a:t>
            </a:r>
            <a:r>
              <a:rPr lang="uk-UA" sz="1600" b="1" dirty="0">
                <a:latin typeface="Times New Roman" panose="02020603050405020304" pitchFamily="18" charset="0"/>
                <a:cs typeface="Times New Roman" panose="02020603050405020304" pitchFamily="18" charset="0"/>
              </a:rPr>
              <a:t>пожежобезпечні</a:t>
            </a:r>
            <a:r>
              <a:rPr lang="uk-UA" sz="1600" dirty="0">
                <a:latin typeface="Times New Roman" panose="02020603050405020304" pitchFamily="18" charset="0"/>
                <a:cs typeface="Times New Roman" panose="02020603050405020304" pitchFamily="18" charset="0"/>
              </a:rPr>
              <a:t>,</a:t>
            </a:r>
            <a:r>
              <a:rPr lang="uk-UA" sz="1600" b="1" dirty="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з наявними негорючими матеріалами в холодному стані.</a:t>
            </a:r>
            <a:endParaRPr lang="ru-RU" sz="1600"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6A326AA8-7B77-4D64-B25E-B5B7396E3500}"/>
              </a:ext>
            </a:extLst>
          </p:cNvPr>
          <p:cNvPicPr>
            <a:picLocks noChangeAspect="1"/>
          </p:cNvPicPr>
          <p:nvPr/>
        </p:nvPicPr>
        <p:blipFill rotWithShape="1">
          <a:blip r:embed="rId2"/>
          <a:srcRect l="12476" t="14730" r="16161" b="16953"/>
          <a:stretch/>
        </p:blipFill>
        <p:spPr>
          <a:xfrm>
            <a:off x="256308" y="3357611"/>
            <a:ext cx="5832764" cy="3139320"/>
          </a:xfrm>
          <a:prstGeom prst="rect">
            <a:avLst/>
          </a:prstGeom>
        </p:spPr>
      </p:pic>
      <p:pic>
        <p:nvPicPr>
          <p:cNvPr id="10" name="Рисунок 9">
            <a:extLst>
              <a:ext uri="{FF2B5EF4-FFF2-40B4-BE49-F238E27FC236}">
                <a16:creationId xmlns:a16="http://schemas.microsoft.com/office/drawing/2014/main" id="{44FF67E8-D211-4EE2-97F3-088863290B08}"/>
              </a:ext>
            </a:extLst>
          </p:cNvPr>
          <p:cNvPicPr>
            <a:picLocks noChangeAspect="1"/>
          </p:cNvPicPr>
          <p:nvPr/>
        </p:nvPicPr>
        <p:blipFill rotWithShape="1">
          <a:blip r:embed="rId3"/>
          <a:srcRect l="60016" t="29485" r="4092" b="36155"/>
          <a:stretch/>
        </p:blipFill>
        <p:spPr>
          <a:xfrm>
            <a:off x="6179126" y="3357611"/>
            <a:ext cx="5832763" cy="3139320"/>
          </a:xfrm>
          <a:prstGeom prst="rect">
            <a:avLst/>
          </a:prstGeom>
        </p:spPr>
      </p:pic>
    </p:spTree>
    <p:extLst>
      <p:ext uri="{BB962C8B-B14F-4D97-AF65-F5344CB8AC3E}">
        <p14:creationId xmlns:p14="http://schemas.microsoft.com/office/powerpoint/2010/main" val="3321449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907E694-D1F3-49AA-B8F4-45AE99B8BEEB}"/>
              </a:ext>
            </a:extLst>
          </p:cNvPr>
          <p:cNvPicPr>
            <a:picLocks noChangeAspect="1"/>
          </p:cNvPicPr>
          <p:nvPr/>
        </p:nvPicPr>
        <p:blipFill rotWithShape="1">
          <a:blip r:embed="rId2"/>
          <a:srcRect l="29887" t="50000" r="31477" b="25038"/>
          <a:stretch/>
        </p:blipFill>
        <p:spPr>
          <a:xfrm>
            <a:off x="6481517" y="-8847"/>
            <a:ext cx="5710483" cy="2074248"/>
          </a:xfrm>
          <a:prstGeom prst="rect">
            <a:avLst/>
          </a:prstGeom>
        </p:spPr>
      </p:pic>
      <p:pic>
        <p:nvPicPr>
          <p:cNvPr id="5" name="Рисунок 4">
            <a:extLst>
              <a:ext uri="{FF2B5EF4-FFF2-40B4-BE49-F238E27FC236}">
                <a16:creationId xmlns:a16="http://schemas.microsoft.com/office/drawing/2014/main" id="{AA1E6478-64F3-4B06-8338-1649CCBA7EB1}"/>
              </a:ext>
            </a:extLst>
          </p:cNvPr>
          <p:cNvPicPr>
            <a:picLocks noChangeAspect="1"/>
          </p:cNvPicPr>
          <p:nvPr/>
        </p:nvPicPr>
        <p:blipFill rotWithShape="1">
          <a:blip r:embed="rId3"/>
          <a:srcRect l="29887" t="30293" r="30909" b="40804"/>
          <a:stretch/>
        </p:blipFill>
        <p:spPr>
          <a:xfrm>
            <a:off x="6481516" y="2295658"/>
            <a:ext cx="5710483" cy="2366953"/>
          </a:xfrm>
          <a:prstGeom prst="rect">
            <a:avLst/>
          </a:prstGeom>
        </p:spPr>
      </p:pic>
      <p:sp>
        <p:nvSpPr>
          <p:cNvPr id="7" name="TextBox 6">
            <a:extLst>
              <a:ext uri="{FF2B5EF4-FFF2-40B4-BE49-F238E27FC236}">
                <a16:creationId xmlns:a16="http://schemas.microsoft.com/office/drawing/2014/main" id="{9811DD5F-AEAF-4793-B8C5-1D39D315362A}"/>
              </a:ext>
            </a:extLst>
          </p:cNvPr>
          <p:cNvSpPr txBox="1"/>
          <p:nvPr/>
        </p:nvSpPr>
        <p:spPr>
          <a:xfrm>
            <a:off x="6412244" y="2023497"/>
            <a:ext cx="571048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Конструкція</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стінової</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залізобетонної</a:t>
            </a:r>
            <a:r>
              <a:rPr kumimoji="0" lang="uk-UA" sz="1800" b="1"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збірної</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панелі</a:t>
            </a:r>
            <a:endParaRPr kumimoji="0" lang="ru-RU" sz="1800" b="0" i="0" u="none" strike="noStrike" kern="1200" cap="none" spc="0" normalizeH="0" baseline="0" noProof="0" dirty="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DBAA75C4-A2DA-425C-80E8-998DD6096B7C}"/>
              </a:ext>
            </a:extLst>
          </p:cNvPr>
          <p:cNvSpPr txBox="1"/>
          <p:nvPr/>
        </p:nvSpPr>
        <p:spPr>
          <a:xfrm>
            <a:off x="6412244" y="46079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Вузол</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кріплення</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стінової</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панелі</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колони</a:t>
            </a:r>
            <a:endParaRPr kumimoji="0" lang="ru-RU" sz="1800" b="0" i="0" u="none" strike="noStrike" kern="1200" cap="none" spc="0" normalizeH="0" baseline="0" noProof="0" dirty="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A1BF776E-A765-4836-8DF2-FFBB16F9FB26}"/>
              </a:ext>
            </a:extLst>
          </p:cNvPr>
          <p:cNvSpPr txBox="1"/>
          <p:nvPr/>
        </p:nvSpPr>
        <p:spPr>
          <a:xfrm>
            <a:off x="138545" y="75028"/>
            <a:ext cx="5818910" cy="270843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Стіни з полегшених конструкцій виготовляють з використанням сталевих, алюмінієвих, пластмасових та інших листових матеріалів у поєднанні з ефективними утеплювачами.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Їх розміщують вертикально і закріплюють до горизонтальних ригелів, котрі, у свою чергу, з’єднують болтами з основними та фахверковими колонами.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конструктивним рішенням такі стіни представляють собою тришарові панелі типу «сандвіч» й складаються з двох личкувальних металевих листів і утеплювача між ними. </a:t>
            </a:r>
          </a:p>
        </p:txBody>
      </p:sp>
      <p:pic>
        <p:nvPicPr>
          <p:cNvPr id="4" name="Рисунок 3">
            <a:extLst>
              <a:ext uri="{FF2B5EF4-FFF2-40B4-BE49-F238E27FC236}">
                <a16:creationId xmlns:a16="http://schemas.microsoft.com/office/drawing/2014/main" id="{D5D274AC-58F9-458F-AD6A-E78BE098B875}"/>
              </a:ext>
            </a:extLst>
          </p:cNvPr>
          <p:cNvPicPr>
            <a:picLocks noChangeAspect="1"/>
          </p:cNvPicPr>
          <p:nvPr/>
        </p:nvPicPr>
        <p:blipFill rotWithShape="1">
          <a:blip r:embed="rId4"/>
          <a:srcRect l="55227" t="25039" r="4857" b="22790"/>
          <a:stretch/>
        </p:blipFill>
        <p:spPr>
          <a:xfrm>
            <a:off x="249382" y="2743069"/>
            <a:ext cx="5599647" cy="4114931"/>
          </a:xfrm>
          <a:prstGeom prst="rect">
            <a:avLst/>
          </a:prstGeom>
        </p:spPr>
      </p:pic>
      <p:sp>
        <p:nvSpPr>
          <p:cNvPr id="10" name="TextBox 9">
            <a:extLst>
              <a:ext uri="{FF2B5EF4-FFF2-40B4-BE49-F238E27FC236}">
                <a16:creationId xmlns:a16="http://schemas.microsoft.com/office/drawing/2014/main" id="{EF995E01-3C3F-4A14-AB66-DAE1FE1CE824}"/>
              </a:ext>
            </a:extLst>
          </p:cNvPr>
          <p:cNvSpPr txBox="1"/>
          <p:nvPr/>
        </p:nvSpPr>
        <p:spPr>
          <a:xfrm>
            <a:off x="5849028" y="5380672"/>
            <a:ext cx="6342971" cy="1477328"/>
          </a:xfrm>
          <a:prstGeom prst="rect">
            <a:avLst/>
          </a:prstGeom>
          <a:solidFill>
            <a:schemeClr val="bg1">
              <a:lumMod val="75000"/>
              <a:lumOff val="25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Суттєвим недоліком стін з полегшених конструкцій є низька вогнестійкість, тому їх застосовують в одноповерхових промислових будівлях для виробництв з неагресивним середовищем при відносній вологості повітря приміщень не більше 60%. </a:t>
            </a:r>
          </a:p>
        </p:txBody>
      </p:sp>
    </p:spTree>
    <p:extLst>
      <p:ext uri="{BB962C8B-B14F-4D97-AF65-F5344CB8AC3E}">
        <p14:creationId xmlns:p14="http://schemas.microsoft.com/office/powerpoint/2010/main" val="1402602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78996A8-BB71-4045-8887-637DD1A9E9AB}"/>
              </a:ext>
            </a:extLst>
          </p:cNvPr>
          <p:cNvPicPr>
            <a:picLocks noChangeAspect="1"/>
          </p:cNvPicPr>
          <p:nvPr/>
        </p:nvPicPr>
        <p:blipFill rotWithShape="1">
          <a:blip r:embed="rId2"/>
          <a:srcRect l="28296" t="21400" r="28977" b="17964"/>
          <a:stretch/>
        </p:blipFill>
        <p:spPr>
          <a:xfrm>
            <a:off x="5569527" y="-19160"/>
            <a:ext cx="6622473" cy="5283887"/>
          </a:xfrm>
          <a:prstGeom prst="rect">
            <a:avLst/>
          </a:prstGeom>
        </p:spPr>
      </p:pic>
      <p:sp>
        <p:nvSpPr>
          <p:cNvPr id="5" name="TextBox 4">
            <a:extLst>
              <a:ext uri="{FF2B5EF4-FFF2-40B4-BE49-F238E27FC236}">
                <a16:creationId xmlns:a16="http://schemas.microsoft.com/office/drawing/2014/main" id="{D32F90F1-2690-4BC6-B8EA-A65719A0E2D8}"/>
              </a:ext>
            </a:extLst>
          </p:cNvPr>
          <p:cNvSpPr txBox="1"/>
          <p:nvPr/>
        </p:nvSpPr>
        <p:spPr>
          <a:xfrm>
            <a:off x="9504218" y="5264727"/>
            <a:ext cx="2687782" cy="9233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Схеми</a:t>
            </a:r>
            <a:r>
              <a:rPr kumimoji="0" lang="uk-UA" sz="1800" b="1"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віконних</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рам</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і</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приклад</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їх</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встановлення</a:t>
            </a:r>
            <a:endParaRPr kumimoji="0" lang="ru-RU" sz="1800" b="0" i="0" u="none" strike="noStrike" kern="1200" cap="none" spc="0" normalizeH="0" baseline="0" noProof="0" dirty="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F41A9261-48C9-4555-8BEB-077E61B19461}"/>
              </a:ext>
            </a:extLst>
          </p:cNvPr>
          <p:cNvSpPr txBox="1"/>
          <p:nvPr/>
        </p:nvSpPr>
        <p:spPr>
          <a:xfrm>
            <a:off x="-96982" y="-19160"/>
            <a:ext cx="5569527" cy="6463308"/>
          </a:xfrm>
          <a:prstGeom prst="rect">
            <a:avLst/>
          </a:prstGeom>
          <a:noFill/>
        </p:spPr>
        <p:txBody>
          <a:bodyPr wrap="square">
            <a:spAutoFit/>
          </a:bodyPr>
          <a:lstStyle/>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Засклення промислових будівель можна розрізняти за  багатьма ознаками, але частіше зустрічаються такі класифікації:</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розміщенням засклення виконується:</a:t>
            </a: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стрічкове – у вигляді суцільних смуг різної протяжності без простінків;</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 окремих вікон – з простінками.</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endPar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конструкцією засклення промислових будівель буває:</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рамне;</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панельне (сталеві віконні панелі).</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кількістю шарів засклення, як правило, буває:</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одинарне - в неопалюваних приміщеннях та гарячих цехах;</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подвійне;</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змішане (подвійне до висоти 2.4 м від рівня підлоги).</a:t>
            </a:r>
          </a:p>
          <a:p>
            <a:pPr marL="171450" marR="269875" lvl="0" indent="7938" algn="l" defTabSz="4572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Вікна промислових будівель класифікуються за матеріалом рам:</a:t>
            </a:r>
          </a:p>
          <a:p>
            <a:pPr marL="457200" marR="269875"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tab pos="1824355" algn="l"/>
                <a:tab pos="3183890" algn="l"/>
                <a:tab pos="4139565" algn="l"/>
                <a:tab pos="4918710" algn="l"/>
                <a:tab pos="605091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дерев‘яні; металеві; пластмасові; залізобетонні.</a:t>
            </a:r>
          </a:p>
        </p:txBody>
      </p:sp>
      <p:pic>
        <p:nvPicPr>
          <p:cNvPr id="11" name="Рисунок 10">
            <a:extLst>
              <a:ext uri="{FF2B5EF4-FFF2-40B4-BE49-F238E27FC236}">
                <a16:creationId xmlns:a16="http://schemas.microsoft.com/office/drawing/2014/main" id="{C119520F-A299-4379-B2A9-A4DA3B264354}"/>
              </a:ext>
            </a:extLst>
          </p:cNvPr>
          <p:cNvPicPr>
            <a:picLocks noChangeAspect="1"/>
          </p:cNvPicPr>
          <p:nvPr/>
        </p:nvPicPr>
        <p:blipFill rotWithShape="1">
          <a:blip r:embed="rId3"/>
          <a:srcRect l="57159" t="27868" r="4886" b="45655"/>
          <a:stretch/>
        </p:blipFill>
        <p:spPr>
          <a:xfrm>
            <a:off x="5569527" y="5314752"/>
            <a:ext cx="3934691" cy="1543248"/>
          </a:xfrm>
          <a:prstGeom prst="rect">
            <a:avLst/>
          </a:prstGeom>
        </p:spPr>
      </p:pic>
    </p:spTree>
    <p:extLst>
      <p:ext uri="{BB962C8B-B14F-4D97-AF65-F5344CB8AC3E}">
        <p14:creationId xmlns:p14="http://schemas.microsoft.com/office/powerpoint/2010/main" val="2683903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C167F-7484-4D59-913A-677F0266A336}"/>
              </a:ext>
            </a:extLst>
          </p:cNvPr>
          <p:cNvSpPr txBox="1"/>
          <p:nvPr/>
        </p:nvSpPr>
        <p:spPr>
          <a:xfrm>
            <a:off x="346362" y="122020"/>
            <a:ext cx="11499273" cy="1246495"/>
          </a:xfrm>
          <a:prstGeom prst="rect">
            <a:avLst/>
          </a:prstGeom>
          <a:noFill/>
          <a:ln>
            <a:solidFill>
              <a:srgbClr val="FFFF00"/>
            </a:solidFill>
          </a:ln>
        </p:spPr>
        <p:txBody>
          <a:bodyPr wrap="square">
            <a:spAutoFit/>
          </a:bodyPr>
          <a:lstStyle/>
          <a:p>
            <a:pPr marL="0" marR="269875" lvl="0" indent="7938" algn="just" defTabSz="4699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Віконні рами, як правило, роблять глухими, але деякі з них бувають такими, що відчиняються. При заскленні великих </a:t>
            </a:r>
            <a:r>
              <a:rPr kumimoji="0" lang="uk-UA" sz="15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площин</a:t>
            </a: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віконні рами розташовують в один чи кілька ярусів. Їх встановлюють на каркасі з горизонтальних вітрових ригелів, що приварюються до зовнішніх </a:t>
            </a:r>
            <a:r>
              <a:rPr kumimoji="0" lang="uk-UA" sz="15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площин</a:t>
            </a: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колон (стрічкове засклення), та вертикальних імпостів, які з‘єднуються з цими ригелями, а ще - з підвіконними та </a:t>
            </a:r>
            <a:r>
              <a:rPr kumimoji="0" lang="uk-UA" sz="15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перемичковими</a:t>
            </a: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Між собою рами скріплюють болтами.</a:t>
            </a:r>
          </a:p>
          <a:p>
            <a:pPr marL="0" marR="269875" lvl="0" indent="7938" algn="just" defTabSz="469900" rtl="0" eaLnBrk="1" fontAlgn="auto" latinLnBrk="0" hangingPunct="1">
              <a:lnSpc>
                <a:spcPct val="100000"/>
              </a:lnSpc>
              <a:spcBef>
                <a:spcPts val="0"/>
              </a:spcBef>
              <a:spcAft>
                <a:spcPts val="0"/>
              </a:spcAft>
              <a:buClrTx/>
              <a:buSzTx/>
              <a:buFontTx/>
              <a:buNone/>
              <a:tabLst>
                <a:tab pos="1824355" algn="l"/>
                <a:tab pos="3183890" algn="l"/>
                <a:tab pos="4139565" algn="l"/>
                <a:tab pos="4918710" algn="l"/>
                <a:tab pos="6050915" algn="l"/>
              </a:tabLst>
              <a:defRPr/>
            </a:pPr>
            <a:r>
              <a:rPr kumimoji="0" lang="uk-UA" sz="1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Віконні прорізи у промислових будівлях часто закладають склоблоками.</a:t>
            </a:r>
          </a:p>
        </p:txBody>
      </p:sp>
      <p:sp>
        <p:nvSpPr>
          <p:cNvPr id="4" name="TextBox 3">
            <a:extLst>
              <a:ext uri="{FF2B5EF4-FFF2-40B4-BE49-F238E27FC236}">
                <a16:creationId xmlns:a16="http://schemas.microsoft.com/office/drawing/2014/main" id="{2C4F3442-69B7-406E-86A5-2AA0F51F2538}"/>
              </a:ext>
            </a:extLst>
          </p:cNvPr>
          <p:cNvSpPr txBox="1"/>
          <p:nvPr/>
        </p:nvSpPr>
        <p:spPr>
          <a:xfrm>
            <a:off x="346362" y="1473001"/>
            <a:ext cx="11499273" cy="5262979"/>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Характер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форму й розміри вікон вибирають на основі світлотехнічного розрахунку, виходячи з умов забезпечення потрібного світлового режиму для працюючих, які обслуговують технологічний процес. 132 Світлові прорізи можуть мати вигляд окремих вікон і стрічок. Може бути й суцільне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яке, так само як і стрічкове, застосовують у приміщеннях, де потрібне добре природне освітлення. Проектуючи віконні прорізи, треба обов’язково враховувати, що надмірна площа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є причиною перегрівання приміщень влітку й переохолодження взимку. Суцільне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доцільне в основному для будівель з надмірним тепловиділенням і вибухонебезпечними виробництвами. Конструкції для заповнення віконних прорізів виробничих будівель виготовляють із дерева, сталі, залізобетону, легких металевих сплавів, пластмас і пресованих матеріалів. Використовують також склоблоки й склопрофіліт. Заповнення віконних прорізів звичайно складається з коробок, рам із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засклінням</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і підвіконної дошки.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може бути одинарне і подвійне. Подвійне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на висоту 4 м застосовують звичайно тоді, коли робочі місця розташовані біля зовнішніх стін на відстані не менше 2 м, а також у районах з розрахунковою температурою зимовою – 300 і нижче при будь-якому розміщенні робочих місць. Розміри віконних прорізів кратні: за шириною – 600 і 300 мм, за висотою – 600 мм. За конструктивним вирішенням віконні рами бувають глухі й стулкові. Стулкові рами, що відчиняються всередину й назовні, застосовують у будівлях, де потрібна природна вентиляція. Прорізи, призначені тільки для освітлення, заповнюють глухими віконними рамами. У будівлях з панельними стінами часто застосовують стрічкове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номінальна висота якого 600 мм. Цей вид </a:t>
            </a: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заскління</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може бути з стулками, що відчиняються, або стрічками стулок. Для відчинення стулок і стрічок застосовують пристрої дистанційного або автоматичного керування. Металеві рами виготовляють із прокатних і гнутих профілів (рис.15.1). Стальні рами доцільно роботи з окремих блоків-рам або панелей. Дерев’яні рами застосовують для будівель з нормальним волого-температурним режимом приміщень (рис.15.2). Залізобетонні рами роблять глухими. Стулки виконують із сталі або дерева (рис.15.3). У будівлях з стіновими захисними конструкціями з азбестоцементних хвилястих листів віконні прорізи заповнюють склом або склопластиком. Для миття і заміни шибок на рівні парапету стіни влаштовують кронштейни, до яких кріплять монорейку. По монорейці пересувається візок з підвішеною до нього колискою. </a:t>
            </a:r>
          </a:p>
        </p:txBody>
      </p:sp>
    </p:spTree>
    <p:extLst>
      <p:ext uri="{BB962C8B-B14F-4D97-AF65-F5344CB8AC3E}">
        <p14:creationId xmlns:p14="http://schemas.microsoft.com/office/powerpoint/2010/main" val="2701586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545576C-BB36-4795-BA80-1D903E3EB603}"/>
              </a:ext>
            </a:extLst>
          </p:cNvPr>
          <p:cNvPicPr>
            <a:picLocks noChangeAspect="1"/>
          </p:cNvPicPr>
          <p:nvPr/>
        </p:nvPicPr>
        <p:blipFill rotWithShape="1">
          <a:blip r:embed="rId2"/>
          <a:srcRect l="32246" t="41813" r="34329" b="20795"/>
          <a:stretch/>
        </p:blipFill>
        <p:spPr>
          <a:xfrm>
            <a:off x="6304251" y="3106776"/>
            <a:ext cx="5749637" cy="3616271"/>
          </a:xfrm>
          <a:prstGeom prst="rect">
            <a:avLst/>
          </a:prstGeom>
        </p:spPr>
      </p:pic>
      <p:sp>
        <p:nvSpPr>
          <p:cNvPr id="11" name="TextBox 10">
            <a:extLst>
              <a:ext uri="{FF2B5EF4-FFF2-40B4-BE49-F238E27FC236}">
                <a16:creationId xmlns:a16="http://schemas.microsoft.com/office/drawing/2014/main" id="{54E30FCF-64BE-4795-B709-7717F84F9BB3}"/>
              </a:ext>
            </a:extLst>
          </p:cNvPr>
          <p:cNvSpPr txBox="1"/>
          <p:nvPr/>
        </p:nvSpPr>
        <p:spPr>
          <a:xfrm>
            <a:off x="8172451" y="3106776"/>
            <a:ext cx="305752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Схема</a:t>
            </a:r>
            <a:r>
              <a:rPr kumimoji="0" lang="uk-UA" sz="1800" b="1" i="0" u="none" strike="noStrike" kern="1200" cap="none" spc="-5"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просвітів</a:t>
            </a:r>
            <a:r>
              <a:rPr kumimoji="0" lang="uk-UA" sz="1800" b="1" i="0" u="none" strike="noStrike" kern="1200" cap="none" spc="-5"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imes New Roman" panose="02020603050405020304" pitchFamily="18" charset="0"/>
                <a:cs typeface="+mn-cs"/>
              </a:rPr>
              <a:t>у воротах</a:t>
            </a:r>
            <a:endParaRPr kumimoji="0" lang="ru-RU" sz="1800" b="0" i="0" u="none" strike="noStrike" kern="1200" cap="none" spc="0" normalizeH="0" baseline="0" noProof="0" dirty="0">
              <a:ln>
                <a:noFill/>
              </a:ln>
              <a:solidFill>
                <a:prstClr val="black">
                  <a:lumMod val="75000"/>
                  <a:lumOff val="25000"/>
                </a:prstClr>
              </a:solidFill>
              <a:effectLst/>
              <a:uLnTx/>
              <a:uFillTx/>
              <a:ea typeface="+mn-ea"/>
              <a:cs typeface="+mn-cs"/>
            </a:endParaRPr>
          </a:p>
        </p:txBody>
      </p:sp>
      <p:sp>
        <p:nvSpPr>
          <p:cNvPr id="13" name="TextBox 12">
            <a:extLst>
              <a:ext uri="{FF2B5EF4-FFF2-40B4-BE49-F238E27FC236}">
                <a16:creationId xmlns:a16="http://schemas.microsoft.com/office/drawing/2014/main" id="{4E9653D0-C1A8-4F12-AFC2-3C652B0187D3}"/>
              </a:ext>
            </a:extLst>
          </p:cNvPr>
          <p:cNvSpPr txBox="1"/>
          <p:nvPr/>
        </p:nvSpPr>
        <p:spPr>
          <a:xfrm>
            <a:off x="207817" y="100088"/>
            <a:ext cx="11846071" cy="2862322"/>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ВОРОТА І ДВЕРІ, ЇХ ВИДИ Й КОНСТРУКТИВНІ ВИРІШЕННЯ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Для пропускання наземного транспорту в зовнішніх стінах промислових будівель роблять ворота. Їх розташування і кількість визначають з урахуванням специфіки технологічного процесу, характеру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об’ємно</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-розпланувального вирішення будівель. Розміри воріт визначають з умови забезпечення пропускання транспортних засобів, які обслуговують технологічний процес.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Величина їх повинна перевищувати габарити транспорту у навантаженому стані за шириною не менше на 600 мм і за висотою на 200 мм. Розміри прорізів воріт кратні модулю 600 мм.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Установлено такі типові розміри воріт: 2,4х2,5; 3х3,3,6х3; 3,6х3,6; 3,6х4,2 і 4,8х5,4 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 окремих цехах, що випускають великорозмірні види продукції, ворота можуть мати розмірі до кількох десятків метрів. Зовні будівлі перед воротами передбачають пандуси з нахилом 1:10.</a:t>
            </a:r>
          </a:p>
        </p:txBody>
      </p:sp>
      <p:pic>
        <p:nvPicPr>
          <p:cNvPr id="15" name="Рисунок 14">
            <a:extLst>
              <a:ext uri="{FF2B5EF4-FFF2-40B4-BE49-F238E27FC236}">
                <a16:creationId xmlns:a16="http://schemas.microsoft.com/office/drawing/2014/main" id="{82FDB477-AC11-4F95-9676-1C9D9E9F73F5}"/>
              </a:ext>
            </a:extLst>
          </p:cNvPr>
          <p:cNvPicPr>
            <a:picLocks noChangeAspect="1"/>
          </p:cNvPicPr>
          <p:nvPr/>
        </p:nvPicPr>
        <p:blipFill rotWithShape="1">
          <a:blip r:embed="rId3"/>
          <a:srcRect l="24658" t="21804" r="21705" b="21603"/>
          <a:stretch/>
        </p:blipFill>
        <p:spPr>
          <a:xfrm>
            <a:off x="138112" y="3106776"/>
            <a:ext cx="6096000" cy="3616271"/>
          </a:xfrm>
          <a:prstGeom prst="rect">
            <a:avLst/>
          </a:prstGeom>
        </p:spPr>
      </p:pic>
    </p:spTree>
    <p:extLst>
      <p:ext uri="{BB962C8B-B14F-4D97-AF65-F5344CB8AC3E}">
        <p14:creationId xmlns:p14="http://schemas.microsoft.com/office/powerpoint/2010/main" val="2259830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11F7F81-5E2B-4599-A5AE-622EF0A7C7D1}"/>
              </a:ext>
            </a:extLst>
          </p:cNvPr>
          <p:cNvPicPr>
            <a:picLocks noChangeAspect="1"/>
          </p:cNvPicPr>
          <p:nvPr/>
        </p:nvPicPr>
        <p:blipFill rotWithShape="1">
          <a:blip r:embed="rId2"/>
          <a:srcRect l="64546" t="24230" r="11591" b="48484"/>
          <a:stretch/>
        </p:blipFill>
        <p:spPr>
          <a:xfrm>
            <a:off x="318655" y="166255"/>
            <a:ext cx="5075377" cy="3262744"/>
          </a:xfrm>
          <a:prstGeom prst="rect">
            <a:avLst/>
          </a:prstGeom>
        </p:spPr>
      </p:pic>
      <p:pic>
        <p:nvPicPr>
          <p:cNvPr id="7" name="Рисунок 6">
            <a:extLst>
              <a:ext uri="{FF2B5EF4-FFF2-40B4-BE49-F238E27FC236}">
                <a16:creationId xmlns:a16="http://schemas.microsoft.com/office/drawing/2014/main" id="{AF23637A-C3A7-41BC-8661-E133EE66BB91}"/>
              </a:ext>
            </a:extLst>
          </p:cNvPr>
          <p:cNvPicPr>
            <a:picLocks noChangeAspect="1"/>
          </p:cNvPicPr>
          <p:nvPr/>
        </p:nvPicPr>
        <p:blipFill rotWithShape="1">
          <a:blip r:embed="rId3"/>
          <a:srcRect l="57273" t="28474" r="4317" b="33527"/>
          <a:stretch/>
        </p:blipFill>
        <p:spPr>
          <a:xfrm>
            <a:off x="5902037" y="166254"/>
            <a:ext cx="5866000" cy="3262745"/>
          </a:xfrm>
          <a:prstGeom prst="rect">
            <a:avLst/>
          </a:prstGeom>
        </p:spPr>
      </p:pic>
      <p:pic>
        <p:nvPicPr>
          <p:cNvPr id="9" name="Рисунок 8">
            <a:extLst>
              <a:ext uri="{FF2B5EF4-FFF2-40B4-BE49-F238E27FC236}">
                <a16:creationId xmlns:a16="http://schemas.microsoft.com/office/drawing/2014/main" id="{82D1BFCF-47D7-4E3F-BBC8-D8990B9EC4BF}"/>
              </a:ext>
            </a:extLst>
          </p:cNvPr>
          <p:cNvPicPr>
            <a:picLocks noChangeAspect="1"/>
          </p:cNvPicPr>
          <p:nvPr/>
        </p:nvPicPr>
        <p:blipFill rotWithShape="1">
          <a:blip r:embed="rId4"/>
          <a:srcRect l="57356" t="28070" r="4674" b="35953"/>
          <a:stretch/>
        </p:blipFill>
        <p:spPr>
          <a:xfrm>
            <a:off x="5902037" y="3567544"/>
            <a:ext cx="5866000" cy="3135579"/>
          </a:xfrm>
          <a:prstGeom prst="rect">
            <a:avLst/>
          </a:prstGeom>
        </p:spPr>
      </p:pic>
      <p:sp>
        <p:nvSpPr>
          <p:cNvPr id="13" name="TextBox 12">
            <a:extLst>
              <a:ext uri="{FF2B5EF4-FFF2-40B4-BE49-F238E27FC236}">
                <a16:creationId xmlns:a16="http://schemas.microsoft.com/office/drawing/2014/main" id="{452A3417-91A3-4499-88FB-47575AD4BA08}"/>
              </a:ext>
            </a:extLst>
          </p:cNvPr>
          <p:cNvSpPr txBox="1"/>
          <p:nvPr/>
        </p:nvSpPr>
        <p:spPr>
          <a:xfrm>
            <a:off x="221673" y="3588324"/>
            <a:ext cx="5172359" cy="2346796"/>
          </a:xfrm>
          <a:prstGeom prst="rect">
            <a:avLst/>
          </a:prstGeom>
          <a:noFill/>
          <a:ln>
            <a:solidFill>
              <a:srgbClr val="FFFF00"/>
            </a:solidFill>
          </a:ln>
        </p:spPr>
        <p:txBody>
          <a:bodyPr wrap="square">
            <a:spAutoFit/>
          </a:bodyPr>
          <a:lstStyle/>
          <a:p>
            <a:pPr marL="622300" marR="0" lvl="0" indent="0" algn="l" defTabSz="457200" rtl="0" eaLnBrk="1" fontAlgn="auto" latinLnBrk="0" hangingPunct="1">
              <a:lnSpc>
                <a:spcPts val="1840"/>
              </a:lnSpc>
              <a:spcBef>
                <a:spcPts val="330"/>
              </a:spcBef>
              <a:spcAft>
                <a:spcPts val="0"/>
              </a:spcAft>
              <a:buClrTx/>
              <a:buSzTx/>
              <a:buFontTx/>
              <a:buNone/>
              <a:tabLst/>
              <a:defRPr/>
            </a:pP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a:t>
            </a:r>
            <a:r>
              <a:rPr kumimoji="0" lang="uk-UA" sz="1800" b="0" i="1"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способом</a:t>
            </a:r>
            <a:r>
              <a:rPr kumimoji="0" lang="uk-UA" sz="1800" b="0" i="1"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відкривання</a:t>
            </a:r>
            <a:r>
              <a:rPr kumimoji="0" lang="uk-UA" sz="1800" b="0" i="1"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ворота</a:t>
            </a:r>
            <a:r>
              <a:rPr kumimoji="0" lang="uk-UA" sz="1800" b="0" i="1" u="none" strike="noStrike" kern="1200" cap="none" spc="-3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бувають</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622300" marR="0" lvl="0" indent="0" algn="l" defTabSz="457200" rtl="0" eaLnBrk="1" fontAlgn="auto" latinLnBrk="0" hangingPunct="1">
              <a:lnSpc>
                <a:spcPts val="1840"/>
              </a:lnSpc>
              <a:spcBef>
                <a:spcPts val="330"/>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38163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розкривні;</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ct val="100000"/>
              </a:lnSpc>
              <a:spcBef>
                <a:spcPts val="0"/>
              </a:spcBef>
              <a:spcAft>
                <a:spcPts val="0"/>
              </a:spcAft>
              <a:buClrTx/>
              <a:buSzPts val="1600"/>
              <a:buFont typeface="Wingdings" panose="05000000000000000000" pitchFamily="2" charset="2"/>
              <a:buChar char="q"/>
              <a:tabLst>
                <a:tab pos="38163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розсувні</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верхніх</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роликах);</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5"/>
              </a:spcBef>
              <a:spcAft>
                <a:spcPts val="0"/>
              </a:spcAft>
              <a:buClrTx/>
              <a:buSzPts val="1600"/>
              <a:buFont typeface="Wingdings" panose="05000000000000000000" pitchFamily="2" charset="2"/>
              <a:buChar char="q"/>
              <a:tabLst>
                <a:tab pos="381000" algn="l"/>
              </a:tabLst>
              <a:defRPr/>
            </a:pP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відкатні</a:t>
            </a:r>
            <a:r>
              <a:rPr kumimoji="0" lang="uk-UA" sz="1800" b="0"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рейках);</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381000"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підйомні.</a:t>
            </a:r>
          </a:p>
          <a:p>
            <a:pPr marL="342900" marR="0" lvl="0" indent="-342900" algn="l" defTabSz="457200" rtl="0" eaLnBrk="1" fontAlgn="auto" latinLnBrk="0" hangingPunct="1">
              <a:lnSpc>
                <a:spcPts val="1840"/>
              </a:lnSpc>
              <a:spcBef>
                <a:spcPts val="0"/>
              </a:spcBef>
              <a:spcAft>
                <a:spcPts val="0"/>
              </a:spcAft>
              <a:buClrTx/>
              <a:buSzPts val="1600"/>
              <a:buFont typeface="Wingdings" panose="05000000000000000000" pitchFamily="2" charset="2"/>
              <a:buChar char="q"/>
              <a:tabLst>
                <a:tab pos="381000" algn="l"/>
              </a:tabLst>
              <a:defRPr/>
            </a:pP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171450" marR="378460" lvl="0" indent="45085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Ширина</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воріт</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має</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бути не</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більше</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отвору</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між</a:t>
            </a:r>
            <a:r>
              <a:rPr kumimoji="0" lang="uk-UA" sz="1800" b="0"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колонами.</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398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D99B16-5526-4954-B831-408AAB110A20}"/>
              </a:ext>
            </a:extLst>
          </p:cNvPr>
          <p:cNvSpPr txBox="1"/>
          <p:nvPr/>
        </p:nvSpPr>
        <p:spPr>
          <a:xfrm>
            <a:off x="207818" y="224871"/>
            <a:ext cx="4391891" cy="5909310"/>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Перегородки у промислових будівлях</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Перегородки	у	промислових	будівлях використовують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стаціонарні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збірно-розбірні.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висотою вони бувають:</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-огороджувальні – від підлоги до стелі з нормованою межею вогнестійкості;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вигороджувальні</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висотою	до	3.6 м з низькою межею вогнестійкості – для розподілу цеху на дільниці.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видом матеріалу перегородки бувають:</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залізобетонні;	- дерев'яні;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металеві;	-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азбесто</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-цементні;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цегляні;	- гіпсобетонні;</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пластикові;	- комбіновані.</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Огороджувальні перегородки підводять до ферм (або балок), а вище - їх продовжують з легких матеріалів (азбестобетону).</a:t>
            </a:r>
          </a:p>
        </p:txBody>
      </p:sp>
      <p:pic>
        <p:nvPicPr>
          <p:cNvPr id="7" name="Рисунок 6">
            <a:extLst>
              <a:ext uri="{FF2B5EF4-FFF2-40B4-BE49-F238E27FC236}">
                <a16:creationId xmlns:a16="http://schemas.microsoft.com/office/drawing/2014/main" id="{DCBBCCD2-7ED7-4771-9F3F-DBFC46176426}"/>
              </a:ext>
            </a:extLst>
          </p:cNvPr>
          <p:cNvPicPr>
            <a:picLocks noChangeAspect="1"/>
          </p:cNvPicPr>
          <p:nvPr/>
        </p:nvPicPr>
        <p:blipFill rotWithShape="1">
          <a:blip r:embed="rId2"/>
          <a:srcRect l="27904" t="25129" r="30960" b="18122"/>
          <a:stretch/>
        </p:blipFill>
        <p:spPr>
          <a:xfrm>
            <a:off x="4640246" y="224871"/>
            <a:ext cx="7551754" cy="5857182"/>
          </a:xfrm>
          <a:prstGeom prst="rect">
            <a:avLst/>
          </a:prstGeom>
        </p:spPr>
      </p:pic>
    </p:spTree>
    <p:extLst>
      <p:ext uri="{BB962C8B-B14F-4D97-AF65-F5344CB8AC3E}">
        <p14:creationId xmlns:p14="http://schemas.microsoft.com/office/powerpoint/2010/main" val="2703260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042897-1E36-46CB-AB82-8C7711059B10}"/>
              </a:ext>
            </a:extLst>
          </p:cNvPr>
          <p:cNvSpPr txBox="1"/>
          <p:nvPr/>
        </p:nvSpPr>
        <p:spPr>
          <a:xfrm>
            <a:off x="193963" y="127614"/>
            <a:ext cx="4087092" cy="5078313"/>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Покриття у промислових будівлях виконують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безгорищними</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з пологою або плоскою покрівлею з внутрішнім водовідводом.</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 склад огороджувальної частини покриття можуть входити: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покрівля;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теплоізоляційний шар;</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гідроізоляція;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пароізоляція;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зрівнюючий</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шар;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несучий настил.</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 конструкцією покриття бувають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безпрогонні</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прогонні.</a:t>
            </a:r>
          </a:p>
        </p:txBody>
      </p:sp>
      <p:pic>
        <p:nvPicPr>
          <p:cNvPr id="10" name="Рисунок 9">
            <a:extLst>
              <a:ext uri="{FF2B5EF4-FFF2-40B4-BE49-F238E27FC236}">
                <a16:creationId xmlns:a16="http://schemas.microsoft.com/office/drawing/2014/main" id="{C34E7F7F-35D4-4C4E-A729-110F1FF9FC8F}"/>
              </a:ext>
            </a:extLst>
          </p:cNvPr>
          <p:cNvPicPr>
            <a:picLocks noChangeAspect="1"/>
          </p:cNvPicPr>
          <p:nvPr/>
        </p:nvPicPr>
        <p:blipFill rotWithShape="1">
          <a:blip r:embed="rId2"/>
          <a:srcRect l="27727" t="24634" r="27046" b="8667"/>
          <a:stretch/>
        </p:blipFill>
        <p:spPr>
          <a:xfrm>
            <a:off x="4738255" y="127614"/>
            <a:ext cx="7259782" cy="6019416"/>
          </a:xfrm>
          <a:prstGeom prst="rect">
            <a:avLst/>
          </a:prstGeom>
        </p:spPr>
      </p:pic>
    </p:spTree>
    <p:extLst>
      <p:ext uri="{BB962C8B-B14F-4D97-AF65-F5344CB8AC3E}">
        <p14:creationId xmlns:p14="http://schemas.microsoft.com/office/powerpoint/2010/main" val="963341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088FC-7E88-476F-BF27-9551448BA08D}"/>
              </a:ext>
            </a:extLst>
          </p:cNvPr>
          <p:cNvSpPr txBox="1"/>
          <p:nvPr/>
        </p:nvSpPr>
        <p:spPr>
          <a:xfrm>
            <a:off x="263237" y="524413"/>
            <a:ext cx="4087090" cy="5355312"/>
          </a:xfrm>
          <a:prstGeom prst="rect">
            <a:avLst/>
          </a:prstGeom>
          <a:solidFill>
            <a:schemeClr val="bg1">
              <a:lumMod val="75000"/>
              <a:lumOff val="25000"/>
            </a:schemeClr>
          </a:solid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Сучасний метод улаштування </a:t>
            </a:r>
            <a:r>
              <a:rPr kumimoji="0" lang="uk-UA"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безпрогонних</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покриттів здійснюється за допомогою залізобетонних збірних ребристих плит з розмірами 3х6, 1.5х6, 3х12, 1.5х12 м (рис. 4.29), які виконують і несучу, і огороджувальну функції (див. рис. 4.28,а).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Конструктивні особливості ребристих плит </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дозволяють</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обпирати їх не тільки на протилежні боки, але й на кути.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Закладні деталі у кутах дозволяють розміщувати їх і на схильних, і на плоских дахах, приварюючи до закладних деталей балок, арок, ферм. Щілини між плитами заповнюються герметиком та цементним розчином</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Рисунок 4">
            <a:extLst>
              <a:ext uri="{FF2B5EF4-FFF2-40B4-BE49-F238E27FC236}">
                <a16:creationId xmlns:a16="http://schemas.microsoft.com/office/drawing/2014/main" id="{59C54CFE-6DFE-46CD-8DC9-6227E8517F9A}"/>
              </a:ext>
            </a:extLst>
          </p:cNvPr>
          <p:cNvPicPr>
            <a:picLocks noChangeAspect="1"/>
          </p:cNvPicPr>
          <p:nvPr/>
        </p:nvPicPr>
        <p:blipFill rotWithShape="1">
          <a:blip r:embed="rId2"/>
          <a:srcRect l="24205" t="22411" r="27159" b="17155"/>
          <a:stretch/>
        </p:blipFill>
        <p:spPr>
          <a:xfrm>
            <a:off x="4475019" y="524413"/>
            <a:ext cx="7716982" cy="5391068"/>
          </a:xfrm>
          <a:prstGeom prst="rect">
            <a:avLst/>
          </a:prstGeom>
        </p:spPr>
      </p:pic>
    </p:spTree>
    <p:extLst>
      <p:ext uri="{BB962C8B-B14F-4D97-AF65-F5344CB8AC3E}">
        <p14:creationId xmlns:p14="http://schemas.microsoft.com/office/powerpoint/2010/main" val="3385082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BBED5-1F9F-44C8-B594-215F7DB58AD3}"/>
              </a:ext>
            </a:extLst>
          </p:cNvPr>
          <p:cNvSpPr txBox="1"/>
          <p:nvPr/>
        </p:nvSpPr>
        <p:spPr>
          <a:xfrm>
            <a:off x="180109" y="261611"/>
            <a:ext cx="4627418" cy="6370975"/>
          </a:xfrm>
          <a:prstGeom prst="rect">
            <a:avLst/>
          </a:prstGeom>
          <a:solidFill>
            <a:schemeClr val="bg1">
              <a:lumMod val="75000"/>
              <a:lumOff val="25000"/>
            </a:schemeClr>
          </a:solid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Прогонні покриття улаштовуються для кріплення покрівель з плоских суцільних залізобетонних плит, шиферу з підсиленим профілем, профільованого сталевого оцинкованого листа та 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Вони складаються з прогонів, елементів покрівлі та деталей кріплення.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Прогони встановлюються з певним кроком на кроквяні несучі конструкції покриття (балки або ферми), а на них настилається покрівля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Прогони залізобетонні виготовляють з бетону високих марок з попередньо напруженою арматурою. Скріплення їх з іншими конструкціями здійснюється за допомогою закладних деталей.</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Прогони сталеві виконують зі сталевого профілю, а для прольотів більше 3 м виготовляють пруткові ферми (шпренгельні ферми).</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Рисунок 2">
            <a:extLst>
              <a:ext uri="{FF2B5EF4-FFF2-40B4-BE49-F238E27FC236}">
                <a16:creationId xmlns:a16="http://schemas.microsoft.com/office/drawing/2014/main" id="{02AE2D6C-384D-41D5-A441-87553397CBD7}"/>
              </a:ext>
            </a:extLst>
          </p:cNvPr>
          <p:cNvPicPr>
            <a:picLocks noChangeAspect="1"/>
          </p:cNvPicPr>
          <p:nvPr/>
        </p:nvPicPr>
        <p:blipFill rotWithShape="1">
          <a:blip r:embed="rId2"/>
          <a:srcRect l="27841" t="20794" r="29541" b="7858"/>
          <a:stretch/>
        </p:blipFill>
        <p:spPr>
          <a:xfrm>
            <a:off x="5158164" y="261611"/>
            <a:ext cx="6853727" cy="6451010"/>
          </a:xfrm>
          <a:prstGeom prst="rect">
            <a:avLst/>
          </a:prstGeom>
        </p:spPr>
      </p:pic>
    </p:spTree>
    <p:extLst>
      <p:ext uri="{BB962C8B-B14F-4D97-AF65-F5344CB8AC3E}">
        <p14:creationId xmlns:p14="http://schemas.microsoft.com/office/powerpoint/2010/main" val="3576339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276246-A9AF-45C6-B83A-C7922AD04A0B}"/>
              </a:ext>
            </a:extLst>
          </p:cNvPr>
          <p:cNvSpPr txBox="1"/>
          <p:nvPr/>
        </p:nvSpPr>
        <p:spPr>
          <a:xfrm>
            <a:off x="207819" y="113620"/>
            <a:ext cx="6954982" cy="230832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Просторові покриття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Виконують із площинних елементів, що монолітно зв’язані між собою і працюють як суцільна конструкція, або у вигляді оболонок Оболонки, що можуть перекрити великі прольоти, мають незначну товщину – 30-100 мм, бо бетон у цьому разі працює в основному на стиснення. Оболонки можуть бути циліндричні, купольні, параболоїдні…Добрі показники має покриття з довгих циліндричних оболонок, що застосовуються при сітці - 12х24 м і більше. </a:t>
            </a:r>
          </a:p>
        </p:txBody>
      </p:sp>
      <p:pic>
        <p:nvPicPr>
          <p:cNvPr id="5" name="Рисунок 4">
            <a:extLst>
              <a:ext uri="{FF2B5EF4-FFF2-40B4-BE49-F238E27FC236}">
                <a16:creationId xmlns:a16="http://schemas.microsoft.com/office/drawing/2014/main" id="{99A82949-F6C1-44BF-8BE5-9492886E9876}"/>
              </a:ext>
            </a:extLst>
          </p:cNvPr>
          <p:cNvPicPr>
            <a:picLocks noChangeAspect="1"/>
          </p:cNvPicPr>
          <p:nvPr/>
        </p:nvPicPr>
        <p:blipFill rotWithShape="1">
          <a:blip r:embed="rId2"/>
          <a:srcRect l="27500" t="22410" r="24772" b="8465"/>
          <a:stretch/>
        </p:blipFill>
        <p:spPr>
          <a:xfrm>
            <a:off x="207817" y="3014414"/>
            <a:ext cx="4071518" cy="3315380"/>
          </a:xfrm>
          <a:prstGeom prst="rect">
            <a:avLst/>
          </a:prstGeom>
        </p:spPr>
      </p:pic>
      <p:pic>
        <p:nvPicPr>
          <p:cNvPr id="7" name="Рисунок 6">
            <a:extLst>
              <a:ext uri="{FF2B5EF4-FFF2-40B4-BE49-F238E27FC236}">
                <a16:creationId xmlns:a16="http://schemas.microsoft.com/office/drawing/2014/main" id="{E47E0365-FF38-41BC-9887-66D4D3D02D66}"/>
              </a:ext>
            </a:extLst>
          </p:cNvPr>
          <p:cNvPicPr>
            <a:picLocks noChangeAspect="1"/>
          </p:cNvPicPr>
          <p:nvPr/>
        </p:nvPicPr>
        <p:blipFill rotWithShape="1">
          <a:blip r:embed="rId3"/>
          <a:srcRect l="32159" t="27464" r="31591" b="7454"/>
          <a:stretch/>
        </p:blipFill>
        <p:spPr>
          <a:xfrm>
            <a:off x="4453754" y="3014414"/>
            <a:ext cx="3284491" cy="3315380"/>
          </a:xfrm>
          <a:prstGeom prst="rect">
            <a:avLst/>
          </a:prstGeom>
        </p:spPr>
      </p:pic>
      <p:sp>
        <p:nvSpPr>
          <p:cNvPr id="9" name="TextBox 8">
            <a:extLst>
              <a:ext uri="{FF2B5EF4-FFF2-40B4-BE49-F238E27FC236}">
                <a16:creationId xmlns:a16="http://schemas.microsoft.com/office/drawing/2014/main" id="{B9E38E74-F76F-4057-ACF4-460C9A711A73}"/>
              </a:ext>
            </a:extLst>
          </p:cNvPr>
          <p:cNvSpPr txBox="1"/>
          <p:nvPr/>
        </p:nvSpPr>
        <p:spPr>
          <a:xfrm>
            <a:off x="7398325" y="113620"/>
            <a:ext cx="4585856" cy="218521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Роблять також висячі покриття, які працюють на розтяг.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Висячі конструкції поділяються на </a:t>
            </a:r>
            <a:r>
              <a:rPr kumimoji="0" lang="uk-UA" sz="1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вантові</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й власне висячі.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Вантові</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покриття можуть бути прольотом 100 м і більше. </a:t>
            </a:r>
          </a:p>
        </p:txBody>
      </p:sp>
      <p:pic>
        <p:nvPicPr>
          <p:cNvPr id="11" name="Рисунок 10">
            <a:extLst>
              <a:ext uri="{FF2B5EF4-FFF2-40B4-BE49-F238E27FC236}">
                <a16:creationId xmlns:a16="http://schemas.microsoft.com/office/drawing/2014/main" id="{55C59107-80A4-4E44-ABBF-6008CA9B54E4}"/>
              </a:ext>
            </a:extLst>
          </p:cNvPr>
          <p:cNvPicPr>
            <a:picLocks noChangeAspect="1"/>
          </p:cNvPicPr>
          <p:nvPr/>
        </p:nvPicPr>
        <p:blipFill rotWithShape="1">
          <a:blip r:embed="rId4"/>
          <a:srcRect l="35100" t="47754" r="36135" b="18571"/>
          <a:stretch/>
        </p:blipFill>
        <p:spPr>
          <a:xfrm>
            <a:off x="8146473" y="3058672"/>
            <a:ext cx="3837708" cy="2526056"/>
          </a:xfrm>
          <a:prstGeom prst="rect">
            <a:avLst/>
          </a:prstGeom>
        </p:spPr>
      </p:pic>
    </p:spTree>
    <p:extLst>
      <p:ext uri="{BB962C8B-B14F-4D97-AF65-F5344CB8AC3E}">
        <p14:creationId xmlns:p14="http://schemas.microsoft.com/office/powerpoint/2010/main" val="1477480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170D77-2DEE-4DDE-B6AE-9E9BD3FF4CB0}"/>
              </a:ext>
            </a:extLst>
          </p:cNvPr>
          <p:cNvSpPr txBox="1"/>
          <p:nvPr/>
        </p:nvSpPr>
        <p:spPr>
          <a:xfrm>
            <a:off x="96981" y="0"/>
            <a:ext cx="7509163" cy="6894195"/>
          </a:xfrm>
          <a:prstGeom prst="rect">
            <a:avLst/>
          </a:prstGeom>
          <a:noFill/>
        </p:spPr>
        <p:txBody>
          <a:bodyPr wrap="square">
            <a:spAutoFit/>
          </a:bodyPr>
          <a:lstStyle/>
          <a:p>
            <a:pPr algn="just"/>
            <a:r>
              <a:rPr lang="uk-UA" sz="1700" b="1" dirty="0"/>
              <a:t>За архітектурно-конструктивними ознаками</a:t>
            </a:r>
            <a:r>
              <a:rPr lang="uk-UA" sz="1700" dirty="0"/>
              <a:t> </a:t>
            </a:r>
            <a:r>
              <a:rPr lang="uk-UA" sz="1700" dirty="0" err="1"/>
              <a:t>пром</a:t>
            </a:r>
            <a:r>
              <a:rPr lang="uk-UA" sz="1700" dirty="0"/>
              <a:t>. будівлі поділяють:</a:t>
            </a:r>
            <a:endParaRPr lang="ru-RU" sz="1700" dirty="0"/>
          </a:p>
          <a:p>
            <a:pPr indent="157163" algn="just">
              <a:buFont typeface="Wingdings" panose="05000000000000000000" pitchFamily="2" charset="2"/>
              <a:buChar char="ü"/>
            </a:pPr>
            <a:r>
              <a:rPr lang="uk-UA" sz="1700" b="1" i="1" dirty="0"/>
              <a:t>  за </a:t>
            </a:r>
            <a:r>
              <a:rPr lang="uk-UA" sz="1700" b="1" dirty="0">
                <a:solidFill>
                  <a:srgbClr val="FFFF00"/>
                </a:solidFill>
              </a:rPr>
              <a:t>кількістю поверхів </a:t>
            </a:r>
            <a:r>
              <a:rPr lang="uk-UA" sz="1700" b="1" i="1" dirty="0"/>
              <a:t>– </a:t>
            </a:r>
            <a:r>
              <a:rPr lang="uk-UA" sz="1700" dirty="0"/>
              <a:t>одноповерхові, двоповерхові, багатоповерхові та змішаної поверховості. В </a:t>
            </a:r>
            <a:r>
              <a:rPr lang="uk-UA" sz="1700" b="1" i="1" u="sng" dirty="0"/>
              <a:t>одноповерхових</a:t>
            </a:r>
            <a:r>
              <a:rPr lang="uk-UA" sz="1700" dirty="0"/>
              <a:t> будівлях, як правило, розміщують виробництва металургійної та машинобудівної промисловості (сталеливарні, прокатні, термічні, механоскладальні та інші цехи), характерне розміщення важкого і громіздкого технологічного обладнання з передачею навантажень на самостійні фундаменти. В </a:t>
            </a:r>
            <a:r>
              <a:rPr lang="uk-UA" sz="1700" b="1" i="1" u="sng" dirty="0"/>
              <a:t>багатоповерхових</a:t>
            </a:r>
            <a:r>
              <a:rPr lang="uk-UA" sz="1700" dirty="0"/>
              <a:t> будівлях розміщують виробництва з вертикально направленим технологічним процесом (млини, хлібозаводи, агломераційні фабрики тощо). </a:t>
            </a:r>
            <a:endParaRPr lang="uk-UA" sz="1700" b="1" i="1" dirty="0"/>
          </a:p>
          <a:p>
            <a:pPr indent="157163">
              <a:buFont typeface="Wingdings" panose="05000000000000000000" pitchFamily="2" charset="2"/>
              <a:buChar char="ü"/>
            </a:pPr>
            <a:r>
              <a:rPr lang="uk-UA" sz="1700" b="1" u="sng" dirty="0">
                <a:solidFill>
                  <a:srgbClr val="FFFF00"/>
                </a:solidFill>
              </a:rPr>
              <a:t>за видом конструктивних схем </a:t>
            </a:r>
            <a:r>
              <a:rPr lang="uk-UA" sz="1700" dirty="0"/>
              <a:t>каркасні багатоповерхові промислові будівлі – рамні, рамно-зв</a:t>
            </a:r>
            <a:r>
              <a:rPr lang="en-US" sz="1700" dirty="0"/>
              <a:t>’</a:t>
            </a:r>
            <a:r>
              <a:rPr lang="uk-UA" sz="1700" dirty="0" err="1"/>
              <a:t>язкові</a:t>
            </a:r>
            <a:r>
              <a:rPr lang="uk-UA" sz="1700" dirty="0"/>
              <a:t> та зв</a:t>
            </a:r>
            <a:r>
              <a:rPr lang="en-US" sz="1700" dirty="0"/>
              <a:t>’</a:t>
            </a:r>
            <a:r>
              <a:rPr lang="uk-UA" sz="1700" dirty="0" err="1"/>
              <a:t>язкові</a:t>
            </a:r>
            <a:r>
              <a:rPr lang="uk-UA" sz="1700" dirty="0"/>
              <a:t>;      </a:t>
            </a:r>
          </a:p>
          <a:p>
            <a:pPr indent="157163" algn="just">
              <a:buFont typeface="Wingdings" panose="05000000000000000000" pitchFamily="2" charset="2"/>
              <a:buChar char="ü"/>
            </a:pPr>
            <a:r>
              <a:rPr lang="en-US" sz="1700" b="1" i="1" dirty="0"/>
              <a:t>   </a:t>
            </a:r>
            <a:r>
              <a:rPr lang="uk-UA" sz="1700" b="1" i="1" dirty="0"/>
              <a:t>за </a:t>
            </a:r>
            <a:r>
              <a:rPr lang="uk-UA" sz="1700" b="1" dirty="0">
                <a:solidFill>
                  <a:srgbClr val="FFFF00"/>
                </a:solidFill>
              </a:rPr>
              <a:t>кількістю прольотів</a:t>
            </a:r>
            <a:r>
              <a:rPr lang="uk-UA" sz="1700" dirty="0">
                <a:solidFill>
                  <a:srgbClr val="FFFF00"/>
                </a:solidFill>
              </a:rPr>
              <a:t> </a:t>
            </a:r>
            <a:r>
              <a:rPr lang="uk-UA" sz="1700" dirty="0"/>
              <a:t>– </a:t>
            </a:r>
            <a:r>
              <a:rPr lang="uk-UA" sz="1700" dirty="0" err="1"/>
              <a:t>однопролітні</a:t>
            </a:r>
            <a:r>
              <a:rPr lang="uk-UA" sz="1700" dirty="0"/>
              <a:t> (в тому числі будівлі павільйонного типу) і </a:t>
            </a:r>
            <a:r>
              <a:rPr lang="uk-UA" sz="1700" dirty="0" err="1"/>
              <a:t>багатопролітні</a:t>
            </a:r>
            <a:r>
              <a:rPr lang="uk-UA" sz="1700" dirty="0"/>
              <a:t> (в тому числі будівлі суцільної забудови). </a:t>
            </a:r>
            <a:r>
              <a:rPr lang="uk-UA" sz="1700" b="1" i="1" dirty="0"/>
              <a:t>Проліт</a:t>
            </a:r>
            <a:r>
              <a:rPr lang="uk-UA" sz="1700" dirty="0"/>
              <a:t> – це відстань між поздовжніми рядами колон у напрямі роботи основних несучих конструкцій покриття або перекриття;</a:t>
            </a:r>
            <a:endParaRPr lang="ru-RU" sz="1700" dirty="0"/>
          </a:p>
          <a:p>
            <a:pPr indent="157163" algn="just">
              <a:buFont typeface="Wingdings" panose="05000000000000000000" pitchFamily="2" charset="2"/>
              <a:buChar char="ü"/>
            </a:pPr>
            <a:r>
              <a:rPr lang="uk-UA" sz="1700" b="1" i="1" dirty="0"/>
              <a:t>  </a:t>
            </a:r>
            <a:r>
              <a:rPr lang="uk-UA" sz="1700" b="1" dirty="0">
                <a:solidFill>
                  <a:srgbClr val="FFFF00"/>
                </a:solidFill>
              </a:rPr>
              <a:t>залежно від величини прольотів</a:t>
            </a:r>
            <a:r>
              <a:rPr lang="uk-UA" sz="1700" dirty="0">
                <a:solidFill>
                  <a:srgbClr val="FFFF00"/>
                </a:solidFill>
              </a:rPr>
              <a:t> </a:t>
            </a:r>
            <a:r>
              <a:rPr lang="uk-UA" sz="1700" dirty="0"/>
              <a:t>– </a:t>
            </a:r>
            <a:r>
              <a:rPr lang="uk-UA" sz="1700" dirty="0" err="1"/>
              <a:t>малопролітні</a:t>
            </a:r>
            <a:r>
              <a:rPr lang="uk-UA" sz="1700" dirty="0"/>
              <a:t>: 6, 9 і 12 м; </a:t>
            </a:r>
            <a:r>
              <a:rPr lang="uk-UA" sz="1700" dirty="0" err="1"/>
              <a:t>середньопролітні</a:t>
            </a:r>
            <a:r>
              <a:rPr lang="uk-UA" sz="1700" dirty="0"/>
              <a:t> – 18, 24, 30 і 36 м; </a:t>
            </a:r>
            <a:r>
              <a:rPr lang="uk-UA" sz="1700" dirty="0" err="1"/>
              <a:t>великопролітні</a:t>
            </a:r>
            <a:r>
              <a:rPr lang="uk-UA" sz="1700" dirty="0"/>
              <a:t> – більше 36 м;</a:t>
            </a:r>
            <a:endParaRPr lang="ru-RU" sz="1700" dirty="0"/>
          </a:p>
          <a:p>
            <a:pPr indent="157163" algn="just">
              <a:buFont typeface="Wingdings" panose="05000000000000000000" pitchFamily="2" charset="2"/>
              <a:buChar char="ü"/>
            </a:pPr>
            <a:r>
              <a:rPr lang="uk-UA" sz="1700" b="1" i="1" dirty="0"/>
              <a:t>  </a:t>
            </a:r>
            <a:r>
              <a:rPr lang="uk-UA" sz="1700" b="1" dirty="0">
                <a:solidFill>
                  <a:srgbClr val="FFFF00"/>
                </a:solidFill>
              </a:rPr>
              <a:t>за наявністю </a:t>
            </a:r>
            <a:r>
              <a:rPr lang="uk-UA" sz="1700" b="1" dirty="0" err="1">
                <a:solidFill>
                  <a:srgbClr val="FFFF00"/>
                </a:solidFill>
              </a:rPr>
              <a:t>підйомно</a:t>
            </a:r>
            <a:r>
              <a:rPr lang="uk-UA" sz="1700" b="1" dirty="0">
                <a:solidFill>
                  <a:srgbClr val="FFFF00"/>
                </a:solidFill>
              </a:rPr>
              <a:t>-транспортного обладнання</a:t>
            </a:r>
            <a:r>
              <a:rPr lang="uk-UA" sz="1700" dirty="0">
                <a:solidFill>
                  <a:srgbClr val="FFFF00"/>
                </a:solidFill>
              </a:rPr>
              <a:t> </a:t>
            </a:r>
            <a:r>
              <a:rPr lang="uk-UA" sz="1700" dirty="0"/>
              <a:t>– </a:t>
            </a:r>
            <a:r>
              <a:rPr lang="uk-UA" sz="1700" dirty="0" err="1"/>
              <a:t>безкранові</a:t>
            </a:r>
            <a:r>
              <a:rPr lang="uk-UA" sz="1700" dirty="0"/>
              <a:t> та кранові з мостовими або підвісними кранами;</a:t>
            </a:r>
            <a:endParaRPr lang="ru-RU" sz="1700" dirty="0"/>
          </a:p>
          <a:p>
            <a:pPr indent="157163" algn="just">
              <a:buFont typeface="Wingdings" panose="05000000000000000000" pitchFamily="2" charset="2"/>
              <a:buChar char="ü"/>
            </a:pPr>
            <a:r>
              <a:rPr lang="uk-UA" sz="1700" b="1" i="1" dirty="0"/>
              <a:t>  </a:t>
            </a:r>
            <a:r>
              <a:rPr lang="uk-UA" sz="1700" b="1" dirty="0">
                <a:solidFill>
                  <a:srgbClr val="FFFF00"/>
                </a:solidFill>
              </a:rPr>
              <a:t>за конструктивним схемами покриття</a:t>
            </a:r>
            <a:r>
              <a:rPr lang="uk-UA" sz="1700" dirty="0">
                <a:solidFill>
                  <a:srgbClr val="FFFF00"/>
                </a:solidFill>
              </a:rPr>
              <a:t> </a:t>
            </a:r>
            <a:r>
              <a:rPr lang="uk-UA" sz="1700" dirty="0"/>
              <a:t>– каркасні: площинні безрозпірні (покриття по балках або фермах); площинні розпірні (покриття по рамах або арках); просторові безрозпірні (з перехресно-ребристими або перехресно-стрижньовими покриттями); просторові розпірні (оболонки, висячі, пневматичні покриття);</a:t>
            </a:r>
            <a:endParaRPr lang="ru-RU" sz="1700" dirty="0"/>
          </a:p>
        </p:txBody>
      </p:sp>
      <p:pic>
        <p:nvPicPr>
          <p:cNvPr id="9" name="Рисунок 8">
            <a:extLst>
              <a:ext uri="{FF2B5EF4-FFF2-40B4-BE49-F238E27FC236}">
                <a16:creationId xmlns:a16="http://schemas.microsoft.com/office/drawing/2014/main" id="{0F1A13EC-7A03-46DC-BE82-53D4BD3888BC}"/>
              </a:ext>
            </a:extLst>
          </p:cNvPr>
          <p:cNvPicPr>
            <a:picLocks noChangeAspect="1"/>
          </p:cNvPicPr>
          <p:nvPr/>
        </p:nvPicPr>
        <p:blipFill rotWithShape="1">
          <a:blip r:embed="rId2">
            <a:extLst>
              <a:ext uri="{28A0092B-C50C-407E-A947-70E740481C1C}">
                <a14:useLocalDpi xmlns:a14="http://schemas.microsoft.com/office/drawing/2010/main" val="0"/>
              </a:ext>
            </a:extLst>
          </a:blip>
          <a:srcRect t="1671"/>
          <a:stretch/>
        </p:blipFill>
        <p:spPr>
          <a:xfrm>
            <a:off x="8009686" y="0"/>
            <a:ext cx="3867059" cy="5708073"/>
          </a:xfrm>
          <a:prstGeom prst="rect">
            <a:avLst/>
          </a:prstGeom>
        </p:spPr>
      </p:pic>
      <p:sp>
        <p:nvSpPr>
          <p:cNvPr id="11" name="TextBox 10">
            <a:extLst>
              <a:ext uri="{FF2B5EF4-FFF2-40B4-BE49-F238E27FC236}">
                <a16:creationId xmlns:a16="http://schemas.microsoft.com/office/drawing/2014/main" id="{4B42F8A3-95A2-4B1A-8FE5-3685B22100A9}"/>
              </a:ext>
            </a:extLst>
          </p:cNvPr>
          <p:cNvSpPr txBox="1"/>
          <p:nvPr/>
        </p:nvSpPr>
        <p:spPr>
          <a:xfrm>
            <a:off x="8009686" y="5708073"/>
            <a:ext cx="3867059" cy="1200329"/>
          </a:xfrm>
          <a:prstGeom prst="rect">
            <a:avLst/>
          </a:prstGeom>
          <a:noFill/>
        </p:spPr>
        <p:txBody>
          <a:bodyPr wrap="square">
            <a:spAutoFit/>
          </a:bodyPr>
          <a:lstStyle/>
          <a:p>
            <a:r>
              <a:rPr lang="uk-UA" sz="1200" i="1" dirty="0">
                <a:latin typeface="Times New Roman" panose="02020603050405020304" pitchFamily="18" charset="0"/>
                <a:cs typeface="Times New Roman" panose="02020603050405020304" pitchFamily="18" charset="0"/>
              </a:rPr>
              <a:t>а – з мостовими кранами і ліхтарем над середнім прольотом; </a:t>
            </a:r>
          </a:p>
          <a:p>
            <a:r>
              <a:rPr lang="uk-UA" sz="1200" i="1" dirty="0">
                <a:latin typeface="Times New Roman" panose="02020603050405020304" pitchFamily="18" charset="0"/>
                <a:cs typeface="Times New Roman" panose="02020603050405020304" pitchFamily="18" charset="0"/>
              </a:rPr>
              <a:t>б – </a:t>
            </a:r>
            <a:r>
              <a:rPr lang="uk-UA" sz="1200" i="1" dirty="0" err="1">
                <a:latin typeface="Times New Roman" panose="02020603050405020304" pitchFamily="18" charset="0"/>
                <a:cs typeface="Times New Roman" panose="02020603050405020304" pitchFamily="18" charset="0"/>
              </a:rPr>
              <a:t>безкранові</a:t>
            </a:r>
            <a:r>
              <a:rPr lang="uk-UA" sz="1200" i="1" dirty="0">
                <a:latin typeface="Times New Roman" panose="02020603050405020304" pitchFamily="18" charset="0"/>
                <a:cs typeface="Times New Roman" panose="02020603050405020304" pitchFamily="18" charset="0"/>
              </a:rPr>
              <a:t> із зенітними ліхтарями; </a:t>
            </a:r>
          </a:p>
          <a:p>
            <a:r>
              <a:rPr lang="uk-UA" sz="1200" i="1" dirty="0">
                <a:latin typeface="Times New Roman" panose="02020603050405020304" pitchFamily="18" charset="0"/>
                <a:cs typeface="Times New Roman" panose="02020603050405020304" pitchFamily="18" charset="0"/>
              </a:rPr>
              <a:t>в – </a:t>
            </a:r>
            <a:r>
              <a:rPr lang="uk-UA" sz="1200" i="1" dirty="0" err="1">
                <a:latin typeface="Times New Roman" panose="02020603050405020304" pitchFamily="18" charset="0"/>
                <a:cs typeface="Times New Roman" panose="02020603050405020304" pitchFamily="18" charset="0"/>
              </a:rPr>
              <a:t>безліхтарні</a:t>
            </a:r>
            <a:r>
              <a:rPr lang="uk-UA" sz="1200" i="1" dirty="0">
                <a:latin typeface="Times New Roman" panose="02020603050405020304" pitchFamily="18" charset="0"/>
                <a:cs typeface="Times New Roman" panose="02020603050405020304" pitchFamily="18" charset="0"/>
              </a:rPr>
              <a:t> з технічним поверхом; </a:t>
            </a:r>
          </a:p>
          <a:p>
            <a:r>
              <a:rPr lang="uk-UA" sz="1200" i="1" dirty="0">
                <a:latin typeface="Times New Roman" panose="02020603050405020304" pitchFamily="18" charset="0"/>
                <a:cs typeface="Times New Roman" panose="02020603050405020304" pitchFamily="18" charset="0"/>
              </a:rPr>
              <a:t>г – павільйонні з етажерками для установки обладнання. </a:t>
            </a:r>
          </a:p>
        </p:txBody>
      </p:sp>
    </p:spTree>
    <p:extLst>
      <p:ext uri="{BB962C8B-B14F-4D97-AF65-F5344CB8AC3E}">
        <p14:creationId xmlns:p14="http://schemas.microsoft.com/office/powerpoint/2010/main" val="2249439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2F5CA7-2A09-447A-BDAB-F2E49ED59309}"/>
              </a:ext>
            </a:extLst>
          </p:cNvPr>
          <p:cNvSpPr txBox="1"/>
          <p:nvPr/>
        </p:nvSpPr>
        <p:spPr>
          <a:xfrm>
            <a:off x="3048000" y="-1878863"/>
            <a:ext cx="6096000" cy="338554"/>
          </a:xfrm>
          <a:prstGeom prst="rect">
            <a:avLst/>
          </a:prstGeom>
          <a:noFill/>
        </p:spPr>
        <p:txBody>
          <a:bodyPr wrap="square">
            <a:spAutoFit/>
          </a:bodyPr>
          <a:lstStyle/>
          <a:p>
            <a:pPr marL="742950" marR="0" lvl="1" indent="-285750" algn="r" defTabSz="457200" rtl="0" eaLnBrk="1" fontAlgn="auto" latinLnBrk="0" hangingPunct="1">
              <a:lnSpc>
                <a:spcPct val="100000"/>
              </a:lnSpc>
              <a:spcBef>
                <a:spcPts val="435"/>
              </a:spcBef>
              <a:spcAft>
                <a:spcPts val="0"/>
              </a:spcAft>
              <a:buClrTx/>
              <a:buSzPts val="1600"/>
              <a:buFont typeface="Times New Roman" panose="02020603050405020304" pitchFamily="18" charset="0"/>
              <a:buAutoNum type="arabicPeriod"/>
              <a:tabLst>
                <a:tab pos="1458595" algn="l"/>
              </a:tabLst>
              <a:defRPr/>
            </a:pPr>
            <a:endPar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7FE47592-21A6-4A07-A50B-07F81FF32400}"/>
              </a:ext>
            </a:extLst>
          </p:cNvPr>
          <p:cNvSpPr txBox="1"/>
          <p:nvPr/>
        </p:nvSpPr>
        <p:spPr>
          <a:xfrm>
            <a:off x="263236" y="162514"/>
            <a:ext cx="4267200" cy="6576159"/>
          </a:xfrm>
          <a:prstGeom prst="rect">
            <a:avLst/>
          </a:prstGeom>
          <a:noFill/>
          <a:ln>
            <a:solidFill>
              <a:srgbClr val="FFFF00"/>
            </a:solidFill>
          </a:ln>
        </p:spPr>
        <p:txBody>
          <a:bodyPr wrap="square">
            <a:spAutoFit/>
          </a:bodyPr>
          <a:lstStyle/>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endPar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1"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 – надбудови	на	покритті	для подання світла	у середину прольоту та аерації приміщення.</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r>
            <a:b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b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Класифікація ліхтарів:</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призначенням розрізняють ліхтарі:</a:t>
            </a:r>
          </a:p>
          <a:p>
            <a:pPr marL="22225" marR="0" lvl="1" indent="-22225"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світлові – тільки для освітлення приміщень;</a:t>
            </a:r>
          </a:p>
          <a:p>
            <a:pPr marL="22225" marR="0" lvl="1" indent="-22225"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світлоаераційні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 для освітлення приміщень та витяжки з них відпрацьованого повітря;</a:t>
            </a:r>
          </a:p>
          <a:p>
            <a:pPr marL="22225" marR="0" lvl="1" indent="-22225"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аераційні - тільки для вентиляції приміщень.</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endPar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 конфігурацією розрізняють ліхтарі прямокутні;</a:t>
            </a:r>
          </a:p>
          <a:p>
            <a:pPr marL="0" marR="0" lvl="1" indent="0" algn="just" defTabSz="457200" rtl="0" eaLnBrk="1" fontAlgn="auto" latinLnBrk="0" hangingPunct="1">
              <a:lnSpc>
                <a:spcPct val="100000"/>
              </a:lnSpc>
              <a:spcBef>
                <a:spcPts val="435"/>
              </a:spcBef>
              <a:spcAft>
                <a:spcPts val="0"/>
              </a:spcAft>
              <a:buClrTx/>
              <a:buSzPts val="1600"/>
              <a:buFontTx/>
              <a:buNone/>
              <a:tabLst>
                <a:tab pos="1458595" algn="l"/>
              </a:tabLst>
              <a:defRPr/>
            </a:pPr>
            <a:endPar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трапецієподібні;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трикутні;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М-подібні;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шедові</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(односторонні);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зенітні.</a:t>
            </a:r>
          </a:p>
          <a:p>
            <a:pPr marL="285750" marR="0" lvl="1" indent="-285750" algn="just" defTabSz="457200" rtl="0" eaLnBrk="1" fontAlgn="auto" latinLnBrk="0" hangingPunct="1">
              <a:lnSpc>
                <a:spcPct val="100000"/>
              </a:lnSpc>
              <a:spcBef>
                <a:spcPts val="435"/>
              </a:spcBef>
              <a:spcAft>
                <a:spcPts val="0"/>
              </a:spcAft>
              <a:buClrTx/>
              <a:buSzPts val="1600"/>
              <a:buFont typeface="Wingdings" panose="05000000000000000000" pitchFamily="2" charset="2"/>
              <a:buChar char="q"/>
              <a:tabLst>
                <a:tab pos="1458595" algn="l"/>
              </a:tabLst>
              <a:defRPr/>
            </a:pPr>
            <a:endPar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Рисунок 6">
            <a:extLst>
              <a:ext uri="{FF2B5EF4-FFF2-40B4-BE49-F238E27FC236}">
                <a16:creationId xmlns:a16="http://schemas.microsoft.com/office/drawing/2014/main" id="{54F6E80D-103F-405E-9B59-F2BEB9861540}"/>
              </a:ext>
            </a:extLst>
          </p:cNvPr>
          <p:cNvPicPr>
            <a:picLocks noChangeAspect="1"/>
          </p:cNvPicPr>
          <p:nvPr/>
        </p:nvPicPr>
        <p:blipFill rotWithShape="1">
          <a:blip r:embed="rId2"/>
          <a:srcRect l="25000" t="20538" r="28863" b="15741"/>
          <a:stretch/>
        </p:blipFill>
        <p:spPr>
          <a:xfrm>
            <a:off x="4805544" y="162514"/>
            <a:ext cx="7386456" cy="5735782"/>
          </a:xfrm>
          <a:prstGeom prst="rect">
            <a:avLst/>
          </a:prstGeom>
        </p:spPr>
      </p:pic>
      <p:sp>
        <p:nvSpPr>
          <p:cNvPr id="6" name="TextBox 5">
            <a:extLst>
              <a:ext uri="{FF2B5EF4-FFF2-40B4-BE49-F238E27FC236}">
                <a16:creationId xmlns:a16="http://schemas.microsoft.com/office/drawing/2014/main" id="{C52576EB-6C27-4522-B976-64E8EE75EEF1}"/>
              </a:ext>
            </a:extLst>
          </p:cNvPr>
          <p:cNvSpPr txBox="1"/>
          <p:nvPr/>
        </p:nvSpPr>
        <p:spPr>
          <a:xfrm>
            <a:off x="4542308" y="6143639"/>
            <a:ext cx="7386456" cy="646331"/>
          </a:xfrm>
          <a:prstGeom prst="rect">
            <a:avLst/>
          </a:prstGeom>
          <a:noFill/>
        </p:spPr>
        <p:txBody>
          <a:bodyPr wrap="square">
            <a:spAutoFit/>
          </a:bodyPr>
          <a:lstStyle/>
          <a:p>
            <a:pPr marL="179388" marR="542925"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 приклад розташування ліхтарів та протипожежних сходів;</a:t>
            </a:r>
            <a:r>
              <a:rPr kumimoji="0" lang="uk-UA" sz="1800" b="1" i="0" u="none" strike="noStrike" kern="1200" cap="none" spc="-3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179388" marR="542925"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схеми світлових</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ліхтарів;</a:t>
            </a: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ED831A35-5963-4024-803E-E9A80652C1A6}"/>
              </a:ext>
            </a:extLst>
          </p:cNvPr>
          <p:cNvSpPr txBox="1"/>
          <p:nvPr/>
        </p:nvSpPr>
        <p:spPr>
          <a:xfrm>
            <a:off x="4170218" y="5898296"/>
            <a:ext cx="6096000" cy="300339"/>
          </a:xfrm>
          <a:prstGeom prst="rect">
            <a:avLst/>
          </a:prstGeom>
          <a:noFill/>
        </p:spPr>
        <p:txBody>
          <a:bodyPr wrap="square">
            <a:spAutoFit/>
          </a:bodyPr>
          <a:lstStyle/>
          <a:p>
            <a:pPr marL="557530" marR="0" lvl="0" indent="0" algn="l" defTabSz="457200" rtl="0" eaLnBrk="1" fontAlgn="auto" latinLnBrk="0" hangingPunct="1">
              <a:lnSpc>
                <a:spcPts val="1610"/>
              </a:lnSpc>
              <a:spcBef>
                <a:spcPts val="44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Ліхтарні</a:t>
            </a:r>
            <a:r>
              <a:rPr kumimoji="0" lang="uk-UA" sz="1800" b="1" i="0" u="none" strike="noStrike" kern="1200" cap="none" spc="-5"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конструкції</a:t>
            </a:r>
            <a:endParaRPr kumimoji="0" lang="ru-RU" sz="1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37542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25F15-F2F1-46B1-BEE6-04A6AB207211}"/>
              </a:ext>
            </a:extLst>
          </p:cNvPr>
          <p:cNvSpPr txBox="1"/>
          <p:nvPr/>
        </p:nvSpPr>
        <p:spPr>
          <a:xfrm>
            <a:off x="4130301" y="4622787"/>
            <a:ext cx="7826172" cy="1569660"/>
          </a:xfrm>
          <a:prstGeom prst="rect">
            <a:avLst/>
          </a:prstGeom>
          <a:solidFill>
            <a:schemeClr val="bg1">
              <a:lumMod val="75000"/>
              <a:lumOff val="25000"/>
            </a:schemeClr>
          </a:solidFill>
          <a:ln>
            <a:solidFill>
              <a:srgbClr val="FFFF00"/>
            </a:solidFill>
          </a:ln>
        </p:spPr>
        <p:txBody>
          <a:bodyPr wrap="square">
            <a:spAutoFit/>
          </a:bodyPr>
          <a:lstStyle/>
          <a:p>
            <a:pPr marL="170180" marR="376555" lvl="0" indent="45212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необхідності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більшої</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довжини</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місцях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температурних</a:t>
            </a:r>
            <a:r>
              <a:rPr kumimoji="0" lang="uk-UA" sz="1600" b="0" i="0" u="none" strike="noStrike" kern="1200" cap="none" spc="4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швів</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роблять розриви у ліхтарях не менше одного прольоту (6 м), і у цих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місцях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розташовують</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пожежні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сходи</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будівлі,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посередині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довжини</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ліхтарів</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у</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їх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торцях</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роблять</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пожежні</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драбини</a:t>
            </a:r>
            <a:r>
              <a:rPr kumimoji="0" lang="uk-UA" sz="1600" b="0" i="0" u="none" strike="noStrike" kern="1200" cap="none" spc="40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на</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різниці висот (див. рис. 4.31.,а). Ліхтарі шириною 6 м виконують з</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зовнішнім водовідводом, а з шириною 12 м - як з зовнішнім, так і з</a:t>
            </a:r>
            <a:r>
              <a:rPr kumimoji="0" lang="uk-UA" sz="16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внутрішнім.</a:t>
            </a:r>
            <a:endParaRPr kumimoji="0" lang="ru-RU"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5" name="Рисунок 4">
            <a:extLst>
              <a:ext uri="{FF2B5EF4-FFF2-40B4-BE49-F238E27FC236}">
                <a16:creationId xmlns:a16="http://schemas.microsoft.com/office/drawing/2014/main" id="{5445B09C-178E-4D2A-8A51-316E39E4A555}"/>
              </a:ext>
            </a:extLst>
          </p:cNvPr>
          <p:cNvPicPr>
            <a:picLocks noChangeAspect="1"/>
          </p:cNvPicPr>
          <p:nvPr/>
        </p:nvPicPr>
        <p:blipFill rotWithShape="1">
          <a:blip r:embed="rId2"/>
          <a:srcRect l="23864" t="32516" r="26136" b="27060"/>
          <a:stretch/>
        </p:blipFill>
        <p:spPr>
          <a:xfrm>
            <a:off x="4130301" y="152399"/>
            <a:ext cx="7826172" cy="3557351"/>
          </a:xfrm>
          <a:prstGeom prst="rect">
            <a:avLst/>
          </a:prstGeom>
        </p:spPr>
      </p:pic>
      <p:sp>
        <p:nvSpPr>
          <p:cNvPr id="6" name="TextBox 5">
            <a:extLst>
              <a:ext uri="{FF2B5EF4-FFF2-40B4-BE49-F238E27FC236}">
                <a16:creationId xmlns:a16="http://schemas.microsoft.com/office/drawing/2014/main" id="{38A268BA-3E58-427D-82C0-8A9271598695}"/>
              </a:ext>
            </a:extLst>
          </p:cNvPr>
          <p:cNvSpPr txBox="1"/>
          <p:nvPr/>
        </p:nvSpPr>
        <p:spPr>
          <a:xfrm>
            <a:off x="235527" y="152399"/>
            <a:ext cx="3685309" cy="2400657"/>
          </a:xfrm>
          <a:prstGeom prst="rect">
            <a:avLst/>
          </a:prstGeom>
          <a:solidFill>
            <a:schemeClr val="bg1">
              <a:lumMod val="75000"/>
              <a:lumOff val="25000"/>
            </a:schemeClr>
          </a:solid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Основними</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складовими</a:t>
            </a:r>
            <a:r>
              <a:rPr kumimoji="0" lang="uk-UA" sz="1800" b="0"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ліхтарів</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звичайно</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є:</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ct val="100000"/>
              </a:lnSpc>
              <a:spcBef>
                <a:spcPts val="5"/>
              </a:spcBef>
              <a:spcAft>
                <a:spcPts val="0"/>
              </a:spcAft>
              <a:buClrTx/>
              <a:buSzPts val="1600"/>
              <a:buFont typeface="Times New Roman" panose="02020603050405020304" pitchFamily="18" charset="0"/>
              <a:buAutoNum type="arabicParenR"/>
              <a:tabLst>
                <a:tab pos="482600"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несуча</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конструкція</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uk-UA" sz="1800" b="0" i="0" u="none" strike="noStrike" kern="1200" cap="none" spc="-1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каркас;</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Times New Roman" panose="02020603050405020304" pitchFamily="18" charset="0"/>
              <a:buAutoNum type="arabicParenR"/>
              <a:tabLst>
                <a:tab pos="482600" algn="l"/>
              </a:tabLst>
              <a:defRPr/>
            </a:pP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огороджувальні</a:t>
            </a:r>
            <a:r>
              <a:rPr kumimoji="0" lang="uk-UA" sz="1800" b="0" i="0" u="none" strike="noStrike" kern="1200" cap="none" spc="-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конструкції:</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Times New Roman" panose="02020603050405020304" pitchFamily="18" charset="0"/>
              <a:buChar char="-"/>
              <a:tabLst>
                <a:tab pos="48577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покриття;</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ct val="100000"/>
              </a:lnSpc>
              <a:spcBef>
                <a:spcPts val="5"/>
              </a:spcBef>
              <a:spcAft>
                <a:spcPts val="0"/>
              </a:spcAft>
              <a:buClrTx/>
              <a:buSzPts val="1600"/>
              <a:buFont typeface="Times New Roman" panose="02020603050405020304" pitchFamily="18" charset="0"/>
              <a:buChar char="-"/>
              <a:tabLst>
                <a:tab pos="48577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стіни;</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457200" rtl="0" eaLnBrk="1" fontAlgn="auto" latinLnBrk="0" hangingPunct="1">
              <a:lnSpc>
                <a:spcPts val="1840"/>
              </a:lnSpc>
              <a:spcBef>
                <a:spcPts val="0"/>
              </a:spcBef>
              <a:spcAft>
                <a:spcPts val="0"/>
              </a:spcAft>
              <a:buClrTx/>
              <a:buSzPts val="1600"/>
              <a:buFont typeface="Times New Roman" panose="02020603050405020304" pitchFamily="18" charset="0"/>
              <a:buChar char="-"/>
              <a:tabLst>
                <a:tab pos="485775" algn="l"/>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заповнення</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світлових</a:t>
            </a:r>
            <a:r>
              <a:rPr kumimoji="0" lang="uk-UA" sz="1800" b="0"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або</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аераційних</a:t>
            </a:r>
            <a:r>
              <a:rPr kumimoji="0" lang="uk-UA" sz="1800" b="0" i="0" u="none" strike="noStrike" kern="1200" cap="none" spc="-2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отворів.</a:t>
            </a:r>
            <a:endParaRPr kumimoji="0" lang="ru-RU"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D29DAAE9-4623-4AF5-B40F-4660A0A1165E}"/>
              </a:ext>
            </a:extLst>
          </p:cNvPr>
          <p:cNvSpPr txBox="1"/>
          <p:nvPr/>
        </p:nvSpPr>
        <p:spPr>
          <a:xfrm>
            <a:off x="4130301" y="3822681"/>
            <a:ext cx="68302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5"/>
              </a:spcBef>
              <a:spcAft>
                <a:spcPts val="0"/>
              </a:spcAft>
              <a:buClrTx/>
              <a:buSzTx/>
              <a:buFontTx/>
              <a:buNone/>
              <a:tabLst/>
              <a:defRPr/>
            </a:pP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приклад</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будови</a:t>
            </a:r>
            <a:r>
              <a:rPr kumimoji="0" lang="uk-UA" sz="1800" b="1" i="0" u="none" strike="noStrike" kern="1200" cap="none" spc="-2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прямокутного</a:t>
            </a:r>
            <a:r>
              <a:rPr kumimoji="0" lang="uk-UA" sz="1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світлоаераційного</a:t>
            </a:r>
            <a:r>
              <a:rPr kumimoji="0" lang="uk-UA" sz="1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ліхтаря</a:t>
            </a:r>
            <a:endParaRPr kumimoji="0" lang="ru-RU" sz="1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1E87654B-12F9-4195-850A-1683BC5CB259}"/>
              </a:ext>
            </a:extLst>
          </p:cNvPr>
          <p:cNvSpPr txBox="1"/>
          <p:nvPr/>
        </p:nvSpPr>
        <p:spPr>
          <a:xfrm>
            <a:off x="235527" y="2845584"/>
            <a:ext cx="3685309" cy="3970318"/>
          </a:xfrm>
          <a:prstGeom prst="rect">
            <a:avLst/>
          </a:prstGeom>
          <a:solidFill>
            <a:schemeClr val="bg1">
              <a:lumMod val="75000"/>
              <a:lumOff val="25000"/>
            </a:schemeClr>
          </a:solid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Залежно від вимог та розрахунків, вибирають вид, розміри та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розташування ліхтарів.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Для прольотів 12-18 м застосовують ліхтарі</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шириною 6 м, а для прольотів 24-36 м</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шириною 12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Для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зручності експлуатації (при очищенні) та згідно з протипожежними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вимогами,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довжина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ліхтаря</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не</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повинна</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перевищувати</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84</a:t>
            </a:r>
            <a:r>
              <a:rPr kumimoji="0" lang="uk-UA" sz="1800" b="0"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м.</a:t>
            </a:r>
            <a:endParaRPr kumimoji="0" lang="ru-RU"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4282312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5D2B9D6F-279C-44FC-949D-76A3CD14F08C}"/>
              </a:ext>
            </a:extLst>
          </p:cNvPr>
          <p:cNvPicPr>
            <a:picLocks noChangeAspect="1"/>
          </p:cNvPicPr>
          <p:nvPr/>
        </p:nvPicPr>
        <p:blipFill rotWithShape="1">
          <a:blip r:embed="rId2"/>
          <a:srcRect l="57500" t="25039" r="4432" b="30697"/>
          <a:stretch/>
        </p:blipFill>
        <p:spPr>
          <a:xfrm>
            <a:off x="6525491" y="180109"/>
            <a:ext cx="5666509" cy="3704375"/>
          </a:xfrm>
          <a:prstGeom prst="rect">
            <a:avLst/>
          </a:prstGeom>
        </p:spPr>
      </p:pic>
      <p:pic>
        <p:nvPicPr>
          <p:cNvPr id="19" name="Рисунок 18">
            <a:extLst>
              <a:ext uri="{FF2B5EF4-FFF2-40B4-BE49-F238E27FC236}">
                <a16:creationId xmlns:a16="http://schemas.microsoft.com/office/drawing/2014/main" id="{3AE20F13-79A4-43A0-818A-E8430FF4454B}"/>
              </a:ext>
            </a:extLst>
          </p:cNvPr>
          <p:cNvPicPr>
            <a:picLocks noChangeAspect="1"/>
          </p:cNvPicPr>
          <p:nvPr/>
        </p:nvPicPr>
        <p:blipFill rotWithShape="1">
          <a:blip r:embed="rId3"/>
          <a:srcRect l="67955" t="40804" r="12045" b="20498"/>
          <a:stretch/>
        </p:blipFill>
        <p:spPr>
          <a:xfrm>
            <a:off x="6525491" y="4012762"/>
            <a:ext cx="2449890" cy="2665129"/>
          </a:xfrm>
          <a:prstGeom prst="rect">
            <a:avLst/>
          </a:prstGeom>
        </p:spPr>
      </p:pic>
      <p:pic>
        <p:nvPicPr>
          <p:cNvPr id="20" name="Рисунок 19">
            <a:extLst>
              <a:ext uri="{FF2B5EF4-FFF2-40B4-BE49-F238E27FC236}">
                <a16:creationId xmlns:a16="http://schemas.microsoft.com/office/drawing/2014/main" id="{03A2F6D9-715A-4B22-A054-5407F9B50E1B}"/>
              </a:ext>
            </a:extLst>
          </p:cNvPr>
          <p:cNvPicPr>
            <a:picLocks noChangeAspect="1"/>
          </p:cNvPicPr>
          <p:nvPr/>
        </p:nvPicPr>
        <p:blipFill rotWithShape="1">
          <a:blip r:embed="rId4"/>
          <a:srcRect l="25006" t="20996" r="27480" b="13922"/>
          <a:stretch/>
        </p:blipFill>
        <p:spPr>
          <a:xfrm>
            <a:off x="193964" y="180109"/>
            <a:ext cx="6026896" cy="4641273"/>
          </a:xfrm>
          <a:prstGeom prst="rect">
            <a:avLst/>
          </a:prstGeom>
        </p:spPr>
      </p:pic>
    </p:spTree>
    <p:extLst>
      <p:ext uri="{BB962C8B-B14F-4D97-AF65-F5344CB8AC3E}">
        <p14:creationId xmlns:p14="http://schemas.microsoft.com/office/powerpoint/2010/main" val="3340238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8EE30-68E6-4C49-BC4F-E1EC3537489F}"/>
              </a:ext>
            </a:extLst>
          </p:cNvPr>
          <p:cNvSpPr txBox="1"/>
          <p:nvPr/>
        </p:nvSpPr>
        <p:spPr>
          <a:xfrm>
            <a:off x="0" y="127981"/>
            <a:ext cx="12191999" cy="166199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Робочі площадки та етажерки. Сходи.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Для зручності обслуговування технологічного обладнання всередині цеху влаштовують спеціальні площадки, які називають робочими. Площадки складаються з балок, настилу, огорожі та сходів. Площадки можуть бути багатоярусними, балки яких мають жорстке сполучення з колонами, утворюючи багатоповерховий каркас. Технологічні площадки розділяють на </a:t>
            </a:r>
            <a:r>
              <a:rPr kumimoji="0" lang="uk-UA" sz="1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слідуючі</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групи: </a:t>
            </a:r>
            <a:r>
              <a:rPr kumimoji="0" lang="uk-UA" sz="17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оглядові, ремонтні, перехідні, посадочні та оглядові, призначені під важке або легке обладнання та для обслуговування </a:t>
            </a:r>
            <a:r>
              <a:rPr kumimoji="0" lang="uk-UA" sz="17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підйомно</a:t>
            </a:r>
            <a:r>
              <a:rPr kumimoji="0" lang="uk-UA" sz="17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-транспортного обладнання</a:t>
            </a:r>
            <a:r>
              <a:rPr kumimoji="0" lang="uk-U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6" name="Рисунок 5">
            <a:extLst>
              <a:ext uri="{FF2B5EF4-FFF2-40B4-BE49-F238E27FC236}">
                <a16:creationId xmlns:a16="http://schemas.microsoft.com/office/drawing/2014/main" id="{55EB2D90-07F4-4A5A-85C0-E60D3107557D}"/>
              </a:ext>
            </a:extLst>
          </p:cNvPr>
          <p:cNvPicPr>
            <a:picLocks noChangeAspect="1"/>
          </p:cNvPicPr>
          <p:nvPr/>
        </p:nvPicPr>
        <p:blipFill rotWithShape="1">
          <a:blip r:embed="rId2"/>
          <a:srcRect l="32841" t="23623" r="33637" b="17358"/>
          <a:stretch/>
        </p:blipFill>
        <p:spPr>
          <a:xfrm>
            <a:off x="0" y="2068019"/>
            <a:ext cx="4294909" cy="4251233"/>
          </a:xfrm>
          <a:prstGeom prst="rect">
            <a:avLst/>
          </a:prstGeom>
        </p:spPr>
      </p:pic>
      <p:pic>
        <p:nvPicPr>
          <p:cNvPr id="8" name="Рисунок 7">
            <a:extLst>
              <a:ext uri="{FF2B5EF4-FFF2-40B4-BE49-F238E27FC236}">
                <a16:creationId xmlns:a16="http://schemas.microsoft.com/office/drawing/2014/main" id="{B0DAFA00-F85D-4A71-B111-56A7542177D3}"/>
              </a:ext>
            </a:extLst>
          </p:cNvPr>
          <p:cNvPicPr>
            <a:picLocks noChangeAspect="1"/>
          </p:cNvPicPr>
          <p:nvPr/>
        </p:nvPicPr>
        <p:blipFill rotWithShape="1">
          <a:blip r:embed="rId3"/>
          <a:srcRect l="29091" t="23826" r="30796" b="11900"/>
          <a:stretch/>
        </p:blipFill>
        <p:spPr>
          <a:xfrm>
            <a:off x="4492337" y="2068019"/>
            <a:ext cx="4719135" cy="4251233"/>
          </a:xfrm>
          <a:prstGeom prst="rect">
            <a:avLst/>
          </a:prstGeom>
        </p:spPr>
      </p:pic>
      <p:sp>
        <p:nvSpPr>
          <p:cNvPr id="10" name="TextBox 9">
            <a:extLst>
              <a:ext uri="{FF2B5EF4-FFF2-40B4-BE49-F238E27FC236}">
                <a16:creationId xmlns:a16="http://schemas.microsoft.com/office/drawing/2014/main" id="{55F0185C-3C63-4C5C-A94C-217EB8744D7C}"/>
              </a:ext>
            </a:extLst>
          </p:cNvPr>
          <p:cNvSpPr txBox="1"/>
          <p:nvPr/>
        </p:nvSpPr>
        <p:spPr>
          <a:xfrm>
            <a:off x="9211473" y="2068019"/>
            <a:ext cx="2996050" cy="427809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У виробничих будівлях промислових підприємств сходи залежно від призначення підрозділяють на основні та допоміжні (службові, пожежні та аварійні).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 багатоповерхових будівлях основні сходи можуть бути вбудованими або прибудованими до будівлі та по своїй конструкції аналогічні сходам цивільних будівель. У виробничих будівлях повинні бути передбачені зовнішні пожежні сходи. Аварійні сходи призначені тільки для евакуації людей при пожежі або аварії. </a:t>
            </a:r>
            <a:endParaRPr kumimoji="0" lang="ru-RU" sz="16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1178958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FDB72-7810-4A2D-967E-AFF48318704A}"/>
              </a:ext>
            </a:extLst>
          </p:cNvPr>
          <p:cNvSpPr txBox="1"/>
          <p:nvPr/>
        </p:nvSpPr>
        <p:spPr>
          <a:xfrm>
            <a:off x="249382" y="266665"/>
            <a:ext cx="11693236" cy="2585323"/>
          </a:xfrm>
          <a:prstGeom prst="rect">
            <a:avLst/>
          </a:prstGeom>
          <a:noFill/>
          <a:ln>
            <a:solidFill>
              <a:schemeClr val="accent1"/>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Деформаційні шви та протипожежні перешкоди</a:t>
            </a: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Деформаційні шви (температурні та осадові) влаштовують в промислових будівлях великої протяжності або ширини, а також складених з кількох об’ємів з різними висотами та навантаженнями.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Виробничі будівлі по всій висоті та всім конструктивним елементам, за виключенням фундаментів, розділяють температурними швами на незалежні один від одного ділянки – температурні блоки (відсіки). Для запобігання виникнення небезпечних деформацій від нерівномірного осаду залізобетонних конструкцій будівель значної довжини, які складаються з елементів різної поверховості або обпираються на ділянки з різними ґрунтами, треба передбачати осадові шви, котрі, на відміну від температурних, доходять до підошви фундаменту. </a:t>
            </a:r>
          </a:p>
        </p:txBody>
      </p:sp>
      <p:pic>
        <p:nvPicPr>
          <p:cNvPr id="5" name="Рисунок 4">
            <a:extLst>
              <a:ext uri="{FF2B5EF4-FFF2-40B4-BE49-F238E27FC236}">
                <a16:creationId xmlns:a16="http://schemas.microsoft.com/office/drawing/2014/main" id="{9EA0D0C6-0D65-4D8C-A881-E415A22C39AF}"/>
              </a:ext>
            </a:extLst>
          </p:cNvPr>
          <p:cNvPicPr>
            <a:picLocks noChangeAspect="1"/>
          </p:cNvPicPr>
          <p:nvPr/>
        </p:nvPicPr>
        <p:blipFill rotWithShape="1">
          <a:blip r:embed="rId2"/>
          <a:srcRect l="28409" t="41006" r="26136" b="23219"/>
          <a:stretch/>
        </p:blipFill>
        <p:spPr>
          <a:xfrm>
            <a:off x="5458691" y="3452337"/>
            <a:ext cx="6483927" cy="2869138"/>
          </a:xfrm>
          <a:prstGeom prst="rect">
            <a:avLst/>
          </a:prstGeom>
        </p:spPr>
      </p:pic>
      <p:sp>
        <p:nvSpPr>
          <p:cNvPr id="6" name="TextBox 5">
            <a:extLst>
              <a:ext uri="{FF2B5EF4-FFF2-40B4-BE49-F238E27FC236}">
                <a16:creationId xmlns:a16="http://schemas.microsoft.com/office/drawing/2014/main" id="{C4DB121F-09CE-4706-BF24-5AD8D7F59B24}"/>
              </a:ext>
            </a:extLst>
          </p:cNvPr>
          <p:cNvSpPr txBox="1"/>
          <p:nvPr/>
        </p:nvSpPr>
        <p:spPr>
          <a:xfrm>
            <a:off x="249382" y="3429000"/>
            <a:ext cx="4267200" cy="2862322"/>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З метою запобігання поширенню пожежі по будівлі влаштовують протипожежні перешкоди. Перешкодами від поширення вогню в вертикальному напрямку служать неспалимі перекриття (в багатоповерхових будівлях), в горизонтальному напрямку – неспалимі протипожежні стіни (брандмауери), які мають велику границю вогнестійкості та розділяють будівлю на окремі відсіки. </a:t>
            </a:r>
            <a:endParaRPr kumimoji="0" lang="ru-RU"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326826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2D699-1D8E-48B1-904F-A842B6266F5B}"/>
              </a:ext>
            </a:extLst>
          </p:cNvPr>
          <p:cNvSpPr txBox="1"/>
          <p:nvPr/>
        </p:nvSpPr>
        <p:spPr>
          <a:xfrm>
            <a:off x="263236" y="169408"/>
            <a:ext cx="5500255" cy="618630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ea typeface="+mn-ea"/>
                <a:cs typeface="+mn-cs"/>
              </a:rPr>
              <a:t>Інженерні споруди промислових підприємств за функціональним призначенням розподіляють на наступні групи: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ea typeface="+mn-ea"/>
                <a:cs typeface="+mn-cs"/>
              </a:rPr>
              <a:t>- споруди для </a:t>
            </a:r>
            <a:r>
              <a:rPr kumimoji="0" lang="uk-UA" sz="1800" b="0" i="0" u="none" strike="noStrike" kern="1200" cap="none" spc="0" normalizeH="0" baseline="0" noProof="0" dirty="0" err="1">
                <a:ln>
                  <a:noFill/>
                </a:ln>
                <a:solidFill>
                  <a:prstClr val="white"/>
                </a:solidFill>
                <a:effectLst/>
                <a:uLnTx/>
                <a:uFillTx/>
                <a:ea typeface="+mn-ea"/>
                <a:cs typeface="+mn-cs"/>
              </a:rPr>
              <a:t>опирання</a:t>
            </a:r>
            <a:r>
              <a:rPr kumimoji="0" lang="uk-UA" sz="1800" b="0" i="0" u="none" strike="noStrike" kern="1200" cap="none" spc="0" normalizeH="0" baseline="0" noProof="0" dirty="0">
                <a:ln>
                  <a:noFill/>
                </a:ln>
                <a:solidFill>
                  <a:prstClr val="white"/>
                </a:solidFill>
                <a:effectLst/>
                <a:uLnTx/>
                <a:uFillTx/>
                <a:ea typeface="+mn-ea"/>
                <a:cs typeface="+mn-cs"/>
              </a:rPr>
              <a:t> та розміщення обладнання (етажерки та площадки, підвали, відпускні колодязі); - комунікаційні та транспортні споруди (тунелі, канали, колектори, окремо стоячі опори, естакади під технологічні трубопроводи); - галереї та естакади; - відкриті кранові та залізничні естакади; - ємнісні споруди для водозабезпечення та каналізації; - водонапірні башти; - резервуари для нафти та нафтопродуктів; - газгольдери; - силосні башти та корпуси для збереження сипучих матеріалів; - бункера, засіки; - димові труби; - витяжні башти; - градирні; - підпорні стіни та 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prstClr val="white"/>
              </a:solidFill>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white"/>
                </a:solidFill>
                <a:effectLst/>
                <a:uLnTx/>
                <a:uFillTx/>
                <a:ea typeface="+mn-ea"/>
                <a:cs typeface="+mn-cs"/>
              </a:rPr>
              <a:t>Інженерні споруди промислових підприємств зводять за типовими проектами з використанням залізобетонних конструктивних елементів і деталей та індустріальних методів ведення робіт.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683203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2E79BC-EB1F-4FFC-BEED-7657B6BAA4A5}"/>
              </a:ext>
            </a:extLst>
          </p:cNvPr>
          <p:cNvSpPr txBox="1"/>
          <p:nvPr/>
        </p:nvSpPr>
        <p:spPr>
          <a:xfrm>
            <a:off x="554181" y="295592"/>
            <a:ext cx="6802583"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sng" strike="noStrike" kern="1200" cap="none" spc="0" normalizeH="0" baseline="0" noProof="0" dirty="0">
                <a:ln>
                  <a:noFill/>
                </a:ln>
                <a:solidFill>
                  <a:srgbClr val="FFFF00"/>
                </a:solidFill>
                <a:effectLst/>
                <a:uLnTx/>
                <a:uFillTx/>
                <a:latin typeface="Century Schoolbook" panose="02040604050505020304"/>
                <a:ea typeface="+mn-ea"/>
                <a:cs typeface="+mn-cs"/>
              </a:rPr>
              <a:t>РОЗРОБКУ ПЛАНІВ ПОБУТОВИХ ПРИМІЩЕНЬ РЕКОМЕНДУЄТЬСЯ ВЕСТИ В ТАКІЙ ПОСЛІДОВНОСТІ </a:t>
            </a:r>
            <a:r>
              <a:rPr kumimoji="0" lang="uk-UA" sz="1600" b="0" i="0" u="none" strike="noStrike" kern="1200" cap="none" spc="0" normalizeH="0" baseline="0" noProof="0" dirty="0">
                <a:ln>
                  <a:noFill/>
                </a:ln>
                <a:solidFill>
                  <a:srgbClr val="FFFF00"/>
                </a:solidFill>
                <a:effectLst/>
                <a:uLnTx/>
                <a:uFillTx/>
                <a:latin typeface="Century Schoolbook" panose="02040604050505020304"/>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Розрахунок побутових та адміністративних приміщень.</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Компоновка планувальних вирішень окремих блоків: гардеробних, душових, туалетів і т. д. </a:t>
            </a: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Компоновка санітарно-побутових та конторських приміщень по поверхах з урахуванням санітарно-гігієнічних та функціональних вимог. Планувальні рішення санітарно-побутових та адміністративних приміщень необхідно виконувати згідно з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СНиП</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2.09.04-87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Административные</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и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бытовые</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здания</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За основні вихідні дані для проектування приймають наступні величини: -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списочна</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кількість працюючих у всіх змінах А (всього), в тому числі А1 – чоловіків, А2 – жінок; - явочна кількість, що працюють в найбільшій зміні </a:t>
            </a:r>
            <a:r>
              <a:rPr kumimoji="0" lang="uk-UA" sz="1600" b="1" i="0" u="none" strike="noStrike" kern="1200" cap="none" spc="0" normalizeH="0" baseline="0" noProof="0" dirty="0">
                <a:ln>
                  <a:noFill/>
                </a:ln>
                <a:solidFill>
                  <a:srgbClr val="FFFF00"/>
                </a:solidFill>
                <a:effectLst/>
                <a:uLnTx/>
                <a:uFillTx/>
                <a:latin typeface="Century Schoolbook" panose="02040604050505020304"/>
                <a:ea typeface="+mn-ea"/>
                <a:cs typeface="+mn-cs"/>
              </a:rPr>
              <a:t>В</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(всього), в тому числі В1 – чоловіків, В2 – жінок. </a:t>
            </a:r>
          </a:p>
        </p:txBody>
      </p:sp>
      <p:pic>
        <p:nvPicPr>
          <p:cNvPr id="5" name="Рисунок 4">
            <a:extLst>
              <a:ext uri="{FF2B5EF4-FFF2-40B4-BE49-F238E27FC236}">
                <a16:creationId xmlns:a16="http://schemas.microsoft.com/office/drawing/2014/main" id="{5DAA5034-A330-4AF8-ADDD-A188D2F0C1AE}"/>
              </a:ext>
            </a:extLst>
          </p:cNvPr>
          <p:cNvPicPr>
            <a:picLocks noChangeAspect="1"/>
          </p:cNvPicPr>
          <p:nvPr/>
        </p:nvPicPr>
        <p:blipFill rotWithShape="1">
          <a:blip r:embed="rId2"/>
          <a:srcRect l="37578" t="23421" r="38600" b="18571"/>
          <a:stretch/>
        </p:blipFill>
        <p:spPr>
          <a:xfrm>
            <a:off x="7356764" y="295592"/>
            <a:ext cx="4682836" cy="6411326"/>
          </a:xfrm>
          <a:prstGeom prst="rect">
            <a:avLst/>
          </a:prstGeom>
        </p:spPr>
      </p:pic>
      <p:pic>
        <p:nvPicPr>
          <p:cNvPr id="7" name="Рисунок 6">
            <a:extLst>
              <a:ext uri="{FF2B5EF4-FFF2-40B4-BE49-F238E27FC236}">
                <a16:creationId xmlns:a16="http://schemas.microsoft.com/office/drawing/2014/main" id="{D647089C-6891-4029-9798-342B130C0F65}"/>
              </a:ext>
            </a:extLst>
          </p:cNvPr>
          <p:cNvPicPr>
            <a:picLocks noChangeAspect="1"/>
          </p:cNvPicPr>
          <p:nvPr/>
        </p:nvPicPr>
        <p:blipFill rotWithShape="1">
          <a:blip r:embed="rId3"/>
          <a:srcRect l="37727" t="36357" r="38636" b="39187"/>
          <a:stretch/>
        </p:blipFill>
        <p:spPr>
          <a:xfrm>
            <a:off x="2493819" y="3982769"/>
            <a:ext cx="4682836" cy="2724149"/>
          </a:xfrm>
          <a:prstGeom prst="rect">
            <a:avLst/>
          </a:prstGeom>
        </p:spPr>
      </p:pic>
      <p:sp>
        <p:nvSpPr>
          <p:cNvPr id="9" name="TextBox 8">
            <a:extLst>
              <a:ext uri="{FF2B5EF4-FFF2-40B4-BE49-F238E27FC236}">
                <a16:creationId xmlns:a16="http://schemas.microsoft.com/office/drawing/2014/main" id="{68447C19-5A13-4843-B9B5-D948B2DD321A}"/>
              </a:ext>
            </a:extLst>
          </p:cNvPr>
          <p:cNvSpPr txBox="1"/>
          <p:nvPr/>
        </p:nvSpPr>
        <p:spPr>
          <a:xfrm>
            <a:off x="935182" y="4158780"/>
            <a:ext cx="1759529" cy="2062103"/>
          </a:xfrm>
          <a:prstGeom prst="rect">
            <a:avLst/>
          </a:prstGeom>
          <a:noFill/>
        </p:spPr>
        <p:txBody>
          <a:bodyPr wrap="square">
            <a:spAutoFit/>
          </a:bodyPr>
          <a:lstStyle/>
          <a:p>
            <a:pPr marL="0" marR="0" lvl="0" indent="0" algn="l" defTabSz="15240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Склад та обладнання санітарно-побутових приміщень необхідно приймати </a:t>
            </a:r>
          </a:p>
          <a:p>
            <a:pPr marL="0" marR="0" lvl="0" indent="0" algn="l" defTabSz="15240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 табл. </a:t>
            </a:r>
          </a:p>
        </p:txBody>
      </p:sp>
    </p:spTree>
    <p:extLst>
      <p:ext uri="{BB962C8B-B14F-4D97-AF65-F5344CB8AC3E}">
        <p14:creationId xmlns:p14="http://schemas.microsoft.com/office/powerpoint/2010/main" val="397619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F7FB06-2B4D-416A-99DE-163556D2D6EE}"/>
              </a:ext>
            </a:extLst>
          </p:cNvPr>
          <p:cNvSpPr txBox="1"/>
          <p:nvPr/>
        </p:nvSpPr>
        <p:spPr>
          <a:xfrm>
            <a:off x="685800" y="163286"/>
            <a:ext cx="11119758" cy="6632585"/>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FF"/>
                </a:solidFill>
                <a:effectLst/>
                <a:uLnTx/>
                <a:uFillTx/>
                <a:latin typeface="Century Schoolbook" panose="02040604050505020304"/>
                <a:ea typeface="+mn-ea"/>
                <a:cs typeface="+mn-cs"/>
              </a:rPr>
              <a:t>ОБ'ЄМНО-ПЛАНУВАЛЬНІ РІШЕННЯ АДМІНІСТРАТИВНО-ПОБУТОВИХ ПРИМІЩЕНЬ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Розташування побутових та адміністративних приміщень по поверхах може бути різноманітне. Рекомендується обрати каркасну конструктивну схему з трьома прогонами по 6 метрів, висотою в два поверхи з позначки – 3.3 м. Довжина будинку приблизно дорівнює 36-42 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До виробничого корпусу приміщення АПБ можуть примикати довгою, та короткою сторонами, або ж з'єднуватися за допомогою наземного чи надземного переходів.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 двоповерховому корпусі можна рекомендувати: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srgbClr val="FFFFFF"/>
                </a:solidFill>
                <a:effectLst/>
                <a:uLnTx/>
                <a:uFillTx/>
                <a:latin typeface="Century Schoolbook" panose="02040604050505020304"/>
                <a:ea typeface="+mn-ea"/>
                <a:cs typeface="+mn-cs"/>
              </a:rPr>
              <a:t>на першому поверсі </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розташувати чоловічу та жіночу гардеробні;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srgbClr val="FFFFFF"/>
                </a:solidFill>
                <a:effectLst/>
                <a:uLnTx/>
                <a:uFillTx/>
                <a:latin typeface="Century Schoolbook" panose="02040604050505020304"/>
                <a:ea typeface="+mn-ea"/>
                <a:cs typeface="+mn-cs"/>
              </a:rPr>
              <a:t>на другому поверсі </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адміністративні приміщення;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або ж на першому поверсі чоловічі гардеробні, на другому – жіноча гардеробні та адміністративні приміщення.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Важливо при виборі варіанта забезпечити: зручний, нормативний, функціональний зв'язок приміщень, блокування приміщень з мокрими процесами і розташування їх на нижніх поверхах. Вирішивши розташування вхідних вузлів, сходових кліток, приступають до компоновки першого поверху. Приблизно в центрі побутових приміщень, з входом із цеху розташовують вбиральню, блокуючи при цьому “Ч” та “Ж”. Із шлюзу жіночої вбиральні передбачається вхід в приміщення розміром 1.2 х 2.4 м для гігієнічного душу, або кімнату особистої гігієни жінок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Біля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вбиралень</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розташовують інші приміщення з вологим режимом: душові та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переддушові</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умивальні, ножні ванни. При розташуванні чоловічого та жіночого гардеробів на першому поверсі душові доцільно блокувати. Розташовують гардеробні спеціальної і домашньої або вуличної одежі, або загальні гардеробні. Ряди шаф зручно розташовувати торцевою частиною в сторону вікон, а прохід між торцями рядів шаф слід робити з темної сторони прибудованих побутових приміщень. </a:t>
            </a:r>
          </a:p>
        </p:txBody>
      </p:sp>
    </p:spTree>
    <p:extLst>
      <p:ext uri="{BB962C8B-B14F-4D97-AF65-F5344CB8AC3E}">
        <p14:creationId xmlns:p14="http://schemas.microsoft.com/office/powerpoint/2010/main" val="3955078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cuments\img142.jpg">
            <a:extLst>
              <a:ext uri="{FF2B5EF4-FFF2-40B4-BE49-F238E27FC236}">
                <a16:creationId xmlns:a16="http://schemas.microsoft.com/office/drawing/2014/main" id="{2CAA250B-9083-4FFF-A3A5-1C8A58C63983}"/>
              </a:ext>
            </a:extLst>
          </p:cNvPr>
          <p:cNvPicPr>
            <a:picLocks noChangeAspect="1" noChangeArrowheads="1"/>
          </p:cNvPicPr>
          <p:nvPr/>
        </p:nvPicPr>
        <p:blipFill rotWithShape="1">
          <a:blip r:embed="rId2" cstate="print"/>
          <a:srcRect/>
          <a:stretch/>
        </p:blipFill>
        <p:spPr bwMode="auto">
          <a:xfrm>
            <a:off x="2404409" y="0"/>
            <a:ext cx="7765092" cy="6858000"/>
          </a:xfrm>
          <a:prstGeom prst="rect">
            <a:avLst/>
          </a:prstGeom>
          <a:noFill/>
        </p:spPr>
      </p:pic>
    </p:spTree>
    <p:extLst>
      <p:ext uri="{BB962C8B-B14F-4D97-AF65-F5344CB8AC3E}">
        <p14:creationId xmlns:p14="http://schemas.microsoft.com/office/powerpoint/2010/main" val="4071210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77E32D-51DC-45E7-83EE-315E4D30B733}"/>
              </a:ext>
            </a:extLst>
          </p:cNvPr>
          <p:cNvSpPr txBox="1"/>
          <p:nvPr/>
        </p:nvSpPr>
        <p:spPr>
          <a:xfrm>
            <a:off x="595746" y="197346"/>
            <a:ext cx="11340440"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Якщо на другому чи інших поверхах розташовуються адміністративні приміщення, то слід прийняти коридорну схему планувального рішення. Для зменшення площ, що не мають природного освітлення, коридор необхідно проектувати в прогонах побутових приміщень зі сторони цеху. Усі приміщення з вологим режимом (туалети, душові, умивальні), що розташовуються на другому поверсі, слід блокувати та розташовувати над відповідними приміщеннями першого поверху.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В зв'язку з тим, що довжина побутових приміщень повинна бути кратна 6 м, при проектуванні планів можуть вийти лишні, не передбачені розрахунком площі. В цьому випадку їх можна назвати резервними або використати для виробництва, забезпечивши безпосередній зв'язок з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цехом</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Необхідно врахувати можливість відхилення площ приміщень на 10%.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Не слід за рахунок їх збільшувати розміри душових, гардеробних,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вбиралень</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проходів, коридорів, розміри яких повинні бути тільки нормативними. При розробці планів нерідко спочатку розташовують приміщення, а потім розмічають колони та вікна. При такій послідовності розробки планів перегородки попадають на вікна, обладнання побутових на колонах. Тому доцільніше спочатку накреслити сітку колон, стіни, зробити розбивку вікон і лише потім приступати до компоновки планувального рішення.</a:t>
            </a: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27647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D699E5-54B3-493B-823C-334C5AAEBC2B}"/>
              </a:ext>
            </a:extLst>
          </p:cNvPr>
          <p:cNvSpPr txBox="1"/>
          <p:nvPr/>
        </p:nvSpPr>
        <p:spPr>
          <a:xfrm>
            <a:off x="138546" y="128350"/>
            <a:ext cx="7536872" cy="6463308"/>
          </a:xfrm>
          <a:prstGeom prst="rect">
            <a:avLst/>
          </a:prstGeom>
          <a:noFill/>
          <a:ln w="28575">
            <a:solidFill>
              <a:schemeClr val="bg2">
                <a:lumMod val="60000"/>
                <a:lumOff val="40000"/>
              </a:schemeClr>
            </a:solidFill>
          </a:ln>
        </p:spPr>
        <p:txBody>
          <a:bodyPr wrap="square">
            <a:spAutoFit/>
          </a:bodyPr>
          <a:lstStyle/>
          <a:p>
            <a:pPr marL="285750" indent="-285750" algn="just">
              <a:buFont typeface="Wingdings" panose="05000000000000000000" pitchFamily="2" charset="2"/>
              <a:buChar char="ü"/>
            </a:pPr>
            <a:r>
              <a:rPr lang="uk-UA" sz="1600" b="1" i="1" dirty="0">
                <a:latin typeface="Times New Roman" panose="02020603050405020304" pitchFamily="18" charset="0"/>
                <a:cs typeface="Times New Roman" panose="02020603050405020304" pitchFamily="18" charset="0"/>
              </a:rPr>
              <a:t> </a:t>
            </a:r>
            <a:r>
              <a:rPr lang="uk-UA" sz="1800" b="1" dirty="0">
                <a:solidFill>
                  <a:srgbClr val="FFFF00"/>
                </a:solidFill>
                <a:latin typeface="Times New Roman" panose="02020603050405020304" pitchFamily="18" charset="0"/>
                <a:cs typeface="Times New Roman" panose="02020603050405020304" pitchFamily="18" charset="0"/>
              </a:rPr>
              <a:t>за матеріалом основних несучих конструкцій</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із залізобетонним збірним, збірно-монолітним або монолітним каркасом; з металевим каркасом; з цегляними несучими стінами і покриттями по залізобетонних, металевих або дерев’яних конструкціях</a:t>
            </a:r>
            <a:endParaRPr lang="uk-UA"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800" b="1" i="1" dirty="0">
                <a:latin typeface="Times New Roman" panose="02020603050405020304" pitchFamily="18" charset="0"/>
                <a:cs typeface="Times New Roman" panose="02020603050405020304" pitchFamily="18" charset="0"/>
              </a:rPr>
              <a:t> </a:t>
            </a:r>
            <a:r>
              <a:rPr lang="uk-UA" sz="1800" b="1" dirty="0">
                <a:solidFill>
                  <a:srgbClr val="FFFF00"/>
                </a:solidFill>
                <a:latin typeface="Times New Roman" panose="02020603050405020304" pitchFamily="18" charset="0"/>
                <a:cs typeface="Times New Roman" panose="02020603050405020304" pitchFamily="18" charset="0"/>
              </a:rPr>
              <a:t>за системами опалення</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 опалювальні та неопалювальні: “гарячі” (для </a:t>
            </a:r>
            <a:r>
              <a:rPr lang="uk-UA" sz="1800" dirty="0" err="1">
                <a:latin typeface="Times New Roman" panose="02020603050405020304" pitchFamily="18" charset="0"/>
                <a:cs typeface="Times New Roman" panose="02020603050405020304" pitchFamily="18" charset="0"/>
              </a:rPr>
              <a:t>цехів</a:t>
            </a:r>
            <a:r>
              <a:rPr lang="uk-UA" sz="1800" dirty="0">
                <a:latin typeface="Times New Roman" panose="02020603050405020304" pitchFamily="18" charset="0"/>
                <a:cs typeface="Times New Roman" panose="02020603050405020304" pitchFamily="18" charset="0"/>
              </a:rPr>
              <a:t> з великими надлишковими тепловиділеннями) та “холодні” (склади, навіси сховища);</a:t>
            </a:r>
            <a:r>
              <a:rPr lang="en-US" sz="1800" b="1" i="1" dirty="0">
                <a:latin typeface="Times New Roman" panose="02020603050405020304" pitchFamily="18" charset="0"/>
                <a:cs typeface="Times New Roman" panose="02020603050405020304" pitchFamily="18" charset="0"/>
              </a:rPr>
              <a:t>  </a:t>
            </a:r>
            <a:r>
              <a:rPr lang="uk-UA" sz="1800" b="1" i="1"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ü"/>
            </a:pPr>
            <a:r>
              <a:rPr lang="uk-UA" sz="1800" b="1" dirty="0">
                <a:solidFill>
                  <a:srgbClr val="FFFF00"/>
                </a:solidFill>
                <a:latin typeface="Times New Roman" panose="02020603050405020304" pitchFamily="18" charset="0"/>
                <a:cs typeface="Times New Roman" panose="02020603050405020304" pitchFamily="18" charset="0"/>
              </a:rPr>
              <a:t>за системами освітлення</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 з штучним освітленням (при відсутності світлопрозорих конструкцій в стінах і в покриттях) і природним освітленням, в тому числі комбінованим (при наявності віконних прорізів, ліхтарів, світлових ковпаків тощо);</a:t>
            </a:r>
            <a:endParaRPr lang="uk-UA" b="1" i="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800" b="1" dirty="0">
                <a:solidFill>
                  <a:srgbClr val="FFFF00"/>
                </a:solidFill>
                <a:latin typeface="Times New Roman" panose="02020603050405020304" pitchFamily="18" charset="0"/>
                <a:cs typeface="Times New Roman" panose="02020603050405020304" pitchFamily="18" charset="0"/>
              </a:rPr>
              <a:t>за системами повітрообміну </a:t>
            </a:r>
            <a:r>
              <a:rPr lang="uk-UA" sz="1800" dirty="0">
                <a:latin typeface="Times New Roman" panose="02020603050405020304" pitchFamily="18" charset="0"/>
                <a:cs typeface="Times New Roman" panose="02020603050405020304" pitchFamily="18" charset="0"/>
              </a:rPr>
              <a:t>– з природною вентиляцією через прорізи в огороджувальних конструкціях; із примусово-приливною вентиляцією з допомогою вентиляторів і повітроводів; із кондиціонуванням повітря (в тому числі з герметизацією внутрішніх приміщень);</a:t>
            </a:r>
            <a:endParaRPr lang="ru-RU"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uk-UA" sz="1800" b="1" dirty="0">
                <a:solidFill>
                  <a:srgbClr val="FFFF00"/>
                </a:solidFill>
                <a:latin typeface="Times New Roman" panose="02020603050405020304" pitchFamily="18" charset="0"/>
                <a:cs typeface="Times New Roman" panose="02020603050405020304" pitchFamily="18" charset="0"/>
              </a:rPr>
              <a:t>за спеціальними вимогам</a:t>
            </a:r>
            <a:r>
              <a:rPr lang="uk-UA" sz="1800" dirty="0">
                <a:solidFill>
                  <a:srgbClr val="FFFF00"/>
                </a:solidFill>
                <a:latin typeface="Times New Roman" panose="02020603050405020304" pitchFamily="18" charset="0"/>
                <a:cs typeface="Times New Roman" panose="02020603050405020304" pitchFamily="18" charset="0"/>
              </a:rPr>
              <a:t> </a:t>
            </a:r>
            <a:r>
              <a:rPr lang="uk-UA" sz="1800" dirty="0">
                <a:latin typeface="Times New Roman" panose="02020603050405020304" pitchFamily="18" charset="0"/>
                <a:cs typeface="Times New Roman" panose="02020603050405020304" pitchFamily="18" charset="0"/>
              </a:rPr>
              <a:t>– будівлі-агрегати (для </a:t>
            </a:r>
            <a:r>
              <a:rPr lang="uk-UA" sz="1800" dirty="0" err="1">
                <a:latin typeface="Times New Roman" panose="02020603050405020304" pitchFamily="18" charset="0"/>
                <a:cs typeface="Times New Roman" panose="02020603050405020304" pitchFamily="18" charset="0"/>
              </a:rPr>
              <a:t>цехів</a:t>
            </a:r>
            <a:r>
              <a:rPr lang="uk-UA" sz="1800" dirty="0">
                <a:latin typeface="Times New Roman" panose="02020603050405020304" pitchFamily="18" charset="0"/>
                <a:cs typeface="Times New Roman" panose="02020603050405020304" pitchFamily="18" charset="0"/>
              </a:rPr>
              <a:t> з особливо складним і громіздким технологічним обладнанням), напіввідкриті установки (для обладнання, яке установлюють за межами будівлі, але яке потребує влаштування навісів, кожухів тощо), радіаційні (для виробництв із високим рівнем радіації), будівлі для </a:t>
            </a:r>
            <a:r>
              <a:rPr lang="uk-UA" sz="1800" dirty="0" err="1">
                <a:latin typeface="Times New Roman" panose="02020603050405020304" pitchFamily="18" charset="0"/>
                <a:cs typeface="Times New Roman" panose="02020603050405020304" pitchFamily="18" charset="0"/>
              </a:rPr>
              <a:t>вибухопожежнонебезпечних</a:t>
            </a:r>
            <a:r>
              <a:rPr lang="uk-UA" sz="1800" dirty="0">
                <a:latin typeface="Times New Roman" panose="02020603050405020304" pitchFamily="18" charset="0"/>
                <a:cs typeface="Times New Roman" panose="02020603050405020304" pitchFamily="18" charset="0"/>
              </a:rPr>
              <a:t> виробництв тощо.</a:t>
            </a:r>
          </a:p>
          <a:p>
            <a:pPr marL="285750" indent="-285750" algn="just">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p:txBody>
      </p:sp>
      <p:pic>
        <p:nvPicPr>
          <p:cNvPr id="9" name="Picture 2" descr="F:\Фото Испания 2013\106D5100\DSC_0749.JPG">
            <a:extLst>
              <a:ext uri="{FF2B5EF4-FFF2-40B4-BE49-F238E27FC236}">
                <a16:creationId xmlns:a16="http://schemas.microsoft.com/office/drawing/2014/main" id="{CC60AECA-2DB9-4894-88C7-D7EA6E6C3A0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775313" y="141923"/>
            <a:ext cx="4391891" cy="2908897"/>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A33E4A5-57D0-47E0-9EDF-7CED2E12B53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0568" t="23220" r="8182" b="45048"/>
          <a:stretch/>
        </p:blipFill>
        <p:spPr>
          <a:xfrm>
            <a:off x="7750517" y="4070132"/>
            <a:ext cx="4416687" cy="2521526"/>
          </a:xfrm>
          <a:prstGeom prst="rect">
            <a:avLst/>
          </a:prstGeom>
        </p:spPr>
      </p:pic>
    </p:spTree>
    <p:extLst>
      <p:ext uri="{BB962C8B-B14F-4D97-AF65-F5344CB8AC3E}">
        <p14:creationId xmlns:p14="http://schemas.microsoft.com/office/powerpoint/2010/main" val="31958528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F7770B-2A39-4AC8-8D90-BD5FE3BC82C8}"/>
              </a:ext>
            </a:extLst>
          </p:cNvPr>
          <p:cNvSpPr txBox="1"/>
          <p:nvPr/>
        </p:nvSpPr>
        <p:spPr>
          <a:xfrm>
            <a:off x="498763" y="0"/>
            <a:ext cx="4122221" cy="506292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sng" strike="noStrike" kern="1200" cap="none" spc="0" normalizeH="0" baseline="0" noProof="0" dirty="0">
                <a:ln>
                  <a:noFill/>
                </a:ln>
                <a:solidFill>
                  <a:srgbClr val="FFFF00"/>
                </a:solidFill>
                <a:effectLst/>
                <a:uLnTx/>
                <a:uFillTx/>
                <a:latin typeface="Century Schoolbook" panose="02040604050505020304"/>
                <a:ea typeface="+mn-ea"/>
                <a:cs typeface="+mn-cs"/>
              </a:rPr>
              <a:t>ГАРДЕРОБНІ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Гардеробні та зблоковані з ними душові,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переддушові</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туалети та інші приміщення санітарно-побутового обслуговування, що складають гардеробний блок, слід проектувати окремо для чоловіків та жінок.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Гардеробні слід обладнати шафами глибиною 50 см. Ширину відділень шаф в залежності від складу одежі необхідно приймати рівними 25, 33 та 40 см.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окремому зберіганні вуличної одежі ширину шафи для домашньої одежі слід приймати 25 см. Приклади розташування гардеробних шаф в приміщеннях різної ширини показані на рис. </a:t>
            </a:r>
          </a:p>
        </p:txBody>
      </p:sp>
      <p:pic>
        <p:nvPicPr>
          <p:cNvPr id="7" name="Рисунок 6">
            <a:extLst>
              <a:ext uri="{FF2B5EF4-FFF2-40B4-BE49-F238E27FC236}">
                <a16:creationId xmlns:a16="http://schemas.microsoft.com/office/drawing/2014/main" id="{F583F627-8B1B-44E2-A798-D03F0A448698}"/>
              </a:ext>
            </a:extLst>
          </p:cNvPr>
          <p:cNvPicPr>
            <a:picLocks noChangeAspect="1"/>
          </p:cNvPicPr>
          <p:nvPr/>
        </p:nvPicPr>
        <p:blipFill rotWithShape="1">
          <a:blip r:embed="rId2"/>
          <a:srcRect l="24153" t="13542" r="25848" b="27350"/>
          <a:stretch/>
        </p:blipFill>
        <p:spPr>
          <a:xfrm>
            <a:off x="4767943" y="0"/>
            <a:ext cx="7424057" cy="4934396"/>
          </a:xfrm>
          <a:prstGeom prst="rect">
            <a:avLst/>
          </a:prstGeom>
        </p:spPr>
      </p:pic>
      <p:sp>
        <p:nvSpPr>
          <p:cNvPr id="9" name="TextBox 8">
            <a:extLst>
              <a:ext uri="{FF2B5EF4-FFF2-40B4-BE49-F238E27FC236}">
                <a16:creationId xmlns:a16="http://schemas.microsoft.com/office/drawing/2014/main" id="{11880819-EE97-4355-875C-1CACF41DF907}"/>
              </a:ext>
            </a:extLst>
          </p:cNvPr>
          <p:cNvSpPr txBox="1"/>
          <p:nvPr/>
        </p:nvSpPr>
        <p:spPr>
          <a:xfrm>
            <a:off x="4620987" y="4934396"/>
            <a:ext cx="7424056" cy="192360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Ряди шаф бажано розташовувати перпендикулярно зовнішнім стінам так, щоб прохід між шафами відповідав розташуванню віконного прорізу.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Відстань між фронтальними поверхнями шаф, що виходять в загальний прохід, необхідно прийняти 2 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В окремих випадках відстань між рядами шаф може бути зменшена до 1.4 м. </a:t>
            </a:r>
          </a:p>
        </p:txBody>
      </p:sp>
    </p:spTree>
    <p:extLst>
      <p:ext uri="{BB962C8B-B14F-4D97-AF65-F5344CB8AC3E}">
        <p14:creationId xmlns:p14="http://schemas.microsoft.com/office/powerpoint/2010/main" val="1962979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240FFB-DAE8-447E-8DE1-BF3F297CD2C7}"/>
              </a:ext>
            </a:extLst>
          </p:cNvPr>
          <p:cNvSpPr txBox="1"/>
          <p:nvPr/>
        </p:nvSpPr>
        <p:spPr>
          <a:xfrm>
            <a:off x="498268" y="243512"/>
            <a:ext cx="5347855" cy="6370975"/>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ДУШОВІ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Душові розташовують суміжно з гардеробними. При душових передбачаються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переддушові</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призначені для витирання тіла. Душові обладнують відкритими кабінами, що огороджені з трьох сторін.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Допускається до 20% кабін виконувати закритими. Душові не можна розташовувати біля зовнішніх стін (рис. 3,2 ).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Душові кабіни слід розділяти перегородками висотою від підлоги 2.8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Розміри душових кабін в плані: відкритих – 0.9 х 0.9 м; закритих – 1.8 х 0.9 м, в тому числі місць для переодягання – 0.6 х 0.9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Ширина проходу між кабінами 1.5 м, між рядом кабін та стіною чи перегородкою 1.2 м.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Площа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переддушової</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приймається з розрахунку 0.7 м2 на одну душову сітку.</a:t>
            </a:r>
          </a:p>
        </p:txBody>
      </p:sp>
      <p:pic>
        <p:nvPicPr>
          <p:cNvPr id="6" name="Рисунок 5">
            <a:extLst>
              <a:ext uri="{FF2B5EF4-FFF2-40B4-BE49-F238E27FC236}">
                <a16:creationId xmlns:a16="http://schemas.microsoft.com/office/drawing/2014/main" id="{2BE7BC9C-8DDE-474C-84C7-3380EE948E81}"/>
              </a:ext>
            </a:extLst>
          </p:cNvPr>
          <p:cNvPicPr>
            <a:picLocks noChangeAspect="1"/>
          </p:cNvPicPr>
          <p:nvPr/>
        </p:nvPicPr>
        <p:blipFill rotWithShape="1">
          <a:blip r:embed="rId2"/>
          <a:srcRect l="24911" t="18080" r="26607" b="14983"/>
          <a:stretch/>
        </p:blipFill>
        <p:spPr>
          <a:xfrm>
            <a:off x="5846123" y="243512"/>
            <a:ext cx="6410699" cy="4976261"/>
          </a:xfrm>
          <a:prstGeom prst="rect">
            <a:avLst/>
          </a:prstGeom>
        </p:spPr>
      </p:pic>
      <p:sp>
        <p:nvSpPr>
          <p:cNvPr id="8" name="TextBox 7">
            <a:extLst>
              <a:ext uri="{FF2B5EF4-FFF2-40B4-BE49-F238E27FC236}">
                <a16:creationId xmlns:a16="http://schemas.microsoft.com/office/drawing/2014/main" id="{97C497D1-E802-43D7-8FA2-BFBB4ACD51F8}"/>
              </a:ext>
            </a:extLst>
          </p:cNvPr>
          <p:cNvSpPr txBox="1"/>
          <p:nvPr/>
        </p:nvSpPr>
        <p:spPr>
          <a:xfrm>
            <a:off x="5985783" y="5475714"/>
            <a:ext cx="6131378" cy="1138773"/>
          </a:xfrm>
          <a:prstGeom prst="rect">
            <a:avLst/>
          </a:prstGeom>
          <a:noFill/>
          <a:ln>
            <a:solidFill>
              <a:srgbClr val="FFFF00"/>
            </a:solidFill>
          </a:ln>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Приклади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планувальних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рішень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душових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а – типа санпропускника; б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звичайного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типу;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душова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2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переддушова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3 – тамбур; 4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комора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5 –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закрита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душова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кабіна</a:t>
            </a: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333703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89C823-9C47-4C86-A919-817DB56C510E}"/>
              </a:ext>
            </a:extLst>
          </p:cNvPr>
          <p:cNvSpPr txBox="1"/>
          <p:nvPr/>
        </p:nvSpPr>
        <p:spPr>
          <a:xfrm>
            <a:off x="484909" y="127752"/>
            <a:ext cx="11581905" cy="2092881"/>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УМИВАЛЬНІ</a:t>
            </a:r>
            <a:r>
              <a:rPr kumimoji="0" lang="uk-UA" sz="1700" b="1"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Умивальні слід розташовувати суміжно з гардеробними спеціальної одежі чи загальними гардеробними. Допускається розташування умивальників безпосередньо в гардеробних. Відстань між осями кранів не менше 0,85 м; між віссю крана крайнього умивальника та перегородкою не менше 0,45 м; між рядами умивальників – 1,8 м.</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При гардеробному блоці слід передбачати вбиральню з кількістю приладів (унітазів), що дорівнює 1/100, комірчину для зберігання </a:t>
            </a:r>
            <a:r>
              <a:rPr kumimoji="0" lang="uk-UA" sz="16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прибирального</a:t>
            </a: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приладдя, приміщення для перебування обслуговуючого персоналу.</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В багатоповерхових адміністративно-побутових приміщеннях гардеробні блоки рівної місткості необхідно розташовувати на поверхах, один над одним так, щоб використати загальні вертикальні санітарно-технічні комунікації.</a:t>
            </a:r>
          </a:p>
        </p:txBody>
      </p:sp>
      <p:pic>
        <p:nvPicPr>
          <p:cNvPr id="7" name="Рисунок 6">
            <a:extLst>
              <a:ext uri="{FF2B5EF4-FFF2-40B4-BE49-F238E27FC236}">
                <a16:creationId xmlns:a16="http://schemas.microsoft.com/office/drawing/2014/main" id="{629FB0DC-A468-45EF-AB6A-B16A11BF2750}"/>
              </a:ext>
            </a:extLst>
          </p:cNvPr>
          <p:cNvPicPr>
            <a:picLocks noChangeAspect="1"/>
          </p:cNvPicPr>
          <p:nvPr/>
        </p:nvPicPr>
        <p:blipFill rotWithShape="1">
          <a:blip r:embed="rId2"/>
          <a:srcRect l="27590" t="26893" r="24905" b="18319"/>
          <a:stretch/>
        </p:blipFill>
        <p:spPr>
          <a:xfrm>
            <a:off x="5578929" y="2369742"/>
            <a:ext cx="6613071" cy="4288029"/>
          </a:xfrm>
          <a:prstGeom prst="rect">
            <a:avLst/>
          </a:prstGeom>
        </p:spPr>
      </p:pic>
      <p:sp>
        <p:nvSpPr>
          <p:cNvPr id="9" name="TextBox 8">
            <a:extLst>
              <a:ext uri="{FF2B5EF4-FFF2-40B4-BE49-F238E27FC236}">
                <a16:creationId xmlns:a16="http://schemas.microsoft.com/office/drawing/2014/main" id="{6EE20EDE-4AB3-4D9D-8721-37C28DD4FB94}"/>
              </a:ext>
            </a:extLst>
          </p:cNvPr>
          <p:cNvSpPr txBox="1"/>
          <p:nvPr/>
        </p:nvSpPr>
        <p:spPr>
          <a:xfrm>
            <a:off x="484909" y="2379677"/>
            <a:ext cx="4935310" cy="4278094"/>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САНВУЗЛИ</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Санвузли слід обладнувати унітазами в кабінах розміром 1,2×0,9 м, з висотою перегородок не менше 1,8 м (рис. 3.2). Двері кабін повинні відкриватися назовні. Чоловічий санвузол слід також обладнувати пісуарами в кількості, рівній числу унітазів. Відстань між осями пісуарів не менше 0,7 м.</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Загальна кількість приладів, унітазів та пісуарів в чоловічому санвузлі приймають рівною В1/18, а кількість унітазів в жіночій В2/12.</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Ширина проходу: між рядами кабін чи пісуарів 1,5 м; між рядом кабін чи пісуарів та стіною 1,8 м. Вхід у санвузлів передбачається через тамбур. В тамбурі слід розташовувати умивальники, по одному на чотири санітарних прилади.</a:t>
            </a:r>
          </a:p>
        </p:txBody>
      </p:sp>
    </p:spTree>
    <p:extLst>
      <p:ext uri="{BB962C8B-B14F-4D97-AF65-F5344CB8AC3E}">
        <p14:creationId xmlns:p14="http://schemas.microsoft.com/office/powerpoint/2010/main" val="13802911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1C9A1F-AB9C-4C17-9A96-5A3230D69469}"/>
              </a:ext>
            </a:extLst>
          </p:cNvPr>
          <p:cNvSpPr txBox="1"/>
          <p:nvPr/>
        </p:nvSpPr>
        <p:spPr>
          <a:xfrm>
            <a:off x="471054" y="148881"/>
            <a:ext cx="11249891" cy="1754326"/>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КІМНАТИ ДЛЯ ПАЛІННЯ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Ці кімнати необхідно розташовувати окремо від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вбиралень</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Площа кімнати повинна бути 0.02В, але не меншою 6 м2 .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FF"/>
                </a:solidFill>
                <a:effectLst/>
                <a:uLnTx/>
                <a:uFillTx/>
                <a:latin typeface="Century Schoolbook" panose="02040604050505020304"/>
                <a:ea typeface="+mn-ea"/>
                <a:cs typeface="+mn-cs"/>
              </a:rPr>
              <a:t>ПІВДУШОВІ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Півдушові</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передбачають при виробничих процесах, пов'язаних зі значним тепловим випромінюванням. Кількість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півдушових</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приймається В/15. </a:t>
            </a:r>
          </a:p>
        </p:txBody>
      </p:sp>
      <p:pic>
        <p:nvPicPr>
          <p:cNvPr id="5" name="Рисунок 4">
            <a:extLst>
              <a:ext uri="{FF2B5EF4-FFF2-40B4-BE49-F238E27FC236}">
                <a16:creationId xmlns:a16="http://schemas.microsoft.com/office/drawing/2014/main" id="{639D52C4-41A3-4794-ACC9-55DABB2949EB}"/>
              </a:ext>
            </a:extLst>
          </p:cNvPr>
          <p:cNvPicPr>
            <a:picLocks noChangeAspect="1"/>
          </p:cNvPicPr>
          <p:nvPr/>
        </p:nvPicPr>
        <p:blipFill rotWithShape="1">
          <a:blip r:embed="rId2"/>
          <a:srcRect l="33483" t="18080" r="34374" b="19985"/>
          <a:stretch/>
        </p:blipFill>
        <p:spPr>
          <a:xfrm>
            <a:off x="7197931" y="1903207"/>
            <a:ext cx="4523014" cy="4899933"/>
          </a:xfrm>
          <a:prstGeom prst="rect">
            <a:avLst/>
          </a:prstGeom>
        </p:spPr>
      </p:pic>
      <p:sp>
        <p:nvSpPr>
          <p:cNvPr id="7" name="TextBox 6">
            <a:extLst>
              <a:ext uri="{FF2B5EF4-FFF2-40B4-BE49-F238E27FC236}">
                <a16:creationId xmlns:a16="http://schemas.microsoft.com/office/drawing/2014/main" id="{F715F6EC-3462-4ACF-A181-D57E59E4A989}"/>
              </a:ext>
            </a:extLst>
          </p:cNvPr>
          <p:cNvSpPr txBox="1"/>
          <p:nvPr/>
        </p:nvSpPr>
        <p:spPr>
          <a:xfrm>
            <a:off x="471054" y="2263436"/>
            <a:ext cx="6098720" cy="453970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ДЛЯ ОБІГРІВУ ЧИ ОХОЛОДЖЕННЯ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Ці приміщення слід передбачати при наявності відповідних несприятливих мікрокліматичних умовах. Площу приміщень визначають з розрахунку 0.1В. Мінімальна площа приміщення – 12 м2 .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ДЛЯ ОСОБИСТОЇ ГІГІЄНИ ЖІНОК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Приміщення для особистої гігієни жінок розташовують суміжно з жіночими вбиральнями зі входам з тамбура вбиральні (умивальної). Приміщення повинно бути обладнано біде із змішувачем гарячої та холодної води, лавою для роздягання, тумбочкою для зберігання гігієнічних матеріалів. Кількість кабін в приміщеннях або для особистої гігієни необхідно приймати з розрахунку В2/75 (рис. 3,4). </a:t>
            </a:r>
          </a:p>
        </p:txBody>
      </p:sp>
    </p:spTree>
    <p:extLst>
      <p:ext uri="{BB962C8B-B14F-4D97-AF65-F5344CB8AC3E}">
        <p14:creationId xmlns:p14="http://schemas.microsoft.com/office/powerpoint/2010/main" val="2979281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B6A12A6-213C-4B88-8318-4115C4A964F6}"/>
              </a:ext>
            </a:extLst>
          </p:cNvPr>
          <p:cNvPicPr>
            <a:picLocks noChangeAspect="1"/>
          </p:cNvPicPr>
          <p:nvPr/>
        </p:nvPicPr>
        <p:blipFill rotWithShape="1">
          <a:blip r:embed="rId2"/>
          <a:srcRect l="30402" t="13553" r="28750" b="22844"/>
          <a:stretch/>
        </p:blipFill>
        <p:spPr>
          <a:xfrm>
            <a:off x="5390827" y="0"/>
            <a:ext cx="6801173" cy="5953814"/>
          </a:xfrm>
          <a:prstGeom prst="rect">
            <a:avLst/>
          </a:prstGeom>
        </p:spPr>
      </p:pic>
      <p:sp>
        <p:nvSpPr>
          <p:cNvPr id="7" name="TextBox 6">
            <a:extLst>
              <a:ext uri="{FF2B5EF4-FFF2-40B4-BE49-F238E27FC236}">
                <a16:creationId xmlns:a16="http://schemas.microsoft.com/office/drawing/2014/main" id="{8A1B9B3A-6113-4D0D-80B7-6A95BEE1C2E8}"/>
              </a:ext>
            </a:extLst>
          </p:cNvPr>
          <p:cNvSpPr txBox="1"/>
          <p:nvPr/>
        </p:nvSpPr>
        <p:spPr>
          <a:xfrm>
            <a:off x="512989" y="9971"/>
            <a:ext cx="4467225" cy="6370975"/>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МЕДИЧНИЙ ПУНКТ </a:t>
            </a: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Медичні пункти передбачаються площею 12 м2 при 50≤А≤150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чол</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або 18 м2 при 150≤А≤300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чол</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Медичний пункт обладнується умивальником.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7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ГРОМАДСЬКОГО ХАРЧУВАННЯ </a:t>
            </a:r>
            <a:endParaRPr kumimoji="0" lang="ru-RU"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На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підприємствах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передбачають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їдальні-доготовочні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 В ≥ 200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чол</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їдальні-роздаточні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 В &lt;2 00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чол</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кімната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прийому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їжі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при В &lt; 30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чол</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Бажано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розташовувати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на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першому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чи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найближчому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до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першого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поверсі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Кількість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посадових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місць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в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їдальнях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слід</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брати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з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розрахунку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В/4.</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їдальні-роздаточної</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2,8</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 </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де </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 – </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число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посадових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місць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зали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для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відвідувачів</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в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складі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загальної</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2</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Площа</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кімнати</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прийому</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їжі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2</a:t>
            </a:r>
            <a:r>
              <a:rPr kumimoji="0" lang="pl-PL"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n, </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але не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менше</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12 м2. Приклад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планувального</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рішення</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їдальні</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на 50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посадових</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ru-RU" sz="17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місць</a:t>
            </a:r>
            <a:r>
              <a:rPr kumimoji="0" lang="ru-RU"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показано на рис.</a:t>
            </a:r>
          </a:p>
        </p:txBody>
      </p:sp>
      <p:sp>
        <p:nvSpPr>
          <p:cNvPr id="9" name="TextBox 8">
            <a:extLst>
              <a:ext uri="{FF2B5EF4-FFF2-40B4-BE49-F238E27FC236}">
                <a16:creationId xmlns:a16="http://schemas.microsoft.com/office/drawing/2014/main" id="{4A24D41D-EB46-47C0-A89F-B595BCD7A1F7}"/>
              </a:ext>
            </a:extLst>
          </p:cNvPr>
          <p:cNvSpPr txBox="1"/>
          <p:nvPr/>
        </p:nvSpPr>
        <p:spPr>
          <a:xfrm>
            <a:off x="5390826" y="5903893"/>
            <a:ext cx="6801173"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Приклад планувального рішення їдальні на 50 посадових місць: 1 – зал з роздавальною; 2 – комора; 3 – охолоджувальна камера; 4 – контора; 5 – холодний цех, 6 – мийка столового посуду; 7 – кімната особистої гігієни; 8 – санітарний вузол; 9 – приміщення адміністрації; 10 – умивальна</a:t>
            </a:r>
            <a:endParaRPr kumimoji="0" lang="uk-UA" sz="14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82797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6F8654-8D4F-474B-972A-D7B58672F24A}"/>
              </a:ext>
            </a:extLst>
          </p:cNvPr>
          <p:cNvSpPr txBox="1"/>
          <p:nvPr/>
        </p:nvSpPr>
        <p:spPr>
          <a:xfrm>
            <a:off x="415636" y="211339"/>
            <a:ext cx="11360727"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ПРИМІЩЕННЯ КУЛЬТУРНОГО ОБСЛУГОВУВАННЯ ТА АДМІНІСТРАТИВНІ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Зали загальних зборів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Зали зборів передбачають при В&gt;800 ч. Площу зали слід приймати з розрахунку 0.27В (кількість місць 0.3В, площа на одне місце 0.9 м2 ). При залі зборів слід запроектувати вбиральню.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АДМІНІСТРАТИВНІ ПРИМІЩЕННЯ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До них відносять приміщення управління та конструкторського бюро, інформаційно-технічного призначення, навчальних занять, громадських організацій. Площа кабінетів (керівників підприємства, замісників керівника, керівників відділів) та їх кількість слід приймати по завданню на проектування, але загальна площа кабінетів повинна складати не більше 15% загальної площі робочих приміщень. При кабінетах керівників підприємств та їх замісників можуть передбачатися приймальні, але не більше 9 м2 . Площа кабінету охорони праці складає 24 м2 . В склад регламентованих нормами приміщень інформаційно-технічного призначення входять: технічні бібліотеки, архіви, копіювально-множні служби, обчислювальні центри і т. д. На підприємствах повинні бути передбачені приміщення для навчальних занять площею 24-36 м2 . Передбачаються також площі для громадських організацій загальною площею – 24 м2 .</a:t>
            </a:r>
          </a:p>
        </p:txBody>
      </p:sp>
    </p:spTree>
    <p:extLst>
      <p:ext uri="{BB962C8B-B14F-4D97-AF65-F5344CB8AC3E}">
        <p14:creationId xmlns:p14="http://schemas.microsoft.com/office/powerpoint/2010/main" val="4156851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B029E66-6CDA-4F69-882B-7A7654A05F63}"/>
              </a:ext>
            </a:extLst>
          </p:cNvPr>
          <p:cNvSpPr txBox="1"/>
          <p:nvPr/>
        </p:nvSpPr>
        <p:spPr>
          <a:xfrm>
            <a:off x="555825" y="197346"/>
            <a:ext cx="11413017" cy="4247317"/>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ЗАХИСТ ВІД ШУМУ ВИРОБНИЧИХ ПРИМ</a:t>
            </a:r>
            <a:r>
              <a:rPr kumimoji="0" lang="uk-UA"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І</a:t>
            </a: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ЩЕНЬ</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Питання боротьби із шумом потрібно починати вирішувати вже на етапі проектування підприємства, робочого місця, устаткування. Для цього, зазвичай, використовують </a:t>
            </a:r>
            <a:r>
              <a:rPr kumimoji="0" lang="uk-UA" sz="1800" b="0" i="0" u="sng" strike="noStrike" kern="1200" cap="none" spc="0" normalizeH="0" baseline="0" noProof="0" dirty="0">
                <a:ln>
                  <a:noFill/>
                </a:ln>
                <a:solidFill>
                  <a:srgbClr val="FFFFFF"/>
                </a:solidFill>
                <a:effectLst/>
                <a:uLnTx/>
                <a:uFillTx/>
                <a:latin typeface="Century Schoolbook" panose="02040604050505020304"/>
                <a:ea typeface="+mn-ea"/>
                <a:cs typeface="+mn-cs"/>
              </a:rPr>
              <a:t>організаційні, технічні та медично-профілактичні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заходи. До </a:t>
            </a:r>
            <a:r>
              <a:rPr kumimoji="0" lang="uk-UA" sz="1800" b="1" i="0" u="sng" strike="noStrike" kern="1200" cap="none" spc="0" normalizeH="0" baseline="0" noProof="0" dirty="0">
                <a:ln>
                  <a:noFill/>
                </a:ln>
                <a:solidFill>
                  <a:srgbClr val="FFFF00"/>
                </a:solidFill>
                <a:effectLst/>
                <a:uLnTx/>
                <a:uFillTx/>
                <a:latin typeface="Century Schoolbook" panose="02040604050505020304"/>
                <a:ea typeface="+mn-ea"/>
                <a:cs typeface="+mn-cs"/>
              </a:rPr>
              <a:t>організаційних заходів</a:t>
            </a:r>
            <a:r>
              <a:rPr kumimoji="0" lang="uk-UA" sz="1800" b="0" i="0" u="none" strike="noStrike" kern="1200" cap="none" spc="0" normalizeH="0" baseline="0" noProof="0" dirty="0">
                <a:ln>
                  <a:noFill/>
                </a:ln>
                <a:solidFill>
                  <a:srgbClr val="FFFF00"/>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належать раціональне розташування виробничих ділянок, устаткування робочих місць, постійний контроль режиму праці та відпочинку працівників, обмеження у використанні обладнання та робочих місць, що не відповідають санітарно-гігієнічним вимогам.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srgbClr val="FFFF00"/>
                </a:solidFill>
                <a:effectLst/>
                <a:uLnTx/>
                <a:uFillTx/>
                <a:latin typeface="Century Schoolbook" panose="02040604050505020304"/>
                <a:ea typeface="+mn-ea"/>
                <a:cs typeface="+mn-cs"/>
              </a:rPr>
              <a:t>Технічні заходи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дають змогу зменшити вплив шуму на працівників і поділяються на заходи, що використовуються в джерелі виникнення (конструктивні та технологічні), на шляху розповсюдження (звукоізоляція, звукопоглинання, глушники шуму, звукоізоляційні укриття) та в зоні сприйняття (засоби колективного та індивідуального захисту). Захист</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від шуму необхідно забезпечувати, передусім, за рахунок використання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шумо-безпечн</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o</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ї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техніки, і тільки в разі неможливості вирішення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цього питання таким чином, за рахунок використання заходів і засобів колективного та індивідуального захисту. </a:t>
            </a:r>
          </a:p>
        </p:txBody>
      </p:sp>
      <p:sp>
        <p:nvSpPr>
          <p:cNvPr id="12" name="TextBox 11">
            <a:extLst>
              <a:ext uri="{FF2B5EF4-FFF2-40B4-BE49-F238E27FC236}">
                <a16:creationId xmlns:a16="http://schemas.microsoft.com/office/drawing/2014/main" id="{31FFB0C0-75A3-482D-A7B8-23E54C85BD07}"/>
              </a:ext>
            </a:extLst>
          </p:cNvPr>
          <p:cNvSpPr txBox="1"/>
          <p:nvPr/>
        </p:nvSpPr>
        <p:spPr>
          <a:xfrm>
            <a:off x="555825" y="4698750"/>
            <a:ext cx="11413017" cy="1754326"/>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зниження шуму необхідно використовувати конструктивні та технологічні методи зниження шуму у самому джерелі походження звуку. Надзвичайно ефективним методом зниження шуму в джерелі його виникнення в деяких випадках може стати зміна технологій, наприклад, за допомогою заміни ударної взаємодії на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безударну</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(заміна клепання зварюванням, кування – штампуванням, літерного методу друку – лазерним, тощо). Під час конструювання механічного обладнання, слід намагатися зменшити рівень коливань конструкції або її елементів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205210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90062A-029A-40FF-8612-1A933E7BF1F7}"/>
              </a:ext>
            </a:extLst>
          </p:cNvPr>
          <p:cNvSpPr txBox="1"/>
          <p:nvPr/>
        </p:nvSpPr>
        <p:spPr>
          <a:xfrm>
            <a:off x="702128" y="332417"/>
            <a:ext cx="11195957" cy="507831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зниження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шуму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механічного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походження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вузлах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здійснюють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ударні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процеси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необхідно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зменшувати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сили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збурення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час контакту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елементів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що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взаємодіють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між</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собою,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збільшувати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внутрішні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втрати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коливальних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системах,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зменшувати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площу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випромінювання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звуку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Це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можна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досягти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заміною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зворотно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поступального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переміщення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обертовим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підвищенням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балансування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обертових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деталей;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підвищенням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класу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точності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виготовлення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деталей;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поліпшенням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змащування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заміною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підшипників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підшипники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ковзання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використовуванням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негучних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матеріалів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наприклад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пластмаси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використовуванням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вібродемпфувальних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матеріалів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(мастики);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здійснюванням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віброізоляції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машин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фундаменту;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гнучких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сполучень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використанням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зубчастих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передач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із</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спеціальним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профілем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або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ї</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x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заміною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малошумні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передачі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клиноремінну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гідравлічну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4874708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04769A-D803-44F4-A858-3DEF9AD18276}"/>
              </a:ext>
            </a:extLst>
          </p:cNvPr>
          <p:cNvSpPr txBox="1"/>
          <p:nvPr/>
        </p:nvSpPr>
        <p:spPr>
          <a:xfrm>
            <a:off x="609598" y="0"/>
            <a:ext cx="11414659" cy="369331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У гідродинамічних установках (насоси, турбіни) потрібно запобігати виникненню кавітації, яка викликає гідродинамічний шум. Можливе також зниження рівня суб’єктивного сприйняття шуму за рахунок зсуву частотного спектра в зону низьких частот або в недоступну для людського слуху ультразвукову зону.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Джерелами електромагнітного </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шуму є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механічні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коливання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електротехнічних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пристроїв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або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ї</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x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частин</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збуджуються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змінними магнітними та електричними полями.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Якщо рівень шуму у джерелі все-таки високий, застосовують методи зниження шуму на шляху розповсюдження, передусім метод ізоляції джерела шуму чи робочого місця. Для зниження звуку, що відбивається від поверхонь у середині приміщення, застосовують матеріали з високим рівнем поглинання звуку, тобто використовують так званий метод зниження шуму звукопоглинанням.</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4" name="Рисунок 3">
            <a:extLst>
              <a:ext uri="{FF2B5EF4-FFF2-40B4-BE49-F238E27FC236}">
                <a16:creationId xmlns:a16="http://schemas.microsoft.com/office/drawing/2014/main" id="{DC2A1623-8FE8-4A89-9CBE-22551A1D884F}"/>
              </a:ext>
            </a:extLst>
          </p:cNvPr>
          <p:cNvPicPr>
            <a:picLocks noChangeAspect="1"/>
          </p:cNvPicPr>
          <p:nvPr/>
        </p:nvPicPr>
        <p:blipFill rotWithShape="1">
          <a:blip r:embed="rId2"/>
          <a:srcRect l="24205" t="47676" r="22841" b="22208"/>
          <a:stretch/>
        </p:blipFill>
        <p:spPr>
          <a:xfrm>
            <a:off x="609597" y="3948926"/>
            <a:ext cx="8568537" cy="2739725"/>
          </a:xfrm>
          <a:prstGeom prst="rect">
            <a:avLst/>
          </a:prstGeom>
        </p:spPr>
      </p:pic>
      <p:sp>
        <p:nvSpPr>
          <p:cNvPr id="6" name="TextBox 5">
            <a:extLst>
              <a:ext uri="{FF2B5EF4-FFF2-40B4-BE49-F238E27FC236}">
                <a16:creationId xmlns:a16="http://schemas.microsoft.com/office/drawing/2014/main" id="{BD777276-5327-42AD-9AE7-E3C16D613D42}"/>
              </a:ext>
            </a:extLst>
          </p:cNvPr>
          <p:cNvSpPr txBox="1"/>
          <p:nvPr/>
        </p:nvSpPr>
        <p:spPr>
          <a:xfrm>
            <a:off x="9437913" y="3826329"/>
            <a:ext cx="2586343" cy="28623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Звукоізоляція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будь-</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конструкції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перепони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стіни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вікна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тощо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як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фізична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величина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дорівнює</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ослабленню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інтенсивності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звуку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час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проходження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його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через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цю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конструкцію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a:t>
            </a:r>
          </a:p>
        </p:txBody>
      </p:sp>
    </p:spTree>
    <p:extLst>
      <p:ext uri="{BB962C8B-B14F-4D97-AF65-F5344CB8AC3E}">
        <p14:creationId xmlns:p14="http://schemas.microsoft.com/office/powerpoint/2010/main" val="2917634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8CDB7F-D28F-492B-9E2A-27E2E0A595FB}"/>
              </a:ext>
            </a:extLst>
          </p:cNvPr>
          <p:cNvSpPr txBox="1"/>
          <p:nvPr/>
        </p:nvSpPr>
        <p:spPr>
          <a:xfrm>
            <a:off x="590303" y="16892"/>
            <a:ext cx="11394869" cy="28623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1" i="0" u="sng" strike="noStrike" kern="1200" cap="none" spc="0" normalizeH="0" baseline="0" noProof="0" dirty="0">
                <a:ln>
                  <a:noFill/>
                </a:ln>
                <a:solidFill>
                  <a:srgbClr val="FFFFFF"/>
                </a:solidFill>
                <a:effectLst/>
                <a:uLnTx/>
                <a:uFillTx/>
                <a:latin typeface="Century Schoolbook" panose="02040604050505020304"/>
                <a:ea typeface="+mn-ea"/>
                <a:cs typeface="+mn-cs"/>
              </a:rPr>
              <a:t>Зниження передачі звуку через перегородки здійснюють також: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1" i="0" u="sng"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ліквідацією усякого роду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нещільностей</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щілин, особливо в дверях і вікнах, а також у місцях з'єднання різних конструкцій (наприклад, примикання перекриття до стіни);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ущільненням притворів, подвійним і потрійним заскленням влаштуванням тамбурів біля дверей тощо, тобто старанною звукоізоляцією «слабкої ланки» огороджень – вікон, дверей;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зменшенням непрямої передачі звуку (вибір відповідних будівельних конструкцій, встановленням пружних елементів та елементів, що поглинають вібрації на шляху передачі звуку, раціональним розташуванням конструкцій з малою та великою масою, шарнірною закладкою конструкцій замість жорсткої там, де це допустимо, тощо). </a:t>
            </a:r>
          </a:p>
        </p:txBody>
      </p:sp>
      <p:sp>
        <p:nvSpPr>
          <p:cNvPr id="5" name="TextBox 4">
            <a:extLst>
              <a:ext uri="{FF2B5EF4-FFF2-40B4-BE49-F238E27FC236}">
                <a16:creationId xmlns:a16="http://schemas.microsoft.com/office/drawing/2014/main" id="{1DDA71A4-5DA3-4DC7-8B3C-403808C7F38C}"/>
              </a:ext>
            </a:extLst>
          </p:cNvPr>
          <p:cNvSpPr txBox="1"/>
          <p:nvPr/>
        </p:nvSpPr>
        <p:spPr>
          <a:xfrm>
            <a:off x="590303" y="3054006"/>
            <a:ext cx="11394869" cy="34932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Щоб захистити від шуму обслуговуючий персонал на виробничих ділянках з гучними технологічними процесами або з особливо гучним устаткуванням влаштовують спеціальні кабіни для спостереження і дистанційного керування. Їх виготовляють зі звичайних будівельних матеріалів у вигляді ізольованих приміщень, обладнаних вентиляцією, оглядовими вікнами, дверми з щільними притворами та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віброізоляторами</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для запобігання проникнення в кабіни структурного шуму. Нерідко в кабінах стелю або частину стелі облицьовують звукопоглинальними матеріалами. Особливу увагу звертають на замазування щілин та отворів у місцях, де пролягають комунікації. Найбільш простим і дешевим засобом зниження шуму у виробничих приміщеннях є використання </a:t>
            </a:r>
            <a:r>
              <a:rPr kumimoji="0" lang="uk-UA" sz="17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звукоізолювальних</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кожухів, які повністю закривають найбільш гучні агрегати. Суттєва перевага цього засобу – це можливість зниження шуму на відчутну величину. Кожухи можуть бути такими, що знімаються, або розбірними, мати оглядові вікна, функціонуючі дверцята та отвори для введення комунікацій. Звукоізоляцію від повітряного шуму забезпечують за допомогою звичайних будівельних матеріалів – цегли, бетону та залізобетону, металу, фанери, плит із деревних стружок, скла тощо.</a:t>
            </a:r>
          </a:p>
        </p:txBody>
      </p:sp>
    </p:spTree>
    <p:extLst>
      <p:ext uri="{BB962C8B-B14F-4D97-AF65-F5344CB8AC3E}">
        <p14:creationId xmlns:p14="http://schemas.microsoft.com/office/powerpoint/2010/main" val="1281729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7D10CDD-46CB-4CF1-AA9F-0A5315DB6F6F}"/>
              </a:ext>
            </a:extLst>
          </p:cNvPr>
          <p:cNvPicPr>
            <a:picLocks noChangeAspect="1"/>
          </p:cNvPicPr>
          <p:nvPr/>
        </p:nvPicPr>
        <p:blipFill rotWithShape="1">
          <a:blip r:embed="rId2">
            <a:extLst>
              <a:ext uri="{28A0092B-C50C-407E-A947-70E740481C1C}">
                <a14:useLocalDpi xmlns:a14="http://schemas.microsoft.com/office/drawing/2010/main" val="0"/>
              </a:ext>
            </a:extLst>
          </a:blip>
          <a:srcRect t="4489" b="5484"/>
          <a:stretch/>
        </p:blipFill>
        <p:spPr>
          <a:xfrm>
            <a:off x="6580908" y="-1"/>
            <a:ext cx="5403274" cy="6880825"/>
          </a:xfrm>
          <a:prstGeom prst="rect">
            <a:avLst/>
          </a:prstGeom>
        </p:spPr>
      </p:pic>
      <p:sp>
        <p:nvSpPr>
          <p:cNvPr id="7" name="TextBox 6">
            <a:extLst>
              <a:ext uri="{FF2B5EF4-FFF2-40B4-BE49-F238E27FC236}">
                <a16:creationId xmlns:a16="http://schemas.microsoft.com/office/drawing/2014/main" id="{286F01CD-5F2A-463F-865C-3D4E3E406A1A}"/>
              </a:ext>
            </a:extLst>
          </p:cNvPr>
          <p:cNvSpPr txBox="1"/>
          <p:nvPr/>
        </p:nvSpPr>
        <p:spPr>
          <a:xfrm>
            <a:off x="207818" y="141468"/>
            <a:ext cx="6096000" cy="3046988"/>
          </a:xfrm>
          <a:prstGeom prst="rect">
            <a:avLst/>
          </a:prstGeom>
          <a:noFill/>
          <a:ln w="38100">
            <a:solidFill>
              <a:schemeClr val="bg2">
                <a:lumMod val="60000"/>
                <a:lumOff val="40000"/>
              </a:schemeClr>
            </a:solidFill>
          </a:ln>
        </p:spPr>
        <p:txBody>
          <a:bodyPr wrap="square">
            <a:spAutoFit/>
          </a:bodyPr>
          <a:lstStyle/>
          <a:p>
            <a:pPr algn="just"/>
            <a:r>
              <a:rPr lang="uk-UA" sz="1600" dirty="0">
                <a:latin typeface="Times New Roman" panose="02020603050405020304" pitchFamily="18" charset="0"/>
                <a:cs typeface="Times New Roman" panose="02020603050405020304" pitchFamily="18" charset="0"/>
              </a:rPr>
              <a:t>Промислові підприємства представляють собою комплекс різноманітних видів будівель та споруд, пов’язаних між собою технологічним процесом. </a:t>
            </a:r>
          </a:p>
          <a:p>
            <a:pPr algn="just"/>
            <a:r>
              <a:rPr lang="uk-UA" sz="1600" dirty="0">
                <a:latin typeface="Times New Roman" panose="02020603050405020304" pitchFamily="18" charset="0"/>
                <a:cs typeface="Times New Roman" panose="02020603050405020304" pitchFamily="18" charset="0"/>
              </a:rPr>
              <a:t>До складу промислових підприємств, як правило, входять </a:t>
            </a:r>
            <a:r>
              <a:rPr lang="uk-UA" sz="1600" u="sng" dirty="0">
                <a:latin typeface="Times New Roman" panose="02020603050405020304" pitchFamily="18" charset="0"/>
                <a:cs typeface="Times New Roman" panose="02020603050405020304" pitchFamily="18" charset="0"/>
              </a:rPr>
              <a:t>виробничі основні та підсобні цехи, допоміжні, складські та енергетичні будівлі і об’єкти, транспортні та інженерні комунікації, елементи благоустрою і озеленення та ін</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Всі ці об’єкти розміщують на відведеній території у визначеному порядку відповідно з генеральним планом промислового підприємства, який, у свою чергу, проектують у відповідності з вказівками державних будівельних норм і правил, а також з іншими нормативними документами.</a:t>
            </a:r>
          </a:p>
        </p:txBody>
      </p:sp>
      <p:sp>
        <p:nvSpPr>
          <p:cNvPr id="9" name="TextBox 8">
            <a:extLst>
              <a:ext uri="{FF2B5EF4-FFF2-40B4-BE49-F238E27FC236}">
                <a16:creationId xmlns:a16="http://schemas.microsoft.com/office/drawing/2014/main" id="{F4B3E068-54A1-4616-8299-6A443F1800A0}"/>
              </a:ext>
            </a:extLst>
          </p:cNvPr>
          <p:cNvSpPr txBox="1"/>
          <p:nvPr/>
        </p:nvSpPr>
        <p:spPr>
          <a:xfrm>
            <a:off x="207818" y="3440411"/>
            <a:ext cx="6096000" cy="3293209"/>
          </a:xfrm>
          <a:prstGeom prst="rect">
            <a:avLst/>
          </a:prstGeom>
          <a:solidFill>
            <a:schemeClr val="accent3">
              <a:lumMod val="75000"/>
            </a:schemeClr>
          </a:solidFill>
        </p:spPr>
        <p:txBody>
          <a:bodyPr wrap="square">
            <a:spAutoFit/>
          </a:bodyPr>
          <a:lstStyle/>
          <a:p>
            <a:pPr algn="just"/>
            <a:r>
              <a:rPr lang="uk-UA" sz="1600" b="1" u="sng" dirty="0">
                <a:latin typeface="Times New Roman" panose="02020603050405020304" pitchFamily="18" charset="0"/>
                <a:cs typeface="Times New Roman" panose="02020603050405020304" pitchFamily="18" charset="0"/>
              </a:rPr>
              <a:t>Основним принципом організації плану території промислового підприємства є зонування території за: </a:t>
            </a:r>
          </a:p>
          <a:p>
            <a:pPr algn="just"/>
            <a:endParaRPr lang="uk-UA"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функціонально-технологічною ознакою, </a:t>
            </a:r>
          </a:p>
          <a:p>
            <a:pPr algn="just"/>
            <a:r>
              <a:rPr lang="uk-UA" sz="1600" dirty="0">
                <a:latin typeface="Times New Roman" panose="02020603050405020304" pitchFamily="18" charset="0"/>
                <a:cs typeface="Times New Roman" panose="02020603050405020304" pitchFamily="18" charset="0"/>
              </a:rPr>
              <a:t>величиною вантажообігу, </a:t>
            </a:r>
          </a:p>
          <a:p>
            <a:pPr algn="just"/>
            <a:r>
              <a:rPr lang="uk-UA" sz="1600" dirty="0">
                <a:latin typeface="Times New Roman" panose="02020603050405020304" pitchFamily="18" charset="0"/>
                <a:cs typeface="Times New Roman" panose="02020603050405020304" pitchFamily="18" charset="0"/>
              </a:rPr>
              <a:t>ступенем трудомісткості та насиченості робочими місцями, складом і рівнем виділення виробничих </a:t>
            </a:r>
            <a:r>
              <a:rPr lang="uk-UA" sz="1600" dirty="0" err="1">
                <a:latin typeface="Times New Roman" panose="02020603050405020304" pitchFamily="18" charset="0"/>
                <a:cs typeface="Times New Roman" panose="02020603050405020304" pitchFamily="18" charset="0"/>
              </a:rPr>
              <a:t>шкідливостей</a:t>
            </a:r>
            <a:r>
              <a:rPr lang="uk-UA" sz="1600" dirty="0">
                <a:latin typeface="Times New Roman" panose="02020603050405020304" pitchFamily="18" charset="0"/>
                <a:cs typeface="Times New Roman" panose="02020603050405020304" pitchFamily="18" charset="0"/>
              </a:rPr>
              <a:t>, </a:t>
            </a:r>
          </a:p>
          <a:p>
            <a:pPr algn="just"/>
            <a:r>
              <a:rPr lang="uk-UA" sz="1600" dirty="0">
                <a:latin typeface="Times New Roman" panose="02020603050405020304" pitchFamily="18" charset="0"/>
                <a:cs typeface="Times New Roman" panose="02020603050405020304" pitchFamily="18" charset="0"/>
              </a:rPr>
              <a:t>ступенем </a:t>
            </a:r>
            <a:r>
              <a:rPr lang="uk-UA" sz="1600" dirty="0" err="1">
                <a:latin typeface="Times New Roman" panose="02020603050405020304" pitchFamily="18" charset="0"/>
                <a:cs typeface="Times New Roman" panose="02020603050405020304" pitchFamily="18" charset="0"/>
              </a:rPr>
              <a:t>вибухо</a:t>
            </a:r>
            <a:r>
              <a:rPr lang="uk-UA" sz="1600" dirty="0">
                <a:latin typeface="Times New Roman" panose="02020603050405020304" pitchFamily="18" charset="0"/>
                <a:cs typeface="Times New Roman" panose="02020603050405020304" pitchFamily="18" charset="0"/>
              </a:rPr>
              <a:t>- та </a:t>
            </a:r>
            <a:r>
              <a:rPr lang="uk-UA" sz="1600" dirty="0" err="1">
                <a:latin typeface="Times New Roman" panose="02020603050405020304" pitchFamily="18" charset="0"/>
                <a:cs typeface="Times New Roman" panose="02020603050405020304" pitchFamily="18" charset="0"/>
              </a:rPr>
              <a:t>пожежонебезпечності</a:t>
            </a:r>
            <a:r>
              <a:rPr lang="uk-UA" sz="1600" dirty="0">
                <a:latin typeface="Times New Roman" panose="02020603050405020304" pitchFamily="18" charset="0"/>
                <a:cs typeface="Times New Roman" panose="02020603050405020304" pitchFamily="18" charset="0"/>
              </a:rPr>
              <a:t>. </a:t>
            </a:r>
          </a:p>
          <a:p>
            <a:pPr algn="just"/>
            <a:endParaRPr lang="uk-UA" sz="1600" dirty="0">
              <a:latin typeface="Times New Roman" panose="02020603050405020304" pitchFamily="18" charset="0"/>
              <a:cs typeface="Times New Roman" panose="02020603050405020304" pitchFamily="18" charset="0"/>
            </a:endParaRPr>
          </a:p>
          <a:p>
            <a:pPr algn="just"/>
            <a:r>
              <a:rPr lang="uk-UA" sz="1600" dirty="0">
                <a:latin typeface="Times New Roman" panose="02020603050405020304" pitchFamily="18" charset="0"/>
                <a:cs typeface="Times New Roman" panose="02020603050405020304" pitchFamily="18" charset="0"/>
              </a:rPr>
              <a:t>За функціонально-технологічною ознакою на території промислового підприємства виділяють наступні основні зони: </a:t>
            </a:r>
            <a:r>
              <a:rPr lang="uk-UA" sz="1600" b="1" dirty="0" err="1">
                <a:solidFill>
                  <a:srgbClr val="FFFF00"/>
                </a:solidFill>
                <a:latin typeface="Times New Roman" panose="02020603050405020304" pitchFamily="18" charset="0"/>
                <a:cs typeface="Times New Roman" panose="02020603050405020304" pitchFamily="18" charset="0"/>
              </a:rPr>
              <a:t>передзаводську</a:t>
            </a:r>
            <a:r>
              <a:rPr lang="uk-UA" sz="1600" b="1" dirty="0">
                <a:solidFill>
                  <a:srgbClr val="FFFF00"/>
                </a:solidFill>
                <a:latin typeface="Times New Roman" panose="02020603050405020304" pitchFamily="18" charset="0"/>
                <a:cs typeface="Times New Roman" panose="02020603050405020304" pitchFamily="18" charset="0"/>
              </a:rPr>
              <a:t>, виробничу, підсобну, складську </a:t>
            </a:r>
          </a:p>
          <a:p>
            <a:pPr algn="just"/>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7916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89A8142-DD69-4994-822C-072D04A0820E}"/>
              </a:ext>
            </a:extLst>
          </p:cNvPr>
          <p:cNvPicPr>
            <a:picLocks noChangeAspect="1"/>
          </p:cNvPicPr>
          <p:nvPr/>
        </p:nvPicPr>
        <p:blipFill rotWithShape="1">
          <a:blip r:embed="rId2"/>
          <a:srcRect l="20909" t="27868" r="18750" b="14326"/>
          <a:stretch/>
        </p:blipFill>
        <p:spPr>
          <a:xfrm>
            <a:off x="604156" y="1901002"/>
            <a:ext cx="9203377" cy="4956998"/>
          </a:xfrm>
          <a:prstGeom prst="rect">
            <a:avLst/>
          </a:prstGeom>
        </p:spPr>
      </p:pic>
      <p:sp>
        <p:nvSpPr>
          <p:cNvPr id="5" name="TextBox 4">
            <a:extLst>
              <a:ext uri="{FF2B5EF4-FFF2-40B4-BE49-F238E27FC236}">
                <a16:creationId xmlns:a16="http://schemas.microsoft.com/office/drawing/2014/main" id="{7AE2FFCB-F171-4180-9C67-2C3BEA59F921}"/>
              </a:ext>
            </a:extLst>
          </p:cNvPr>
          <p:cNvSpPr txBox="1"/>
          <p:nvPr/>
        </p:nvSpPr>
        <p:spPr>
          <a:xfrm>
            <a:off x="604156" y="0"/>
            <a:ext cx="11440392" cy="1754326"/>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Якщо необхідно додатково знизити звукову енергію, що відбивається від внутрішніх поверхонь приміщення, використовують звукопоглинальні конструкції та матеріали. Це, зазвичай, конструкції, складені зі шпаристих матеріалів. У шпаринах таких матеріалів енергія звукових хвиль переходить у теплову енергію. Звукопоглинальні матеріали застосовують у вигляді облицювання внутрішніх поверхонь приміщень або ж у вигляді самостійних конструкцій – штучних поглиначів, які підвішують до стелі. Як штучні поглиначі використовують також драпування, м’які крісла тощо.</a:t>
            </a:r>
          </a:p>
        </p:txBody>
      </p:sp>
    </p:spTree>
    <p:extLst>
      <p:ext uri="{BB962C8B-B14F-4D97-AF65-F5344CB8AC3E}">
        <p14:creationId xmlns:p14="http://schemas.microsoft.com/office/powerpoint/2010/main" val="1380287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02E265-4E4A-4CC6-9CB8-5D01D74D090F}"/>
              </a:ext>
            </a:extLst>
          </p:cNvPr>
          <p:cNvSpPr txBox="1"/>
          <p:nvPr/>
        </p:nvSpPr>
        <p:spPr>
          <a:xfrm>
            <a:off x="446314" y="35234"/>
            <a:ext cx="11538857" cy="507831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РОЗРАХУНОК ПРИРОДНОГО ОСВІТЛЕННЯ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природного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ДБН В.2.5-28-2018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встановлює</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нормативне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коефіцієнта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природної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 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промислових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підприємств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нормативні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встановлені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залежності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який</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визначається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найменшим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розміром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об’єкта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розрізнення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мм,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системи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бокове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верхнє</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чи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комбіноване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Встановлено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вісім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II,…, VIII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таблиця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1 ДБН В.2.5-28-2018). КПО 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ІІ, ІІІ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разі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лише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природного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не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нормується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виробничих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приміщеннях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із</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 ІІІ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слід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використовувати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суміщене</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житлових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громадських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адміністративно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побутових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споруд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норм КПО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встановлені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залежності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характеристики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яка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визначається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найменшим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або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еквівалентним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розміром</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об’єкта</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розрізнення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мм,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розряду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(А,Б,…З),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підрозряду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який</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визначається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відносною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тривалістю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зорової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напрямку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зору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робочу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поверхню</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 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також</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системи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таблиця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2 ДБН В.2.5-28-2018).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системі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бокового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нормуються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мінімальні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 при системах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верхнього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комбінованого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природного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освітлення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нормуються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середні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значення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КПО.</a:t>
            </a:r>
          </a:p>
        </p:txBody>
      </p:sp>
      <p:pic>
        <p:nvPicPr>
          <p:cNvPr id="7" name="Рисунок 6">
            <a:extLst>
              <a:ext uri="{FF2B5EF4-FFF2-40B4-BE49-F238E27FC236}">
                <a16:creationId xmlns:a16="http://schemas.microsoft.com/office/drawing/2014/main" id="{DE3071C0-4A3E-4584-B5CF-6440F8EF7F2D}"/>
              </a:ext>
            </a:extLst>
          </p:cNvPr>
          <p:cNvPicPr>
            <a:picLocks noChangeAspect="1"/>
          </p:cNvPicPr>
          <p:nvPr/>
        </p:nvPicPr>
        <p:blipFill rotWithShape="1">
          <a:blip r:embed="rId2"/>
          <a:srcRect l="21508" t="34606" r="54432" b="61891"/>
          <a:stretch/>
        </p:blipFill>
        <p:spPr>
          <a:xfrm>
            <a:off x="446314" y="5873366"/>
            <a:ext cx="6384472" cy="522514"/>
          </a:xfrm>
          <a:prstGeom prst="rect">
            <a:avLst/>
          </a:prstGeom>
        </p:spPr>
      </p:pic>
      <p:sp>
        <p:nvSpPr>
          <p:cNvPr id="9" name="TextBox 8">
            <a:extLst>
              <a:ext uri="{FF2B5EF4-FFF2-40B4-BE49-F238E27FC236}">
                <a16:creationId xmlns:a16="http://schemas.microsoft.com/office/drawing/2014/main" id="{5421409E-F1C5-4881-B3CF-75459FD882AE}"/>
              </a:ext>
            </a:extLst>
          </p:cNvPr>
          <p:cNvSpPr txBox="1"/>
          <p:nvPr/>
        </p:nvSpPr>
        <p:spPr>
          <a:xfrm>
            <a:off x="6977742" y="5253106"/>
            <a:ext cx="5007429" cy="1569660"/>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ен</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 значення КПО за таблицями 1;2 ДБН В.2.5-28-2018;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mN</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 коефіцієнт світлового клімату за таблицею 4 ДБН В.2.5-28-2018;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N – номер групи забезпеченості природним світлом за таблицею 4 ДБН В.2.5- 28-2018</a:t>
            </a:r>
          </a:p>
        </p:txBody>
      </p:sp>
    </p:spTree>
    <p:extLst>
      <p:ext uri="{BB962C8B-B14F-4D97-AF65-F5344CB8AC3E}">
        <p14:creationId xmlns:p14="http://schemas.microsoft.com/office/powerpoint/2010/main" val="3158549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694717-224F-4B16-A320-4016F4AFDD3D}"/>
              </a:ext>
            </a:extLst>
          </p:cNvPr>
          <p:cNvSpPr txBox="1"/>
          <p:nvPr/>
        </p:nvSpPr>
        <p:spPr>
          <a:xfrm>
            <a:off x="446315" y="248714"/>
            <a:ext cx="4343402" cy="3754874"/>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a:t>
            </a:r>
            <a:r>
              <a:rPr kumimoji="0" lang="uk-UA" sz="1700" b="1" i="0" u="sng" strike="noStrike" kern="1200" cap="none" spc="0" normalizeH="0" baseline="0" noProof="0" dirty="0">
                <a:ln>
                  <a:noFill/>
                </a:ln>
                <a:solidFill>
                  <a:srgbClr val="FFFF00"/>
                </a:solidFill>
                <a:effectLst/>
                <a:uLnTx/>
                <a:uFillTx/>
                <a:latin typeface="Century Schoolbook" panose="02040604050505020304"/>
                <a:ea typeface="+mn-ea"/>
                <a:cs typeface="+mn-cs"/>
              </a:rPr>
              <a:t>верхньому та комбінованому освітленні </a:t>
            </a: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виробничих та громадських будівель, нормується нерівномірність природного освітлення 3:1.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При проектуванні природного освітлення враховують, що освітленість всередині приміщення залежить від світла, яке створюється небом і безпосередньо потрапляє на робочу поверхню, а також світла, яке відбивається від поверхонь всередині приміщення та прилеглих будівель. </a:t>
            </a:r>
          </a:p>
        </p:txBody>
      </p:sp>
      <p:pic>
        <p:nvPicPr>
          <p:cNvPr id="9" name="Рисунок 8">
            <a:extLst>
              <a:ext uri="{FF2B5EF4-FFF2-40B4-BE49-F238E27FC236}">
                <a16:creationId xmlns:a16="http://schemas.microsoft.com/office/drawing/2014/main" id="{0D2C5B02-4A5B-4952-8A42-3F8820BD13CC}"/>
              </a:ext>
            </a:extLst>
          </p:cNvPr>
          <p:cNvPicPr>
            <a:picLocks noChangeAspect="1"/>
          </p:cNvPicPr>
          <p:nvPr/>
        </p:nvPicPr>
        <p:blipFill rotWithShape="1">
          <a:blip r:embed="rId2"/>
          <a:srcRect l="26250" t="21415" r="24464" b="13315"/>
          <a:stretch/>
        </p:blipFill>
        <p:spPr>
          <a:xfrm>
            <a:off x="4789716" y="248715"/>
            <a:ext cx="7402284" cy="5511484"/>
          </a:xfrm>
          <a:prstGeom prst="rect">
            <a:avLst/>
          </a:prstGeom>
        </p:spPr>
      </p:pic>
      <p:pic>
        <p:nvPicPr>
          <p:cNvPr id="11" name="Рисунок 10">
            <a:extLst>
              <a:ext uri="{FF2B5EF4-FFF2-40B4-BE49-F238E27FC236}">
                <a16:creationId xmlns:a16="http://schemas.microsoft.com/office/drawing/2014/main" id="{FBFAAC33-1FC0-496B-925F-612054B6075B}"/>
              </a:ext>
            </a:extLst>
          </p:cNvPr>
          <p:cNvPicPr>
            <a:picLocks noChangeAspect="1"/>
          </p:cNvPicPr>
          <p:nvPr/>
        </p:nvPicPr>
        <p:blipFill rotWithShape="1">
          <a:blip r:embed="rId3"/>
          <a:srcRect l="25905" t="65246" r="23660" b="27386"/>
          <a:stretch/>
        </p:blipFill>
        <p:spPr>
          <a:xfrm>
            <a:off x="4789716" y="5760200"/>
            <a:ext cx="7402284" cy="607944"/>
          </a:xfrm>
          <a:prstGeom prst="rect">
            <a:avLst/>
          </a:prstGeom>
        </p:spPr>
      </p:pic>
      <p:sp>
        <p:nvSpPr>
          <p:cNvPr id="13" name="TextBox 12">
            <a:extLst>
              <a:ext uri="{FF2B5EF4-FFF2-40B4-BE49-F238E27FC236}">
                <a16:creationId xmlns:a16="http://schemas.microsoft.com/office/drawing/2014/main" id="{9C9367EF-B5C6-433C-8418-85C6ECA8556C}"/>
              </a:ext>
            </a:extLst>
          </p:cNvPr>
          <p:cNvSpPr txBox="1"/>
          <p:nvPr/>
        </p:nvSpPr>
        <p:spPr>
          <a:xfrm>
            <a:off x="446315" y="4967761"/>
            <a:ext cx="4343401" cy="1400383"/>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700" b="0" i="0" u="none" strike="noStrike" kern="1200" cap="none" spc="0" normalizeH="0" baseline="0" noProof="0" dirty="0">
                <a:ln>
                  <a:noFill/>
                </a:ln>
                <a:solidFill>
                  <a:srgbClr val="FFFFFF"/>
                </a:solidFill>
                <a:effectLst/>
                <a:uLnTx/>
                <a:uFillTx/>
                <a:latin typeface="Century Schoolbook" panose="02040604050505020304"/>
                <a:ea typeface="+mn-ea"/>
                <a:cs typeface="+mn-cs"/>
              </a:rPr>
              <a:t>Розрахунок природного освітлення у приміщеннях, які експлуатуються здійснюється за графіком А.М. Данилюка графоаналітичним методом, який приводиться у ДБН В.2.5-28- 2018</a:t>
            </a:r>
          </a:p>
        </p:txBody>
      </p:sp>
    </p:spTree>
    <p:extLst>
      <p:ext uri="{BB962C8B-B14F-4D97-AF65-F5344CB8AC3E}">
        <p14:creationId xmlns:p14="http://schemas.microsoft.com/office/powerpoint/2010/main" val="971935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2FB759-9CBB-4B15-9DF1-C455EB0E8841}"/>
              </a:ext>
            </a:extLst>
          </p:cNvPr>
          <p:cNvSpPr txBox="1"/>
          <p:nvPr/>
        </p:nvSpPr>
        <p:spPr>
          <a:xfrm>
            <a:off x="506186" y="0"/>
            <a:ext cx="8641895" cy="67403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Ретельний і регулярний догляд за устаткуванням природного та штучного освітлення має важливе значення для створення раціональних умов освітлення, а саме, забезпечення потрібних величин освітленості без додаткових витрат електроенергії. В пристроях з газорозрядними лампами необхідно слідкувати за належним станом схем вмикання та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пускорегулюючих</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апаратів, про несправність яких свідчить значний шум дроселів та блимання світла. Терміни чищення світильників та віконного скла в залежності від рівня пилу та газів в повітряному середовищі передбачаються діючими нормами (для віконного скла від двох до чотирьох разів на рік; для світильників від чотирьох до дванадцяти раз на рік). Своєчасно повинна проводитися заміна несправних ламп та ламп, що відпрацювали робочий час. Після заміни ламп та чищення світильників необхідно перевіряти рівень освітленості в контрольних точках не рідше одного разу на рік. Фактично отримана освітленість повинна бути більшою або дорівнювати нормативній освітленості з урахуванням коефіцієнта запасу.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вимірювання рівнів освітленості на робочих поверхнях використовують </a:t>
            </a:r>
            <a:r>
              <a:rPr kumimoji="0" lang="uk-UA" sz="1800" b="0" i="0" u="sng" strike="noStrike" kern="1200" cap="none" spc="0" normalizeH="0" baseline="0" noProof="0" dirty="0">
                <a:ln>
                  <a:noFill/>
                </a:ln>
                <a:solidFill>
                  <a:srgbClr val="FFFFFF"/>
                </a:solidFill>
                <a:effectLst/>
                <a:uLnTx/>
                <a:uFillTx/>
                <a:latin typeface="Century Schoolbook" panose="02040604050505020304"/>
                <a:ea typeface="+mn-ea"/>
                <a:cs typeface="+mn-cs"/>
              </a:rPr>
              <a:t>люксметри (наприклад, Ю-116</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які складаються з фотоелемента та увімкненого до нього міліамперметра. При надходженні світлового потоку на фотоелемент у колі приладу виникає фотострум, пропорційний світловому потоку, що падає. Шкала приладу градуюється в одиницях освітленості,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люксах</a:t>
            </a: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що дає змогу за показаннями приладу оцінити освітленість поверхні. </a:t>
            </a:r>
          </a:p>
        </p:txBody>
      </p:sp>
      <p:pic>
        <p:nvPicPr>
          <p:cNvPr id="10" name="Рисунок 9">
            <a:extLst>
              <a:ext uri="{FF2B5EF4-FFF2-40B4-BE49-F238E27FC236}">
                <a16:creationId xmlns:a16="http://schemas.microsoft.com/office/drawing/2014/main" id="{9062B466-DBE1-43C7-951B-DD54B5172F5A}"/>
              </a:ext>
            </a:extLst>
          </p:cNvPr>
          <p:cNvPicPr>
            <a:picLocks noChangeAspect="1"/>
          </p:cNvPicPr>
          <p:nvPr/>
        </p:nvPicPr>
        <p:blipFill rotWithShape="1">
          <a:blip r:embed="rId2"/>
          <a:srcRect l="60803" t="24749" r="9063" b="29038"/>
          <a:stretch/>
        </p:blipFill>
        <p:spPr>
          <a:xfrm>
            <a:off x="9275582" y="3902528"/>
            <a:ext cx="2916418" cy="2514601"/>
          </a:xfrm>
          <a:prstGeom prst="rect">
            <a:avLst/>
          </a:prstGeom>
        </p:spPr>
      </p:pic>
      <p:pic>
        <p:nvPicPr>
          <p:cNvPr id="12" name="Рисунок 11">
            <a:extLst>
              <a:ext uri="{FF2B5EF4-FFF2-40B4-BE49-F238E27FC236}">
                <a16:creationId xmlns:a16="http://schemas.microsoft.com/office/drawing/2014/main" id="{51C7C405-5820-4DFE-958E-7E7055D5E650}"/>
              </a:ext>
            </a:extLst>
          </p:cNvPr>
          <p:cNvPicPr>
            <a:picLocks noChangeAspect="1"/>
          </p:cNvPicPr>
          <p:nvPr/>
        </p:nvPicPr>
        <p:blipFill rotWithShape="1">
          <a:blip r:embed="rId3"/>
          <a:srcRect l="59598" t="24274" r="6249" b="31419"/>
          <a:stretch/>
        </p:blipFill>
        <p:spPr>
          <a:xfrm>
            <a:off x="9275582" y="174040"/>
            <a:ext cx="2916418" cy="2127271"/>
          </a:xfrm>
          <a:prstGeom prst="rect">
            <a:avLst/>
          </a:prstGeom>
        </p:spPr>
      </p:pic>
    </p:spTree>
    <p:extLst>
      <p:ext uri="{BB962C8B-B14F-4D97-AF65-F5344CB8AC3E}">
        <p14:creationId xmlns:p14="http://schemas.microsoft.com/office/powerpoint/2010/main" val="3827436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C378AE-C00C-4FE5-B079-DC8C469CA52F}"/>
              </a:ext>
            </a:extLst>
          </p:cNvPr>
          <p:cNvSpPr txBox="1"/>
          <p:nvPr/>
        </p:nvSpPr>
        <p:spPr>
          <a:xfrm>
            <a:off x="568036" y="460675"/>
            <a:ext cx="11430000" cy="3693319"/>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Завдяки дуже малому затуханню інфразвуку в повітрі, він поширюється на дуже значні відстані. Практично неможливо зупинити інфразвук за допомогою будівельних конструкцій на шляху його поширення. Неефективні також засоби індивідуального захисту. Дієвим засобом захисту є тільки зниження рівня інфразвуку в самому джерелі його випромінювання. Це внесення конструктивних змін в будову джерел, що дозволяє перейти з області інфразвукових коливань в область звукових, наприклад, за рахунок збільшення частот обертання валів до 20 та більше обертів на секунду; підвищення жорсткості конструкцій; усунення причин низькочастотних вібрацій та резонансних явищ; застосування звукоізоляції та звукопоглинання; зниження інтенсивності аеродинамічних процесів; зменшення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швидкості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витікання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атмосферу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робочих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тіл</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і т. </a:t>
            </a:r>
            <a:r>
              <a:rPr kumimoji="0" lang="uk-UA"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На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виробництві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коливання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інфразвукових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частот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виникають</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під</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час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роботи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компресорів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двигунів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внутрішнього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згоряння</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великих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вентиляторів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руху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локомотивів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автомобілів</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металургії</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джерелами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інфразвуку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є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процеси</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плавки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металу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доменних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конверторних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мартенівських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печах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тощо</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Допустимі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pi</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вн</a:t>
            </a:r>
            <a:r>
              <a:rPr kumimoji="0" lang="pl-PL"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i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тиску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інфразвуку</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в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октавних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смугах</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наведені</a:t>
            </a:r>
            <a:r>
              <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rPr>
              <a:t> у </a:t>
            </a:r>
            <a:r>
              <a:rPr kumimoji="0" lang="ru-RU" sz="18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таблиці</a:t>
            </a:r>
            <a:endParaRPr kumimoji="0" lang="ru-R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Рисунок 4">
            <a:extLst>
              <a:ext uri="{FF2B5EF4-FFF2-40B4-BE49-F238E27FC236}">
                <a16:creationId xmlns:a16="http://schemas.microsoft.com/office/drawing/2014/main" id="{06C4FCDF-099C-4FAF-AF98-D990C0EA98CE}"/>
              </a:ext>
            </a:extLst>
          </p:cNvPr>
          <p:cNvPicPr>
            <a:picLocks noChangeAspect="1"/>
          </p:cNvPicPr>
          <p:nvPr/>
        </p:nvPicPr>
        <p:blipFill rotWithShape="1">
          <a:blip r:embed="rId2"/>
          <a:srcRect l="27841" t="30698" r="25795" b="39423"/>
          <a:stretch/>
        </p:blipFill>
        <p:spPr>
          <a:xfrm>
            <a:off x="698663" y="4153994"/>
            <a:ext cx="7125244" cy="2581661"/>
          </a:xfrm>
          <a:prstGeom prst="rect">
            <a:avLst/>
          </a:prstGeom>
        </p:spPr>
      </p:pic>
      <p:sp>
        <p:nvSpPr>
          <p:cNvPr id="7" name="TextBox 6">
            <a:extLst>
              <a:ext uri="{FF2B5EF4-FFF2-40B4-BE49-F238E27FC236}">
                <a16:creationId xmlns:a16="http://schemas.microsoft.com/office/drawing/2014/main" id="{DC1041DB-51DB-47B1-8B5E-1D567A661794}"/>
              </a:ext>
            </a:extLst>
          </p:cNvPr>
          <p:cNvSpPr txBox="1"/>
          <p:nvPr/>
        </p:nvSpPr>
        <p:spPr>
          <a:xfrm>
            <a:off x="568035" y="122345"/>
            <a:ext cx="1128650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entury Schoolbook" panose="02040604050505020304"/>
                <a:ea typeface="+mn-ea"/>
                <a:cs typeface="+mn-cs"/>
              </a:rPr>
              <a:t>ЗАХИСТ ВІД ІНФРАЗВУКУ</a:t>
            </a:r>
          </a:p>
        </p:txBody>
      </p:sp>
    </p:spTree>
    <p:extLst>
      <p:ext uri="{BB962C8B-B14F-4D97-AF65-F5344CB8AC3E}">
        <p14:creationId xmlns:p14="http://schemas.microsoft.com/office/powerpoint/2010/main" val="2841863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DDCA69-26DA-48DE-AB54-1A8559C716F5}"/>
              </a:ext>
            </a:extLst>
          </p:cNvPr>
          <p:cNvSpPr txBox="1"/>
          <p:nvPr/>
        </p:nvSpPr>
        <p:spPr>
          <a:xfrm>
            <a:off x="568036" y="127797"/>
            <a:ext cx="11416145" cy="2062103"/>
          </a:xfrm>
          <a:prstGeom prst="rect">
            <a:avLst/>
          </a:prstGeom>
          <a:noFill/>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srgbClr val="FFFF00"/>
                </a:solidFill>
                <a:effectLst/>
                <a:uLnTx/>
                <a:uFillTx/>
                <a:latin typeface="Century Schoolbook" panose="02040604050505020304"/>
                <a:ea typeface="+mn-ea"/>
                <a:cs typeface="+mn-cs"/>
              </a:rPr>
              <a:t>ЗАХИСТ ВІД УЛЬТРАЗВУКУ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Згідно ДСН 3.3.6.037-99 (ГОСТ 12.1.001-83) ультразвуковий частотний діапазон поділяється на низькочастотний (від 1,12. 104 до 1,0. 105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Гц</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коли ультразвукові коливання поширюються як повітряним, так і контактним шляхом, та високочастотний (від 1,0. 105 до 1,0. 109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Гц</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коли ультразвукові коливання поширюються лише контактним шляхом. В металургії ультразвук застосовується в процесах та обладнанні для контролю виробів. На організм людини ультразвук впливає, головним чином, при безпосередньому контакті з обладнанням що генерує ультразвук, а також через повітря. При дотриманні заходів безпеки робота з ультразвуком на стані здоров'я не позначається. Допустимі рівні звукового тиску ультразвуку нормовані ДСН 3.3.6.037-99 (таблиця 6.1).</a:t>
            </a:r>
          </a:p>
        </p:txBody>
      </p:sp>
      <p:sp>
        <p:nvSpPr>
          <p:cNvPr id="5" name="TextBox 4">
            <a:extLst>
              <a:ext uri="{FF2B5EF4-FFF2-40B4-BE49-F238E27FC236}">
                <a16:creationId xmlns:a16="http://schemas.microsoft.com/office/drawing/2014/main" id="{DAFCA4F1-8A51-48F0-A88A-27187F5E221E}"/>
              </a:ext>
            </a:extLst>
          </p:cNvPr>
          <p:cNvSpPr txBox="1"/>
          <p:nvPr/>
        </p:nvSpPr>
        <p:spPr>
          <a:xfrm>
            <a:off x="568036" y="2189900"/>
            <a:ext cx="11416144" cy="2800767"/>
          </a:xfrm>
          <a:prstGeom prst="rect">
            <a:avLst/>
          </a:prstGeom>
          <a:noFill/>
          <a:ln>
            <a:solidFill>
              <a:srgbClr val="FFFF0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Для зниження шкідливого впливу підвищених рівнів ультразвуку зменшують шкідливе випромінювання звукової енергії у джерелі, а також локалізують дію ультразвуку за допомогою конструктивних та планувальних рішень і </a:t>
            </a:r>
            <a:r>
              <a:rPr kumimoji="0" lang="uk-UA" sz="1600" b="0" i="0" u="none" strike="noStrike" kern="1200" cap="none" spc="0" normalizeH="0" baseline="0" noProof="0">
                <a:ln>
                  <a:noFill/>
                </a:ln>
                <a:solidFill>
                  <a:srgbClr val="FFFFFF"/>
                </a:solidFill>
                <a:effectLst/>
                <a:uLnTx/>
                <a:uFillTx/>
                <a:latin typeface="Century Schoolbook" panose="02040604050505020304"/>
                <a:ea typeface="+mn-ea"/>
                <a:cs typeface="+mn-cs"/>
              </a:rPr>
              <a:t>здійснюють організаційно-профілактичні </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заходи. Зменшення шкідливого випромінювання у джерелі може досягатися, наприклад, підвищенням номінальних робочих частот джерел ультразвуку та виключенням паразитного випромінювання звукової енергії. Для локалізації дії ультразвуку конструктивними та планувальними рішеннями використовують: звукоізолюючі кожухи, </a:t>
            </a:r>
            <a:r>
              <a:rPr kumimoji="0" lang="uk-UA"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напівкожухи</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екрани; окремі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кабіни</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де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розміщують</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ультразвукове</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обладнання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блокування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що</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відключає</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генератор ультразвуку у </a:t>
            </a:r>
            <a:r>
              <a:rPr kumimoji="0" lang="pl-PL"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pa</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зі</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порушення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звукоізоляції</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дистанційне</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керування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облицювання</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приміщень</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та к</a:t>
            </a:r>
            <a:r>
              <a:rPr kumimoji="0" lang="pl-PL"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a</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бін</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звукопоглинальними</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ru-RU" sz="1600" b="0" i="0" u="none" strike="noStrike" kern="1200" cap="none" spc="0" normalizeH="0" baseline="0" noProof="0" dirty="0" err="1">
                <a:ln>
                  <a:noFill/>
                </a:ln>
                <a:solidFill>
                  <a:srgbClr val="FFFFFF"/>
                </a:solidFill>
                <a:effectLst/>
                <a:uLnTx/>
                <a:uFillTx/>
                <a:latin typeface="Century Schoolbook" panose="02040604050505020304"/>
                <a:ea typeface="+mn-ea"/>
                <a:cs typeface="+mn-cs"/>
              </a:rPr>
              <a:t>матеріалами</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r>
              <a:rPr kumimoji="0" lang="uk-UA"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Організаційно-профілактичні заходи включають інструктаж про характер дії підвищених рівнів ультразвуку та про засоби захисту від нього, а також організацію раціонального режиму праці та відпочинку</a:t>
            </a:r>
            <a:r>
              <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7" name="Рисунок 6">
            <a:extLst>
              <a:ext uri="{FF2B5EF4-FFF2-40B4-BE49-F238E27FC236}">
                <a16:creationId xmlns:a16="http://schemas.microsoft.com/office/drawing/2014/main" id="{9792E0BD-DC2A-4412-A63E-779D60BE319C}"/>
              </a:ext>
            </a:extLst>
          </p:cNvPr>
          <p:cNvPicPr>
            <a:picLocks noChangeAspect="1"/>
          </p:cNvPicPr>
          <p:nvPr/>
        </p:nvPicPr>
        <p:blipFill rotWithShape="1">
          <a:blip r:embed="rId2"/>
          <a:srcRect l="20454" t="44773" r="19659" b="35144"/>
          <a:stretch/>
        </p:blipFill>
        <p:spPr>
          <a:xfrm>
            <a:off x="568035" y="4990667"/>
            <a:ext cx="9226087" cy="1739536"/>
          </a:xfrm>
          <a:prstGeom prst="rect">
            <a:avLst/>
          </a:prstGeom>
        </p:spPr>
      </p:pic>
    </p:spTree>
    <p:extLst>
      <p:ext uri="{BB962C8B-B14F-4D97-AF65-F5344CB8AC3E}">
        <p14:creationId xmlns:p14="http://schemas.microsoft.com/office/powerpoint/2010/main" val="25393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2807B-E06F-4E4D-B988-66B33059763F}"/>
              </a:ext>
            </a:extLst>
          </p:cNvPr>
          <p:cNvSpPr txBox="1"/>
          <p:nvPr/>
        </p:nvSpPr>
        <p:spPr>
          <a:xfrm>
            <a:off x="180108" y="247638"/>
            <a:ext cx="6331528" cy="5919569"/>
          </a:xfrm>
          <a:prstGeom prst="rect">
            <a:avLst/>
          </a:prstGeom>
          <a:solidFill>
            <a:schemeClr val="tx2">
              <a:lumMod val="50000"/>
            </a:schemeClr>
          </a:solidFill>
        </p:spPr>
        <p:txBody>
          <a:bodyPr wrap="square">
            <a:spAutoFit/>
          </a:bodyPr>
          <a:lstStyle/>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Вимоги до промислового будівлі або споруди залишаються такими ж, як і до громадської: функціональна доцільність, врахування досягнень сучасної науки і техніки при проектуванні і будівництві, естетичні та економічні вимоги.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Специфіка проектування промислових будівель випливає з особливостей їх функції. У цивільних будівлях функція складається тільки з потреб людини, в промислових будівлях визначальним є технологічний процес виробництва. Тому основою для архітектурної розробки проекту тут є технологічна схема (умовне зображення технологічного процесу виробництва), яка складається технологом-фахівцем з даної галузі промисловості.</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Технологія виробництва визначає габарити будівлі, його насиченість інженерним і транспортним устаткуванням. Технологічний процес може пред'являти спеціальні вимоги до вентиляції, ступеня і характеру освітленості, чистоти, температури і вологості повітря і т. Д. Тому при проектуванні промислових будівель необхідна тісна співпраця архітекторів, інженерів, механіків, технологів і економістів.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Таким чином, </a:t>
            </a:r>
            <a:r>
              <a:rPr lang="uk-UA" sz="1600" dirty="0" err="1">
                <a:effectLst/>
                <a:latin typeface="Times New Roman" panose="02020603050405020304" pitchFamily="18" charset="0"/>
                <a:ea typeface="Calibri" panose="020F0502020204030204" pitchFamily="34" charset="0"/>
                <a:cs typeface="Times New Roman" panose="02020603050405020304" pitchFamily="18" charset="0"/>
              </a:rPr>
              <a:t>об'ємно</a:t>
            </a:r>
            <a:r>
              <a:rPr lang="uk-UA" sz="1600" dirty="0">
                <a:effectLst/>
                <a:latin typeface="Times New Roman" panose="02020603050405020304" pitchFamily="18" charset="0"/>
                <a:ea typeface="Calibri" panose="020F0502020204030204" pitchFamily="34" charset="0"/>
                <a:cs typeface="Times New Roman" panose="02020603050405020304" pitchFamily="18" charset="0"/>
              </a:rPr>
              <a:t>-планувальні рішення виробничих будівель цілком випливають із специфічних умов тих чи інших галузей промисловості.</a:t>
            </a:r>
          </a:p>
          <a:p>
            <a:pPr marL="285750" indent="-285750" algn="just">
              <a:spcAft>
                <a:spcPts val="800"/>
              </a:spcAft>
              <a:buFont typeface="Wingdings" panose="05000000000000000000" pitchFamily="2" charset="2"/>
              <a:buChar char="ü"/>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CAF39FD0-309D-4D7E-95B8-C5138E43F79D}"/>
              </a:ext>
            </a:extLst>
          </p:cNvPr>
          <p:cNvPicPr>
            <a:picLocks noChangeAspect="1"/>
          </p:cNvPicPr>
          <p:nvPr/>
        </p:nvPicPr>
        <p:blipFill rotWithShape="1">
          <a:blip r:embed="rId2"/>
          <a:srcRect l="48068" t="25424" r="22045" b="14908"/>
          <a:stretch/>
        </p:blipFill>
        <p:spPr>
          <a:xfrm>
            <a:off x="6738368" y="247638"/>
            <a:ext cx="5273524" cy="5919569"/>
          </a:xfrm>
          <a:prstGeom prst="rect">
            <a:avLst/>
          </a:prstGeom>
        </p:spPr>
      </p:pic>
    </p:spTree>
    <p:extLst>
      <p:ext uri="{BB962C8B-B14F-4D97-AF65-F5344CB8AC3E}">
        <p14:creationId xmlns:p14="http://schemas.microsoft.com/office/powerpoint/2010/main" val="838410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Глубина">
  <a:themeElements>
    <a:clrScheme name="Глубина">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Глубина">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Вид">
  <a:themeElements>
    <a:clrScheme name="Вид">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Вид">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Вид">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Дамаск</Template>
  <TotalTime>1117</TotalTime>
  <Words>12669</Words>
  <Application>Microsoft Office PowerPoint</Application>
  <PresentationFormat>Широкоэкранный</PresentationFormat>
  <Paragraphs>660</Paragraphs>
  <Slides>85</Slides>
  <Notes>0</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4</vt:i4>
      </vt:variant>
      <vt:variant>
        <vt:lpstr>Заголовки слайдов</vt:lpstr>
      </vt:variant>
      <vt:variant>
        <vt:i4>85</vt:i4>
      </vt:variant>
    </vt:vector>
  </HeadingPairs>
  <TitlesOfParts>
    <vt:vector size="103" baseType="lpstr">
      <vt:lpstr>Arial</vt:lpstr>
      <vt:lpstr>Bookman Old Style</vt:lpstr>
      <vt:lpstr>Calibri</vt:lpstr>
      <vt:lpstr>Calisto MT</vt:lpstr>
      <vt:lpstr>Century Schoolbook</vt:lpstr>
      <vt:lpstr>Corbel</vt:lpstr>
      <vt:lpstr>MS Mincho</vt:lpstr>
      <vt:lpstr>Rockwell</vt:lpstr>
      <vt:lpstr>Symbol</vt:lpstr>
      <vt:lpstr>Tahoma</vt:lpstr>
      <vt:lpstr>Times New Roman</vt:lpstr>
      <vt:lpstr>Trebuchet MS</vt:lpstr>
      <vt:lpstr>Wingdings</vt:lpstr>
      <vt:lpstr>Wingdings 2</vt:lpstr>
      <vt:lpstr>Damask</vt:lpstr>
      <vt:lpstr>Глубина</vt:lpstr>
      <vt:lpstr>Сланец</vt:lpstr>
      <vt:lpstr>Вид</vt:lpstr>
      <vt:lpstr>Проектування безпечних промислових споруд та природоохоронного обладнання</vt:lpstr>
      <vt:lpstr>Основні питання, які розглядаються під час вивчення дисципліни: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 Probook 4540s</dc:creator>
  <cp:lastModifiedBy>Пользователь Windows</cp:lastModifiedBy>
  <cp:revision>44</cp:revision>
  <dcterms:created xsi:type="dcterms:W3CDTF">2021-04-07T16:51:50Z</dcterms:created>
  <dcterms:modified xsi:type="dcterms:W3CDTF">2023-09-21T12:41:02Z</dcterms:modified>
</cp:coreProperties>
</file>