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44"/>
  </p:notesMasterIdLst>
  <p:handoutMasterIdLst>
    <p:handoutMasterId r:id="rId45"/>
  </p:handoutMasterIdLst>
  <p:sldIdLst>
    <p:sldId id="321" r:id="rId5"/>
    <p:sldId id="330" r:id="rId6"/>
    <p:sldId id="257" r:id="rId7"/>
    <p:sldId id="372" r:id="rId8"/>
    <p:sldId id="258" r:id="rId9"/>
    <p:sldId id="373" r:id="rId10"/>
    <p:sldId id="374" r:id="rId11"/>
    <p:sldId id="260" r:id="rId12"/>
    <p:sldId id="335" r:id="rId13"/>
    <p:sldId id="375" r:id="rId14"/>
    <p:sldId id="376" r:id="rId15"/>
    <p:sldId id="354" r:id="rId16"/>
    <p:sldId id="355" r:id="rId17"/>
    <p:sldId id="377" r:id="rId18"/>
    <p:sldId id="378" r:id="rId19"/>
    <p:sldId id="379" r:id="rId20"/>
    <p:sldId id="400" r:id="rId21"/>
    <p:sldId id="399" r:id="rId22"/>
    <p:sldId id="401" r:id="rId23"/>
    <p:sldId id="380" r:id="rId24"/>
    <p:sldId id="381" r:id="rId25"/>
    <p:sldId id="382" r:id="rId26"/>
    <p:sldId id="397" r:id="rId27"/>
    <p:sldId id="391" r:id="rId28"/>
    <p:sldId id="392" r:id="rId29"/>
    <p:sldId id="402" r:id="rId30"/>
    <p:sldId id="403" r:id="rId31"/>
    <p:sldId id="398" r:id="rId32"/>
    <p:sldId id="383" r:id="rId33"/>
    <p:sldId id="384" r:id="rId34"/>
    <p:sldId id="385" r:id="rId35"/>
    <p:sldId id="386" r:id="rId36"/>
    <p:sldId id="388" r:id="rId37"/>
    <p:sldId id="389" r:id="rId38"/>
    <p:sldId id="395" r:id="rId39"/>
    <p:sldId id="393" r:id="rId40"/>
    <p:sldId id="396" r:id="rId41"/>
    <p:sldId id="371" r:id="rId42"/>
    <p:sldId id="295" r:id="rId43"/>
  </p:sldIdLst>
  <p:sldSz cx="12188825" cy="6858000"/>
  <p:notesSz cx="6669088" cy="9926638"/>
  <p:defaultTextStyle>
    <a:defPPr>
      <a:defRPr lang="en-US"/>
    </a:defPPr>
    <a:lvl1pPr marL="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9" pos="3839" userDrawn="1">
          <p15:clr>
            <a:srgbClr val="A4A3A4"/>
          </p15:clr>
        </p15:guide>
        <p15:guide id="10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CAE1"/>
    <a:srgbClr val="E5ECB4"/>
    <a:srgbClr val="15B6B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90" autoAdjust="0"/>
    <p:restoredTop sz="94280" autoAdjust="0"/>
  </p:normalViewPr>
  <p:slideViewPr>
    <p:cSldViewPr showGuides="1">
      <p:cViewPr varScale="1">
        <p:scale>
          <a:sx n="80" d="100"/>
          <a:sy n="80" d="100"/>
        </p:scale>
        <p:origin x="1512" y="60"/>
      </p:cViewPr>
      <p:guideLst>
        <p:guide pos="3839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1986" y="108"/>
      </p:cViewPr>
      <p:guideLst>
        <p:guide orient="horz" pos="3127"/>
        <p:guide pos="210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66EA6FF-2444-44A7-919D-9DD3B9E88991}" type="doc">
      <dgm:prSet loTypeId="urn:microsoft.com/office/officeart/2005/8/layout/cycle3" loCatId="cycle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2C970E-5644-4528-9234-111CC1D4520A}">
      <dgm:prSet phldrT="[Текст]" custT="1"/>
      <dgm:spPr/>
      <dgm:t>
        <a:bodyPr/>
        <a:lstStyle/>
        <a:p>
          <a:r>
            <a:rPr lang="uk-UA" sz="1400" i="1" dirty="0" smtClean="0"/>
            <a:t>подання працівником заяви про прийняття на роботу з представленням всіх необхідних документів</a:t>
          </a:r>
          <a:endParaRPr lang="ru-RU" sz="1400" dirty="0"/>
        </a:p>
      </dgm:t>
    </dgm:pt>
    <dgm:pt modelId="{575F8CA1-B840-4667-84F5-E3DBB64A55D1}" type="parTrans" cxnId="{C0CFA00C-6650-4235-A74A-C5C6E23EC85C}">
      <dgm:prSet/>
      <dgm:spPr/>
      <dgm:t>
        <a:bodyPr/>
        <a:lstStyle/>
        <a:p>
          <a:endParaRPr lang="ru-RU"/>
        </a:p>
      </dgm:t>
    </dgm:pt>
    <dgm:pt modelId="{477FDB34-7E0F-4B0A-9913-42DA9C10C2FE}" type="sibTrans" cxnId="{C0CFA00C-6650-4235-A74A-C5C6E23EC85C}">
      <dgm:prSet/>
      <dgm:spPr/>
      <dgm:t>
        <a:bodyPr/>
        <a:lstStyle/>
        <a:p>
          <a:endParaRPr lang="ru-RU"/>
        </a:p>
      </dgm:t>
    </dgm:pt>
    <dgm:pt modelId="{70B5005E-1E8F-4DC5-ABF7-13D300F84B11}">
      <dgm:prSet phldrT="[Текст]" custT="1"/>
      <dgm:spPr/>
      <dgm:t>
        <a:bodyPr/>
        <a:lstStyle/>
        <a:p>
          <a:r>
            <a:rPr lang="uk-UA" sz="1400" i="1" dirty="0" smtClean="0"/>
            <a:t>візи певних посадових осіб і резолюція власника або посадової особи, що має право прийняття на роботу</a:t>
          </a:r>
          <a:endParaRPr lang="ru-RU" sz="1400" dirty="0"/>
        </a:p>
      </dgm:t>
    </dgm:pt>
    <dgm:pt modelId="{DD3DF10B-AF10-4D95-8E00-90D9066DA375}" type="parTrans" cxnId="{27A10E92-6660-4B73-AF40-0AF0ADABAF0C}">
      <dgm:prSet/>
      <dgm:spPr/>
      <dgm:t>
        <a:bodyPr/>
        <a:lstStyle/>
        <a:p>
          <a:endParaRPr lang="ru-RU"/>
        </a:p>
      </dgm:t>
    </dgm:pt>
    <dgm:pt modelId="{3D4DA3CA-828A-423E-BC31-5CC4494FAA40}" type="sibTrans" cxnId="{27A10E92-6660-4B73-AF40-0AF0ADABAF0C}">
      <dgm:prSet/>
      <dgm:spPr/>
      <dgm:t>
        <a:bodyPr/>
        <a:lstStyle/>
        <a:p>
          <a:endParaRPr lang="ru-RU"/>
        </a:p>
      </dgm:t>
    </dgm:pt>
    <dgm:pt modelId="{376A84EE-EF1C-4114-AF4B-FBC22BF75FFA}">
      <dgm:prSet phldrT="[Текст]" custT="1"/>
      <dgm:spPr/>
      <dgm:t>
        <a:bodyPr/>
        <a:lstStyle/>
        <a:p>
          <a:r>
            <a:rPr lang="uk-UA" sz="1200" i="1" dirty="0" smtClean="0"/>
            <a:t>видання </a:t>
          </a:r>
          <a:r>
            <a:rPr lang="uk-UA" sz="1400" i="1" dirty="0" smtClean="0"/>
            <a:t>власником</a:t>
          </a:r>
          <a:r>
            <a:rPr lang="uk-UA" sz="1200" i="1" dirty="0" smtClean="0"/>
            <a:t> або уповноваженим органом наказу про зарахування працівника на роботу на основі досягнутої угоди</a:t>
          </a:r>
          <a:endParaRPr lang="ru-RU" sz="1200" dirty="0"/>
        </a:p>
      </dgm:t>
    </dgm:pt>
    <dgm:pt modelId="{ADE57C6E-70B1-4DFA-B8C9-22187AA8F20B}" type="parTrans" cxnId="{0E3CEFB4-5B4F-4C06-B397-A190C2E9DEDE}">
      <dgm:prSet/>
      <dgm:spPr/>
      <dgm:t>
        <a:bodyPr/>
        <a:lstStyle/>
        <a:p>
          <a:endParaRPr lang="ru-RU"/>
        </a:p>
      </dgm:t>
    </dgm:pt>
    <dgm:pt modelId="{1E701E1C-F411-4345-869E-BA5EE644AF1F}" type="sibTrans" cxnId="{0E3CEFB4-5B4F-4C06-B397-A190C2E9DEDE}">
      <dgm:prSet/>
      <dgm:spPr/>
      <dgm:t>
        <a:bodyPr/>
        <a:lstStyle/>
        <a:p>
          <a:endParaRPr lang="ru-RU"/>
        </a:p>
      </dgm:t>
    </dgm:pt>
    <dgm:pt modelId="{12A376D6-2A07-4CBD-A611-F97FDDE315D7}">
      <dgm:prSet phldrT="[Текст]"/>
      <dgm:spPr/>
      <dgm:t>
        <a:bodyPr/>
        <a:lstStyle/>
        <a:p>
          <a:r>
            <a:rPr lang="uk-UA" i="1" dirty="0" smtClean="0"/>
            <a:t>пред’явлення наказу працівникові під розписку</a:t>
          </a:r>
          <a:endParaRPr lang="ru-RU" dirty="0"/>
        </a:p>
      </dgm:t>
    </dgm:pt>
    <dgm:pt modelId="{76051A1A-4E64-4625-9F08-041D95519CCE}" type="parTrans" cxnId="{AAC0A4A5-27D6-468B-9F90-4A3DCAB631DD}">
      <dgm:prSet/>
      <dgm:spPr/>
      <dgm:t>
        <a:bodyPr/>
        <a:lstStyle/>
        <a:p>
          <a:endParaRPr lang="ru-RU"/>
        </a:p>
      </dgm:t>
    </dgm:pt>
    <dgm:pt modelId="{C2E5DA8F-CE26-4171-80A9-3C51D7D5A76F}" type="sibTrans" cxnId="{AAC0A4A5-27D6-468B-9F90-4A3DCAB631DD}">
      <dgm:prSet/>
      <dgm:spPr/>
      <dgm:t>
        <a:bodyPr/>
        <a:lstStyle/>
        <a:p>
          <a:endParaRPr lang="ru-RU"/>
        </a:p>
      </dgm:t>
    </dgm:pt>
    <dgm:pt modelId="{3C26D064-5D20-4C91-9A62-F90546C6917A}">
      <dgm:prSet phldrT="[Текст]" custT="1"/>
      <dgm:spPr/>
      <dgm:t>
        <a:bodyPr/>
        <a:lstStyle/>
        <a:p>
          <a:r>
            <a:rPr lang="uk-UA" sz="1600" i="1" dirty="0" smtClean="0"/>
            <a:t>внесення в трудову книжку запису про прийняття на роботу</a:t>
          </a:r>
          <a:endParaRPr lang="ru-RU" sz="1600" dirty="0"/>
        </a:p>
      </dgm:t>
    </dgm:pt>
    <dgm:pt modelId="{A12D4CA0-576C-4BFF-A9CF-D7193B832782}" type="parTrans" cxnId="{D8632345-B1F8-469A-8E96-A39B59E1A128}">
      <dgm:prSet/>
      <dgm:spPr/>
      <dgm:t>
        <a:bodyPr/>
        <a:lstStyle/>
        <a:p>
          <a:endParaRPr lang="ru-RU"/>
        </a:p>
      </dgm:t>
    </dgm:pt>
    <dgm:pt modelId="{1DC9F54D-DB1A-43D5-8F51-21EC7E405DDF}" type="sibTrans" cxnId="{D8632345-B1F8-469A-8E96-A39B59E1A128}">
      <dgm:prSet/>
      <dgm:spPr/>
      <dgm:t>
        <a:bodyPr/>
        <a:lstStyle/>
        <a:p>
          <a:endParaRPr lang="ru-RU"/>
        </a:p>
      </dgm:t>
    </dgm:pt>
    <dgm:pt modelId="{6A83EC1C-70EF-416F-BF01-F3ED0BA68D61}">
      <dgm:prSet phldrT="[Текст]" custT="1"/>
      <dgm:spPr/>
      <dgm:t>
        <a:bodyPr/>
        <a:lstStyle/>
        <a:p>
          <a:r>
            <a:rPr lang="ru-RU" sz="1600" dirty="0" err="1" smtClean="0"/>
            <a:t>ознайомлення</a:t>
          </a:r>
          <a:r>
            <a:rPr lang="ru-RU" sz="1600" dirty="0" smtClean="0"/>
            <a:t> </a:t>
          </a:r>
          <a:r>
            <a:rPr lang="ru-RU" sz="1600" dirty="0" err="1" smtClean="0"/>
            <a:t>працівника</a:t>
          </a:r>
          <a:r>
            <a:rPr lang="ru-RU" sz="1600" dirty="0" smtClean="0"/>
            <a:t> з </a:t>
          </a:r>
          <a:r>
            <a:rPr lang="ru-RU" sz="1600" dirty="0" err="1" smtClean="0"/>
            <a:t>записом</a:t>
          </a:r>
          <a:r>
            <a:rPr lang="ru-RU" sz="1600" dirty="0" smtClean="0"/>
            <a:t> у </a:t>
          </a:r>
          <a:r>
            <a:rPr lang="ru-RU" sz="1600" dirty="0" err="1" smtClean="0"/>
            <a:t>трудовій</a:t>
          </a:r>
          <a:r>
            <a:rPr lang="ru-RU" sz="1600" dirty="0" smtClean="0"/>
            <a:t> </a:t>
          </a:r>
          <a:r>
            <a:rPr lang="ru-RU" sz="1600" dirty="0" err="1" smtClean="0"/>
            <a:t>книжці</a:t>
          </a:r>
          <a:r>
            <a:rPr lang="ru-RU" sz="1600" dirty="0" smtClean="0"/>
            <a:t> </a:t>
          </a:r>
          <a:r>
            <a:rPr lang="ru-RU" sz="1600" dirty="0" err="1" smtClean="0"/>
            <a:t>під</a:t>
          </a:r>
          <a:r>
            <a:rPr lang="ru-RU" sz="1600" dirty="0" smtClean="0"/>
            <a:t> </a:t>
          </a:r>
          <a:r>
            <a:rPr lang="ru-RU" sz="1600" dirty="0" err="1" smtClean="0"/>
            <a:t>розписку</a:t>
          </a:r>
          <a:r>
            <a:rPr lang="ru-RU" sz="1600" dirty="0" smtClean="0"/>
            <a:t> в </a:t>
          </a:r>
          <a:r>
            <a:rPr lang="ru-RU" sz="1600" dirty="0" err="1" smtClean="0"/>
            <a:t>особистій</a:t>
          </a:r>
          <a:r>
            <a:rPr lang="ru-RU" sz="1600" dirty="0" smtClean="0"/>
            <a:t> </a:t>
          </a:r>
          <a:r>
            <a:rPr lang="ru-RU" sz="1600" dirty="0" err="1" smtClean="0"/>
            <a:t>картці</a:t>
          </a:r>
          <a:endParaRPr lang="ru-RU" sz="1600" dirty="0"/>
        </a:p>
      </dgm:t>
    </dgm:pt>
    <dgm:pt modelId="{77F7C6DA-7EFE-4019-AF7A-DA3D075F52B7}" type="parTrans" cxnId="{7BF4C117-0572-4635-BB37-2065D32C4D0E}">
      <dgm:prSet/>
      <dgm:spPr/>
      <dgm:t>
        <a:bodyPr/>
        <a:lstStyle/>
        <a:p>
          <a:endParaRPr lang="ru-RU"/>
        </a:p>
      </dgm:t>
    </dgm:pt>
    <dgm:pt modelId="{9C53096A-11EF-4908-A383-0B1B2F108FE9}" type="sibTrans" cxnId="{7BF4C117-0572-4635-BB37-2065D32C4D0E}">
      <dgm:prSet/>
      <dgm:spPr/>
      <dgm:t>
        <a:bodyPr/>
        <a:lstStyle/>
        <a:p>
          <a:endParaRPr lang="ru-RU"/>
        </a:p>
      </dgm:t>
    </dgm:pt>
    <dgm:pt modelId="{B35315EF-5D0E-4FA4-963C-A6D462CF5644}" type="pres">
      <dgm:prSet presAssocID="{666EA6FF-2444-44A7-919D-9DD3B9E8899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uk-UA"/>
        </a:p>
      </dgm:t>
    </dgm:pt>
    <dgm:pt modelId="{D06E74C7-8BEC-4100-BA08-9FF71B8914A5}" type="pres">
      <dgm:prSet presAssocID="{666EA6FF-2444-44A7-919D-9DD3B9E88991}" presName="cycle" presStyleCnt="0"/>
      <dgm:spPr/>
    </dgm:pt>
    <dgm:pt modelId="{F13A2A53-DB6A-44DD-AADD-B08E4D6EB5FB}" type="pres">
      <dgm:prSet presAssocID="{292C970E-5644-4528-9234-111CC1D4520A}" presName="nodeFirst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68A3638F-B02C-4CA9-B8DE-7A290CD387DA}" type="pres">
      <dgm:prSet presAssocID="{477FDB34-7E0F-4B0A-9913-42DA9C10C2FE}" presName="sibTransFirstNode" presStyleLbl="bgShp" presStyleIdx="0" presStyleCnt="1"/>
      <dgm:spPr/>
      <dgm:t>
        <a:bodyPr/>
        <a:lstStyle/>
        <a:p>
          <a:endParaRPr lang="uk-UA"/>
        </a:p>
      </dgm:t>
    </dgm:pt>
    <dgm:pt modelId="{10DF2AAB-339F-4AB3-8A26-626D7A4BD92A}" type="pres">
      <dgm:prSet presAssocID="{70B5005E-1E8F-4DC5-ABF7-13D300F84B11}" presName="nodeFollowingNodes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51968E57-C913-4048-A4A2-3615B8B3FA69}" type="pres">
      <dgm:prSet presAssocID="{376A84EE-EF1C-4114-AF4B-FBC22BF75FFA}" presName="nodeFollowingNodes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B5F74BD0-959A-4B3C-94F4-FABB56B459B8}" type="pres">
      <dgm:prSet presAssocID="{12A376D6-2A07-4CBD-A611-F97FDDE315D7}" presName="nodeFollowingNodes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8432A093-705D-453D-9874-6F9F6AFFD1DF}" type="pres">
      <dgm:prSet presAssocID="{3C26D064-5D20-4C91-9A62-F90546C6917A}" presName="nodeFollowingNodes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  <dgm:pt modelId="{C72DCD67-C342-475E-8A8B-45748949FBB1}" type="pres">
      <dgm:prSet presAssocID="{6A83EC1C-70EF-416F-BF01-F3ED0BA68D61}" presName="nodeFollowingNodes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uk-UA"/>
        </a:p>
      </dgm:t>
    </dgm:pt>
  </dgm:ptLst>
  <dgm:cxnLst>
    <dgm:cxn modelId="{3235367C-A33E-4D90-A577-1181E0C4D598}" type="presOf" srcId="{477FDB34-7E0F-4B0A-9913-42DA9C10C2FE}" destId="{68A3638F-B02C-4CA9-B8DE-7A290CD387DA}" srcOrd="0" destOrd="0" presId="urn:microsoft.com/office/officeart/2005/8/layout/cycle3"/>
    <dgm:cxn modelId="{D8632345-B1F8-469A-8E96-A39B59E1A128}" srcId="{666EA6FF-2444-44A7-919D-9DD3B9E88991}" destId="{3C26D064-5D20-4C91-9A62-F90546C6917A}" srcOrd="4" destOrd="0" parTransId="{A12D4CA0-576C-4BFF-A9CF-D7193B832782}" sibTransId="{1DC9F54D-DB1A-43D5-8F51-21EC7E405DDF}"/>
    <dgm:cxn modelId="{0E3CEFB4-5B4F-4C06-B397-A190C2E9DEDE}" srcId="{666EA6FF-2444-44A7-919D-9DD3B9E88991}" destId="{376A84EE-EF1C-4114-AF4B-FBC22BF75FFA}" srcOrd="2" destOrd="0" parTransId="{ADE57C6E-70B1-4DFA-B8C9-22187AA8F20B}" sibTransId="{1E701E1C-F411-4345-869E-BA5EE644AF1F}"/>
    <dgm:cxn modelId="{693F44AB-B809-4249-B3E5-802E15B52A95}" type="presOf" srcId="{292C970E-5644-4528-9234-111CC1D4520A}" destId="{F13A2A53-DB6A-44DD-AADD-B08E4D6EB5FB}" srcOrd="0" destOrd="0" presId="urn:microsoft.com/office/officeart/2005/8/layout/cycle3"/>
    <dgm:cxn modelId="{0CE9CE3A-31A2-4325-B42E-6CB6C52186DE}" type="presOf" srcId="{12A376D6-2A07-4CBD-A611-F97FDDE315D7}" destId="{B5F74BD0-959A-4B3C-94F4-FABB56B459B8}" srcOrd="0" destOrd="0" presId="urn:microsoft.com/office/officeart/2005/8/layout/cycle3"/>
    <dgm:cxn modelId="{C0CFA00C-6650-4235-A74A-C5C6E23EC85C}" srcId="{666EA6FF-2444-44A7-919D-9DD3B9E88991}" destId="{292C970E-5644-4528-9234-111CC1D4520A}" srcOrd="0" destOrd="0" parTransId="{575F8CA1-B840-4667-84F5-E3DBB64A55D1}" sibTransId="{477FDB34-7E0F-4B0A-9913-42DA9C10C2FE}"/>
    <dgm:cxn modelId="{7BF4C117-0572-4635-BB37-2065D32C4D0E}" srcId="{666EA6FF-2444-44A7-919D-9DD3B9E88991}" destId="{6A83EC1C-70EF-416F-BF01-F3ED0BA68D61}" srcOrd="5" destOrd="0" parTransId="{77F7C6DA-7EFE-4019-AF7A-DA3D075F52B7}" sibTransId="{9C53096A-11EF-4908-A383-0B1B2F108FE9}"/>
    <dgm:cxn modelId="{AAC0A4A5-27D6-468B-9F90-4A3DCAB631DD}" srcId="{666EA6FF-2444-44A7-919D-9DD3B9E88991}" destId="{12A376D6-2A07-4CBD-A611-F97FDDE315D7}" srcOrd="3" destOrd="0" parTransId="{76051A1A-4E64-4625-9F08-041D95519CCE}" sibTransId="{C2E5DA8F-CE26-4171-80A9-3C51D7D5A76F}"/>
    <dgm:cxn modelId="{27A10E92-6660-4B73-AF40-0AF0ADABAF0C}" srcId="{666EA6FF-2444-44A7-919D-9DD3B9E88991}" destId="{70B5005E-1E8F-4DC5-ABF7-13D300F84B11}" srcOrd="1" destOrd="0" parTransId="{DD3DF10B-AF10-4D95-8E00-90D9066DA375}" sibTransId="{3D4DA3CA-828A-423E-BC31-5CC4494FAA40}"/>
    <dgm:cxn modelId="{106230F0-ECE0-4B3D-8ADD-02A76CC3AFCE}" type="presOf" srcId="{70B5005E-1E8F-4DC5-ABF7-13D300F84B11}" destId="{10DF2AAB-339F-4AB3-8A26-626D7A4BD92A}" srcOrd="0" destOrd="0" presId="urn:microsoft.com/office/officeart/2005/8/layout/cycle3"/>
    <dgm:cxn modelId="{9010D29B-C07E-4D84-B86D-23269EF67F60}" type="presOf" srcId="{376A84EE-EF1C-4114-AF4B-FBC22BF75FFA}" destId="{51968E57-C913-4048-A4A2-3615B8B3FA69}" srcOrd="0" destOrd="0" presId="urn:microsoft.com/office/officeart/2005/8/layout/cycle3"/>
    <dgm:cxn modelId="{480DFA42-3F3A-4206-A1CC-0446859CE21E}" type="presOf" srcId="{6A83EC1C-70EF-416F-BF01-F3ED0BA68D61}" destId="{C72DCD67-C342-475E-8A8B-45748949FBB1}" srcOrd="0" destOrd="0" presId="urn:microsoft.com/office/officeart/2005/8/layout/cycle3"/>
    <dgm:cxn modelId="{26221168-C07C-422C-AB89-831FE4E7DA11}" type="presOf" srcId="{666EA6FF-2444-44A7-919D-9DD3B9E88991}" destId="{B35315EF-5D0E-4FA4-963C-A6D462CF5644}" srcOrd="0" destOrd="0" presId="urn:microsoft.com/office/officeart/2005/8/layout/cycle3"/>
    <dgm:cxn modelId="{22B7F81A-9BFB-48B6-8A06-1874C16279C0}" type="presOf" srcId="{3C26D064-5D20-4C91-9A62-F90546C6917A}" destId="{8432A093-705D-453D-9874-6F9F6AFFD1DF}" srcOrd="0" destOrd="0" presId="urn:microsoft.com/office/officeart/2005/8/layout/cycle3"/>
    <dgm:cxn modelId="{9B7600C8-0B09-429E-86B5-74C66D457F70}" type="presParOf" srcId="{B35315EF-5D0E-4FA4-963C-A6D462CF5644}" destId="{D06E74C7-8BEC-4100-BA08-9FF71B8914A5}" srcOrd="0" destOrd="0" presId="urn:microsoft.com/office/officeart/2005/8/layout/cycle3"/>
    <dgm:cxn modelId="{C1348C0C-90BF-4066-8532-9A91B0D029A3}" type="presParOf" srcId="{D06E74C7-8BEC-4100-BA08-9FF71B8914A5}" destId="{F13A2A53-DB6A-44DD-AADD-B08E4D6EB5FB}" srcOrd="0" destOrd="0" presId="urn:microsoft.com/office/officeart/2005/8/layout/cycle3"/>
    <dgm:cxn modelId="{B4D028B0-AC8C-459B-8FCF-8B31549EB3E4}" type="presParOf" srcId="{D06E74C7-8BEC-4100-BA08-9FF71B8914A5}" destId="{68A3638F-B02C-4CA9-B8DE-7A290CD387DA}" srcOrd="1" destOrd="0" presId="urn:microsoft.com/office/officeart/2005/8/layout/cycle3"/>
    <dgm:cxn modelId="{6418341D-9CB5-4153-A16F-5508E3FAB8D7}" type="presParOf" srcId="{D06E74C7-8BEC-4100-BA08-9FF71B8914A5}" destId="{10DF2AAB-339F-4AB3-8A26-626D7A4BD92A}" srcOrd="2" destOrd="0" presId="urn:microsoft.com/office/officeart/2005/8/layout/cycle3"/>
    <dgm:cxn modelId="{FEF7CA5A-D4AC-455A-8A84-E853B643C95D}" type="presParOf" srcId="{D06E74C7-8BEC-4100-BA08-9FF71B8914A5}" destId="{51968E57-C913-4048-A4A2-3615B8B3FA69}" srcOrd="3" destOrd="0" presId="urn:microsoft.com/office/officeart/2005/8/layout/cycle3"/>
    <dgm:cxn modelId="{BB119FAC-8E6D-482D-BCF3-3AAB6B4F26E6}" type="presParOf" srcId="{D06E74C7-8BEC-4100-BA08-9FF71B8914A5}" destId="{B5F74BD0-959A-4B3C-94F4-FABB56B459B8}" srcOrd="4" destOrd="0" presId="urn:microsoft.com/office/officeart/2005/8/layout/cycle3"/>
    <dgm:cxn modelId="{EA9BF48F-A87F-4D5A-9FAE-E17ABBFC98BB}" type="presParOf" srcId="{D06E74C7-8BEC-4100-BA08-9FF71B8914A5}" destId="{8432A093-705D-453D-9874-6F9F6AFFD1DF}" srcOrd="5" destOrd="0" presId="urn:microsoft.com/office/officeart/2005/8/layout/cycle3"/>
    <dgm:cxn modelId="{ECB96251-6F58-4F89-9955-B4D10CF3A388}" type="presParOf" srcId="{D06E74C7-8BEC-4100-BA08-9FF71B8914A5}" destId="{C72DCD67-C342-475E-8A8B-45748949FBB1}" srcOrd="6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A3638F-B02C-4CA9-B8DE-7A290CD387DA}">
      <dsp:nvSpPr>
        <dsp:cNvPr id="0" name=""/>
        <dsp:cNvSpPr/>
      </dsp:nvSpPr>
      <dsp:spPr>
        <a:xfrm>
          <a:off x="2874747" y="-5134"/>
          <a:ext cx="5985304" cy="5985304"/>
        </a:xfrm>
        <a:prstGeom prst="circularArrow">
          <a:avLst>
            <a:gd name="adj1" fmla="val 5274"/>
            <a:gd name="adj2" fmla="val 312630"/>
            <a:gd name="adj3" fmla="val 14193128"/>
            <a:gd name="adj4" fmla="val 17147531"/>
            <a:gd name="adj5" fmla="val 5477"/>
          </a:avLst>
        </a:prstGeom>
        <a:gradFill rotWithShape="0">
          <a:gsLst>
            <a:gs pos="0">
              <a:schemeClr val="accent1">
                <a:tint val="4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tint val="4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tint val="4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14445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/>
      </dsp:style>
    </dsp:sp>
    <dsp:sp modelId="{F13A2A53-DB6A-44DD-AADD-B08E4D6EB5FB}">
      <dsp:nvSpPr>
        <dsp:cNvPr id="0" name=""/>
        <dsp:cNvSpPr/>
      </dsp:nvSpPr>
      <dsp:spPr>
        <a:xfrm>
          <a:off x="4707098" y="1633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i="1" kern="1200" dirty="0" smtClean="0"/>
            <a:t>подання працівником заяви про прийняття на роботу з представленням всіх необхідних документів</a:t>
          </a:r>
          <a:endParaRPr lang="ru-RU" sz="1400" kern="1200" dirty="0"/>
        </a:p>
      </dsp:txBody>
      <dsp:txXfrm>
        <a:off x="4763739" y="58274"/>
        <a:ext cx="2207320" cy="1047019"/>
      </dsp:txXfrm>
    </dsp:sp>
    <dsp:sp modelId="{10DF2AAB-339F-4AB3-8A26-626D7A4BD92A}">
      <dsp:nvSpPr>
        <dsp:cNvPr id="0" name=""/>
        <dsp:cNvSpPr/>
      </dsp:nvSpPr>
      <dsp:spPr>
        <a:xfrm>
          <a:off x="6809908" y="1215691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400" i="1" kern="1200" dirty="0" smtClean="0"/>
            <a:t>візи певних посадових осіб і резолюція власника або посадової особи, що має право прийняття на роботу</a:t>
          </a:r>
          <a:endParaRPr lang="ru-RU" sz="1400" kern="1200" dirty="0"/>
        </a:p>
      </dsp:txBody>
      <dsp:txXfrm>
        <a:off x="6866549" y="1272332"/>
        <a:ext cx="2207320" cy="1047019"/>
      </dsp:txXfrm>
    </dsp:sp>
    <dsp:sp modelId="{51968E57-C913-4048-A4A2-3615B8B3FA69}">
      <dsp:nvSpPr>
        <dsp:cNvPr id="0" name=""/>
        <dsp:cNvSpPr/>
      </dsp:nvSpPr>
      <dsp:spPr>
        <a:xfrm>
          <a:off x="6809908" y="3643807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200" i="1" kern="1200" dirty="0" smtClean="0"/>
            <a:t>видання </a:t>
          </a:r>
          <a:r>
            <a:rPr lang="uk-UA" sz="1400" i="1" kern="1200" dirty="0" smtClean="0"/>
            <a:t>власником</a:t>
          </a:r>
          <a:r>
            <a:rPr lang="uk-UA" sz="1200" i="1" kern="1200" dirty="0" smtClean="0"/>
            <a:t> або уповноваженим органом наказу про зарахування працівника на роботу на основі досягнутої угоди</a:t>
          </a:r>
          <a:endParaRPr lang="ru-RU" sz="1200" kern="1200" dirty="0"/>
        </a:p>
      </dsp:txBody>
      <dsp:txXfrm>
        <a:off x="6866549" y="3700448"/>
        <a:ext cx="2207320" cy="1047019"/>
      </dsp:txXfrm>
    </dsp:sp>
    <dsp:sp modelId="{B5F74BD0-959A-4B3C-94F4-FABB56B459B8}">
      <dsp:nvSpPr>
        <dsp:cNvPr id="0" name=""/>
        <dsp:cNvSpPr/>
      </dsp:nvSpPr>
      <dsp:spPr>
        <a:xfrm>
          <a:off x="4707098" y="4857864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/>
            <a:t>пред’явлення наказу працівникові під розписку</a:t>
          </a:r>
          <a:endParaRPr lang="ru-RU" sz="1600" kern="1200" dirty="0"/>
        </a:p>
      </dsp:txBody>
      <dsp:txXfrm>
        <a:off x="4763739" y="4914505"/>
        <a:ext cx="2207320" cy="1047019"/>
      </dsp:txXfrm>
    </dsp:sp>
    <dsp:sp modelId="{8432A093-705D-453D-9874-6F9F6AFFD1DF}">
      <dsp:nvSpPr>
        <dsp:cNvPr id="0" name=""/>
        <dsp:cNvSpPr/>
      </dsp:nvSpPr>
      <dsp:spPr>
        <a:xfrm>
          <a:off x="2604288" y="3643807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uk-UA" sz="1600" i="1" kern="1200" dirty="0" smtClean="0"/>
            <a:t>внесення в трудову книжку запису про прийняття на роботу</a:t>
          </a:r>
          <a:endParaRPr lang="ru-RU" sz="1600" kern="1200" dirty="0"/>
        </a:p>
      </dsp:txBody>
      <dsp:txXfrm>
        <a:off x="2660929" y="3700448"/>
        <a:ext cx="2207320" cy="1047019"/>
      </dsp:txXfrm>
    </dsp:sp>
    <dsp:sp modelId="{C72DCD67-C342-475E-8A8B-45748949FBB1}">
      <dsp:nvSpPr>
        <dsp:cNvPr id="0" name=""/>
        <dsp:cNvSpPr/>
      </dsp:nvSpPr>
      <dsp:spPr>
        <a:xfrm>
          <a:off x="2604288" y="1215691"/>
          <a:ext cx="2320602" cy="1160301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err="1" smtClean="0"/>
            <a:t>ознайомлення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працівника</a:t>
          </a:r>
          <a:r>
            <a:rPr lang="ru-RU" sz="1600" kern="1200" dirty="0" smtClean="0"/>
            <a:t> з </a:t>
          </a:r>
          <a:r>
            <a:rPr lang="ru-RU" sz="1600" kern="1200" dirty="0" err="1" smtClean="0"/>
            <a:t>записом</a:t>
          </a:r>
          <a:r>
            <a:rPr lang="ru-RU" sz="1600" kern="1200" dirty="0" smtClean="0"/>
            <a:t> у </a:t>
          </a:r>
          <a:r>
            <a:rPr lang="ru-RU" sz="1600" kern="1200" dirty="0" err="1" smtClean="0"/>
            <a:t>трудовій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книжці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під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розписку</a:t>
          </a:r>
          <a:r>
            <a:rPr lang="ru-RU" sz="1600" kern="1200" dirty="0" smtClean="0"/>
            <a:t> в </a:t>
          </a:r>
          <a:r>
            <a:rPr lang="ru-RU" sz="1600" kern="1200" dirty="0" err="1" smtClean="0"/>
            <a:t>особистій</a:t>
          </a:r>
          <a:r>
            <a:rPr lang="ru-RU" sz="1600" kern="1200" dirty="0" smtClean="0"/>
            <a:t> </a:t>
          </a:r>
          <a:r>
            <a:rPr lang="ru-RU" sz="1600" kern="1200" dirty="0" err="1" smtClean="0"/>
            <a:t>картці</a:t>
          </a:r>
          <a:endParaRPr lang="ru-RU" sz="1600" kern="1200" dirty="0"/>
        </a:p>
      </dsp:txBody>
      <dsp:txXfrm>
        <a:off x="2660929" y="1272332"/>
        <a:ext cx="2207320" cy="10470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73C59C-4E16-4A64-A766-34DB213E11B3}" type="datetimeFigureOut">
              <a:rPr lang="en-US">
                <a:solidFill>
                  <a:schemeClr val="tx2"/>
                </a:solidFill>
              </a:rPr>
              <a:t>9/19/2023</a:t>
            </a:fld>
            <a:endParaRPr>
              <a:solidFill>
                <a:schemeClr val="tx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>
              <a:solidFill>
                <a:schemeClr val="tx2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D77566-CD65-4859-9FA1-43956DC85B8C}" type="slidenum">
              <a:rPr>
                <a:solidFill>
                  <a:schemeClr val="tx2"/>
                </a:solidFill>
              </a:rPr>
              <a:t>‹#›</a:t>
            </a:fld>
            <a:endParaRPr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7983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7607" y="0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F95CF31C-F757-429C-A789-86504F04C3BE}" type="datetimeFigureOut">
              <a:rPr lang="en-US"/>
              <a:pPr/>
              <a:t>9/19/2023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988" y="744538"/>
            <a:ext cx="6615112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909" y="4715153"/>
            <a:ext cx="533527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7607" y="9428583"/>
            <a:ext cx="2889938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B8796F01-7154-41E0-B48B-A6921757531A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077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2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72383" y="1498601"/>
            <a:ext cx="7008574" cy="3298825"/>
          </a:xfrm>
        </p:spPr>
        <p:txBody>
          <a:bodyPr>
            <a:normAutofit/>
          </a:bodyPr>
          <a:lstStyle>
            <a:lvl1pPr>
              <a:lnSpc>
                <a:spcPct val="90000"/>
              </a:lnSpc>
              <a:defRPr sz="5400" cap="none" baseline="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2383" y="4927600"/>
            <a:ext cx="7008574" cy="124460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800" b="0">
                <a:solidFill>
                  <a:schemeClr val="tx1"/>
                </a:solidFill>
              </a:defRPr>
            </a:lvl1pPr>
            <a:lvl2pPr marL="6094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9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4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4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9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222770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043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52633" y="274638"/>
            <a:ext cx="1422030" cy="58975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17309" y="274638"/>
            <a:ext cx="8532178" cy="589756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ECB6C2-1084-4AED-A74A-DF028B0094EA}" type="datetimeFigureOut">
              <a:rPr lang="en-US"/>
              <a:t>9/19/2023</a:t>
            </a:fld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1C5AD9-787D-40FA-8A4D-16A055B9AF81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50715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 baseline="0"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5A30F4-0B4E-4E4B-BC36-C30CD13F4E17}" type="datetimeFigureOut">
              <a:rPr lang="en-US"/>
              <a:t>9/19/2023</a:t>
            </a:fld>
            <a:endParaRPr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60BA0E-20D0-4E7C-B286-26C960A6788F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6352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589" y="4445000"/>
            <a:ext cx="7008574" cy="1930400"/>
          </a:xfrm>
        </p:spPr>
        <p:txBody>
          <a:bodyPr anchor="t">
            <a:normAutofit/>
          </a:bodyPr>
          <a:lstStyle>
            <a:lvl1pPr algn="l">
              <a:defRPr sz="5400" b="0" cap="none" baseline="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589" y="3124200"/>
            <a:ext cx="7008574" cy="1296987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60949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98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4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97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4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64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9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63402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1730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1706581" indent="0">
              <a:buNone/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7559" y="1701800"/>
            <a:ext cx="4977104" cy="44704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8933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137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730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01622" y="1608836"/>
            <a:ext cx="4973041" cy="512064"/>
          </a:xfrm>
        </p:spPr>
        <p:txBody>
          <a:bodyPr anchor="b">
            <a:no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609493" indent="0">
              <a:buNone/>
              <a:defRPr sz="2700" b="1"/>
            </a:lvl2pPr>
            <a:lvl3pPr marL="1218987" indent="0">
              <a:buNone/>
              <a:defRPr sz="2400" b="1"/>
            </a:lvl3pPr>
            <a:lvl4pPr marL="1828480" indent="0">
              <a:buNone/>
              <a:defRPr sz="2100" b="1"/>
            </a:lvl4pPr>
            <a:lvl5pPr marL="2437973" indent="0">
              <a:buNone/>
              <a:defRPr sz="2100" b="1"/>
            </a:lvl5pPr>
            <a:lvl6pPr marL="3047467" indent="0">
              <a:buNone/>
              <a:defRPr sz="2100" b="1"/>
            </a:lvl6pPr>
            <a:lvl7pPr marL="3656960" indent="0">
              <a:buNone/>
              <a:defRPr sz="2100" b="1"/>
            </a:lvl7pPr>
            <a:lvl8pPr marL="4266453" indent="0">
              <a:buNone/>
              <a:defRPr sz="2100" b="1"/>
            </a:lvl8pPr>
            <a:lvl9pPr marL="4875947" indent="0">
              <a:buNone/>
              <a:defRPr sz="21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7559" y="2209800"/>
            <a:ext cx="4977104" cy="3962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 marL="2011328">
              <a:defRPr sz="1800"/>
            </a:lvl5pPr>
            <a:lvl6pPr marL="2011328">
              <a:defRPr sz="1800"/>
            </a:lvl6pPr>
            <a:lvl7pPr marL="2011328">
              <a:defRPr sz="1800"/>
            </a:lvl7pPr>
            <a:lvl8pPr marL="2011328">
              <a:defRPr sz="1800"/>
            </a:lvl8pPr>
            <a:lvl9pPr marL="2011328"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9/19/2023</a:t>
            </a:fld>
            <a:endParaRPr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28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9/19/2023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676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D204D1-F9BD-4643-8480-6EA41EB484F1}" type="datetimeFigureOut">
              <a:rPr lang="en-US"/>
              <a:t>9/19/2023</a:t>
            </a:fld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37DED6-D4C7-42EE-AB49-D2E39E64FDE4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68731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61368" y="0"/>
            <a:ext cx="7922736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721" y="1701800"/>
            <a:ext cx="3351927" cy="28448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21" y="4648200"/>
            <a:ext cx="3351927" cy="1727200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69236" y="482600"/>
            <a:ext cx="6805427" cy="58928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6807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082258" y="0"/>
            <a:ext cx="802431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7765" y="4800600"/>
            <a:ext cx="7313295" cy="762000"/>
          </a:xfrm>
        </p:spPr>
        <p:txBody>
          <a:bodyPr anchor="b">
            <a:normAutofit/>
          </a:bodyPr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Picture Placeholder 2" descr="An empty placeholder to add an image. Click on the placeholder and select the image that you wish to add."/>
          <p:cNvSpPr>
            <a:spLocks noGrp="1"/>
          </p:cNvSpPr>
          <p:nvPr>
            <p:ph type="pic" idx="1"/>
          </p:nvPr>
        </p:nvSpPr>
        <p:spPr>
          <a:xfrm>
            <a:off x="2437765" y="279401"/>
            <a:ext cx="7313295" cy="4448175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609493" indent="0">
              <a:buNone/>
              <a:defRPr sz="3700"/>
            </a:lvl2pPr>
            <a:lvl3pPr marL="1218987" indent="0">
              <a:buNone/>
              <a:defRPr sz="3200"/>
            </a:lvl3pPr>
            <a:lvl4pPr marL="1828480" indent="0">
              <a:buNone/>
              <a:defRPr sz="2700"/>
            </a:lvl4pPr>
            <a:lvl5pPr marL="2437973" indent="0">
              <a:buNone/>
              <a:defRPr sz="2700"/>
            </a:lvl5pPr>
            <a:lvl6pPr marL="3047467" indent="0">
              <a:buNone/>
              <a:defRPr sz="2700"/>
            </a:lvl6pPr>
            <a:lvl7pPr marL="3656960" indent="0">
              <a:buNone/>
              <a:defRPr sz="2700"/>
            </a:lvl7pPr>
            <a:lvl8pPr marL="4266453" indent="0">
              <a:buNone/>
              <a:defRPr sz="2700"/>
            </a:lvl8pPr>
            <a:lvl9pPr marL="4875947" indent="0">
              <a:buNone/>
              <a:defRPr sz="27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37765" y="5562600"/>
            <a:ext cx="7313295" cy="812800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1600"/>
            </a:lvl1pPr>
            <a:lvl2pPr marL="609493" indent="0">
              <a:buNone/>
              <a:defRPr sz="1600"/>
            </a:lvl2pPr>
            <a:lvl3pPr marL="1218987" indent="0">
              <a:buNone/>
              <a:defRPr sz="1300"/>
            </a:lvl3pPr>
            <a:lvl4pPr marL="1828480" indent="0">
              <a:buNone/>
              <a:defRPr sz="1200"/>
            </a:lvl4pPr>
            <a:lvl5pPr marL="2437973" indent="0">
              <a:buNone/>
              <a:defRPr sz="1200"/>
            </a:lvl5pPr>
            <a:lvl6pPr marL="3047467" indent="0">
              <a:buNone/>
              <a:defRPr sz="1200"/>
            </a:lvl6pPr>
            <a:lvl7pPr marL="3656960" indent="0">
              <a:buNone/>
              <a:defRPr sz="1200"/>
            </a:lvl7pPr>
            <a:lvl8pPr marL="4266453" indent="0">
              <a:buNone/>
              <a:defRPr sz="1200"/>
            </a:lvl8pPr>
            <a:lvl9pPr marL="4875947" indent="0">
              <a:buNone/>
              <a:defRPr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6BF754-515F-40B9-8D24-D54D5825B3D0}" type="datetimeFigureOut">
              <a:rPr lang="en-US"/>
              <a:t>9/19/2023</a:t>
            </a:fld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FBB78A-01B4-41F2-96B0-677A4A28283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337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1">
          <a:blip r:embed="rId13">
            <a:lum/>
          </a:blip>
          <a:srcRect/>
          <a:stretch>
            <a:fillRect t="-36000" b="-6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04721" y="0"/>
            <a:ext cx="11579384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bg1">
                  <a:alpha val="55000"/>
                </a:schemeClr>
              </a:gs>
            </a:gsLst>
            <a:lin ang="7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9" tIns="60949" rIns="121899" bIns="60949"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17309" y="76200"/>
            <a:ext cx="10157354" cy="1397000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7309" y="1701800"/>
            <a:ext cx="10157354" cy="4470400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7309" y="6400801"/>
            <a:ext cx="2742486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l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2DD204D1-F9BD-4643-8480-6EA41EB484F1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07842" y="6400801"/>
            <a:ext cx="6216301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ct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7146" y="6400801"/>
            <a:ext cx="1107518" cy="320675"/>
          </a:xfrm>
          <a:prstGeom prst="rect">
            <a:avLst/>
          </a:prstGeom>
        </p:spPr>
        <p:txBody>
          <a:bodyPr vert="horz" lIns="121899" tIns="60949" rIns="121899" bIns="60949" rtlCol="0" anchor="b"/>
          <a:lstStyle>
            <a:lvl1pPr algn="r">
              <a:defRPr sz="1200" baseline="0">
                <a:solidFill>
                  <a:schemeClr val="tx2">
                    <a:lumMod val="65000"/>
                    <a:lumOff val="35000"/>
                  </a:schemeClr>
                </a:solidFill>
              </a:defRPr>
            </a:lvl1pPr>
          </a:lstStyle>
          <a:p>
            <a:fld id="{EB37DED6-D4C7-42EE-AB49-D2E39E64FDE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0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9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5" r:id="rId8"/>
    <p:sldLayoutId id="2147483676" r:id="rId9"/>
    <p:sldLayoutId id="2147483677" r:id="rId10"/>
    <p:sldLayoutId id="2147483678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1218987" rtl="0" eaLnBrk="1" latinLnBrk="0" hangingPunct="1">
        <a:lnSpc>
          <a:spcPct val="85000"/>
        </a:lnSpc>
        <a:spcBef>
          <a:spcPct val="0"/>
        </a:spcBef>
        <a:buNone/>
        <a:tabLst/>
        <a:defRPr sz="4400" kern="1200" cap="none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47" indent="-304747" algn="l" defTabSz="1218987" rtl="0" eaLnBrk="1" latinLnBrk="0" hangingPunct="1">
        <a:lnSpc>
          <a:spcPct val="95000"/>
        </a:lnSpc>
        <a:spcBef>
          <a:spcPts val="1866"/>
        </a:spcBef>
        <a:buSzPct val="100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31392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58037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584683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11328" indent="-304747" algn="l" defTabSz="1218987" rtl="0" eaLnBrk="1" latinLnBrk="0" hangingPunct="1">
        <a:lnSpc>
          <a:spcPct val="95000"/>
        </a:lnSpc>
        <a:spcBef>
          <a:spcPts val="1066"/>
        </a:spcBef>
        <a:buSzPct val="10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437973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86461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91264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778859" indent="-304747" algn="l" defTabSz="1218987" rtl="0" eaLnBrk="1" latinLnBrk="0" hangingPunct="1">
        <a:lnSpc>
          <a:spcPct val="95000"/>
        </a:lnSpc>
        <a:spcBef>
          <a:spcPts val="1066"/>
        </a:spcBef>
        <a:buSzPct val="90000"/>
        <a:buFont typeface="Century Gothic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9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8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48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97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46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0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453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947" algn="l" defTabSz="1218987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zakon.rada.gov.ua/laws/show/322-08#Text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8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hyperlink" Target="https://zakon.rada.gov.ua/laws/show/2145-19#Text" TargetMode="External"/><Relationship Id="rId3" Type="http://schemas.openxmlformats.org/officeDocument/2006/relationships/hyperlink" Target="https://zakon.rada.gov.ua/laws/show/137/98-&#1074;&#1088;#Text" TargetMode="External"/><Relationship Id="rId7" Type="http://schemas.openxmlformats.org/officeDocument/2006/relationships/hyperlink" Target="https://zakon.rada.gov.ua/laws/show/889-19#Text" TargetMode="External"/><Relationship Id="rId2" Type="http://schemas.openxmlformats.org/officeDocument/2006/relationships/hyperlink" Target="https://zakon.rada.gov.ua/laws/show/322-08#Text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zakon.rada.gov.ua/laws/show/5026-17#Text" TargetMode="External"/><Relationship Id="rId5" Type="http://schemas.openxmlformats.org/officeDocument/2006/relationships/hyperlink" Target="https://zakon.rada.gov.ua/laws/show/16/98-&#1074;&#1088;#Text" TargetMode="External"/><Relationship Id="rId10" Type="http://schemas.openxmlformats.org/officeDocument/2006/relationships/image" Target="../media/image25.png"/><Relationship Id="rId4" Type="http://schemas.openxmlformats.org/officeDocument/2006/relationships/hyperlink" Target="https://zakon.rada.gov.ua/laws/show/1045-14#Text" TargetMode="External"/><Relationship Id="rId9" Type="http://schemas.openxmlformats.org/officeDocument/2006/relationships/image" Target="../media/image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xmlns="" id="{2638E8FA-A3C3-4D73-A176-893504E5AD56}"/>
              </a:ext>
            </a:extLst>
          </p:cNvPr>
          <p:cNvSpPr txBox="1">
            <a:spLocks/>
          </p:cNvSpPr>
          <p:nvPr/>
        </p:nvSpPr>
        <p:spPr>
          <a:xfrm>
            <a:off x="2894012" y="304801"/>
            <a:ext cx="8839202" cy="4483001"/>
          </a:xfrm>
          <a:prstGeom prst="rect">
            <a:avLst/>
          </a:prstGeom>
        </p:spPr>
        <p:txBody>
          <a:bodyPr vert="horz" lIns="121899" tIns="60949" rIns="121899" bIns="60949" rtlCol="0">
            <a:normAutofit/>
          </a:bodyPr>
          <a:lstStyle>
            <a:lvl1pPr marL="304747" indent="-304747" algn="l" defTabSz="1218987" rtl="0" eaLnBrk="1" latinLnBrk="0" hangingPunct="1">
              <a:lnSpc>
                <a:spcPct val="95000"/>
              </a:lnSpc>
              <a:spcBef>
                <a:spcPts val="1866"/>
              </a:spcBef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31392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58037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8468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1328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10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37973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6461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91264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778859" indent="-304747" algn="l" defTabSz="1218987" rtl="0" eaLnBrk="1" latinLnBrk="0" hangingPunct="1">
              <a:lnSpc>
                <a:spcPct val="95000"/>
              </a:lnSpc>
              <a:spcBef>
                <a:spcPts val="1066"/>
              </a:spcBef>
              <a:buSzPct val="90000"/>
              <a:buFont typeface="Century Gothic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sz="2800" b="1" dirty="0"/>
          </a:p>
        </p:txBody>
      </p:sp>
      <p:pic>
        <p:nvPicPr>
          <p:cNvPr id="8" name="Рисунок 7" descr="Картинки по запросу зну">
            <a:extLst>
              <a:ext uri="{FF2B5EF4-FFF2-40B4-BE49-F238E27FC236}">
                <a16:creationId xmlns:a16="http://schemas.microsoft.com/office/drawing/2014/main" xmlns="" id="{D70BCA56-3C31-4330-A28F-9D2038D0F097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2" y="0"/>
            <a:ext cx="1524000" cy="1482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107A4F07-70F0-41DD-A6EA-61B2D46D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612" y="4593445"/>
            <a:ext cx="2669385" cy="21690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3359D92-690B-4AB8-82D0-B32D8714AB98}"/>
              </a:ext>
            </a:extLst>
          </p:cNvPr>
          <p:cNvSpPr txBox="1"/>
          <p:nvPr/>
        </p:nvSpPr>
        <p:spPr>
          <a:xfrm>
            <a:off x="7712138" y="4962434"/>
            <a:ext cx="3962400" cy="1200329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b="1" dirty="0" err="1">
                <a:solidFill>
                  <a:schemeClr val="tx2"/>
                </a:solidFill>
              </a:rPr>
              <a:t>Викладач</a:t>
            </a:r>
            <a:r>
              <a:rPr lang="ru-RU" b="1" dirty="0">
                <a:solidFill>
                  <a:schemeClr val="tx2"/>
                </a:solidFill>
              </a:rPr>
              <a:t>: </a:t>
            </a:r>
          </a:p>
          <a:p>
            <a:pPr algn="ctr"/>
            <a:r>
              <a:rPr lang="ru-RU" b="1" dirty="0" err="1">
                <a:solidFill>
                  <a:schemeClr val="tx2"/>
                </a:solidFill>
              </a:rPr>
              <a:t>Омельянчик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Сергій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Володимирович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5456B40F-01A9-43FE-8946-112B1E316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8612" y="2438400"/>
            <a:ext cx="9776354" cy="990600"/>
          </a:xfrm>
          <a:solidFill>
            <a:srgbClr val="E5ECB4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algn="ctr"/>
            <a:r>
              <a:rPr lang="ru-RU" b="1" dirty="0">
                <a:solidFill>
                  <a:schemeClr val="tx2"/>
                </a:solidFill>
              </a:rPr>
              <a:t>Тема: </a:t>
            </a:r>
            <a:r>
              <a:rPr lang="ru-RU" b="1" dirty="0" err="1">
                <a:solidFill>
                  <a:schemeClr val="tx2"/>
                </a:solidFill>
              </a:rPr>
              <a:t>Трудовий</a:t>
            </a:r>
            <a:r>
              <a:rPr lang="ru-RU" b="1" dirty="0">
                <a:solidFill>
                  <a:schemeClr val="tx2"/>
                </a:solidFill>
              </a:rPr>
              <a:t> </a:t>
            </a:r>
            <a:r>
              <a:rPr lang="ru-RU" b="1" dirty="0" err="1">
                <a:solidFill>
                  <a:schemeClr val="tx2"/>
                </a:solidFill>
              </a:rPr>
              <a:t>договір</a:t>
            </a:r>
            <a:r>
              <a:rPr lang="ru-RU" b="1" dirty="0">
                <a:solidFill>
                  <a:schemeClr val="tx2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6498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A950F80-9C21-4841-946B-1C2C5F78C0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812" y="152400"/>
            <a:ext cx="6705600" cy="787400"/>
          </a:xfrm>
          <a:solidFill>
            <a:schemeClr val="tx2"/>
          </a:solidFill>
        </p:spPr>
        <p:txBody>
          <a:bodyPr/>
          <a:lstStyle/>
          <a:p>
            <a:pPr algn="ctr"/>
            <a:r>
              <a:rPr lang="uk-UA" sz="4400" b="1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Найманий працівник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FA4677A-A7BA-4D51-816E-3EB845D95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1193799"/>
            <a:ext cx="5334000" cy="1015663"/>
          </a:xfrm>
        </p:spPr>
        <p:txBody>
          <a:bodyPr/>
          <a:lstStyle/>
          <a:p>
            <a:pPr marL="0" indent="0" algn="ctr">
              <a:buNone/>
            </a:pPr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КЗпП України </a:t>
            </a:r>
            <a:r>
              <a:rPr lang="uk-UA" sz="2400" b="1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містить </a:t>
            </a:r>
            <a:r>
              <a:rPr lang="uk-UA" sz="24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терміна</a:t>
            </a:r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“найманий працівник”. </a:t>
            </a:r>
          </a:p>
          <a:p>
            <a:pPr marL="0" indent="0" algn="just">
              <a:buNone/>
            </a:pPr>
            <a:endParaRPr lang="uk-UA" i="1" dirty="0">
              <a:solidFill>
                <a:schemeClr val="tx2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C9713BAC-F6BC-4229-B107-8F52ED377F1F}"/>
              </a:ext>
            </a:extLst>
          </p:cNvPr>
          <p:cNvSpPr txBox="1"/>
          <p:nvPr/>
        </p:nvSpPr>
        <p:spPr>
          <a:xfrm>
            <a:off x="7164757" y="384143"/>
            <a:ext cx="4873256" cy="10156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Ст. 1 Закону України “Про порядок вирішення колективних трудових спорів (конфліктів)” від 3 березня 1998 р. </a:t>
            </a:r>
            <a:endParaRPr lang="ru-RU" sz="2000" b="1" dirty="0">
              <a:solidFill>
                <a:srgbClr val="C0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556B9E9-BFEA-4565-BECD-9495B7790847}"/>
              </a:ext>
            </a:extLst>
          </p:cNvPr>
          <p:cNvSpPr txBox="1"/>
          <p:nvPr/>
        </p:nvSpPr>
        <p:spPr>
          <a:xfrm>
            <a:off x="5256212" y="1940294"/>
            <a:ext cx="6092456" cy="14957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95000"/>
              </a:lnSpc>
              <a:spcBef>
                <a:spcPts val="1866"/>
              </a:spcBef>
              <a:spcAft>
                <a:spcPts val="0"/>
              </a:spcAft>
              <a:buClrTx/>
              <a:buSzPct val="100000"/>
              <a:buFont typeface="Arial" pitchFamily="34" charset="0"/>
              <a:buNone/>
              <a:tabLst/>
              <a:defRPr/>
            </a:pPr>
            <a:r>
              <a:rPr kumimoji="0" lang="uk-UA" sz="24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фізична особа, що працює за трудовим договором на підприємстві, установі, організації, в їх об’єднаннях або у фізичних осіб, які використовують найману працю.</a:t>
            </a:r>
            <a:endParaRPr kumimoji="0" lang="ru-RU" sz="1400" b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+mn-cs"/>
            </a:endParaRPr>
          </a:p>
        </p:txBody>
      </p:sp>
      <p:sp>
        <p:nvSpPr>
          <p:cNvPr id="8" name="Стрелка: вниз 7">
            <a:extLst>
              <a:ext uri="{FF2B5EF4-FFF2-40B4-BE49-F238E27FC236}">
                <a16:creationId xmlns:a16="http://schemas.microsoft.com/office/drawing/2014/main" xmlns="" id="{DC8D6780-10EC-40D3-93CC-F47DEE83F808}"/>
              </a:ext>
            </a:extLst>
          </p:cNvPr>
          <p:cNvSpPr/>
          <p:nvPr/>
        </p:nvSpPr>
        <p:spPr>
          <a:xfrm>
            <a:off x="9218612" y="1447800"/>
            <a:ext cx="762000" cy="3810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: вниз 10">
            <a:extLst>
              <a:ext uri="{FF2B5EF4-FFF2-40B4-BE49-F238E27FC236}">
                <a16:creationId xmlns:a16="http://schemas.microsoft.com/office/drawing/2014/main" xmlns="" id="{01069272-0F37-4AD0-B573-52CD571AEF6A}"/>
              </a:ext>
            </a:extLst>
          </p:cNvPr>
          <p:cNvSpPr/>
          <p:nvPr/>
        </p:nvSpPr>
        <p:spPr>
          <a:xfrm>
            <a:off x="6399212" y="939800"/>
            <a:ext cx="304802" cy="889000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8C08B0B-A583-4C20-A5CB-038E122EA2BC}"/>
              </a:ext>
            </a:extLst>
          </p:cNvPr>
          <p:cNvSpPr txBox="1"/>
          <p:nvPr/>
        </p:nvSpPr>
        <p:spPr>
          <a:xfrm>
            <a:off x="1030657" y="3741481"/>
            <a:ext cx="11041912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 загальним правилом, громадяни мають право укладати трудові договори з </a:t>
            </a:r>
            <a:r>
              <a:rPr lang="uk-UA" sz="2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 років</a:t>
            </a:r>
            <a:r>
              <a:rPr lang="uk-UA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(ст. 188 КЗпП України). за згодою одного з батьків можуть прийматися на роботу особи, які досягли </a:t>
            </a:r>
            <a:r>
              <a:rPr lang="uk-UA" sz="2000" b="1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15 років</a:t>
            </a:r>
            <a:r>
              <a:rPr lang="uk-UA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Відповідно до ч. 3 ст. 188 для підготовки молоді до продуктивної праці допускається прийом на роботу учнів для виконання легкої роботи у вільний від навчання час по досягненні ними 14 років за згодою одного із батьків. Законодавство встановлює загальні (переважно у </a:t>
            </a:r>
            <a:r>
              <a:rPr lang="uk-UA" sz="2000" i="1" dirty="0" err="1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КзпП</a:t>
            </a:r>
            <a:r>
              <a:rPr lang="uk-UA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 та спеціальні вимоги (у спеціальних нормативно-правових актах) до особи, яка бажає укласти трудовий договір (наявність певної освіти, стажу роботи, стану здоров'я, наявність громадянства тощо.  </a:t>
            </a:r>
            <a:endParaRPr lang="ru-RU" sz="12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2B22837-D168-4DDF-8F50-409E7207F6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026"/>
            <a:ext cx="149364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81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489C9FC-FDB4-4E9B-8805-F497C4BAF5BD}"/>
              </a:ext>
            </a:extLst>
          </p:cNvPr>
          <p:cNvSpPr txBox="1"/>
          <p:nvPr/>
        </p:nvSpPr>
        <p:spPr>
          <a:xfrm>
            <a:off x="227012" y="81532"/>
            <a:ext cx="4953184" cy="584775"/>
          </a:xfrm>
          <a:prstGeom prst="rect">
            <a:avLst/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chemeClr val="bg1"/>
                </a:solidFill>
              </a:rPr>
              <a:t>Роботодавець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4FAEBD5-9E81-4514-9758-A415789DB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407026"/>
            <a:ext cx="1493649" cy="14509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5C58EB4-D85E-426E-94D6-3F6A8E4D61A9}"/>
              </a:ext>
            </a:extLst>
          </p:cNvPr>
          <p:cNvSpPr txBox="1"/>
          <p:nvPr/>
        </p:nvSpPr>
        <p:spPr>
          <a:xfrm>
            <a:off x="5789612" y="838200"/>
            <a:ext cx="609245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власник підприємства, установи, організації або уповноважений ним орган, а також фізична особа. </a:t>
            </a:r>
            <a:endParaRPr lang="ru-RU" sz="4400" dirty="0">
              <a:solidFill>
                <a:schemeClr val="tx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C6A5617-FB71-4E27-BC34-D4A3F2A33396}"/>
              </a:ext>
            </a:extLst>
          </p:cNvPr>
          <p:cNvSpPr txBox="1"/>
          <p:nvPr/>
        </p:nvSpPr>
        <p:spPr>
          <a:xfrm>
            <a:off x="6018212" y="173864"/>
            <a:ext cx="2895600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kumimoji="0" lang="uk-UA" sz="20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ст. 21 КЗпП України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1D9D7DF4-AAFD-4FBE-9D35-6FBBDA23FF17}"/>
              </a:ext>
            </a:extLst>
          </p:cNvPr>
          <p:cNvSpPr txBox="1"/>
          <p:nvPr/>
        </p:nvSpPr>
        <p:spPr>
          <a:xfrm>
            <a:off x="306757" y="1280439"/>
            <a:ext cx="53001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Термін “роботодавець” є новим для законодавства України, у КЗпП України він не вживається.</a:t>
            </a:r>
          </a:p>
        </p:txBody>
      </p:sp>
      <p:sp>
        <p:nvSpPr>
          <p:cNvPr id="23" name="Стрелка: изогнутая вверх 22">
            <a:extLst>
              <a:ext uri="{FF2B5EF4-FFF2-40B4-BE49-F238E27FC236}">
                <a16:creationId xmlns:a16="http://schemas.microsoft.com/office/drawing/2014/main" xmlns="" id="{AA2F2D29-AE8C-475B-95F6-24C41255C649}"/>
              </a:ext>
            </a:extLst>
          </p:cNvPr>
          <p:cNvSpPr/>
          <p:nvPr/>
        </p:nvSpPr>
        <p:spPr>
          <a:xfrm rot="4031879">
            <a:off x="3701839" y="4592814"/>
            <a:ext cx="1417920" cy="1273025"/>
          </a:xfrm>
          <a:prstGeom prst="curvedUp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14">
            <a:extLst>
              <a:ext uri="{FF2B5EF4-FFF2-40B4-BE49-F238E27FC236}">
                <a16:creationId xmlns:a16="http://schemas.microsoft.com/office/drawing/2014/main" xmlns="" id="{7EC2AD98-F6CC-45C8-A425-47B0F8F00818}"/>
              </a:ext>
            </a:extLst>
          </p:cNvPr>
          <p:cNvSpPr/>
          <p:nvPr/>
        </p:nvSpPr>
        <p:spPr>
          <a:xfrm rot="5400000">
            <a:off x="8866057" y="352739"/>
            <a:ext cx="533216" cy="437707"/>
          </a:xfrm>
          <a:prstGeom prst="bentArrow">
            <a:avLst/>
          </a:prstGeom>
          <a:solidFill>
            <a:srgbClr val="C0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3253A40-B68D-4B2A-8E35-40BB08200909}"/>
              </a:ext>
            </a:extLst>
          </p:cNvPr>
          <p:cNvSpPr txBox="1"/>
          <p:nvPr/>
        </p:nvSpPr>
        <p:spPr>
          <a:xfrm>
            <a:off x="5199873" y="3942307"/>
            <a:ext cx="609245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uk-UA" sz="24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власник підприємства, установи, або організації незалежно від форм власності, виду діяльності та галузевої належності або уповноважений ним орган чи фізична особа, які відповідно до законодавства використовують найману працю.</a:t>
            </a:r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2054F80-7A02-46BB-860B-1235CC5F730F}"/>
              </a:ext>
            </a:extLst>
          </p:cNvPr>
          <p:cNvSpPr txBox="1"/>
          <p:nvPr/>
        </p:nvSpPr>
        <p:spPr>
          <a:xfrm>
            <a:off x="3884612" y="2915693"/>
            <a:ext cx="6092456" cy="70788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121898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В Законі України “Про професійні спілки, їх права та гарантії діяльності” від 15.09.1999 </a:t>
            </a:r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7915A2A6-7571-4EFB-BBCB-8AD2777AE64F}"/>
              </a:ext>
            </a:extLst>
          </p:cNvPr>
          <p:cNvCxnSpPr/>
          <p:nvPr/>
        </p:nvCxnSpPr>
        <p:spPr>
          <a:xfrm>
            <a:off x="3913150" y="3621207"/>
            <a:ext cx="0" cy="550319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Овал 17">
            <a:extLst>
              <a:ext uri="{FF2B5EF4-FFF2-40B4-BE49-F238E27FC236}">
                <a16:creationId xmlns:a16="http://schemas.microsoft.com/office/drawing/2014/main" xmlns="" id="{1C53AFD1-B130-4392-9A52-E8D0385C57B4}"/>
              </a:ext>
            </a:extLst>
          </p:cNvPr>
          <p:cNvSpPr/>
          <p:nvPr/>
        </p:nvSpPr>
        <p:spPr>
          <a:xfrm>
            <a:off x="1458391" y="4058504"/>
            <a:ext cx="3686547" cy="914400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роботодавець</a:t>
            </a:r>
          </a:p>
        </p:txBody>
      </p:sp>
    </p:spTree>
    <p:extLst>
      <p:ext uri="{BB962C8B-B14F-4D97-AF65-F5344CB8AC3E}">
        <p14:creationId xmlns:p14="http://schemas.microsoft.com/office/powerpoint/2010/main" val="2687327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7585A437-B628-4CE5-99F5-CA34647F7322}"/>
              </a:ext>
            </a:extLst>
          </p:cNvPr>
          <p:cNvSpPr txBox="1"/>
          <p:nvPr/>
        </p:nvSpPr>
        <p:spPr>
          <a:xfrm>
            <a:off x="1723528" y="291944"/>
            <a:ext cx="9400084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 стороні роботодавця можуть виступати:</a:t>
            </a:r>
          </a:p>
          <a:p>
            <a:pPr algn="ctr"/>
            <a:r>
              <a:rPr lang="uk-UA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громадські організації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uk-UA" sz="1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релігійні організації</a:t>
            </a:r>
          </a:p>
          <a:p>
            <a:endParaRPr lang="uk-UA" sz="18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uk-UA" sz="1800" dirty="0">
                <a:solidFill>
                  <a:schemeClr val="tx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б</a:t>
            </a:r>
            <a:r>
              <a:rPr lang="uk-UA" sz="18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удь-який громадянин також має право використовувати найману працю і виступати роботодавцем, для чого не потрібно реєстрації його як підприємця</a:t>
            </a:r>
            <a:endParaRPr lang="ru-RU" sz="11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DDFBDA8-2658-4262-B639-6B19DD7F77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792"/>
            <a:ext cx="1493649" cy="145097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7A6ED9A-7996-466B-8D89-B8CC95295446}"/>
              </a:ext>
            </a:extLst>
          </p:cNvPr>
          <p:cNvSpPr txBox="1"/>
          <p:nvPr/>
        </p:nvSpPr>
        <p:spPr>
          <a:xfrm>
            <a:off x="4037012" y="4967753"/>
            <a:ext cx="609245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8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є уповноваженим органом такої юридичної особи та укладає трудові договори з громадянами. У разі звернення працівника до суду за захистом порушених трудових прав позов вчиняється до юридичної особи, а не до керівника підприємства</a:t>
            </a:r>
            <a:endParaRPr lang="ru-RU" sz="3200" i="1" dirty="0">
              <a:solidFill>
                <a:schemeClr val="tx2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25EC570C-F62E-4BAD-8F59-6B0F904E95A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5" t="-343" r="15326" b="9106"/>
          <a:stretch/>
        </p:blipFill>
        <p:spPr>
          <a:xfrm>
            <a:off x="768554" y="4477904"/>
            <a:ext cx="1679945" cy="238009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04AEC59-A111-4450-9924-EB7ECFEB6E48}"/>
              </a:ext>
            </a:extLst>
          </p:cNvPr>
          <p:cNvSpPr txBox="1"/>
          <p:nvPr/>
        </p:nvSpPr>
        <p:spPr>
          <a:xfrm>
            <a:off x="3048184" y="3076076"/>
            <a:ext cx="609245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rgbClr val="C00000"/>
                </a:solidFill>
              </a:rPr>
              <a:t>Слід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  <a:r>
              <a:rPr lang="ru-RU" sz="2800" b="1" dirty="0" err="1">
                <a:solidFill>
                  <a:srgbClr val="C00000"/>
                </a:solidFill>
              </a:rPr>
              <a:t>розрізняти</a:t>
            </a:r>
            <a:r>
              <a:rPr lang="ru-RU" sz="28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20" name="Стрелка: вниз 19">
            <a:extLst>
              <a:ext uri="{FF2B5EF4-FFF2-40B4-BE49-F238E27FC236}">
                <a16:creationId xmlns:a16="http://schemas.microsoft.com/office/drawing/2014/main" xmlns="" id="{2FC8CCCA-90C6-4DF9-A2C7-928E44A3BA69}"/>
              </a:ext>
            </a:extLst>
          </p:cNvPr>
          <p:cNvSpPr/>
          <p:nvPr/>
        </p:nvSpPr>
        <p:spPr>
          <a:xfrm>
            <a:off x="7770813" y="4283525"/>
            <a:ext cx="457200" cy="684228"/>
          </a:xfrm>
          <a:prstGeom prst="downArrow">
            <a:avLst/>
          </a:prstGeom>
          <a:solidFill>
            <a:schemeClr val="bg1"/>
          </a:solidFill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>
            <a:extLst>
              <a:ext uri="{FF2B5EF4-FFF2-40B4-BE49-F238E27FC236}">
                <a16:creationId xmlns:a16="http://schemas.microsoft.com/office/drawing/2014/main" xmlns="" id="{F8653BAE-A196-4D19-8465-0639AFC78201}"/>
              </a:ext>
            </a:extLst>
          </p:cNvPr>
          <p:cNvSpPr/>
          <p:nvPr/>
        </p:nvSpPr>
        <p:spPr>
          <a:xfrm>
            <a:off x="746824" y="3599296"/>
            <a:ext cx="3290188" cy="8965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роботодавця як сторону трудового договору</a:t>
            </a:r>
            <a:endParaRPr lang="ru-RU"/>
          </a:p>
        </p:txBody>
      </p:sp>
      <p:sp>
        <p:nvSpPr>
          <p:cNvPr id="14" name="Овал 13">
            <a:extLst>
              <a:ext uri="{FF2B5EF4-FFF2-40B4-BE49-F238E27FC236}">
                <a16:creationId xmlns:a16="http://schemas.microsoft.com/office/drawing/2014/main" xmlns="" id="{8D4D4596-54B6-4214-B656-2198915D75F8}"/>
              </a:ext>
            </a:extLst>
          </p:cNvPr>
          <p:cNvSpPr/>
          <p:nvPr/>
        </p:nvSpPr>
        <p:spPr>
          <a:xfrm>
            <a:off x="7618412" y="3599296"/>
            <a:ext cx="3654056" cy="972704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uk-UA" sz="18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керівника підприємства</a:t>
            </a:r>
            <a:endParaRPr lang="ru-RU"/>
          </a:p>
        </p:txBody>
      </p:sp>
      <p:cxnSp>
        <p:nvCxnSpPr>
          <p:cNvPr id="16" name="Прямая со стрелкой 15">
            <a:extLst>
              <a:ext uri="{FF2B5EF4-FFF2-40B4-BE49-F238E27FC236}">
                <a16:creationId xmlns:a16="http://schemas.microsoft.com/office/drawing/2014/main" xmlns="" id="{EEBFD929-56C3-47A9-ADB7-4B89F1E4E74F}"/>
              </a:ext>
            </a:extLst>
          </p:cNvPr>
          <p:cNvCxnSpPr>
            <a:stCxn id="13" idx="2"/>
          </p:cNvCxnSpPr>
          <p:nvPr/>
        </p:nvCxnSpPr>
        <p:spPr>
          <a:xfrm flipH="1">
            <a:off x="4341812" y="3599296"/>
            <a:ext cx="1752600" cy="39635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xmlns="" id="{7CEB4E59-FC7F-4EEE-80C6-F954CCE9668A}"/>
              </a:ext>
            </a:extLst>
          </p:cNvPr>
          <p:cNvCxnSpPr>
            <a:stCxn id="13" idx="2"/>
          </p:cNvCxnSpPr>
          <p:nvPr/>
        </p:nvCxnSpPr>
        <p:spPr>
          <a:xfrm>
            <a:off x="6094412" y="3599296"/>
            <a:ext cx="1447800" cy="395753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400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>
            <a:extLst>
              <a:ext uri="{FF2B5EF4-FFF2-40B4-BE49-F238E27FC236}">
                <a16:creationId xmlns:a16="http://schemas.microsoft.com/office/drawing/2014/main" xmlns="" id="{C9F7B553-6223-49FE-9DBD-887EEA42C8AE}"/>
              </a:ext>
            </a:extLst>
          </p:cNvPr>
          <p:cNvSpPr/>
          <p:nvPr/>
        </p:nvSpPr>
        <p:spPr>
          <a:xfrm>
            <a:off x="6704012" y="685800"/>
            <a:ext cx="4343400" cy="1447800"/>
          </a:xfrm>
          <a:prstGeom prst="cube">
            <a:avLst/>
          </a:prstGeom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i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Зміст трудового договору</a:t>
            </a:r>
            <a:endParaRPr lang="ru-RU" sz="20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E5A4F8-B32C-418F-B7C0-B46A1067C86B}"/>
              </a:ext>
            </a:extLst>
          </p:cNvPr>
          <p:cNvSpPr txBox="1"/>
          <p:nvPr/>
        </p:nvSpPr>
        <p:spPr>
          <a:xfrm>
            <a:off x="1751012" y="501759"/>
            <a:ext cx="396956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сукупність умов, що визначають взаємні права та обов’язки сторін</a:t>
            </a:r>
            <a:endParaRPr lang="ru-RU" sz="4400" b="1" dirty="0">
              <a:solidFill>
                <a:schemeClr val="tx2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3B4E919-1C70-444C-B001-998F9B72AE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3649" cy="1450974"/>
          </a:xfrm>
          <a:prstGeom prst="rect">
            <a:avLst/>
          </a:prstGeom>
        </p:spPr>
      </p:pic>
      <p:sp>
        <p:nvSpPr>
          <p:cNvPr id="6" name="Двойная волна 5">
            <a:extLst>
              <a:ext uri="{FF2B5EF4-FFF2-40B4-BE49-F238E27FC236}">
                <a16:creationId xmlns:a16="http://schemas.microsoft.com/office/drawing/2014/main" xmlns="" id="{73E9A167-8421-4443-BC05-6BF51D70C5E1}"/>
              </a:ext>
            </a:extLst>
          </p:cNvPr>
          <p:cNvSpPr/>
          <p:nvPr/>
        </p:nvSpPr>
        <p:spPr>
          <a:xfrm>
            <a:off x="836612" y="3200399"/>
            <a:ext cx="6934200" cy="3200399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Умови трудового договору </a:t>
            </a:r>
            <a:r>
              <a:rPr lang="uk-UA" sz="2400" i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 можуть </a:t>
            </a:r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містити положення, які </a:t>
            </a:r>
            <a:r>
              <a:rPr lang="uk-UA" sz="2400" i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погіршують </a:t>
            </a:r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становище працівника порівняно із </a:t>
            </a:r>
            <a:r>
              <a:rPr lang="uk-UA" sz="2400" i="1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законодавством про працю. </a:t>
            </a:r>
            <a:r>
              <a:rPr lang="uk-UA" sz="2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Такі умови визнаються </a:t>
            </a:r>
            <a:r>
              <a:rPr lang="uk-UA" sz="2400" i="1" u="sng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недійсними.</a:t>
            </a:r>
            <a:endParaRPr lang="ru-RU" sz="1400" u="sng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Стрелка: вправо с вырезом 6">
            <a:extLst>
              <a:ext uri="{FF2B5EF4-FFF2-40B4-BE49-F238E27FC236}">
                <a16:creationId xmlns:a16="http://schemas.microsoft.com/office/drawing/2014/main" xmlns="" id="{D74A4E2E-3C04-4357-B53D-178817C0C19E}"/>
              </a:ext>
            </a:extLst>
          </p:cNvPr>
          <p:cNvSpPr/>
          <p:nvPr/>
        </p:nvSpPr>
        <p:spPr>
          <a:xfrm rot="10800000">
            <a:off x="5619249" y="1275885"/>
            <a:ext cx="950325" cy="685800"/>
          </a:xfrm>
          <a:prstGeom prst="notchedRightArrow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2242F94-3E98-48A8-B6CA-4E08F62AB5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5" r="16422" b="2710"/>
          <a:stretch/>
        </p:blipFill>
        <p:spPr>
          <a:xfrm>
            <a:off x="8380412" y="3581400"/>
            <a:ext cx="3685802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3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5DFED8B-9394-41B8-9DDC-C5C02B2A6555}"/>
              </a:ext>
            </a:extLst>
          </p:cNvPr>
          <p:cNvSpPr txBox="1"/>
          <p:nvPr/>
        </p:nvSpPr>
        <p:spPr>
          <a:xfrm>
            <a:off x="6134040" y="1821596"/>
            <a:ext cx="5484540" cy="954107"/>
          </a:xfrm>
          <a:prstGeom prst="rect">
            <a:avLst/>
          </a:prstGeom>
          <a:solidFill>
            <a:srgbClr val="D6CAE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>
                <a:solidFill>
                  <a:schemeClr val="tx2"/>
                </a:solidFill>
              </a:rPr>
              <a:t>Умови</a:t>
            </a:r>
            <a:r>
              <a:rPr lang="ru-RU" sz="2800" b="1" dirty="0">
                <a:solidFill>
                  <a:schemeClr val="tx2"/>
                </a:solidFill>
              </a:rPr>
              <a:t> трудового договору </a:t>
            </a:r>
            <a:r>
              <a:rPr lang="ru-RU" sz="2800" b="1" dirty="0" err="1">
                <a:solidFill>
                  <a:schemeClr val="tx2"/>
                </a:solidFill>
              </a:rPr>
              <a:t>поділяються</a:t>
            </a:r>
            <a:r>
              <a:rPr lang="ru-RU" sz="2800" b="1" dirty="0">
                <a:solidFill>
                  <a:schemeClr val="tx2"/>
                </a:solidFill>
              </a:rPr>
              <a:t> на </a:t>
            </a:r>
            <a:r>
              <a:rPr lang="ru-RU" sz="2800" b="1" dirty="0" err="1">
                <a:solidFill>
                  <a:schemeClr val="tx2"/>
                </a:solidFill>
              </a:rPr>
              <a:t>дві</a:t>
            </a:r>
            <a:r>
              <a:rPr lang="ru-RU" sz="2800" b="1" dirty="0">
                <a:solidFill>
                  <a:schemeClr val="tx2"/>
                </a:solidFill>
              </a:rPr>
              <a:t> </a:t>
            </a:r>
            <a:r>
              <a:rPr lang="ru-RU" sz="2800" b="1" dirty="0" err="1">
                <a:solidFill>
                  <a:schemeClr val="tx2"/>
                </a:solidFill>
              </a:rPr>
              <a:t>групи</a:t>
            </a:r>
            <a:endParaRPr lang="ru-RU" sz="2800" b="1" dirty="0">
              <a:solidFill>
                <a:schemeClr val="tx2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3DE23CFF-9627-416A-9BF0-67BC24997B69}"/>
              </a:ext>
            </a:extLst>
          </p:cNvPr>
          <p:cNvSpPr txBox="1"/>
          <p:nvPr/>
        </p:nvSpPr>
        <p:spPr>
          <a:xfrm>
            <a:off x="1678432" y="823194"/>
            <a:ext cx="388527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</a:rPr>
              <a:t>умови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які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встановлено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законодавством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B4B2E126-2C57-4089-A5AF-7FA729D569B7}"/>
              </a:ext>
            </a:extLst>
          </p:cNvPr>
          <p:cNvSpPr txBox="1"/>
          <p:nvPr/>
        </p:nvSpPr>
        <p:spPr>
          <a:xfrm>
            <a:off x="1049018" y="2228080"/>
            <a:ext cx="3885270" cy="83099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</a:rPr>
              <a:t>умови</a:t>
            </a:r>
            <a:r>
              <a:rPr lang="ru-RU" dirty="0">
                <a:solidFill>
                  <a:schemeClr val="tx2"/>
                </a:solidFill>
              </a:rPr>
              <a:t>, </a:t>
            </a:r>
            <a:r>
              <a:rPr lang="ru-RU" dirty="0" err="1">
                <a:solidFill>
                  <a:schemeClr val="tx2"/>
                </a:solidFill>
              </a:rPr>
              <a:t>які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встановлено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угодою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сторін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6181693-5453-47BC-BC6F-0C8CA7637328}"/>
              </a:ext>
            </a:extLst>
          </p:cNvPr>
          <p:cNvSpPr txBox="1"/>
          <p:nvPr/>
        </p:nvSpPr>
        <p:spPr>
          <a:xfrm>
            <a:off x="722312" y="3710970"/>
            <a:ext cx="2743200" cy="838200"/>
          </a:xfrm>
          <a:prstGeom prst="rect">
            <a:avLst/>
          </a:prstGeom>
          <a:solidFill>
            <a:srgbClr val="D6CAE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</a:rPr>
              <a:t>обов’язкові</a:t>
            </a:r>
            <a:r>
              <a:rPr lang="ru-RU" dirty="0">
                <a:solidFill>
                  <a:schemeClr val="tx2"/>
                </a:solidFill>
              </a:rPr>
              <a:t> (</a:t>
            </a:r>
            <a:r>
              <a:rPr lang="ru-RU" dirty="0" err="1">
                <a:solidFill>
                  <a:schemeClr val="tx2"/>
                </a:solidFill>
              </a:rPr>
              <a:t>необхідні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B44ADDD-63EE-4756-80FC-54F435C3B92B}"/>
              </a:ext>
            </a:extLst>
          </p:cNvPr>
          <p:cNvSpPr txBox="1"/>
          <p:nvPr/>
        </p:nvSpPr>
        <p:spPr>
          <a:xfrm>
            <a:off x="608012" y="4914543"/>
            <a:ext cx="29718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умови, які завжди мають місце при укладенні трудового договору (місце роботи, трудова функція, розмір оплати праці, умова про термін дії, про час початку роботи) </a:t>
            </a:r>
            <a:endParaRPr lang="ru-RU" sz="2800" dirty="0">
              <a:solidFill>
                <a:schemeClr val="tx2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AA6E6AB-FF64-4716-BD54-BAEB2F6A0FC6}"/>
              </a:ext>
            </a:extLst>
          </p:cNvPr>
          <p:cNvSpPr txBox="1"/>
          <p:nvPr/>
        </p:nvSpPr>
        <p:spPr>
          <a:xfrm>
            <a:off x="4341812" y="3710970"/>
            <a:ext cx="2856899" cy="830997"/>
          </a:xfrm>
          <a:prstGeom prst="rect">
            <a:avLst/>
          </a:prstGeom>
          <a:solidFill>
            <a:srgbClr val="D6CAE1"/>
          </a:solidFill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tx2"/>
                </a:solidFill>
              </a:rPr>
              <a:t>факультативні</a:t>
            </a:r>
            <a:r>
              <a:rPr lang="ru-RU" dirty="0">
                <a:solidFill>
                  <a:schemeClr val="tx2"/>
                </a:solidFill>
              </a:rPr>
              <a:t> (</a:t>
            </a:r>
            <a:r>
              <a:rPr lang="ru-RU" dirty="0" err="1">
                <a:solidFill>
                  <a:schemeClr val="tx2"/>
                </a:solidFill>
              </a:rPr>
              <a:t>додаткові</a:t>
            </a:r>
            <a:r>
              <a:rPr lang="ru-RU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9577FAD6-986E-4F0D-AA7A-F61B860F0E1F}"/>
              </a:ext>
            </a:extLst>
          </p:cNvPr>
          <p:cNvSpPr txBox="1"/>
          <p:nvPr/>
        </p:nvSpPr>
        <p:spPr>
          <a:xfrm>
            <a:off x="4390404" y="5222319"/>
            <a:ext cx="29718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16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наприклад, про випробування, про забезпечення житлом тощо</a:t>
            </a:r>
            <a:endParaRPr lang="ru-RU" sz="105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A00669FF-E09B-44B1-9757-D22989A0A7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9" y="16679"/>
            <a:ext cx="1493649" cy="1450974"/>
          </a:xfrm>
          <a:prstGeom prst="rect">
            <a:avLst/>
          </a:prstGeom>
        </p:spPr>
      </p:pic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BE617ECF-2154-471B-A33A-9A3266CC77F4}"/>
              </a:ext>
            </a:extLst>
          </p:cNvPr>
          <p:cNvCxnSpPr>
            <a:cxnSpLocks/>
            <a:stCxn id="5" idx="1"/>
          </p:cNvCxnSpPr>
          <p:nvPr/>
        </p:nvCxnSpPr>
        <p:spPr>
          <a:xfrm flipH="1" flipV="1">
            <a:off x="4951412" y="1672173"/>
            <a:ext cx="1182628" cy="626477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6" name="Прямая со стрелкой 25">
            <a:extLst>
              <a:ext uri="{FF2B5EF4-FFF2-40B4-BE49-F238E27FC236}">
                <a16:creationId xmlns:a16="http://schemas.microsoft.com/office/drawing/2014/main" xmlns="" id="{37CAB445-5605-459F-99FD-692749C2C737}"/>
              </a:ext>
            </a:extLst>
          </p:cNvPr>
          <p:cNvCxnSpPr>
            <a:stCxn id="5" idx="1"/>
          </p:cNvCxnSpPr>
          <p:nvPr/>
        </p:nvCxnSpPr>
        <p:spPr>
          <a:xfrm flipH="1">
            <a:off x="4993364" y="2298650"/>
            <a:ext cx="1140676" cy="731968"/>
          </a:xfrm>
          <a:prstGeom prst="straightConnector1">
            <a:avLst/>
          </a:prstGeom>
          <a:ln w="38100"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BA639F4D-92F9-40B4-9B7A-C9725D3FEF15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2284412" y="3059077"/>
            <a:ext cx="707241" cy="57388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xmlns="" id="{4E5649B8-7A6B-4A8C-98C5-E9CA9682B371}"/>
              </a:ext>
            </a:extLst>
          </p:cNvPr>
          <p:cNvCxnSpPr>
            <a:cxnSpLocks/>
            <a:stCxn id="9" idx="2"/>
          </p:cNvCxnSpPr>
          <p:nvPr/>
        </p:nvCxnSpPr>
        <p:spPr>
          <a:xfrm>
            <a:off x="2991653" y="3059077"/>
            <a:ext cx="1731159" cy="61980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Стрелка: вниз 30">
            <a:extLst>
              <a:ext uri="{FF2B5EF4-FFF2-40B4-BE49-F238E27FC236}">
                <a16:creationId xmlns:a16="http://schemas.microsoft.com/office/drawing/2014/main" xmlns="" id="{7192067D-9EA6-42D8-8EF0-392DA66E45FE}"/>
              </a:ext>
            </a:extLst>
          </p:cNvPr>
          <p:cNvSpPr/>
          <p:nvPr/>
        </p:nvSpPr>
        <p:spPr>
          <a:xfrm>
            <a:off x="1522728" y="4569614"/>
            <a:ext cx="609284" cy="372576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трелка: вниз 31">
            <a:extLst>
              <a:ext uri="{FF2B5EF4-FFF2-40B4-BE49-F238E27FC236}">
                <a16:creationId xmlns:a16="http://schemas.microsoft.com/office/drawing/2014/main" xmlns="" id="{08202F03-D9B9-43E3-A299-5615D540362F}"/>
              </a:ext>
            </a:extLst>
          </p:cNvPr>
          <p:cNvSpPr/>
          <p:nvPr/>
        </p:nvSpPr>
        <p:spPr>
          <a:xfrm>
            <a:off x="4875212" y="4549170"/>
            <a:ext cx="609600" cy="365373"/>
          </a:xfrm>
          <a:prstGeom prst="down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2E1C7003-E1C4-45E9-80C0-92CBFD78E5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4" t="2222" r="18889" b="10001"/>
          <a:stretch/>
        </p:blipFill>
        <p:spPr>
          <a:xfrm>
            <a:off x="8240227" y="3213164"/>
            <a:ext cx="2231878" cy="345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9396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54" y="1524000"/>
            <a:ext cx="8837612" cy="49711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Стрелка углом 6"/>
          <p:cNvSpPr/>
          <p:nvPr/>
        </p:nvSpPr>
        <p:spPr>
          <a:xfrm rot="5400000">
            <a:off x="11496801" y="4176802"/>
            <a:ext cx="609600" cy="637997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 углом 4"/>
          <p:cNvSpPr/>
          <p:nvPr/>
        </p:nvSpPr>
        <p:spPr>
          <a:xfrm rot="5400000">
            <a:off x="8282429" y="388581"/>
            <a:ext cx="567529" cy="981164"/>
          </a:xfrm>
          <a:prstGeom prst="bentArrow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850126" y="339746"/>
            <a:ext cx="5702074" cy="584775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3200" dirty="0">
                <a:solidFill>
                  <a:schemeClr val="tx2"/>
                </a:solidFill>
                <a:latin typeface="Times New Roman"/>
                <a:ea typeface="Times New Roman"/>
              </a:rPr>
              <a:t>Під </a:t>
            </a:r>
            <a:r>
              <a:rPr lang="uk-UA" sz="3200" u="sng" dirty="0">
                <a:solidFill>
                  <a:schemeClr val="tx2"/>
                </a:solidFill>
                <a:latin typeface="Times New Roman"/>
                <a:ea typeface="Times New Roman"/>
              </a:rPr>
              <a:t>місцем роботи</a:t>
            </a:r>
            <a:r>
              <a:rPr lang="uk-UA" sz="3200" dirty="0">
                <a:solidFill>
                  <a:schemeClr val="tx2"/>
                </a:solidFill>
                <a:latin typeface="Times New Roman"/>
                <a:ea typeface="Times New Roman"/>
              </a:rPr>
              <a:t> розуміється </a:t>
            </a:r>
            <a:endParaRPr lang="ru-RU" sz="3200" dirty="0">
              <a:solidFill>
                <a:schemeClr val="tx2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86342" y="3775501"/>
            <a:ext cx="2713550" cy="830997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u="sng" dirty="0">
                <a:solidFill>
                  <a:schemeClr val="tx2"/>
                </a:solidFill>
                <a:latin typeface="Times New Roman"/>
                <a:ea typeface="Times New Roman"/>
              </a:rPr>
              <a:t>Трудова функція</a:t>
            </a:r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 працівника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228011" y="1219200"/>
            <a:ext cx="3566685" cy="2308324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певне підприємство, установа, організація, може бути конкретизований певний підрозділ, філія, відділ підприємства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8460815" y="4828632"/>
            <a:ext cx="3708292" cy="1938992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dirty="0">
                <a:solidFill>
                  <a:schemeClr val="tx2"/>
                </a:solidFill>
                <a:latin typeface="Times New Roman"/>
                <a:ea typeface="Times New Roman"/>
              </a:rPr>
              <a:t>визначається шляхом встановлення в трудовому договорі професії, спеціальності, кваліфікації для робітника і посади для службовця. </a:t>
            </a:r>
            <a:endParaRPr lang="ru-RU" sz="2000" dirty="0">
              <a:solidFill>
                <a:schemeClr val="tx2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0" y="-1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982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27212" y="609600"/>
            <a:ext cx="8915400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За загальним правилом трудова функція визначається відповідно до </a:t>
            </a:r>
            <a:r>
              <a:rPr lang="uk-UA" sz="2800" b="1" dirty="0">
                <a:solidFill>
                  <a:schemeClr val="tx2"/>
                </a:solidFill>
                <a:latin typeface="Times New Roman"/>
                <a:ea typeface="Times New Roman"/>
              </a:rPr>
              <a:t>Класифікатора 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професій</a:t>
            </a:r>
            <a:r>
              <a:rPr lang="en-US" sz="28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uk-UA" sz="2800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ДК 003:2010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,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затвердженого наказом Держстандарту України від 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2</a:t>
            </a:r>
            <a:r>
              <a:rPr lang="en-US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8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.07.</a:t>
            </a:r>
            <a:r>
              <a:rPr lang="en-US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2010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р., який являє собою систематизовані переліки робіт і професій, які використовуються на виробництві. </a:t>
            </a:r>
            <a:r>
              <a:rPr lang="ru-RU" sz="28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Класифікатор</a:t>
            </a:r>
            <a:r>
              <a:rPr lang="ru-RU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професій</a:t>
            </a:r>
            <a:r>
              <a:rPr lang="ru-RU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призначений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для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застосування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 smtClean="0">
                <a:solidFill>
                  <a:schemeClr val="tx2"/>
                </a:solidFill>
                <a:latin typeface="Times New Roman"/>
                <a:ea typeface="Times New Roman"/>
              </a:rPr>
              <a:t>всіма</a:t>
            </a:r>
            <a:r>
              <a:rPr lang="ru-RU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суб'єктами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господарювання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під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час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запису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про роботу у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трудові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 книжки </a:t>
            </a:r>
            <a:r>
              <a:rPr lang="ru-RU" sz="2800" dirty="0" err="1">
                <a:solidFill>
                  <a:schemeClr val="tx2"/>
                </a:solidFill>
                <a:latin typeface="Times New Roman"/>
                <a:ea typeface="Times New Roman"/>
              </a:rPr>
              <a:t>працівників</a:t>
            </a:r>
            <a:r>
              <a:rPr lang="ru-RU" sz="2800" dirty="0">
                <a:solidFill>
                  <a:schemeClr val="tx2"/>
                </a:solidFill>
                <a:latin typeface="Times New Roman"/>
                <a:ea typeface="Times New Roman"/>
              </a:rPr>
              <a:t>.</a:t>
            </a:r>
            <a:endParaRPr lang="uk-UA" sz="2800" dirty="0" smtClean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algn="ctr">
              <a:spcAft>
                <a:spcPts val="0"/>
              </a:spcAft>
            </a:pP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Нормативна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база професійної діяльності також включає </a:t>
            </a:r>
            <a:r>
              <a:rPr lang="uk-UA" sz="2800" b="1" dirty="0">
                <a:solidFill>
                  <a:schemeClr val="tx2"/>
                </a:solidFill>
                <a:latin typeface="Times New Roman"/>
                <a:ea typeface="Times New Roman"/>
              </a:rPr>
              <a:t>Довідник кваліфікаційних характеристик професій працівників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, перший випуск якого “Професії керівників, професіоналів, фахівців та технічних службовців, які є загальними для всіх видів економічної діяльності” затверджено наказом Мінпраці України від 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29 грудня  2004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Times New Roman"/>
              </a:rPr>
              <a:t>р. 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№336. </a:t>
            </a:r>
            <a:endParaRPr lang="ru-RU" sz="28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28309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/>
          <a:stretch/>
        </p:blipFill>
        <p:spPr>
          <a:xfrm>
            <a:off x="16805" y="1219200"/>
            <a:ext cx="3402341" cy="5638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012" y="522889"/>
            <a:ext cx="8915400" cy="563231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b="1" dirty="0" smtClean="0">
                <a:solidFill>
                  <a:schemeClr val="tx2"/>
                </a:solidFill>
                <a:latin typeface="Open Sans"/>
              </a:rPr>
              <a:t>Довідник</a:t>
            </a:r>
            <a:r>
              <a:rPr lang="uk-UA" dirty="0" smtClean="0">
                <a:solidFill>
                  <a:schemeClr val="tx2"/>
                </a:solidFill>
                <a:latin typeface="Open Sans"/>
              </a:rPr>
              <a:t> </a:t>
            </a:r>
            <a:r>
              <a:rPr lang="uk-UA" dirty="0">
                <a:solidFill>
                  <a:schemeClr val="tx2"/>
                </a:solidFill>
                <a:latin typeface="Open Sans"/>
              </a:rPr>
              <a:t>служить основою для:</a:t>
            </a:r>
          </a:p>
          <a:p>
            <a:pPr algn="just"/>
            <a:r>
              <a:rPr lang="uk-UA" dirty="0">
                <a:solidFill>
                  <a:schemeClr val="tx2"/>
                </a:solidFill>
                <a:latin typeface="Open Sans"/>
              </a:rPr>
              <a:t>а) розроблення посадових інструкцій працівникам, які закріплюють їх обов'язки, права та відповідальність;</a:t>
            </a:r>
          </a:p>
          <a:p>
            <a:pPr algn="just"/>
            <a:r>
              <a:rPr lang="uk-UA" dirty="0">
                <a:solidFill>
                  <a:schemeClr val="tx2"/>
                </a:solidFill>
                <a:latin typeface="Open Sans"/>
              </a:rPr>
              <a:t>б) складання положень про структурні підрозділи, які визначають їх роль та місце в системі управління підприємством (установою, організацією);</a:t>
            </a:r>
          </a:p>
          <a:p>
            <a:pPr algn="just"/>
            <a:r>
              <a:rPr lang="uk-UA" dirty="0">
                <a:solidFill>
                  <a:schemeClr val="tx2"/>
                </a:solidFill>
                <a:latin typeface="Open Sans"/>
              </a:rPr>
              <a:t>в) формування та регулювання ринку праці;</a:t>
            </a:r>
          </a:p>
          <a:p>
            <a:pPr algn="just"/>
            <a:r>
              <a:rPr lang="uk-UA" dirty="0">
                <a:solidFill>
                  <a:schemeClr val="tx2"/>
                </a:solidFill>
                <a:latin typeface="Open Sans"/>
              </a:rPr>
              <a:t>г) ведення документації про укладення трудового договору (прийняття на роботу), професійне просування, переведення на іншу роботу, відсторонення від роботи, припинення і розірвання трудового договору;</a:t>
            </a:r>
          </a:p>
          <a:p>
            <a:pPr algn="just"/>
            <a:r>
              <a:rPr lang="uk-UA" dirty="0">
                <a:solidFill>
                  <a:schemeClr val="tx2"/>
                </a:solidFill>
                <a:latin typeface="Open Sans"/>
              </a:rPr>
              <a:t>д) присвоєння і підвищення категорій за посадою відповідно до оволодіння особою повним обсягом знань та робіт за результатами кваліфікаційної </a:t>
            </a:r>
            <a:r>
              <a:rPr lang="uk-UA" dirty="0" smtClean="0">
                <a:solidFill>
                  <a:schemeClr val="tx2"/>
                </a:solidFill>
                <a:latin typeface="Open Sans"/>
              </a:rPr>
              <a:t>атестації.</a:t>
            </a:r>
            <a:endParaRPr lang="uk-UA" dirty="0">
              <a:solidFill>
                <a:schemeClr val="tx2"/>
              </a:solidFill>
              <a:latin typeface="Open Sans"/>
            </a:endParaRPr>
          </a:p>
          <a:p>
            <a:pPr algn="ctr">
              <a:spcAft>
                <a:spcPts val="0"/>
              </a:spcAft>
            </a:pPr>
            <a:endParaRPr lang="uk-UA" dirty="0" smtClean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0"/>
            <a:ext cx="1371600" cy="133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571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1812" y="228600"/>
            <a:ext cx="11047412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000" b="1" dirty="0">
                <a:solidFill>
                  <a:schemeClr val="tx2"/>
                </a:solidFill>
                <a:latin typeface="Times New Roman"/>
                <a:ea typeface="Times New Roman"/>
              </a:rPr>
              <a:t>Довідник кваліфікаційних характеристик професій працівників</a:t>
            </a:r>
            <a:endParaRPr lang="uk-UA" sz="2000" b="1" dirty="0" smtClean="0">
              <a:solidFill>
                <a:srgbClr val="293A55"/>
              </a:solidFill>
              <a:latin typeface="inherit"/>
            </a:endParaRPr>
          </a:p>
          <a:p>
            <a:pPr algn="ctr"/>
            <a:r>
              <a:rPr lang="uk-UA" sz="2000" b="1" dirty="0" smtClean="0">
                <a:solidFill>
                  <a:srgbClr val="293A55"/>
                </a:solidFill>
                <a:latin typeface="inherit"/>
              </a:rPr>
              <a:t>Наприклад:</a:t>
            </a:r>
          </a:p>
          <a:p>
            <a:pPr algn="ctr"/>
            <a:r>
              <a:rPr lang="uk-UA" sz="2000" b="1" dirty="0" smtClean="0">
                <a:solidFill>
                  <a:srgbClr val="293A55"/>
                </a:solidFill>
                <a:latin typeface="inherit"/>
              </a:rPr>
              <a:t>60</a:t>
            </a:r>
            <a:r>
              <a:rPr lang="uk-UA" sz="2000" b="1" dirty="0">
                <a:solidFill>
                  <a:srgbClr val="293A55"/>
                </a:solidFill>
                <a:latin typeface="inherit"/>
              </a:rPr>
              <a:t>. ЛАБОРАНТ-МІКРОБІОЛОГ</a:t>
            </a:r>
            <a:endParaRPr lang="uk-UA" sz="2000" dirty="0">
              <a:solidFill>
                <a:srgbClr val="293A55"/>
              </a:solidFill>
              <a:latin typeface="inherit"/>
            </a:endParaRPr>
          </a:p>
          <a:p>
            <a:pPr algn="ctr"/>
            <a:r>
              <a:rPr lang="uk-UA" sz="2000" b="1" dirty="0">
                <a:solidFill>
                  <a:srgbClr val="293A55"/>
                </a:solidFill>
                <a:latin typeface="Open Sans"/>
              </a:rPr>
              <a:t>3-й розряд</a:t>
            </a:r>
            <a:endParaRPr lang="uk-UA" sz="2000" dirty="0">
              <a:solidFill>
                <a:srgbClr val="293A55"/>
              </a:solidFill>
              <a:latin typeface="Open Sans"/>
            </a:endParaRPr>
          </a:p>
          <a:p>
            <a:pPr algn="just"/>
            <a:r>
              <a:rPr lang="uk-UA" sz="2000" b="1" dirty="0">
                <a:solidFill>
                  <a:schemeClr val="tx2"/>
                </a:solidFill>
                <a:latin typeface="Open Sans"/>
              </a:rPr>
              <a:t>Завдання та обов'язки.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 Готує живильні середовища, розчини реактивів, установлює орієнтувальні титри, виконує монтаж колб для сіяння спорового матеріалу і проведення аналізів. Проводить визначення рівня </a:t>
            </a:r>
            <a:r>
              <a:rPr lang="en-US" sz="2000" dirty="0">
                <a:solidFill>
                  <a:schemeClr val="tx2"/>
                </a:solidFill>
                <a:latin typeface="Open Sans"/>
              </a:rPr>
              <a:t>pH, 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стерильності, активності за йодометрією і </a:t>
            </a:r>
            <a:r>
              <a:rPr lang="uk-UA" sz="2000" dirty="0" err="1">
                <a:solidFill>
                  <a:schemeClr val="tx2"/>
                </a:solidFill>
                <a:latin typeface="Open Sans"/>
              </a:rPr>
              <a:t>полярометрією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 біологічним та іншими методами. Розливає живильні середовища в чашки Петрі, пробірки. Готує посівний матеріал. Розміщує устаткування, проводить фармакологічну перевірку і випробування препаратів та напівпродуктів на токсичність і </a:t>
            </a:r>
            <a:r>
              <a:rPr lang="uk-UA" sz="2000" dirty="0" err="1">
                <a:solidFill>
                  <a:schemeClr val="tx2"/>
                </a:solidFill>
                <a:latin typeface="Open Sans"/>
              </a:rPr>
              <a:t>пірогенність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 під керівництвом лаборанта вищої кваліфікації. Готує до стерилізації посуд і допоміжні матеріали. Веде документацію за встановленою формою.</a:t>
            </a:r>
          </a:p>
          <a:p>
            <a:pPr algn="just"/>
            <a:r>
              <a:rPr lang="uk-UA" sz="2000" b="1" dirty="0">
                <a:solidFill>
                  <a:schemeClr val="tx2"/>
                </a:solidFill>
                <a:latin typeface="Open Sans"/>
              </a:rPr>
              <a:t>Повинен знати: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 основи мікробіології; способи установки орієнтувальних титрів; властивості застосовуваних реактивів і вимоги до них; технологічний процес приготування живильного середовища; правила роботи в стерильних умовах; правила регулювання аналітичних терезів, </a:t>
            </a:r>
            <a:r>
              <a:rPr lang="uk-UA" sz="2000" dirty="0" err="1">
                <a:solidFill>
                  <a:schemeClr val="tx2"/>
                </a:solidFill>
                <a:latin typeface="Open Sans"/>
              </a:rPr>
              <a:t>фотокалориметрів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, поляриметрів та інших аналогічних приладів; вимоги до тварин, які підлягають випробуванню, до якості проб і аналізів, що проводяться; умови проведення фармакологічних випробувань.</a:t>
            </a:r>
          </a:p>
          <a:p>
            <a:pPr algn="just"/>
            <a:r>
              <a:rPr lang="uk-UA" sz="2000" b="1" dirty="0">
                <a:solidFill>
                  <a:schemeClr val="tx2"/>
                </a:solidFill>
                <a:latin typeface="Open Sans"/>
              </a:rPr>
              <a:t>Кваліфікаційні вимоги.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 Повна загальна середня освіта та професійно-технічна освіта або повна загальна середня освіта та професійна підготовка на виробництві, без вимог до стажу роботи.</a:t>
            </a:r>
            <a:endParaRPr lang="uk-UA" sz="2000" b="0" i="0" dirty="0">
              <a:solidFill>
                <a:schemeClr val="tx2"/>
              </a:solidFill>
              <a:effectLst/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1503631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/>
          <a:stretch/>
        </p:blipFill>
        <p:spPr>
          <a:xfrm>
            <a:off x="16805" y="1219200"/>
            <a:ext cx="3402341" cy="5638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012" y="512233"/>
            <a:ext cx="8915400" cy="421653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tx2"/>
                </a:solidFill>
                <a:latin typeface="Times New Roman"/>
              </a:rPr>
              <a:t>Посадова інструкція</a:t>
            </a:r>
            <a:endParaRPr lang="uk-UA" sz="2800" b="1" dirty="0" smtClean="0">
              <a:solidFill>
                <a:srgbClr val="293A55"/>
              </a:solidFill>
              <a:latin typeface="inherit"/>
            </a:endParaRPr>
          </a:p>
          <a:p>
            <a:pPr algn="just"/>
            <a:r>
              <a:rPr lang="uk-UA" sz="2000" dirty="0">
                <a:solidFill>
                  <a:schemeClr val="tx2"/>
                </a:solidFill>
                <a:latin typeface="Open Sans"/>
              </a:rPr>
              <a:t>Посадові інструкції складаються із Розділів: </a:t>
            </a:r>
            <a:r>
              <a:rPr lang="uk-UA" sz="2000" b="1" dirty="0">
                <a:solidFill>
                  <a:schemeClr val="tx2"/>
                </a:solidFill>
                <a:latin typeface="Open Sans"/>
              </a:rPr>
              <a:t>"Загальні положення", "Завдання та обов'язки", "Права", "Відповідальність", "Повинен знати", "Кваліфікаційні вимоги" та "Взаємовідносини (зв'язки) за посадою</a:t>
            </a:r>
            <a:r>
              <a:rPr lang="uk-UA" sz="2000" b="1" dirty="0" smtClean="0">
                <a:solidFill>
                  <a:schemeClr val="tx2"/>
                </a:solidFill>
                <a:latin typeface="Open Sans"/>
              </a:rPr>
              <a:t>"</a:t>
            </a:r>
            <a:r>
              <a:rPr lang="uk-UA" sz="2000" dirty="0" smtClean="0">
                <a:solidFill>
                  <a:schemeClr val="tx2"/>
                </a:solidFill>
                <a:latin typeface="Open Sans"/>
              </a:rPr>
              <a:t>.</a:t>
            </a:r>
          </a:p>
          <a:p>
            <a:pPr algn="just"/>
            <a:r>
              <a:rPr lang="uk-UA" sz="2000" dirty="0">
                <a:solidFill>
                  <a:schemeClr val="tx2"/>
                </a:solidFill>
                <a:latin typeface="Open Sans"/>
              </a:rPr>
              <a:t>До посадових інструкцій може бути </a:t>
            </a:r>
            <a:r>
              <a:rPr lang="uk-UA" sz="2000" b="1" dirty="0" err="1">
                <a:solidFill>
                  <a:schemeClr val="tx2"/>
                </a:solidFill>
                <a:latin typeface="Open Sans"/>
              </a:rPr>
              <a:t>внесено</a:t>
            </a:r>
            <a:r>
              <a:rPr lang="uk-UA" sz="2000" b="1" dirty="0">
                <a:solidFill>
                  <a:schemeClr val="tx2"/>
                </a:solidFill>
                <a:latin typeface="Open Sans"/>
              </a:rPr>
              <a:t> зміни, доповнення 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лише на підставі наказу керівника підприємства, установи, організації </a:t>
            </a:r>
            <a:r>
              <a:rPr lang="uk-UA" sz="2000" b="1" dirty="0">
                <a:solidFill>
                  <a:schemeClr val="tx2"/>
                </a:solidFill>
                <a:latin typeface="Open Sans"/>
              </a:rPr>
              <a:t>за згодою працівника.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 </a:t>
            </a:r>
            <a:endParaRPr lang="uk-UA" sz="2000" dirty="0" smtClean="0">
              <a:solidFill>
                <a:schemeClr val="tx2"/>
              </a:solidFill>
              <a:latin typeface="Open Sans"/>
            </a:endParaRPr>
          </a:p>
          <a:p>
            <a:pPr algn="just"/>
            <a:r>
              <a:rPr lang="uk-UA" sz="2000" dirty="0" smtClean="0">
                <a:solidFill>
                  <a:schemeClr val="tx2"/>
                </a:solidFill>
                <a:latin typeface="Open Sans"/>
              </a:rPr>
              <a:t>Наказ </a:t>
            </a:r>
            <a:r>
              <a:rPr lang="uk-UA" sz="2000" dirty="0">
                <a:solidFill>
                  <a:schemeClr val="tx2"/>
                </a:solidFill>
                <a:latin typeface="Open Sans"/>
              </a:rPr>
              <a:t>про внесення змін, доповнень до посадової інструкції видається в разі перерозподілу обов'язків між працівниками у зв'язку зі скороченням чисельності, раціональним розподілом праці. У разі зміни назви підприємства, установи, організації, їх структурного підрозділу або посади до посадових інструкцій вносяться відповідні зміни.</a:t>
            </a:r>
            <a:endParaRPr lang="uk-UA" sz="2000" b="1" dirty="0" smtClean="0">
              <a:solidFill>
                <a:schemeClr val="tx2"/>
              </a:solidFill>
              <a:latin typeface="Open San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0"/>
            <a:ext cx="1371600" cy="133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963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4B4FF6-CFDA-4EC5-9A91-DA18E6B524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1113" y="370314"/>
            <a:ext cx="6686598" cy="832624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/>
            <a:r>
              <a:rPr lang="uk-UA" b="1" dirty="0">
                <a:solidFill>
                  <a:schemeClr val="tx2"/>
                </a:solidFill>
              </a:rPr>
              <a:t>План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BFC0762-4B67-4A54-A10A-B7397E838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2" y="2057400"/>
            <a:ext cx="11049000" cy="3200400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226695" algn="l"/>
                <a:tab pos="3381375" algn="l"/>
              </a:tabLst>
            </a:pPr>
            <a:r>
              <a:rPr lang="uk-UA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Поняття трудового договору та його відмінність від цивільно-правових угод про працю.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226695" algn="l"/>
                <a:tab pos="3381375" algn="l"/>
              </a:tabLst>
            </a:pPr>
            <a:r>
              <a:rPr lang="uk-UA" sz="2400" dirty="0" smtClean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Сторони, зміст, види та форми </a:t>
            </a:r>
            <a:r>
              <a:rPr lang="uk-UA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трудового договору.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226695" algn="l"/>
                <a:tab pos="3381375" algn="l"/>
              </a:tabLst>
            </a:pPr>
            <a:r>
              <a:rPr lang="uk-UA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Випробування при прийнятті на роботу.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  <a:tabLst>
                <a:tab pos="226695" algn="l"/>
                <a:tab pos="3381375" algn="l"/>
              </a:tabLst>
            </a:pPr>
            <a:r>
              <a:rPr lang="uk-UA" sz="2400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Прийняття на роботу та юридичне оформлення трудового договору. </a:t>
            </a:r>
            <a:endParaRPr lang="ru-RU" sz="1400" dirty="0">
              <a:solidFill>
                <a:schemeClr val="tx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>
              <a:solidFill>
                <a:schemeClr val="tx2"/>
              </a:solidFill>
            </a:endParaRPr>
          </a:p>
          <a:p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17B8C9D-7EE2-4E1D-B555-89EF749FD3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44"/>
            <a:ext cx="152413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857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Выгнутая вправо стрелка 8"/>
          <p:cNvSpPr/>
          <p:nvPr/>
        </p:nvSpPr>
        <p:spPr>
          <a:xfrm>
            <a:off x="10895012" y="1828800"/>
            <a:ext cx="914400" cy="852537"/>
          </a:xfrm>
          <a:prstGeom prst="curvedLeftArrow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7620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вал 1"/>
          <p:cNvSpPr/>
          <p:nvPr/>
        </p:nvSpPr>
        <p:spPr>
          <a:xfrm>
            <a:off x="8761412" y="304800"/>
            <a:ext cx="2971800" cy="1905000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err="1"/>
              <a:t>Важливою</a:t>
            </a:r>
            <a:r>
              <a:rPr lang="ru-RU" dirty="0"/>
              <a:t> </a:t>
            </a:r>
            <a:r>
              <a:rPr lang="ru-RU" dirty="0" err="1"/>
              <a:t>умовою</a:t>
            </a:r>
            <a:r>
              <a:rPr lang="ru-RU" dirty="0"/>
              <a:t> трудового договору </a:t>
            </a:r>
            <a:r>
              <a:rPr lang="ru-RU" dirty="0" smtClean="0"/>
              <a:t>є:</a:t>
            </a:r>
            <a:endParaRPr lang="ru-RU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8151812" y="2570402"/>
            <a:ext cx="2743200" cy="1295400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угода про </a:t>
            </a:r>
            <a:r>
              <a:rPr lang="ru-RU" dirty="0" err="1">
                <a:solidFill>
                  <a:sysClr val="windowText" lastClr="000000"/>
                </a:solidFill>
              </a:rPr>
              <a:t>винагороду</a:t>
            </a:r>
            <a:r>
              <a:rPr lang="ru-RU" dirty="0">
                <a:solidFill>
                  <a:sysClr val="windowText" lastClr="000000"/>
                </a:solidFill>
              </a:rPr>
              <a:t> за </a:t>
            </a:r>
            <a:r>
              <a:rPr lang="ru-RU" dirty="0" err="1">
                <a:solidFill>
                  <a:sysClr val="windowText" lastClr="000000"/>
                </a:solidFill>
              </a:rPr>
              <a:t>працю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4" name="Куб 3"/>
          <p:cNvSpPr/>
          <p:nvPr/>
        </p:nvSpPr>
        <p:spPr>
          <a:xfrm>
            <a:off x="230679" y="2959626"/>
            <a:ext cx="3276600" cy="2209800"/>
          </a:xfrm>
          <a:prstGeom prst="cube">
            <a:avLst/>
          </a:prstGeom>
          <a:solidFill>
            <a:schemeClr val="accent5">
              <a:lumMod val="60000"/>
              <a:lumOff val="40000"/>
            </a:schemeClr>
          </a:solidFill>
          <a:ln w="38100">
            <a:solidFill>
              <a:schemeClr val="accent1"/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err="1">
                <a:solidFill>
                  <a:sysClr val="windowText" lastClr="000000"/>
                </a:solidFill>
              </a:rPr>
              <a:t>Дві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ru-RU" sz="2800" b="1" dirty="0" err="1">
                <a:solidFill>
                  <a:sysClr val="windowText" lastClr="000000"/>
                </a:solidFill>
              </a:rPr>
              <a:t>сфери</a:t>
            </a:r>
            <a:r>
              <a:rPr lang="ru-RU" sz="2800" b="1" dirty="0">
                <a:solidFill>
                  <a:sysClr val="windowText" lastClr="000000"/>
                </a:solidFill>
              </a:rPr>
              <a:t> </a:t>
            </a:r>
            <a:r>
              <a:rPr lang="ru-RU" sz="2800" b="1" dirty="0" err="1">
                <a:solidFill>
                  <a:sysClr val="windowText" lastClr="000000"/>
                </a:solidFill>
              </a:rPr>
              <a:t>регулювання</a:t>
            </a:r>
            <a:r>
              <a:rPr lang="ru-RU" sz="2800" b="1" dirty="0">
                <a:solidFill>
                  <a:sysClr val="windowText" lastClr="000000"/>
                </a:solidFill>
              </a:rPr>
              <a:t> оплати </a:t>
            </a:r>
            <a:r>
              <a:rPr lang="ru-RU" sz="2800" b="1" dirty="0" err="1">
                <a:solidFill>
                  <a:sysClr val="windowText" lastClr="000000"/>
                </a:solidFill>
              </a:rPr>
              <a:t>праці</a:t>
            </a:r>
            <a:r>
              <a:rPr lang="ru-RU" sz="2800" b="1" dirty="0">
                <a:solidFill>
                  <a:sysClr val="windowText" lastClr="000000"/>
                </a:solidFill>
              </a:rPr>
              <a:t>: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42132" y="1691145"/>
            <a:ext cx="1713681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i="1" dirty="0">
                <a:solidFill>
                  <a:schemeClr val="tx2"/>
                </a:solidFill>
                <a:latin typeface="Times New Roman"/>
                <a:ea typeface="Times New Roman"/>
              </a:rPr>
              <a:t>державно-правова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46212" y="5706722"/>
            <a:ext cx="1446230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i="1" dirty="0">
                <a:solidFill>
                  <a:schemeClr val="tx2"/>
                </a:solidFill>
                <a:latin typeface="Times New Roman"/>
                <a:ea typeface="Times New Roman"/>
              </a:rPr>
              <a:t>договірна</a:t>
            </a:r>
            <a:endParaRPr lang="ru-RU" i="1" dirty="0">
              <a:solidFill>
                <a:schemeClr val="tx2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6812" y="373013"/>
            <a:ext cx="6172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800" i="1" dirty="0">
                <a:solidFill>
                  <a:schemeClr val="tx2"/>
                </a:solidFill>
                <a:latin typeface="Times New Roman"/>
                <a:ea typeface="Times New Roman"/>
              </a:rPr>
              <a:t>На законодавчому рівні встановлюються: розмір мінімальної заробітної плати; норми оплати праці у разі відхилення від звичайних умов (оплата надурочних робіт, у нічний час, у шкідливих умовах праці тощо); гарантії в оплаті праці (наприклад, порядок індексації); визначається оплата праці працівників підприємств, установ, організацій, що утримуються за рахунок державного бюджету тощо.</a:t>
            </a:r>
            <a:endParaRPr lang="ru-RU" sz="1800" dirty="0">
              <a:solidFill>
                <a:schemeClr val="tx2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6012" y="4064526"/>
            <a:ext cx="778083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800" i="1" dirty="0">
                <a:solidFill>
                  <a:schemeClr val="tx2"/>
                </a:solidFill>
                <a:latin typeface="Times New Roman"/>
                <a:ea typeface="Times New Roman"/>
              </a:rPr>
              <a:t>Договірне регулювання оплати праці відбувається шляхом укладення колективних договорів та угод, трудового договору. Підприємство має право самостійно встановлювати форми, системи і розміри оплати праці, розцінки, тарифні ставки, схеми посадових окладів, умови запровадження та розміри надбавок, доплат, премій, винагород тощо. Усе зазначене встановлюється у колективному договорі з дотриманням норм і гарантій, передбачених законодавством, генеральною та галузевими угодами. При укладенні контракту розмір оплати праці встановлюється угодою сторін з урахуванням колективного договору.</a:t>
            </a:r>
            <a:endParaRPr lang="ru-RU" sz="11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1979613" y="5257800"/>
            <a:ext cx="457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верх 10"/>
          <p:cNvSpPr/>
          <p:nvPr/>
        </p:nvSpPr>
        <p:spPr>
          <a:xfrm>
            <a:off x="1644649" y="2570402"/>
            <a:ext cx="411164" cy="325198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5" name="Прямая со стрелкой 14"/>
          <p:cNvCxnSpPr>
            <a:stCxn id="5" idx="3"/>
          </p:cNvCxnSpPr>
          <p:nvPr/>
        </p:nvCxnSpPr>
        <p:spPr>
          <a:xfrm flipV="1">
            <a:off x="2055813" y="685800"/>
            <a:ext cx="533399" cy="142084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>
            <a:stCxn id="6" idx="3"/>
          </p:cNvCxnSpPr>
          <p:nvPr/>
        </p:nvCxnSpPr>
        <p:spPr>
          <a:xfrm flipV="1">
            <a:off x="2892442" y="4343400"/>
            <a:ext cx="1068370" cy="15941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8818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с одним скругленным углом 2"/>
          <p:cNvSpPr/>
          <p:nvPr/>
        </p:nvSpPr>
        <p:spPr>
          <a:xfrm>
            <a:off x="303212" y="1595477"/>
            <a:ext cx="3733800" cy="1371600"/>
          </a:xfrm>
          <a:prstGeom prst="round1Rect">
            <a:avLst/>
          </a:prstGeom>
          <a:solidFill>
            <a:schemeClr val="accent3">
              <a:lumMod val="5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uk-UA" i="1" dirty="0">
                <a:solidFill>
                  <a:schemeClr val="bg1"/>
                </a:solidFill>
                <a:latin typeface="Times New Roman"/>
                <a:ea typeface="Times New Roman"/>
              </a:rPr>
              <a:t>Обов’язковою також є умова трудового договору 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2278394" y="349895"/>
            <a:ext cx="2895600" cy="765175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ysClr val="windowText" lastClr="000000"/>
                </a:solidFill>
              </a:rPr>
              <a:t>строк</a:t>
            </a:r>
            <a:endParaRPr lang="ru-RU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11505" y="385125"/>
            <a:ext cx="5674525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uk-UA" sz="32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ст. 23 КЗпП </a:t>
            </a:r>
            <a:r>
              <a:rPr lang="uk-UA" sz="3200" b="1" i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України виділяє такі види трудового договору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6" name="Стрелка углом 5"/>
          <p:cNvSpPr/>
          <p:nvPr/>
        </p:nvSpPr>
        <p:spPr>
          <a:xfrm>
            <a:off x="1789112" y="835064"/>
            <a:ext cx="533400" cy="760413"/>
          </a:xfrm>
          <a:prstGeom prst="bentArrow">
            <a:avLst/>
          </a:prstGeom>
          <a:solidFill>
            <a:schemeClr val="bg2">
              <a:lumMod val="9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1813" y="1981429"/>
            <a:ext cx="422515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2"/>
                </a:solidFill>
                <a:latin typeface="Times New Roman"/>
                <a:ea typeface="Times New Roman"/>
              </a:rPr>
              <a:t>безстроковий, </a:t>
            </a:r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що укладається на невизначений </a:t>
            </a:r>
            <a:r>
              <a:rPr lang="uk-UA" dirty="0" smtClean="0">
                <a:solidFill>
                  <a:schemeClr val="tx2"/>
                </a:solidFill>
                <a:latin typeface="Times New Roman"/>
                <a:ea typeface="Times New Roman"/>
              </a:rPr>
              <a:t>строк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5012" y="3429000"/>
            <a:ext cx="290199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на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визначений строк, встановлений за погодженням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сторін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6971" y="5242649"/>
            <a:ext cx="3351212" cy="120032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такий,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що укладається на час виконання певної роботи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8707525" y="1524000"/>
            <a:ext cx="2756612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707525" y="1524000"/>
            <a:ext cx="282487" cy="1745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794121" y="1524000"/>
            <a:ext cx="913404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0824" y="2958056"/>
            <a:ext cx="7049814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За загальним правилом договір укладається на невизначений строк. Ч. 2 ст. 23 передбачає, що строковий договір укладається у випадках, коли трудові відносини не можуть бути встановлені на невизначений строк з урахуванням характеру наступної роботи, або умов її виконання, або інтересів працівника та в інших випадках, передбачених законодавством. Умова про строк повинна бути вказана в наказі про прийняття на роботу.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253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" y="34159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00077" y="343046"/>
            <a:ext cx="5945410" cy="646331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3600" u="sng" dirty="0">
                <a:solidFill>
                  <a:schemeClr val="tx2"/>
                </a:solidFill>
                <a:latin typeface="Segoe UI Semibold" pitchFamily="34" charset="0"/>
                <a:ea typeface="Times New Roman"/>
                <a:cs typeface="Segoe UI Semibold" pitchFamily="34" charset="0"/>
              </a:rPr>
              <a:t>Угода про початок роботи</a:t>
            </a:r>
            <a:endParaRPr lang="ru-RU" sz="3600" dirty="0">
              <a:solidFill>
                <a:schemeClr val="tx2"/>
              </a:solidFill>
              <a:latin typeface="Segoe UI Semibold" pitchFamily="34" charset="0"/>
              <a:cs typeface="Segoe UI Semibold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89612" y="1158657"/>
            <a:ext cx="6092825" cy="224676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dirty="0" smtClean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від </a:t>
            </a:r>
            <a:r>
              <a:rPr lang="uk-UA" sz="2800" dirty="0">
                <a:solidFill>
                  <a:schemeClr val="tx2"/>
                </a:solidFill>
                <a:latin typeface="Monotype Corsiva" pitchFamily="66" charset="0"/>
                <a:ea typeface="Times New Roman"/>
              </a:rPr>
              <a:t>дня, обумовленого сторонами, який зазначається в наказі про прийняття на роботу. Якщо цей день не вказаний в наказі, то днем початку роботи є день видання наказу. </a:t>
            </a:r>
            <a:endParaRPr lang="ru-RU" sz="1600" dirty="0">
              <a:solidFill>
                <a:schemeClr val="tx2"/>
              </a:solidFill>
              <a:effectLst/>
              <a:latin typeface="Monotype Corsiva" pitchFamily="66" charset="0"/>
              <a:ea typeface="Times New Roman"/>
            </a:endParaRPr>
          </a:p>
        </p:txBody>
      </p:sp>
      <p:sp>
        <p:nvSpPr>
          <p:cNvPr id="4" name="Пятиугольник 3"/>
          <p:cNvSpPr/>
          <p:nvPr/>
        </p:nvSpPr>
        <p:spPr>
          <a:xfrm>
            <a:off x="802232" y="1684228"/>
            <a:ext cx="4606380" cy="2057400"/>
          </a:xfrm>
          <a:prstGeom prst="homePlate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err="1">
                <a:solidFill>
                  <a:schemeClr val="tx2"/>
                </a:solidFill>
              </a:rPr>
              <a:t>Трудовий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3600" b="1" dirty="0" err="1">
                <a:solidFill>
                  <a:schemeClr val="tx2"/>
                </a:solidFill>
              </a:rPr>
              <a:t>договір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3600" b="1" dirty="0" err="1">
                <a:solidFill>
                  <a:schemeClr val="tx2"/>
                </a:solidFill>
              </a:rPr>
              <a:t>починає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  <a:r>
              <a:rPr lang="ru-RU" sz="3600" b="1" dirty="0" err="1">
                <a:solidFill>
                  <a:schemeClr val="tx2"/>
                </a:solidFill>
              </a:rPr>
              <a:t>діяти</a:t>
            </a:r>
            <a:r>
              <a:rPr lang="ru-RU" sz="3600" b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612" y="4301359"/>
            <a:ext cx="4659440" cy="2362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16304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278393" y="349895"/>
            <a:ext cx="7708612" cy="101496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ysClr val="windowText" lastClr="000000"/>
                </a:solidFill>
              </a:rPr>
              <a:t>Форми трудового договору</a:t>
            </a:r>
            <a:endParaRPr lang="ru-RU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1813" y="1981429"/>
            <a:ext cx="422515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2"/>
                </a:solidFill>
                <a:latin typeface="Times New Roman"/>
              </a:rPr>
              <a:t>Усна (заява про прийняття на роботу)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5012" y="3429000"/>
            <a:ext cx="290199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uk-UA" dirty="0" smtClean="0">
                <a:solidFill>
                  <a:srgbClr val="000000"/>
                </a:solidFill>
                <a:latin typeface="Times New Roman"/>
              </a:rPr>
              <a:t>Письмова (заява + укладення трудового договору окремим документом)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6971" y="5242649"/>
            <a:ext cx="335121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Times New Roman"/>
              </a:rPr>
              <a:t>Контракт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8707525" y="1524000"/>
            <a:ext cx="2756612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707525" y="1524000"/>
            <a:ext cx="282487" cy="1745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794121" y="1524000"/>
            <a:ext cx="913404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70824" y="2958056"/>
            <a:ext cx="704981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Відповідно до частини третьої статті 21 </a:t>
            </a:r>
            <a:r>
              <a:rPr lang="uk-UA" u="sng" dirty="0">
                <a:solidFill>
                  <a:srgbClr val="3366BB"/>
                </a:solidFill>
                <a:latin typeface="Arial" panose="020B0604020202020204" pitchFamily="34" charset="0"/>
                <a:hlinkClick r:id="rId3"/>
              </a:rPr>
              <a:t>КЗпП України</a:t>
            </a:r>
            <a:r>
              <a:rPr lang="uk-UA" dirty="0">
                <a:solidFill>
                  <a:srgbClr val="202122"/>
                </a:solidFill>
                <a:latin typeface="Arial" panose="020B0604020202020204" pitchFamily="34" charset="0"/>
              </a:rPr>
              <a:t> контракт є особливою формою трудового договору, в якому строк його дії, права, обов’язки і відповідальність сторін (в тому числі матеріальна), умови матеріального забезпечення та організації праці працівника, умови розірвання договору, в тому числі дострокового, можуть встановлюватися угодою сторін</a:t>
            </a:r>
            <a:r>
              <a:rPr lang="uk-UA" dirty="0" smtClean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endParaRPr lang="uk-UA" dirty="0" smtClean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7765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Выгнутая влево стрелка 16388"/>
          <p:cNvSpPr/>
          <p:nvPr/>
        </p:nvSpPr>
        <p:spPr>
          <a:xfrm>
            <a:off x="185263" y="1143000"/>
            <a:ext cx="498949" cy="533400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12" y="112712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18984" y="2133451"/>
            <a:ext cx="609282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uk-UA" sz="1800" i="1" dirty="0">
                <a:solidFill>
                  <a:schemeClr val="tx2"/>
                </a:solidFill>
                <a:latin typeface="Times New Roman"/>
                <a:ea typeface="Times New Roman"/>
              </a:rPr>
              <a:t>1) при організованому наборі працівників; </a:t>
            </a:r>
            <a:endParaRPr lang="ru-RU" sz="11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379412" y="823925"/>
            <a:ext cx="10134600" cy="609600"/>
          </a:xfrm>
          <a:prstGeom prst="ellipse">
            <a:avLst/>
          </a:prstGeom>
          <a:solidFill>
            <a:srgbClr val="D6CAE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ysClr val="windowText" lastClr="000000"/>
                </a:solidFill>
              </a:rPr>
              <a:t>Письмова форма трудового договору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6611" y="2614531"/>
            <a:ext cx="10495537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2) при укладенні договору про роботу в районах з особливими природними, географічними і геологічними умовами та умовами підвищеного ризику для здоров'я</a:t>
            </a:r>
            <a:r>
              <a:rPr lang="uk-UA" sz="18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;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36611" y="3385066"/>
            <a:ext cx="10500519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3</a:t>
            </a:r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) при укладенні контракту; 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41594" y="3925843"/>
            <a:ext cx="1049553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4) у випадках, коли працівник наполягає на укладенні трудового договору в письмовій формі; 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841594" y="4507468"/>
            <a:ext cx="6070216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5) при укладенні договору з неповнолітнім; 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1594" y="5085427"/>
            <a:ext cx="6075197" cy="36933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6) при укладенні трудового договору з фізичною особою; 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836611" y="5562600"/>
            <a:ext cx="11047413" cy="147732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7) в інших випадках, передбачених законодавством (напр., 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при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укладенні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 про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дистанційну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роботу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або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надомну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роботу, 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при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укладенні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 з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18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часом</a:t>
            </a:r>
            <a:r>
              <a:rPr lang="ru-RU" sz="1800" i="1" dirty="0">
                <a:solidFill>
                  <a:srgbClr val="333333"/>
                </a:solidFill>
                <a:latin typeface="Times New Roman" panose="02020603050405020304" pitchFamily="18" charset="0"/>
              </a:rPr>
              <a:t>;</a:t>
            </a:r>
            <a:r>
              <a:rPr lang="ru-RU" sz="1800" i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uk-UA" sz="1800" i="1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про </a:t>
            </a:r>
            <a:r>
              <a:rPr lang="uk-UA" sz="1800" i="1" dirty="0">
                <a:solidFill>
                  <a:srgbClr val="000000"/>
                </a:solidFill>
                <a:latin typeface="Times New Roman"/>
                <a:ea typeface="Times New Roman"/>
              </a:rPr>
              <a:t>участь в оплачуваних громадських роботах; з працівниками, діяльність яких пов’язана з державною таємницею; з працівниками релігійних організацій; трудовий договір, що містить зобов’язання про нерозголошення комерційної таємниці).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14" name="Блок-схема: данные 13"/>
          <p:cNvSpPr/>
          <p:nvPr/>
        </p:nvSpPr>
        <p:spPr>
          <a:xfrm>
            <a:off x="185263" y="1563687"/>
            <a:ext cx="3927949" cy="457051"/>
          </a:xfrm>
          <a:prstGeom prst="flowChartInputOutp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/>
              <a:t>Є обов'язковою</a:t>
            </a:r>
            <a:endParaRPr lang="ru-RU" sz="2000" b="1" dirty="0"/>
          </a:p>
        </p:txBody>
      </p:sp>
      <p:cxnSp>
        <p:nvCxnSpPr>
          <p:cNvPr id="16" name="Прямая соединительная линия 15"/>
          <p:cNvCxnSpPr/>
          <p:nvPr/>
        </p:nvCxnSpPr>
        <p:spPr>
          <a:xfrm>
            <a:off x="230679" y="2020738"/>
            <a:ext cx="0" cy="445626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/>
          <p:cNvCxnSpPr>
            <a:endCxn id="8" idx="1"/>
          </p:cNvCxnSpPr>
          <p:nvPr/>
        </p:nvCxnSpPr>
        <p:spPr>
          <a:xfrm>
            <a:off x="230679" y="2937696"/>
            <a:ext cx="605932" cy="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>
            <a:endCxn id="4" idx="1"/>
          </p:cNvCxnSpPr>
          <p:nvPr/>
        </p:nvCxnSpPr>
        <p:spPr>
          <a:xfrm>
            <a:off x="230679" y="2318117"/>
            <a:ext cx="58830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230679" y="6477000"/>
            <a:ext cx="6059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endCxn id="12" idx="1"/>
          </p:cNvCxnSpPr>
          <p:nvPr/>
        </p:nvCxnSpPr>
        <p:spPr>
          <a:xfrm>
            <a:off x="230679" y="5270093"/>
            <a:ext cx="6109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endCxn id="9" idx="1"/>
          </p:cNvCxnSpPr>
          <p:nvPr/>
        </p:nvCxnSpPr>
        <p:spPr>
          <a:xfrm>
            <a:off x="230679" y="3569732"/>
            <a:ext cx="605932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1"/>
          </p:cNvCxnSpPr>
          <p:nvPr/>
        </p:nvCxnSpPr>
        <p:spPr>
          <a:xfrm>
            <a:off x="230679" y="4110509"/>
            <a:ext cx="6109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>
            <a:endCxn id="11" idx="1"/>
          </p:cNvCxnSpPr>
          <p:nvPr/>
        </p:nvCxnSpPr>
        <p:spPr>
          <a:xfrm>
            <a:off x="230679" y="4692134"/>
            <a:ext cx="61091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141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3" r="19301"/>
          <a:stretch/>
        </p:blipFill>
        <p:spPr>
          <a:xfrm>
            <a:off x="8761412" y="302407"/>
            <a:ext cx="3142593" cy="6172200"/>
          </a:xfrm>
          <a:prstGeom prst="rect">
            <a:avLst/>
          </a:prstGeom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7124" y="1051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50812" y="110686"/>
            <a:ext cx="8761412" cy="65556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800" dirty="0">
                <a:solidFill>
                  <a:schemeClr val="tx2"/>
                </a:solidFill>
                <a:latin typeface="Times New Roman"/>
                <a:ea typeface="SimSun" pitchFamily="2" charset="-122"/>
              </a:rPr>
              <a:t>Письмова форма передбачає детальний виклад прав та обов’язків працівника та роботодавця. Укладається у двох примірниках, підписується сторонами, може бути завірений печаткою підприємства. Письмова форма у сучасних умовах й найбільш оптимальною, зокрема, у зв'язку із зростанням договірного регулювання праці, з розширенням прав підприємств у регулюванні трудових відносин і відносин щодо додаткового соціального забезпечення працівників.</a:t>
            </a:r>
            <a:endParaRPr lang="ru-RU" sz="1600" dirty="0">
              <a:solidFill>
                <a:schemeClr val="tx2"/>
              </a:solidFill>
              <a:latin typeface="Times New Roman"/>
              <a:ea typeface="SimSun" pitchFamily="2" charset="-122"/>
            </a:endParaRPr>
          </a:p>
          <a:p>
            <a:pPr algn="ctr"/>
            <a:r>
              <a:rPr lang="uk-UA" sz="2800" dirty="0">
                <a:solidFill>
                  <a:schemeClr val="tx2"/>
                </a:solidFill>
                <a:latin typeface="Times New Roman"/>
                <a:ea typeface="SimSun" pitchFamily="2" charset="-122"/>
              </a:rPr>
              <a:t>Письмову форму трудового договору не слід плутати з процедурою його оформлення. Ті обставини, що працівник пише заяву про прийняття на роботу, а власник видає наказ про прийняття на роботу, не означають письмової форми трудового договору. Це </a:t>
            </a:r>
            <a:r>
              <a:rPr lang="uk-UA" sz="2800" dirty="0" smtClean="0">
                <a:solidFill>
                  <a:schemeClr val="tx2"/>
                </a:solidFill>
                <a:latin typeface="Times New Roman"/>
                <a:ea typeface="SimSun" pitchFamily="2" charset="-122"/>
              </a:rPr>
              <a:t>етапи </a:t>
            </a:r>
            <a:r>
              <a:rPr lang="uk-UA" sz="2800" dirty="0">
                <a:solidFill>
                  <a:schemeClr val="tx2"/>
                </a:solidFill>
                <a:latin typeface="Times New Roman"/>
                <a:ea typeface="SimSun" pitchFamily="2" charset="-122"/>
              </a:rPr>
              <a:t>оформлення укладеного трудового договору. </a:t>
            </a:r>
            <a:endParaRPr lang="ru-RU" sz="2800" dirty="0">
              <a:solidFill>
                <a:schemeClr val="tx2"/>
              </a:solidFill>
              <a:ea typeface="SimSun" pitchFamily="2" charset="-122"/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21422193">
            <a:off x="10282014" y="2584210"/>
            <a:ext cx="1420563" cy="1898074"/>
          </a:xfrm>
          <a:prstGeom prst="rect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800" b="1" dirty="0" smtClean="0"/>
              <a:t>Письмова форма</a:t>
            </a:r>
            <a:endParaRPr lang="ru-RU" sz="1800" b="1" dirty="0"/>
          </a:p>
        </p:txBody>
      </p:sp>
    </p:spTree>
    <p:extLst>
      <p:ext uri="{BB962C8B-B14F-4D97-AF65-F5344CB8AC3E}">
        <p14:creationId xmlns:p14="http://schemas.microsoft.com/office/powerpoint/2010/main" val="2599265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36"/>
          <a:stretch/>
        </p:blipFill>
        <p:spPr>
          <a:xfrm>
            <a:off x="16805" y="1219200"/>
            <a:ext cx="3402341" cy="56388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2894012" y="512233"/>
            <a:ext cx="8915400" cy="526297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smtClean="0">
                <a:solidFill>
                  <a:schemeClr val="tx2"/>
                </a:solidFill>
                <a:latin typeface="Times New Roman" panose="02020603050405020304" pitchFamily="18" charset="0"/>
              </a:rPr>
              <a:t>Ст.21.1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Трудовий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договір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часом 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-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особливий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вид трудового договору,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умовами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якого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встановлено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конкретний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виконання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обов’язок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працівника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виконувати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яку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виникає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виключно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разі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надання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роботодавцем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передбаченої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цим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договором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без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гарантування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того,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така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робота буде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надаватися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постійно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, але з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дотриманням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умов оплати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передбачених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цією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статтею</a:t>
            </a:r>
            <a:r>
              <a:rPr lang="ru-RU" sz="28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Кількість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трудових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договорів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часом у одного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роботодавця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може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перевищувати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10 </a:t>
            </a:r>
            <a:r>
              <a:rPr lang="ru-RU" sz="2800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відсотків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загальної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кількості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трудових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договорів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, стороною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яких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цей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роботодавець</a:t>
            </a:r>
            <a:r>
              <a:rPr lang="ru-RU" sz="2800" dirty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  <a:endParaRPr lang="uk-UA" sz="2800" b="1" dirty="0" smtClean="0">
              <a:solidFill>
                <a:srgbClr val="293A55"/>
              </a:solidFill>
              <a:latin typeface="inheri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3" y="0"/>
            <a:ext cx="1371600" cy="1332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10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212" y="512233"/>
            <a:ext cx="11506200" cy="606319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Особливості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ТД з </a:t>
            </a:r>
            <a:r>
              <a:rPr lang="ru-RU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800" b="1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sz="28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часом:</a:t>
            </a:r>
          </a:p>
          <a:p>
            <a:pPr algn="just"/>
            <a:r>
              <a:rPr lang="ru-RU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Мінімальна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тривалість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часу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виконує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роботу на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підставі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 з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часом,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протягом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календарного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місяця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становить 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32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години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.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Якщо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протягом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календарного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місяця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виконував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роботу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менше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32 годин,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йому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повинна бути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виплачена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заробітна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плата не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менше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ніж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за 32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години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часу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відповідно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до умов оплати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визначених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трудовим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договором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У трудовому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договорі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часом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можуть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встановлюватися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додаткові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підстави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для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його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припинення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повинні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бути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пов'язані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із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здібностями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поведінкою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працівника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іншими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причинами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економічного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технологічного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структурного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чи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аналогічного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характеру</a:t>
            </a:r>
            <a:r>
              <a:rPr lang="ru-RU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.</a:t>
            </a:r>
          </a:p>
          <a:p>
            <a:pPr algn="just"/>
            <a:endParaRPr lang="ru-RU" b="1" dirty="0">
              <a:solidFill>
                <a:srgbClr val="333333"/>
              </a:solidFill>
              <a:latin typeface="Times New Roman" panose="02020603050405020304" pitchFamily="18" charset="0"/>
            </a:endParaRPr>
          </a:p>
          <a:p>
            <a:pPr algn="just"/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який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відпрацював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на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умовах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 з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нефіксованим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робочим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часом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понад</a:t>
            </a:r>
            <a:r>
              <a:rPr lang="ru-RU" b="1" dirty="0">
                <a:solidFill>
                  <a:srgbClr val="333333"/>
                </a:solidFill>
                <a:latin typeface="Times New Roman" panose="02020603050405020304" pitchFamily="18" charset="0"/>
              </a:rPr>
              <a:t> 12 </a:t>
            </a:r>
            <a:r>
              <a:rPr lang="ru-RU" b="1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місяців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має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право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звертатися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до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роботодавця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з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вимогою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укладення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строкового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або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безстрокового</a:t>
            </a:r>
            <a:r>
              <a:rPr lang="ru-RU" dirty="0">
                <a:solidFill>
                  <a:srgbClr val="333333"/>
                </a:solidFill>
                <a:latin typeface="Times New Roman" panose="02020603050405020304" pitchFamily="18" charset="0"/>
              </a:rPr>
              <a:t> трудового договору</a:t>
            </a:r>
            <a:endParaRPr lang="uk-UA" b="1" dirty="0" smtClean="0">
              <a:solidFill>
                <a:srgbClr val="293A55"/>
              </a:solidFill>
              <a:latin typeface="inherit"/>
            </a:endParaRPr>
          </a:p>
        </p:txBody>
      </p:sp>
    </p:spTree>
    <p:extLst>
      <p:ext uri="{BB962C8B-B14F-4D97-AF65-F5344CB8AC3E}">
        <p14:creationId xmlns:p14="http://schemas.microsoft.com/office/powerpoint/2010/main" val="32122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8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Овал 3"/>
          <p:cNvSpPr/>
          <p:nvPr/>
        </p:nvSpPr>
        <p:spPr>
          <a:xfrm>
            <a:off x="2278393" y="349895"/>
            <a:ext cx="7708612" cy="1014960"/>
          </a:xfrm>
          <a:prstGeom prst="ellipse">
            <a:avLst/>
          </a:prstGeom>
          <a:solidFill>
            <a:schemeClr val="bg2">
              <a:lumMod val="90000"/>
            </a:schemeClr>
          </a:solidFill>
          <a:ln w="38100"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ysClr val="windowText" lastClr="000000"/>
                </a:solidFill>
              </a:rPr>
              <a:t>Види трудового договору</a:t>
            </a:r>
            <a:endParaRPr lang="ru-RU" sz="3600" b="1" dirty="0">
              <a:solidFill>
                <a:sysClr val="windowText" lastClr="000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41813" y="1981429"/>
            <a:ext cx="422515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2"/>
                </a:solidFill>
                <a:latin typeface="Times New Roman"/>
              </a:rPr>
              <a:t>Безстроковий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085012" y="3429000"/>
            <a:ext cx="2901993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dirty="0" err="1" smtClean="0">
                <a:solidFill>
                  <a:srgbClr val="000000"/>
                </a:solidFill>
              </a:rPr>
              <a:t>Строковий</a:t>
            </a:r>
            <a:endParaRPr lang="ru-RU" dirty="0">
              <a:solidFill>
                <a:srgbClr val="00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6971" y="5242649"/>
            <a:ext cx="3351212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rgbClr val="000000"/>
                </a:solidFill>
                <a:latin typeface="Times New Roman"/>
              </a:rPr>
              <a:t>На час виконання певної роботи</a:t>
            </a:r>
            <a:endParaRPr lang="ru-RU" dirty="0"/>
          </a:p>
        </p:txBody>
      </p:sp>
      <p:cxnSp>
        <p:nvCxnSpPr>
          <p:cNvPr id="13" name="Прямая со стрелкой 12"/>
          <p:cNvCxnSpPr/>
          <p:nvPr/>
        </p:nvCxnSpPr>
        <p:spPr>
          <a:xfrm>
            <a:off x="8707525" y="1524000"/>
            <a:ext cx="2756612" cy="3581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8707525" y="1524000"/>
            <a:ext cx="282487" cy="174585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H="1">
            <a:off x="7794121" y="1524000"/>
            <a:ext cx="913404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 стрелкой 2"/>
          <p:cNvCxnSpPr/>
          <p:nvPr/>
        </p:nvCxnSpPr>
        <p:spPr>
          <a:xfrm flipH="1">
            <a:off x="3122612" y="1364855"/>
            <a:ext cx="228600" cy="160694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1238633" y="2967335"/>
            <a:ext cx="4225158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 smtClean="0">
                <a:solidFill>
                  <a:schemeClr val="tx2"/>
                </a:solidFill>
                <a:latin typeface="Times New Roman"/>
              </a:rPr>
              <a:t>З нефіксованим робочим часом</a:t>
            </a:r>
            <a:endParaRPr lang="ru-RU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810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1" y="24809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99012" y="2209800"/>
            <a:ext cx="6092825" cy="144655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tx2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</a:bodyPr>
          <a:lstStyle/>
          <a:p>
            <a:pPr marL="457200" lvl="0" indent="-457200" algn="just">
              <a:spcAft>
                <a:spcPts val="0"/>
              </a:spcAft>
              <a:buFont typeface="+mj-lt"/>
              <a:buAutoNum type="arabicPeriod" startAt="3"/>
              <a:tabLst>
                <a:tab pos="228600" algn="l"/>
              </a:tabLst>
            </a:pPr>
            <a:r>
              <a:rPr lang="uk-UA" sz="4400" b="1" dirty="0">
                <a:solidFill>
                  <a:schemeClr val="tx2"/>
                </a:solidFill>
                <a:latin typeface="Times New Roman"/>
                <a:ea typeface="Times New Roman"/>
              </a:rPr>
              <a:t>Випробування при прийнятті на роботу.</a:t>
            </a:r>
            <a:endParaRPr lang="ru-RU" sz="2800" b="1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2268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3424426-7186-4DB3-8354-8E12FBB6BA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35" y="2209800"/>
            <a:ext cx="10157354" cy="1917700"/>
          </a:xfr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ru-RU" b="1" dirty="0">
                <a:solidFill>
                  <a:sysClr val="windowText" lastClr="000000"/>
                </a:solidFill>
              </a:rPr>
              <a:t>1.Поняття трудового договору та </a:t>
            </a:r>
            <a:r>
              <a:rPr lang="ru-RU" b="1" dirty="0" err="1">
                <a:solidFill>
                  <a:sysClr val="windowText" lastClr="000000"/>
                </a:solidFill>
              </a:rPr>
              <a:t>його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відмінність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від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цивільно-правових</a:t>
            </a:r>
            <a:r>
              <a:rPr lang="ru-RU" b="1" dirty="0">
                <a:solidFill>
                  <a:sysClr val="windowText" lastClr="000000"/>
                </a:solidFill>
              </a:rPr>
              <a:t> </a:t>
            </a:r>
            <a:r>
              <a:rPr lang="ru-RU" b="1" dirty="0" err="1">
                <a:solidFill>
                  <a:sysClr val="windowText" lastClr="000000"/>
                </a:solidFill>
              </a:rPr>
              <a:t>угод</a:t>
            </a:r>
            <a:r>
              <a:rPr lang="ru-RU" b="1" dirty="0">
                <a:solidFill>
                  <a:sysClr val="windowText" lastClr="000000"/>
                </a:solidFill>
              </a:rPr>
              <a:t> про </a:t>
            </a:r>
            <a:r>
              <a:rPr lang="ru-RU" b="1" dirty="0" err="1">
                <a:solidFill>
                  <a:sysClr val="windowText" lastClr="000000"/>
                </a:solidFill>
              </a:rPr>
              <a:t>працю</a:t>
            </a:r>
            <a:r>
              <a:rPr lang="ru-RU" b="1" dirty="0">
                <a:solidFill>
                  <a:sysClr val="windowText" lastClr="000000"/>
                </a:solidFill>
              </a:rPr>
              <a:t>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B33102E-30DE-4A0A-AAF2-01F5B0419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132" cy="148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9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612" y="2425988"/>
            <a:ext cx="6667500" cy="4445000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2" b="9457"/>
          <a:stretch/>
        </p:blipFill>
        <p:spPr>
          <a:xfrm>
            <a:off x="2198638" y="0"/>
            <a:ext cx="2585936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531812" y="2133601"/>
            <a:ext cx="405874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ст. 26 </a:t>
            </a:r>
            <a:r>
              <a:rPr lang="uk-UA" sz="3200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КЗпП</a:t>
            </a:r>
            <a:r>
              <a:rPr lang="uk-UA" sz="3200" b="1" dirty="0">
                <a:solidFill>
                  <a:srgbClr val="C00000"/>
                </a:solidFill>
                <a:latin typeface="Times New Roman"/>
                <a:ea typeface="Times New Roman"/>
              </a:rPr>
              <a:t> України 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455612" y="2829910"/>
            <a:ext cx="3962400" cy="342900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при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укладенні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трудового договору сторонами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може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бути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обумовлене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випробування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з метою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перевірки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відповідності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працівника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роботі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, яка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йому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 </a:t>
            </a:r>
            <a:r>
              <a:rPr lang="ru-RU" sz="2800" dirty="0" err="1">
                <a:solidFill>
                  <a:schemeClr val="tx2"/>
                </a:solidFill>
                <a:latin typeface="Monotype Corsiva" pitchFamily="66" charset="0"/>
              </a:rPr>
              <a:t>доручається</a:t>
            </a:r>
            <a:r>
              <a:rPr lang="ru-RU" sz="2800" dirty="0">
                <a:solidFill>
                  <a:schemeClr val="tx2"/>
                </a:solidFill>
                <a:latin typeface="Monotype Corsiva" pitchFamily="66" charset="0"/>
              </a:rPr>
              <a:t>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180012" y="304800"/>
            <a:ext cx="6781800" cy="193899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i="1" dirty="0">
                <a:solidFill>
                  <a:schemeClr val="tx2"/>
                </a:solidFill>
                <a:latin typeface="Times New Roman"/>
                <a:ea typeface="Times New Roman"/>
              </a:rPr>
              <a:t>Слід звернути увагу, що встановлювати випробування – це право, а не обов’язок власника, тому воно визначається угодою сторін. Якщо працівник відмовляється від випробування, трудовий договір не може вважатися укладеним.</a:t>
            </a:r>
            <a:endParaRPr lang="ru-RU" sz="14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Выгнутая вправо стрелка 4"/>
          <p:cNvSpPr/>
          <p:nvPr/>
        </p:nvSpPr>
        <p:spPr>
          <a:xfrm>
            <a:off x="4494212" y="2509707"/>
            <a:ext cx="533400" cy="698213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12" y="15240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44529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60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88630" y="2613392"/>
            <a:ext cx="6092825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Це </a:t>
            </a:r>
            <a:r>
              <a:rPr lang="uk-UA" sz="2000" dirty="0">
                <a:solidFill>
                  <a:schemeClr val="tx2"/>
                </a:solidFill>
                <a:latin typeface="Times New Roman"/>
                <a:ea typeface="Times New Roman"/>
              </a:rPr>
              <a:t>означає, що, з одного боку, працівник зобов’язаний </a:t>
            </a:r>
            <a:r>
              <a:rPr lang="uk-UA" sz="20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виконувати всі </a:t>
            </a:r>
            <a:r>
              <a:rPr lang="uk-UA" sz="2000" dirty="0">
                <a:solidFill>
                  <a:schemeClr val="tx2"/>
                </a:solidFill>
                <a:latin typeface="Times New Roman"/>
                <a:ea typeface="Times New Roman"/>
              </a:rPr>
              <a:t>трудові обов’язки, покладені на нього законодавством і трудовим договором, а з іншого – випробування не тягне ніяких обмежень трудових прав працівника. </a:t>
            </a:r>
            <a:endParaRPr lang="ru-RU" sz="12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1598612" y="304800"/>
            <a:ext cx="10210800" cy="129857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Умова про випробування повинна бути застережена в наказі (розпорядженні) про прийняття на роботу.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79412" y="1981200"/>
            <a:ext cx="4114800" cy="1200329"/>
          </a:xfrm>
          <a:prstGeom prst="rect">
            <a:avLst/>
          </a:prstGeom>
          <a:solidFill>
            <a:srgbClr val="E5ECB4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У період випробування на працівника поширюється законодавство про 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працю</a:t>
            </a:r>
            <a:endParaRPr lang="ru-RU" sz="28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27012" y="4800600"/>
            <a:ext cx="118110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Для певних категорій працівників випробування не може бути встановлено: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осіб, які не досягли 18 років; молодих робітників після закінчення професійних навчально-виховних закладів; молодих спеціалістів після закінчення вищих навчальних закладів; осіб, звільнених у запас з військової чи альтернативної служби; інвалідів, направлених на роботу відповідно до рекомендації МСЕК, при прийнятті на роботу в іншу місцевість, і при переведенні на роботу на інше підприємство тощо.</a:t>
            </a:r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4678908" y="2581364"/>
            <a:ext cx="685800" cy="762000"/>
          </a:xfrm>
          <a:prstGeom prst="rightArrow">
            <a:avLst/>
          </a:prstGeom>
          <a:solidFill>
            <a:srgbClr val="FFFF00"/>
          </a:solid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78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трелка вправо 6"/>
          <p:cNvSpPr/>
          <p:nvPr/>
        </p:nvSpPr>
        <p:spPr>
          <a:xfrm>
            <a:off x="5145541" y="581054"/>
            <a:ext cx="415471" cy="466129"/>
          </a:xfrm>
          <a:prstGeom prst="rightArrow">
            <a:avLst/>
          </a:prstGeom>
          <a:solidFill>
            <a:schemeClr val="tx2">
              <a:lumMod val="75000"/>
              <a:lumOff val="2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23780" y="552509"/>
            <a:ext cx="3621761" cy="523220"/>
          </a:xfrm>
          <a:prstGeom prst="rect">
            <a:avLst/>
          </a:prstGeom>
          <a:ln w="38100">
            <a:solidFill>
              <a:schemeClr val="tx2"/>
            </a:solidFill>
          </a:ln>
        </p:spPr>
        <p:txBody>
          <a:bodyPr wrap="none">
            <a:spAutoFit/>
          </a:bodyPr>
          <a:lstStyle/>
          <a:p>
            <a:r>
              <a:rPr lang="uk-UA" sz="2800" b="1" i="1" dirty="0">
                <a:solidFill>
                  <a:srgbClr val="C00000"/>
                </a:solidFill>
                <a:latin typeface="Times New Roman"/>
                <a:ea typeface="Times New Roman"/>
              </a:rPr>
              <a:t>ст. 27 </a:t>
            </a:r>
            <a:r>
              <a:rPr lang="uk-UA" sz="2800" b="1" i="1" dirty="0" err="1">
                <a:solidFill>
                  <a:srgbClr val="C00000"/>
                </a:solidFill>
                <a:latin typeface="Times New Roman"/>
                <a:ea typeface="Times New Roman"/>
              </a:rPr>
              <a:t>КЗпП</a:t>
            </a:r>
            <a:r>
              <a:rPr lang="uk-UA" sz="2800" b="1" i="1" dirty="0">
                <a:solidFill>
                  <a:srgbClr val="C00000"/>
                </a:solidFill>
                <a:latin typeface="Times New Roman"/>
                <a:ea typeface="Times New Roman"/>
              </a:rPr>
              <a:t> України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561013" y="152400"/>
            <a:ext cx="6172200" cy="1323439"/>
          </a:xfrm>
          <a:prstGeom prst="rect">
            <a:avLst/>
          </a:prstGeom>
          <a:solidFill>
            <a:schemeClr val="tx2">
              <a:lumMod val="75000"/>
              <a:lumOff val="2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2000" dirty="0">
                <a:solidFill>
                  <a:schemeClr val="bg1"/>
                </a:solidFill>
                <a:latin typeface="Times New Roman"/>
                <a:ea typeface="Times New Roman"/>
              </a:rPr>
              <a:t>строк випробування не може перевищувати трьох місяців, в окремих випадках, за погодженням з профкомом - шести місяців; робітників – одного місяця. </a:t>
            </a:r>
            <a:endParaRPr lang="ru-RU" sz="1200" dirty="0">
              <a:solidFill>
                <a:schemeClr val="bg1"/>
              </a:solidFill>
              <a:effectLst/>
              <a:latin typeface="Times New Roman"/>
              <a:ea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9537" y="1623751"/>
            <a:ext cx="1196181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buBlip>
                <a:blip r:embed="rId3"/>
              </a:buBlip>
            </a:pP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Якщо працівник в період випробування був відсутній на роботі у зв'язку з тимчасовою непрацездатністю або з інших поважних причин, 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строк може бути продовжено </a:t>
            </a:r>
            <a:r>
              <a:rPr lang="uk-UA" dirty="0">
                <a:solidFill>
                  <a:srgbClr val="000000"/>
                </a:solidFill>
                <a:latin typeface="Times New Roman"/>
                <a:ea typeface="Times New Roman"/>
              </a:rPr>
              <a:t>на відповідну кількість днів</a:t>
            </a:r>
            <a:r>
              <a:rPr lang="uk-UA" dirty="0" smtClean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lang="ru-RU" sz="14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21" t="2678" r="17126"/>
          <a:stretch/>
        </p:blipFill>
        <p:spPr>
          <a:xfrm>
            <a:off x="39537" y="2824080"/>
            <a:ext cx="4495379" cy="4032148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4256753" y="2813447"/>
            <a:ext cx="746601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uk-UA" sz="2000" b="1" dirty="0">
                <a:solidFill>
                  <a:srgbClr val="C00000"/>
                </a:solidFill>
                <a:latin typeface="Times New Roman"/>
                <a:ea typeface="Times New Roman"/>
              </a:rPr>
              <a:t>Власник не має права продовжити термін випробування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навіть при згоді на це працівника. Відповідно до ст. 28 КЗпП коли строк випробування закінчився, а працівник продовжує працювати, то він вважається таким, що витримав випробування, і наступне розірвання трудового договору допускається лише на загальних підставах. </a:t>
            </a:r>
            <a:endParaRPr lang="uk-UA" sz="2000" dirty="0" smtClean="0">
              <a:solidFill>
                <a:srgbClr val="000000"/>
              </a:solidFill>
              <a:latin typeface="Times New Roman"/>
              <a:ea typeface="Times New Roman"/>
            </a:endParaRPr>
          </a:p>
          <a:p>
            <a:pPr lvl="0" algn="just"/>
            <a:r>
              <a:rPr lang="uk-UA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Якщо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протягом строку випробування встановлено невідповідність працівника роботі, на яку його прийнято, власник протягом цього строку вправі розірвати трудовий </a:t>
            </a:r>
            <a:r>
              <a:rPr lang="uk-UA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договір,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письмово</a:t>
            </a:r>
            <a:r>
              <a:rPr lang="ru-RU" sz="20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попередивши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його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 про </a:t>
            </a:r>
            <a:r>
              <a:rPr lang="ru-RU" sz="2000" dirty="0" err="1">
                <a:solidFill>
                  <a:srgbClr val="333333"/>
                </a:solidFill>
                <a:latin typeface="Times New Roman" panose="02020603050405020304" pitchFamily="18" charset="0"/>
              </a:rPr>
              <a:t>це</a:t>
            </a:r>
            <a:r>
              <a:rPr lang="ru-RU" sz="2000" dirty="0">
                <a:solidFill>
                  <a:srgbClr val="333333"/>
                </a:solidFill>
                <a:latin typeface="Times New Roman" panose="02020603050405020304" pitchFamily="18" charset="0"/>
              </a:rPr>
              <a:t> за три </a:t>
            </a:r>
            <a:r>
              <a:rPr lang="ru-RU" sz="2000" dirty="0" err="1" smtClean="0">
                <a:solidFill>
                  <a:srgbClr val="333333"/>
                </a:solidFill>
                <a:latin typeface="Times New Roman" panose="02020603050405020304" pitchFamily="18" charset="0"/>
              </a:rPr>
              <a:t>дні</a:t>
            </a:r>
            <a:r>
              <a:rPr lang="uk-UA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. У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трудову книжку вноситься запис “звільнений у зв'язку з незадовільним результатом </a:t>
            </a:r>
            <a:r>
              <a:rPr lang="uk-UA" sz="2000" dirty="0" smtClean="0">
                <a:solidFill>
                  <a:srgbClr val="000000"/>
                </a:solidFill>
                <a:latin typeface="Times New Roman"/>
                <a:ea typeface="Times New Roman"/>
              </a:rPr>
              <a:t>випробування.</a:t>
            </a:r>
            <a:endParaRPr lang="ru-RU" sz="12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5437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7012" y="4572000"/>
            <a:ext cx="8382000" cy="2057400"/>
          </a:xfrm>
          <a:solidFill>
            <a:schemeClr val="accent3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marL="742950" lvl="0" indent="-742950" algn="ctr">
              <a:spcAft>
                <a:spcPts val="0"/>
              </a:spcAft>
              <a:buFont typeface="+mj-lt"/>
              <a:buAutoNum type="arabicPeriod" startAt="4"/>
              <a:tabLst>
                <a:tab pos="228600" algn="l"/>
              </a:tabLst>
            </a:pPr>
            <a:r>
              <a:rPr lang="uk-UA" b="1" dirty="0">
                <a:solidFill>
                  <a:schemeClr val="tx2"/>
                </a:solidFill>
                <a:latin typeface="Times New Roman"/>
                <a:ea typeface="Times New Roman"/>
              </a:rPr>
              <a:t>Прийняття на роботу та юридичне оформлення трудового </a:t>
            </a:r>
            <a:r>
              <a:rPr lang="uk-UA" b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договору</a:t>
            </a:r>
            <a:endParaRPr lang="ru-RU" b="1" dirty="0">
              <a:solidFill>
                <a:schemeClr val="tx2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98" y="18454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230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7620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4341812" y="457200"/>
            <a:ext cx="5638800" cy="990600"/>
          </a:xfrm>
          <a:prstGeom prst="down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latin typeface="Times New Roman"/>
                <a:ea typeface="Times New Roman"/>
              </a:rPr>
              <a:t>ст</a:t>
            </a:r>
            <a:r>
              <a:rPr lang="uk-UA" sz="3200" b="1" i="1" dirty="0" smtClean="0">
                <a:latin typeface="Times New Roman"/>
                <a:ea typeface="Times New Roman"/>
              </a:rPr>
              <a:t>. </a:t>
            </a:r>
            <a:r>
              <a:rPr lang="uk-UA" sz="3200" b="1" i="1" dirty="0">
                <a:latin typeface="Times New Roman"/>
                <a:ea typeface="Times New Roman"/>
              </a:rPr>
              <a:t>24 </a:t>
            </a:r>
            <a:r>
              <a:rPr lang="uk-UA" sz="3200" b="1" i="1" dirty="0" err="1">
                <a:latin typeface="Times New Roman"/>
                <a:ea typeface="Times New Roman"/>
              </a:rPr>
              <a:t>КЗпП</a:t>
            </a:r>
            <a:r>
              <a:rPr lang="uk-UA" sz="3200" b="1" i="1" dirty="0">
                <a:latin typeface="Times New Roman"/>
                <a:ea typeface="Times New Roman"/>
              </a:rPr>
              <a:t> України</a:t>
            </a:r>
            <a:endParaRPr lang="ru-RU" sz="3200" b="1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413124" y="1540819"/>
            <a:ext cx="7496176" cy="2308324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при укладенні трудового договору громадянин зобов’язаний пред’явити паспорт або інший документ, що посвідчує особу, трудову книжку. У випадках, передбачених законодавством, мають бути представлені також інші документи – документ про освіту (спеціальність, кваліфікацію), про стан здоров'я тощо.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7348" y="1550823"/>
            <a:ext cx="2735263" cy="34163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dirty="0">
                <a:solidFill>
                  <a:schemeClr val="tx2"/>
                </a:solidFill>
                <a:latin typeface="Times New Roman"/>
                <a:ea typeface="Times New Roman"/>
              </a:rPr>
              <a:t>Особливості щодо переліку відомостей про працівника встановлені Законами України “Про державну службу”, “Про освіту” тощо. </a:t>
            </a:r>
            <a:endParaRPr lang="ru-RU" dirty="0">
              <a:solidFill>
                <a:schemeClr val="tx2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3812" y="5181600"/>
            <a:ext cx="9906000" cy="156966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b="1" i="1" dirty="0">
                <a:solidFill>
                  <a:srgbClr val="C00000"/>
                </a:solidFill>
                <a:latin typeface="Times New Roman"/>
                <a:ea typeface="Times New Roman"/>
              </a:rPr>
              <a:t>забороняє вимагати </a:t>
            </a:r>
            <a:r>
              <a:rPr lang="uk-UA" b="1" i="1" dirty="0">
                <a:solidFill>
                  <a:schemeClr val="tx2"/>
                </a:solidFill>
                <a:latin typeface="Times New Roman"/>
                <a:ea typeface="Times New Roman"/>
              </a:rPr>
              <a:t>при укладенні трудового договору відомості про партійну та національну приналежність особи, походження, </a:t>
            </a:r>
            <a:r>
              <a:rPr lang="uk-UA" b="1" i="1" dirty="0" smtClean="0">
                <a:solidFill>
                  <a:schemeClr val="tx2"/>
                </a:solidFill>
                <a:latin typeface="Times New Roman"/>
                <a:ea typeface="Times New Roman"/>
              </a:rPr>
              <a:t>реєстрацію </a:t>
            </a:r>
            <a:r>
              <a:rPr lang="uk-UA" b="1" i="1" dirty="0">
                <a:solidFill>
                  <a:schemeClr val="tx2"/>
                </a:solidFill>
                <a:latin typeface="Times New Roman"/>
                <a:ea typeface="Times New Roman"/>
              </a:rPr>
              <a:t>та документи, подання яких не передбачено законодавством.</a:t>
            </a:r>
            <a:endParaRPr lang="ru-RU" b="1" dirty="0">
              <a:solidFill>
                <a:schemeClr val="tx2"/>
              </a:solidFill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4418012" y="4114800"/>
            <a:ext cx="5867400" cy="914400"/>
          </a:xfrm>
          <a:prstGeom prst="downArrowCallou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latin typeface="Times New Roman"/>
                <a:ea typeface="Times New Roman"/>
              </a:rPr>
              <a:t>ст</a:t>
            </a:r>
            <a:r>
              <a:rPr lang="uk-UA" sz="3200" b="1" i="1" dirty="0" smtClean="0">
                <a:latin typeface="Times New Roman"/>
                <a:ea typeface="Times New Roman"/>
              </a:rPr>
              <a:t>. 25 </a:t>
            </a:r>
            <a:r>
              <a:rPr lang="uk-UA" sz="3200" b="1" i="1" dirty="0" err="1">
                <a:latin typeface="Times New Roman"/>
                <a:ea typeface="Times New Roman"/>
              </a:rPr>
              <a:t>КЗпП</a:t>
            </a:r>
            <a:r>
              <a:rPr lang="uk-UA" sz="3200" b="1" i="1" dirty="0">
                <a:latin typeface="Times New Roman"/>
                <a:ea typeface="Times New Roman"/>
              </a:rPr>
              <a:t> України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353379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212" y="609600"/>
            <a:ext cx="2660767" cy="2660767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884612" y="304800"/>
            <a:ext cx="7921625" cy="258532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800" b="1" dirty="0">
                <a:solidFill>
                  <a:srgbClr val="C00000"/>
                </a:solidFill>
                <a:latin typeface="Times New Roman"/>
                <a:ea typeface="Times New Roman"/>
              </a:rPr>
              <a:t>Законодавством встановлено категорії працівників, які приймаються на роботу лише після попереднього медичного огляду: </a:t>
            </a:r>
            <a:endParaRPr lang="uk-UA" sz="1800" b="1" dirty="0" smtClean="0">
              <a:solidFill>
                <a:srgbClr val="C00000"/>
              </a:solidFill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q"/>
            </a:pPr>
            <a:r>
              <a:rPr lang="uk-UA" sz="1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усі </a:t>
            </a:r>
            <a:r>
              <a:rPr lang="uk-UA" sz="1800" dirty="0">
                <a:solidFill>
                  <a:schemeClr val="tx2"/>
                </a:solidFill>
                <a:latin typeface="Times New Roman"/>
                <a:ea typeface="Times New Roman"/>
              </a:rPr>
              <a:t>особи молодше 18 років (ст. 191 </a:t>
            </a:r>
            <a:r>
              <a:rPr lang="uk-UA" sz="1800" dirty="0" err="1">
                <a:solidFill>
                  <a:schemeClr val="tx2"/>
                </a:solidFill>
                <a:latin typeface="Times New Roman"/>
                <a:ea typeface="Times New Roman"/>
              </a:rPr>
              <a:t>КЗпП</a:t>
            </a:r>
            <a:r>
              <a:rPr lang="uk-UA" sz="1800" dirty="0">
                <a:solidFill>
                  <a:schemeClr val="tx2"/>
                </a:solidFill>
                <a:latin typeface="Times New Roman"/>
                <a:ea typeface="Times New Roman"/>
              </a:rPr>
              <a:t> ); </a:t>
            </a:r>
            <a:endParaRPr lang="uk-UA" sz="1800" dirty="0" smtClean="0">
              <a:solidFill>
                <a:schemeClr val="tx2"/>
              </a:solidFill>
              <a:latin typeface="Times New Roman"/>
              <a:ea typeface="Times New Roman"/>
            </a:endParaRPr>
          </a:p>
          <a:p>
            <a:pPr marL="285750" indent="-285750" algn="just">
              <a:spcAft>
                <a:spcPts val="0"/>
              </a:spcAft>
              <a:buFont typeface="Wingdings" pitchFamily="2" charset="2"/>
              <a:buChar char="q"/>
            </a:pPr>
            <a:r>
              <a:rPr lang="uk-UA" sz="18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працівники </a:t>
            </a:r>
            <a:r>
              <a:rPr lang="uk-UA" sz="1800" dirty="0">
                <a:solidFill>
                  <a:schemeClr val="tx2"/>
                </a:solidFill>
                <a:latin typeface="Times New Roman"/>
                <a:ea typeface="Times New Roman"/>
              </a:rPr>
              <a:t>підприємств харчової промисловості, громадського харчування і торгівлі, водопровідних споруд, лікувально-профілактичних дошкільних і навчальних виховних установ тощо, працівники, зайняті на важких роботах і на роботах з шкідливими та небезпечними умовами праці, або таких, де є потреба у професійному доборі (Ст. 26 Закону України “Про забезпечення санітарного та епідеміологічного благополуччя населення”). </a:t>
            </a:r>
            <a:endParaRPr lang="ru-RU" sz="1100" dirty="0">
              <a:solidFill>
                <a:schemeClr val="tx2"/>
              </a:solidFill>
              <a:effectLst/>
              <a:latin typeface="Times New Roman"/>
              <a:ea typeface="Times New Roman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55636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5750" y="3301898"/>
            <a:ext cx="54864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Wingdings" pitchFamily="2" charset="2"/>
              <a:buChar char="ü"/>
            </a:pP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</a:rPr>
              <a:t>Крім того, відповідно до ст. 31 Основ законодавства України про охорону здоров'я КМУ затвердив перелік професій і видів діяльності, </a:t>
            </a:r>
            <a:r>
              <a:rPr lang="uk-UA" sz="1800" b="1" dirty="0">
                <a:solidFill>
                  <a:srgbClr val="C00000"/>
                </a:solidFill>
                <a:latin typeface="Times New Roman"/>
                <a:ea typeface="Times New Roman"/>
              </a:rPr>
              <a:t>для яких є обов’язковим первинний і періодичний наркологічний огляд </a:t>
            </a:r>
            <a:r>
              <a:rPr lang="uk-UA" sz="1800" dirty="0">
                <a:solidFill>
                  <a:srgbClr val="000000"/>
                </a:solidFill>
                <a:latin typeface="Times New Roman"/>
                <a:ea typeface="Times New Roman"/>
              </a:rPr>
              <a:t>(працівники, які повинні використовувати нафту, бензин, етиловий спирт, працівники фармацевтичних підприємств; анестезіологи; працівники, які повинні отримати вогнепальну зброю; водії транспортних засобів; особи, що вступають на службу до органів МНС тощо).</a:t>
            </a:r>
            <a:endParaRPr lang="ru-RU" sz="1100" dirty="0">
              <a:solidFill>
                <a:srgbClr val="000000"/>
              </a:solidFill>
              <a:latin typeface="Times New Roman"/>
              <a:ea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2012" y="3172536"/>
            <a:ext cx="6040968" cy="339804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60666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уб 1"/>
          <p:cNvSpPr/>
          <p:nvPr/>
        </p:nvSpPr>
        <p:spPr>
          <a:xfrm>
            <a:off x="1751012" y="76200"/>
            <a:ext cx="9829800" cy="609600"/>
          </a:xfrm>
          <a:prstGeom prst="cub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i="1" dirty="0">
                <a:latin typeface="Times New Roman"/>
                <a:ea typeface="Times New Roman"/>
              </a:rPr>
              <a:t>етапи оформлення трудового договору:</a:t>
            </a:r>
            <a:endParaRPr lang="ru-RU" sz="3200" b="1" dirty="0"/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43338228"/>
              </p:ext>
            </p:extLst>
          </p:nvPr>
        </p:nvGraphicFramePr>
        <p:xfrm>
          <a:off x="303212" y="762000"/>
          <a:ext cx="11734800" cy="6019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" y="73572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79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543"/>
          <a:stretch/>
        </p:blipFill>
        <p:spPr>
          <a:xfrm>
            <a:off x="6323012" y="2057400"/>
            <a:ext cx="5564188" cy="4400701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1" y="1526232"/>
            <a:ext cx="7008400" cy="56784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1600" dirty="0">
                <a:solidFill>
                  <a:schemeClr val="tx2"/>
                </a:solidFill>
                <a:latin typeface="Times New Roman"/>
                <a:ea typeface="Times New Roman"/>
              </a:rPr>
              <a:t>Після укладення трудового договору </a:t>
            </a:r>
            <a:r>
              <a:rPr lang="uk-UA" sz="1600" b="1" u="sng" dirty="0">
                <a:solidFill>
                  <a:schemeClr val="tx2"/>
                </a:solidFill>
                <a:latin typeface="Times New Roman"/>
                <a:ea typeface="Times New Roman"/>
              </a:rPr>
              <a:t>перед допуском до роботи</a:t>
            </a:r>
            <a:r>
              <a:rPr lang="uk-UA" sz="1600" dirty="0">
                <a:solidFill>
                  <a:schemeClr val="tx2"/>
                </a:solidFill>
                <a:latin typeface="Times New Roman"/>
                <a:ea typeface="Times New Roman"/>
              </a:rPr>
              <a:t> власник </a:t>
            </a:r>
            <a:r>
              <a:rPr lang="uk-UA" sz="1600" dirty="0" smtClean="0">
                <a:solidFill>
                  <a:schemeClr val="tx2"/>
                </a:solidFill>
                <a:latin typeface="Times New Roman"/>
                <a:ea typeface="Times New Roman"/>
              </a:rPr>
              <a:t>зобов’язаний</a:t>
            </a:r>
            <a:r>
              <a:rPr lang="uk-UA" sz="16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 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в узгоджений із працівником спосіб поінформувати працівника про: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1)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місце </a:t>
            </a:r>
            <a:r>
              <a:rPr lang="uk-UA" sz="1600" b="1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роботи</a:t>
            </a:r>
            <a:r>
              <a:rPr lang="uk-UA" sz="1600" dirty="0" smtClean="0">
                <a:solidFill>
                  <a:srgbClr val="333333"/>
                </a:solidFill>
                <a:latin typeface="Times New Roman" panose="02020603050405020304" pitchFamily="18" charset="0"/>
              </a:rPr>
              <a:t>,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трудову функцію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, яку зобов’язаний виконувати працівник (посада та перелік посадових обов’язків),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дату початку виконання роботи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2)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визначене робоче місце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, забезпечення необхідними для роботи засобами;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3)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права та обов’язки, умови праці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4) наявність на робочому місці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небезпечних і шкідливих виробничих 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факторів, які ще не усунуто, та можливі наслідки їх впливу на здоров’я, а також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про право на пільги і компенсації за роботу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 в таких умовах відповідно до законодавства і колективного договору - під підпис;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5)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правила внутрішнього трудового розпорядку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 або умови встановлення режиму роботи, тривалість робочого часу і відпочинку, а також про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положення колективного договору 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(у разі його укладення);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6)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проходження інструктажу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 з охорони праці, виробничої санітарії, гігієни праці і протипожежної охорони;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7)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організацію професійного навчання 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працівників (якщо таке навчання передбачено);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8)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тривалість щорічної відпустки, умови та розмір оплати праці;</a:t>
            </a:r>
          </a:p>
          <a:p>
            <a:pPr algn="just"/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9) </a:t>
            </a:r>
            <a:r>
              <a:rPr lang="uk-UA" sz="1600" b="1" dirty="0">
                <a:solidFill>
                  <a:srgbClr val="333333"/>
                </a:solidFill>
                <a:latin typeface="Times New Roman" panose="02020603050405020304" pitchFamily="18" charset="0"/>
              </a:rPr>
              <a:t>процедуру та встановлені цим Кодексом строки попередження про припинення трудового договору</a:t>
            </a:r>
            <a:r>
              <a:rPr lang="uk-UA" sz="1600" dirty="0">
                <a:solidFill>
                  <a:srgbClr val="333333"/>
                </a:solidFill>
                <a:latin typeface="Times New Roman" panose="02020603050405020304" pitchFamily="18" charset="0"/>
              </a:rPr>
              <a:t>, яких повинні дотримуватися працівник і роботодавець.</a:t>
            </a:r>
          </a:p>
          <a:p>
            <a:pPr algn="ctr">
              <a:spcAft>
                <a:spcPts val="0"/>
              </a:spcAft>
            </a:pPr>
            <a:endParaRPr lang="ru-RU" sz="1100" dirty="0">
              <a:solidFill>
                <a:schemeClr val="tx2"/>
              </a:solidFill>
              <a:latin typeface="Times New Roman"/>
              <a:ea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51812" y="1295400"/>
            <a:ext cx="3292568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(ст. 29 </a:t>
            </a:r>
            <a:r>
              <a:rPr lang="uk-UA" b="1" dirty="0" err="1">
                <a:solidFill>
                  <a:srgbClr val="C00000"/>
                </a:solidFill>
                <a:latin typeface="Times New Roman"/>
                <a:ea typeface="Times New Roman"/>
              </a:rPr>
              <a:t>КЗпП</a:t>
            </a:r>
            <a:r>
              <a:rPr lang="uk-UA" b="1" dirty="0">
                <a:solidFill>
                  <a:srgbClr val="C00000"/>
                </a:solidFill>
                <a:latin typeface="Times New Roman"/>
                <a:ea typeface="Times New Roman"/>
              </a:rPr>
              <a:t> України</a:t>
            </a:r>
            <a:r>
              <a:rPr lang="uk-UA" b="1" dirty="0" smtClean="0">
                <a:solidFill>
                  <a:srgbClr val="C00000"/>
                </a:solidFill>
                <a:latin typeface="Times New Roman"/>
                <a:ea typeface="Times New Roman"/>
              </a:rPr>
              <a:t>)</a:t>
            </a:r>
            <a:endParaRPr lang="ru-RU" sz="3200" b="1" dirty="0">
              <a:solidFill>
                <a:srgbClr val="C0000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2" y="14725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Выгнутая вверх стрелка 4"/>
          <p:cNvSpPr/>
          <p:nvPr/>
        </p:nvSpPr>
        <p:spPr>
          <a:xfrm flipH="1">
            <a:off x="6323012" y="573881"/>
            <a:ext cx="2378168" cy="685800"/>
          </a:xfrm>
          <a:prstGeom prst="curvedDownArrow">
            <a:avLst/>
          </a:prstGeom>
          <a:solidFill>
            <a:schemeClr val="tx2">
              <a:lumMod val="95000"/>
              <a:lumOff val="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143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DF46A40-601B-4DB3-96E5-DD445A936B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812" y="1600200"/>
            <a:ext cx="11887200" cy="5105400"/>
          </a:xfrm>
        </p:spPr>
        <p:txBody>
          <a:bodyPr>
            <a:normAutofit fontScale="70000" lnSpcReduction="20000"/>
          </a:bodyPr>
          <a:lstStyle/>
          <a:p>
            <a:pPr marL="514350" lvl="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Кодекс </a:t>
            </a:r>
            <a:r>
              <a:rPr lang="ru-RU" dirty="0" err="1">
                <a:solidFill>
                  <a:srgbClr val="000000"/>
                </a:solidFill>
              </a:rPr>
              <a:t>законів</a:t>
            </a:r>
            <a:r>
              <a:rPr lang="ru-RU" dirty="0">
                <a:solidFill>
                  <a:srgbClr val="000000"/>
                </a:solidFill>
              </a:rPr>
              <a:t> про </a:t>
            </a:r>
            <a:r>
              <a:rPr lang="ru-RU" dirty="0" err="1">
                <a:solidFill>
                  <a:srgbClr val="000000"/>
                </a:solidFill>
              </a:rPr>
              <a:t>працю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10.12.1971 № 322-VIII</a:t>
            </a:r>
            <a:br>
              <a:rPr lang="ru-RU" dirty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2">
                  <a:extLst>
                    <a:ext uri="{A12FA001-AC4F-418D-AE19-62706E023703}">
                      <ahyp:hlinkClr xmlns="" xmlns:ahyp="http://schemas.microsoft.com/office/drawing/2018/hyperlinkcolor" xmlns:lc="http://schemas.openxmlformats.org/drawingml/2006/lockedCanvas" val="tx"/>
                    </a:ext>
                  </a:extLst>
                </a:hlinkClick>
              </a:rPr>
              <a:t>https://zakon.rada.gov.ua/laws/show/322-08#Text</a:t>
            </a:r>
            <a:r>
              <a:rPr lang="uk-UA" dirty="0">
                <a:solidFill>
                  <a:srgbClr val="000000"/>
                </a:solidFill>
              </a:rPr>
              <a:t> </a:t>
            </a:r>
            <a:endParaRPr lang="uk-UA" dirty="0" smtClean="0">
              <a:solidFill>
                <a:srgbClr val="00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Про порядок </a:t>
            </a:r>
            <a:r>
              <a:rPr lang="ru-RU" dirty="0" err="1">
                <a:solidFill>
                  <a:srgbClr val="000000"/>
                </a:solidFill>
              </a:rPr>
              <a:t>вирішення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колективних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трудових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спорів</a:t>
            </a:r>
            <a:r>
              <a:rPr lang="ru-RU" dirty="0">
                <a:solidFill>
                  <a:srgbClr val="000000"/>
                </a:solidFill>
              </a:rPr>
              <a:t> (</a:t>
            </a:r>
            <a:r>
              <a:rPr lang="ru-RU" dirty="0" err="1" smtClean="0">
                <a:solidFill>
                  <a:srgbClr val="000000"/>
                </a:solidFill>
              </a:rPr>
              <a:t>конфліктів</a:t>
            </a:r>
            <a:r>
              <a:rPr lang="ru-RU" dirty="0" smtClean="0">
                <a:solidFill>
                  <a:srgbClr val="000000"/>
                </a:solidFill>
              </a:rPr>
              <a:t>): Закон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03.03.1998 № </a:t>
            </a:r>
            <a:r>
              <a:rPr lang="ru-RU" dirty="0" smtClean="0">
                <a:solidFill>
                  <a:srgbClr val="000000"/>
                </a:solidFill>
              </a:rPr>
              <a:t>137/98-ВР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3"/>
              </a:rPr>
              <a:t>https://zakon.rada.gov.ua/laws/show/137/98-</a:t>
            </a:r>
            <a:r>
              <a:rPr lang="ru-RU" dirty="0" err="1">
                <a:solidFill>
                  <a:srgbClr val="000000"/>
                </a:solidFill>
                <a:hlinkClick r:id="rId3"/>
              </a:rPr>
              <a:t>вр</a:t>
            </a:r>
            <a:r>
              <a:rPr lang="ru-RU" dirty="0">
                <a:solidFill>
                  <a:srgbClr val="000000"/>
                </a:solidFill>
                <a:hlinkClick r:id="rId3"/>
              </a:rPr>
              <a:t>#</a:t>
            </a:r>
            <a:r>
              <a:rPr lang="en-US" dirty="0" smtClean="0">
                <a:solidFill>
                  <a:srgbClr val="000000"/>
                </a:solidFill>
                <a:hlinkClick r:id="rId3"/>
              </a:rPr>
              <a:t>Text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Про </a:t>
            </a:r>
            <a:r>
              <a:rPr lang="ru-RU" dirty="0" err="1">
                <a:solidFill>
                  <a:srgbClr val="000000"/>
                </a:solidFill>
              </a:rPr>
              <a:t>професійні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спілки</a:t>
            </a:r>
            <a:r>
              <a:rPr lang="ru-RU" dirty="0">
                <a:solidFill>
                  <a:srgbClr val="000000"/>
                </a:solidFill>
              </a:rPr>
              <a:t>, </a:t>
            </a:r>
            <a:r>
              <a:rPr lang="ru-RU" dirty="0" err="1">
                <a:solidFill>
                  <a:srgbClr val="000000"/>
                </a:solidFill>
              </a:rPr>
              <a:t>їх</a:t>
            </a:r>
            <a:r>
              <a:rPr lang="ru-RU" dirty="0">
                <a:solidFill>
                  <a:srgbClr val="000000"/>
                </a:solidFill>
              </a:rPr>
              <a:t> права та </a:t>
            </a:r>
            <a:r>
              <a:rPr lang="ru-RU" dirty="0" err="1">
                <a:solidFill>
                  <a:srgbClr val="000000"/>
                </a:solidFill>
              </a:rPr>
              <a:t>гарантії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діяльності</a:t>
            </a:r>
            <a:r>
              <a:rPr lang="ru-RU" dirty="0" smtClean="0">
                <a:solidFill>
                  <a:srgbClr val="000000"/>
                </a:solidFill>
              </a:rPr>
              <a:t>: Закон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15.09.1999 № </a:t>
            </a:r>
            <a:r>
              <a:rPr lang="ru-RU" dirty="0" smtClean="0">
                <a:solidFill>
                  <a:srgbClr val="000000"/>
                </a:solidFill>
              </a:rPr>
              <a:t>1045-XIV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4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hlinkClick r:id="rId4"/>
              </a:rPr>
              <a:t>zakon.rada.gov.ua/laws/show/1045-14#Text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 err="1" smtClean="0">
                <a:solidFill>
                  <a:srgbClr val="000000"/>
                </a:solidFill>
              </a:rPr>
              <a:t>Основи</a:t>
            </a:r>
            <a:r>
              <a:rPr lang="ru-RU" dirty="0" smtClean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законодавства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про </a:t>
            </a:r>
            <a:r>
              <a:rPr lang="ru-RU" dirty="0" err="1">
                <a:solidFill>
                  <a:srgbClr val="000000"/>
                </a:solidFill>
              </a:rPr>
              <a:t>загальнообов'язкове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державне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соціальне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 smtClean="0">
                <a:solidFill>
                  <a:srgbClr val="000000"/>
                </a:solidFill>
              </a:rPr>
              <a:t>страхування</a:t>
            </a:r>
            <a:r>
              <a:rPr lang="ru-RU" dirty="0" smtClean="0">
                <a:solidFill>
                  <a:srgbClr val="000000"/>
                </a:solidFill>
              </a:rPr>
              <a:t>: Закон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14.01.1998 № </a:t>
            </a:r>
            <a:r>
              <a:rPr lang="ru-RU" dirty="0" smtClean="0">
                <a:solidFill>
                  <a:srgbClr val="000000"/>
                </a:solidFill>
              </a:rPr>
              <a:t>16/98-ВР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5"/>
              </a:rPr>
              <a:t>https://zakon.rada.gov.ua/laws/show/16/98-</a:t>
            </a:r>
            <a:r>
              <a:rPr lang="ru-RU" dirty="0" err="1">
                <a:solidFill>
                  <a:srgbClr val="000000"/>
                </a:solidFill>
                <a:hlinkClick r:id="rId5"/>
              </a:rPr>
              <a:t>вр</a:t>
            </a:r>
            <a:r>
              <a:rPr lang="ru-RU" dirty="0">
                <a:solidFill>
                  <a:srgbClr val="000000"/>
                </a:solidFill>
                <a:hlinkClick r:id="rId5"/>
              </a:rPr>
              <a:t>#</a:t>
            </a:r>
            <a:r>
              <a:rPr lang="en-US" dirty="0" smtClean="0">
                <a:solidFill>
                  <a:srgbClr val="000000"/>
                </a:solidFill>
                <a:hlinkClick r:id="rId5"/>
              </a:rPr>
              <a:t>Text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uk-UA" dirty="0">
                <a:solidFill>
                  <a:srgbClr val="000000"/>
                </a:solidFill>
              </a:rPr>
              <a:t>Про організації роботодавців, їх об'єднання, права і гарантії їх </a:t>
            </a:r>
            <a:r>
              <a:rPr lang="uk-UA" dirty="0" smtClean="0">
                <a:solidFill>
                  <a:srgbClr val="000000"/>
                </a:solidFill>
              </a:rPr>
              <a:t>діяльності: Закон </a:t>
            </a:r>
            <a:r>
              <a:rPr lang="uk-UA" dirty="0">
                <a:solidFill>
                  <a:srgbClr val="000000"/>
                </a:solidFill>
              </a:rPr>
              <a:t>України від 22.06.2012 № 5026-</a:t>
            </a:r>
            <a:r>
              <a:rPr lang="en-US" dirty="0" smtClean="0">
                <a:solidFill>
                  <a:srgbClr val="000000"/>
                </a:solidFill>
              </a:rPr>
              <a:t>VI</a:t>
            </a:r>
            <a:r>
              <a:rPr lang="uk-UA" dirty="0" smtClean="0">
                <a:solidFill>
                  <a:srgbClr val="000000"/>
                </a:solidFill>
              </a:rPr>
              <a:t/>
            </a:r>
            <a:br>
              <a:rPr lang="uk-UA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6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hlinkClick r:id="rId6"/>
              </a:rPr>
              <a:t>zakon.rada.gov.ua/laws/show/5026-17#Text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Про </a:t>
            </a:r>
            <a:r>
              <a:rPr lang="ru-RU" dirty="0" err="1">
                <a:solidFill>
                  <a:srgbClr val="000000"/>
                </a:solidFill>
              </a:rPr>
              <a:t>державну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smtClean="0">
                <a:solidFill>
                  <a:srgbClr val="000000"/>
                </a:solidFill>
              </a:rPr>
              <a:t>службу: Закон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10.12.2015 № </a:t>
            </a:r>
            <a:r>
              <a:rPr lang="ru-RU" dirty="0" smtClean="0">
                <a:solidFill>
                  <a:srgbClr val="000000"/>
                </a:solidFill>
              </a:rPr>
              <a:t>889-VIII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7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hlinkClick r:id="rId7"/>
              </a:rPr>
              <a:t>zakon.rada.gov.ua/laws/show/889-19#Text</a:t>
            </a:r>
            <a:endParaRPr lang="uk-UA" dirty="0">
              <a:solidFill>
                <a:srgbClr val="000000"/>
              </a:solidFill>
            </a:endParaRPr>
          </a:p>
          <a:p>
            <a:pPr marL="514350" lvl="0" indent="-514350">
              <a:buFont typeface="+mj-lt"/>
              <a:buAutoNum type="arabicPeriod"/>
            </a:pPr>
            <a:r>
              <a:rPr lang="ru-RU" dirty="0">
                <a:solidFill>
                  <a:srgbClr val="000000"/>
                </a:solidFill>
              </a:rPr>
              <a:t>Про </a:t>
            </a:r>
            <a:r>
              <a:rPr lang="ru-RU" dirty="0" err="1" smtClean="0">
                <a:solidFill>
                  <a:srgbClr val="000000"/>
                </a:solidFill>
              </a:rPr>
              <a:t>освіту</a:t>
            </a:r>
            <a:r>
              <a:rPr lang="ru-RU" dirty="0" smtClean="0">
                <a:solidFill>
                  <a:srgbClr val="000000"/>
                </a:solidFill>
              </a:rPr>
              <a:t>: Закон </a:t>
            </a:r>
            <a:r>
              <a:rPr lang="ru-RU" dirty="0" err="1">
                <a:solidFill>
                  <a:srgbClr val="000000"/>
                </a:solidFill>
              </a:rPr>
              <a:t>України</a:t>
            </a:r>
            <a:r>
              <a:rPr lang="ru-RU" dirty="0">
                <a:solidFill>
                  <a:srgbClr val="000000"/>
                </a:solidFill>
              </a:rPr>
              <a:t> </a:t>
            </a:r>
            <a:r>
              <a:rPr lang="ru-RU" dirty="0" err="1">
                <a:solidFill>
                  <a:srgbClr val="000000"/>
                </a:solidFill>
              </a:rPr>
              <a:t>від</a:t>
            </a:r>
            <a:r>
              <a:rPr lang="ru-RU" dirty="0">
                <a:solidFill>
                  <a:srgbClr val="000000"/>
                </a:solidFill>
              </a:rPr>
              <a:t> 05.09.2017 № </a:t>
            </a:r>
            <a:r>
              <a:rPr lang="ru-RU" dirty="0" smtClean="0">
                <a:solidFill>
                  <a:srgbClr val="000000"/>
                </a:solidFill>
              </a:rPr>
              <a:t>2145-VIII</a:t>
            </a:r>
            <a:br>
              <a:rPr lang="ru-RU" dirty="0" smtClean="0">
                <a:solidFill>
                  <a:srgbClr val="000000"/>
                </a:solidFill>
              </a:rPr>
            </a:br>
            <a:r>
              <a:rPr lang="en-US" dirty="0">
                <a:solidFill>
                  <a:srgbClr val="000000"/>
                </a:solidFill>
                <a:hlinkClick r:id="rId8"/>
              </a:rPr>
              <a:t>https://</a:t>
            </a:r>
            <a:r>
              <a:rPr lang="en-US" dirty="0" smtClean="0">
                <a:solidFill>
                  <a:srgbClr val="000000"/>
                </a:solidFill>
                <a:hlinkClick r:id="rId8"/>
              </a:rPr>
              <a:t>zakon.rada.gov.ua/laws/show/2145-19#Text</a:t>
            </a:r>
            <a:r>
              <a:rPr lang="uk-UA" dirty="0" smtClean="0">
                <a:solidFill>
                  <a:srgbClr val="000000"/>
                </a:solidFill>
              </a:rPr>
              <a:t> </a:t>
            </a:r>
          </a:p>
          <a:p>
            <a:pPr marL="514350" lvl="0" indent="-514350">
              <a:buFont typeface="+mj-lt"/>
              <a:buAutoNum type="arabicPeriod"/>
            </a:pPr>
            <a:endParaRPr lang="uk-UA" dirty="0">
              <a:solidFill>
                <a:srgbClr val="000000"/>
              </a:solidFill>
            </a:endParaRPr>
          </a:p>
          <a:p>
            <a:pPr marL="457200" indent="-457200">
              <a:buFont typeface="+mj-lt"/>
              <a:buAutoNum type="arabicPeriod"/>
            </a:pPr>
            <a:endParaRPr lang="uk-UA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" y="0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1012" y="152400"/>
            <a:ext cx="9991725" cy="160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0229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9A2D31-E658-4F34-AF04-CF9FB3E06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3412" y="5029200"/>
            <a:ext cx="8763001" cy="863600"/>
          </a:xfrm>
          <a:solidFill>
            <a:srgbClr val="C00000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/>
          </a:bodyPr>
          <a:lstStyle/>
          <a:p>
            <a:pPr algn="ctr"/>
            <a:r>
              <a:rPr lang="uk-UA" sz="5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Дякуємо за увагу! </a:t>
            </a:r>
            <a:endParaRPr lang="en-US" sz="5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5" y="28903"/>
            <a:ext cx="1493837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07A4F07-70F0-41DD-A6EA-61B2D46DD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2212" y="685800"/>
            <a:ext cx="4839296" cy="3932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408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Стрелка: изогнутая влево 20">
            <a:extLst>
              <a:ext uri="{FF2B5EF4-FFF2-40B4-BE49-F238E27FC236}">
                <a16:creationId xmlns:a16="http://schemas.microsoft.com/office/drawing/2014/main" xmlns="" id="{625124C1-CEAF-4C1F-A6A9-EBBAB5DAF6D7}"/>
              </a:ext>
            </a:extLst>
          </p:cNvPr>
          <p:cNvSpPr/>
          <p:nvPr/>
        </p:nvSpPr>
        <p:spPr>
          <a:xfrm>
            <a:off x="5948963" y="2093797"/>
            <a:ext cx="2355249" cy="1261663"/>
          </a:xfrm>
          <a:prstGeom prst="curvedLeftArrow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132E282-0485-46EE-9F57-794BCE854495}"/>
              </a:ext>
            </a:extLst>
          </p:cNvPr>
          <p:cNvSpPr txBox="1"/>
          <p:nvPr/>
        </p:nvSpPr>
        <p:spPr>
          <a:xfrm>
            <a:off x="1751012" y="208746"/>
            <a:ext cx="4798740" cy="954107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2800" dirty="0"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Трудовому договору </a:t>
            </a:r>
            <a:r>
              <a:rPr lang="ru-RU" sz="2800" dirty="0" err="1">
                <a:solidFill>
                  <a:sysClr val="windowText" lastClr="000000"/>
                </a:solidFill>
                <a:latin typeface="Bahnschrift SemiBold" panose="020B0502040204020203" pitchFamily="34" charset="0"/>
              </a:rPr>
              <a:t>присвячена</a:t>
            </a:r>
            <a:endParaRPr lang="ru-RU" sz="2800" dirty="0">
              <a:solidFill>
                <a:sysClr val="windowText" lastClr="000000"/>
              </a:solidFill>
              <a:latin typeface="Bahnschrift SemiBold" panose="020B0502040204020203" pitchFamily="34" charset="0"/>
            </a:endParaRPr>
          </a:p>
        </p:txBody>
      </p:sp>
      <p:sp>
        <p:nvSpPr>
          <p:cNvPr id="6" name="Овал 5">
            <a:extLst>
              <a:ext uri="{FF2B5EF4-FFF2-40B4-BE49-F238E27FC236}">
                <a16:creationId xmlns:a16="http://schemas.microsoft.com/office/drawing/2014/main" xmlns="" id="{C17588C8-995A-45EE-830A-31C299200525}"/>
              </a:ext>
            </a:extLst>
          </p:cNvPr>
          <p:cNvSpPr/>
          <p:nvPr/>
        </p:nvSpPr>
        <p:spPr>
          <a:xfrm>
            <a:off x="7161212" y="591015"/>
            <a:ext cx="3733800" cy="1092200"/>
          </a:xfrm>
          <a:prstGeom prst="ellips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ysClr val="windowText" lastClr="000000"/>
                </a:solidFill>
              </a:rPr>
              <a:t>гл.3 </a:t>
            </a:r>
            <a:r>
              <a:rPr lang="ru-RU" dirty="0" err="1">
                <a:solidFill>
                  <a:sysClr val="windowText" lastClr="000000"/>
                </a:solidFill>
              </a:rPr>
              <a:t>КЗпП</a:t>
            </a:r>
            <a:r>
              <a:rPr lang="ru-RU" dirty="0">
                <a:solidFill>
                  <a:sysClr val="windowText" lastClr="000000"/>
                </a:solidFill>
              </a:rPr>
              <a:t> </a:t>
            </a:r>
            <a:r>
              <a:rPr lang="ru-RU" dirty="0" err="1">
                <a:solidFill>
                  <a:sysClr val="windowText" lastClr="000000"/>
                </a:solidFill>
              </a:rPr>
              <a:t>України</a:t>
            </a:r>
            <a:endParaRPr lang="ru-RU" dirty="0">
              <a:solidFill>
                <a:sysClr val="windowText" lastClr="000000"/>
              </a:solidFill>
            </a:endParaRPr>
          </a:p>
        </p:txBody>
      </p: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xmlns="" id="{6CB7D96F-155E-4344-B8AE-EF7EA919CC2C}"/>
              </a:ext>
            </a:extLst>
          </p:cNvPr>
          <p:cNvCxnSpPr>
            <a:cxnSpLocks/>
            <a:stCxn id="5" idx="3"/>
          </p:cNvCxnSpPr>
          <p:nvPr/>
        </p:nvCxnSpPr>
        <p:spPr>
          <a:xfrm>
            <a:off x="6549752" y="685800"/>
            <a:ext cx="992460" cy="0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F5AB7AE-8FFB-4024-975F-2B4C0CFB965C}"/>
              </a:ext>
            </a:extLst>
          </p:cNvPr>
          <p:cNvSpPr txBox="1"/>
          <p:nvPr/>
        </p:nvSpPr>
        <p:spPr>
          <a:xfrm>
            <a:off x="3475074" y="1867881"/>
            <a:ext cx="3922440" cy="58477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solidFill>
                  <a:schemeClr val="tx2"/>
                </a:solidFill>
              </a:rPr>
              <a:t>Трудовий</a:t>
            </a:r>
            <a:r>
              <a:rPr lang="ru-RU" sz="3200" b="1" i="1" dirty="0">
                <a:solidFill>
                  <a:schemeClr val="tx2"/>
                </a:solidFill>
              </a:rPr>
              <a:t> </a:t>
            </a:r>
            <a:r>
              <a:rPr lang="ru-RU" sz="3200" b="1" i="1" dirty="0" err="1">
                <a:solidFill>
                  <a:schemeClr val="tx2"/>
                </a:solidFill>
              </a:rPr>
              <a:t>договір</a:t>
            </a:r>
            <a:r>
              <a:rPr lang="ru-RU" sz="3200" b="1" i="1" dirty="0">
                <a:solidFill>
                  <a:schemeClr val="tx2"/>
                </a:solidFill>
              </a:rPr>
              <a:t> 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29DD003-90C6-4F88-B1DE-DF0C1220F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576"/>
            <a:ext cx="1524132" cy="148145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C1F8EB9-C996-41A4-9C7B-D7A76D6081FD}"/>
              </a:ext>
            </a:extLst>
          </p:cNvPr>
          <p:cNvSpPr txBox="1"/>
          <p:nvPr/>
        </p:nvSpPr>
        <p:spPr>
          <a:xfrm>
            <a:off x="227012" y="2728810"/>
            <a:ext cx="5721951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uk-UA" sz="20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 угода між працівником і власником підприємства, установи, організації або уповноваженим ним органом чи фізичною особою, за якою працівник зобов’язується виконувати роботу, визначену цією угодою, з підляганням внутрішньому трудовому розпорядкові, а власник підприємства, установи, організації або уповноважений ним орган чи фізична особа зобов’язується виплачувати працівникові заробітну плату і забезпечувати умови праці, необхідні для виконання роботи, передбачені законодавством про працю, колективним договором і угодою сторін</a:t>
            </a:r>
            <a:endParaRPr lang="ru-RU" sz="3600" dirty="0">
              <a:solidFill>
                <a:schemeClr val="tx2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0CF48D-8074-439F-B225-D5FDBD2278E0}"/>
              </a:ext>
            </a:extLst>
          </p:cNvPr>
          <p:cNvSpPr txBox="1"/>
          <p:nvPr/>
        </p:nvSpPr>
        <p:spPr>
          <a:xfrm>
            <a:off x="227012" y="1744769"/>
            <a:ext cx="21336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chemeClr val="tx2"/>
                </a:solidFill>
              </a:rPr>
              <a:t>ст. 21 </a:t>
            </a:r>
            <a:r>
              <a:rPr lang="ru-RU" dirty="0" err="1">
                <a:solidFill>
                  <a:schemeClr val="tx2"/>
                </a:solidFill>
              </a:rPr>
              <a:t>КЗпП</a:t>
            </a:r>
            <a:r>
              <a:rPr lang="ru-RU" dirty="0">
                <a:solidFill>
                  <a:schemeClr val="tx2"/>
                </a:solidFill>
              </a:rPr>
              <a:t> </a:t>
            </a:r>
            <a:r>
              <a:rPr lang="ru-RU" dirty="0" err="1">
                <a:solidFill>
                  <a:schemeClr val="tx2"/>
                </a:solidFill>
              </a:rPr>
              <a:t>України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C26A677A-04C1-4885-A1FA-EFE0862D1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12" y="3400840"/>
            <a:ext cx="5721952" cy="30444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878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51012" y="301285"/>
            <a:ext cx="10134600" cy="1143000"/>
          </a:xfrm>
        </p:spPr>
        <p:txBody>
          <a:bodyPr>
            <a:normAutofit fontScale="90000"/>
          </a:bodyPr>
          <a:lstStyle/>
          <a:p>
            <a:r>
              <a:rPr lang="uk-UA" sz="4400" i="1" dirty="0">
                <a:solidFill>
                  <a:schemeClr val="tx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Відмінність трудового договору від цивільно-правових угод про працю:</a:t>
            </a:r>
            <a:endParaRPr lang="ru-RU" dirty="0">
              <a:solidFill>
                <a:schemeClr val="tx2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553795B-BEC1-4CF3-8646-505691FF1E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24132" cy="1481456"/>
          </a:xfrm>
          <a:prstGeom prst="rect">
            <a:avLst/>
          </a:prstGeom>
        </p:spPr>
      </p:pic>
      <p:graphicFrame>
        <p:nvGraphicFramePr>
          <p:cNvPr id="5" name="Таблица 5">
            <a:extLst>
              <a:ext uri="{FF2B5EF4-FFF2-40B4-BE49-F238E27FC236}">
                <a16:creationId xmlns:a16="http://schemas.microsoft.com/office/drawing/2014/main" xmlns="" id="{E5258532-0DE4-4960-A980-D6DBF2F7D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4319816"/>
              </p:ext>
            </p:extLst>
          </p:nvPr>
        </p:nvGraphicFramePr>
        <p:xfrm>
          <a:off x="265112" y="2133600"/>
          <a:ext cx="11658600" cy="4105226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829300">
                  <a:extLst>
                    <a:ext uri="{9D8B030D-6E8A-4147-A177-3AD203B41FA5}">
                      <a16:colId xmlns:a16="http://schemas.microsoft.com/office/drawing/2014/main" xmlns="" val="3712815201"/>
                    </a:ext>
                  </a:extLst>
                </a:gridCol>
                <a:gridCol w="5829300">
                  <a:extLst>
                    <a:ext uri="{9D8B030D-6E8A-4147-A177-3AD203B41FA5}">
                      <a16:colId xmlns:a16="http://schemas.microsoft.com/office/drawing/2014/main" xmlns="" val="877573288"/>
                    </a:ext>
                  </a:extLst>
                </a:gridCol>
              </a:tblGrid>
              <a:tr h="813386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Трудовий договір</a:t>
                      </a:r>
                      <a:endParaRPr lang="ru-RU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Цивільно-правові угоди про працю</a:t>
                      </a:r>
                      <a:endParaRPr lang="ru-RU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18535018"/>
                  </a:ext>
                </a:extLst>
              </a:tr>
              <a:tr h="813386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Предметом виступає виконання працівником певної роботи, визначеної угодою сторін, трудової функції. Власник має право доручити працівнику виконати будь-яке завдання в межах роботи, обумовленої трудовим договором.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1. Предметом виступає матеріалізований результат праці або завдання одноразового характеру.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910196810"/>
                  </a:ext>
                </a:extLst>
              </a:tr>
              <a:tr h="975360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Працівник включається до штату підприємства і зобов’язаний підлягати правилам внутрішнього трудового розпорядку, або ж виконувати розпорядження роботодавця – фізичної особи. Недодержання таких правил розглядається як порушення трудової дисципліни, за що працівника може бути притягнуто до дисциплінарної відповідальності.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2. Роботодавець не володіє дисциплінарною владою стосовно працівника.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5625238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843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D5C57A-BB5B-450E-AC14-7C891251F02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13" y="0"/>
            <a:ext cx="1489506" cy="1447800"/>
          </a:xfrm>
          <a:prstGeom prst="rect">
            <a:avLst/>
          </a:prstGeom>
        </p:spPr>
      </p:pic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xmlns="" id="{F3EBBE22-2DA0-4A3C-A0F9-32BABEDA251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9883033"/>
              </p:ext>
            </p:extLst>
          </p:nvPr>
        </p:nvGraphicFramePr>
        <p:xfrm>
          <a:off x="0" y="1447800"/>
          <a:ext cx="12168112" cy="4884821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6084056">
                  <a:extLst>
                    <a:ext uri="{9D8B030D-6E8A-4147-A177-3AD203B41FA5}">
                      <a16:colId xmlns:a16="http://schemas.microsoft.com/office/drawing/2014/main" xmlns="" val="554310506"/>
                    </a:ext>
                  </a:extLst>
                </a:gridCol>
                <a:gridCol w="6084056">
                  <a:extLst>
                    <a:ext uri="{9D8B030D-6E8A-4147-A177-3AD203B41FA5}">
                      <a16:colId xmlns:a16="http://schemas.microsoft.com/office/drawing/2014/main" xmlns="" val="3513592707"/>
                    </a:ext>
                  </a:extLst>
                </a:gridCol>
              </a:tblGrid>
              <a:tr h="180473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ysClr val="windowText" lastClr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Трудовий договір</a:t>
                      </a:r>
                      <a:endParaRPr lang="ru-RU" sz="24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Цивільно-правові угоди про працю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845521767"/>
                  </a:ext>
                </a:extLst>
              </a:tr>
              <a:tr h="1937084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За заподіяння майнової шкоди настає, як правило, обмежена матеріальна відповідальність (у межах середньомісячного заробітку), і лише у певних випадках, передбачених КЗпП – повна. Покриття шкоди у розмірі, що не перевищує середньомісячного заробітку провадиться за розпорядженням власника, у решті випадків – шляхом подання власником позову до суду.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3. Відповідальність у повному розмірі завданої шкоди. Стягнення проводиться у судовому порядку. Крім прямої дійсної шкоди відшкодовуються і неотримані доходи.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431996535"/>
                  </a:ext>
                </a:extLst>
              </a:tr>
              <a:tr h="830179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Працівник повинен виконувати певну міру праці в певну частину робочого часу – норми праці.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4. Нормування праці відсутнє, процес праці не регламентується правом та здійснюється особою самостійно на свій розсуд.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454266546"/>
                  </a:ext>
                </a:extLst>
              </a:tr>
              <a:tr h="1106905">
                <a:tc>
                  <a:txBody>
                    <a:bodyPr/>
                    <a:lstStyle/>
                    <a:p>
                      <a:pPr algn="just"/>
                      <a:r>
                        <a:rPr lang="uk-UA" sz="18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Оплата праці регулюється законодавством про працю (КзпП, Закон України “Про оплату праці” та ін.), колективними договорами та угодами, умовами трудового договору. 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5. Механізм оплати праці встановлюється угодою сторін.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732825946"/>
                  </a:ext>
                </a:extLst>
              </a:tr>
              <a:tr h="553453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 Ризик втраченої, зіпсованої продукції, роботи без вини працівника несе роботодавець.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6. Такий ризик лежить на працівникові.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27872417"/>
                  </a:ext>
                </a:extLst>
              </a:tr>
            </a:tbl>
          </a:graphicData>
        </a:graphic>
      </p:graphicFrame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D2B129AF-A082-45D6-BBF2-42130B42560E}"/>
              </a:ext>
            </a:extLst>
          </p:cNvPr>
          <p:cNvSpPr/>
          <p:nvPr/>
        </p:nvSpPr>
        <p:spPr>
          <a:xfrm>
            <a:off x="5408612" y="304213"/>
            <a:ext cx="6477000" cy="442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i="1" dirty="0">
                <a:solidFill>
                  <a:schemeClr val="tx2"/>
                </a:solidFill>
              </a:rPr>
              <a:t>Продовження</a:t>
            </a:r>
            <a:endParaRPr lang="ru-RU" i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427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7DA5819-52B7-4C79-9658-335CC320E2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4812" y="228600"/>
            <a:ext cx="6492803" cy="64623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B3A9049-89D0-42CB-BFD0-93A7EDA2CC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93649" cy="1450974"/>
          </a:xfrm>
          <a:prstGeom prst="rect">
            <a:avLst/>
          </a:prstGeom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xmlns="" id="{6705BA88-31B9-45B8-AD4A-C8F463F5A2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55789902"/>
              </p:ext>
            </p:extLst>
          </p:nvPr>
        </p:nvGraphicFramePr>
        <p:xfrm>
          <a:off x="428003" y="1450974"/>
          <a:ext cx="11522004" cy="539496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5761002">
                  <a:extLst>
                    <a:ext uri="{9D8B030D-6E8A-4147-A177-3AD203B41FA5}">
                      <a16:colId xmlns:a16="http://schemas.microsoft.com/office/drawing/2014/main" xmlns="" val="1593863910"/>
                    </a:ext>
                  </a:extLst>
                </a:gridCol>
                <a:gridCol w="5761002">
                  <a:extLst>
                    <a:ext uri="{9D8B030D-6E8A-4147-A177-3AD203B41FA5}">
                      <a16:colId xmlns:a16="http://schemas.microsoft.com/office/drawing/2014/main" xmlns="" val="17542802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Трудовий договір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Цивільно-правові угоди про працю</a:t>
                      </a:r>
                      <a:endParaRPr lang="ru-RU" sz="24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33121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 Трудовий договір має соціальну природу, оскільки власник бере не себе зобов’язання щодо надання певних гарантій, пільг, а також участі у соціальному забезпеченні працівника: надання щорічної оплачуваної відпустки, відпусток для навчання, соціальних відпусток, скороченого робочого часу, знижених норм виробітку для певних категорій працівників, гарантійних і компенсаційних виплат тощо.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7. Працівник, що працює на підставі цивільно-правового договору, не має всіх перелічених прав.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39163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uk-UA" sz="1800" i="1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 Укладення такого договору детально регламентується трудовим законодавством. Необхідним є дотримання встановлених у законі юридичних гарантій: передбачаються випадки, коли власник зобов’язаний укласти трудовий договір; заборонено необґрунтовану відмову у прийнятті на роботу тощо. Укладається, як правило на невизначений час (строковий – лише у випадках, передбачених в законі) і припиняється лише з підстав, передбачених законодавством. </a:t>
                      </a:r>
                      <a:endParaRPr lang="ru-RU" sz="110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/>
                      <a:r>
                        <a:rPr lang="uk-UA" sz="1800" i="1" dirty="0">
                          <a:solidFill>
                            <a:schemeClr val="tx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</a:rPr>
                        <a:t>8. Укладаються за угодою сторін, з дотриманням принципів добровільності та рівності сторін. Укладаються щодо виконання певної роботи і вичерпуються виконаною роботою (послугою).</a:t>
                      </a:r>
                      <a:endParaRPr lang="ru-RU" sz="110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270408034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8641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DDB17E-CA4E-4FF9-9750-8F637F8804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2713"/>
            <a:ext cx="1524132" cy="1481456"/>
          </a:xfrm>
          <a:prstGeom prst="rect">
            <a:avLst/>
          </a:prstGeom>
        </p:spPr>
      </p:pic>
      <p:sp>
        <p:nvSpPr>
          <p:cNvPr id="5" name="Заголовок 4">
            <a:extLst>
              <a:ext uri="{FF2B5EF4-FFF2-40B4-BE49-F238E27FC236}">
                <a16:creationId xmlns:a16="http://schemas.microsoft.com/office/drawing/2014/main" xmlns="" id="{5F02850A-B9BE-40DF-8A8F-6D1C6C5A1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735" y="2730500"/>
            <a:ext cx="10157354" cy="1397000"/>
          </a:xfrm>
          <a:solidFill>
            <a:schemeClr val="bg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2"/>
                </a:solidFill>
              </a:rPr>
              <a:t>2.Сторони, </a:t>
            </a:r>
            <a:r>
              <a:rPr lang="ru-RU" b="1" dirty="0" err="1" smtClean="0">
                <a:solidFill>
                  <a:schemeClr val="tx2"/>
                </a:solidFill>
              </a:rPr>
              <a:t>зміст</a:t>
            </a:r>
            <a:r>
              <a:rPr lang="ru-RU" b="1" dirty="0" smtClean="0">
                <a:solidFill>
                  <a:schemeClr val="tx2"/>
                </a:solidFill>
              </a:rPr>
              <a:t>, </a:t>
            </a:r>
            <a:r>
              <a:rPr lang="ru-RU" b="1" dirty="0" err="1" smtClean="0">
                <a:solidFill>
                  <a:schemeClr val="tx2"/>
                </a:solidFill>
              </a:rPr>
              <a:t>види</a:t>
            </a:r>
            <a:r>
              <a:rPr lang="ru-RU" b="1" dirty="0" smtClean="0">
                <a:solidFill>
                  <a:schemeClr val="tx2"/>
                </a:solidFill>
              </a:rPr>
              <a:t> та </a:t>
            </a:r>
            <a:r>
              <a:rPr lang="ru-RU" b="1" dirty="0" err="1" smtClean="0">
                <a:solidFill>
                  <a:schemeClr val="tx2"/>
                </a:solidFill>
              </a:rPr>
              <a:t>форми</a:t>
            </a:r>
            <a:r>
              <a:rPr lang="ru-RU" b="1" dirty="0" smtClean="0">
                <a:solidFill>
                  <a:schemeClr val="tx2"/>
                </a:solidFill>
              </a:rPr>
              <a:t> </a:t>
            </a:r>
            <a:r>
              <a:rPr lang="ru-RU" b="1" dirty="0">
                <a:solidFill>
                  <a:schemeClr val="tx2"/>
                </a:solidFill>
              </a:rPr>
              <a:t>трудового договору.</a:t>
            </a:r>
          </a:p>
        </p:txBody>
      </p:sp>
    </p:spTree>
    <p:extLst>
      <p:ext uri="{BB962C8B-B14F-4D97-AF65-F5344CB8AC3E}">
        <p14:creationId xmlns:p14="http://schemas.microsoft.com/office/powerpoint/2010/main" val="2182471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CDC18EB-00EF-4E42-A037-D6D32F1AA0D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0212" y="3261382"/>
            <a:ext cx="5546209" cy="357641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9" name="Заголовок 1">
            <a:extLst>
              <a:ext uri="{FF2B5EF4-FFF2-40B4-BE49-F238E27FC236}">
                <a16:creationId xmlns:a16="http://schemas.microsoft.com/office/drawing/2014/main" xmlns="" id="{9FC3BB9C-211D-4385-A112-C1DB004D7A01}"/>
              </a:ext>
            </a:extLst>
          </p:cNvPr>
          <p:cNvSpPr txBox="1">
            <a:spLocks/>
          </p:cNvSpPr>
          <p:nvPr/>
        </p:nvSpPr>
        <p:spPr>
          <a:xfrm>
            <a:off x="227012" y="2707430"/>
            <a:ext cx="2993035" cy="4058401"/>
          </a:xfrm>
          <a:prstGeom prst="rect">
            <a:avLst/>
          </a:prstGeom>
        </p:spPr>
        <p:txBody>
          <a:bodyPr vert="horz" lIns="121899" tIns="60949" rIns="121899" bIns="60949" rtlCol="0" anchor="b">
            <a:normAutofit/>
          </a:bodyPr>
          <a:lstStyle>
            <a:lvl1pPr algn="l" defTabSz="1218987" rtl="0" eaLnBrk="1" latinLnBrk="0" hangingPunct="1">
              <a:lnSpc>
                <a:spcPct val="85000"/>
              </a:lnSpc>
              <a:spcBef>
                <a:spcPct val="0"/>
              </a:spcBef>
              <a:buNone/>
              <a:tabLst/>
              <a:defRPr sz="4400" kern="1200" cap="none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ru-RU" dirty="0"/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xmlns="" id="{ECB14744-1C62-4A7D-9A70-255488EA0AAD}"/>
              </a:ext>
            </a:extLst>
          </p:cNvPr>
          <p:cNvSpPr/>
          <p:nvPr/>
        </p:nvSpPr>
        <p:spPr>
          <a:xfrm>
            <a:off x="1153030" y="1433915"/>
            <a:ext cx="1217546" cy="1205098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F25724-28DE-4106-B6C9-A4B933DA03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524132" cy="1481456"/>
          </a:xfrm>
          <a:prstGeom prst="rect">
            <a:avLst/>
          </a:prstGeom>
        </p:spPr>
      </p:pic>
      <p:sp>
        <p:nvSpPr>
          <p:cNvPr id="13" name="Стрелка: изогнутая влево 12">
            <a:extLst>
              <a:ext uri="{FF2B5EF4-FFF2-40B4-BE49-F238E27FC236}">
                <a16:creationId xmlns:a16="http://schemas.microsoft.com/office/drawing/2014/main" xmlns="" id="{862CA228-5DDA-46BA-8C1F-C560CBCB090A}"/>
              </a:ext>
            </a:extLst>
          </p:cNvPr>
          <p:cNvSpPr/>
          <p:nvPr/>
        </p:nvSpPr>
        <p:spPr>
          <a:xfrm>
            <a:off x="9142412" y="1433914"/>
            <a:ext cx="1447800" cy="1205098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xmlns="" id="{3F930DA9-A025-4139-81E0-929431D13865}"/>
              </a:ext>
            </a:extLst>
          </p:cNvPr>
          <p:cNvSpPr/>
          <p:nvPr/>
        </p:nvSpPr>
        <p:spPr>
          <a:xfrm>
            <a:off x="912812" y="2844264"/>
            <a:ext cx="3808346" cy="476755"/>
          </a:xfrm>
          <a:prstGeom prst="roundRect">
            <a:avLst/>
          </a:prstGeom>
          <a:solidFill>
            <a:schemeClr val="tx2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/>
              <a:t>найманий працівник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16736CAF-D989-4C66-9717-3587A020AB08}"/>
              </a:ext>
            </a:extLst>
          </p:cNvPr>
          <p:cNvSpPr/>
          <p:nvPr/>
        </p:nvSpPr>
        <p:spPr>
          <a:xfrm>
            <a:off x="7347984" y="2851808"/>
            <a:ext cx="3581400" cy="461665"/>
          </a:xfrm>
          <a:prstGeom prst="roundRect">
            <a:avLst/>
          </a:prstGeom>
          <a:solidFill>
            <a:schemeClr val="tx2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роботодавець</a:t>
            </a:r>
            <a:endParaRPr lang="ru-RU" b="1" dirty="0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xmlns="" id="{DD2F4DE1-7464-4C29-8976-1DC89063FC08}"/>
              </a:ext>
            </a:extLst>
          </p:cNvPr>
          <p:cNvSpPr/>
          <p:nvPr/>
        </p:nvSpPr>
        <p:spPr>
          <a:xfrm>
            <a:off x="2055812" y="1004701"/>
            <a:ext cx="7772400" cy="1205099"/>
          </a:xfrm>
          <a:prstGeom prst="ellipse">
            <a:avLst/>
          </a:prstGeom>
          <a:solidFill>
            <a:srgbClr val="C0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err="1"/>
              <a:t>Сторони</a:t>
            </a:r>
            <a:r>
              <a:rPr lang="ru-RU" b="1" dirty="0"/>
              <a:t> трудового договору </a:t>
            </a:r>
          </a:p>
        </p:txBody>
      </p:sp>
    </p:spTree>
    <p:extLst>
      <p:ext uri="{BB962C8B-B14F-4D97-AF65-F5344CB8AC3E}">
        <p14:creationId xmlns:p14="http://schemas.microsoft.com/office/powerpoint/2010/main" val="340653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Books 16x9">
  <a:themeElements>
    <a:clrScheme name="Books_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02787940.potx" id="{F769AD3B-90E4-4F81-9CF2-8BD9F607FEC3}" vid="{18F656D2-BE2F-4155-8430-D393897A45F9}"/>
    </a:ext>
  </a:extLst>
</a:theme>
</file>

<file path=ppt/theme/theme2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Books16x9">
      <a:dk1>
        <a:srgbClr val="374C81"/>
      </a:dk1>
      <a:lt1>
        <a:srgbClr val="FFFFFF"/>
      </a:lt1>
      <a:dk2>
        <a:srgbClr val="000000"/>
      </a:dk2>
      <a:lt2>
        <a:srgbClr val="EDE5DF"/>
      </a:lt2>
      <a:accent1>
        <a:srgbClr val="414E77"/>
      </a:accent1>
      <a:accent2>
        <a:srgbClr val="70AAC4"/>
      </a:accent2>
      <a:accent3>
        <a:srgbClr val="8B6A94"/>
      </a:accent3>
      <a:accent4>
        <a:srgbClr val="61A796"/>
      </a:accent4>
      <a:accent5>
        <a:srgbClr val="4E5798"/>
      </a:accent5>
      <a:accent6>
        <a:srgbClr val="7E5C5C"/>
      </a:accent6>
      <a:hlink>
        <a:srgbClr val="0070C0"/>
      </a:hlink>
      <a:folHlink>
        <a:srgbClr val="7030A0"/>
      </a:folHlink>
    </a:clrScheme>
    <a:fontScheme name="Century Gothic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80000" r="-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30000" t="30000" r="70000" b="10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TemplateFile" ma:contentTypeID="0x0101006EDDDB5EE6D98C44930B742096920B300400F5B6D36B3EF94B4E9A635CDF2A18F5B8" ma:contentTypeVersion="72" ma:contentTypeDescription="Create a new document." ma:contentTypeScope="" ma:versionID="a23e56308344d904b51738559c3d67c9">
  <xsd:schema xmlns:xsd="http://www.w3.org/2001/XMLSchema" xmlns:xs="http://www.w3.org/2001/XMLSchema" xmlns:p="http://schemas.microsoft.com/office/2006/metadata/properties" xmlns:ns2="4873beb7-5857-4685-be1f-d57550cc96cc" targetNamespace="http://schemas.microsoft.com/office/2006/metadata/properties" ma:root="true" ma:fieldsID="cd0908cc4600e77bf5da051303e00c8d" ns2:_="">
    <xsd:import namespace="4873beb7-5857-4685-be1f-d57550cc96cc"/>
    <xsd:element name="properties">
      <xsd:complexType>
        <xsd:sequence>
          <xsd:element name="documentManagement">
            <xsd:complexType>
              <xsd:all>
                <xsd:element ref="ns2:AcquiredFrom" minOccurs="0"/>
                <xsd:element ref="ns2:UACurrentWords" minOccurs="0"/>
                <xsd:element ref="ns2:TPApplication" minOccurs="0"/>
                <xsd:element ref="ns2:ApprovalLog" minOccurs="0"/>
                <xsd:element ref="ns2:ApprovalStatus" minOccurs="0"/>
                <xsd:element ref="ns2:AssetStart" minOccurs="0"/>
                <xsd:element ref="ns2:AssetExpire" minOccurs="0"/>
                <xsd:element ref="ns2:AssetId" minOccurs="0"/>
                <xsd:element ref="ns2:IsSearchable" minOccurs="0"/>
                <xsd:element ref="ns2:AssetType" minOccurs="0"/>
                <xsd:element ref="ns2:APAuthor" minOccurs="0"/>
                <xsd:element ref="ns2:AverageRating" minOccurs="0"/>
                <xsd:element ref="ns2:BlockPublish" minOccurs="0"/>
                <xsd:element ref="ns2:BugNumber" minOccurs="0"/>
                <xsd:element ref="ns2:CampaignTagsTaxHTField0" minOccurs="0"/>
                <xsd:element ref="ns2:TPClientViewer" minOccurs="0"/>
                <xsd:element ref="ns2:ClipArtFilename" minOccurs="0"/>
                <xsd:element ref="ns2:TPCommandLine" minOccurs="0"/>
                <xsd:element ref="ns2:TPComponent" minOccurs="0"/>
                <xsd:element ref="ns2:ContentItem" minOccurs="0"/>
                <xsd:element ref="ns2:CrawlForDependencies" minOccurs="0"/>
                <xsd:element ref="ns2:CSXHash" minOccurs="0"/>
                <xsd:element ref="ns2:CSXSubmissionMarket" minOccurs="0"/>
                <xsd:element ref="ns2:CSXUpdate" minOccurs="0"/>
                <xsd:element ref="ns2:IntlLangReviewDate" minOccurs="0"/>
                <xsd:element ref="ns2:IsDeleted" minOccurs="0"/>
                <xsd:element ref="ns2:APDescription" minOccurs="0"/>
                <xsd:element ref="ns2:DirectSourceMarket" minOccurs="0"/>
                <xsd:element ref="ns2:Downloads" minOccurs="0"/>
                <xsd:element ref="ns2:DSATActionTaken" minOccurs="0"/>
                <xsd:element ref="ns2:APEditor" minOccurs="0"/>
                <xsd:element ref="ns2:EditorialStatus" minOccurs="0"/>
                <xsd:element ref="ns2:EditorialTags" minOccurs="0"/>
                <xsd:element ref="ns2:TPExecutable" minOccurs="0"/>
                <xsd:element ref="ns2:FeatureTagsTaxHTField0" minOccurs="0"/>
                <xsd:element ref="ns2:TPFriendlyName" minOccurs="0"/>
                <xsd:element ref="ns2:FriendlyTitle" minOccurs="0"/>
                <xsd:element ref="ns2:PrimaryImageGen" minOccurs="0"/>
                <xsd:element ref="ns2:HandoffToMSDN" minOccurs="0"/>
                <xsd:element ref="ns2:InProjectListLookup" minOccurs="0"/>
                <xsd:element ref="ns2:TPInstallLocation" minOccurs="0"/>
                <xsd:element ref="ns2:InternalTagsTaxHTField0" minOccurs="0"/>
                <xsd:element ref="ns2:IntlLangReview" minOccurs="0"/>
                <xsd:element ref="ns2:IntlLangReviewer" minOccurs="0"/>
                <xsd:element ref="ns2:MarketSpecific" minOccurs="0"/>
                <xsd:element ref="ns2:LastCompleteVersionLookup" minOccurs="0"/>
                <xsd:element ref="ns2:LastHandOff" minOccurs="0"/>
                <xsd:element ref="ns2:LastModifiedDateTime" minOccurs="0"/>
                <xsd:element ref="ns2:LastPreviewErrorLookup" minOccurs="0"/>
                <xsd:element ref="ns2:LastPreviewResultLookup" minOccurs="0"/>
                <xsd:element ref="ns2:LastPreviewAttemptDateLookup" minOccurs="0"/>
                <xsd:element ref="ns2:LastPreviewedByLookup" minOccurs="0"/>
                <xsd:element ref="ns2:LastPreviewTimeLookup" minOccurs="0"/>
                <xsd:element ref="ns2:LastPreviewVersionLookup" minOccurs="0"/>
                <xsd:element ref="ns2:LastPublishErrorLookup" minOccurs="0"/>
                <xsd:element ref="ns2:LastPublishResultLookup" minOccurs="0"/>
                <xsd:element ref="ns2:LastPublishAttemptDateLookup" minOccurs="0"/>
                <xsd:element ref="ns2:LastPublishedByLookup" minOccurs="0"/>
                <xsd:element ref="ns2:LastPublishTimeLookup" minOccurs="0"/>
                <xsd:element ref="ns2:LastPublishVersionLookup" minOccurs="0"/>
                <xsd:element ref="ns2:TPLaunchHelpLinkType" minOccurs="0"/>
                <xsd:element ref="ns2:LegacyData" minOccurs="0"/>
                <xsd:element ref="ns2:TPLaunchHelpLink" minOccurs="0"/>
                <xsd:element ref="ns2:LocComments" minOccurs="0"/>
                <xsd:element ref="ns2:LocLastLocAttemptVersionLookup" minOccurs="0"/>
                <xsd:element ref="ns2:LocLastLocAttemptVersionTypeLookup" minOccurs="0"/>
                <xsd:element ref="ns2:LocManualTestRequired" minOccurs="0"/>
                <xsd:element ref="ns2:LocMarketGroupTiers2" minOccurs="0"/>
                <xsd:element ref="ns2:LocNewPublishedVersionLookup" minOccurs="0"/>
                <xsd:element ref="ns2:LocOverallHandbackStatusLookup" minOccurs="0"/>
                <xsd:element ref="ns2:LocOverallLocStatusLookup" minOccurs="0"/>
                <xsd:element ref="ns2:LocOverallPreviewStatusLookup" minOccurs="0"/>
                <xsd:element ref="ns2:LocOverallPublishStatusLookup" minOccurs="0"/>
                <xsd:element ref="ns2:IntlLocPriority" minOccurs="0"/>
                <xsd:element ref="ns2:LocProcessedForHandoffsLookup" minOccurs="0"/>
                <xsd:element ref="ns2:LocProcessedForMarketsLookup" minOccurs="0"/>
                <xsd:element ref="ns2:LocPublishedDependentAssetsLookup" minOccurs="0"/>
                <xsd:element ref="ns2:LocPublishedLinkedAssetsLookup" minOccurs="0"/>
                <xsd:element ref="ns2:LocRecommendedHandoff" minOccurs="0"/>
                <xsd:element ref="ns2:LocalizationTagsTaxHTField0" minOccurs="0"/>
                <xsd:element ref="ns2:MachineTranslated" minOccurs="0"/>
                <xsd:element ref="ns2:Manager" minOccurs="0"/>
                <xsd:element ref="ns2:Markets" minOccurs="0"/>
                <xsd:element ref="ns2:Milestone" minOccurs="0"/>
                <xsd:element ref="ns2:TPNamespace" minOccurs="0"/>
                <xsd:element ref="ns2:NumericId" minOccurs="0"/>
                <xsd:element ref="ns2:NumOfRatingsLookup" minOccurs="0"/>
                <xsd:element ref="ns2:OOCacheId" minOccurs="0"/>
                <xsd:element ref="ns2:OpenTemplate" minOccurs="0"/>
                <xsd:element ref="ns2:OriginAsset" minOccurs="0"/>
                <xsd:element ref="ns2:OriginalRelease" minOccurs="0"/>
                <xsd:element ref="ns2:OriginalSourceMarket" minOccurs="0"/>
                <xsd:element ref="ns2:OutputCachingOn" minOccurs="0"/>
                <xsd:element ref="ns2:ParentAssetId" minOccurs="0"/>
                <xsd:element ref="ns2:PlannedPubDate" minOccurs="0"/>
                <xsd:element ref="ns2:PolicheckWords" minOccurs="0"/>
                <xsd:element ref="ns2:BusinessGroup" minOccurs="0"/>
                <xsd:element ref="ns2:UAProjectedTotalWords" minOccurs="0"/>
                <xsd:element ref="ns2:Provider" minOccurs="0"/>
                <xsd:element ref="ns2:Providers" minOccurs="0"/>
                <xsd:element ref="ns2:PublishStatusLookup" minOccurs="0"/>
                <xsd:element ref="ns2:PublishTargets" minOccurs="0"/>
                <xsd:element ref="ns2:RecommendationsModifier" minOccurs="0"/>
                <xsd:element ref="ns2:ArtSampleDocs" minOccurs="0"/>
                <xsd:element ref="ns2:ScenarioTagsTaxHTField0" minOccurs="0"/>
                <xsd:element ref="ns2:ShowIn" minOccurs="0"/>
                <xsd:element ref="ns2:SourceTitle" minOccurs="0"/>
                <xsd:element ref="ns2:CSXSubmissionDate" minOccurs="0"/>
                <xsd:element ref="ns2:SubmitterId" minOccurs="0"/>
                <xsd:element ref="ns2:TaxCatchAll" minOccurs="0"/>
                <xsd:element ref="ns2:TaxCatchAllLabel" minOccurs="0"/>
                <xsd:element ref="ns2:TemplateStatus" minOccurs="0"/>
                <xsd:element ref="ns2:TemplateTemplateType" minOccurs="0"/>
                <xsd:element ref="ns2:ThumbnailAssetId" minOccurs="0"/>
                <xsd:element ref="ns2:TimesCloned" minOccurs="0"/>
                <xsd:element ref="ns2:TrustLevel" minOccurs="0"/>
                <xsd:element ref="ns2:UALocComments" minOccurs="0"/>
                <xsd:element ref="ns2:UALocRecommendation" minOccurs="0"/>
                <xsd:element ref="ns2:UANotes" minOccurs="0"/>
                <xsd:element ref="ns2:TPAppVersion" minOccurs="0"/>
                <xsd:element ref="ns2:VoteCount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73beb7-5857-4685-be1f-d57550cc96cc" elementFormDefault="qualified">
    <xsd:import namespace="http://schemas.microsoft.com/office/2006/documentManagement/types"/>
    <xsd:import namespace="http://schemas.microsoft.com/office/infopath/2007/PartnerControls"/>
    <xsd:element name="AcquiredFrom" ma:index="1" nillable="true" ma:displayName="Acquired From" ma:default="Internal MS" ma:internalName="AcquiredFrom" ma:readOnly="false">
      <xsd:simpleType>
        <xsd:restriction base="dms:Choice">
          <xsd:enumeration value="Internal MS"/>
          <xsd:enumeration value="Community"/>
          <xsd:enumeration value="MVP"/>
          <xsd:enumeration value="Publisher"/>
          <xsd:enumeration value="Partner"/>
          <xsd:enumeration value="None"/>
        </xsd:restriction>
      </xsd:simpleType>
    </xsd:element>
    <xsd:element name="UACurrentWords" ma:index="2" nillable="true" ma:displayName="Actual Word Count" ma:default="" ma:internalName="UACurrentWords" ma:readOnly="false">
      <xsd:simpleType>
        <xsd:restriction base="dms:Unknown"/>
      </xsd:simpleType>
    </xsd:element>
    <xsd:element name="TPApplication" ma:index="3" nillable="true" ma:displayName="Application to Open Template With" ma:default="" ma:internalName="TPApplication">
      <xsd:simpleType>
        <xsd:restriction base="dms:Text"/>
      </xsd:simpleType>
    </xsd:element>
    <xsd:element name="ApprovalLog" ma:index="4" nillable="true" ma:displayName="Approval Log" ma:default="" ma:hidden="true" ma:internalName="ApprovalLog" ma:readOnly="false">
      <xsd:simpleType>
        <xsd:restriction base="dms:Note"/>
      </xsd:simpleType>
    </xsd:element>
    <xsd:element name="ApprovalStatus" ma:index="5" nillable="true" ma:displayName="Approval Status" ma:default="InProgress" ma:internalName="ApprovalStatus" ma:readOnly="false">
      <xsd:simpleType>
        <xsd:restriction base="dms:Choice">
          <xsd:enumeration value="InProgress"/>
          <xsd:enumeration value="Rejected"/>
          <xsd:enumeration value="Questionable"/>
          <xsd:enumeration value="ApprovedAutomatic"/>
          <xsd:enumeration value="ApprovedManual"/>
          <xsd:enumeration value="On Hold"/>
          <xsd:enumeration value="Needs Review"/>
          <xsd:enumeration value="A Violation"/>
          <xsd:enumeration value="Unpublished Violation"/>
        </xsd:restriction>
      </xsd:simpleType>
    </xsd:element>
    <xsd:element name="AssetStart" ma:index="6" nillable="true" ma:displayName="Asset Begin Date" ma:default="[Today]" ma:internalName="AssetStart" ma:readOnly="false">
      <xsd:simpleType>
        <xsd:restriction base="dms:DateTime"/>
      </xsd:simpleType>
    </xsd:element>
    <xsd:element name="AssetExpire" ma:index="7" nillable="true" ma:displayName="Asset End Date" ma:default="2029-01-01T08:00:00Z" ma:format="DateTime" ma:internalName="AssetExpire" ma:readOnly="false">
      <xsd:simpleType>
        <xsd:restriction base="dms:DateTime"/>
      </xsd:simpleType>
    </xsd:element>
    <xsd:element name="AssetId" ma:index="8" nillable="true" ma:displayName="Asset ID" ma:default="" ma:indexed="true" ma:internalName="AssetId" ma:readOnly="false">
      <xsd:simpleType>
        <xsd:restriction base="dms:Text">
          <xsd:maxLength value="255"/>
        </xsd:restriction>
      </xsd:simpleType>
    </xsd:element>
    <xsd:element name="IsSearchable" ma:index="9" nillable="true" ma:displayName="Asset Searchable?" ma:default="true" ma:internalName="IsSearchable" ma:readOnly="false">
      <xsd:simpleType>
        <xsd:restriction base="dms:Boolean"/>
      </xsd:simpleType>
    </xsd:element>
    <xsd:element name="AssetType" ma:index="10" nillable="true" ma:displayName="Asset Type" ma:default="" ma:internalName="AssetType" ma:readOnly="false">
      <xsd:simpleType>
        <xsd:restriction base="dms:Unknown"/>
      </xsd:simpleType>
    </xsd:element>
    <xsd:element name="APAuthor" ma:index="11" nillable="true" ma:displayName="Author" ma:default="" ma:list="UserInfo" ma:internalName="APAuth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AverageRating" ma:index="12" nillable="true" ma:displayName="Average Rating" ma:internalName="AverageRating" ma:readOnly="false">
      <xsd:simpleType>
        <xsd:restriction base="dms:Text"/>
      </xsd:simpleType>
    </xsd:element>
    <xsd:element name="BlockPublish" ma:index="13" nillable="true" ma:displayName="Block from Publishing?" ma:default="" ma:internalName="BlockPublish" ma:readOnly="false">
      <xsd:simpleType>
        <xsd:restriction base="dms:Boolean"/>
      </xsd:simpleType>
    </xsd:element>
    <xsd:element name="BugNumber" ma:index="14" nillable="true" ma:displayName="Bug Number" ma:default="" ma:internalName="BugNumber" ma:readOnly="false">
      <xsd:simpleType>
        <xsd:restriction base="dms:Text"/>
      </xsd:simpleType>
    </xsd:element>
    <xsd:element name="CampaignTagsTaxHTField0" ma:index="16" nillable="true" ma:taxonomy="true" ma:internalName="CampaignTagsTaxHTField0" ma:taxonomyFieldName="CampaignTags" ma:displayName="Campaigns" ma:readOnly="false" ma:default="" ma:fieldId="{1df42cc3-2301-4f11-a52a-6ead923c29ed}" ma:taxonomyMulti="true" ma:sspId="8f79753a-75d3-41f5-8ca3-40b843941b4f" ma:termSetId="ca0e50d4-faa1-44ce-961e-bb1441c60e6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ClientViewer" ma:index="17" nillable="true" ma:displayName="Client Viewer" ma:default="" ma:internalName="TPClientViewer">
      <xsd:simpleType>
        <xsd:restriction base="dms:Text"/>
      </xsd:simpleType>
    </xsd:element>
    <xsd:element name="ClipArtFilename" ma:index="18" nillable="true" ma:displayName="Clip Art Name" ma:default="" ma:internalName="ClipArtFilename" ma:readOnly="false">
      <xsd:simpleType>
        <xsd:restriction base="dms:Text"/>
      </xsd:simpleType>
    </xsd:element>
    <xsd:element name="TPCommandLine" ma:index="19" nillable="true" ma:displayName="Command Line" ma:default="" ma:internalName="TPCommandLine">
      <xsd:simpleType>
        <xsd:restriction base="dms:Text"/>
      </xsd:simpleType>
    </xsd:element>
    <xsd:element name="TPComponent" ma:index="20" nillable="true" ma:displayName="Component" ma:default="" ma:internalName="TPComponent">
      <xsd:simpleType>
        <xsd:restriction base="dms:Text"/>
      </xsd:simpleType>
    </xsd:element>
    <xsd:element name="ContentItem" ma:index="21" nillable="true" ma:displayName="Content Item" ma:default="" ma:hidden="true" ma:internalName="ContentItem" ma:readOnly="false">
      <xsd:simpleType>
        <xsd:restriction base="dms:Unknown"/>
      </xsd:simpleType>
    </xsd:element>
    <xsd:element name="CrawlForDependencies" ma:index="23" nillable="true" ma:displayName="Crawl for Dependencies?" ma:default="true" ma:internalName="CrawlForDependencies" ma:readOnly="false">
      <xsd:simpleType>
        <xsd:restriction base="dms:Boolean"/>
      </xsd:simpleType>
    </xsd:element>
    <xsd:element name="CSXHash" ma:index="26" nillable="true" ma:displayName="CSX Hash" ma:default="" ma:indexed="true" ma:internalName="CSXHash" ma:readOnly="false">
      <xsd:simpleType>
        <xsd:restriction base="dms:Text"/>
      </xsd:simpleType>
    </xsd:element>
    <xsd:element name="CSXSubmissionMarket" ma:index="27" nillable="true" ma:displayName="CSX Submission Market" ma:default="" ma:list="{2FBD1B11-2ACE-4FDC-B5A3-635D4ADF6F1B}" ma:internalName="CSXSubmissionMarket" ma:readOnly="false" ma:showField="MarketName" ma:web="4873beb7-5857-4685-be1f-d57550cc96cc">
      <xsd:simpleType>
        <xsd:restriction base="dms:Lookup"/>
      </xsd:simpleType>
    </xsd:element>
    <xsd:element name="CSXUpdate" ma:index="28" nillable="true" ma:displayName="CSX Updated?" ma:default="false" ma:internalName="CSXUpdate" ma:readOnly="false">
      <xsd:simpleType>
        <xsd:restriction base="dms:Boolean"/>
      </xsd:simpleType>
    </xsd:element>
    <xsd:element name="IntlLangReviewDate" ma:index="29" nillable="true" ma:displayName="Date to Complete Intl QA" ma:default="" ma:internalName="IntlLangReviewDate" ma:readOnly="false">
      <xsd:simpleType>
        <xsd:restriction base="dms:DateTime"/>
      </xsd:simpleType>
    </xsd:element>
    <xsd:element name="IsDeleted" ma:index="30" nillable="true" ma:displayName="Deleted?" ma:default="" ma:internalName="IsDeleted" ma:readOnly="false">
      <xsd:simpleType>
        <xsd:restriction base="dms:Boolean"/>
      </xsd:simpleType>
    </xsd:element>
    <xsd:element name="APDescription" ma:index="31" nillable="true" ma:displayName="Description" ma:default="" ma:internalName="APDescription" ma:readOnly="false">
      <xsd:simpleType>
        <xsd:restriction base="dms:Note"/>
      </xsd:simpleType>
    </xsd:element>
    <xsd:element name="DirectSourceMarket" ma:index="32" nillable="true" ma:displayName="Direct Source Market Group" ma:default="" ma:internalName="DirectSourceMarket" ma:readOnly="false">
      <xsd:simpleType>
        <xsd:restriction base="dms:Text"/>
      </xsd:simpleType>
    </xsd:element>
    <xsd:element name="Downloads" ma:index="33" nillable="true" ma:displayName="Downloads" ma:default="0" ma:hidden="true" ma:internalName="Downloads" ma:readOnly="false">
      <xsd:simpleType>
        <xsd:restriction base="dms:Unknown"/>
      </xsd:simpleType>
    </xsd:element>
    <xsd:element name="DSATActionTaken" ma:index="34" nillable="true" ma:displayName="DSAT Action Taken" ma:default="" ma:internalName="DSATActionTaken" ma:readOnly="false">
      <xsd:simpleType>
        <xsd:restriction base="dms:Choice">
          <xsd:enumeration value="Best Bets"/>
          <xsd:enumeration value="Expire"/>
          <xsd:enumeration value="Hide"/>
          <xsd:enumeration value="None"/>
        </xsd:restriction>
      </xsd:simpleType>
    </xsd:element>
    <xsd:element name="APEditor" ma:index="35" nillable="true" ma:displayName="Editor" ma:default="" ma:list="UserInfo" ma:internalName="APEditor" ma:readOnly="fals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EditorialStatus" ma:index="36" nillable="true" ma:displayName="Editorial Status" ma:default="" ma:internalName="EditorialStatus" ma:readOnly="false">
      <xsd:simpleType>
        <xsd:restriction base="dms:Unknown"/>
      </xsd:simpleType>
    </xsd:element>
    <xsd:element name="EditorialTags" ma:index="37" nillable="true" ma:displayName="Editorial Tags" ma:default="" ma:internalName="EditorialTags">
      <xsd:simpleType>
        <xsd:restriction base="dms:Unknown"/>
      </xsd:simpleType>
    </xsd:element>
    <xsd:element name="TPExecutable" ma:index="38" nillable="true" ma:displayName="Executable" ma:default="" ma:internalName="TPExecutable">
      <xsd:simpleType>
        <xsd:restriction base="dms:Text"/>
      </xsd:simpleType>
    </xsd:element>
    <xsd:element name="FeatureTagsTaxHTField0" ma:index="40" nillable="true" ma:taxonomy="true" ma:internalName="FeatureTagsTaxHTField0" ma:taxonomyFieldName="FeatureTags" ma:displayName="Features" ma:readOnly="false" ma:default="" ma:fieldId="{7fc0d542-15c6-4882-a8e3-13bca44403fb}" ma:taxonomyMulti="true" ma:sspId="8f79753a-75d3-41f5-8ca3-40b843941b4f" ma:termSetId="f1ab6845-967d-4854-a0ba-4ec07f0f811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PFriendlyName" ma:index="41" nillable="true" ma:displayName="Friendly Name" ma:default="" ma:internalName="TPFriendlyName">
      <xsd:simpleType>
        <xsd:restriction base="dms:Text"/>
      </xsd:simpleType>
    </xsd:element>
    <xsd:element name="FriendlyTitle" ma:index="42" nillable="true" ma:displayName="Friendly Title" ma:default="" ma:description="Shorter title to be used when displaying search results" ma:internalName="FriendlyTitle" ma:readOnly="false">
      <xsd:simpleType>
        <xsd:restriction base="dms:Text"/>
      </xsd:simpleType>
    </xsd:element>
    <xsd:element name="PrimaryImageGen" ma:index="43" nillable="true" ma:displayName="Generate Images?" ma:default="true" ma:internalName="PrimaryImageGen">
      <xsd:simpleType>
        <xsd:restriction base="dms:Boolean"/>
      </xsd:simpleType>
    </xsd:element>
    <xsd:element name="HandoffToMSDN" ma:index="44" nillable="true" ma:displayName="Handoff To MSDN Date" ma:default="" ma:internalName="HandoffToMSDN" ma:readOnly="false">
      <xsd:simpleType>
        <xsd:restriction base="dms:DateTime"/>
      </xsd:simpleType>
    </xsd:element>
    <xsd:element name="InProjectListLookup" ma:index="45" nillable="true" ma:displayName="InProjectListLookup" ma:list="{9E343742-310B-4684-A24C-1D137CB4B230}" ma:internalName="InProjectListLookup" ma:readOnly="true" ma:showField="InProjectLis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InstallLocation" ma:index="46" nillable="true" ma:displayName="Install Location" ma:default="" ma:internalName="TPInstallLocation">
      <xsd:simpleType>
        <xsd:restriction base="dms:Text"/>
      </xsd:simpleType>
    </xsd:element>
    <xsd:element name="InternalTagsTaxHTField0" ma:index="48" nillable="true" ma:taxonomy="true" ma:internalName="InternalTagsTaxHTField0" ma:taxonomyFieldName="InternalTags" ma:displayName="Internal Tags" ma:readOnly="false" ma:default="" ma:fieldId="{1490b8a4-2706-41ec-b5e3-73176dccf34e}" ma:taxonomyMulti="true" ma:sspId="8f79753a-75d3-41f5-8ca3-40b843941b4f" ma:termSetId="82b6639e-f7fc-4c18-ad2d-003a6e707765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ntlLangReview" ma:index="49" nillable="true" ma:displayName="Intl Lang QA Review Required?" ma:default="" ma:internalName="IntlLangReview" ma:readOnly="false">
      <xsd:simpleType>
        <xsd:restriction base="dms:Boolean"/>
      </xsd:simpleType>
    </xsd:element>
    <xsd:element name="IntlLangReviewer" ma:index="50" nillable="true" ma:displayName="Intl Lang QA Reviewer" ma:default="" ma:internalName="IntlLangReviewer" ma:readOnly="false">
      <xsd:simpleType>
        <xsd:restriction base="dms:Text"/>
      </xsd:simpleType>
    </xsd:element>
    <xsd:element name="MarketSpecific" ma:index="51" nillable="true" ma:displayName="Is Market Specific?" ma:default="" ma:internalName="MarketSpecific" ma:readOnly="false">
      <xsd:simpleType>
        <xsd:restriction base="dms:Boolean"/>
      </xsd:simpleType>
    </xsd:element>
    <xsd:element name="LastCompleteVersionLookup" ma:index="52" nillable="true" ma:displayName="Last Complete Version Lookup" ma:default="" ma:list="{9E343742-310B-4684-A24C-1D137CB4B230}" ma:internalName="LastCompleteVersionLookup" ma:readOnly="true" ma:showField="LastComplete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HandOff" ma:index="53" nillable="true" ma:displayName="Last Hand-off" ma:default="" ma:internalName="LastHandOff" ma:readOnly="false">
      <xsd:simpleType>
        <xsd:restriction base="dms:DateTime"/>
      </xsd:simpleType>
    </xsd:element>
    <xsd:element name="LastModifiedDateTime" ma:index="54" nillable="true" ma:displayName="Last Modified Date" ma:default="" ma:internalName="LastModifiedDateTime" ma:readOnly="false">
      <xsd:simpleType>
        <xsd:restriction base="dms:DateTime"/>
      </xsd:simpleType>
    </xsd:element>
    <xsd:element name="LastPreviewErrorLookup" ma:index="55" nillable="true" ma:displayName="Last Preview Attempt Error" ma:default="" ma:list="{9E343742-310B-4684-A24C-1D137CB4B230}" ma:internalName="LastPreviewErrorLookup" ma:readOnly="true" ma:showField="LastPreview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ResultLookup" ma:index="56" nillable="true" ma:displayName="Last Preview Attempt Result" ma:default="" ma:list="{9E343742-310B-4684-A24C-1D137CB4B230}" ma:internalName="LastPreviewResultLookup" ma:readOnly="true" ma:showField="LastPreview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AttemptDateLookup" ma:index="57" nillable="true" ma:displayName="Last Preview Attempted On" ma:default="" ma:list="{9E343742-310B-4684-A24C-1D137CB4B230}" ma:internalName="LastPreviewAttemptDateLookup" ma:readOnly="true" ma:showField="LastPreview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edByLookup" ma:index="58" nillable="true" ma:displayName="Last Previewed By" ma:default="" ma:list="{9E343742-310B-4684-A24C-1D137CB4B230}" ma:internalName="LastPreviewedByLookup" ma:readOnly="true" ma:showField="LastPreview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TimeLookup" ma:index="59" nillable="true" ma:displayName="Last Previewed Date" ma:default="" ma:list="{9E343742-310B-4684-A24C-1D137CB4B230}" ma:internalName="LastPreviewTimeLookup" ma:readOnly="true" ma:showField="LastPreview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reviewVersionLookup" ma:index="60" nillable="true" ma:displayName="Last Previewed Version" ma:default="" ma:list="{9E343742-310B-4684-A24C-1D137CB4B230}" ma:internalName="LastPreviewVersionLookup" ma:readOnly="true" ma:showField="LastPreview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rrorLookup" ma:index="61" nillable="true" ma:displayName="Last Publish Attempt Error" ma:default="" ma:list="{9E343742-310B-4684-A24C-1D137CB4B230}" ma:internalName="LastPublishErrorLookup" ma:readOnly="true" ma:showField="LastPublishError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ResultLookup" ma:index="62" nillable="true" ma:displayName="Last Publish Attempt Result" ma:default="" ma:list="{9E343742-310B-4684-A24C-1D137CB4B230}" ma:internalName="LastPublishResultLookup" ma:readOnly="true" ma:showField="LastPublishResult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AttemptDateLookup" ma:index="63" nillable="true" ma:displayName="Last Publish Attempted On" ma:default="" ma:list="{9E343742-310B-4684-A24C-1D137CB4B230}" ma:internalName="LastPublishAttemptDateLookup" ma:readOnly="true" ma:showField="LastPublishAttemptDat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edByLookup" ma:index="64" nillable="true" ma:displayName="Last Published By" ma:default="" ma:list="{9E343742-310B-4684-A24C-1D137CB4B230}" ma:internalName="LastPublishedByLookup" ma:readOnly="true" ma:showField="LastPublishedBy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TimeLookup" ma:index="65" nillable="true" ma:displayName="Last Published Date" ma:default="" ma:list="{9E343742-310B-4684-A24C-1D137CB4B230}" ma:internalName="LastPublishTimeLookup" ma:readOnly="true" ma:showField="LastPublishTi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astPublishVersionLookup" ma:index="66" nillable="true" ma:displayName="Last Published Version" ma:default="" ma:list="{9E343742-310B-4684-A24C-1D137CB4B230}" ma:internalName="LastPublishVersionLookup" ma:readOnly="true" ma:showField="LastPublishVersion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PLaunchHelpLinkType" ma:index="67" nillable="true" ma:displayName="Launch Help Link Type" ma:default="Template" ma:internalName="TPLaunchHelpLinkType">
      <xsd:simpleType>
        <xsd:restriction base="dms:Choice">
          <xsd:enumeration value="Template"/>
          <xsd:enumeration value="Training"/>
          <xsd:enumeration value="URL"/>
          <xsd:enumeration value="None"/>
        </xsd:restriction>
      </xsd:simpleType>
    </xsd:element>
    <xsd:element name="LegacyData" ma:index="68" nillable="true" ma:displayName="Legacy Data" ma:default="" ma:internalName="LegacyData" ma:readOnly="false">
      <xsd:simpleType>
        <xsd:restriction base="dms:Note"/>
      </xsd:simpleType>
    </xsd:element>
    <xsd:element name="TPLaunchHelpLink" ma:index="69" nillable="true" ma:displayName="Link to Launch Help Topic" ma:default="" ma:internalName="TPLaunchHelpLink">
      <xsd:simpleType>
        <xsd:restriction base="dms:Text"/>
      </xsd:simpleType>
    </xsd:element>
    <xsd:element name="LocComments" ma:index="70" nillable="true" ma:displayName="Loc Approval Comments" ma:default="" ma:internalName="LocComments" ma:readOnly="false">
      <xsd:simpleType>
        <xsd:restriction base="dms:Note"/>
      </xsd:simpleType>
    </xsd:element>
    <xsd:element name="LocLastLocAttemptVersionLookup" ma:index="71" nillable="true" ma:displayName="Loc Last Loc Attempt Version" ma:default="" ma:list="{7DD1DCEC-E449-43D3-891F-7DC62F62AD21}" ma:internalName="LocLastLocAttemptVersionLookup" ma:readOnly="false" ma:showField="LastLocAttemptVersion" ma:web="4873beb7-5857-4685-be1f-d57550cc96cc">
      <xsd:simpleType>
        <xsd:restriction base="dms:Lookup"/>
      </xsd:simpleType>
    </xsd:element>
    <xsd:element name="LocLastLocAttemptVersionTypeLookup" ma:index="72" nillable="true" ma:displayName="Loc Last Loc Attempt Version Type" ma:default="" ma:list="{7DD1DCEC-E449-43D3-891F-7DC62F62AD21}" ma:internalName="LocLastLocAttemptVersionTypeLookup" ma:readOnly="true" ma:showField="LastLocAttemptVersionType" ma:web="4873beb7-5857-4685-be1f-d57550cc96cc">
      <xsd:simpleType>
        <xsd:restriction base="dms:Lookup"/>
      </xsd:simpleType>
    </xsd:element>
    <xsd:element name="LocManualTestRequired" ma:index="73" nillable="true" ma:displayName="Loc Manual Test Required" ma:default="" ma:internalName="LocManualTestRequired" ma:readOnly="false">
      <xsd:simpleType>
        <xsd:restriction base="dms:Boolean"/>
      </xsd:simpleType>
    </xsd:element>
    <xsd:element name="LocMarketGroupTiers2" ma:index="74" nillable="true" ma:displayName="Loc Market Group Tiers" ma:internalName="LocMarketGroupTiers2" ma:readOnly="false">
      <xsd:simpleType>
        <xsd:restriction base="dms:Unknown"/>
      </xsd:simpleType>
    </xsd:element>
    <xsd:element name="LocNewPublishedVersionLookup" ma:index="75" nillable="true" ma:displayName="Loc New Published Version Lookup" ma:default="" ma:list="{7DD1DCEC-E449-43D3-891F-7DC62F62AD21}" ma:internalName="LocNewPublishedVersionLookup" ma:readOnly="true" ma:showField="NewPublishedVersion" ma:web="4873beb7-5857-4685-be1f-d57550cc96cc">
      <xsd:simpleType>
        <xsd:restriction base="dms:Lookup"/>
      </xsd:simpleType>
    </xsd:element>
    <xsd:element name="LocOverallHandbackStatusLookup" ma:index="76" nillable="true" ma:displayName="Loc Overall Handback Status" ma:default="" ma:list="{7DD1DCEC-E449-43D3-891F-7DC62F62AD21}" ma:internalName="LocOverallHandbackStatusLookup" ma:readOnly="true" ma:showField="OverallHandbackStatus" ma:web="4873beb7-5857-4685-be1f-d57550cc96cc">
      <xsd:simpleType>
        <xsd:restriction base="dms:Lookup"/>
      </xsd:simpleType>
    </xsd:element>
    <xsd:element name="LocOverallLocStatusLookup" ma:index="77" nillable="true" ma:displayName="Loc Overall Localize Status" ma:default="" ma:list="{7DD1DCEC-E449-43D3-891F-7DC62F62AD21}" ma:internalName="LocOverallLocStatusLookup" ma:readOnly="true" ma:showField="OverallLocStatus" ma:web="4873beb7-5857-4685-be1f-d57550cc96cc">
      <xsd:simpleType>
        <xsd:restriction base="dms:Lookup"/>
      </xsd:simpleType>
    </xsd:element>
    <xsd:element name="LocOverallPreviewStatusLookup" ma:index="78" nillable="true" ma:displayName="Loc Overall Preview Status" ma:default="" ma:list="{7DD1DCEC-E449-43D3-891F-7DC62F62AD21}" ma:internalName="LocOverallPreviewStatusLookup" ma:readOnly="true" ma:showField="OverallPreviewStatus" ma:web="4873beb7-5857-4685-be1f-d57550cc96cc">
      <xsd:simpleType>
        <xsd:restriction base="dms:Lookup"/>
      </xsd:simpleType>
    </xsd:element>
    <xsd:element name="LocOverallPublishStatusLookup" ma:index="79" nillable="true" ma:displayName="Loc Overall Publish Status" ma:default="" ma:list="{7DD1DCEC-E449-43D3-891F-7DC62F62AD21}" ma:internalName="LocOverallPublishStatusLookup" ma:readOnly="true" ma:showField="OverallPublishStatus" ma:web="4873beb7-5857-4685-be1f-d57550cc96cc">
      <xsd:simpleType>
        <xsd:restriction base="dms:Lookup"/>
      </xsd:simpleType>
    </xsd:element>
    <xsd:element name="IntlLocPriority" ma:index="80" nillable="true" ma:displayName="Loc Priority" ma:default="" ma:internalName="IntlLocPriority" ma:readOnly="false">
      <xsd:simpleType>
        <xsd:restriction base="dms:Unknown"/>
      </xsd:simpleType>
    </xsd:element>
    <xsd:element name="LocProcessedForHandoffsLookup" ma:index="81" nillable="true" ma:displayName="Loc Processed For Handoffs" ma:default="" ma:list="{7DD1DCEC-E449-43D3-891F-7DC62F62AD21}" ma:internalName="LocProcessedForHandoffsLookup" ma:readOnly="true" ma:showField="ProcessedForHandoffs" ma:web="4873beb7-5857-4685-be1f-d57550cc96cc">
      <xsd:simpleType>
        <xsd:restriction base="dms:Lookup"/>
      </xsd:simpleType>
    </xsd:element>
    <xsd:element name="LocProcessedForMarketsLookup" ma:index="82" nillable="true" ma:displayName="Loc Processed For Markets" ma:default="" ma:list="{7DD1DCEC-E449-43D3-891F-7DC62F62AD21}" ma:internalName="LocProcessedForMarketsLookup" ma:readOnly="true" ma:showField="ProcessedForMarkets" ma:web="4873beb7-5857-4685-be1f-d57550cc96cc">
      <xsd:simpleType>
        <xsd:restriction base="dms:Lookup"/>
      </xsd:simpleType>
    </xsd:element>
    <xsd:element name="LocPublishedDependentAssetsLookup" ma:index="83" nillable="true" ma:displayName="Loc Published Dependent Assets" ma:default="" ma:list="{7DD1DCEC-E449-43D3-891F-7DC62F62AD21}" ma:internalName="LocPublishedDependentAssetsLookup" ma:readOnly="true" ma:showField="PublishedDependentAssets" ma:web="4873beb7-5857-4685-be1f-d57550cc96cc">
      <xsd:simpleType>
        <xsd:restriction base="dms:Lookup"/>
      </xsd:simpleType>
    </xsd:element>
    <xsd:element name="LocPublishedLinkedAssetsLookup" ma:index="84" nillable="true" ma:displayName="Loc Published Linked Assets" ma:default="" ma:list="{7DD1DCEC-E449-43D3-891F-7DC62F62AD21}" ma:internalName="LocPublishedLinkedAssetsLookup" ma:readOnly="true" ma:showField="PublishedLinkedAssets" ma:web="4873beb7-5857-4685-be1f-d57550cc96cc">
      <xsd:simpleType>
        <xsd:restriction base="dms:Lookup"/>
      </xsd:simpleType>
    </xsd:element>
    <xsd:element name="LocRecommendedHandoff" ma:index="85" nillable="true" ma:displayName="Loc Recommended Handoff" ma:default="" ma:indexed="true" ma:internalName="LocRecommendedHandoff" ma:readOnly="false">
      <xsd:simpleType>
        <xsd:restriction base="dms:Text"/>
      </xsd:simpleType>
    </xsd:element>
    <xsd:element name="LocalizationTagsTaxHTField0" ma:index="87" nillable="true" ma:taxonomy="true" ma:internalName="LocalizationTagsTaxHTField0" ma:taxonomyFieldName="LocalizationTags" ma:displayName="Localization Tags" ma:readOnly="false" ma:default="" ma:fieldId="{00f02cb3-2c7c-424a-9c61-10e9b6878429}" ma:taxonomyMulti="true" ma:sspId="8f79753a-75d3-41f5-8ca3-40b843941b4f" ma:termSetId="5b7703a5-8e8b-4b58-8b31-1cea35331da3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MachineTranslated" ma:index="88" nillable="true" ma:displayName="Machine Translated" ma:default="" ma:internalName="MachineTranslated" ma:readOnly="false">
      <xsd:simpleType>
        <xsd:restriction base="dms:Boolean"/>
      </xsd:simpleType>
    </xsd:element>
    <xsd:element name="Manager" ma:index="89" nillable="true" ma:displayName="Manager" ma:hidden="true" ma:internalName="Manager" ma:readOnly="false">
      <xsd:simpleType>
        <xsd:restriction base="dms:Text"/>
      </xsd:simpleType>
    </xsd:element>
    <xsd:element name="Markets" ma:index="90" nillable="true" ma:displayName="Markets" ma:default="" ma:description="Leave blank to show in all markets" ma:list="{2FBD1B11-2ACE-4FDC-B5A3-635D4ADF6F1B}" ma:internalName="Markets" ma:readOnly="false" ma:showField="MarketName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Milestone" ma:index="91" nillable="true" ma:displayName="Milestone" ma:default="" ma:internalName="Milestone" ma:readOnly="false">
      <xsd:simpleType>
        <xsd:restriction base="dms:Unknown"/>
      </xsd:simpleType>
    </xsd:element>
    <xsd:element name="TPNamespace" ma:index="94" nillable="true" ma:displayName="Namespace" ma:default="" ma:internalName="TPNamespace">
      <xsd:simpleType>
        <xsd:restriction base="dms:Text"/>
      </xsd:simpleType>
    </xsd:element>
    <xsd:element name="NumericId" ma:index="95" nillable="true" ma:displayName="Numeric ID" ma:default="" ma:indexed="true" ma:internalName="NumericId" ma:readOnly="false">
      <xsd:simpleType>
        <xsd:restriction base="dms:Number"/>
      </xsd:simpleType>
    </xsd:element>
    <xsd:element name="NumOfRatingsLookup" ma:index="96" nillable="true" ma:displayName="NumOfRatings" ma:default="" ma:list="{9E343742-310B-4684-A24C-1D137CB4B230}" ma:internalName="NumOfRatingsLookup" ma:readOnly="true" ma:showField="NumOfRating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OOCacheId" ma:index="97" nillable="true" ma:displayName="OOCacheId" ma:internalName="OOCacheId" ma:readOnly="false">
      <xsd:simpleType>
        <xsd:restriction base="dms:Text"/>
      </xsd:simpleType>
    </xsd:element>
    <xsd:element name="OpenTemplate" ma:index="98" nillable="true" ma:displayName="Open Template" ma:default="true" ma:internalName="OpenTemplate">
      <xsd:simpleType>
        <xsd:restriction base="dms:Boolean"/>
      </xsd:simpleType>
    </xsd:element>
    <xsd:element name="OriginAsset" ma:index="99" nillable="true" ma:displayName="Origin Asset" ma:default="" ma:internalName="OriginAsset" ma:readOnly="false">
      <xsd:simpleType>
        <xsd:restriction base="dms:Text"/>
      </xsd:simpleType>
    </xsd:element>
    <xsd:element name="OriginalRelease" ma:index="100" nillable="true" ma:displayName="Original Release" ma:default="15" ma:internalName="OriginalRelease" ma:readOnly="false">
      <xsd:simpleType>
        <xsd:restriction base="dms:Choice">
          <xsd:enumeration value="14"/>
          <xsd:enumeration value="15"/>
          <xsd:enumeration value="16"/>
        </xsd:restriction>
      </xsd:simpleType>
    </xsd:element>
    <xsd:element name="OriginalSourceMarket" ma:index="101" nillable="true" ma:displayName="Original Source Market Group" ma:default="" ma:internalName="OriginalSourceMarket" ma:readOnly="false">
      <xsd:simpleType>
        <xsd:restriction base="dms:Text"/>
      </xsd:simpleType>
    </xsd:element>
    <xsd:element name="OutputCachingOn" ma:index="102" nillable="true" ma:displayName="Output Caching" ma:default="true" ma:hidden="true" ma:internalName="OutputCachingOn" ma:readOnly="false">
      <xsd:simpleType>
        <xsd:restriction base="dms:Boolean"/>
      </xsd:simpleType>
    </xsd:element>
    <xsd:element name="ParentAssetId" ma:index="103" nillable="true" ma:displayName="Parent Asset Id" ma:default="" ma:internalName="ParentAssetId" ma:readOnly="false">
      <xsd:simpleType>
        <xsd:restriction base="dms:Text"/>
      </xsd:simpleType>
    </xsd:element>
    <xsd:element name="PlannedPubDate" ma:index="104" nillable="true" ma:displayName="Planned Publish Date" ma:default="" ma:indexed="true" ma:internalName="PlannedPubDate" ma:readOnly="false">
      <xsd:simpleType>
        <xsd:restriction base="dms:DateTime"/>
      </xsd:simpleType>
    </xsd:element>
    <xsd:element name="PolicheckWords" ma:index="105" nillable="true" ma:displayName="Policheck Words" ma:default="" ma:internalName="PolicheckWords" ma:readOnly="false">
      <xsd:simpleType>
        <xsd:restriction base="dms:Text"/>
      </xsd:simpleType>
    </xsd:element>
    <xsd:element name="BusinessGroup" ma:index="106" nillable="true" ma:displayName="Product Division Owner" ma:default="" ma:internalName="BusinessGroup" ma:readOnly="false">
      <xsd:simpleType>
        <xsd:restriction base="dms:Unknown"/>
      </xsd:simpleType>
    </xsd:element>
    <xsd:element name="UAProjectedTotalWords" ma:index="107" nillable="true" ma:displayName="Projected Word Count" ma:default="" ma:internalName="UAProjectedTotalWords" ma:readOnly="false">
      <xsd:simpleType>
        <xsd:restriction base="dms:Unknown"/>
      </xsd:simpleType>
    </xsd:element>
    <xsd:element name="Provider" ma:index="108" nillable="true" ma:displayName="Provider" ma:default="" ma:internalName="Provider" ma:readOnly="false">
      <xsd:simpleType>
        <xsd:restriction base="dms:Unknown"/>
      </xsd:simpleType>
    </xsd:element>
    <xsd:element name="Providers" ma:index="109" nillable="true" ma:displayName="Providers" ma:default="" ma:internalName="Providers">
      <xsd:simpleType>
        <xsd:restriction base="dms:Unknown"/>
      </xsd:simpleType>
    </xsd:element>
    <xsd:element name="PublishStatusLookup" ma:index="110" nillable="true" ma:displayName="Publish Status" ma:default="" ma:list="{9E343742-310B-4684-A24C-1D137CB4B230}" ma:internalName="PublishStatusLookup" ma:readOnly="false" ma:showField="PublishStatus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ublishTargets" ma:index="111" nillable="true" ma:displayName="Publish Target" ma:default="OfficeOnlineVNext" ma:internalName="PublishTargets" ma:readOnly="false">
      <xsd:simpleType>
        <xsd:restriction base="dms:Unknown"/>
      </xsd:simpleType>
    </xsd:element>
    <xsd:element name="RecommendationsModifier" ma:index="112" nillable="true" ma:displayName="Recommendations Modifier" ma:default="" ma:internalName="RecommendationsModifier" ma:readOnly="false">
      <xsd:simpleType>
        <xsd:restriction base="dms:Number"/>
      </xsd:simpleType>
    </xsd:element>
    <xsd:element name="ArtSampleDocs" ma:index="113" nillable="true" ma:displayName="Sample Docs" ma:default="" ma:hidden="true" ma:internalName="ArtSampleDocs" ma:readOnly="false">
      <xsd:simpleType>
        <xsd:restriction base="dms:Text"/>
      </xsd:simpleType>
    </xsd:element>
    <xsd:element name="ScenarioTagsTaxHTField0" ma:index="115" nillable="true" ma:taxonomy="true" ma:internalName="ScenarioTagsTaxHTField0" ma:taxonomyFieldName="ScenarioTags" ma:displayName="Scenarios" ma:readOnly="false" ma:default="" ma:fieldId="{93aef74d-6c78-4815-8310-51477dceeccc}" ma:taxonomyMulti="true" ma:sspId="8f79753a-75d3-41f5-8ca3-40b843941b4f" ma:termSetId="4b7d5f16-e2f2-4fc0-bab3-6e8b931e57d6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owIn" ma:index="117" nillable="true" ma:displayName="Show In" ma:default="Show everywhere" ma:internalName="ShowIn" ma:readOnly="false">
      <xsd:simpleType>
        <xsd:restriction base="dms:Choice">
          <xsd:enumeration value="Hide on web"/>
          <xsd:enumeration value="On Web no search"/>
          <xsd:enumeration value="Show everywhere"/>
          <xsd:enumeration value="Special use only"/>
        </xsd:restriction>
      </xsd:simpleType>
    </xsd:element>
    <xsd:element name="SourceTitle" ma:index="118" nillable="true" ma:displayName="Source Title" ma:default="" ma:indexed="true" ma:internalName="SourceTitle" ma:readOnly="false">
      <xsd:simpleType>
        <xsd:restriction base="dms:Text"/>
      </xsd:simpleType>
    </xsd:element>
    <xsd:element name="CSXSubmissionDate" ma:index="119" nillable="true" ma:displayName="Submission Date" ma:default="" ma:internalName="CSXSubmissionDate" ma:readOnly="false">
      <xsd:simpleType>
        <xsd:restriction base="dms:DateTime"/>
      </xsd:simpleType>
    </xsd:element>
    <xsd:element name="SubmitterId" ma:index="120" nillable="true" ma:displayName="Submitter ID" ma:default="" ma:internalName="SubmitterId" ma:readOnly="false">
      <xsd:simpleType>
        <xsd:restriction base="dms:Text"/>
      </xsd:simpleType>
    </xsd:element>
    <xsd:element name="TaxCatchAll" ma:index="121" nillable="true" ma:displayName="Taxonomy Catch All Column" ma:hidden="true" ma:list="{530f955b-6704-4601-bd83-f81d87f1e440}" ma:internalName="TaxCatchAll" ma:showField="CatchAllData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22" nillable="true" ma:displayName="Taxonomy Catch All Column1" ma:hidden="true" ma:list="{530f955b-6704-4601-bd83-f81d87f1e440}" ma:internalName="TaxCatchAllLabel" ma:readOnly="true" ma:showField="CatchAllDataLabel" ma:web="4873beb7-5857-4685-be1f-d57550cc96c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emplateStatus" ma:index="123" nillable="true" ma:displayName="Template Status" ma:default="" ma:internalName="TemplateStatus">
      <xsd:simpleType>
        <xsd:restriction base="dms:Unknown"/>
      </xsd:simpleType>
    </xsd:element>
    <xsd:element name="TemplateTemplateType" ma:index="124" nillable="true" ma:displayName="Template Type" ma:default="" ma:internalName="TemplateTemplateType">
      <xsd:simpleType>
        <xsd:restriction base="dms:Unknown"/>
      </xsd:simpleType>
    </xsd:element>
    <xsd:element name="ThumbnailAssetId" ma:index="125" nillable="true" ma:displayName="Thumbnail Image Asset" ma:default="" ma:internalName="ThumbnailAssetId" ma:readOnly="false">
      <xsd:simpleType>
        <xsd:restriction base="dms:Text"/>
      </xsd:simpleType>
    </xsd:element>
    <xsd:element name="TimesCloned" ma:index="126" nillable="true" ma:displayName="Times Cloned" ma:default="" ma:internalName="TimesCloned" ma:readOnly="false">
      <xsd:simpleType>
        <xsd:restriction base="dms:Number"/>
      </xsd:simpleType>
    </xsd:element>
    <xsd:element name="TrustLevel" ma:index="128" nillable="true" ma:displayName="Trust Level" ma:default="1 Microsoft Managed Content" ma:internalName="TrustLevel" ma:readOnly="false">
      <xsd:simpleType>
        <xsd:restriction base="dms:Unknown"/>
      </xsd:simpleType>
    </xsd:element>
    <xsd:element name="UALocComments" ma:index="129" nillable="true" ma:displayName="UA Loc Comments" ma:default="" ma:internalName="UALocComments" ma:readOnly="false">
      <xsd:simpleType>
        <xsd:restriction base="dms:Note"/>
      </xsd:simpleType>
    </xsd:element>
    <xsd:element name="UALocRecommendation" ma:index="130" nillable="true" ma:displayName="UA Loc Recommendation" ma:default="Localize" ma:internalName="UALocRecommendation" ma:readOnly="false">
      <xsd:simpleType>
        <xsd:restriction base="dms:Choice">
          <xsd:enumeration value="Localize"/>
          <xsd:enumeration value="Never Localize"/>
          <xsd:enumeration value="Priority Localize"/>
        </xsd:restriction>
      </xsd:simpleType>
    </xsd:element>
    <xsd:element name="UANotes" ma:index="131" nillable="true" ma:displayName="UA Notes" ma:default="" ma:internalName="UANotes" ma:readOnly="false">
      <xsd:simpleType>
        <xsd:restriction base="dms:Note"/>
      </xsd:simpleType>
    </xsd:element>
    <xsd:element name="TPAppVersion" ma:index="132" nillable="true" ma:displayName="Version" ma:default="" ma:internalName="TPAppVersion">
      <xsd:simpleType>
        <xsd:restriction base="dms:Text"/>
      </xsd:simpleType>
    </xsd:element>
    <xsd:element name="VoteCount" ma:index="133" nillable="true" ma:displayName="Vote Count" ma:default="" ma:internalName="VoteCount" ma:readOnly="fals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22" ma:displayName="Content Type"/>
        <xsd:element ref="dc:title" minOccurs="0" maxOccurs="1" ma:index="127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ocPublishedLinkedAssetsLookup xmlns="4873beb7-5857-4685-be1f-d57550cc96cc" xsi:nil="true"/>
    <ApprovalStatus xmlns="4873beb7-5857-4685-be1f-d57550cc96cc">InProgress</ApprovalStatus>
    <MarketSpecific xmlns="4873beb7-5857-4685-be1f-d57550cc96cc">false</MarketSpecific>
    <LocComments xmlns="4873beb7-5857-4685-be1f-d57550cc96cc" xsi:nil="true"/>
    <LocLastLocAttemptVersionTypeLookup xmlns="4873beb7-5857-4685-be1f-d57550cc96cc" xsi:nil="true"/>
    <DirectSourceMarket xmlns="4873beb7-5857-4685-be1f-d57550cc96cc" xsi:nil="true"/>
    <ThumbnailAssetId xmlns="4873beb7-5857-4685-be1f-d57550cc96cc" xsi:nil="true"/>
    <PrimaryImageGen xmlns="4873beb7-5857-4685-be1f-d57550cc96cc">false</PrimaryImageGen>
    <LocNewPublishedVersionLookup xmlns="4873beb7-5857-4685-be1f-d57550cc96cc" xsi:nil="true"/>
    <LegacyData xmlns="4873beb7-5857-4685-be1f-d57550cc96cc" xsi:nil="true"/>
    <LocRecommendedHandoff xmlns="4873beb7-5857-4685-be1f-d57550cc96cc" xsi:nil="true"/>
    <BusinessGroup xmlns="4873beb7-5857-4685-be1f-d57550cc96cc" xsi:nil="true"/>
    <BlockPublish xmlns="4873beb7-5857-4685-be1f-d57550cc96cc">false</BlockPublish>
    <TPFriendlyName xmlns="4873beb7-5857-4685-be1f-d57550cc96cc" xsi:nil="true"/>
    <LocOverallPublishStatusLookup xmlns="4873beb7-5857-4685-be1f-d57550cc96cc" xsi:nil="true"/>
    <NumericId xmlns="4873beb7-5857-4685-be1f-d57550cc96cc" xsi:nil="true"/>
    <APEditor xmlns="4873beb7-5857-4685-be1f-d57550cc96cc">
      <UserInfo>
        <DisplayName/>
        <AccountId xsi:nil="true"/>
        <AccountType/>
      </UserInfo>
    </APEditor>
    <SourceTitle xmlns="4873beb7-5857-4685-be1f-d57550cc96cc" xsi:nil="true"/>
    <OpenTemplate xmlns="4873beb7-5857-4685-be1f-d57550cc96cc">true</OpenTemplate>
    <LocOverallLocStatusLookup xmlns="4873beb7-5857-4685-be1f-d57550cc96cc" xsi:nil="true"/>
    <UALocComments xmlns="4873beb7-5857-4685-be1f-d57550cc96cc" xsi:nil="true"/>
    <ParentAssetId xmlns="4873beb7-5857-4685-be1f-d57550cc96cc" xsi:nil="true"/>
    <IntlLangReviewDate xmlns="4873beb7-5857-4685-be1f-d57550cc96cc" xsi:nil="true"/>
    <FeatureTagsTaxHTField0 xmlns="4873beb7-5857-4685-be1f-d57550cc96cc">
      <Terms xmlns="http://schemas.microsoft.com/office/infopath/2007/PartnerControls"/>
    </FeatureTagsTaxHTField0>
    <PublishStatusLookup xmlns="4873beb7-5857-4685-be1f-d57550cc96cc">
      <Value>1345039</Value>
    </PublishStatusLookup>
    <Providers xmlns="4873beb7-5857-4685-be1f-d57550cc96cc" xsi:nil="true"/>
    <MachineTranslated xmlns="4873beb7-5857-4685-be1f-d57550cc96cc">false</MachineTranslated>
    <OriginalSourceMarket xmlns="4873beb7-5857-4685-be1f-d57550cc96cc" xsi:nil="true"/>
    <APDescription xmlns="4873beb7-5857-4685-be1f-d57550cc96cc">The bookstacks present on most slides  make this a good choice for students, teachers, reading enthusiasts, and others in education. This presentation template contains multiple slide layouts in widescreen format (16x9) and includes a sample table and chart that you can easily  modify.</APDescription>
    <ClipArtFilename xmlns="4873beb7-5857-4685-be1f-d57550cc96cc" xsi:nil="true"/>
    <ContentItem xmlns="4873beb7-5857-4685-be1f-d57550cc96cc" xsi:nil="true"/>
    <TPInstallLocation xmlns="4873beb7-5857-4685-be1f-d57550cc96cc" xsi:nil="true"/>
    <PublishTargets xmlns="4873beb7-5857-4685-be1f-d57550cc96cc">OfficeOnlineVNext</PublishTargets>
    <TimesCloned xmlns="4873beb7-5857-4685-be1f-d57550cc96cc" xsi:nil="true"/>
    <AssetStart xmlns="4873beb7-5857-4685-be1f-d57550cc96cc">2011-11-26T00:00:00+00:00</AssetStart>
    <Provider xmlns="4873beb7-5857-4685-be1f-d57550cc96cc" xsi:nil="true"/>
    <AcquiredFrom xmlns="4873beb7-5857-4685-be1f-d57550cc96cc">Internal MS</AcquiredFrom>
    <FriendlyTitle xmlns="4873beb7-5857-4685-be1f-d57550cc96cc" xsi:nil="true"/>
    <LastHandOff xmlns="4873beb7-5857-4685-be1f-d57550cc96cc" xsi:nil="true"/>
    <TPClientViewer xmlns="4873beb7-5857-4685-be1f-d57550cc96cc" xsi:nil="true"/>
    <TemplateStatus xmlns="4873beb7-5857-4685-be1f-d57550cc96cc">Complete</TemplateStatus>
    <Downloads xmlns="4873beb7-5857-4685-be1f-d57550cc96cc">0</Downloads>
    <OOCacheId xmlns="4873beb7-5857-4685-be1f-d57550cc96cc" xsi:nil="true"/>
    <IsDeleted xmlns="4873beb7-5857-4685-be1f-d57550cc96cc">false</IsDeleted>
    <LocPublishedDependentAssetsLookup xmlns="4873beb7-5857-4685-be1f-d57550cc96cc" xsi:nil="true"/>
    <AssetExpire xmlns="4873beb7-5857-4685-be1f-d57550cc96cc">2029-05-12T07:00:00+00:00</AssetExpire>
    <DSATActionTaken xmlns="4873beb7-5857-4685-be1f-d57550cc96cc" xsi:nil="true"/>
    <CSXSubmissionMarket xmlns="4873beb7-5857-4685-be1f-d57550cc96cc" xsi:nil="true"/>
    <TPExecutable xmlns="4873beb7-5857-4685-be1f-d57550cc96cc" xsi:nil="true"/>
    <EditorialTags xmlns="4873beb7-5857-4685-be1f-d57550cc96cc" xsi:nil="true"/>
    <SubmitterId xmlns="4873beb7-5857-4685-be1f-d57550cc96cc" xsi:nil="true"/>
    <ApprovalLog xmlns="4873beb7-5857-4685-be1f-d57550cc96cc" xsi:nil="true"/>
    <AssetType xmlns="4873beb7-5857-4685-be1f-d57550cc96cc">TP</AssetType>
    <BugNumber xmlns="4873beb7-5857-4685-be1f-d57550cc96cc" xsi:nil="true"/>
    <CSXSubmissionDate xmlns="4873beb7-5857-4685-be1f-d57550cc96cc" xsi:nil="true"/>
    <CSXUpdate xmlns="4873beb7-5857-4685-be1f-d57550cc96cc">false</CSXUpdate>
    <Milestone xmlns="4873beb7-5857-4685-be1f-d57550cc96cc" xsi:nil="true"/>
    <RecommendationsModifier xmlns="4873beb7-5857-4685-be1f-d57550cc96cc" xsi:nil="true"/>
    <OriginAsset xmlns="4873beb7-5857-4685-be1f-d57550cc96cc" xsi:nil="true"/>
    <TPComponent xmlns="4873beb7-5857-4685-be1f-d57550cc96cc" xsi:nil="true"/>
    <AssetId xmlns="4873beb7-5857-4685-be1f-d57550cc96cc">TP102787939</AssetId>
    <IntlLocPriority xmlns="4873beb7-5857-4685-be1f-d57550cc96cc" xsi:nil="true"/>
    <PolicheckWords xmlns="4873beb7-5857-4685-be1f-d57550cc96cc" xsi:nil="true"/>
    <TPLaunchHelpLink xmlns="4873beb7-5857-4685-be1f-d57550cc96cc" xsi:nil="true"/>
    <TPApplication xmlns="4873beb7-5857-4685-be1f-d57550cc96cc" xsi:nil="true"/>
    <CrawlForDependencies xmlns="4873beb7-5857-4685-be1f-d57550cc96cc">false</CrawlForDependencies>
    <HandoffToMSDN xmlns="4873beb7-5857-4685-be1f-d57550cc96cc" xsi:nil="true"/>
    <PlannedPubDate xmlns="4873beb7-5857-4685-be1f-d57550cc96cc" xsi:nil="true"/>
    <IntlLangReviewer xmlns="4873beb7-5857-4685-be1f-d57550cc96cc" xsi:nil="true"/>
    <TrustLevel xmlns="4873beb7-5857-4685-be1f-d57550cc96cc">1 Microsoft Managed Content</TrustLevel>
    <LocLastLocAttemptVersionLookup xmlns="4873beb7-5857-4685-be1f-d57550cc96cc">694216</LocLastLocAttemptVersionLookup>
    <LocProcessedForHandoffsLookup xmlns="4873beb7-5857-4685-be1f-d57550cc96cc" xsi:nil="true"/>
    <IsSearchable xmlns="4873beb7-5857-4685-be1f-d57550cc96cc">true</IsSearchable>
    <TemplateTemplateType xmlns="4873beb7-5857-4685-be1f-d57550cc96cc">PowerPoint Presentation Template</TemplateTemplateType>
    <CampaignTagsTaxHTField0 xmlns="4873beb7-5857-4685-be1f-d57550cc96cc">
      <Terms xmlns="http://schemas.microsoft.com/office/infopath/2007/PartnerControls"/>
    </CampaignTagsTaxHTField0>
    <TPNamespace xmlns="4873beb7-5857-4685-be1f-d57550cc96cc" xsi:nil="true"/>
    <LocOverallPreviewStatusLookup xmlns="4873beb7-5857-4685-be1f-d57550cc96cc" xsi:nil="true"/>
    <TaxCatchAll xmlns="4873beb7-5857-4685-be1f-d57550cc96cc"/>
    <Markets xmlns="4873beb7-5857-4685-be1f-d57550cc96cc"/>
    <UAProjectedTotalWords xmlns="4873beb7-5857-4685-be1f-d57550cc96cc" xsi:nil="true"/>
    <IntlLangReview xmlns="4873beb7-5857-4685-be1f-d57550cc96cc" xsi:nil="true"/>
    <OutputCachingOn xmlns="4873beb7-5857-4685-be1f-d57550cc96cc">false</OutputCachingOn>
    <AverageRating xmlns="4873beb7-5857-4685-be1f-d57550cc96cc" xsi:nil="true"/>
    <APAuthor xmlns="4873beb7-5857-4685-be1f-d57550cc96cc">
      <UserInfo>
        <DisplayName>REDMOND\kristaa</DisplayName>
        <AccountId>136</AccountId>
        <AccountType/>
      </UserInfo>
    </APAuthor>
    <LocManualTestRequired xmlns="4873beb7-5857-4685-be1f-d57550cc96cc">false</LocManualTestRequired>
    <TPCommandLine xmlns="4873beb7-5857-4685-be1f-d57550cc96cc" xsi:nil="true"/>
    <TPAppVersion xmlns="4873beb7-5857-4685-be1f-d57550cc96cc" xsi:nil="true"/>
    <EditorialStatus xmlns="4873beb7-5857-4685-be1f-d57550cc96cc">Complete</EditorialStatus>
    <LastModifiedDateTime xmlns="4873beb7-5857-4685-be1f-d57550cc96cc" xsi:nil="true"/>
    <ScenarioTagsTaxHTField0 xmlns="4873beb7-5857-4685-be1f-d57550cc96cc">
      <Terms xmlns="http://schemas.microsoft.com/office/infopath/2007/PartnerControls"/>
    </ScenarioTagsTaxHTField0>
    <LocProcessedForMarketsLookup xmlns="4873beb7-5857-4685-be1f-d57550cc96cc" xsi:nil="true"/>
    <TPLaunchHelpLinkType xmlns="4873beb7-5857-4685-be1f-d57550cc96cc">Template</TPLaunchHelpLinkType>
    <OriginalRelease xmlns="4873beb7-5857-4685-be1f-d57550cc96cc">15</OriginalRelease>
    <LocalizationTagsTaxHTField0 xmlns="4873beb7-5857-4685-be1f-d57550cc96cc">
      <Terms xmlns="http://schemas.microsoft.com/office/infopath/2007/PartnerControls"/>
    </LocalizationTagsTaxHTField0>
    <UACurrentWords xmlns="4873beb7-5857-4685-be1f-d57550cc96cc" xsi:nil="true"/>
    <ArtSampleDocs xmlns="4873beb7-5857-4685-be1f-d57550cc96cc" xsi:nil="true"/>
    <UALocRecommendation xmlns="4873beb7-5857-4685-be1f-d57550cc96cc">Localize</UALocRecommendation>
    <Manager xmlns="4873beb7-5857-4685-be1f-d57550cc96cc" xsi:nil="true"/>
    <LocOverallHandbackStatusLookup xmlns="4873beb7-5857-4685-be1f-d57550cc96cc" xsi:nil="true"/>
    <ShowIn xmlns="4873beb7-5857-4685-be1f-d57550cc96cc">Show everywhere</ShowIn>
    <UANotes xmlns="4873beb7-5857-4685-be1f-d57550cc96cc" xsi:nil="true"/>
    <InternalTagsTaxHTField0 xmlns="4873beb7-5857-4685-be1f-d57550cc96cc">
      <Terms xmlns="http://schemas.microsoft.com/office/infopath/2007/PartnerControls"/>
    </InternalTagsTaxHTField0>
    <CSXHash xmlns="4873beb7-5857-4685-be1f-d57550cc96cc" xsi:nil="true"/>
    <VoteCount xmlns="4873beb7-5857-4685-be1f-d57550cc96cc" xsi:nil="true"/>
    <LocMarketGroupTiers2 xmlns="4873beb7-5857-4685-be1f-d57550cc96cc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BBB5C329-08A6-4E5E-AEF1-A97828C8741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873beb7-5857-4685-be1f-d57550cc96c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01D382-32B0-43EE-932C-28906AF37617}">
  <ds:schemaRefs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  <ds:schemaRef ds:uri="http://purl.org/dc/elements/1.1/"/>
    <ds:schemaRef ds:uri="4873beb7-5857-4685-be1f-d57550cc96cc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E1B558C7-619B-49BE-9097-7FCBDADD4EC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8620</TotalTime>
  <Words>3205</Words>
  <Application>Microsoft Office PowerPoint</Application>
  <PresentationFormat>Произвольный</PresentationFormat>
  <Paragraphs>194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11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51" baseType="lpstr">
      <vt:lpstr>SimSun</vt:lpstr>
      <vt:lpstr>Arial</vt:lpstr>
      <vt:lpstr>Bahnschrift SemiBold</vt:lpstr>
      <vt:lpstr>Calibri</vt:lpstr>
      <vt:lpstr>Century Gothic</vt:lpstr>
      <vt:lpstr>inherit</vt:lpstr>
      <vt:lpstr>Monotype Corsiva</vt:lpstr>
      <vt:lpstr>Open Sans</vt:lpstr>
      <vt:lpstr>Segoe UI Semibold</vt:lpstr>
      <vt:lpstr>Times New Roman</vt:lpstr>
      <vt:lpstr>Wingdings</vt:lpstr>
      <vt:lpstr>Books 16x9</vt:lpstr>
      <vt:lpstr>Тема: Трудовий договір </vt:lpstr>
      <vt:lpstr>План</vt:lpstr>
      <vt:lpstr>1.Поняття трудового договору та його відмінність від цивільно-правових угод про працю.</vt:lpstr>
      <vt:lpstr>Презентация PowerPoint</vt:lpstr>
      <vt:lpstr>Відмінність трудового договору від цивільно-правових угод про працю:</vt:lpstr>
      <vt:lpstr>Презентация PowerPoint</vt:lpstr>
      <vt:lpstr>Презентация PowerPoint</vt:lpstr>
      <vt:lpstr>2.Сторони, зміст, види та форми трудового договору.</vt:lpstr>
      <vt:lpstr>Презентация PowerPoint</vt:lpstr>
      <vt:lpstr>Найманий працівник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Прийняття на роботу та юридичне оформлення трудового договору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Дякуємо за увагу! 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E. T.</dc:creator>
  <cp:lastModifiedBy>sergey</cp:lastModifiedBy>
  <cp:revision>128</cp:revision>
  <cp:lastPrinted>2020-10-15T04:45:28Z</cp:lastPrinted>
  <dcterms:created xsi:type="dcterms:W3CDTF">2018-09-22T11:00:06Z</dcterms:created>
  <dcterms:modified xsi:type="dcterms:W3CDTF">2023-09-19T06:18:27Z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CampaignTags">
    <vt:lpwstr/>
  </property>
  <property fmtid="{D5CDD505-2E9C-101B-9397-08002B2CF9AE}" pid="7" name="ScenarioTags">
    <vt:lpwstr/>
  </property>
</Properties>
</file>